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74" r:id="rId4"/>
    <p:sldId id="270" r:id="rId5"/>
    <p:sldId id="265" r:id="rId6"/>
    <p:sldId id="257" r:id="rId7"/>
    <p:sldId id="262" r:id="rId8"/>
    <p:sldId id="261" r:id="rId9"/>
    <p:sldId id="259" r:id="rId10"/>
    <p:sldId id="260" r:id="rId11"/>
    <p:sldId id="267" r:id="rId12"/>
    <p:sldId id="268" r:id="rId13"/>
    <p:sldId id="275" r:id="rId14"/>
    <p:sldId id="266" r:id="rId15"/>
    <p:sldId id="273" r:id="rId16"/>
    <p:sldId id="271" r:id="rId17"/>
    <p:sldId id="276" r:id="rId18"/>
    <p:sldId id="277"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FF66"/>
    <a:srgbClr val="FF00FF"/>
    <a:srgbClr val="00FF00"/>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62" autoAdjust="0"/>
  </p:normalViewPr>
  <p:slideViewPr>
    <p:cSldViewPr>
      <p:cViewPr>
        <p:scale>
          <a:sx n="73" d="100"/>
          <a:sy n="73" d="100"/>
        </p:scale>
        <p:origin x="-3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tnd" userId="94962847807e97bd" providerId="Windows Live" clId="Web-{5CDCFECB-BBA8-48D5-A1DE-660E67ED7F11}"/>
    <pc:docChg chg="modSld">
      <pc:chgData name="ken tnd" userId="94962847807e97bd" providerId="Windows Live" clId="Web-{5CDCFECB-BBA8-48D5-A1DE-660E67ED7F11}" dt="2018-09-12T04:39:39.755" v="9" actId="1076"/>
      <pc:docMkLst>
        <pc:docMk/>
      </pc:docMkLst>
      <pc:sldChg chg="modSp">
        <pc:chgData name="ken tnd" userId="94962847807e97bd" providerId="Windows Live" clId="Web-{5CDCFECB-BBA8-48D5-A1DE-660E67ED7F11}" dt="2018-09-12T04:39:39.755" v="9" actId="1076"/>
        <pc:sldMkLst>
          <pc:docMk/>
          <pc:sldMk cId="2475598307" sldId="265"/>
        </pc:sldMkLst>
        <pc:spChg chg="mod">
          <ac:chgData name="ken tnd" userId="94962847807e97bd" providerId="Windows Live" clId="Web-{5CDCFECB-BBA8-48D5-A1DE-660E67ED7F11}" dt="2018-09-12T04:39:20.161" v="2" actId="20577"/>
          <ac:spMkLst>
            <pc:docMk/>
            <pc:sldMk cId="2475598307" sldId="265"/>
            <ac:spMk id="23" creationId="{00000000-0000-0000-0000-000000000000}"/>
          </ac:spMkLst>
        </pc:spChg>
        <pc:spChg chg="mod">
          <ac:chgData name="ken tnd" userId="94962847807e97bd" providerId="Windows Live" clId="Web-{5CDCFECB-BBA8-48D5-A1DE-660E67ED7F11}" dt="2018-09-12T04:39:39.755" v="9" actId="1076"/>
          <ac:spMkLst>
            <pc:docMk/>
            <pc:sldMk cId="2475598307" sldId="265"/>
            <ac:spMk id="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A28C10AF-30BC-40A9-9A42-E7D47046F242}" type="datetimeFigureOut">
              <a:rPr kumimoji="1" lang="ja-JP" altLang="en-US" smtClean="0"/>
              <a:t>2018/9/12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2106247-DF16-4733-85A1-0D64DB92C207}" type="slidenum">
              <a:rPr kumimoji="1" lang="ja-JP" altLang="en-US" smtClean="0"/>
              <a:t>‹#›</a:t>
            </a:fld>
            <a:endParaRPr kumimoji="1" lang="ja-JP" altLang="en-US"/>
          </a:p>
        </p:txBody>
      </p:sp>
    </p:spTree>
    <p:extLst>
      <p:ext uri="{BB962C8B-B14F-4D97-AF65-F5344CB8AC3E}">
        <p14:creationId xmlns:p14="http://schemas.microsoft.com/office/powerpoint/2010/main" val="3284017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106247-DF16-4733-85A1-0D64DB92C207}" type="slidenum">
              <a:rPr kumimoji="1" lang="ja-JP" altLang="en-US" smtClean="0"/>
              <a:t>6</a:t>
            </a:fld>
            <a:endParaRPr kumimoji="1" lang="ja-JP" altLang="en-US"/>
          </a:p>
        </p:txBody>
      </p:sp>
    </p:spTree>
    <p:extLst>
      <p:ext uri="{BB962C8B-B14F-4D97-AF65-F5344CB8AC3E}">
        <p14:creationId xmlns:p14="http://schemas.microsoft.com/office/powerpoint/2010/main" val="405664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106247-DF16-4733-85A1-0D64DB92C207}" type="slidenum">
              <a:rPr kumimoji="1" lang="ja-JP" altLang="en-US" smtClean="0"/>
              <a:t>8</a:t>
            </a:fld>
            <a:endParaRPr kumimoji="1" lang="ja-JP" altLang="en-US"/>
          </a:p>
        </p:txBody>
      </p:sp>
    </p:spTree>
    <p:extLst>
      <p:ext uri="{BB962C8B-B14F-4D97-AF65-F5344CB8AC3E}">
        <p14:creationId xmlns:p14="http://schemas.microsoft.com/office/powerpoint/2010/main" val="7756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a:t>This diagram shows</a:t>
            </a:r>
            <a:r>
              <a:rPr kumimoji="1" lang="en-US" altLang="ja-JP" baseline="0" dirty="0"/>
              <a:t> the message delivery time from TSP (Non WMO </a:t>
            </a:r>
            <a:r>
              <a:rPr kumimoji="1" lang="en-US" altLang="ja-JP" baseline="0" dirty="0" err="1"/>
              <a:t>centre</a:t>
            </a:r>
            <a:r>
              <a:rPr kumimoji="1" lang="en-US" altLang="ja-JP" baseline="0" dirty="0"/>
              <a:t>) to NTWC (Non WMO </a:t>
            </a:r>
            <a:r>
              <a:rPr kumimoji="1" lang="en-US" altLang="ja-JP" baseline="0" dirty="0" err="1"/>
              <a:t>centre</a:t>
            </a:r>
            <a:r>
              <a:rPr kumimoji="1" lang="en-US" altLang="ja-JP" baseline="0" dirty="0"/>
              <a:t>).</a:t>
            </a:r>
          </a:p>
          <a:p>
            <a:pPr marL="171450" indent="-171450">
              <a:buFont typeface="Wingdings" panose="05000000000000000000" pitchFamily="2" charset="2"/>
              <a:buChar char="l"/>
            </a:pPr>
            <a:r>
              <a:rPr kumimoji="1" lang="en-US" altLang="ja-JP" baseline="0" dirty="0"/>
              <a:t>All five Tsunami test messages from Australia to Bangladesh were delivered within a minute.</a:t>
            </a:r>
          </a:p>
          <a:p>
            <a:pPr marL="171450" indent="-171450">
              <a:buFont typeface="Wingdings" panose="05000000000000000000" pitchFamily="2" charset="2"/>
              <a:buChar char="l"/>
            </a:pPr>
            <a:r>
              <a:rPr kumimoji="1" lang="en-US" altLang="ja-JP" baseline="0" dirty="0"/>
              <a:t>Delay over the GTS is not sure, but absolutely met requirement of 2 minutes delay.</a:t>
            </a:r>
          </a:p>
          <a:p>
            <a:pPr marL="171450" indent="-171450">
              <a:buFont typeface="Wingdings" panose="05000000000000000000" pitchFamily="2" charset="2"/>
              <a:buChar char="l"/>
            </a:pPr>
            <a:r>
              <a:rPr kumimoji="1" lang="en-US" altLang="ja-JP" baseline="0" dirty="0"/>
              <a:t>It’s perfect!</a:t>
            </a:r>
          </a:p>
          <a:p>
            <a:endParaRPr kumimoji="1" lang="en-US" altLang="ja-JP" baseline="0" dirty="0"/>
          </a:p>
          <a:p>
            <a:r>
              <a:rPr kumimoji="1" lang="en-US" altLang="ja-JP" baseline="0" dirty="0"/>
              <a:t>TSP: Tsunami Service Provider</a:t>
            </a:r>
          </a:p>
          <a:p>
            <a:r>
              <a:rPr kumimoji="1" lang="en-US" altLang="ja-JP" baseline="0" dirty="0"/>
              <a:t>NTWC: National Tsunami Warning Centre</a:t>
            </a:r>
            <a:endParaRPr kumimoji="1" lang="ja-JP" altLang="en-US" dirty="0"/>
          </a:p>
        </p:txBody>
      </p:sp>
      <p:sp>
        <p:nvSpPr>
          <p:cNvPr id="4" name="スライド番号プレースホルダー 3"/>
          <p:cNvSpPr>
            <a:spLocks noGrp="1"/>
          </p:cNvSpPr>
          <p:nvPr>
            <p:ph type="sldNum" sz="quarter" idx="10"/>
          </p:nvPr>
        </p:nvSpPr>
        <p:spPr/>
        <p:txBody>
          <a:bodyPr/>
          <a:lstStyle/>
          <a:p>
            <a:fld id="{32106247-DF16-4733-85A1-0D64DB92C207}" type="slidenum">
              <a:rPr kumimoji="1" lang="ja-JP" altLang="en-US" smtClean="0"/>
              <a:t>9</a:t>
            </a:fld>
            <a:endParaRPr kumimoji="1" lang="ja-JP" altLang="en-US"/>
          </a:p>
        </p:txBody>
      </p:sp>
    </p:spTree>
    <p:extLst>
      <p:ext uri="{BB962C8B-B14F-4D97-AF65-F5344CB8AC3E}">
        <p14:creationId xmlns:p14="http://schemas.microsoft.com/office/powerpoint/2010/main" val="249195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a:t>This diagram shows</a:t>
            </a:r>
            <a:r>
              <a:rPr kumimoji="1" lang="en-US" altLang="ja-JP" baseline="0" dirty="0"/>
              <a:t> the message delivery time from TSP (Non WMO member) to NTWC (Non WMO member).</a:t>
            </a:r>
          </a:p>
          <a:p>
            <a:pPr marL="171450" indent="-171450">
              <a:buFont typeface="Wingdings" panose="05000000000000000000" pitchFamily="2" charset="2"/>
              <a:buChar char="l"/>
            </a:pPr>
            <a:r>
              <a:rPr kumimoji="1" lang="en-US" altLang="ja-JP" baseline="0" dirty="0"/>
              <a:t>All five Tsunami test messages from Australia to Mauritius were delivered to end user.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baseline="0" dirty="0"/>
              <a:t>4 out of 5 messages were delivered within  2 minutes.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baseline="0" dirty="0"/>
              <a:t>One message was delivered with 8 minutes delay.</a:t>
            </a:r>
          </a:p>
          <a:p>
            <a:pPr marL="171450" indent="-171450">
              <a:buFont typeface="Wingdings" panose="05000000000000000000" pitchFamily="2" charset="2"/>
              <a:buChar char="l"/>
            </a:pPr>
            <a:r>
              <a:rPr kumimoji="1" lang="en-US" altLang="ja-JP" baseline="0" dirty="0"/>
              <a:t>I’m not sure, where is the delay, but average delay was 2.8 minutes, It’s so </a:t>
            </a:r>
            <a:r>
              <a:rPr kumimoji="1" lang="en-US" altLang="ja-JP" baseline="0" dirty="0" err="1"/>
              <a:t>so</a:t>
            </a:r>
            <a:r>
              <a:rPr kumimoji="1" lang="en-US" altLang="ja-JP" baseline="0" dirty="0"/>
              <a:t> Good!</a:t>
            </a:r>
          </a:p>
          <a:p>
            <a:endParaRPr kumimoji="1" lang="en-US" altLang="ja-JP" baseline="0" dirty="0"/>
          </a:p>
          <a:p>
            <a:r>
              <a:rPr kumimoji="1" lang="en-US" altLang="ja-JP" baseline="0" dirty="0"/>
              <a:t>TSP: Tsunami Service Provider</a:t>
            </a:r>
          </a:p>
          <a:p>
            <a:r>
              <a:rPr kumimoji="1" lang="en-US" altLang="ja-JP" baseline="0" dirty="0"/>
              <a:t>NTWC: National Tsunami Warning Centre</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2106247-DF16-4733-85A1-0D64DB92C207}" type="slidenum">
              <a:rPr kumimoji="1" lang="ja-JP" altLang="en-US" smtClean="0"/>
              <a:t>10</a:t>
            </a:fld>
            <a:endParaRPr kumimoji="1" lang="ja-JP" altLang="en-US"/>
          </a:p>
        </p:txBody>
      </p:sp>
    </p:spTree>
    <p:extLst>
      <p:ext uri="{BB962C8B-B14F-4D97-AF65-F5344CB8AC3E}">
        <p14:creationId xmlns:p14="http://schemas.microsoft.com/office/powerpoint/2010/main" val="224932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106247-DF16-4733-85A1-0D64DB92C207}" type="slidenum">
              <a:rPr kumimoji="1" lang="ja-JP" altLang="en-US" smtClean="0"/>
              <a:t>17</a:t>
            </a:fld>
            <a:endParaRPr kumimoji="1" lang="ja-JP" altLang="en-US"/>
          </a:p>
        </p:txBody>
      </p:sp>
    </p:spTree>
    <p:extLst>
      <p:ext uri="{BB962C8B-B14F-4D97-AF65-F5344CB8AC3E}">
        <p14:creationId xmlns:p14="http://schemas.microsoft.com/office/powerpoint/2010/main" val="345653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61877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366933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16568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40688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95883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21134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29183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14806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83221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132934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0864CC-7853-463D-BAFF-04AE0E19D905}" type="datetimeFigureOut">
              <a:rPr kumimoji="1" lang="ja-JP" altLang="en-US" smtClean="0"/>
              <a:t>2018/9/12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56434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864CC-7853-463D-BAFF-04AE0E19D905}" type="datetimeFigureOut">
              <a:rPr kumimoji="1" lang="ja-JP" altLang="en-US" smtClean="0"/>
              <a:t>2018/9/12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D711E-C8BA-4D49-A4F0-C8FABAABA980}" type="slidenum">
              <a:rPr kumimoji="1" lang="ja-JP" altLang="en-US" smtClean="0"/>
              <a:t>‹#›</a:t>
            </a:fld>
            <a:endParaRPr kumimoji="1" lang="ja-JP" altLang="en-US"/>
          </a:p>
        </p:txBody>
      </p:sp>
    </p:spTree>
    <p:extLst>
      <p:ext uri="{BB962C8B-B14F-4D97-AF65-F5344CB8AC3E}">
        <p14:creationId xmlns:p14="http://schemas.microsoft.com/office/powerpoint/2010/main" val="265288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Time Critical Data Delivery</a:t>
            </a:r>
            <a:endParaRPr kumimoji="1" lang="ja-JP" altLang="en-US" dirty="0"/>
          </a:p>
        </p:txBody>
      </p:sp>
      <p:sp>
        <p:nvSpPr>
          <p:cNvPr id="3" name="サブタイトル 2"/>
          <p:cNvSpPr>
            <a:spLocks noGrp="1"/>
          </p:cNvSpPr>
          <p:nvPr>
            <p:ph type="subTitle" idx="1"/>
          </p:nvPr>
        </p:nvSpPr>
        <p:spPr/>
        <p:txBody>
          <a:bodyPr>
            <a:normAutofit/>
          </a:bodyPr>
          <a:lstStyle/>
          <a:p>
            <a:pPr algn="r"/>
            <a:r>
              <a:rPr kumimoji="1" lang="en-US" altLang="ja-JP" dirty="0"/>
              <a:t>Kenji </a:t>
            </a:r>
            <a:r>
              <a:rPr kumimoji="1" lang="en-US" altLang="ja-JP" dirty="0" err="1"/>
              <a:t>Tsunoda</a:t>
            </a:r>
            <a:endParaRPr kumimoji="1" lang="ja-JP" altLang="en-US" dirty="0"/>
          </a:p>
        </p:txBody>
      </p:sp>
    </p:spTree>
    <p:extLst>
      <p:ext uri="{BB962C8B-B14F-4D97-AF65-F5344CB8AC3E}">
        <p14:creationId xmlns:p14="http://schemas.microsoft.com/office/powerpoint/2010/main" val="174750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539552" y="5764616"/>
            <a:ext cx="1944216" cy="90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sz="3100" dirty="0"/>
              <a:t>Test messages were delivered within 1-3 minutes</a:t>
            </a:r>
            <a:r>
              <a:rPr kumimoji="1" lang="en-US" altLang="ja-JP" dirty="0"/>
              <a:t/>
            </a:r>
            <a:br>
              <a:rPr kumimoji="1" lang="en-US" altLang="ja-JP" dirty="0"/>
            </a:br>
            <a:r>
              <a:rPr lang="en-US" altLang="ja-JP" sz="2200" dirty="0"/>
              <a:t>[sample] : Australia to Mauritius (13 Dec. 2017)</a:t>
            </a:r>
            <a:endParaRPr kumimoji="1" lang="ja-JP" altLang="en-US" sz="2200" dirty="0"/>
          </a:p>
        </p:txBody>
      </p:sp>
      <p:sp>
        <p:nvSpPr>
          <p:cNvPr id="4" name="テキスト ボックス 3"/>
          <p:cNvSpPr txBox="1"/>
          <p:nvPr/>
        </p:nvSpPr>
        <p:spPr>
          <a:xfrm>
            <a:off x="251520" y="2638648"/>
            <a:ext cx="633635" cy="461665"/>
          </a:xfrm>
          <a:prstGeom prst="rect">
            <a:avLst/>
          </a:prstGeom>
          <a:noFill/>
          <a:ln>
            <a:solidFill>
              <a:schemeClr val="accent1"/>
            </a:solidFill>
          </a:ln>
        </p:spPr>
        <p:txBody>
          <a:bodyPr wrap="none" rtlCol="0">
            <a:spAutoFit/>
          </a:bodyPr>
          <a:lstStyle/>
          <a:p>
            <a:r>
              <a:rPr kumimoji="1" lang="en-US" altLang="ja-JP" sz="2400" dirty="0"/>
              <a:t>TSP</a:t>
            </a:r>
            <a:endParaRPr kumimoji="1" lang="ja-JP" altLang="en-US" sz="2000" dirty="0"/>
          </a:p>
        </p:txBody>
      </p:sp>
      <p:sp>
        <p:nvSpPr>
          <p:cNvPr id="5" name="テキスト ボックス 4"/>
          <p:cNvSpPr txBox="1"/>
          <p:nvPr/>
        </p:nvSpPr>
        <p:spPr>
          <a:xfrm>
            <a:off x="1259632" y="2453983"/>
            <a:ext cx="809837" cy="830997"/>
          </a:xfrm>
          <a:prstGeom prst="rect">
            <a:avLst/>
          </a:prstGeom>
          <a:noFill/>
          <a:ln>
            <a:solidFill>
              <a:schemeClr val="accent1"/>
            </a:solidFill>
          </a:ln>
        </p:spPr>
        <p:txBody>
          <a:bodyPr wrap="none" rtlCol="0">
            <a:spAutoFit/>
          </a:bodyPr>
          <a:lstStyle/>
          <a:p>
            <a:pPr algn="ctr"/>
            <a:r>
              <a:rPr kumimoji="1" lang="en-US" altLang="ja-JP" sz="2400" dirty="0"/>
              <a:t>NMC</a:t>
            </a:r>
          </a:p>
          <a:p>
            <a:pPr algn="ctr"/>
            <a:r>
              <a:rPr kumimoji="1" lang="en-US" altLang="ja-JP" sz="2400" dirty="0"/>
              <a:t>(NC)</a:t>
            </a:r>
            <a:endParaRPr kumimoji="1" lang="ja-JP" altLang="en-US" sz="2400" dirty="0"/>
          </a:p>
        </p:txBody>
      </p:sp>
      <p:sp>
        <p:nvSpPr>
          <p:cNvPr id="6" name="テキスト ボックス 5"/>
          <p:cNvSpPr txBox="1"/>
          <p:nvPr/>
        </p:nvSpPr>
        <p:spPr>
          <a:xfrm>
            <a:off x="2483768" y="2453987"/>
            <a:ext cx="1045478" cy="830997"/>
          </a:xfrm>
          <a:prstGeom prst="rect">
            <a:avLst/>
          </a:prstGeom>
          <a:noFill/>
          <a:ln>
            <a:solidFill>
              <a:schemeClr val="accent1"/>
            </a:solidFill>
          </a:ln>
        </p:spPr>
        <p:txBody>
          <a:bodyPr wrap="none" rtlCol="0">
            <a:spAutoFit/>
          </a:bodyPr>
          <a:lstStyle/>
          <a:p>
            <a:pPr algn="ctr"/>
            <a:r>
              <a:rPr kumimoji="1" lang="en-US" altLang="ja-JP" sz="2400" dirty="0"/>
              <a:t>RTH</a:t>
            </a:r>
          </a:p>
          <a:p>
            <a:pPr algn="ctr"/>
            <a:r>
              <a:rPr lang="en-US" altLang="ja-JP" sz="2400" dirty="0"/>
              <a:t>(DCPC)</a:t>
            </a:r>
            <a:endParaRPr kumimoji="1" lang="en-US" altLang="ja-JP" sz="2400" dirty="0"/>
          </a:p>
        </p:txBody>
      </p:sp>
      <p:sp>
        <p:nvSpPr>
          <p:cNvPr id="7" name="テキスト ボックス 6"/>
          <p:cNvSpPr txBox="1"/>
          <p:nvPr/>
        </p:nvSpPr>
        <p:spPr>
          <a:xfrm>
            <a:off x="4029766" y="2453986"/>
            <a:ext cx="1045478" cy="830997"/>
          </a:xfrm>
          <a:prstGeom prst="rect">
            <a:avLst/>
          </a:prstGeom>
          <a:noFill/>
          <a:ln>
            <a:solidFill>
              <a:schemeClr val="accent1"/>
            </a:solidFill>
          </a:ln>
        </p:spPr>
        <p:txBody>
          <a:bodyPr wrap="none" rtlCol="0">
            <a:spAutoFit/>
          </a:bodyPr>
          <a:lstStyle/>
          <a:p>
            <a:pPr algn="ctr"/>
            <a:r>
              <a:rPr kumimoji="1" lang="en-US" altLang="ja-JP" sz="2400" dirty="0"/>
              <a:t>RTH</a:t>
            </a:r>
          </a:p>
          <a:p>
            <a:pPr algn="ctr"/>
            <a:r>
              <a:rPr lang="en-US" altLang="ja-JP" sz="2400" dirty="0"/>
              <a:t>(DCPC)</a:t>
            </a:r>
            <a:endParaRPr kumimoji="1" lang="en-US" altLang="ja-JP" sz="2400" dirty="0"/>
          </a:p>
        </p:txBody>
      </p:sp>
      <p:sp>
        <p:nvSpPr>
          <p:cNvPr id="8" name="テキスト ボックス 7"/>
          <p:cNvSpPr txBox="1"/>
          <p:nvPr/>
        </p:nvSpPr>
        <p:spPr>
          <a:xfrm>
            <a:off x="6820329" y="2453985"/>
            <a:ext cx="809837" cy="830997"/>
          </a:xfrm>
          <a:prstGeom prst="rect">
            <a:avLst/>
          </a:prstGeom>
          <a:noFill/>
          <a:ln>
            <a:solidFill>
              <a:schemeClr val="accent1"/>
            </a:solidFill>
          </a:ln>
        </p:spPr>
        <p:txBody>
          <a:bodyPr wrap="none" rtlCol="0">
            <a:spAutoFit/>
          </a:bodyPr>
          <a:lstStyle/>
          <a:p>
            <a:pPr algn="ctr"/>
            <a:r>
              <a:rPr kumimoji="1" lang="en-US" altLang="ja-JP" sz="2400" dirty="0"/>
              <a:t>NMC</a:t>
            </a:r>
          </a:p>
          <a:p>
            <a:pPr algn="ctr"/>
            <a:r>
              <a:rPr kumimoji="1" lang="en-US" altLang="ja-JP" sz="2400" dirty="0"/>
              <a:t>(NC)</a:t>
            </a:r>
            <a:endParaRPr kumimoji="1" lang="ja-JP" altLang="en-US" sz="2400" dirty="0"/>
          </a:p>
        </p:txBody>
      </p:sp>
      <p:sp>
        <p:nvSpPr>
          <p:cNvPr id="9" name="テキスト ボックス 8"/>
          <p:cNvSpPr txBox="1"/>
          <p:nvPr/>
        </p:nvSpPr>
        <p:spPr>
          <a:xfrm>
            <a:off x="7996081" y="2638650"/>
            <a:ext cx="968407" cy="461665"/>
          </a:xfrm>
          <a:prstGeom prst="rect">
            <a:avLst/>
          </a:prstGeom>
          <a:noFill/>
          <a:ln>
            <a:solidFill>
              <a:schemeClr val="accent1"/>
            </a:solidFill>
          </a:ln>
        </p:spPr>
        <p:txBody>
          <a:bodyPr wrap="none" rtlCol="0">
            <a:spAutoFit/>
          </a:bodyPr>
          <a:lstStyle/>
          <a:p>
            <a:r>
              <a:rPr kumimoji="1" lang="en-US" altLang="ja-JP" sz="2400" dirty="0"/>
              <a:t>TNWC</a:t>
            </a:r>
            <a:endParaRPr kumimoji="1" lang="ja-JP" altLang="en-US" sz="2000" dirty="0"/>
          </a:p>
        </p:txBody>
      </p:sp>
      <p:cxnSp>
        <p:nvCxnSpPr>
          <p:cNvPr id="11" name="直線コネクタ 10"/>
          <p:cNvCxnSpPr>
            <a:stCxn id="4" idx="3"/>
            <a:endCxn id="5" idx="1"/>
          </p:cNvCxnSpPr>
          <p:nvPr/>
        </p:nvCxnSpPr>
        <p:spPr>
          <a:xfrm>
            <a:off x="885155" y="2869481"/>
            <a:ext cx="374477"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5" idx="3"/>
            <a:endCxn id="6" idx="1"/>
          </p:cNvCxnSpPr>
          <p:nvPr/>
        </p:nvCxnSpPr>
        <p:spPr>
          <a:xfrm>
            <a:off x="2069469" y="2869482"/>
            <a:ext cx="414299" cy="4"/>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6" idx="3"/>
            <a:endCxn id="7" idx="1"/>
          </p:cNvCxnSpPr>
          <p:nvPr/>
        </p:nvCxnSpPr>
        <p:spPr>
          <a:xfrm flipV="1">
            <a:off x="3529246" y="2869485"/>
            <a:ext cx="500520" cy="1"/>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7" idx="3"/>
            <a:endCxn id="46" idx="1"/>
          </p:cNvCxnSpPr>
          <p:nvPr/>
        </p:nvCxnSpPr>
        <p:spPr>
          <a:xfrm flipV="1">
            <a:off x="5075244" y="2869480"/>
            <a:ext cx="538698" cy="5"/>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3"/>
            <a:endCxn id="9" idx="1"/>
          </p:cNvCxnSpPr>
          <p:nvPr/>
        </p:nvCxnSpPr>
        <p:spPr>
          <a:xfrm flipV="1">
            <a:off x="7630166" y="2869483"/>
            <a:ext cx="365915"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64153" y="1940748"/>
            <a:ext cx="939553" cy="338554"/>
          </a:xfrm>
          <a:prstGeom prst="rect">
            <a:avLst/>
          </a:prstGeom>
          <a:noFill/>
        </p:spPr>
        <p:txBody>
          <a:bodyPr wrap="none" rtlCol="0">
            <a:spAutoFit/>
          </a:bodyPr>
          <a:lstStyle/>
          <a:p>
            <a:r>
              <a:rPr kumimoji="1" lang="en-US" altLang="ja-JP" sz="1600" dirty="0"/>
              <a:t>Australia</a:t>
            </a:r>
            <a:endParaRPr kumimoji="1" lang="ja-JP" altLang="en-US" sz="1600" dirty="0"/>
          </a:p>
        </p:txBody>
      </p:sp>
      <p:sp>
        <p:nvSpPr>
          <p:cNvPr id="21" name="テキスト ボックス 20"/>
          <p:cNvSpPr txBox="1"/>
          <p:nvPr/>
        </p:nvSpPr>
        <p:spPr>
          <a:xfrm>
            <a:off x="1562506" y="1940748"/>
            <a:ext cx="580608" cy="338554"/>
          </a:xfrm>
          <a:prstGeom prst="rect">
            <a:avLst/>
          </a:prstGeom>
          <a:noFill/>
        </p:spPr>
        <p:txBody>
          <a:bodyPr wrap="none" rtlCol="0">
            <a:spAutoFit/>
          </a:bodyPr>
          <a:lstStyle/>
          <a:p>
            <a:r>
              <a:rPr lang="en-US" altLang="ja-JP" sz="1600" dirty="0"/>
              <a:t>BoM</a:t>
            </a:r>
            <a:endParaRPr kumimoji="1" lang="ja-JP" altLang="en-US" sz="1600" dirty="0"/>
          </a:p>
        </p:txBody>
      </p:sp>
      <p:sp>
        <p:nvSpPr>
          <p:cNvPr id="22" name="テキスト ボックス 21"/>
          <p:cNvSpPr txBox="1"/>
          <p:nvPr/>
        </p:nvSpPr>
        <p:spPr>
          <a:xfrm>
            <a:off x="2722233" y="1940748"/>
            <a:ext cx="1114408" cy="338554"/>
          </a:xfrm>
          <a:prstGeom prst="rect">
            <a:avLst/>
          </a:prstGeom>
          <a:noFill/>
        </p:spPr>
        <p:txBody>
          <a:bodyPr wrap="none" rtlCol="0">
            <a:spAutoFit/>
          </a:bodyPr>
          <a:lstStyle/>
          <a:p>
            <a:r>
              <a:rPr kumimoji="1" lang="en-US" altLang="ja-JP" sz="1600" dirty="0"/>
              <a:t>Melbourne</a:t>
            </a:r>
            <a:endParaRPr kumimoji="1" lang="ja-JP" altLang="en-US" sz="1600" dirty="0"/>
          </a:p>
        </p:txBody>
      </p:sp>
      <p:sp>
        <p:nvSpPr>
          <p:cNvPr id="23" name="テキスト ボックス 22"/>
          <p:cNvSpPr txBox="1"/>
          <p:nvPr/>
        </p:nvSpPr>
        <p:spPr>
          <a:xfrm>
            <a:off x="4196223" y="1940748"/>
            <a:ext cx="927883" cy="338554"/>
          </a:xfrm>
          <a:prstGeom prst="rect">
            <a:avLst/>
          </a:prstGeom>
          <a:noFill/>
        </p:spPr>
        <p:txBody>
          <a:bodyPr wrap="none" rtlCol="0">
            <a:spAutoFit/>
          </a:bodyPr>
          <a:lstStyle/>
          <a:p>
            <a:r>
              <a:rPr kumimoji="1" lang="en-US" altLang="ja-JP" sz="1600" dirty="0"/>
              <a:t>Toulouse</a:t>
            </a:r>
            <a:endParaRPr kumimoji="1" lang="ja-JP" altLang="en-US" sz="1600" dirty="0"/>
          </a:p>
        </p:txBody>
      </p:sp>
      <p:cxnSp>
        <p:nvCxnSpPr>
          <p:cNvPr id="27" name="直線矢印コネクタ 26"/>
          <p:cNvCxnSpPr>
            <a:stCxn id="20" idx="3"/>
            <a:endCxn id="21" idx="1"/>
          </p:cNvCxnSpPr>
          <p:nvPr/>
        </p:nvCxnSpPr>
        <p:spPr>
          <a:xfrm>
            <a:off x="1203706" y="2110025"/>
            <a:ext cx="35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1" idx="3"/>
            <a:endCxn id="22" idx="1"/>
          </p:cNvCxnSpPr>
          <p:nvPr/>
        </p:nvCxnSpPr>
        <p:spPr>
          <a:xfrm>
            <a:off x="2143114" y="2110025"/>
            <a:ext cx="5791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2" idx="3"/>
            <a:endCxn id="23" idx="1"/>
          </p:cNvCxnSpPr>
          <p:nvPr/>
        </p:nvCxnSpPr>
        <p:spPr>
          <a:xfrm>
            <a:off x="3836641" y="2110025"/>
            <a:ext cx="359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806251" y="1940748"/>
            <a:ext cx="628698" cy="338554"/>
          </a:xfrm>
          <a:prstGeom prst="rect">
            <a:avLst/>
          </a:prstGeom>
          <a:noFill/>
        </p:spPr>
        <p:txBody>
          <a:bodyPr wrap="none" rtlCol="0">
            <a:spAutoFit/>
          </a:bodyPr>
          <a:lstStyle/>
          <a:p>
            <a:r>
              <a:rPr kumimoji="1" lang="en-US" altLang="ja-JP" sz="1600" dirty="0"/>
              <a:t>MMS</a:t>
            </a:r>
            <a:endParaRPr kumimoji="1" lang="ja-JP" altLang="en-US" sz="1600" dirty="0"/>
          </a:p>
        </p:txBody>
      </p:sp>
      <p:cxnSp>
        <p:nvCxnSpPr>
          <p:cNvPr id="34" name="直線矢印コネクタ 33"/>
          <p:cNvCxnSpPr>
            <a:stCxn id="23" idx="3"/>
            <a:endCxn id="41" idx="1"/>
          </p:cNvCxnSpPr>
          <p:nvPr/>
        </p:nvCxnSpPr>
        <p:spPr>
          <a:xfrm>
            <a:off x="5124106" y="2110025"/>
            <a:ext cx="3645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899549" y="1940747"/>
            <a:ext cx="986167" cy="338554"/>
          </a:xfrm>
          <a:prstGeom prst="rect">
            <a:avLst/>
          </a:prstGeom>
          <a:noFill/>
        </p:spPr>
        <p:txBody>
          <a:bodyPr wrap="none" rtlCol="0">
            <a:spAutoFit/>
          </a:bodyPr>
          <a:lstStyle/>
          <a:p>
            <a:r>
              <a:rPr lang="en-US" altLang="ja-JP" sz="1600" dirty="0"/>
              <a:t>Mauritius</a:t>
            </a:r>
            <a:endParaRPr kumimoji="1" lang="ja-JP" altLang="en-US" sz="1600" dirty="0"/>
          </a:p>
        </p:txBody>
      </p:sp>
      <p:cxnSp>
        <p:nvCxnSpPr>
          <p:cNvPr id="37" name="直線矢印コネクタ 36"/>
          <p:cNvCxnSpPr>
            <a:stCxn id="32" idx="3"/>
            <a:endCxn id="35" idx="1"/>
          </p:cNvCxnSpPr>
          <p:nvPr/>
        </p:nvCxnSpPr>
        <p:spPr>
          <a:xfrm flipV="1">
            <a:off x="7434949" y="2110024"/>
            <a:ext cx="464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67324" y="3561255"/>
            <a:ext cx="1274708" cy="1569660"/>
          </a:xfrm>
          <a:prstGeom prst="rect">
            <a:avLst/>
          </a:prstGeom>
          <a:noFill/>
        </p:spPr>
        <p:txBody>
          <a:bodyPr wrap="none" rtlCol="0">
            <a:spAutoFit/>
          </a:bodyPr>
          <a:lstStyle/>
          <a:p>
            <a:r>
              <a:rPr kumimoji="1" lang="en-US" altLang="ja-JP" sz="1600" dirty="0"/>
              <a:t>TX time</a:t>
            </a:r>
          </a:p>
          <a:p>
            <a:r>
              <a:rPr lang="en-US" altLang="ja-JP" sz="1600" dirty="0"/>
              <a:t>Msg-1: 06:00</a:t>
            </a:r>
          </a:p>
          <a:p>
            <a:r>
              <a:rPr kumimoji="1" lang="en-US" altLang="ja-JP" sz="1600" dirty="0"/>
              <a:t>Msg-2: 06:05</a:t>
            </a:r>
          </a:p>
          <a:p>
            <a:r>
              <a:rPr lang="en-US" altLang="ja-JP" sz="1600" dirty="0"/>
              <a:t>Msg-3: 06:15</a:t>
            </a:r>
          </a:p>
          <a:p>
            <a:r>
              <a:rPr kumimoji="1" lang="en-US" altLang="ja-JP" sz="1600" dirty="0"/>
              <a:t>Msg-4: 06:30</a:t>
            </a:r>
          </a:p>
          <a:p>
            <a:r>
              <a:rPr kumimoji="1" lang="en-US" altLang="ja-JP" sz="1600" dirty="0"/>
              <a:t>Msg-5: 06:45</a:t>
            </a:r>
            <a:endParaRPr kumimoji="1" lang="ja-JP" altLang="en-US" sz="1600" dirty="0"/>
          </a:p>
        </p:txBody>
      </p:sp>
      <p:cxnSp>
        <p:nvCxnSpPr>
          <p:cNvPr id="42" name="直線矢印コネクタ 41"/>
          <p:cNvCxnSpPr>
            <a:stCxn id="40" idx="0"/>
          </p:cNvCxnSpPr>
          <p:nvPr/>
        </p:nvCxnSpPr>
        <p:spPr>
          <a:xfrm flipV="1">
            <a:off x="804678" y="3212976"/>
            <a:ext cx="0" cy="348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780215" y="5949279"/>
            <a:ext cx="525117" cy="3"/>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774918" y="6381329"/>
            <a:ext cx="530414"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345560" y="5764616"/>
            <a:ext cx="546240" cy="369332"/>
          </a:xfrm>
          <a:prstGeom prst="rect">
            <a:avLst/>
          </a:prstGeom>
          <a:noFill/>
        </p:spPr>
        <p:txBody>
          <a:bodyPr wrap="none" rtlCol="0">
            <a:spAutoFit/>
          </a:bodyPr>
          <a:lstStyle/>
          <a:p>
            <a:r>
              <a:rPr kumimoji="1" lang="en-US" altLang="ja-JP" dirty="0"/>
              <a:t>GTS</a:t>
            </a:r>
            <a:endParaRPr kumimoji="1" lang="ja-JP" altLang="en-US" dirty="0"/>
          </a:p>
        </p:txBody>
      </p:sp>
      <p:sp>
        <p:nvSpPr>
          <p:cNvPr id="49" name="テキスト ボックス 48"/>
          <p:cNvSpPr txBox="1"/>
          <p:nvPr/>
        </p:nvSpPr>
        <p:spPr>
          <a:xfrm>
            <a:off x="1336173" y="6196664"/>
            <a:ext cx="1063753" cy="369332"/>
          </a:xfrm>
          <a:prstGeom prst="rect">
            <a:avLst/>
          </a:prstGeom>
          <a:noFill/>
        </p:spPr>
        <p:txBody>
          <a:bodyPr wrap="none" rtlCol="0">
            <a:spAutoFit/>
          </a:bodyPr>
          <a:lstStyle/>
          <a:p>
            <a:r>
              <a:rPr kumimoji="1" lang="en-US" altLang="ja-JP" dirty="0"/>
              <a:t>Domestic</a:t>
            </a:r>
            <a:endParaRPr kumimoji="1" lang="ja-JP" altLang="en-US" dirty="0"/>
          </a:p>
        </p:txBody>
      </p:sp>
      <p:cxnSp>
        <p:nvCxnSpPr>
          <p:cNvPr id="54" name="直線矢印コネクタ 53"/>
          <p:cNvCxnSpPr>
            <a:stCxn id="9" idx="2"/>
          </p:cNvCxnSpPr>
          <p:nvPr/>
        </p:nvCxnSpPr>
        <p:spPr>
          <a:xfrm flipH="1">
            <a:off x="8480284" y="3100315"/>
            <a:ext cx="1" cy="430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982658" y="5229200"/>
            <a:ext cx="5981830" cy="400110"/>
          </a:xfrm>
          <a:prstGeom prst="rect">
            <a:avLst/>
          </a:prstGeom>
          <a:solidFill>
            <a:srgbClr val="FFFF00"/>
          </a:solidFill>
          <a:ln>
            <a:solidFill>
              <a:srgbClr val="0070C0"/>
            </a:solidFill>
          </a:ln>
        </p:spPr>
        <p:txBody>
          <a:bodyPr wrap="none" rtlCol="0">
            <a:spAutoFit/>
          </a:bodyPr>
          <a:lstStyle/>
          <a:p>
            <a:r>
              <a:rPr lang="en-US" altLang="ja-JP" sz="2000" dirty="0"/>
              <a:t>Almost of </a:t>
            </a:r>
            <a:r>
              <a:rPr kumimoji="1" lang="en-US" altLang="ja-JP" sz="2000" dirty="0"/>
              <a:t>test messages were received within </a:t>
            </a:r>
            <a:r>
              <a:rPr lang="en-US" altLang="ja-JP" sz="2000" dirty="0"/>
              <a:t>3</a:t>
            </a:r>
            <a:r>
              <a:rPr kumimoji="1" lang="en-US" altLang="ja-JP" sz="2000" dirty="0"/>
              <a:t> minutes</a:t>
            </a:r>
            <a:endParaRPr kumimoji="1" lang="ja-JP" altLang="en-US" sz="2000" dirty="0"/>
          </a:p>
        </p:txBody>
      </p:sp>
      <p:cxnSp>
        <p:nvCxnSpPr>
          <p:cNvPr id="57" name="直線矢印コネクタ 56"/>
          <p:cNvCxnSpPr/>
          <p:nvPr/>
        </p:nvCxnSpPr>
        <p:spPr>
          <a:xfrm flipV="1">
            <a:off x="1547664" y="4941167"/>
            <a:ext cx="5472608" cy="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1547664" y="4718156"/>
            <a:ext cx="5472608" cy="69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518621" y="4437112"/>
            <a:ext cx="550165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1518621" y="4221088"/>
            <a:ext cx="550165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1518620" y="4005064"/>
            <a:ext cx="5501652"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488674" y="1817637"/>
            <a:ext cx="1104405" cy="584775"/>
          </a:xfrm>
          <a:prstGeom prst="rect">
            <a:avLst/>
          </a:prstGeom>
          <a:noFill/>
        </p:spPr>
        <p:txBody>
          <a:bodyPr wrap="none" rtlCol="0">
            <a:spAutoFit/>
          </a:bodyPr>
          <a:lstStyle/>
          <a:p>
            <a:r>
              <a:rPr lang="en-US" altLang="ja-JP" sz="1600" dirty="0"/>
              <a:t>La </a:t>
            </a:r>
            <a:r>
              <a:rPr lang="en-US" altLang="ja-JP" sz="1600" dirty="0" err="1"/>
              <a:t>Réunion</a:t>
            </a:r>
            <a:endParaRPr lang="en-US" altLang="ja-JP" sz="1600" dirty="0"/>
          </a:p>
          <a:p>
            <a:r>
              <a:rPr kumimoji="1" lang="en-US" altLang="ja-JP" sz="1600" dirty="0"/>
              <a:t>St. Denis</a:t>
            </a:r>
            <a:endParaRPr kumimoji="1" lang="ja-JP" altLang="en-US" sz="1600" dirty="0"/>
          </a:p>
        </p:txBody>
      </p:sp>
      <p:cxnSp>
        <p:nvCxnSpPr>
          <p:cNvPr id="12" name="直線矢印コネクタ 11"/>
          <p:cNvCxnSpPr>
            <a:stCxn id="41" idx="3"/>
            <a:endCxn id="32" idx="1"/>
          </p:cNvCxnSpPr>
          <p:nvPr/>
        </p:nvCxnSpPr>
        <p:spPr>
          <a:xfrm>
            <a:off x="6593079" y="2110025"/>
            <a:ext cx="2131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613942" y="2453981"/>
            <a:ext cx="809837" cy="830997"/>
          </a:xfrm>
          <a:prstGeom prst="rect">
            <a:avLst/>
          </a:prstGeom>
          <a:noFill/>
          <a:ln>
            <a:solidFill>
              <a:schemeClr val="accent1"/>
            </a:solidFill>
          </a:ln>
        </p:spPr>
        <p:txBody>
          <a:bodyPr wrap="none" rtlCol="0">
            <a:spAutoFit/>
          </a:bodyPr>
          <a:lstStyle/>
          <a:p>
            <a:pPr algn="ctr"/>
            <a:r>
              <a:rPr kumimoji="1" lang="en-US" altLang="ja-JP" sz="2400" dirty="0"/>
              <a:t>NMC</a:t>
            </a:r>
          </a:p>
          <a:p>
            <a:pPr algn="ctr"/>
            <a:r>
              <a:rPr kumimoji="1" lang="en-US" altLang="ja-JP" sz="2400" dirty="0"/>
              <a:t>(NC)</a:t>
            </a:r>
            <a:endParaRPr kumimoji="1" lang="ja-JP" altLang="en-US" sz="2400" dirty="0"/>
          </a:p>
        </p:txBody>
      </p:sp>
      <p:cxnSp>
        <p:nvCxnSpPr>
          <p:cNvPr id="51" name="直線コネクタ 50"/>
          <p:cNvCxnSpPr>
            <a:stCxn id="46" idx="3"/>
            <a:endCxn id="8" idx="1"/>
          </p:cNvCxnSpPr>
          <p:nvPr/>
        </p:nvCxnSpPr>
        <p:spPr>
          <a:xfrm>
            <a:off x="6423779" y="2869480"/>
            <a:ext cx="396550" cy="4"/>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爆発 2 46"/>
          <p:cNvSpPr/>
          <p:nvPr/>
        </p:nvSpPr>
        <p:spPr>
          <a:xfrm>
            <a:off x="3131840" y="3626005"/>
            <a:ext cx="3096344" cy="1504910"/>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t>g</a:t>
            </a:r>
            <a:r>
              <a:rPr kumimoji="1" lang="en-US" altLang="ja-JP" sz="2400" b="1" dirty="0"/>
              <a:t>ood!</a:t>
            </a:r>
          </a:p>
          <a:p>
            <a:pPr algn="ctr"/>
            <a:r>
              <a:rPr lang="en-US" altLang="ja-JP" sz="1600" b="1" dirty="0"/>
              <a:t>Ave. 2.8 min</a:t>
            </a:r>
            <a:endParaRPr kumimoji="1" lang="ja-JP" altLang="en-US" sz="1600" b="1" dirty="0"/>
          </a:p>
        </p:txBody>
      </p:sp>
      <p:sp>
        <p:nvSpPr>
          <p:cNvPr id="52" name="テキスト ボックス 51"/>
          <p:cNvSpPr txBox="1"/>
          <p:nvPr/>
        </p:nvSpPr>
        <p:spPr>
          <a:xfrm>
            <a:off x="7731217" y="3561255"/>
            <a:ext cx="1274708" cy="1569660"/>
          </a:xfrm>
          <a:prstGeom prst="rect">
            <a:avLst/>
          </a:prstGeom>
          <a:noFill/>
        </p:spPr>
        <p:txBody>
          <a:bodyPr wrap="none" rtlCol="0">
            <a:spAutoFit/>
          </a:bodyPr>
          <a:lstStyle/>
          <a:p>
            <a:r>
              <a:rPr lang="en-US" altLang="ja-JP" sz="1600" dirty="0"/>
              <a:t>R</a:t>
            </a:r>
            <a:r>
              <a:rPr kumimoji="1" lang="en-US" altLang="ja-JP" sz="1600" dirty="0"/>
              <a:t>X time</a:t>
            </a:r>
          </a:p>
          <a:p>
            <a:r>
              <a:rPr lang="en-US" altLang="ja-JP" sz="1600" dirty="0"/>
              <a:t>Msg-1: 06:02</a:t>
            </a:r>
          </a:p>
          <a:p>
            <a:r>
              <a:rPr kumimoji="1" lang="en-US" altLang="ja-JP" sz="1600" dirty="0"/>
              <a:t>Msg-2: 06:12</a:t>
            </a:r>
          </a:p>
          <a:p>
            <a:r>
              <a:rPr lang="en-US" altLang="ja-JP" sz="1600" dirty="0"/>
              <a:t>Msg-3: 06:16</a:t>
            </a:r>
          </a:p>
          <a:p>
            <a:r>
              <a:rPr kumimoji="1" lang="en-US" altLang="ja-JP" sz="1600" dirty="0"/>
              <a:t>Msg-4: 06:31</a:t>
            </a:r>
          </a:p>
          <a:p>
            <a:r>
              <a:rPr kumimoji="1" lang="en-US" altLang="ja-JP" sz="1600" dirty="0"/>
              <a:t>Msg-5: 06:53</a:t>
            </a:r>
            <a:endParaRPr kumimoji="1" lang="ja-JP" altLang="en-US" sz="1600" dirty="0"/>
          </a:p>
        </p:txBody>
      </p:sp>
      <p:sp>
        <p:nvSpPr>
          <p:cNvPr id="53" name="テキスト ボックス 52"/>
          <p:cNvSpPr txBox="1"/>
          <p:nvPr/>
        </p:nvSpPr>
        <p:spPr>
          <a:xfrm>
            <a:off x="7152112" y="3802724"/>
            <a:ext cx="614271" cy="276999"/>
          </a:xfrm>
          <a:prstGeom prst="rect">
            <a:avLst/>
          </a:prstGeom>
          <a:noFill/>
        </p:spPr>
        <p:txBody>
          <a:bodyPr wrap="none" rtlCol="0">
            <a:spAutoFit/>
          </a:bodyPr>
          <a:lstStyle/>
          <a:p>
            <a:r>
              <a:rPr kumimoji="1" lang="en-US" altLang="ja-JP" sz="1200" dirty="0"/>
              <a:t>+2 min</a:t>
            </a:r>
            <a:endParaRPr kumimoji="1" lang="ja-JP" altLang="en-US" sz="1200" dirty="0"/>
          </a:p>
        </p:txBody>
      </p:sp>
      <p:sp>
        <p:nvSpPr>
          <p:cNvPr id="56" name="テキスト ボックス 55"/>
          <p:cNvSpPr txBox="1"/>
          <p:nvPr/>
        </p:nvSpPr>
        <p:spPr>
          <a:xfrm>
            <a:off x="7152111" y="4058419"/>
            <a:ext cx="614271" cy="276999"/>
          </a:xfrm>
          <a:prstGeom prst="rect">
            <a:avLst/>
          </a:prstGeom>
          <a:noFill/>
        </p:spPr>
        <p:txBody>
          <a:bodyPr wrap="none" rtlCol="0">
            <a:spAutoFit/>
          </a:bodyPr>
          <a:lstStyle/>
          <a:p>
            <a:r>
              <a:rPr kumimoji="1" lang="en-US" altLang="ja-JP" sz="1200" dirty="0"/>
              <a:t>+2 min</a:t>
            </a:r>
            <a:endParaRPr kumimoji="1" lang="ja-JP" altLang="en-US" sz="1200" dirty="0"/>
          </a:p>
        </p:txBody>
      </p:sp>
      <p:sp>
        <p:nvSpPr>
          <p:cNvPr id="62" name="テキスト ボックス 61"/>
          <p:cNvSpPr txBox="1"/>
          <p:nvPr/>
        </p:nvSpPr>
        <p:spPr>
          <a:xfrm>
            <a:off x="7152212" y="4313324"/>
            <a:ext cx="614271" cy="276999"/>
          </a:xfrm>
          <a:prstGeom prst="rect">
            <a:avLst/>
          </a:prstGeom>
          <a:noFill/>
        </p:spPr>
        <p:txBody>
          <a:bodyPr wrap="none" rtlCol="0">
            <a:spAutoFit/>
          </a:bodyPr>
          <a:lstStyle/>
          <a:p>
            <a:r>
              <a:rPr kumimoji="1" lang="en-US" altLang="ja-JP" sz="1200" dirty="0"/>
              <a:t>+1 min</a:t>
            </a:r>
            <a:endParaRPr kumimoji="1" lang="ja-JP" altLang="en-US" sz="1200" dirty="0"/>
          </a:p>
        </p:txBody>
      </p:sp>
      <p:sp>
        <p:nvSpPr>
          <p:cNvPr id="63" name="テキスト ボックス 62"/>
          <p:cNvSpPr txBox="1"/>
          <p:nvPr/>
        </p:nvSpPr>
        <p:spPr>
          <a:xfrm>
            <a:off x="7152212" y="4579657"/>
            <a:ext cx="614271" cy="276999"/>
          </a:xfrm>
          <a:prstGeom prst="rect">
            <a:avLst/>
          </a:prstGeom>
          <a:noFill/>
        </p:spPr>
        <p:txBody>
          <a:bodyPr wrap="none" rtlCol="0">
            <a:spAutoFit/>
          </a:bodyPr>
          <a:lstStyle/>
          <a:p>
            <a:r>
              <a:rPr kumimoji="1" lang="en-US" altLang="ja-JP" sz="1200" dirty="0"/>
              <a:t>+1 min</a:t>
            </a:r>
            <a:endParaRPr kumimoji="1" lang="ja-JP" altLang="en-US" sz="1200" dirty="0"/>
          </a:p>
        </p:txBody>
      </p:sp>
      <p:sp>
        <p:nvSpPr>
          <p:cNvPr id="64" name="テキスト ボックス 63"/>
          <p:cNvSpPr txBox="1"/>
          <p:nvPr/>
        </p:nvSpPr>
        <p:spPr>
          <a:xfrm>
            <a:off x="7151439" y="4802668"/>
            <a:ext cx="622286" cy="276999"/>
          </a:xfrm>
          <a:prstGeom prst="rect">
            <a:avLst/>
          </a:prstGeom>
          <a:noFill/>
        </p:spPr>
        <p:txBody>
          <a:bodyPr wrap="none" rtlCol="0">
            <a:spAutoFit/>
          </a:bodyPr>
          <a:lstStyle/>
          <a:p>
            <a:r>
              <a:rPr kumimoji="1" lang="en-US" altLang="ja-JP" sz="1200" b="1" dirty="0">
                <a:solidFill>
                  <a:srgbClr val="FF0000"/>
                </a:solidFill>
              </a:rPr>
              <a:t>+8 min</a:t>
            </a:r>
            <a:endParaRPr kumimoji="1" lang="ja-JP" altLang="en-US" sz="1200" b="1" dirty="0">
              <a:solidFill>
                <a:srgbClr val="FF0000"/>
              </a:solidFill>
            </a:endParaRPr>
          </a:p>
        </p:txBody>
      </p:sp>
      <p:sp>
        <p:nvSpPr>
          <p:cNvPr id="24" name="テキスト ボックス 23"/>
          <p:cNvSpPr txBox="1"/>
          <p:nvPr/>
        </p:nvSpPr>
        <p:spPr>
          <a:xfrm>
            <a:off x="3563888" y="2492896"/>
            <a:ext cx="369012" cy="276999"/>
          </a:xfrm>
          <a:prstGeom prst="rect">
            <a:avLst/>
          </a:prstGeom>
          <a:noFill/>
        </p:spPr>
        <p:txBody>
          <a:bodyPr wrap="none" rtlCol="0">
            <a:spAutoFit/>
          </a:bodyPr>
          <a:lstStyle/>
          <a:p>
            <a:r>
              <a:rPr kumimoji="1" lang="en-US" altLang="ja-JP" sz="1200" b="1" dirty="0">
                <a:solidFill>
                  <a:srgbClr val="FF0000"/>
                </a:solidFill>
              </a:rPr>
              <a:t>ftp</a:t>
            </a:r>
            <a:endParaRPr kumimoji="1" lang="ja-JP" altLang="en-US" sz="1200" b="1" dirty="0">
              <a:solidFill>
                <a:srgbClr val="FF0000"/>
              </a:solidFill>
            </a:endParaRPr>
          </a:p>
        </p:txBody>
      </p:sp>
      <p:sp>
        <p:nvSpPr>
          <p:cNvPr id="65" name="テキスト ボックス 64"/>
          <p:cNvSpPr txBox="1"/>
          <p:nvPr/>
        </p:nvSpPr>
        <p:spPr>
          <a:xfrm>
            <a:off x="3464767" y="3007985"/>
            <a:ext cx="675185" cy="276999"/>
          </a:xfrm>
          <a:prstGeom prst="rect">
            <a:avLst/>
          </a:prstGeom>
          <a:noFill/>
        </p:spPr>
        <p:txBody>
          <a:bodyPr wrap="none" rtlCol="0">
            <a:spAutoFit/>
          </a:bodyPr>
          <a:lstStyle/>
          <a:p>
            <a:r>
              <a:rPr kumimoji="1" lang="en-US" altLang="ja-JP" sz="1200" dirty="0"/>
              <a:t>RMDCN</a:t>
            </a:r>
          </a:p>
        </p:txBody>
      </p:sp>
      <p:sp>
        <p:nvSpPr>
          <p:cNvPr id="66" name="テキスト ボックス 65"/>
          <p:cNvSpPr txBox="1"/>
          <p:nvPr/>
        </p:nvSpPr>
        <p:spPr>
          <a:xfrm>
            <a:off x="5109603" y="2935977"/>
            <a:ext cx="530915" cy="276999"/>
          </a:xfrm>
          <a:prstGeom prst="rect">
            <a:avLst/>
          </a:prstGeom>
          <a:noFill/>
        </p:spPr>
        <p:txBody>
          <a:bodyPr wrap="none" rtlCol="0">
            <a:spAutoFit/>
          </a:bodyPr>
          <a:lstStyle/>
          <a:p>
            <a:r>
              <a:rPr kumimoji="1" lang="en-US" altLang="ja-JP" sz="1200" dirty="0"/>
              <a:t>MPLS</a:t>
            </a:r>
          </a:p>
        </p:txBody>
      </p:sp>
      <p:sp>
        <p:nvSpPr>
          <p:cNvPr id="67" name="テキスト ボックス 66"/>
          <p:cNvSpPr txBox="1"/>
          <p:nvPr/>
        </p:nvSpPr>
        <p:spPr>
          <a:xfrm>
            <a:off x="5076056" y="2452498"/>
            <a:ext cx="369012" cy="276999"/>
          </a:xfrm>
          <a:prstGeom prst="rect">
            <a:avLst/>
          </a:prstGeom>
          <a:noFill/>
        </p:spPr>
        <p:txBody>
          <a:bodyPr wrap="none" rtlCol="0">
            <a:spAutoFit/>
          </a:bodyPr>
          <a:lstStyle/>
          <a:p>
            <a:r>
              <a:rPr kumimoji="1" lang="en-US" altLang="ja-JP" sz="1200" b="1" dirty="0">
                <a:solidFill>
                  <a:srgbClr val="FF0000"/>
                </a:solidFill>
              </a:rPr>
              <a:t>ftp</a:t>
            </a:r>
            <a:endParaRPr kumimoji="1" lang="ja-JP" altLang="en-US" sz="1200" b="1" dirty="0">
              <a:solidFill>
                <a:srgbClr val="FF0000"/>
              </a:solidFill>
            </a:endParaRPr>
          </a:p>
        </p:txBody>
      </p:sp>
      <p:sp>
        <p:nvSpPr>
          <p:cNvPr id="3" name="テキスト ボックス 2"/>
          <p:cNvSpPr txBox="1"/>
          <p:nvPr/>
        </p:nvSpPr>
        <p:spPr>
          <a:xfrm>
            <a:off x="2938257" y="5764616"/>
            <a:ext cx="6026231" cy="923330"/>
          </a:xfrm>
          <a:prstGeom prst="rect">
            <a:avLst/>
          </a:prstGeom>
          <a:noFill/>
        </p:spPr>
        <p:txBody>
          <a:bodyPr wrap="square" rtlCol="0">
            <a:spAutoFit/>
          </a:bodyPr>
          <a:lstStyle/>
          <a:p>
            <a:pPr marL="285750" lvl="1" indent="-285750">
              <a:buFont typeface="Arial" panose="020B0604020202020204" pitchFamily="34" charset="0"/>
              <a:buChar char="•"/>
            </a:pPr>
            <a:r>
              <a:rPr lang="en-US" altLang="ja-JP" dirty="0"/>
              <a:t>As for </a:t>
            </a:r>
            <a:r>
              <a:rPr lang="en-US" altLang="ja-JP" dirty="0">
                <a:solidFill>
                  <a:srgbClr val="FF0000"/>
                </a:solidFill>
              </a:rPr>
              <a:t>+8 minutes</a:t>
            </a:r>
            <a:r>
              <a:rPr lang="en-US" altLang="ja-JP" dirty="0"/>
              <a:t>, difficult to find out a bottleneck from the IOTWS report (e.g. in domestic link (</a:t>
            </a:r>
            <a:r>
              <a:rPr lang="en-US" altLang="ja-JP" b="1" dirty="0">
                <a:solidFill>
                  <a:srgbClr val="FF00FF"/>
                </a:solidFill>
                <a:sym typeface="Wingdings" panose="05000000000000000000" pitchFamily="2" charset="2"/>
              </a:rPr>
              <a:t></a:t>
            </a:r>
            <a:r>
              <a:rPr lang="en-US" altLang="ja-JP" dirty="0"/>
              <a:t>) or GTS  (</a:t>
            </a:r>
            <a:r>
              <a:rPr lang="en-US" altLang="ja-JP" sz="1600" b="1" dirty="0">
                <a:solidFill>
                  <a:srgbClr val="00FF00"/>
                </a:solidFill>
                <a:sym typeface="Wingdings" panose="05000000000000000000" pitchFamily="2" charset="2"/>
              </a:rPr>
              <a:t></a:t>
            </a:r>
            <a:r>
              <a:rPr lang="en-US" altLang="ja-JP" dirty="0"/>
              <a:t>)?)</a:t>
            </a:r>
          </a:p>
          <a:p>
            <a:pPr marL="285750" lvl="1" indent="-285750">
              <a:buFont typeface="Arial" panose="020B0604020202020204" pitchFamily="34" charset="0"/>
              <a:buChar char="•"/>
            </a:pPr>
            <a:r>
              <a:rPr lang="en-US" altLang="ja-JP" dirty="0"/>
              <a:t>What we can do?</a:t>
            </a:r>
          </a:p>
        </p:txBody>
      </p:sp>
    </p:spTree>
    <p:extLst>
      <p:ext uri="{BB962C8B-B14F-4D97-AF65-F5344CB8AC3E}">
        <p14:creationId xmlns:p14="http://schemas.microsoft.com/office/powerpoint/2010/main" val="121236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143000"/>
          </a:xfrm>
        </p:spPr>
        <p:txBody>
          <a:bodyPr>
            <a:normAutofit/>
          </a:bodyPr>
          <a:lstStyle/>
          <a:p>
            <a:r>
              <a:rPr kumimoji="1" lang="en-US" altLang="ja-JP" dirty="0"/>
              <a:t>Between</a:t>
            </a:r>
            <a:r>
              <a:rPr lang="ja-JP" altLang="en-US" dirty="0"/>
              <a:t> </a:t>
            </a:r>
            <a:r>
              <a:rPr kumimoji="1" lang="en-US" altLang="ja-JP" dirty="0"/>
              <a:t>Socket and FTP</a:t>
            </a:r>
            <a:endParaRPr kumimoji="1" lang="ja-JP" altLang="en-US" dirty="0"/>
          </a:p>
        </p:txBody>
      </p:sp>
      <p:sp>
        <p:nvSpPr>
          <p:cNvPr id="3" name="コンテンツ プレースホルダー 2"/>
          <p:cNvSpPr>
            <a:spLocks noGrp="1"/>
          </p:cNvSpPr>
          <p:nvPr>
            <p:ph idx="1"/>
          </p:nvPr>
        </p:nvSpPr>
        <p:spPr>
          <a:xfrm>
            <a:off x="457200" y="1340768"/>
            <a:ext cx="8229600" cy="5400600"/>
          </a:xfrm>
          <a:ln>
            <a:noFill/>
          </a:ln>
        </p:spPr>
        <p:txBody>
          <a:bodyPr>
            <a:normAutofit fontScale="92500" lnSpcReduction="10000"/>
          </a:bodyPr>
          <a:lstStyle/>
          <a:p>
            <a:r>
              <a:rPr kumimoji="1" lang="en-US" altLang="ja-JP" dirty="0"/>
              <a:t>Both Socket and FTP delivered test messages within 1-3 minutes.</a:t>
            </a:r>
          </a:p>
          <a:p>
            <a:r>
              <a:rPr kumimoji="1" lang="en-US" altLang="ja-JP" dirty="0"/>
              <a:t>Socket</a:t>
            </a:r>
          </a:p>
          <a:p>
            <a:pPr lvl="1"/>
            <a:r>
              <a:rPr lang="en-US" altLang="ja-JP" dirty="0"/>
              <a:t>was</a:t>
            </a:r>
            <a:r>
              <a:rPr kumimoji="1" lang="en-US" altLang="ja-JP" dirty="0"/>
              <a:t> </a:t>
            </a:r>
            <a:r>
              <a:rPr kumimoji="1" lang="en-US" altLang="ja-JP" b="1" i="1" u="sng" dirty="0"/>
              <a:t>faster than FTP </a:t>
            </a:r>
            <a:r>
              <a:rPr lang="en-US" altLang="ja-JP" dirty="0"/>
              <a:t>in this Tsunami comm. test</a:t>
            </a:r>
            <a:r>
              <a:rPr kumimoji="1" lang="en-US" altLang="ja-JP" dirty="0"/>
              <a:t> </a:t>
            </a:r>
          </a:p>
          <a:p>
            <a:pPr lvl="1"/>
            <a:r>
              <a:rPr kumimoji="1" lang="en-US" altLang="ja-JP" dirty="0"/>
              <a:t>is old and was withdrawn from the Manual on the GTS</a:t>
            </a:r>
          </a:p>
          <a:p>
            <a:r>
              <a:rPr lang="en-US" altLang="ja-JP" dirty="0"/>
              <a:t>WMO FTP (includes </a:t>
            </a:r>
            <a:r>
              <a:rPr lang="en-US" altLang="ja-JP" dirty="0" err="1"/>
              <a:t>sftp</a:t>
            </a:r>
            <a:r>
              <a:rPr lang="en-US" altLang="ja-JP" dirty="0"/>
              <a:t>, </a:t>
            </a:r>
            <a:r>
              <a:rPr lang="en-US" altLang="ja-JP" dirty="0" err="1"/>
              <a:t>ftps</a:t>
            </a:r>
            <a:r>
              <a:rPr lang="en-US" altLang="ja-JP" dirty="0"/>
              <a:t>)</a:t>
            </a:r>
          </a:p>
          <a:p>
            <a:pPr lvl="1"/>
            <a:r>
              <a:rPr lang="en-US" altLang="ja-JP" dirty="0"/>
              <a:t>FTP is ISO standard protocol of file transfer</a:t>
            </a:r>
          </a:p>
          <a:p>
            <a:pPr lvl="1"/>
            <a:r>
              <a:rPr lang="en-US" altLang="ja-JP" dirty="0"/>
              <a:t>WMO FTP potentially has a processing time for accumulation. </a:t>
            </a:r>
          </a:p>
          <a:p>
            <a:pPr lvl="2"/>
            <a:r>
              <a:rPr lang="en-US" altLang="ja-JP" dirty="0"/>
              <a:t>warning should be exchanged on urgent channel (CCCCnnnnnnnn.</a:t>
            </a:r>
            <a:r>
              <a:rPr lang="en-US" altLang="ja-JP" dirty="0">
                <a:solidFill>
                  <a:srgbClr val="FF0000"/>
                </a:solidFill>
              </a:rPr>
              <a:t>ua</a:t>
            </a:r>
            <a:r>
              <a:rPr lang="en-US" altLang="ja-JP" dirty="0"/>
              <a:t>).  </a:t>
            </a:r>
          </a:p>
          <a:p>
            <a:pPr lvl="2"/>
            <a:r>
              <a:rPr lang="en-US" altLang="ja-JP" dirty="0"/>
              <a:t>or, the file should be sent immediately when a GTS Priority 1 message (see paragraph 5, page 158 of Manual on the GTS.)</a:t>
            </a:r>
          </a:p>
        </p:txBody>
      </p:sp>
    </p:spTree>
    <p:extLst>
      <p:ext uri="{BB962C8B-B14F-4D97-AF65-F5344CB8AC3E}">
        <p14:creationId xmlns:p14="http://schemas.microsoft.com/office/powerpoint/2010/main" val="311164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en-US" altLang="ja-JP" dirty="0"/>
              <a:t>For Your Reference</a:t>
            </a:r>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421" y="2215927"/>
            <a:ext cx="4562056" cy="3589337"/>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 y="2215927"/>
            <a:ext cx="4566617" cy="3589337"/>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94847" y="1846595"/>
            <a:ext cx="1852815" cy="369332"/>
          </a:xfrm>
          <a:prstGeom prst="rect">
            <a:avLst/>
          </a:prstGeom>
          <a:noFill/>
        </p:spPr>
        <p:txBody>
          <a:bodyPr wrap="none" rtlCol="0">
            <a:spAutoFit/>
          </a:bodyPr>
          <a:lstStyle/>
          <a:p>
            <a:r>
              <a:rPr kumimoji="1" lang="en-US" altLang="ja-JP" b="1" dirty="0">
                <a:solidFill>
                  <a:srgbClr val="0066FF"/>
                </a:solidFill>
              </a:rPr>
              <a:t>WMO GTS Socket</a:t>
            </a:r>
            <a:endParaRPr kumimoji="1" lang="ja-JP" altLang="en-US" b="1" dirty="0">
              <a:solidFill>
                <a:srgbClr val="0066FF"/>
              </a:solidFill>
            </a:endParaRPr>
          </a:p>
        </p:txBody>
      </p:sp>
      <p:sp>
        <p:nvSpPr>
          <p:cNvPr id="9" name="テキスト ボックス 8"/>
          <p:cNvSpPr txBox="1"/>
          <p:nvPr/>
        </p:nvSpPr>
        <p:spPr>
          <a:xfrm>
            <a:off x="5567504" y="1835532"/>
            <a:ext cx="1978106" cy="369332"/>
          </a:xfrm>
          <a:prstGeom prst="rect">
            <a:avLst/>
          </a:prstGeom>
          <a:noFill/>
        </p:spPr>
        <p:txBody>
          <a:bodyPr wrap="none" rtlCol="0">
            <a:spAutoFit/>
          </a:bodyPr>
          <a:lstStyle/>
          <a:p>
            <a:r>
              <a:rPr kumimoji="1" lang="en-US" altLang="ja-JP" b="1" dirty="0">
                <a:solidFill>
                  <a:srgbClr val="0066FF"/>
                </a:solidFill>
              </a:rPr>
              <a:t>WMO Batched FTP</a:t>
            </a:r>
            <a:endParaRPr kumimoji="1" lang="ja-JP" altLang="en-US" b="1" dirty="0">
              <a:solidFill>
                <a:srgbClr val="0066FF"/>
              </a:solidFill>
            </a:endParaRPr>
          </a:p>
        </p:txBody>
      </p:sp>
      <p:sp>
        <p:nvSpPr>
          <p:cNvPr id="5" name="下矢印 4"/>
          <p:cNvSpPr/>
          <p:nvPr/>
        </p:nvSpPr>
        <p:spPr>
          <a:xfrm>
            <a:off x="4355976" y="1846595"/>
            <a:ext cx="432048" cy="3370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467544" y="4293096"/>
            <a:ext cx="8568952" cy="0"/>
          </a:xfrm>
          <a:prstGeom prst="straightConnector1">
            <a:avLst/>
          </a:prstGeom>
          <a:ln w="38100">
            <a:solidFill>
              <a:srgbClr val="7030A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281958" y="3645024"/>
            <a:ext cx="1165704" cy="369332"/>
          </a:xfrm>
          <a:prstGeom prst="rect">
            <a:avLst/>
          </a:prstGeom>
          <a:noFill/>
          <a:ln>
            <a:solidFill>
              <a:srgbClr val="0070C0"/>
            </a:solidFill>
          </a:ln>
        </p:spPr>
        <p:txBody>
          <a:bodyPr wrap="none" rtlCol="0">
            <a:spAutoFit/>
          </a:bodyPr>
          <a:lstStyle/>
          <a:p>
            <a:r>
              <a:rPr kumimoji="1" lang="en-US" altLang="ja-JP" dirty="0">
                <a:solidFill>
                  <a:srgbClr val="7030A0"/>
                </a:solidFill>
              </a:rPr>
              <a:t>1.6Mbps</a:t>
            </a:r>
            <a:endParaRPr kumimoji="1" lang="ja-JP" altLang="en-US" dirty="0">
              <a:solidFill>
                <a:srgbClr val="7030A0"/>
              </a:solidFill>
            </a:endParaRPr>
          </a:p>
        </p:txBody>
      </p:sp>
      <p:cxnSp>
        <p:nvCxnSpPr>
          <p:cNvPr id="13" name="直線矢印コネクタ 12"/>
          <p:cNvCxnSpPr/>
          <p:nvPr/>
        </p:nvCxnSpPr>
        <p:spPr>
          <a:xfrm flipH="1">
            <a:off x="3707904" y="4014356"/>
            <a:ext cx="172134" cy="27874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642335" y="1196752"/>
            <a:ext cx="1721753" cy="646331"/>
          </a:xfrm>
          <a:prstGeom prst="rect">
            <a:avLst/>
          </a:prstGeom>
          <a:solidFill>
            <a:srgbClr val="FFFF00"/>
          </a:solidFill>
          <a:ln>
            <a:solidFill>
              <a:srgbClr val="0070C0"/>
            </a:solidFill>
          </a:ln>
        </p:spPr>
        <p:txBody>
          <a:bodyPr wrap="none" rtlCol="0">
            <a:spAutoFit/>
          </a:bodyPr>
          <a:lstStyle/>
          <a:p>
            <a:pPr algn="ctr"/>
            <a:r>
              <a:rPr kumimoji="1" lang="en-US" altLang="ja-JP" dirty="0"/>
              <a:t>Protocol </a:t>
            </a:r>
            <a:r>
              <a:rPr lang="en-US" altLang="ja-JP" dirty="0"/>
              <a:t>Change</a:t>
            </a:r>
          </a:p>
          <a:p>
            <a:pPr algn="ctr"/>
            <a:r>
              <a:rPr lang="en-US" altLang="ja-JP" dirty="0"/>
              <a:t>March 2017</a:t>
            </a:r>
            <a:endParaRPr lang="ja-JP" altLang="en-US" dirty="0"/>
          </a:p>
        </p:txBody>
      </p:sp>
      <p:sp>
        <p:nvSpPr>
          <p:cNvPr id="8" name="テキスト ボックス 7"/>
          <p:cNvSpPr txBox="1"/>
          <p:nvPr/>
        </p:nvSpPr>
        <p:spPr>
          <a:xfrm>
            <a:off x="683568" y="6165304"/>
            <a:ext cx="5680658" cy="369332"/>
          </a:xfrm>
          <a:prstGeom prst="rect">
            <a:avLst/>
          </a:prstGeom>
          <a:noFill/>
        </p:spPr>
        <p:txBody>
          <a:bodyPr wrap="none" rtlCol="0">
            <a:spAutoFit/>
          </a:bodyPr>
          <a:lstStyle/>
          <a:p>
            <a:pPr>
              <a:spcBef>
                <a:spcPts val="0"/>
              </a:spcBef>
            </a:pPr>
            <a:r>
              <a:rPr kumimoji="1" lang="en-US" altLang="ja-JP" dirty="0"/>
              <a:t>WMO FTP is </a:t>
            </a:r>
            <a:r>
              <a:rPr kumimoji="1" lang="en-US" altLang="ja-JP" b="1" i="1" u="sng" dirty="0"/>
              <a:t>faster than Socket</a:t>
            </a:r>
            <a:r>
              <a:rPr kumimoji="1" lang="en-US" altLang="ja-JP" dirty="0"/>
              <a:t> if it’s large amount of data.</a:t>
            </a:r>
            <a:endParaRPr kumimoji="1" lang="ja-JP" altLang="en-US" dirty="0"/>
          </a:p>
        </p:txBody>
      </p:sp>
    </p:spTree>
    <p:extLst>
      <p:ext uri="{BB962C8B-B14F-4D97-AF65-F5344CB8AC3E}">
        <p14:creationId xmlns:p14="http://schemas.microsoft.com/office/powerpoint/2010/main" val="22746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Actions </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a:t>Before next IOTWS test </a:t>
            </a:r>
            <a:r>
              <a:rPr kumimoji="1" lang="en-US" altLang="ja-JP" sz="2000" dirty="0"/>
              <a:t>on 12 December 2018</a:t>
            </a:r>
            <a:endParaRPr kumimoji="1" lang="en-US" altLang="ja-JP" sz="2800" dirty="0"/>
          </a:p>
          <a:p>
            <a:pPr lvl="1"/>
            <a:r>
              <a:rPr lang="en-US" altLang="ja-JP" sz="2400" dirty="0"/>
              <a:t>All GISCs to check its routing table for following bulletins to deliver right </a:t>
            </a:r>
            <a:r>
              <a:rPr lang="en-US" altLang="ja-JP" sz="2400" dirty="0" err="1"/>
              <a:t>centres</a:t>
            </a:r>
            <a:r>
              <a:rPr lang="en-US" altLang="ja-JP" sz="2400" dirty="0"/>
              <a:t> in tis </a:t>
            </a:r>
            <a:r>
              <a:rPr lang="en-US" altLang="ja-JP" sz="2400" dirty="0" err="1"/>
              <a:t>AoR</a:t>
            </a:r>
            <a:endParaRPr lang="en-US" altLang="ja-JP" sz="2400" dirty="0"/>
          </a:p>
          <a:p>
            <a:pPr lvl="2"/>
            <a:r>
              <a:rPr lang="en-US" altLang="ja-JP" sz="2000" dirty="0"/>
              <a:t>WEIO20DEMS, WEIO22WIIX, WEIO24AMMC</a:t>
            </a:r>
          </a:p>
          <a:p>
            <a:pPr lvl="1"/>
            <a:r>
              <a:rPr lang="en-US" altLang="ja-JP" sz="2400" dirty="0"/>
              <a:t>Each Principal GISC of MD, THA, COM and IR to re-check its connectivity and review the result of 13 June 2018 test (UNESCO IOC will share before December)</a:t>
            </a:r>
            <a:endParaRPr lang="en-US" altLang="ja-JP" sz="2000" dirty="0"/>
          </a:p>
          <a:p>
            <a:pPr lvl="1"/>
            <a:r>
              <a:rPr kumimoji="1" lang="en-US" altLang="ja-JP" sz="2400" dirty="0"/>
              <a:t>New Delhi to </a:t>
            </a:r>
            <a:r>
              <a:rPr lang="en-US" altLang="ja-JP" sz="2400" dirty="0"/>
              <a:t>check the routing table for Tsunami warnings from Australia and Indonesia to SLK</a:t>
            </a:r>
          </a:p>
        </p:txBody>
      </p:sp>
    </p:spTree>
    <p:extLst>
      <p:ext uri="{BB962C8B-B14F-4D97-AF65-F5344CB8AC3E}">
        <p14:creationId xmlns:p14="http://schemas.microsoft.com/office/powerpoint/2010/main" val="130380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792088"/>
          </a:xfrm>
        </p:spPr>
        <p:txBody>
          <a:bodyPr>
            <a:normAutofit/>
          </a:bodyPr>
          <a:lstStyle/>
          <a:p>
            <a:r>
              <a:rPr kumimoji="1" lang="en-US" altLang="ja-JP" dirty="0"/>
              <a:t>Recommended text</a:t>
            </a:r>
            <a:endParaRPr kumimoji="1" lang="ja-JP" altLang="en-US" dirty="0"/>
          </a:p>
        </p:txBody>
      </p:sp>
      <p:sp>
        <p:nvSpPr>
          <p:cNvPr id="3" name="コンテンツ プレースホルダー 2"/>
          <p:cNvSpPr>
            <a:spLocks noGrp="1"/>
          </p:cNvSpPr>
          <p:nvPr>
            <p:ph idx="1"/>
          </p:nvPr>
        </p:nvSpPr>
        <p:spPr>
          <a:xfrm>
            <a:off x="457200" y="1196752"/>
            <a:ext cx="8363272" cy="5400600"/>
          </a:xfrm>
        </p:spPr>
        <p:txBody>
          <a:bodyPr>
            <a:normAutofit lnSpcReduction="10000"/>
          </a:bodyPr>
          <a:lstStyle/>
          <a:p>
            <a:r>
              <a:rPr lang="en-US" altLang="ja-JP" sz="2000" dirty="0"/>
              <a:t>The participants reviewed summarized result of the GTS delivery rate/delay in the IOTWS communication test on 13 Dec 2017. The meeting noted that almost messages through the GTS  was delivered within 1-3 minutes , and at the moment, Tsunami community satisfied the delivery time end-to-end.  </a:t>
            </a:r>
          </a:p>
          <a:p>
            <a:r>
              <a:rPr lang="en-US" altLang="ja-JP" sz="2000" dirty="0"/>
              <a:t>On the other hand, the reception rate was 74%, four out of 20 NTWCs did not receive the messages via GTS. The meeting noted that the it is important to establish/maintain all connections between GISC and DCPCs/NCs in </a:t>
            </a:r>
            <a:r>
              <a:rPr lang="en-US" altLang="ja-JP" sz="2000" dirty="0" err="1"/>
              <a:t>AoR.</a:t>
            </a:r>
            <a:r>
              <a:rPr lang="en-US" altLang="ja-JP" sz="2000" dirty="0"/>
              <a:t> Looking at remaining 16 out of 20 NTWCs did receive test messages and that’s reception rate was 92%.  </a:t>
            </a:r>
          </a:p>
          <a:p>
            <a:r>
              <a:rPr lang="en-US" altLang="ja-JP" sz="2000" dirty="0"/>
              <a:t>The meeting </a:t>
            </a:r>
            <a:r>
              <a:rPr lang="en-US" altLang="ja-JP" sz="2000" dirty="0" smtClean="0"/>
              <a:t>considered </a:t>
            </a:r>
            <a:r>
              <a:rPr lang="en-US" altLang="ja-JP" sz="2000" dirty="0"/>
              <a:t>actions to improve reception rate, and requested all GISCs to check routing tables to deliver WEIO20DEMS, WEIO22WIIX, WEIO24AMMC to relevant </a:t>
            </a:r>
            <a:r>
              <a:rPr lang="en-US" altLang="ja-JP" sz="2000" dirty="0" err="1"/>
              <a:t>centres</a:t>
            </a:r>
            <a:r>
              <a:rPr lang="en-US" altLang="ja-JP" sz="2000" dirty="0"/>
              <a:t> in its </a:t>
            </a:r>
            <a:r>
              <a:rPr lang="en-US" altLang="ja-JP" sz="2000" dirty="0" err="1"/>
              <a:t>AoR</a:t>
            </a:r>
            <a:r>
              <a:rPr lang="en-US" altLang="ja-JP" sz="2000" dirty="0"/>
              <a:t>, and to make sure its connections to the </a:t>
            </a:r>
            <a:r>
              <a:rPr lang="en-US" altLang="ja-JP" sz="2000" dirty="0" err="1"/>
              <a:t>centres</a:t>
            </a:r>
            <a:r>
              <a:rPr lang="en-US" altLang="ja-JP" sz="2000" dirty="0"/>
              <a:t> before </a:t>
            </a:r>
            <a:r>
              <a:rPr lang="en-US" altLang="ja-JP" sz="2000" dirty="0" err="1"/>
              <a:t>Decemebr</a:t>
            </a:r>
            <a:r>
              <a:rPr lang="en-US" altLang="ja-JP" sz="2000" dirty="0"/>
              <a:t> 2018 (next IOTWS test). </a:t>
            </a:r>
          </a:p>
          <a:p>
            <a:r>
              <a:rPr kumimoji="1" lang="en-US" altLang="ja-JP" sz="2000" dirty="0"/>
              <a:t>The </a:t>
            </a:r>
            <a:r>
              <a:rPr lang="en-US" altLang="ja-JP" sz="2000" dirty="0"/>
              <a:t>participants reviewed the</a:t>
            </a:r>
            <a:r>
              <a:rPr kumimoji="1" lang="en-US" altLang="ja-JP" sz="2000" dirty="0"/>
              <a:t> details of the GTS delay and understand that there are characteristics between WMO socket and WMO FTP. The meeting agreed that if we </a:t>
            </a:r>
            <a:r>
              <a:rPr lang="en-US" altLang="ja-JP" sz="2000" dirty="0"/>
              <a:t>use WMO FTP, </a:t>
            </a:r>
            <a:r>
              <a:rPr kumimoji="1" lang="en-US" altLang="ja-JP" sz="2000" dirty="0"/>
              <a:t>all GISCs/RTHs </a:t>
            </a:r>
            <a:r>
              <a:rPr lang="en-US" altLang="ja-JP" sz="2000" dirty="0"/>
              <a:t>should use urgent channel (CCCCnnnnnnnn.ua), or transmit the priority-1 message immediately (see para 5, page 158 Manual on the GTS).</a:t>
            </a:r>
          </a:p>
        </p:txBody>
      </p:sp>
    </p:spTree>
    <p:extLst>
      <p:ext uri="{BB962C8B-B14F-4D97-AF65-F5344CB8AC3E}">
        <p14:creationId xmlns:p14="http://schemas.microsoft.com/office/powerpoint/2010/main" val="205841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smtClean="0"/>
              <a:t>Monitor </a:t>
            </a:r>
            <a:r>
              <a:rPr lang="en-US" altLang="ja-JP" dirty="0"/>
              <a:t>internal delay of</a:t>
            </a:r>
            <a:r>
              <a:rPr kumimoji="1" lang="en-US" altLang="ja-JP" dirty="0"/>
              <a:t> </a:t>
            </a:r>
            <a:r>
              <a:rPr kumimoji="1" lang="en-US" altLang="ja-JP" dirty="0" smtClean="0"/>
              <a:t>WMO</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33012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5177379" y="1772816"/>
            <a:ext cx="2304256" cy="2914816"/>
            <a:chOff x="4912990" y="1378280"/>
            <a:chExt cx="2304256" cy="2914816"/>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87805"/>
              <a:ext cx="18383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840" y="1378280"/>
              <a:ext cx="3810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正方形/長方形 63"/>
            <p:cNvSpPr/>
            <p:nvPr/>
          </p:nvSpPr>
          <p:spPr>
            <a:xfrm>
              <a:off x="4912990" y="3370930"/>
              <a:ext cx="2304256" cy="92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57200" y="44624"/>
            <a:ext cx="8229600" cy="1143000"/>
          </a:xfrm>
        </p:spPr>
        <p:txBody>
          <a:bodyPr>
            <a:normAutofit/>
          </a:bodyPr>
          <a:lstStyle/>
          <a:p>
            <a:r>
              <a:rPr lang="en-US" altLang="ja-JP" dirty="0" smtClean="0"/>
              <a:t>Can we say “meet </a:t>
            </a:r>
            <a:r>
              <a:rPr lang="en-US" altLang="ja-JP" dirty="0"/>
              <a:t>2-min SLA</a:t>
            </a:r>
            <a:r>
              <a:rPr lang="en-US" altLang="ja-JP" dirty="0" smtClean="0"/>
              <a:t>”? </a:t>
            </a:r>
            <a:endParaRPr kumimoji="1" lang="ja-JP" altLang="en-US" dirty="0"/>
          </a:p>
        </p:txBody>
      </p:sp>
      <p:sp>
        <p:nvSpPr>
          <p:cNvPr id="50" name="コンテンツ プレースホルダー 2"/>
          <p:cNvSpPr>
            <a:spLocks noGrp="1"/>
          </p:cNvSpPr>
          <p:nvPr>
            <p:ph sz="half" idx="1"/>
          </p:nvPr>
        </p:nvSpPr>
        <p:spPr>
          <a:xfrm>
            <a:off x="467544" y="3717033"/>
            <a:ext cx="4038600" cy="1440159"/>
          </a:xfrm>
        </p:spPr>
        <p:txBody>
          <a:bodyPr>
            <a:normAutofit/>
          </a:bodyPr>
          <a:lstStyle/>
          <a:p>
            <a:r>
              <a:rPr lang="en-US" altLang="ja-JP" sz="2000" dirty="0" smtClean="0"/>
              <a:t>Tsunami warning message </a:t>
            </a:r>
            <a:r>
              <a:rPr kumimoji="1" lang="en-US" altLang="ja-JP" sz="2000" dirty="0" smtClean="0"/>
              <a:t>have delayed </a:t>
            </a:r>
            <a:r>
              <a:rPr kumimoji="1" lang="en-US" altLang="ja-JP" sz="2000" dirty="0" smtClean="0">
                <a:solidFill>
                  <a:srgbClr val="FF0000"/>
                </a:solidFill>
              </a:rPr>
              <a:t>8 minutes</a:t>
            </a:r>
            <a:endParaRPr lang="en-US" altLang="ja-JP" sz="2000" dirty="0" smtClean="0">
              <a:solidFill>
                <a:srgbClr val="FF0000"/>
              </a:solidFill>
            </a:endParaRPr>
          </a:p>
          <a:p>
            <a:r>
              <a:rPr kumimoji="1" lang="en-US" altLang="ja-JP" sz="2000" dirty="0" smtClean="0"/>
              <a:t>Where is bottleneck, in GTS or Domestic network?</a:t>
            </a:r>
          </a:p>
        </p:txBody>
      </p:sp>
      <p:sp>
        <p:nvSpPr>
          <p:cNvPr id="52" name="コンテンツ プレースホルダー 51"/>
          <p:cNvSpPr>
            <a:spLocks noGrp="1"/>
          </p:cNvSpPr>
          <p:nvPr>
            <p:ph sz="half" idx="2"/>
          </p:nvPr>
        </p:nvSpPr>
        <p:spPr>
          <a:xfrm>
            <a:off x="4781872" y="3933057"/>
            <a:ext cx="4038600" cy="1224136"/>
          </a:xfrm>
        </p:spPr>
        <p:txBody>
          <a:bodyPr>
            <a:normAutofit/>
          </a:bodyPr>
          <a:lstStyle/>
          <a:p>
            <a:r>
              <a:rPr kumimoji="1" lang="en-US" altLang="ja-JP" sz="2000" dirty="0" smtClean="0">
                <a:solidFill>
                  <a:srgbClr val="FF0000"/>
                </a:solidFill>
              </a:rPr>
              <a:t>6 of 15 messages </a:t>
            </a:r>
            <a:r>
              <a:rPr kumimoji="1" lang="en-US" altLang="ja-JP" sz="2000" dirty="0" smtClean="0"/>
              <a:t>were missed</a:t>
            </a:r>
          </a:p>
          <a:p>
            <a:r>
              <a:rPr kumimoji="1" lang="en-US" altLang="ja-JP" sz="2000" dirty="0" smtClean="0"/>
              <a:t>Where is missing point, in GTS or Domestic network?</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18830"/>
            <a:ext cx="4574912" cy="17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a:xfrm>
            <a:off x="7375534" y="3006477"/>
            <a:ext cx="917239" cy="830997"/>
          </a:xfrm>
          <a:prstGeom prst="rect">
            <a:avLst/>
          </a:prstGeom>
          <a:noFill/>
        </p:spPr>
        <p:txBody>
          <a:bodyPr wrap="none" rtlCol="0">
            <a:spAutoFit/>
          </a:bodyPr>
          <a:lstStyle/>
          <a:p>
            <a:pPr>
              <a:spcBef>
                <a:spcPts val="0"/>
              </a:spcBef>
            </a:pPr>
            <a:r>
              <a:rPr kumimoji="1" lang="en-US" altLang="ja-JP" sz="1200" dirty="0" smtClean="0">
                <a:solidFill>
                  <a:srgbClr val="FF0000"/>
                </a:solidFill>
                <a:sym typeface="Wingdings" panose="05000000000000000000" pitchFamily="2" charset="2"/>
              </a:rPr>
              <a:t>&lt;---</a:t>
            </a:r>
            <a:r>
              <a:rPr kumimoji="1" lang="en-US" altLang="ja-JP" sz="1200" dirty="0" smtClean="0">
                <a:solidFill>
                  <a:srgbClr val="FF0000"/>
                </a:solidFill>
              </a:rPr>
              <a:t> </a:t>
            </a:r>
            <a:r>
              <a:rPr kumimoji="1" lang="en-US" altLang="ja-JP" sz="1200" b="1" dirty="0" smtClean="0">
                <a:solidFill>
                  <a:srgbClr val="FF0000"/>
                </a:solidFill>
              </a:rPr>
              <a:t>missing</a:t>
            </a:r>
          </a:p>
          <a:p>
            <a:pPr>
              <a:spcBef>
                <a:spcPts val="0"/>
              </a:spcBef>
            </a:pPr>
            <a:endParaRPr lang="en-US" altLang="ja-JP" sz="1200" dirty="0">
              <a:solidFill>
                <a:srgbClr val="FF0000"/>
              </a:solidFill>
            </a:endParaRPr>
          </a:p>
          <a:p>
            <a:pPr>
              <a:spcBef>
                <a:spcPts val="0"/>
              </a:spcBef>
            </a:pPr>
            <a:r>
              <a:rPr lang="en-US" altLang="ja-JP" sz="1200" dirty="0">
                <a:solidFill>
                  <a:srgbClr val="FF0000"/>
                </a:solidFill>
                <a:sym typeface="Wingdings" panose="05000000000000000000" pitchFamily="2" charset="2"/>
              </a:rPr>
              <a:t>&lt;---</a:t>
            </a:r>
            <a:r>
              <a:rPr kumimoji="1" lang="en-US" altLang="ja-JP" sz="1200" dirty="0" smtClean="0">
                <a:solidFill>
                  <a:srgbClr val="FF0000"/>
                </a:solidFill>
              </a:rPr>
              <a:t> </a:t>
            </a:r>
            <a:r>
              <a:rPr kumimoji="1" lang="en-US" altLang="ja-JP" sz="1200" b="1" dirty="0" smtClean="0">
                <a:solidFill>
                  <a:srgbClr val="FF0000"/>
                </a:solidFill>
              </a:rPr>
              <a:t>missing</a:t>
            </a:r>
          </a:p>
          <a:p>
            <a:pPr>
              <a:spcBef>
                <a:spcPts val="0"/>
              </a:spcBef>
            </a:pPr>
            <a:r>
              <a:rPr lang="en-US" altLang="ja-JP" sz="1200" dirty="0">
                <a:solidFill>
                  <a:srgbClr val="FF0000"/>
                </a:solidFill>
                <a:sym typeface="Wingdings" panose="05000000000000000000" pitchFamily="2" charset="2"/>
              </a:rPr>
              <a:t>&lt;---</a:t>
            </a:r>
            <a:r>
              <a:rPr lang="en-US" altLang="ja-JP" sz="1200" dirty="0" smtClean="0">
                <a:solidFill>
                  <a:srgbClr val="FF0000"/>
                </a:solidFill>
              </a:rPr>
              <a:t> </a:t>
            </a:r>
            <a:r>
              <a:rPr lang="en-US" altLang="ja-JP" sz="1200" b="1" dirty="0" smtClean="0">
                <a:solidFill>
                  <a:srgbClr val="FF0000"/>
                </a:solidFill>
              </a:rPr>
              <a:t>missing</a:t>
            </a:r>
            <a:endParaRPr kumimoji="1" lang="ja-JP" altLang="en-US" sz="1200" b="1" dirty="0" smtClean="0">
              <a:solidFill>
                <a:srgbClr val="FF0000"/>
              </a:solidFill>
            </a:endParaRPr>
          </a:p>
        </p:txBody>
      </p:sp>
      <p:sp>
        <p:nvSpPr>
          <p:cNvPr id="1054" name="テキスト ボックス 1053"/>
          <p:cNvSpPr txBox="1"/>
          <p:nvPr/>
        </p:nvSpPr>
        <p:spPr>
          <a:xfrm>
            <a:off x="1458055" y="5414660"/>
            <a:ext cx="7050095" cy="1015663"/>
          </a:xfrm>
          <a:prstGeom prst="rect">
            <a:avLst/>
          </a:prstGeom>
          <a:noFill/>
          <a:ln>
            <a:solidFill>
              <a:srgbClr val="0066FF"/>
            </a:solidFill>
          </a:ln>
        </p:spPr>
        <p:txBody>
          <a:bodyPr wrap="square" rtlCol="0">
            <a:spAutoFit/>
          </a:bodyPr>
          <a:lstStyle/>
          <a:p>
            <a:pPr>
              <a:spcBef>
                <a:spcPts val="0"/>
              </a:spcBef>
            </a:pPr>
            <a:r>
              <a:rPr kumimoji="1" lang="en-US" altLang="ja-JP" sz="2000" dirty="0" smtClean="0"/>
              <a:t>Generally, warning is issued one time.</a:t>
            </a:r>
          </a:p>
          <a:p>
            <a:pPr marL="361950" indent="-361950">
              <a:spcBef>
                <a:spcPts val="0"/>
              </a:spcBef>
              <a:buAutoNum type="alphaLcParenBoth"/>
            </a:pPr>
            <a:r>
              <a:rPr lang="en-US" altLang="ja-JP" sz="2000" dirty="0" smtClean="0"/>
              <a:t>If </a:t>
            </a:r>
            <a:r>
              <a:rPr lang="en-US" altLang="ja-JP" sz="2000" dirty="0"/>
              <a:t>Australia </a:t>
            </a:r>
            <a:r>
              <a:rPr lang="en-US" altLang="ja-JP" sz="2000" dirty="0" smtClean="0"/>
              <a:t>issues a warning at 06:45? (will be 8 minutes later)</a:t>
            </a:r>
          </a:p>
          <a:p>
            <a:pPr marL="361950" indent="-361950">
              <a:spcBef>
                <a:spcPts val="0"/>
              </a:spcBef>
              <a:buAutoNum type="alphaLcParenBoth"/>
            </a:pPr>
            <a:r>
              <a:rPr kumimoji="1" lang="en-US" altLang="ja-JP" sz="2000" dirty="0" smtClean="0"/>
              <a:t>If India only issues a warning once? (delivery rate is 40%) </a:t>
            </a:r>
            <a:endParaRPr kumimoji="1" lang="ja-JP" altLang="en-US" sz="2000" dirty="0" smtClean="0"/>
          </a:p>
        </p:txBody>
      </p:sp>
      <p:sp>
        <p:nvSpPr>
          <p:cNvPr id="1055" name="テキスト ボックス 1054"/>
          <p:cNvSpPr txBox="1"/>
          <p:nvPr/>
        </p:nvSpPr>
        <p:spPr>
          <a:xfrm>
            <a:off x="174204" y="1124744"/>
            <a:ext cx="700833" cy="646331"/>
          </a:xfrm>
          <a:prstGeom prst="rect">
            <a:avLst/>
          </a:prstGeom>
          <a:noFill/>
        </p:spPr>
        <p:txBody>
          <a:bodyPr wrap="none" rtlCol="0">
            <a:spAutoFit/>
          </a:bodyPr>
          <a:lstStyle/>
          <a:p>
            <a:pPr>
              <a:spcBef>
                <a:spcPts val="0"/>
              </a:spcBef>
            </a:pPr>
            <a:r>
              <a:rPr kumimoji="1" lang="en-US" altLang="ja-JP" sz="3600" b="1" dirty="0" smtClean="0"/>
              <a:t>(a)</a:t>
            </a:r>
            <a:endParaRPr kumimoji="1" lang="ja-JP" altLang="en-US" sz="3600" b="1" dirty="0" smtClean="0"/>
          </a:p>
        </p:txBody>
      </p:sp>
      <p:sp>
        <p:nvSpPr>
          <p:cNvPr id="102" name="テキスト ボックス 101"/>
          <p:cNvSpPr txBox="1"/>
          <p:nvPr/>
        </p:nvSpPr>
        <p:spPr>
          <a:xfrm>
            <a:off x="5196429" y="1124743"/>
            <a:ext cx="721672" cy="646331"/>
          </a:xfrm>
          <a:prstGeom prst="rect">
            <a:avLst/>
          </a:prstGeom>
          <a:noFill/>
        </p:spPr>
        <p:txBody>
          <a:bodyPr wrap="none" rtlCol="0">
            <a:spAutoFit/>
          </a:bodyPr>
          <a:lstStyle/>
          <a:p>
            <a:pPr>
              <a:spcBef>
                <a:spcPts val="0"/>
              </a:spcBef>
            </a:pPr>
            <a:r>
              <a:rPr kumimoji="1" lang="en-US" altLang="ja-JP" sz="3600" b="1" dirty="0" smtClean="0"/>
              <a:t>(b)</a:t>
            </a:r>
            <a:endParaRPr kumimoji="1" lang="ja-JP" altLang="en-US" sz="3600" b="1" dirty="0" smtClean="0"/>
          </a:p>
        </p:txBody>
      </p:sp>
    </p:spTree>
    <p:extLst>
      <p:ext uri="{BB962C8B-B14F-4D97-AF65-F5344CB8AC3E}">
        <p14:creationId xmlns:p14="http://schemas.microsoft.com/office/powerpoint/2010/main" val="256770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23925"/>
            <a:ext cx="3672408"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6"/>
          <p:cNvSpPr>
            <a:spLocks noGrp="1"/>
          </p:cNvSpPr>
          <p:nvPr>
            <p:ph type="title"/>
          </p:nvPr>
        </p:nvSpPr>
        <p:spPr>
          <a:xfrm>
            <a:off x="457200" y="188640"/>
            <a:ext cx="8229600" cy="1008112"/>
          </a:xfrm>
        </p:spPr>
        <p:txBody>
          <a:bodyPr>
            <a:normAutofit fontScale="90000"/>
          </a:bodyPr>
          <a:lstStyle/>
          <a:p>
            <a:r>
              <a:rPr kumimoji="1" lang="en-US" altLang="ja-JP" dirty="0" smtClean="0"/>
              <a:t>Discussion: </a:t>
            </a:r>
            <a:br>
              <a:rPr kumimoji="1" lang="en-US" altLang="ja-JP" dirty="0" smtClean="0"/>
            </a:br>
            <a:r>
              <a:rPr kumimoji="1" lang="en-US" altLang="ja-JP" dirty="0" smtClean="0"/>
              <a:t>how to monitor 2-min SLA</a:t>
            </a:r>
            <a:endParaRPr kumimoji="1" lang="ja-JP" altLang="en-US" dirty="0"/>
          </a:p>
        </p:txBody>
      </p:sp>
      <p:sp>
        <p:nvSpPr>
          <p:cNvPr id="10" name="テキスト プレースホルダー 9"/>
          <p:cNvSpPr>
            <a:spLocks noGrp="1"/>
          </p:cNvSpPr>
          <p:nvPr>
            <p:ph type="body" idx="1"/>
          </p:nvPr>
        </p:nvSpPr>
        <p:spPr>
          <a:xfrm>
            <a:off x="457200" y="1892275"/>
            <a:ext cx="4040188" cy="639762"/>
          </a:xfrm>
        </p:spPr>
        <p:txBody>
          <a:bodyPr/>
          <a:lstStyle/>
          <a:p>
            <a:pPr algn="ctr"/>
            <a:r>
              <a:rPr lang="en-US" altLang="ja-JP" dirty="0" smtClean="0">
                <a:solidFill>
                  <a:srgbClr val="00B0F0"/>
                </a:solidFill>
                <a:effectLst>
                  <a:outerShdw blurRad="38100" dist="38100" dir="2700000" algn="tl">
                    <a:srgbClr val="000000">
                      <a:alpha val="43137"/>
                    </a:srgbClr>
                  </a:outerShdw>
                </a:effectLst>
              </a:rPr>
              <a:t>With UNESCO IOC</a:t>
            </a:r>
            <a:endParaRPr kumimoji="1" lang="ja-JP" altLang="en-US" dirty="0">
              <a:solidFill>
                <a:srgbClr val="00B0F0"/>
              </a:solidFill>
              <a:effectLst>
                <a:outerShdw blurRad="38100" dist="38100" dir="2700000" algn="tl">
                  <a:srgbClr val="000000">
                    <a:alpha val="43137"/>
                  </a:srgbClr>
                </a:outerShdw>
              </a:effectLst>
            </a:endParaRPr>
          </a:p>
        </p:txBody>
      </p:sp>
      <p:sp>
        <p:nvSpPr>
          <p:cNvPr id="11" name="コンテンツ プレースホルダー 10"/>
          <p:cNvSpPr>
            <a:spLocks noGrp="1"/>
          </p:cNvSpPr>
          <p:nvPr>
            <p:ph sz="half" idx="2"/>
          </p:nvPr>
        </p:nvSpPr>
        <p:spPr>
          <a:xfrm>
            <a:off x="457200" y="2430040"/>
            <a:ext cx="4040188" cy="3951288"/>
          </a:xfrm>
        </p:spPr>
        <p:txBody>
          <a:bodyPr/>
          <a:lstStyle/>
          <a:p>
            <a:r>
              <a:rPr lang="en-US" altLang="ja-JP" dirty="0" smtClean="0"/>
              <a:t>Pros</a:t>
            </a:r>
          </a:p>
          <a:p>
            <a:pPr marL="447675" lvl="1"/>
            <a:r>
              <a:rPr lang="en-US" altLang="ja-JP" dirty="0" smtClean="0"/>
              <a:t>Don’t need preparation</a:t>
            </a:r>
          </a:p>
          <a:p>
            <a:pPr marL="447675" lvl="1"/>
            <a:r>
              <a:rPr lang="en-US" altLang="ja-JP" dirty="0" smtClean="0"/>
              <a:t>Use actual warning header</a:t>
            </a:r>
          </a:p>
          <a:p>
            <a:pPr marL="447675" lvl="1"/>
            <a:r>
              <a:rPr lang="en-US" altLang="ja-JP" dirty="0" smtClean="0"/>
              <a:t>End-to-end</a:t>
            </a:r>
          </a:p>
          <a:p>
            <a:r>
              <a:rPr lang="en-US" altLang="ja-JP" dirty="0" smtClean="0"/>
              <a:t>Cons</a:t>
            </a:r>
          </a:p>
          <a:p>
            <a:pPr marL="447675" lvl="1"/>
            <a:r>
              <a:rPr kumimoji="1" lang="en-US" altLang="ja-JP" dirty="0" smtClean="0"/>
              <a:t>Cannot </a:t>
            </a:r>
            <a:r>
              <a:rPr lang="en-US" altLang="ja-JP" dirty="0" smtClean="0"/>
              <a:t>cover landlocked nations</a:t>
            </a:r>
          </a:p>
          <a:p>
            <a:pPr marL="447675" lvl="1"/>
            <a:r>
              <a:rPr kumimoji="1" lang="en-US" altLang="ja-JP" dirty="0" smtClean="0"/>
              <a:t>Need coordination with UNESCO</a:t>
            </a:r>
          </a:p>
          <a:p>
            <a:pPr marL="447675" lvl="1"/>
            <a:r>
              <a:rPr lang="en-US" altLang="ja-JP" dirty="0" smtClean="0"/>
              <a:t>Each Tsunami group has different test procedure</a:t>
            </a:r>
            <a:endParaRPr kumimoji="1" lang="ja-JP" altLang="en-US" dirty="0"/>
          </a:p>
        </p:txBody>
      </p:sp>
      <p:sp>
        <p:nvSpPr>
          <p:cNvPr id="13" name="コンテンツ プレースホルダー 12"/>
          <p:cNvSpPr>
            <a:spLocks noGrp="1"/>
          </p:cNvSpPr>
          <p:nvPr>
            <p:ph sz="quarter" idx="4"/>
          </p:nvPr>
        </p:nvSpPr>
        <p:spPr>
          <a:xfrm>
            <a:off x="4645025" y="2430040"/>
            <a:ext cx="4041775" cy="3951288"/>
          </a:xfrm>
        </p:spPr>
        <p:txBody>
          <a:bodyPr/>
          <a:lstStyle/>
          <a:p>
            <a:r>
              <a:rPr kumimoji="1" lang="en-US" altLang="ja-JP" dirty="0" smtClean="0"/>
              <a:t>Pros</a:t>
            </a:r>
          </a:p>
          <a:p>
            <a:pPr marL="447675" lvl="1"/>
            <a:r>
              <a:rPr kumimoji="1" lang="en-US" altLang="ja-JP" dirty="0" smtClean="0"/>
              <a:t>Can control everything</a:t>
            </a:r>
          </a:p>
          <a:p>
            <a:pPr marL="447675" lvl="1"/>
            <a:r>
              <a:rPr lang="en-US" altLang="ja-JP" dirty="0" smtClean="0"/>
              <a:t>Cover all WMO members</a:t>
            </a:r>
          </a:p>
          <a:p>
            <a:pPr marL="447675" lvl="1"/>
            <a:r>
              <a:rPr lang="en-US" altLang="ja-JP" dirty="0" smtClean="0"/>
              <a:t>To be a part of WIS monitoring </a:t>
            </a:r>
            <a:endParaRPr kumimoji="1" lang="en-US" altLang="ja-JP" dirty="0" smtClean="0"/>
          </a:p>
          <a:p>
            <a:r>
              <a:rPr lang="en-US" altLang="ja-JP" dirty="0" smtClean="0"/>
              <a:t>Cons</a:t>
            </a:r>
          </a:p>
          <a:p>
            <a:pPr marL="447675" lvl="1"/>
            <a:r>
              <a:rPr kumimoji="1" lang="en-US" altLang="ja-JP" dirty="0" smtClean="0"/>
              <a:t>Cannot use actual header, the result will be for dummy header</a:t>
            </a:r>
          </a:p>
          <a:p>
            <a:pPr marL="447675" lvl="1"/>
            <a:r>
              <a:rPr lang="en-US" altLang="ja-JP" dirty="0" smtClean="0"/>
              <a:t>Develop from A to Z</a:t>
            </a:r>
          </a:p>
          <a:p>
            <a:pPr marL="447675" lvl="1"/>
            <a:r>
              <a:rPr kumimoji="1" lang="en-US" altLang="ja-JP" dirty="0" smtClean="0"/>
              <a:t>Not sure, end-to-end</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3925"/>
            <a:ext cx="4098634" cy="50405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プレースホルダー 11"/>
          <p:cNvSpPr>
            <a:spLocks noGrp="1"/>
          </p:cNvSpPr>
          <p:nvPr>
            <p:ph type="body" sz="quarter" idx="3"/>
          </p:nvPr>
        </p:nvSpPr>
        <p:spPr>
          <a:xfrm>
            <a:off x="4645025" y="1844824"/>
            <a:ext cx="4041775" cy="639762"/>
          </a:xfrm>
        </p:spPr>
        <p:txBody>
          <a:bodyPr/>
          <a:lstStyle/>
          <a:p>
            <a:pPr algn="ctr"/>
            <a:r>
              <a:rPr lang="en-US" altLang="ja-JP" dirty="0">
                <a:solidFill>
                  <a:srgbClr val="00B0F0"/>
                </a:solidFill>
                <a:effectLst>
                  <a:outerShdw blurRad="38100" dist="38100" dir="2700000" algn="tl">
                    <a:srgbClr val="000000">
                      <a:alpha val="43137"/>
                    </a:srgbClr>
                  </a:outerShdw>
                </a:effectLst>
              </a:rPr>
              <a:t>D</a:t>
            </a:r>
            <a:r>
              <a:rPr lang="en-US" altLang="ja-JP" dirty="0" smtClean="0">
                <a:solidFill>
                  <a:srgbClr val="00B0F0"/>
                </a:solidFill>
                <a:effectLst>
                  <a:outerShdw blurRad="38100" dist="38100" dir="2700000" algn="tl">
                    <a:srgbClr val="000000">
                      <a:alpha val="43137"/>
                    </a:srgbClr>
                  </a:outerShdw>
                </a:effectLst>
              </a:rPr>
              <a:t>evelop Original </a:t>
            </a:r>
            <a:r>
              <a:rPr lang="en-US" altLang="ja-JP" dirty="0">
                <a:solidFill>
                  <a:srgbClr val="00B0F0"/>
                </a:solidFill>
                <a:effectLst>
                  <a:outerShdw blurRad="38100" dist="38100" dir="2700000" algn="tl">
                    <a:srgbClr val="000000">
                      <a:alpha val="43137"/>
                    </a:srgbClr>
                  </a:outerShdw>
                </a:effectLst>
              </a:rPr>
              <a:t>M</a:t>
            </a:r>
            <a:r>
              <a:rPr lang="en-US" altLang="ja-JP" dirty="0" smtClean="0">
                <a:solidFill>
                  <a:srgbClr val="00B0F0"/>
                </a:solidFill>
                <a:effectLst>
                  <a:outerShdw blurRad="38100" dist="38100" dir="2700000" algn="tl">
                    <a:srgbClr val="000000">
                      <a:alpha val="43137"/>
                    </a:srgbClr>
                  </a:outerShdw>
                </a:effectLst>
              </a:rPr>
              <a:t>onitor</a:t>
            </a:r>
            <a:endParaRPr kumimoji="1" lang="ja-JP" altLang="en-US"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38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Recommended text</a:t>
            </a:r>
            <a:endParaRPr kumimoji="1" lang="ja-JP" altLang="en-US" dirty="0"/>
          </a:p>
        </p:txBody>
      </p:sp>
      <p:sp>
        <p:nvSpPr>
          <p:cNvPr id="8" name="コンテンツ プレースホルダー 7"/>
          <p:cNvSpPr>
            <a:spLocks noGrp="1"/>
          </p:cNvSpPr>
          <p:nvPr>
            <p:ph idx="1"/>
          </p:nvPr>
        </p:nvSpPr>
        <p:spPr/>
        <p:txBody>
          <a:bodyPr>
            <a:normAutofit/>
          </a:bodyPr>
          <a:lstStyle/>
          <a:p>
            <a:r>
              <a:rPr kumimoji="1" lang="en-US" altLang="ja-JP" sz="2800" dirty="0" smtClean="0"/>
              <a:t>The meeting reviewed the problems in IOTWS communication test and noted that </a:t>
            </a:r>
            <a:r>
              <a:rPr lang="en-US" altLang="ja-JP" sz="2800" dirty="0"/>
              <a:t>i</a:t>
            </a:r>
            <a:r>
              <a:rPr kumimoji="1" lang="en-US" altLang="ja-JP" sz="2800" dirty="0" smtClean="0"/>
              <a:t>t’s difficult to find out the cause of delay and missing from the result of IOTWS.</a:t>
            </a:r>
          </a:p>
          <a:p>
            <a:r>
              <a:rPr lang="en-US" altLang="ja-JP" sz="2800" dirty="0" smtClean="0"/>
              <a:t>The meeting considered two options</a:t>
            </a:r>
          </a:p>
          <a:p>
            <a:pPr lvl="1"/>
            <a:r>
              <a:rPr lang="en-US" altLang="ja-JP" sz="2400" dirty="0" smtClean="0"/>
              <a:t>Participation</a:t>
            </a:r>
            <a:r>
              <a:rPr kumimoji="1" lang="en-US" altLang="ja-JP" sz="2400" dirty="0" smtClean="0"/>
              <a:t> UNESCO IOC practices</a:t>
            </a:r>
          </a:p>
          <a:p>
            <a:pPr lvl="1"/>
            <a:r>
              <a:rPr lang="en-US" altLang="ja-JP" sz="2400" dirty="0" smtClean="0"/>
              <a:t>Development of WMO original monitor</a:t>
            </a:r>
            <a:endParaRPr kumimoji="1" lang="en-US" altLang="ja-JP" sz="2400" dirty="0" smtClean="0"/>
          </a:p>
          <a:p>
            <a:r>
              <a:rPr kumimoji="1" lang="en-US" altLang="ja-JP" sz="2800" dirty="0" smtClean="0"/>
              <a:t>The meeting agreed ........................</a:t>
            </a:r>
          </a:p>
          <a:p>
            <a:endParaRPr kumimoji="1" lang="ja-JP" altLang="en-US" sz="2800" dirty="0"/>
          </a:p>
        </p:txBody>
      </p:sp>
    </p:spTree>
    <p:extLst>
      <p:ext uri="{BB962C8B-B14F-4D97-AF65-F5344CB8AC3E}">
        <p14:creationId xmlns:p14="http://schemas.microsoft.com/office/powerpoint/2010/main" val="411786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Background</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a:bodyPr>
          <a:lstStyle/>
          <a:p>
            <a:r>
              <a:rPr kumimoji="1" lang="en-US" altLang="ja-JP" sz="2800" dirty="0"/>
              <a:t>TT-GISC-2017 asked </a:t>
            </a:r>
            <a:r>
              <a:rPr lang="en-US" altLang="ja-JP" sz="2800" dirty="0"/>
              <a:t>Ken </a:t>
            </a:r>
            <a:r>
              <a:rPr kumimoji="1" lang="en-US" altLang="ja-JP" sz="2800" dirty="0"/>
              <a:t>to measure the delay of time critical data delivery in WIS/GTS (end-to-end) to meet 2 minutes SLA of WIS</a:t>
            </a:r>
          </a:p>
          <a:p>
            <a:r>
              <a:rPr lang="en-US" altLang="ja-JP" sz="2800" dirty="0"/>
              <a:t>Brasilia, Offenbach, Toulouse and Ken discussed developing self monitoring procedure in WMO</a:t>
            </a:r>
          </a:p>
          <a:p>
            <a:r>
              <a:rPr lang="en-US" altLang="ja-JP" sz="2800" dirty="0"/>
              <a:t>Ken analyzed the report of Tsunami warning delivery test conducted by UNESCO/IOC/IOTWS</a:t>
            </a:r>
            <a:endParaRPr kumimoji="1" lang="en-US" altLang="ja-JP" sz="2800" dirty="0"/>
          </a:p>
          <a:p>
            <a:pPr lvl="1"/>
            <a:r>
              <a:rPr kumimoji="1" lang="en-US" altLang="ja-JP" sz="2400" dirty="0"/>
              <a:t>They use actual GTS header </a:t>
            </a:r>
            <a:r>
              <a:rPr kumimoji="1" lang="en-US" altLang="ja-JP" sz="2400" dirty="0" err="1"/>
              <a:t>WEIOii</a:t>
            </a:r>
            <a:r>
              <a:rPr kumimoji="1" lang="en-US" altLang="ja-JP" sz="2400" dirty="0"/>
              <a:t> in their test</a:t>
            </a:r>
          </a:p>
          <a:p>
            <a:pPr lvl="1"/>
            <a:r>
              <a:rPr kumimoji="1" lang="en-US" altLang="ja-JP" sz="2400" dirty="0"/>
              <a:t>It could be a tool to monitor the delay if we can join the communication test.</a:t>
            </a:r>
            <a:endParaRPr kumimoji="1" lang="ja-JP" altLang="en-US" sz="2400" dirty="0"/>
          </a:p>
        </p:txBody>
      </p:sp>
    </p:spTree>
    <p:extLst>
      <p:ext uri="{BB962C8B-B14F-4D97-AF65-F5344CB8AC3E}">
        <p14:creationId xmlns:p14="http://schemas.microsoft.com/office/powerpoint/2010/main" val="206499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en-US" altLang="ja-JP" dirty="0"/>
              <a:t>Study from the report of IOTWS communication test </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9207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2"/>
          <p:cNvSpPr>
            <a:spLocks noGrp="1"/>
          </p:cNvSpPr>
          <p:nvPr>
            <p:ph idx="1"/>
          </p:nvPr>
        </p:nvSpPr>
        <p:spPr>
          <a:xfrm>
            <a:off x="430162" y="1340977"/>
            <a:ext cx="4933925" cy="2448063"/>
          </a:xfrm>
        </p:spPr>
        <p:txBody>
          <a:bodyPr>
            <a:normAutofit/>
          </a:bodyPr>
          <a:lstStyle/>
          <a:p>
            <a:r>
              <a:rPr lang="en-US" altLang="ja-JP" sz="2400" dirty="0"/>
              <a:t>Four Tsunami regions</a:t>
            </a:r>
          </a:p>
          <a:p>
            <a:r>
              <a:rPr kumimoji="1" lang="en-US" altLang="ja-JP" sz="2400" dirty="0"/>
              <a:t>IOTWS conducts </a:t>
            </a:r>
            <a:r>
              <a:rPr kumimoji="1" lang="en-US" altLang="ja-JP" sz="2400" dirty="0" smtClean="0"/>
              <a:t>communication </a:t>
            </a:r>
            <a:r>
              <a:rPr kumimoji="1" lang="en-US" altLang="ja-JP" sz="2400" dirty="0"/>
              <a:t>test </a:t>
            </a:r>
            <a:r>
              <a:rPr kumimoji="1" lang="en-US" altLang="ja-JP" sz="2400" dirty="0" smtClean="0"/>
              <a:t>with actual GTS headings twic</a:t>
            </a:r>
            <a:r>
              <a:rPr lang="en-US" altLang="ja-JP" sz="2400" dirty="0" smtClean="0"/>
              <a:t>e a year, </a:t>
            </a:r>
            <a:r>
              <a:rPr lang="en-US" altLang="ja-JP" sz="2400" dirty="0"/>
              <a:t>scheduled second </a:t>
            </a:r>
            <a:r>
              <a:rPr lang="en-US" altLang="ja-JP" sz="2400" dirty="0" smtClean="0"/>
              <a:t>Wed. </a:t>
            </a:r>
            <a:r>
              <a:rPr lang="en-US" altLang="ja-JP" sz="2400" dirty="0"/>
              <a:t>of June and December.</a:t>
            </a:r>
          </a:p>
          <a:p>
            <a:r>
              <a:rPr kumimoji="1" lang="en-US" altLang="ja-JP" sz="2400" dirty="0"/>
              <a:t>11 GISCs are involved in IOTWS.</a:t>
            </a:r>
            <a:endParaRPr kumimoji="1" lang="ja-JP" altLang="en-US" sz="2400" dirty="0"/>
          </a:p>
        </p:txBody>
      </p:sp>
      <p:sp>
        <p:nvSpPr>
          <p:cNvPr id="2" name="タイトル 1"/>
          <p:cNvSpPr>
            <a:spLocks noGrp="1"/>
          </p:cNvSpPr>
          <p:nvPr>
            <p:ph type="title"/>
          </p:nvPr>
        </p:nvSpPr>
        <p:spPr>
          <a:xfrm>
            <a:off x="457200" y="274638"/>
            <a:ext cx="8229600" cy="994122"/>
          </a:xfrm>
        </p:spPr>
        <p:txBody>
          <a:bodyPr>
            <a:normAutofit fontScale="90000"/>
          </a:bodyPr>
          <a:lstStyle/>
          <a:p>
            <a:r>
              <a:rPr kumimoji="1" lang="en-US" altLang="ja-JP" dirty="0"/>
              <a:t>IOTWS: </a:t>
            </a:r>
            <a:r>
              <a:rPr kumimoji="1" lang="en-US" altLang="ja-JP" sz="3600" dirty="0"/>
              <a:t>Indian Ocean Tsunami Warning System</a:t>
            </a:r>
            <a:endParaRPr kumimoji="1" lang="ja-JP" altLang="en-US" dirty="0"/>
          </a:p>
        </p:txBody>
      </p:sp>
      <p:grpSp>
        <p:nvGrpSpPr>
          <p:cNvPr id="13" name="グループ化 12"/>
          <p:cNvGrpSpPr/>
          <p:nvPr/>
        </p:nvGrpSpPr>
        <p:grpSpPr>
          <a:xfrm>
            <a:off x="5292080" y="1124745"/>
            <a:ext cx="3744416" cy="2305972"/>
            <a:chOff x="323522" y="1196752"/>
            <a:chExt cx="8572273" cy="427936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72267" cy="427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rot="736315">
              <a:off x="352514" y="2156492"/>
              <a:ext cx="1628528" cy="1044118"/>
            </a:xfrm>
            <a:prstGeom prst="ellipse">
              <a:avLst/>
            </a:prstGeom>
            <a:solidFill>
              <a:srgbClr val="FF0000">
                <a:alpha val="49000"/>
              </a:srgbClr>
            </a:solidFill>
            <a:ln w="25400" cap="flat" cmpd="sng" algn="ctr">
              <a:solidFill>
                <a:srgbClr val="FFFFFF"/>
              </a:solidFill>
              <a:prstDash val="solid"/>
            </a:ln>
            <a:effectLst/>
          </p:spPr>
          <p:txBody>
            <a:bodyPr rtlCol="0" anchor="ctr"/>
            <a:lstStyle/>
            <a:p>
              <a:pPr marL="0" marR="0" lvl="0" indent="0" algn="ctr"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ja-JP" altLang="en-US" sz="1400" b="0" i="0" u="none" strike="noStrike" kern="0" cap="none" spc="0" normalizeH="0" baseline="0" noProof="0">
                <a:ln>
                  <a:noFill/>
                </a:ln>
                <a:solidFill>
                  <a:srgbClr val="FFFFFF"/>
                </a:solidFill>
                <a:effectLst/>
                <a:uLnTx/>
                <a:uFillTx/>
                <a:latin typeface="Arial Narrow"/>
                <a:ea typeface="+mn-ea"/>
                <a:cs typeface="+mn-cs"/>
              </a:endParaRPr>
            </a:p>
          </p:txBody>
        </p:sp>
        <p:sp>
          <p:nvSpPr>
            <p:cNvPr id="6" name="正方形/長方形 5"/>
            <p:cNvSpPr/>
            <p:nvPr/>
          </p:nvSpPr>
          <p:spPr>
            <a:xfrm>
              <a:off x="323522" y="2400054"/>
              <a:ext cx="2761212" cy="556992"/>
            </a:xfrm>
            <a:prstGeom prst="rect">
              <a:avLst/>
            </a:prstGeom>
          </p:spPr>
          <p:txBody>
            <a:bodyPr wrap="square">
              <a:spAutoFit/>
            </a:bodyPr>
            <a:lstStyle/>
            <a:p>
              <a:pPr algn="ctr" eaLnBrk="0" fontAlgn="base" hangingPunct="0">
                <a:spcBef>
                  <a:spcPct val="50000"/>
                </a:spcBef>
                <a:spcAft>
                  <a:spcPct val="0"/>
                </a:spcAft>
                <a:buClr>
                  <a:srgbClr val="FF9900"/>
                </a:buClr>
                <a:buFont typeface="Wingdings" pitchFamily="2" charset="2"/>
                <a:buNone/>
              </a:pPr>
              <a:r>
                <a:rPr kumimoji="0" lang="en-US" altLang="ja-JP" sz="1400" b="1" dirty="0">
                  <a:solidFill>
                    <a:srgbClr val="FFFFFF"/>
                  </a:solidFill>
                  <a:effectLst>
                    <a:outerShdw blurRad="38100" dist="38100" dir="2700000" algn="tl">
                      <a:srgbClr val="000000">
                        <a:alpha val="43137"/>
                      </a:srgbClr>
                    </a:outerShdw>
                  </a:effectLst>
                  <a:latin typeface="Arial" charset="0"/>
                </a:rPr>
                <a:t>NEAMTWS</a:t>
              </a:r>
              <a:endParaRPr kumimoji="0" lang="ja-JP" altLang="en-US" sz="1400" b="1" dirty="0">
                <a:solidFill>
                  <a:srgbClr val="FFFFFF"/>
                </a:solidFill>
                <a:effectLst>
                  <a:outerShdw blurRad="38100" dist="38100" dir="2700000" algn="tl">
                    <a:srgbClr val="000000">
                      <a:alpha val="43137"/>
                    </a:srgbClr>
                  </a:outerShdw>
                </a:effectLst>
                <a:latin typeface="Arial" charset="0"/>
              </a:endParaRPr>
            </a:p>
          </p:txBody>
        </p:sp>
        <p:sp>
          <p:nvSpPr>
            <p:cNvPr id="7" name="円/楕円 6"/>
            <p:cNvSpPr/>
            <p:nvPr/>
          </p:nvSpPr>
          <p:spPr>
            <a:xfrm rot="1384203">
              <a:off x="1763688" y="3248978"/>
              <a:ext cx="1872208" cy="1476166"/>
            </a:xfrm>
            <a:prstGeom prst="ellipse">
              <a:avLst/>
            </a:prstGeom>
            <a:solidFill>
              <a:srgbClr val="FF0000">
                <a:alpha val="49000"/>
              </a:srgbClr>
            </a:solidFill>
            <a:ln w="25400" cap="flat" cmpd="sng" algn="ctr">
              <a:solidFill>
                <a:srgbClr val="FFFFFF"/>
              </a:solidFill>
              <a:prstDash val="solid"/>
            </a:ln>
            <a:effectLst/>
          </p:spPr>
          <p:txBody>
            <a:bodyPr rtlCol="0" anchor="ctr"/>
            <a:lstStyle/>
            <a:p>
              <a:pPr marL="0" marR="0" lvl="0" indent="0" algn="ctr"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ja-JP" altLang="en-US" sz="1400" b="0" i="0" u="none" strike="noStrike" kern="0" cap="none" spc="0" normalizeH="0" baseline="0" noProof="0">
                <a:ln>
                  <a:noFill/>
                </a:ln>
                <a:solidFill>
                  <a:srgbClr val="FFFFFF"/>
                </a:solidFill>
                <a:effectLst/>
                <a:uLnTx/>
                <a:uFillTx/>
                <a:latin typeface="Arial Narrow"/>
                <a:ea typeface="+mn-ea"/>
                <a:cs typeface="+mn-cs"/>
              </a:endParaRPr>
            </a:p>
          </p:txBody>
        </p:sp>
        <p:sp>
          <p:nvSpPr>
            <p:cNvPr id="8" name="正方形/長方形 7"/>
            <p:cNvSpPr/>
            <p:nvPr/>
          </p:nvSpPr>
          <p:spPr>
            <a:xfrm>
              <a:off x="1768138" y="3792233"/>
              <a:ext cx="1800200" cy="556992"/>
            </a:xfrm>
            <a:prstGeom prst="rect">
              <a:avLst/>
            </a:prstGeom>
          </p:spPr>
          <p:txBody>
            <a:bodyPr wrap="square">
              <a:spAutoFit/>
            </a:bodyPr>
            <a:lstStyle/>
            <a:p>
              <a:pPr algn="ctr" eaLnBrk="0" fontAlgn="base" hangingPunct="0">
                <a:spcBef>
                  <a:spcPct val="50000"/>
                </a:spcBef>
                <a:spcAft>
                  <a:spcPct val="0"/>
                </a:spcAft>
                <a:buClr>
                  <a:srgbClr val="FF9900"/>
                </a:buClr>
                <a:buFont typeface="Wingdings" pitchFamily="2" charset="2"/>
                <a:buNone/>
              </a:pPr>
              <a:r>
                <a:rPr kumimoji="0" lang="en-US" altLang="ja-JP" sz="1400" b="1" dirty="0">
                  <a:solidFill>
                    <a:srgbClr val="FFFFFF"/>
                  </a:solidFill>
                  <a:effectLst>
                    <a:outerShdw blurRad="38100" dist="38100" dir="2700000" algn="tl">
                      <a:srgbClr val="000000">
                        <a:alpha val="43137"/>
                      </a:srgbClr>
                    </a:outerShdw>
                  </a:effectLst>
                  <a:latin typeface="Arial" charset="0"/>
                </a:rPr>
                <a:t>IOTWS</a:t>
              </a:r>
              <a:endParaRPr kumimoji="0" lang="ja-JP" altLang="en-US" sz="1400" b="1" dirty="0">
                <a:solidFill>
                  <a:srgbClr val="FFFFFF"/>
                </a:solidFill>
                <a:effectLst>
                  <a:outerShdw blurRad="38100" dist="38100" dir="2700000" algn="tl">
                    <a:srgbClr val="000000">
                      <a:alpha val="43137"/>
                    </a:srgbClr>
                  </a:outerShdw>
                </a:effectLst>
                <a:latin typeface="Arial" charset="0"/>
              </a:endParaRPr>
            </a:p>
          </p:txBody>
        </p:sp>
        <p:sp>
          <p:nvSpPr>
            <p:cNvPr id="9" name="円/楕円 8"/>
            <p:cNvSpPr/>
            <p:nvPr/>
          </p:nvSpPr>
          <p:spPr>
            <a:xfrm rot="1388317">
              <a:off x="3578433" y="2389864"/>
              <a:ext cx="3296882" cy="2471359"/>
            </a:xfrm>
            <a:prstGeom prst="ellipse">
              <a:avLst/>
            </a:prstGeom>
            <a:solidFill>
              <a:srgbClr val="FF0000">
                <a:alpha val="49000"/>
              </a:srgbClr>
            </a:solidFill>
            <a:ln w="25400" cap="flat" cmpd="sng" algn="ctr">
              <a:solidFill>
                <a:srgbClr val="FFFFFF"/>
              </a:solidFill>
              <a:prstDash val="solid"/>
            </a:ln>
            <a:effectLst/>
          </p:spPr>
          <p:txBody>
            <a:bodyPr rtlCol="0" anchor="ctr"/>
            <a:lstStyle/>
            <a:p>
              <a:pPr marL="0" marR="0" lvl="0" indent="0" algn="ctr"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ja-JP" altLang="en-US" sz="1400" b="0" i="0" u="none" strike="noStrike" kern="0" cap="none" spc="0" normalizeH="0" baseline="0" noProof="0">
                <a:ln>
                  <a:noFill/>
                </a:ln>
                <a:solidFill>
                  <a:srgbClr val="FFFFFF"/>
                </a:solidFill>
                <a:effectLst/>
                <a:uLnTx/>
                <a:uFillTx/>
                <a:latin typeface="Arial Narrow"/>
                <a:ea typeface="+mn-ea"/>
                <a:cs typeface="+mn-cs"/>
              </a:endParaRPr>
            </a:p>
          </p:txBody>
        </p:sp>
        <p:sp>
          <p:nvSpPr>
            <p:cNvPr id="10" name="正方形/長方形 9"/>
            <p:cNvSpPr/>
            <p:nvPr/>
          </p:nvSpPr>
          <p:spPr>
            <a:xfrm>
              <a:off x="4326773" y="3330568"/>
              <a:ext cx="1800200" cy="556992"/>
            </a:xfrm>
            <a:prstGeom prst="rect">
              <a:avLst/>
            </a:prstGeom>
          </p:spPr>
          <p:txBody>
            <a:bodyPr wrap="square">
              <a:spAutoFit/>
            </a:bodyPr>
            <a:lstStyle/>
            <a:p>
              <a:pPr algn="ctr" eaLnBrk="0" fontAlgn="base" hangingPunct="0">
                <a:spcBef>
                  <a:spcPct val="50000"/>
                </a:spcBef>
                <a:spcAft>
                  <a:spcPct val="0"/>
                </a:spcAft>
                <a:buClr>
                  <a:srgbClr val="FF9900"/>
                </a:buClr>
                <a:buFont typeface="Wingdings" pitchFamily="2" charset="2"/>
                <a:buNone/>
              </a:pPr>
              <a:r>
                <a:rPr kumimoji="0" lang="en-US" altLang="ja-JP" sz="1400" b="1" dirty="0">
                  <a:solidFill>
                    <a:srgbClr val="FFFFFF"/>
                  </a:solidFill>
                  <a:effectLst>
                    <a:outerShdw blurRad="38100" dist="38100" dir="2700000" algn="tl">
                      <a:srgbClr val="000000">
                        <a:alpha val="43137"/>
                      </a:srgbClr>
                    </a:outerShdw>
                  </a:effectLst>
                  <a:latin typeface="Arial" charset="0"/>
                </a:rPr>
                <a:t>PTWS</a:t>
              </a:r>
              <a:endParaRPr kumimoji="0" lang="ja-JP" altLang="en-US" sz="1400" b="1" dirty="0">
                <a:solidFill>
                  <a:srgbClr val="FFFFFF"/>
                </a:solidFill>
                <a:effectLst>
                  <a:outerShdw blurRad="38100" dist="38100" dir="2700000" algn="tl">
                    <a:srgbClr val="000000">
                      <a:alpha val="43137"/>
                    </a:srgbClr>
                  </a:outerShdw>
                </a:effectLst>
                <a:latin typeface="Arial" charset="0"/>
              </a:endParaRPr>
            </a:p>
          </p:txBody>
        </p:sp>
        <p:sp>
          <p:nvSpPr>
            <p:cNvPr id="11" name="円/楕円 10"/>
            <p:cNvSpPr/>
            <p:nvPr/>
          </p:nvSpPr>
          <p:spPr>
            <a:xfrm>
              <a:off x="6732240" y="2708921"/>
              <a:ext cx="1152128" cy="852480"/>
            </a:xfrm>
            <a:prstGeom prst="ellipse">
              <a:avLst/>
            </a:prstGeom>
            <a:solidFill>
              <a:srgbClr val="FF0000">
                <a:alpha val="49000"/>
              </a:srgbClr>
            </a:solidFill>
            <a:ln w="25400" cap="flat" cmpd="sng" algn="ctr">
              <a:solidFill>
                <a:srgbClr val="FFFFFF"/>
              </a:solidFill>
              <a:prstDash val="solid"/>
            </a:ln>
            <a:effectLst/>
          </p:spPr>
          <p:txBody>
            <a:bodyPr rtlCol="0" anchor="ctr"/>
            <a:lstStyle/>
            <a:p>
              <a:pPr marL="0" marR="0" lvl="0" indent="0" algn="ctr"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ja-JP" altLang="en-US" sz="1400" b="0" i="0" u="none" strike="noStrike" kern="0" cap="none" spc="0" normalizeH="0" baseline="0" noProof="0">
                <a:ln>
                  <a:noFill/>
                </a:ln>
                <a:solidFill>
                  <a:srgbClr val="FFFFFF"/>
                </a:solidFill>
                <a:effectLst/>
                <a:uLnTx/>
                <a:uFillTx/>
                <a:latin typeface="Arial Narrow"/>
                <a:ea typeface="+mn-ea"/>
                <a:cs typeface="+mn-cs"/>
              </a:endParaRPr>
            </a:p>
          </p:txBody>
        </p:sp>
        <p:sp>
          <p:nvSpPr>
            <p:cNvPr id="12" name="正方形/長方形 11"/>
            <p:cNvSpPr/>
            <p:nvPr/>
          </p:nvSpPr>
          <p:spPr>
            <a:xfrm>
              <a:off x="6732238" y="2780927"/>
              <a:ext cx="2163554" cy="946885"/>
            </a:xfrm>
            <a:prstGeom prst="rect">
              <a:avLst/>
            </a:prstGeom>
          </p:spPr>
          <p:txBody>
            <a:bodyPr wrap="square">
              <a:spAutoFit/>
            </a:bodyPr>
            <a:lstStyle/>
            <a:p>
              <a:pPr algn="ctr" eaLnBrk="0" fontAlgn="base" hangingPunct="0">
                <a:spcAft>
                  <a:spcPct val="0"/>
                </a:spcAft>
                <a:buClr>
                  <a:srgbClr val="FF9900"/>
                </a:buClr>
                <a:buFont typeface="Wingdings" pitchFamily="2" charset="2"/>
                <a:buNone/>
              </a:pPr>
              <a:r>
                <a:rPr kumimoji="0" lang="en-US" altLang="ja-JP" sz="1400" b="1" dirty="0">
                  <a:solidFill>
                    <a:srgbClr val="FFFFFF"/>
                  </a:solidFill>
                  <a:effectLst>
                    <a:outerShdw blurRad="38100" dist="38100" dir="2700000" algn="tl">
                      <a:srgbClr val="000000">
                        <a:alpha val="43137"/>
                      </a:srgbClr>
                    </a:outerShdw>
                  </a:effectLst>
                  <a:latin typeface="Arial" charset="0"/>
                </a:rPr>
                <a:t>CARIBE</a:t>
              </a:r>
            </a:p>
            <a:p>
              <a:pPr algn="ctr" eaLnBrk="0" fontAlgn="base" hangingPunct="0">
                <a:spcAft>
                  <a:spcPct val="0"/>
                </a:spcAft>
                <a:buClr>
                  <a:srgbClr val="FF9900"/>
                </a:buClr>
                <a:buFont typeface="Wingdings" pitchFamily="2" charset="2"/>
                <a:buNone/>
              </a:pPr>
              <a:r>
                <a:rPr kumimoji="0" lang="en-US" altLang="ja-JP" sz="1400" b="1" dirty="0">
                  <a:solidFill>
                    <a:srgbClr val="FFFFFF"/>
                  </a:solidFill>
                  <a:effectLst>
                    <a:outerShdw blurRad="38100" dist="38100" dir="2700000" algn="tl">
                      <a:srgbClr val="000000">
                        <a:alpha val="43137"/>
                      </a:srgbClr>
                    </a:outerShdw>
                  </a:effectLst>
                  <a:latin typeface="Arial" charset="0"/>
                </a:rPr>
                <a:t>EWS</a:t>
              </a:r>
              <a:endParaRPr kumimoji="0" lang="ja-JP" altLang="en-US" sz="1400" b="1" dirty="0">
                <a:solidFill>
                  <a:srgbClr val="FFFFFF"/>
                </a:solidFill>
                <a:effectLst>
                  <a:outerShdw blurRad="38100" dist="38100" dir="2700000" algn="tl">
                    <a:srgbClr val="000000">
                      <a:alpha val="43137"/>
                    </a:srgbClr>
                  </a:outerShdw>
                </a:effectLst>
                <a:latin typeface="Arial" charset="0"/>
              </a:endParaRPr>
            </a:p>
          </p:txBody>
        </p:sp>
      </p:grpSp>
      <p:sp>
        <p:nvSpPr>
          <p:cNvPr id="16" name="コンテンツ プレースホルダー 2"/>
          <p:cNvSpPr txBox="1">
            <a:spLocks/>
          </p:cNvSpPr>
          <p:nvPr/>
        </p:nvSpPr>
        <p:spPr>
          <a:xfrm>
            <a:off x="426117" y="3789040"/>
            <a:ext cx="8250339"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2400" dirty="0"/>
              <a:t>Relevant GISCs are Beijing, Casablanca, Exeter, Jeddah, Melbourne, New Delhi, Offenbach, Pretoria, Tehran, Tokyo and Toulouse. (see Draft_ListOfNTWCwithP-GISC.xlsx)</a:t>
            </a:r>
          </a:p>
          <a:p>
            <a:r>
              <a:rPr lang="en-US" altLang="ja-JP" sz="2400" dirty="0"/>
              <a:t>CBS Ext. </a:t>
            </a:r>
            <a:r>
              <a:rPr lang="en-US" altLang="ja-JP" sz="2400" dirty="0" smtClean="0"/>
              <a:t>2006 (final report)</a:t>
            </a:r>
            <a:endParaRPr lang="en-US" altLang="ja-JP" sz="2400" dirty="0"/>
          </a:p>
          <a:p>
            <a:pPr lvl="1"/>
            <a:r>
              <a:rPr lang="en-US" altLang="ja-JP" sz="2000" dirty="0"/>
              <a:t>The Secretary-General recalled that, following the tragic Indian Ocean tsunami and the immediate action undertaken by WMO and its partners, the GTS had been identified as the backbone for the exchange of tsunami-related information and warnings</a:t>
            </a:r>
            <a:endParaRPr lang="ja-JP" altLang="en-US" sz="2000" dirty="0"/>
          </a:p>
        </p:txBody>
      </p:sp>
    </p:spTree>
    <p:extLst>
      <p:ext uri="{BB962C8B-B14F-4D97-AF65-F5344CB8AC3E}">
        <p14:creationId xmlns:p14="http://schemas.microsoft.com/office/powerpoint/2010/main" val="136972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Communication tools</a:t>
            </a:r>
            <a:endParaRPr kumimoji="1" lang="ja-JP" altLang="en-US" dirty="0"/>
          </a:p>
        </p:txBody>
      </p:sp>
      <p:sp>
        <p:nvSpPr>
          <p:cNvPr id="4" name="スライド番号プレースホルダー 3"/>
          <p:cNvSpPr>
            <a:spLocks noGrp="1"/>
          </p:cNvSpPr>
          <p:nvPr>
            <p:ph type="sldNum" sz="quarter" idx="11"/>
          </p:nvPr>
        </p:nvSpPr>
        <p:spPr>
          <a:xfrm>
            <a:off x="5867400" y="6478588"/>
            <a:ext cx="1152525" cy="312737"/>
          </a:xfrm>
        </p:spPr>
        <p:txBody>
          <a:bodyPr/>
          <a:lstStyle/>
          <a:p>
            <a:fld id="{4FC5B4E0-B61B-4259-A3AF-243E0AE58827}" type="slidenum">
              <a:rPr lang="en-GB" altLang="en-US" smtClean="0"/>
              <a:pPr/>
              <a:t>5</a:t>
            </a:fld>
            <a:endParaRPr lang="en-GB" altLang="en-US"/>
          </a:p>
        </p:txBody>
      </p:sp>
      <p:sp>
        <p:nvSpPr>
          <p:cNvPr id="9" name="テキスト ボックス 8"/>
          <p:cNvSpPr txBox="1"/>
          <p:nvPr/>
        </p:nvSpPr>
        <p:spPr>
          <a:xfrm>
            <a:off x="280605" y="2078848"/>
            <a:ext cx="1771115" cy="646331"/>
          </a:xfrm>
          <a:prstGeom prst="rect">
            <a:avLst/>
          </a:prstGeom>
          <a:noFill/>
        </p:spPr>
        <p:txBody>
          <a:bodyPr wrap="square" rtlCol="0">
            <a:spAutoFit/>
          </a:bodyPr>
          <a:lstStyle/>
          <a:p>
            <a:pPr algn="l">
              <a:spcBef>
                <a:spcPts val="0"/>
              </a:spcBef>
            </a:pPr>
            <a:r>
              <a:rPr kumimoji="1" lang="en-US" altLang="ja-JP" dirty="0"/>
              <a:t>Tsunami Service Provider (TSP)</a:t>
            </a:r>
          </a:p>
        </p:txBody>
      </p:sp>
      <p:sp>
        <p:nvSpPr>
          <p:cNvPr id="10" name="テキスト ボックス 9"/>
          <p:cNvSpPr txBox="1"/>
          <p:nvPr/>
        </p:nvSpPr>
        <p:spPr>
          <a:xfrm>
            <a:off x="7226444" y="2019860"/>
            <a:ext cx="1808380" cy="923330"/>
          </a:xfrm>
          <a:prstGeom prst="rect">
            <a:avLst/>
          </a:prstGeom>
          <a:noFill/>
        </p:spPr>
        <p:txBody>
          <a:bodyPr wrap="none" rtlCol="0">
            <a:spAutoFit/>
          </a:bodyPr>
          <a:lstStyle/>
          <a:p>
            <a:pPr>
              <a:spcBef>
                <a:spcPts val="0"/>
              </a:spcBef>
            </a:pPr>
            <a:r>
              <a:rPr kumimoji="1" lang="en-US" altLang="ja-JP" dirty="0"/>
              <a:t>National Tsunami</a:t>
            </a:r>
            <a:endParaRPr lang="en-US" altLang="ja-JP" dirty="0"/>
          </a:p>
          <a:p>
            <a:pPr>
              <a:spcBef>
                <a:spcPts val="0"/>
              </a:spcBef>
            </a:pPr>
            <a:r>
              <a:rPr kumimoji="1" lang="en-US" altLang="ja-JP" dirty="0"/>
              <a:t>Warning Centre</a:t>
            </a:r>
          </a:p>
          <a:p>
            <a:pPr algn="r">
              <a:spcBef>
                <a:spcPts val="0"/>
              </a:spcBef>
            </a:pPr>
            <a:r>
              <a:rPr lang="en-US" altLang="ja-JP" dirty="0"/>
              <a:t>(NTWC)</a:t>
            </a:r>
            <a:endParaRPr kumimoji="1" lang="en-US" altLang="ja-JP" dirty="0"/>
          </a:p>
        </p:txBody>
      </p:sp>
      <p:cxnSp>
        <p:nvCxnSpPr>
          <p:cNvPr id="16" name="直線矢印コネクタ 15"/>
          <p:cNvCxnSpPr>
            <a:stCxn id="11" idx="6"/>
            <a:endCxn id="24" idx="2"/>
          </p:cNvCxnSpPr>
          <p:nvPr/>
        </p:nvCxnSpPr>
        <p:spPr>
          <a:xfrm>
            <a:off x="1835694" y="3296810"/>
            <a:ext cx="4824537" cy="0"/>
          </a:xfrm>
          <a:prstGeom prst="straightConnector1">
            <a:avLst/>
          </a:prstGeom>
          <a:ln w="57150" cap="rnd">
            <a:solidFill>
              <a:srgbClr val="00FF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331640" y="5252702"/>
            <a:ext cx="648072" cy="0"/>
          </a:xfrm>
          <a:prstGeom prst="straightConnector1">
            <a:avLst/>
          </a:prstGeom>
          <a:ln w="57150" cap="rnd">
            <a:solidFill>
              <a:srgbClr val="0066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341391" y="5481277"/>
            <a:ext cx="638321" cy="0"/>
          </a:xfrm>
          <a:prstGeom prst="straightConnector1">
            <a:avLst/>
          </a:prstGeom>
          <a:ln w="57150" cap="rnd">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331640" y="5733256"/>
            <a:ext cx="648072" cy="0"/>
          </a:xfrm>
          <a:prstGeom prst="straightConnector1">
            <a:avLst/>
          </a:prstGeom>
          <a:ln w="57150" cap="rnd">
            <a:solidFill>
              <a:srgbClr val="33CC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331640" y="5949280"/>
            <a:ext cx="638321" cy="0"/>
          </a:xfrm>
          <a:prstGeom prst="straightConnector1">
            <a:avLst/>
          </a:prstGeom>
          <a:ln w="57150" cap="rnd">
            <a:solidFill>
              <a:srgbClr val="FF33CC"/>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979712" y="5085184"/>
            <a:ext cx="2239459" cy="1477328"/>
          </a:xfrm>
          <a:prstGeom prst="rect">
            <a:avLst/>
          </a:prstGeom>
          <a:noFill/>
        </p:spPr>
        <p:txBody>
          <a:bodyPr wrap="none" rtlCol="0" anchor="t">
            <a:spAutoFit/>
          </a:bodyPr>
          <a:lstStyle/>
          <a:p>
            <a:pPr>
              <a:lnSpc>
                <a:spcPts val="1800"/>
              </a:lnSpc>
              <a:spcBef>
                <a:spcPts val="0"/>
              </a:spcBef>
            </a:pPr>
            <a:r>
              <a:rPr kumimoji="1" lang="en-US" altLang="ja-JP" sz="1800" dirty="0"/>
              <a:t>GTS</a:t>
            </a:r>
          </a:p>
          <a:p>
            <a:pPr>
              <a:lnSpc>
                <a:spcPts val="1800"/>
              </a:lnSpc>
              <a:spcBef>
                <a:spcPts val="0"/>
              </a:spcBef>
            </a:pPr>
            <a:r>
              <a:rPr kumimoji="1" lang="en-US" altLang="ja-JP" sz="1800" dirty="0"/>
              <a:t>FAX</a:t>
            </a:r>
          </a:p>
          <a:p>
            <a:pPr>
              <a:lnSpc>
                <a:spcPts val="1800"/>
              </a:lnSpc>
              <a:spcBef>
                <a:spcPts val="0"/>
              </a:spcBef>
            </a:pPr>
            <a:r>
              <a:rPr kumimoji="1" lang="en-US" altLang="ja-JP" sz="1800" dirty="0"/>
              <a:t>SMS</a:t>
            </a:r>
          </a:p>
          <a:p>
            <a:pPr>
              <a:lnSpc>
                <a:spcPts val="1800"/>
              </a:lnSpc>
              <a:spcBef>
                <a:spcPts val="0"/>
              </a:spcBef>
            </a:pPr>
            <a:r>
              <a:rPr kumimoji="1" lang="en-US" altLang="ja-JP" sz="1800" dirty="0"/>
              <a:t>Email</a:t>
            </a:r>
          </a:p>
          <a:p>
            <a:pPr>
              <a:lnSpc>
                <a:spcPts val="1800"/>
              </a:lnSpc>
              <a:spcBef>
                <a:spcPts val="0"/>
              </a:spcBef>
            </a:pPr>
            <a:r>
              <a:rPr lang="en-US" altLang="ja-JP" dirty="0"/>
              <a:t>Web access/reporting</a:t>
            </a:r>
          </a:p>
          <a:p>
            <a:pPr>
              <a:lnSpc>
                <a:spcPts val="1800"/>
              </a:lnSpc>
              <a:spcBef>
                <a:spcPts val="0"/>
              </a:spcBef>
            </a:pPr>
            <a:r>
              <a:rPr kumimoji="1" lang="en-US" altLang="ja-JP" sz="1800" dirty="0"/>
              <a:t>WIS</a:t>
            </a:r>
            <a:r>
              <a:rPr lang="en-US" altLang="ja-JP" dirty="0"/>
              <a:t>/GTS?</a:t>
            </a:r>
            <a:endParaRPr kumimoji="1" lang="ja-JP" altLang="en-US" sz="1800" dirty="0"/>
          </a:p>
        </p:txBody>
      </p:sp>
      <p:cxnSp>
        <p:nvCxnSpPr>
          <p:cNvPr id="27" name="直線矢印コネクタ 26"/>
          <p:cNvCxnSpPr/>
          <p:nvPr/>
        </p:nvCxnSpPr>
        <p:spPr>
          <a:xfrm>
            <a:off x="1341391" y="6165304"/>
            <a:ext cx="638321" cy="0"/>
          </a:xfrm>
          <a:prstGeom prst="straightConnector1">
            <a:avLst/>
          </a:prstGeom>
          <a:ln w="57150" cap="rnd">
            <a:solidFill>
              <a:schemeClr val="accent6">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1327741" y="3044782"/>
            <a:ext cx="507953" cy="50405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660231" y="2868185"/>
            <a:ext cx="700568" cy="85725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曲線コネクタ 28"/>
          <p:cNvCxnSpPr>
            <a:stCxn id="11" idx="0"/>
            <a:endCxn id="24" idx="0"/>
          </p:cNvCxnSpPr>
          <p:nvPr/>
        </p:nvCxnSpPr>
        <p:spPr>
          <a:xfrm rot="5400000" flipH="1" flipV="1">
            <a:off x="4207818" y="242086"/>
            <a:ext cx="176597" cy="5428797"/>
          </a:xfrm>
          <a:prstGeom prst="curvedConnector3">
            <a:avLst>
              <a:gd name="adj1" fmla="val 619243"/>
            </a:avLst>
          </a:prstGeom>
          <a:ln w="57150" cap="rnd">
            <a:solidFill>
              <a:srgbClr val="0066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曲線コネクタ 34"/>
          <p:cNvCxnSpPr>
            <a:stCxn id="11" idx="7"/>
            <a:endCxn id="24" idx="1"/>
          </p:cNvCxnSpPr>
          <p:nvPr/>
        </p:nvCxnSpPr>
        <p:spPr>
          <a:xfrm rot="5400000" flipH="1" flipV="1">
            <a:off x="4199630" y="555403"/>
            <a:ext cx="124873" cy="5001521"/>
          </a:xfrm>
          <a:prstGeom prst="curvedConnector3">
            <a:avLst>
              <a:gd name="adj1" fmla="val 383601"/>
            </a:avLst>
          </a:prstGeom>
          <a:ln w="57150" cap="rnd">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円柱 25"/>
          <p:cNvSpPr/>
          <p:nvPr/>
        </p:nvSpPr>
        <p:spPr>
          <a:xfrm rot="16200000">
            <a:off x="4102661" y="1126028"/>
            <a:ext cx="396047" cy="1905637"/>
          </a:xfrm>
          <a:prstGeom prst="can">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dirty="0">
                <a:solidFill>
                  <a:schemeClr val="tx1"/>
                </a:solidFill>
              </a:rPr>
              <a:t>Dedicated (GTS)</a:t>
            </a:r>
            <a:endParaRPr kumimoji="1" lang="ja-JP" altLang="en-US" dirty="0">
              <a:solidFill>
                <a:schemeClr val="tx1"/>
              </a:solidFill>
            </a:endParaRPr>
          </a:p>
        </p:txBody>
      </p:sp>
      <p:sp>
        <p:nvSpPr>
          <p:cNvPr id="38" name="Cloud"/>
          <p:cNvSpPr>
            <a:spLocks noChangeAspect="1" noEditPoints="1" noChangeArrowheads="1"/>
          </p:cNvSpPr>
          <p:nvPr/>
        </p:nvSpPr>
        <p:spPr bwMode="auto">
          <a:xfrm>
            <a:off x="4831971" y="2312875"/>
            <a:ext cx="1252197" cy="7066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alpha val="50000"/>
            </a:srgbClr>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algn="r"/>
            <a:r>
              <a:rPr lang="en-US" altLang="ja-JP" dirty="0"/>
              <a:t>Tele</a:t>
            </a:r>
          </a:p>
          <a:p>
            <a:pPr algn="r"/>
            <a:r>
              <a:rPr lang="en-US" altLang="ja-JP" dirty="0"/>
              <a:t>(fax)</a:t>
            </a:r>
          </a:p>
        </p:txBody>
      </p:sp>
      <p:pic>
        <p:nvPicPr>
          <p:cNvPr id="1027" name="Picture 3" descr="C:\Users\jma1e5b\AppData\Local\Microsoft\Windows\Temporary Internet Files\Content.IE5\VUWVOE0M\publicdomainq-0007809qgxws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142" y="2765353"/>
            <a:ext cx="400361" cy="2857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ma1e5b\AppData\Local\Microsoft\Windows\Temporary Internet Files\Content.IE5\AG27JM5E\1200px-Wifi.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260" y="2852936"/>
            <a:ext cx="620738" cy="672466"/>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曲線コネクタ 47"/>
          <p:cNvCxnSpPr>
            <a:stCxn id="11" idx="5"/>
            <a:endCxn id="24" idx="3"/>
          </p:cNvCxnSpPr>
          <p:nvPr/>
        </p:nvCxnSpPr>
        <p:spPr>
          <a:xfrm rot="16200000" flipH="1">
            <a:off x="4199630" y="1036696"/>
            <a:ext cx="124873" cy="5001521"/>
          </a:xfrm>
          <a:prstGeom prst="curvedConnector3">
            <a:avLst>
              <a:gd name="adj1" fmla="val 450850"/>
            </a:avLst>
          </a:prstGeom>
          <a:ln w="57150" cap="rnd">
            <a:solidFill>
              <a:srgbClr val="FF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曲線コネクタ 50"/>
          <p:cNvCxnSpPr>
            <a:stCxn id="11" idx="4"/>
            <a:endCxn id="24" idx="4"/>
          </p:cNvCxnSpPr>
          <p:nvPr/>
        </p:nvCxnSpPr>
        <p:spPr>
          <a:xfrm rot="16200000" flipH="1">
            <a:off x="4207818" y="922737"/>
            <a:ext cx="176597" cy="5428797"/>
          </a:xfrm>
          <a:prstGeom prst="curvedConnector3">
            <a:avLst>
              <a:gd name="adj1" fmla="val 457888"/>
            </a:avLst>
          </a:prstGeom>
          <a:ln w="57150" cap="rnd">
            <a:solidFill>
              <a:schemeClr val="accent6">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曲線コネクタ 57"/>
          <p:cNvCxnSpPr>
            <a:stCxn id="11" idx="3"/>
            <a:endCxn id="24" idx="5"/>
          </p:cNvCxnSpPr>
          <p:nvPr/>
        </p:nvCxnSpPr>
        <p:spPr>
          <a:xfrm rot="16200000" flipH="1">
            <a:off x="4267730" y="609420"/>
            <a:ext cx="124873" cy="5856074"/>
          </a:xfrm>
          <a:prstGeom prst="curvedConnector3">
            <a:avLst>
              <a:gd name="adj1" fmla="val 944511"/>
            </a:avLst>
          </a:prstGeom>
          <a:ln w="57150" cap="rnd">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1331640" y="6381328"/>
            <a:ext cx="638321" cy="0"/>
          </a:xfrm>
          <a:prstGeom prst="straightConnector1">
            <a:avLst/>
          </a:prstGeom>
          <a:ln w="57150" cap="rnd">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Cloud"/>
          <p:cNvSpPr>
            <a:spLocks noChangeAspect="1" noEditPoints="1" noChangeArrowheads="1"/>
          </p:cNvSpPr>
          <p:nvPr/>
        </p:nvSpPr>
        <p:spPr bwMode="auto">
          <a:xfrm>
            <a:off x="3639560" y="3375653"/>
            <a:ext cx="1819763" cy="166551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alpha val="49804"/>
            </a:srgbClr>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a:spcAft>
                <a:spcPts val="600"/>
              </a:spcAft>
            </a:pPr>
            <a:r>
              <a:rPr lang="en-US" altLang="ja-JP" dirty="0"/>
              <a:t>Internet</a:t>
            </a:r>
          </a:p>
          <a:p>
            <a:pPr algn="ctr">
              <a:spcBef>
                <a:spcPts val="100"/>
              </a:spcBef>
              <a:spcAft>
                <a:spcPts val="100"/>
              </a:spcAft>
            </a:pPr>
            <a:r>
              <a:rPr lang="en-US" altLang="ja-JP" dirty="0"/>
              <a:t>(email)</a:t>
            </a:r>
          </a:p>
          <a:p>
            <a:pPr algn="ctr">
              <a:spcBef>
                <a:spcPts val="100"/>
              </a:spcBef>
              <a:spcAft>
                <a:spcPts val="100"/>
              </a:spcAft>
            </a:pPr>
            <a:r>
              <a:rPr lang="en-US" altLang="ja-JP" dirty="0"/>
              <a:t>(web)</a:t>
            </a:r>
          </a:p>
          <a:p>
            <a:pPr algn="ctr">
              <a:spcBef>
                <a:spcPts val="100"/>
              </a:spcBef>
              <a:spcAft>
                <a:spcPts val="100"/>
              </a:spcAft>
            </a:pPr>
            <a:r>
              <a:rPr lang="en-US" altLang="ja-JP" dirty="0"/>
              <a:t>(WIS/GTS)</a:t>
            </a:r>
            <a:endParaRPr lang="en-US" altLang="ja-JP" dirty="0">
              <a:cs typeface="Calibri"/>
            </a:endParaRPr>
          </a:p>
        </p:txBody>
      </p:sp>
      <p:sp>
        <p:nvSpPr>
          <p:cNvPr id="1041" name="テキスト ボックス 1040"/>
          <p:cNvSpPr txBox="1"/>
          <p:nvPr/>
        </p:nvSpPr>
        <p:spPr>
          <a:xfrm>
            <a:off x="2394485" y="2972597"/>
            <a:ext cx="846707" cy="646331"/>
          </a:xfrm>
          <a:prstGeom prst="rect">
            <a:avLst/>
          </a:prstGeom>
          <a:noFill/>
        </p:spPr>
        <p:txBody>
          <a:bodyPr wrap="none" rtlCol="0">
            <a:spAutoFit/>
          </a:bodyPr>
          <a:lstStyle/>
          <a:p>
            <a:pPr algn="r"/>
            <a:r>
              <a:rPr kumimoji="1" lang="en-US" altLang="ja-JP" dirty="0"/>
              <a:t>Mobile</a:t>
            </a:r>
          </a:p>
          <a:p>
            <a:pPr algn="r"/>
            <a:r>
              <a:rPr lang="en-US" altLang="ja-JP" dirty="0"/>
              <a:t>(SMS)</a:t>
            </a:r>
            <a:endParaRPr kumimoji="1" lang="ja-JP" altLang="en-US" dirty="0"/>
          </a:p>
        </p:txBody>
      </p:sp>
      <p:pic>
        <p:nvPicPr>
          <p:cNvPr id="7"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70892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ublic\Pictures\Microsoft クリップ オーガナイザ\MC9004348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030" y="2672748"/>
            <a:ext cx="1055042" cy="105504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185609" y="5259032"/>
            <a:ext cx="1938351" cy="1200329"/>
          </a:xfrm>
          <a:prstGeom prst="rect">
            <a:avLst/>
          </a:prstGeom>
          <a:noFill/>
          <a:ln>
            <a:solidFill>
              <a:schemeClr val="accent1"/>
            </a:solidFill>
          </a:ln>
        </p:spPr>
        <p:txBody>
          <a:bodyPr wrap="none" rtlCol="0">
            <a:spAutoFit/>
          </a:bodyPr>
          <a:lstStyle/>
          <a:p>
            <a:r>
              <a:rPr lang="en-US" altLang="ja-JP" dirty="0"/>
              <a:t>GTS</a:t>
            </a:r>
            <a:r>
              <a:rPr lang="ja-JP" altLang="en-US" dirty="0"/>
              <a:t> </a:t>
            </a:r>
            <a:r>
              <a:rPr lang="en-US" altLang="ja-JP" dirty="0"/>
              <a:t>Headings</a:t>
            </a:r>
          </a:p>
          <a:p>
            <a:pPr marL="285750" indent="-285750">
              <a:buFont typeface="Arial" panose="020B0604020202020204" pitchFamily="34" charset="0"/>
              <a:buChar char="•"/>
            </a:pPr>
            <a:r>
              <a:rPr lang="en-GB" altLang="ja-JP" dirty="0"/>
              <a:t>WEIO20 DEMS</a:t>
            </a:r>
          </a:p>
          <a:p>
            <a:pPr marL="285750" indent="-285750">
              <a:buFont typeface="Arial" panose="020B0604020202020204" pitchFamily="34" charset="0"/>
              <a:buChar char="•"/>
            </a:pPr>
            <a:r>
              <a:rPr lang="en-GB" altLang="ja-JP" dirty="0"/>
              <a:t>WEIO22 WIIX</a:t>
            </a:r>
          </a:p>
          <a:p>
            <a:pPr marL="285750" indent="-285750">
              <a:buFont typeface="Arial" panose="020B0604020202020204" pitchFamily="34" charset="0"/>
              <a:buChar char="•"/>
            </a:pPr>
            <a:r>
              <a:rPr lang="en-GB" altLang="ja-JP" dirty="0"/>
              <a:t>WEIO24 AMMC</a:t>
            </a:r>
          </a:p>
        </p:txBody>
      </p:sp>
      <p:sp>
        <p:nvSpPr>
          <p:cNvPr id="12" name="爆発 1 11"/>
          <p:cNvSpPr/>
          <p:nvPr/>
        </p:nvSpPr>
        <p:spPr>
          <a:xfrm rot="20031617">
            <a:off x="4716016" y="3416006"/>
            <a:ext cx="1905639" cy="1538156"/>
          </a:xfrm>
          <a:prstGeom prst="irregularSeal1">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a:t>
            </a:r>
            <a:r>
              <a:rPr kumimoji="1" lang="en-US" altLang="ja-JP" dirty="0"/>
              <a:t>rouble</a:t>
            </a:r>
            <a:endParaRPr kumimoji="1" lang="ja-JP" altLang="en-US" dirty="0"/>
          </a:p>
        </p:txBody>
      </p:sp>
    </p:spTree>
    <p:extLst>
      <p:ext uri="{BB962C8B-B14F-4D97-AF65-F5344CB8AC3E}">
        <p14:creationId xmlns:p14="http://schemas.microsoft.com/office/powerpoint/2010/main" val="24755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par>
                          <p:cTn id="8" fill="hold">
                            <p:stCondLst>
                              <p:cond delay="2000"/>
                            </p:stCondLst>
                            <p:childTnLst>
                              <p:par>
                                <p:cTn id="9" presetID="22" presetClass="entr" presetSubtype="8" repeatCount="indefinite"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000"/>
                                        <p:tgtEl>
                                          <p:spTgt spid="29"/>
                                        </p:tgtEl>
                                      </p:cBhvr>
                                    </p:animEffect>
                                  </p:childTnLst>
                                </p:cTn>
                              </p:par>
                              <p:par>
                                <p:cTn id="12" presetID="22" presetClass="exit" presetSubtype="8" fill="hold" nodeType="withEffect">
                                  <p:stCondLst>
                                    <p:cond delay="0"/>
                                  </p:stCondLst>
                                  <p:childTnLst>
                                    <p:animEffect transition="out" filter="wipe(left)">
                                      <p:cBhvr>
                                        <p:cTn id="13" dur="2000"/>
                                        <p:tgtEl>
                                          <p:spTgt spid="35"/>
                                        </p:tgtEl>
                                      </p:cBhvr>
                                    </p:animEffect>
                                    <p:set>
                                      <p:cBhvr>
                                        <p:cTn id="14" dur="1" fill="hold">
                                          <p:stCondLst>
                                            <p:cond delay="1999"/>
                                          </p:stCondLst>
                                        </p:cTn>
                                        <p:tgtEl>
                                          <p:spTgt spid="35"/>
                                        </p:tgtEl>
                                        <p:attrNameLst>
                                          <p:attrName>style.visibility</p:attrName>
                                        </p:attrNameLst>
                                      </p:cBhvr>
                                      <p:to>
                                        <p:strVal val="hidden"/>
                                      </p:to>
                                    </p:set>
                                  </p:childTnLst>
                                </p:cTn>
                              </p:par>
                            </p:childTnLst>
                          </p:cTn>
                        </p:par>
                        <p:par>
                          <p:cTn id="15" fill="hold">
                            <p:stCondLst>
                              <p:cond delay="4000"/>
                            </p:stCondLst>
                            <p:childTnLst>
                              <p:par>
                                <p:cTn id="16" presetID="22" presetClass="entr" presetSubtype="8" repeatCount="indefinite"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2000"/>
                                        <p:tgtEl>
                                          <p:spTgt spid="35"/>
                                        </p:tgtEl>
                                      </p:cBhvr>
                                    </p:animEffect>
                                  </p:childTnLst>
                                </p:cTn>
                              </p:par>
                              <p:par>
                                <p:cTn id="19" presetID="22" presetClass="exit" presetSubtype="8" fill="hold" nodeType="withEffect">
                                  <p:stCondLst>
                                    <p:cond delay="0"/>
                                  </p:stCondLst>
                                  <p:childTnLst>
                                    <p:animEffect transition="out" filter="wipe(left)">
                                      <p:cBhvr>
                                        <p:cTn id="20" dur="2000"/>
                                        <p:tgtEl>
                                          <p:spTgt spid="16"/>
                                        </p:tgtEl>
                                      </p:cBhvr>
                                    </p:animEffect>
                                    <p:set>
                                      <p:cBhvr>
                                        <p:cTn id="21" dur="1" fill="hold">
                                          <p:stCondLst>
                                            <p:cond delay="1999"/>
                                          </p:stCondLst>
                                        </p:cTn>
                                        <p:tgtEl>
                                          <p:spTgt spid="16"/>
                                        </p:tgtEl>
                                        <p:attrNameLst>
                                          <p:attrName>style.visibility</p:attrName>
                                        </p:attrNameLst>
                                      </p:cBhvr>
                                      <p:to>
                                        <p:strVal val="hidden"/>
                                      </p:to>
                                    </p:set>
                                  </p:childTnLst>
                                </p:cTn>
                              </p:par>
                            </p:childTnLst>
                          </p:cTn>
                        </p:par>
                        <p:par>
                          <p:cTn id="22" fill="hold">
                            <p:stCondLst>
                              <p:cond delay="6000"/>
                            </p:stCondLst>
                            <p:childTnLst>
                              <p:par>
                                <p:cTn id="23" presetID="22" presetClass="entr" presetSubtype="8" repeatCount="indefinite"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par>
                                <p:cTn id="26" presetID="22" presetClass="exit" presetSubtype="8" fill="hold" nodeType="withEffect">
                                  <p:stCondLst>
                                    <p:cond delay="0"/>
                                  </p:stCondLst>
                                  <p:childTnLst>
                                    <p:animEffect transition="out" filter="wipe(left)">
                                      <p:cBhvr>
                                        <p:cTn id="27" dur="2000"/>
                                        <p:tgtEl>
                                          <p:spTgt spid="48"/>
                                        </p:tgtEl>
                                      </p:cBhvr>
                                    </p:animEffect>
                                    <p:set>
                                      <p:cBhvr>
                                        <p:cTn id="28" dur="1" fill="hold">
                                          <p:stCondLst>
                                            <p:cond delay="1999"/>
                                          </p:stCondLst>
                                        </p:cTn>
                                        <p:tgtEl>
                                          <p:spTgt spid="48"/>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2000"/>
                                        <p:tgtEl>
                                          <p:spTgt spid="51"/>
                                        </p:tgtEl>
                                      </p:cBhvr>
                                    </p:animEffect>
                                    <p:set>
                                      <p:cBhvr>
                                        <p:cTn id="31" dur="1" fill="hold">
                                          <p:stCondLst>
                                            <p:cond delay="1999"/>
                                          </p:stCondLst>
                                        </p:cTn>
                                        <p:tgtEl>
                                          <p:spTgt spid="51"/>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2000"/>
                                        <p:tgtEl>
                                          <p:spTgt spid="58"/>
                                        </p:tgtEl>
                                      </p:cBhvr>
                                    </p:animEffect>
                                    <p:set>
                                      <p:cBhvr>
                                        <p:cTn id="34" dur="1" fill="hold">
                                          <p:stCondLst>
                                            <p:cond delay="1999"/>
                                          </p:stCondLst>
                                        </p:cTn>
                                        <p:tgtEl>
                                          <p:spTgt spid="58"/>
                                        </p:tgtEl>
                                        <p:attrNameLst>
                                          <p:attrName>style.visibility</p:attrName>
                                        </p:attrNameLst>
                                      </p:cBhvr>
                                      <p:to>
                                        <p:strVal val="hidden"/>
                                      </p:to>
                                    </p:set>
                                  </p:childTnLst>
                                </p:cTn>
                              </p:par>
                            </p:childTnLst>
                          </p:cTn>
                        </p:par>
                        <p:par>
                          <p:cTn id="35" fill="hold">
                            <p:stCondLst>
                              <p:cond delay="8000"/>
                            </p:stCondLst>
                            <p:childTnLst>
                              <p:par>
                                <p:cTn id="36" presetID="22" presetClass="entr" presetSubtype="8" repeatCount="indefinite" fill="hold" nodeType="afterEffect">
                                  <p:stCondLst>
                                    <p:cond delay="0"/>
                                  </p:stCondLst>
                                  <p:endCondLst>
                                    <p:cond evt="onNext" delay="0">
                                      <p:tgtEl>
                                        <p:sldTgt/>
                                      </p:tgtEl>
                                    </p:cond>
                                  </p:end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2000"/>
                                        <p:tgtEl>
                                          <p:spTgt spid="48"/>
                                        </p:tgtEl>
                                      </p:cBhvr>
                                    </p:animEffect>
                                  </p:childTnLst>
                                </p:cTn>
                              </p:par>
                              <p:par>
                                <p:cTn id="39" presetID="22" presetClass="entr" presetSubtype="8" repeatCount="indefinite" fill="hold" nodeType="withEffect">
                                  <p:stCondLst>
                                    <p:cond delay="0"/>
                                  </p:stCondLst>
                                  <p:endCondLst>
                                    <p:cond evt="onNext" delay="0">
                                      <p:tgtEl>
                                        <p:sldTgt/>
                                      </p:tgtEl>
                                    </p:cond>
                                  </p:end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2000"/>
                                        <p:tgtEl>
                                          <p:spTgt spid="51"/>
                                        </p:tgtEl>
                                      </p:cBhvr>
                                    </p:animEffect>
                                  </p:childTnLst>
                                </p:cTn>
                              </p:par>
                              <p:par>
                                <p:cTn id="42" presetID="22" presetClass="entr" presetSubtype="8" repeatCount="indefinite" fill="hold" nodeType="withEffect">
                                  <p:stCondLst>
                                    <p:cond delay="0"/>
                                  </p:stCondLst>
                                  <p:endCondLst>
                                    <p:cond evt="onNext" delay="0">
                                      <p:tgtEl>
                                        <p:sldTgt/>
                                      </p:tgtEl>
                                    </p:cond>
                                  </p:end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20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Extract from the report of IOTWS communication test on 13 Dec 2017</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en-GB" altLang="ja-JP" b="1" dirty="0"/>
              <a:t>5.2.1 GTS </a:t>
            </a:r>
            <a:endParaRPr lang="en-GB" altLang="ja-JP" dirty="0"/>
          </a:p>
          <a:p>
            <a:r>
              <a:rPr lang="en-US" altLang="ja-JP" u="sng" dirty="0"/>
              <a:t>The GTS reception rate was </a:t>
            </a:r>
            <a:r>
              <a:rPr lang="en-US" altLang="ja-JP" u="sng" dirty="0">
                <a:solidFill>
                  <a:srgbClr val="FF0000"/>
                </a:solidFill>
              </a:rPr>
              <a:t>74%</a:t>
            </a:r>
            <a:r>
              <a:rPr lang="en-US" altLang="ja-JP" dirty="0"/>
              <a:t>, up from 68% in the previous test, and similar to most tests in the previous 4 years which were generally around 70-80%. </a:t>
            </a:r>
          </a:p>
          <a:p>
            <a:r>
              <a:rPr lang="en-US" altLang="ja-JP" u="sng" dirty="0">
                <a:solidFill>
                  <a:srgbClr val="FF0000"/>
                </a:solidFill>
              </a:rPr>
              <a:t>Sixteen of the 20 NTWCs </a:t>
            </a:r>
            <a:r>
              <a:rPr lang="en-US" altLang="ja-JP" u="sng" dirty="0"/>
              <a:t>received GTS messages</a:t>
            </a:r>
            <a:r>
              <a:rPr lang="en-US" altLang="ja-JP" dirty="0"/>
              <a:t>, including Bangladesh which had not received any in the previous two tests. Maldives and Thailand did not receive any GTS messages although they had in the previous test, and Comoros and Iran again did not receive any GTS messages as in the previous test (Iran has no GTS connection). </a:t>
            </a:r>
          </a:p>
          <a:p>
            <a:r>
              <a:rPr lang="en-US" altLang="ja-JP" dirty="0"/>
              <a:t>TSP India's GTS messages were received by 16 NTWCs, and Australia's and Indonesia's by 15 NTWCs each. </a:t>
            </a:r>
          </a:p>
          <a:p>
            <a:r>
              <a:rPr lang="en-US" altLang="ja-JP" dirty="0"/>
              <a:t>GTS message delay times </a:t>
            </a:r>
            <a:r>
              <a:rPr lang="en-US" altLang="ja-JP" u="sng" dirty="0">
                <a:solidFill>
                  <a:srgbClr val="FF0000"/>
                </a:solidFill>
              </a:rPr>
              <a:t>continued to be low </a:t>
            </a:r>
            <a:r>
              <a:rPr lang="en-US" altLang="ja-JP" dirty="0"/>
              <a:t>in this test, with most messages </a:t>
            </a:r>
            <a:r>
              <a:rPr lang="en-US" altLang="ja-JP" u="sng" dirty="0">
                <a:solidFill>
                  <a:srgbClr val="FF0000"/>
                </a:solidFill>
              </a:rPr>
              <a:t>received within 1-3 minutes </a:t>
            </a:r>
            <a:r>
              <a:rPr lang="en-US" altLang="ja-JP" dirty="0"/>
              <a:t>and only a few messages delayed longer than this. The only significant delays reported were in two of TSP Indonesia's GTS messages to Pakistan, which were delayed by exactly 5 hours. It's possible this was a reporting error because the </a:t>
            </a:r>
            <a:r>
              <a:rPr lang="en-US" altLang="ja-JP" u="sng" dirty="0"/>
              <a:t>reception times match the local Pakistan times </a:t>
            </a:r>
            <a:r>
              <a:rPr lang="en-US" altLang="ja-JP" dirty="0"/>
              <a:t>(UTC+5 hours). </a:t>
            </a:r>
            <a:endParaRPr kumimoji="1" lang="ja-JP" altLang="en-US" dirty="0"/>
          </a:p>
        </p:txBody>
      </p:sp>
    </p:spTree>
    <p:extLst>
      <p:ext uri="{BB962C8B-B14F-4D97-AF65-F5344CB8AC3E}">
        <p14:creationId xmlns:p14="http://schemas.microsoft.com/office/powerpoint/2010/main" val="163737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36104"/>
          </a:xfrm>
        </p:spPr>
        <p:txBody>
          <a:bodyPr>
            <a:normAutofit/>
          </a:bodyPr>
          <a:lstStyle/>
          <a:p>
            <a:r>
              <a:rPr lang="en-US" altLang="ja-JP" dirty="0"/>
              <a:t>The GTS reception rate was 74%</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0029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54667" y="5805264"/>
            <a:ext cx="8640960" cy="738664"/>
          </a:xfrm>
          <a:prstGeom prst="rect">
            <a:avLst/>
          </a:prstGeom>
          <a:noFill/>
        </p:spPr>
        <p:txBody>
          <a:bodyPr wrap="square" rtlCol="0">
            <a:spAutoFit/>
          </a:bodyPr>
          <a:lstStyle/>
          <a:p>
            <a:r>
              <a:rPr lang="en-GB" altLang="ja-JP" sz="1400" dirty="0"/>
              <a:t>AUS=Australia, BAN=Bangladesh, COM=Comoros, FR=France (La Reunion), IN=India, IND=Indonesia, IR=Iran, KEN=Kenya, MAL=Malaysia, MD=Maldives, MAU=Mauritius, MM=Myanmar, OM=Oman, PK=Pakistan, SY=Seychelles, SIN=Singapore, SA=South Africa, SLK=Sri Lanka, TAN=Tanzania, THA=Thailand</a:t>
            </a:r>
            <a:endParaRPr kumimoji="1" lang="ja-JP" altLang="en-US" sz="1400" dirty="0"/>
          </a:p>
        </p:txBody>
      </p:sp>
      <p:sp>
        <p:nvSpPr>
          <p:cNvPr id="5" name="テキスト ボックス 4"/>
          <p:cNvSpPr txBox="1"/>
          <p:nvPr/>
        </p:nvSpPr>
        <p:spPr>
          <a:xfrm>
            <a:off x="683568" y="4400349"/>
            <a:ext cx="6006901" cy="923330"/>
          </a:xfrm>
          <a:prstGeom prst="rect">
            <a:avLst/>
          </a:prstGeom>
          <a:noFill/>
        </p:spPr>
        <p:txBody>
          <a:bodyPr wrap="none" rtlCol="0">
            <a:spAutoFit/>
          </a:bodyPr>
          <a:lstStyle/>
          <a:p>
            <a:r>
              <a:rPr lang="en-US" altLang="ja-JP" dirty="0"/>
              <a:t>E</a:t>
            </a:r>
            <a:r>
              <a:rPr kumimoji="1" lang="en-US" altLang="ja-JP" dirty="0"/>
              <a:t>xpect : (3 TSPs) X (5 messages) X (20 NTWCs</a:t>
            </a:r>
            <a:r>
              <a:rPr lang="en-US" altLang="ja-JP" dirty="0"/>
              <a:t>) = 300 messages</a:t>
            </a:r>
          </a:p>
          <a:p>
            <a:r>
              <a:rPr kumimoji="1" lang="en-US" altLang="ja-JP" dirty="0"/>
              <a:t>Result :  221 message were received ....... </a:t>
            </a:r>
            <a:r>
              <a:rPr kumimoji="1" lang="en-US" altLang="ja-JP" dirty="0">
                <a:solidFill>
                  <a:srgbClr val="FF0000"/>
                </a:solidFill>
              </a:rPr>
              <a:t>74% (by 20 NTWCs)</a:t>
            </a:r>
          </a:p>
          <a:p>
            <a:r>
              <a:rPr lang="en-US" altLang="ja-JP" dirty="0">
                <a:solidFill>
                  <a:srgbClr val="FF0000"/>
                </a:solidFill>
              </a:rPr>
              <a:t>	</a:t>
            </a:r>
            <a:r>
              <a:rPr lang="en-US" altLang="ja-JP" dirty="0"/>
              <a:t>79 messaged were not received</a:t>
            </a:r>
            <a:endParaRPr kumimoji="1" lang="en-US" altLang="ja-JP" dirty="0"/>
          </a:p>
        </p:txBody>
      </p:sp>
      <p:sp>
        <p:nvSpPr>
          <p:cNvPr id="10" name="正方形/長方形 9"/>
          <p:cNvSpPr/>
          <p:nvPr/>
        </p:nvSpPr>
        <p:spPr>
          <a:xfrm>
            <a:off x="2627784" y="1124744"/>
            <a:ext cx="432048"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139952"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148064"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676456"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028384" y="1152697"/>
            <a:ext cx="360040" cy="1124175"/>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028384" y="3140969"/>
            <a:ext cx="360040" cy="936104"/>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131840" y="2276873"/>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868144" y="1412776"/>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868144" y="2276872"/>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67387" y="2431484"/>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567387" y="2780927"/>
            <a:ext cx="360040" cy="360041"/>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567387" y="3317257"/>
            <a:ext cx="360040" cy="324037"/>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567387" y="3861048"/>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193213" y="5082001"/>
            <a:ext cx="360040" cy="144016"/>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106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en-US" altLang="ja-JP" dirty="0"/>
              <a:t>16 of 20 NTWCs received GTS </a:t>
            </a:r>
            <a:r>
              <a:rPr lang="en-US" altLang="ja-JP" dirty="0" err="1"/>
              <a:t>msgs</a:t>
            </a:r>
            <a:r>
              <a:rPr lang="en-US" altLang="ja-JP" dirty="0"/>
              <a:t>.</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910029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9" y="6386594"/>
            <a:ext cx="8640960" cy="415498"/>
          </a:xfrm>
          <a:prstGeom prst="rect">
            <a:avLst/>
          </a:prstGeom>
          <a:noFill/>
        </p:spPr>
        <p:txBody>
          <a:bodyPr wrap="square" rtlCol="0">
            <a:spAutoFit/>
          </a:bodyPr>
          <a:lstStyle/>
          <a:p>
            <a:r>
              <a:rPr lang="en-GB" altLang="ja-JP" sz="1050" dirty="0"/>
              <a:t>AUS=Australia, BAN=Bangladesh, COM=Comoros, FR=France (La Reunion), IN=India, IND=Indonesia, IR=Iran, KEN=Kenya, MAL=Malaysia, MD=Maldives, MAU=Mauritius, MM=Myanmar, OM=Oman, PK=Pakistan, SY=Seychelles, SIN=Singapore, SA=South Africa, SLK=Sri Lanka, TAN=Tanzania, THA=Thailand</a:t>
            </a:r>
            <a:endParaRPr kumimoji="1" lang="ja-JP" altLang="en-US" sz="1050" dirty="0"/>
          </a:p>
        </p:txBody>
      </p:sp>
      <p:sp>
        <p:nvSpPr>
          <p:cNvPr id="5" name="テキスト ボックス 4"/>
          <p:cNvSpPr txBox="1"/>
          <p:nvPr/>
        </p:nvSpPr>
        <p:spPr>
          <a:xfrm>
            <a:off x="1931" y="4077184"/>
            <a:ext cx="6136680" cy="646331"/>
          </a:xfrm>
          <a:prstGeom prst="rect">
            <a:avLst/>
          </a:prstGeom>
          <a:noFill/>
        </p:spPr>
        <p:txBody>
          <a:bodyPr wrap="none" rtlCol="0">
            <a:spAutoFit/>
          </a:bodyPr>
          <a:lstStyle/>
          <a:p>
            <a:r>
              <a:rPr lang="en-US" altLang="ja-JP" dirty="0"/>
              <a:t>Expect</a:t>
            </a:r>
            <a:r>
              <a:rPr kumimoji="1" lang="en-US" altLang="ja-JP" dirty="0"/>
              <a:t> : (3 TSPs) X (5 messages) X (16 NTWCs</a:t>
            </a:r>
            <a:r>
              <a:rPr lang="en-US" altLang="ja-JP" dirty="0"/>
              <a:t>) = 240 messages</a:t>
            </a:r>
          </a:p>
          <a:p>
            <a:r>
              <a:rPr lang="en-US" altLang="ja-JP" dirty="0"/>
              <a:t>Result :  221 message were received ....... </a:t>
            </a:r>
            <a:r>
              <a:rPr lang="en-US" altLang="ja-JP" dirty="0">
                <a:solidFill>
                  <a:srgbClr val="FF0000"/>
                </a:solidFill>
              </a:rPr>
              <a:t>92% (by 16 NTWCs)</a:t>
            </a:r>
          </a:p>
        </p:txBody>
      </p:sp>
      <p:sp>
        <p:nvSpPr>
          <p:cNvPr id="6" name="正方形/長方形 5"/>
          <p:cNvSpPr/>
          <p:nvPr/>
        </p:nvSpPr>
        <p:spPr>
          <a:xfrm>
            <a:off x="2627784" y="1124744"/>
            <a:ext cx="432048"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139952"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48064"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676456" y="1124744"/>
            <a:ext cx="360040" cy="2952328"/>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02189" y="1124744"/>
            <a:ext cx="432048" cy="2952328"/>
          </a:xfrm>
          <a:prstGeom prst="rect">
            <a:avLst/>
          </a:prstGeom>
          <a:solidFill>
            <a:srgbClr val="0066FF">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5230941"/>
            <a:ext cx="8640960" cy="646331"/>
          </a:xfrm>
          <a:prstGeom prst="rect">
            <a:avLst/>
          </a:prstGeom>
          <a:solidFill>
            <a:srgbClr val="FF0000">
              <a:alpha val="30000"/>
            </a:srgbClr>
          </a:solidFill>
        </p:spPr>
        <p:txBody>
          <a:bodyPr wrap="square" rtlCol="0">
            <a:spAutoFit/>
          </a:bodyPr>
          <a:lstStyle/>
          <a:p>
            <a:pPr marL="285750" indent="-285750">
              <a:spcBef>
                <a:spcPts val="0"/>
              </a:spcBef>
              <a:buFont typeface="Arial" panose="020B0604020202020204" pitchFamily="34" charset="0"/>
              <a:buChar char="•"/>
            </a:pPr>
            <a:r>
              <a:rPr lang="en-US" altLang="ja-JP" dirty="0"/>
              <a:t>Maldives and Thailand did not receive any GTS messages, they had in the previous test.</a:t>
            </a:r>
          </a:p>
          <a:p>
            <a:pPr marL="285750" indent="-285750">
              <a:spcBef>
                <a:spcPts val="0"/>
              </a:spcBef>
              <a:buFont typeface="Arial" panose="020B0604020202020204" pitchFamily="34" charset="0"/>
              <a:buChar char="•"/>
            </a:pPr>
            <a:r>
              <a:rPr lang="en-US" altLang="ja-JP" dirty="0"/>
              <a:t>Comoros and Iran again did not receive.</a:t>
            </a:r>
            <a:endParaRPr kumimoji="1" lang="ja-JP" altLang="en-US" dirty="0"/>
          </a:p>
        </p:txBody>
      </p:sp>
      <p:sp>
        <p:nvSpPr>
          <p:cNvPr id="7" name="テキスト ボックス 6"/>
          <p:cNvSpPr txBox="1"/>
          <p:nvPr/>
        </p:nvSpPr>
        <p:spPr>
          <a:xfrm>
            <a:off x="251520" y="4770668"/>
            <a:ext cx="6654322" cy="369332"/>
          </a:xfrm>
          <a:prstGeom prst="rect">
            <a:avLst/>
          </a:prstGeom>
          <a:solidFill>
            <a:srgbClr val="0066FF">
              <a:alpha val="31000"/>
            </a:srgbClr>
          </a:solidFill>
        </p:spPr>
        <p:txBody>
          <a:bodyPr wrap="none" rtlCol="0">
            <a:spAutoFit/>
          </a:bodyPr>
          <a:lstStyle/>
          <a:p>
            <a:pPr marL="285750" indent="-285750">
              <a:buFont typeface="Arial" panose="020B0604020202020204" pitchFamily="34" charset="0"/>
              <a:buChar char="•"/>
            </a:pPr>
            <a:r>
              <a:rPr lang="en-US" altLang="ja-JP" dirty="0"/>
              <a:t>Bangladesh which had not received any in the previous two tests. </a:t>
            </a:r>
          </a:p>
        </p:txBody>
      </p:sp>
      <p:sp>
        <p:nvSpPr>
          <p:cNvPr id="12" name="テキスト ボックス 11"/>
          <p:cNvSpPr txBox="1"/>
          <p:nvPr/>
        </p:nvSpPr>
        <p:spPr>
          <a:xfrm>
            <a:off x="251520" y="5939988"/>
            <a:ext cx="4743863" cy="369332"/>
          </a:xfrm>
          <a:prstGeom prst="rect">
            <a:avLst/>
          </a:prstGeom>
          <a:solidFill>
            <a:srgbClr val="FFFF00">
              <a:alpha val="32000"/>
            </a:srgbClr>
          </a:solidFill>
        </p:spPr>
        <p:txBody>
          <a:bodyPr wrap="none" rtlCol="0">
            <a:spAutoFit/>
          </a:bodyPr>
          <a:lstStyle/>
          <a:p>
            <a:pPr marL="285750" indent="-285750">
              <a:spcBef>
                <a:spcPts val="0"/>
              </a:spcBef>
              <a:buFont typeface="Arial" panose="020B0604020202020204" pitchFamily="34" charset="0"/>
              <a:buChar char="•"/>
            </a:pPr>
            <a:r>
              <a:rPr lang="en-US" altLang="ja-JP" dirty="0"/>
              <a:t>Australia's and Indonesia's by 15 NTWCs each</a:t>
            </a:r>
            <a:endParaRPr kumimoji="1" lang="ja-JP" altLang="en-US" dirty="0"/>
          </a:p>
        </p:txBody>
      </p:sp>
      <p:sp>
        <p:nvSpPr>
          <p:cNvPr id="14" name="正方形/長方形 13"/>
          <p:cNvSpPr/>
          <p:nvPr/>
        </p:nvSpPr>
        <p:spPr>
          <a:xfrm>
            <a:off x="8028384" y="1152697"/>
            <a:ext cx="360040" cy="1124175"/>
          </a:xfrm>
          <a:prstGeom prst="rect">
            <a:avLst/>
          </a:prstGeom>
          <a:solidFill>
            <a:srgbClr val="FFFF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028384" y="3140969"/>
            <a:ext cx="360040" cy="936104"/>
          </a:xfrm>
          <a:prstGeom prst="rect">
            <a:avLst/>
          </a:prstGeom>
          <a:solidFill>
            <a:srgbClr val="FFFF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735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539552" y="5764616"/>
            <a:ext cx="1944216" cy="90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sz="3200" dirty="0"/>
              <a:t>Test messages were delivered within 1 minute</a:t>
            </a:r>
            <a:r>
              <a:rPr kumimoji="1" lang="en-US" altLang="ja-JP" sz="4800" dirty="0"/>
              <a:t/>
            </a:r>
            <a:br>
              <a:rPr kumimoji="1" lang="en-US" altLang="ja-JP" sz="4800" dirty="0"/>
            </a:br>
            <a:r>
              <a:rPr lang="en-US" altLang="ja-JP" sz="2200" dirty="0"/>
              <a:t>[sample]: Australia to Bangladesh (13 Dec. 2017)</a:t>
            </a:r>
            <a:endParaRPr kumimoji="1" lang="ja-JP" altLang="en-US" sz="2200" dirty="0"/>
          </a:p>
        </p:txBody>
      </p:sp>
      <p:sp>
        <p:nvSpPr>
          <p:cNvPr id="4" name="テキスト ボックス 3"/>
          <p:cNvSpPr txBox="1"/>
          <p:nvPr/>
        </p:nvSpPr>
        <p:spPr>
          <a:xfrm>
            <a:off x="395536" y="2638648"/>
            <a:ext cx="633635" cy="461665"/>
          </a:xfrm>
          <a:prstGeom prst="rect">
            <a:avLst/>
          </a:prstGeom>
          <a:noFill/>
          <a:ln>
            <a:solidFill>
              <a:schemeClr val="accent1"/>
            </a:solidFill>
          </a:ln>
        </p:spPr>
        <p:txBody>
          <a:bodyPr wrap="none" rtlCol="0">
            <a:spAutoFit/>
          </a:bodyPr>
          <a:lstStyle/>
          <a:p>
            <a:r>
              <a:rPr kumimoji="1" lang="en-US" altLang="ja-JP" sz="2400" dirty="0"/>
              <a:t>TSP</a:t>
            </a:r>
            <a:endParaRPr kumimoji="1" lang="ja-JP" altLang="en-US" sz="2000" dirty="0"/>
          </a:p>
        </p:txBody>
      </p:sp>
      <p:sp>
        <p:nvSpPr>
          <p:cNvPr id="5" name="テキスト ボックス 4"/>
          <p:cNvSpPr txBox="1"/>
          <p:nvPr/>
        </p:nvSpPr>
        <p:spPr>
          <a:xfrm>
            <a:off x="1581494" y="2453983"/>
            <a:ext cx="809837" cy="830997"/>
          </a:xfrm>
          <a:prstGeom prst="rect">
            <a:avLst/>
          </a:prstGeom>
          <a:noFill/>
          <a:ln>
            <a:solidFill>
              <a:schemeClr val="accent1"/>
            </a:solidFill>
          </a:ln>
        </p:spPr>
        <p:txBody>
          <a:bodyPr wrap="none" rtlCol="0">
            <a:spAutoFit/>
          </a:bodyPr>
          <a:lstStyle/>
          <a:p>
            <a:pPr algn="ctr"/>
            <a:r>
              <a:rPr kumimoji="1" lang="en-US" altLang="ja-JP" sz="2400" dirty="0"/>
              <a:t>NMC</a:t>
            </a:r>
          </a:p>
          <a:p>
            <a:pPr algn="ctr"/>
            <a:r>
              <a:rPr kumimoji="1" lang="en-US" altLang="ja-JP" sz="2400" dirty="0"/>
              <a:t>(NC)</a:t>
            </a:r>
            <a:endParaRPr kumimoji="1" lang="ja-JP" altLang="en-US" sz="2400" dirty="0"/>
          </a:p>
        </p:txBody>
      </p:sp>
      <p:sp>
        <p:nvSpPr>
          <p:cNvPr id="6" name="テキスト ボックス 5"/>
          <p:cNvSpPr txBox="1"/>
          <p:nvPr/>
        </p:nvSpPr>
        <p:spPr>
          <a:xfrm>
            <a:off x="2987824" y="2453987"/>
            <a:ext cx="1045478" cy="830997"/>
          </a:xfrm>
          <a:prstGeom prst="rect">
            <a:avLst/>
          </a:prstGeom>
          <a:noFill/>
          <a:ln>
            <a:solidFill>
              <a:schemeClr val="accent1"/>
            </a:solidFill>
          </a:ln>
        </p:spPr>
        <p:txBody>
          <a:bodyPr wrap="none" rtlCol="0">
            <a:spAutoFit/>
          </a:bodyPr>
          <a:lstStyle/>
          <a:p>
            <a:pPr algn="ctr"/>
            <a:r>
              <a:rPr kumimoji="1" lang="en-US" altLang="ja-JP" sz="2400" dirty="0"/>
              <a:t>RTH</a:t>
            </a:r>
          </a:p>
          <a:p>
            <a:pPr algn="ctr"/>
            <a:r>
              <a:rPr lang="en-US" altLang="ja-JP" sz="2400" dirty="0"/>
              <a:t>(DCPC)</a:t>
            </a:r>
            <a:endParaRPr kumimoji="1" lang="en-US" altLang="ja-JP" sz="2400" dirty="0"/>
          </a:p>
        </p:txBody>
      </p:sp>
      <p:sp>
        <p:nvSpPr>
          <p:cNvPr id="7" name="テキスト ボックス 6"/>
          <p:cNvSpPr txBox="1"/>
          <p:nvPr/>
        </p:nvSpPr>
        <p:spPr>
          <a:xfrm>
            <a:off x="4788024" y="2453986"/>
            <a:ext cx="1045478" cy="830997"/>
          </a:xfrm>
          <a:prstGeom prst="rect">
            <a:avLst/>
          </a:prstGeom>
          <a:noFill/>
          <a:ln>
            <a:solidFill>
              <a:schemeClr val="accent1"/>
            </a:solidFill>
          </a:ln>
        </p:spPr>
        <p:txBody>
          <a:bodyPr wrap="none" rtlCol="0">
            <a:spAutoFit/>
          </a:bodyPr>
          <a:lstStyle/>
          <a:p>
            <a:pPr algn="ctr"/>
            <a:r>
              <a:rPr kumimoji="1" lang="en-US" altLang="ja-JP" sz="2400" dirty="0"/>
              <a:t>RTH</a:t>
            </a:r>
          </a:p>
          <a:p>
            <a:pPr algn="ctr"/>
            <a:r>
              <a:rPr lang="en-US" altLang="ja-JP" sz="2400" dirty="0"/>
              <a:t>(DCPC)</a:t>
            </a:r>
            <a:endParaRPr kumimoji="1" lang="en-US" altLang="ja-JP" sz="2400" dirty="0"/>
          </a:p>
        </p:txBody>
      </p:sp>
      <p:sp>
        <p:nvSpPr>
          <p:cNvPr id="8" name="テキスト ボックス 7"/>
          <p:cNvSpPr txBox="1"/>
          <p:nvPr/>
        </p:nvSpPr>
        <p:spPr>
          <a:xfrm>
            <a:off x="6516216" y="2453985"/>
            <a:ext cx="809837" cy="830997"/>
          </a:xfrm>
          <a:prstGeom prst="rect">
            <a:avLst/>
          </a:prstGeom>
          <a:noFill/>
          <a:ln>
            <a:solidFill>
              <a:schemeClr val="accent1"/>
            </a:solidFill>
          </a:ln>
        </p:spPr>
        <p:txBody>
          <a:bodyPr wrap="none" rtlCol="0">
            <a:spAutoFit/>
          </a:bodyPr>
          <a:lstStyle/>
          <a:p>
            <a:pPr algn="ctr"/>
            <a:r>
              <a:rPr kumimoji="1" lang="en-US" altLang="ja-JP" sz="2400" dirty="0"/>
              <a:t>NMC</a:t>
            </a:r>
          </a:p>
          <a:p>
            <a:pPr algn="ctr"/>
            <a:r>
              <a:rPr kumimoji="1" lang="en-US" altLang="ja-JP" sz="2400" dirty="0"/>
              <a:t>(NC)</a:t>
            </a:r>
            <a:endParaRPr kumimoji="1" lang="ja-JP" altLang="en-US" sz="2400" dirty="0"/>
          </a:p>
        </p:txBody>
      </p:sp>
      <p:sp>
        <p:nvSpPr>
          <p:cNvPr id="9" name="テキスト ボックス 8"/>
          <p:cNvSpPr txBox="1"/>
          <p:nvPr/>
        </p:nvSpPr>
        <p:spPr>
          <a:xfrm>
            <a:off x="7884368" y="2638650"/>
            <a:ext cx="968407" cy="461665"/>
          </a:xfrm>
          <a:prstGeom prst="rect">
            <a:avLst/>
          </a:prstGeom>
          <a:noFill/>
          <a:ln>
            <a:solidFill>
              <a:schemeClr val="accent1"/>
            </a:solidFill>
          </a:ln>
        </p:spPr>
        <p:txBody>
          <a:bodyPr wrap="none" rtlCol="0">
            <a:spAutoFit/>
          </a:bodyPr>
          <a:lstStyle/>
          <a:p>
            <a:r>
              <a:rPr kumimoji="1" lang="en-US" altLang="ja-JP" sz="2400" dirty="0"/>
              <a:t>NTWC</a:t>
            </a:r>
            <a:endParaRPr kumimoji="1" lang="ja-JP" altLang="en-US" sz="2000" dirty="0"/>
          </a:p>
        </p:txBody>
      </p:sp>
      <p:cxnSp>
        <p:nvCxnSpPr>
          <p:cNvPr id="11" name="直線コネクタ 10"/>
          <p:cNvCxnSpPr>
            <a:stCxn id="4" idx="3"/>
            <a:endCxn id="5" idx="1"/>
          </p:cNvCxnSpPr>
          <p:nvPr/>
        </p:nvCxnSpPr>
        <p:spPr>
          <a:xfrm>
            <a:off x="1029171" y="2869481"/>
            <a:ext cx="552323"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5" idx="3"/>
            <a:endCxn id="6" idx="1"/>
          </p:cNvCxnSpPr>
          <p:nvPr/>
        </p:nvCxnSpPr>
        <p:spPr>
          <a:xfrm>
            <a:off x="2391331" y="2869482"/>
            <a:ext cx="596493" cy="4"/>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6" idx="3"/>
            <a:endCxn id="7" idx="1"/>
          </p:cNvCxnSpPr>
          <p:nvPr/>
        </p:nvCxnSpPr>
        <p:spPr>
          <a:xfrm flipV="1">
            <a:off x="4033302" y="2869485"/>
            <a:ext cx="754722" cy="1"/>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7" idx="3"/>
            <a:endCxn id="8" idx="1"/>
          </p:cNvCxnSpPr>
          <p:nvPr/>
        </p:nvCxnSpPr>
        <p:spPr>
          <a:xfrm flipV="1">
            <a:off x="5833502" y="2869484"/>
            <a:ext cx="682714" cy="1"/>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3"/>
            <a:endCxn id="9" idx="1"/>
          </p:cNvCxnSpPr>
          <p:nvPr/>
        </p:nvCxnSpPr>
        <p:spPr>
          <a:xfrm flipV="1">
            <a:off x="7326053" y="2869483"/>
            <a:ext cx="558315"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64153" y="1940748"/>
            <a:ext cx="939553" cy="338554"/>
          </a:xfrm>
          <a:prstGeom prst="rect">
            <a:avLst/>
          </a:prstGeom>
          <a:noFill/>
        </p:spPr>
        <p:txBody>
          <a:bodyPr wrap="none" rtlCol="0">
            <a:spAutoFit/>
          </a:bodyPr>
          <a:lstStyle/>
          <a:p>
            <a:r>
              <a:rPr kumimoji="1" lang="en-US" altLang="ja-JP" sz="1600" dirty="0"/>
              <a:t>Australia</a:t>
            </a:r>
            <a:endParaRPr kumimoji="1" lang="ja-JP" altLang="en-US" sz="1600" dirty="0"/>
          </a:p>
        </p:txBody>
      </p:sp>
      <p:sp>
        <p:nvSpPr>
          <p:cNvPr id="21" name="テキスト ボックス 20"/>
          <p:cNvSpPr txBox="1"/>
          <p:nvPr/>
        </p:nvSpPr>
        <p:spPr>
          <a:xfrm>
            <a:off x="1668344" y="1940748"/>
            <a:ext cx="580608" cy="338554"/>
          </a:xfrm>
          <a:prstGeom prst="rect">
            <a:avLst/>
          </a:prstGeom>
          <a:noFill/>
        </p:spPr>
        <p:txBody>
          <a:bodyPr wrap="none" rtlCol="0">
            <a:spAutoFit/>
          </a:bodyPr>
          <a:lstStyle/>
          <a:p>
            <a:r>
              <a:rPr lang="en-US" altLang="ja-JP" sz="1600" dirty="0"/>
              <a:t>BoM</a:t>
            </a:r>
            <a:endParaRPr kumimoji="1" lang="ja-JP" altLang="en-US" sz="1600" dirty="0"/>
          </a:p>
        </p:txBody>
      </p:sp>
      <p:sp>
        <p:nvSpPr>
          <p:cNvPr id="22" name="テキスト ボックス 21"/>
          <p:cNvSpPr txBox="1"/>
          <p:nvPr/>
        </p:nvSpPr>
        <p:spPr>
          <a:xfrm>
            <a:off x="3154281" y="1940748"/>
            <a:ext cx="1114408" cy="338554"/>
          </a:xfrm>
          <a:prstGeom prst="rect">
            <a:avLst/>
          </a:prstGeom>
          <a:noFill/>
        </p:spPr>
        <p:txBody>
          <a:bodyPr wrap="none" rtlCol="0">
            <a:spAutoFit/>
          </a:bodyPr>
          <a:lstStyle/>
          <a:p>
            <a:r>
              <a:rPr kumimoji="1" lang="en-US" altLang="ja-JP" sz="1600" dirty="0"/>
              <a:t>Melbourne</a:t>
            </a:r>
            <a:endParaRPr kumimoji="1" lang="ja-JP" altLang="en-US" sz="1600" dirty="0"/>
          </a:p>
        </p:txBody>
      </p:sp>
      <p:sp>
        <p:nvSpPr>
          <p:cNvPr id="23" name="テキスト ボックス 22"/>
          <p:cNvSpPr txBox="1"/>
          <p:nvPr/>
        </p:nvSpPr>
        <p:spPr>
          <a:xfrm>
            <a:off x="4810465" y="1940748"/>
            <a:ext cx="1042850" cy="338554"/>
          </a:xfrm>
          <a:prstGeom prst="rect">
            <a:avLst/>
          </a:prstGeom>
          <a:noFill/>
        </p:spPr>
        <p:txBody>
          <a:bodyPr wrap="none" rtlCol="0">
            <a:spAutoFit/>
          </a:bodyPr>
          <a:lstStyle/>
          <a:p>
            <a:r>
              <a:rPr kumimoji="1" lang="en-US" altLang="ja-JP" sz="1600" dirty="0"/>
              <a:t>New Delhi</a:t>
            </a:r>
            <a:endParaRPr kumimoji="1" lang="ja-JP" altLang="en-US" sz="1600" dirty="0"/>
          </a:p>
        </p:txBody>
      </p:sp>
      <p:cxnSp>
        <p:nvCxnSpPr>
          <p:cNvPr id="27" name="直線矢印コネクタ 26"/>
          <p:cNvCxnSpPr>
            <a:stCxn id="20" idx="3"/>
            <a:endCxn id="21" idx="1"/>
          </p:cNvCxnSpPr>
          <p:nvPr/>
        </p:nvCxnSpPr>
        <p:spPr>
          <a:xfrm>
            <a:off x="1203706" y="2110025"/>
            <a:ext cx="4646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1" idx="3"/>
            <a:endCxn id="22" idx="1"/>
          </p:cNvCxnSpPr>
          <p:nvPr/>
        </p:nvCxnSpPr>
        <p:spPr>
          <a:xfrm>
            <a:off x="2248952" y="2110025"/>
            <a:ext cx="9053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2" idx="3"/>
            <a:endCxn id="23" idx="1"/>
          </p:cNvCxnSpPr>
          <p:nvPr/>
        </p:nvCxnSpPr>
        <p:spPr>
          <a:xfrm>
            <a:off x="4268689" y="2110025"/>
            <a:ext cx="5417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647661" y="1940748"/>
            <a:ext cx="598241" cy="338554"/>
          </a:xfrm>
          <a:prstGeom prst="rect">
            <a:avLst/>
          </a:prstGeom>
          <a:noFill/>
        </p:spPr>
        <p:txBody>
          <a:bodyPr wrap="none" rtlCol="0">
            <a:spAutoFit/>
          </a:bodyPr>
          <a:lstStyle/>
          <a:p>
            <a:r>
              <a:rPr kumimoji="1" lang="en-US" altLang="ja-JP" sz="1600" dirty="0"/>
              <a:t>BMD</a:t>
            </a:r>
            <a:endParaRPr kumimoji="1" lang="ja-JP" altLang="en-US" sz="1600" dirty="0"/>
          </a:p>
        </p:txBody>
      </p:sp>
      <p:cxnSp>
        <p:nvCxnSpPr>
          <p:cNvPr id="34" name="直線矢印コネクタ 33"/>
          <p:cNvCxnSpPr>
            <a:stCxn id="23" idx="3"/>
            <a:endCxn id="32" idx="1"/>
          </p:cNvCxnSpPr>
          <p:nvPr/>
        </p:nvCxnSpPr>
        <p:spPr>
          <a:xfrm>
            <a:off x="5853315" y="2110025"/>
            <a:ext cx="7943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787836" y="1940747"/>
            <a:ext cx="1161472" cy="338554"/>
          </a:xfrm>
          <a:prstGeom prst="rect">
            <a:avLst/>
          </a:prstGeom>
          <a:noFill/>
        </p:spPr>
        <p:txBody>
          <a:bodyPr wrap="none" rtlCol="0">
            <a:spAutoFit/>
          </a:bodyPr>
          <a:lstStyle/>
          <a:p>
            <a:r>
              <a:rPr kumimoji="1" lang="en-US" altLang="ja-JP" sz="1600" dirty="0"/>
              <a:t>Bangladesh</a:t>
            </a:r>
            <a:endParaRPr kumimoji="1" lang="ja-JP" altLang="en-US" sz="1600" dirty="0"/>
          </a:p>
        </p:txBody>
      </p:sp>
      <p:cxnSp>
        <p:nvCxnSpPr>
          <p:cNvPr id="37" name="直線矢印コネクタ 36"/>
          <p:cNvCxnSpPr>
            <a:stCxn id="32" idx="3"/>
            <a:endCxn id="35" idx="1"/>
          </p:cNvCxnSpPr>
          <p:nvPr/>
        </p:nvCxnSpPr>
        <p:spPr>
          <a:xfrm flipV="1">
            <a:off x="7245902" y="2110024"/>
            <a:ext cx="54193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67324" y="3705271"/>
            <a:ext cx="1274708" cy="1569660"/>
          </a:xfrm>
          <a:prstGeom prst="rect">
            <a:avLst/>
          </a:prstGeom>
          <a:noFill/>
        </p:spPr>
        <p:txBody>
          <a:bodyPr wrap="none" rtlCol="0">
            <a:spAutoFit/>
          </a:bodyPr>
          <a:lstStyle/>
          <a:p>
            <a:r>
              <a:rPr kumimoji="1" lang="en-US" altLang="ja-JP" sz="1600" dirty="0"/>
              <a:t>TX time</a:t>
            </a:r>
          </a:p>
          <a:p>
            <a:r>
              <a:rPr lang="en-US" altLang="ja-JP" sz="1600" dirty="0"/>
              <a:t>Msg-1: 06:00</a:t>
            </a:r>
          </a:p>
          <a:p>
            <a:r>
              <a:rPr kumimoji="1" lang="en-US" altLang="ja-JP" sz="1600" dirty="0"/>
              <a:t>Msg-2: 06:05</a:t>
            </a:r>
          </a:p>
          <a:p>
            <a:r>
              <a:rPr lang="en-US" altLang="ja-JP" sz="1600" dirty="0"/>
              <a:t>Msg-3: 06:15</a:t>
            </a:r>
          </a:p>
          <a:p>
            <a:r>
              <a:rPr kumimoji="1" lang="en-US" altLang="ja-JP" sz="1600" dirty="0"/>
              <a:t>Msg-4: 06:30</a:t>
            </a:r>
          </a:p>
          <a:p>
            <a:r>
              <a:rPr kumimoji="1" lang="en-US" altLang="ja-JP" sz="1600" dirty="0"/>
              <a:t>Msg-5: 06:45</a:t>
            </a:r>
            <a:endParaRPr kumimoji="1" lang="ja-JP" altLang="en-US" sz="1600" dirty="0"/>
          </a:p>
        </p:txBody>
      </p:sp>
      <p:cxnSp>
        <p:nvCxnSpPr>
          <p:cNvPr id="42" name="直線矢印コネクタ 41"/>
          <p:cNvCxnSpPr>
            <a:stCxn id="40" idx="0"/>
          </p:cNvCxnSpPr>
          <p:nvPr/>
        </p:nvCxnSpPr>
        <p:spPr>
          <a:xfrm flipV="1">
            <a:off x="804678" y="3356992"/>
            <a:ext cx="0" cy="348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780215" y="5949279"/>
            <a:ext cx="525117" cy="3"/>
          </a:xfrm>
          <a:prstGeom prst="line">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774918" y="6381329"/>
            <a:ext cx="530414" cy="1"/>
          </a:xfrm>
          <a:prstGeom prst="line">
            <a:avLst/>
          </a:prstGeom>
          <a:ln w="57150">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345560" y="5764616"/>
            <a:ext cx="546240" cy="369332"/>
          </a:xfrm>
          <a:prstGeom prst="rect">
            <a:avLst/>
          </a:prstGeom>
          <a:noFill/>
        </p:spPr>
        <p:txBody>
          <a:bodyPr wrap="none" rtlCol="0">
            <a:spAutoFit/>
          </a:bodyPr>
          <a:lstStyle/>
          <a:p>
            <a:r>
              <a:rPr kumimoji="1" lang="en-US" altLang="ja-JP" dirty="0"/>
              <a:t>GTS</a:t>
            </a:r>
            <a:endParaRPr kumimoji="1" lang="ja-JP" altLang="en-US" dirty="0"/>
          </a:p>
        </p:txBody>
      </p:sp>
      <p:sp>
        <p:nvSpPr>
          <p:cNvPr id="49" name="テキスト ボックス 48"/>
          <p:cNvSpPr txBox="1"/>
          <p:nvPr/>
        </p:nvSpPr>
        <p:spPr>
          <a:xfrm>
            <a:off x="1336173" y="6196664"/>
            <a:ext cx="1063753" cy="369332"/>
          </a:xfrm>
          <a:prstGeom prst="rect">
            <a:avLst/>
          </a:prstGeom>
          <a:noFill/>
        </p:spPr>
        <p:txBody>
          <a:bodyPr wrap="none" rtlCol="0">
            <a:spAutoFit/>
          </a:bodyPr>
          <a:lstStyle/>
          <a:p>
            <a:r>
              <a:rPr kumimoji="1" lang="en-US" altLang="ja-JP" dirty="0"/>
              <a:t>Domestic</a:t>
            </a:r>
            <a:endParaRPr kumimoji="1" lang="ja-JP" altLang="en-US" dirty="0"/>
          </a:p>
        </p:txBody>
      </p:sp>
      <p:cxnSp>
        <p:nvCxnSpPr>
          <p:cNvPr id="54" name="直線矢印コネクタ 53"/>
          <p:cNvCxnSpPr>
            <a:stCxn id="9" idx="2"/>
          </p:cNvCxnSpPr>
          <p:nvPr/>
        </p:nvCxnSpPr>
        <p:spPr>
          <a:xfrm>
            <a:off x="8368572" y="3100315"/>
            <a:ext cx="0" cy="430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996090" y="5779244"/>
            <a:ext cx="5603201" cy="400110"/>
          </a:xfrm>
          <a:prstGeom prst="rect">
            <a:avLst/>
          </a:prstGeom>
          <a:solidFill>
            <a:srgbClr val="FFFF00"/>
          </a:solidFill>
          <a:ln>
            <a:solidFill>
              <a:srgbClr val="0070C0"/>
            </a:solidFill>
          </a:ln>
        </p:spPr>
        <p:txBody>
          <a:bodyPr wrap="none" rtlCol="0">
            <a:spAutoFit/>
          </a:bodyPr>
          <a:lstStyle/>
          <a:p>
            <a:r>
              <a:rPr kumimoji="1" lang="en-US" altLang="ja-JP" sz="2000" dirty="0"/>
              <a:t>All</a:t>
            </a:r>
            <a:r>
              <a:rPr kumimoji="1" lang="ja-JP" altLang="en-US" sz="2000" dirty="0"/>
              <a:t> </a:t>
            </a:r>
            <a:r>
              <a:rPr kumimoji="1" lang="en-US" altLang="ja-JP" sz="2000" dirty="0"/>
              <a:t>the test messages were received within a minute</a:t>
            </a:r>
            <a:endParaRPr kumimoji="1" lang="ja-JP" altLang="en-US" sz="2000" dirty="0"/>
          </a:p>
        </p:txBody>
      </p:sp>
      <p:cxnSp>
        <p:nvCxnSpPr>
          <p:cNvPr id="57" name="直線矢印コネクタ 56"/>
          <p:cNvCxnSpPr/>
          <p:nvPr/>
        </p:nvCxnSpPr>
        <p:spPr>
          <a:xfrm>
            <a:off x="1547664" y="5085184"/>
            <a:ext cx="5463997"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547664" y="4869160"/>
            <a:ext cx="5463997"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518621" y="4581128"/>
            <a:ext cx="549304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1518621" y="4365104"/>
            <a:ext cx="549304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1518620" y="4149080"/>
            <a:ext cx="5493041"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 name="爆発 2 2"/>
          <p:cNvSpPr/>
          <p:nvPr/>
        </p:nvSpPr>
        <p:spPr>
          <a:xfrm>
            <a:off x="3275856" y="3770021"/>
            <a:ext cx="2899003" cy="1504910"/>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solidFill>
                  <a:srgbClr val="FF0000"/>
                </a:solidFill>
              </a:rPr>
              <a:t>Perfect!</a:t>
            </a:r>
            <a:endParaRPr kumimoji="1" lang="ja-JP" altLang="en-US" sz="2400" b="1" i="1" dirty="0">
              <a:solidFill>
                <a:srgbClr val="FF0000"/>
              </a:solidFill>
            </a:endParaRPr>
          </a:p>
        </p:txBody>
      </p:sp>
      <p:sp>
        <p:nvSpPr>
          <p:cNvPr id="63" name="テキスト ボックス 62"/>
          <p:cNvSpPr txBox="1"/>
          <p:nvPr/>
        </p:nvSpPr>
        <p:spPr>
          <a:xfrm>
            <a:off x="7731217" y="3705271"/>
            <a:ext cx="1274708" cy="1569660"/>
          </a:xfrm>
          <a:prstGeom prst="rect">
            <a:avLst/>
          </a:prstGeom>
          <a:noFill/>
        </p:spPr>
        <p:txBody>
          <a:bodyPr wrap="none" rtlCol="0">
            <a:spAutoFit/>
          </a:bodyPr>
          <a:lstStyle/>
          <a:p>
            <a:r>
              <a:rPr lang="en-US" altLang="ja-JP" sz="1600" dirty="0"/>
              <a:t>R</a:t>
            </a:r>
            <a:r>
              <a:rPr kumimoji="1" lang="en-US" altLang="ja-JP" sz="1600" dirty="0"/>
              <a:t>X time</a:t>
            </a:r>
          </a:p>
          <a:p>
            <a:r>
              <a:rPr lang="en-US" altLang="ja-JP" sz="1600" dirty="0"/>
              <a:t>Msg-1: 06:00</a:t>
            </a:r>
          </a:p>
          <a:p>
            <a:r>
              <a:rPr kumimoji="1" lang="en-US" altLang="ja-JP" sz="1600" dirty="0"/>
              <a:t>Msg-2: 06:05</a:t>
            </a:r>
          </a:p>
          <a:p>
            <a:r>
              <a:rPr lang="en-US" altLang="ja-JP" sz="1600" dirty="0"/>
              <a:t>Msg-3: 06:15</a:t>
            </a:r>
          </a:p>
          <a:p>
            <a:r>
              <a:rPr kumimoji="1" lang="en-US" altLang="ja-JP" sz="1600" dirty="0"/>
              <a:t>Msg-4: 06:30</a:t>
            </a:r>
          </a:p>
          <a:p>
            <a:r>
              <a:rPr kumimoji="1" lang="en-US" altLang="ja-JP" sz="1600" dirty="0"/>
              <a:t>Msg-5: 06:45</a:t>
            </a:r>
            <a:endParaRPr kumimoji="1" lang="ja-JP" altLang="en-US" sz="1600" dirty="0"/>
          </a:p>
        </p:txBody>
      </p:sp>
      <p:sp>
        <p:nvSpPr>
          <p:cNvPr id="64" name="テキスト ボックス 63"/>
          <p:cNvSpPr txBox="1"/>
          <p:nvPr/>
        </p:nvSpPr>
        <p:spPr>
          <a:xfrm>
            <a:off x="7152112" y="3946740"/>
            <a:ext cx="614271" cy="276999"/>
          </a:xfrm>
          <a:prstGeom prst="rect">
            <a:avLst/>
          </a:prstGeom>
          <a:noFill/>
        </p:spPr>
        <p:txBody>
          <a:bodyPr wrap="none" rtlCol="0">
            <a:spAutoFit/>
          </a:bodyPr>
          <a:lstStyle/>
          <a:p>
            <a:r>
              <a:rPr kumimoji="1" lang="en-US" altLang="ja-JP" sz="1200" dirty="0"/>
              <a:t>+0 min</a:t>
            </a:r>
            <a:endParaRPr kumimoji="1" lang="ja-JP" altLang="en-US" sz="1200" dirty="0"/>
          </a:p>
        </p:txBody>
      </p:sp>
      <p:sp>
        <p:nvSpPr>
          <p:cNvPr id="65" name="テキスト ボックス 64"/>
          <p:cNvSpPr txBox="1"/>
          <p:nvPr/>
        </p:nvSpPr>
        <p:spPr>
          <a:xfrm>
            <a:off x="7152111" y="4202435"/>
            <a:ext cx="614271" cy="276999"/>
          </a:xfrm>
          <a:prstGeom prst="rect">
            <a:avLst/>
          </a:prstGeom>
          <a:noFill/>
        </p:spPr>
        <p:txBody>
          <a:bodyPr wrap="none" rtlCol="0">
            <a:spAutoFit/>
          </a:bodyPr>
          <a:lstStyle/>
          <a:p>
            <a:r>
              <a:rPr kumimoji="1" lang="en-US" altLang="ja-JP" sz="1200" dirty="0"/>
              <a:t>+0 min</a:t>
            </a:r>
            <a:endParaRPr kumimoji="1" lang="ja-JP" altLang="en-US" sz="1200" dirty="0"/>
          </a:p>
        </p:txBody>
      </p:sp>
      <p:sp>
        <p:nvSpPr>
          <p:cNvPr id="66" name="テキスト ボックス 65"/>
          <p:cNvSpPr txBox="1"/>
          <p:nvPr/>
        </p:nvSpPr>
        <p:spPr>
          <a:xfrm>
            <a:off x="7152212" y="4457340"/>
            <a:ext cx="614271" cy="276999"/>
          </a:xfrm>
          <a:prstGeom prst="rect">
            <a:avLst/>
          </a:prstGeom>
          <a:noFill/>
        </p:spPr>
        <p:txBody>
          <a:bodyPr wrap="none" rtlCol="0">
            <a:spAutoFit/>
          </a:bodyPr>
          <a:lstStyle/>
          <a:p>
            <a:r>
              <a:rPr kumimoji="1" lang="en-US" altLang="ja-JP" sz="1200" dirty="0"/>
              <a:t>+0 min</a:t>
            </a:r>
            <a:endParaRPr kumimoji="1" lang="ja-JP" altLang="en-US" sz="1200" dirty="0"/>
          </a:p>
        </p:txBody>
      </p:sp>
      <p:sp>
        <p:nvSpPr>
          <p:cNvPr id="67" name="テキスト ボックス 66"/>
          <p:cNvSpPr txBox="1"/>
          <p:nvPr/>
        </p:nvSpPr>
        <p:spPr>
          <a:xfrm>
            <a:off x="7152212" y="4723673"/>
            <a:ext cx="614271" cy="276999"/>
          </a:xfrm>
          <a:prstGeom prst="rect">
            <a:avLst/>
          </a:prstGeom>
          <a:noFill/>
        </p:spPr>
        <p:txBody>
          <a:bodyPr wrap="none" rtlCol="0">
            <a:spAutoFit/>
          </a:bodyPr>
          <a:lstStyle/>
          <a:p>
            <a:r>
              <a:rPr kumimoji="1" lang="en-US" altLang="ja-JP" sz="1200" dirty="0"/>
              <a:t>+0 min</a:t>
            </a:r>
            <a:endParaRPr kumimoji="1" lang="ja-JP" altLang="en-US" sz="1200" dirty="0"/>
          </a:p>
        </p:txBody>
      </p:sp>
      <p:sp>
        <p:nvSpPr>
          <p:cNvPr id="68" name="テキスト ボックス 67"/>
          <p:cNvSpPr txBox="1"/>
          <p:nvPr/>
        </p:nvSpPr>
        <p:spPr>
          <a:xfrm>
            <a:off x="7151439" y="4946684"/>
            <a:ext cx="614271" cy="276999"/>
          </a:xfrm>
          <a:prstGeom prst="rect">
            <a:avLst/>
          </a:prstGeom>
          <a:noFill/>
        </p:spPr>
        <p:txBody>
          <a:bodyPr wrap="none" rtlCol="0">
            <a:spAutoFit/>
          </a:bodyPr>
          <a:lstStyle/>
          <a:p>
            <a:r>
              <a:rPr kumimoji="1" lang="en-US" altLang="ja-JP" sz="1200" dirty="0"/>
              <a:t>+0 min</a:t>
            </a:r>
            <a:endParaRPr kumimoji="1" lang="ja-JP" altLang="en-US" sz="1200" dirty="0"/>
          </a:p>
        </p:txBody>
      </p:sp>
      <p:sp>
        <p:nvSpPr>
          <p:cNvPr id="28" name="テキスト ボックス 27"/>
          <p:cNvSpPr txBox="1"/>
          <p:nvPr/>
        </p:nvSpPr>
        <p:spPr>
          <a:xfrm>
            <a:off x="4067944" y="2500150"/>
            <a:ext cx="800284" cy="276999"/>
          </a:xfrm>
          <a:prstGeom prst="rect">
            <a:avLst/>
          </a:prstGeom>
          <a:noFill/>
        </p:spPr>
        <p:txBody>
          <a:bodyPr wrap="none" rtlCol="0">
            <a:spAutoFit/>
          </a:bodyPr>
          <a:lstStyle/>
          <a:p>
            <a:r>
              <a:rPr kumimoji="1" lang="en-US" altLang="ja-JP" sz="1200" b="1" dirty="0">
                <a:solidFill>
                  <a:srgbClr val="FF0000"/>
                </a:solidFill>
              </a:rPr>
              <a:t>GTS Sock.</a:t>
            </a:r>
            <a:endParaRPr kumimoji="1" lang="ja-JP" altLang="en-US" sz="1200" b="1" dirty="0">
              <a:solidFill>
                <a:srgbClr val="FF0000"/>
              </a:solidFill>
            </a:endParaRPr>
          </a:p>
        </p:txBody>
      </p:sp>
      <p:sp>
        <p:nvSpPr>
          <p:cNvPr id="69" name="テキスト ボックス 68"/>
          <p:cNvSpPr txBox="1"/>
          <p:nvPr/>
        </p:nvSpPr>
        <p:spPr>
          <a:xfrm>
            <a:off x="4139952" y="2935977"/>
            <a:ext cx="688907" cy="276999"/>
          </a:xfrm>
          <a:prstGeom prst="rect">
            <a:avLst/>
          </a:prstGeom>
          <a:noFill/>
        </p:spPr>
        <p:txBody>
          <a:bodyPr wrap="none" rtlCol="0">
            <a:spAutoFit/>
          </a:bodyPr>
          <a:lstStyle/>
          <a:p>
            <a:r>
              <a:rPr kumimoji="1" lang="en-US" altLang="ja-JP" sz="1200" dirty="0"/>
              <a:t>Internet</a:t>
            </a:r>
            <a:endParaRPr kumimoji="1" lang="ja-JP" altLang="en-US" sz="1200" dirty="0"/>
          </a:p>
        </p:txBody>
      </p:sp>
      <p:sp>
        <p:nvSpPr>
          <p:cNvPr id="70" name="テキスト ボックス 69"/>
          <p:cNvSpPr txBox="1"/>
          <p:nvPr/>
        </p:nvSpPr>
        <p:spPr>
          <a:xfrm>
            <a:off x="5797686" y="2492896"/>
            <a:ext cx="800284" cy="276999"/>
          </a:xfrm>
          <a:prstGeom prst="rect">
            <a:avLst/>
          </a:prstGeom>
          <a:noFill/>
        </p:spPr>
        <p:txBody>
          <a:bodyPr wrap="none" rtlCol="0">
            <a:spAutoFit/>
          </a:bodyPr>
          <a:lstStyle/>
          <a:p>
            <a:r>
              <a:rPr kumimoji="1" lang="en-US" altLang="ja-JP" sz="1200" b="1" dirty="0">
                <a:solidFill>
                  <a:srgbClr val="FF0000"/>
                </a:solidFill>
              </a:rPr>
              <a:t>GTS Sock.</a:t>
            </a:r>
            <a:endParaRPr kumimoji="1" lang="ja-JP" altLang="en-US" sz="1200" b="1" dirty="0">
              <a:solidFill>
                <a:srgbClr val="FF0000"/>
              </a:solidFill>
            </a:endParaRPr>
          </a:p>
        </p:txBody>
      </p:sp>
      <p:sp>
        <p:nvSpPr>
          <p:cNvPr id="71" name="テキスト ボックス 70"/>
          <p:cNvSpPr txBox="1"/>
          <p:nvPr/>
        </p:nvSpPr>
        <p:spPr>
          <a:xfrm>
            <a:off x="5898739" y="2924944"/>
            <a:ext cx="617477" cy="276999"/>
          </a:xfrm>
          <a:prstGeom prst="rect">
            <a:avLst/>
          </a:prstGeom>
          <a:noFill/>
        </p:spPr>
        <p:txBody>
          <a:bodyPr wrap="none" rtlCol="0">
            <a:spAutoFit/>
          </a:bodyPr>
          <a:lstStyle/>
          <a:p>
            <a:r>
              <a:rPr lang="en-US" altLang="ja-JP" sz="1200" dirty="0"/>
              <a:t>Leased</a:t>
            </a:r>
            <a:endParaRPr kumimoji="1" lang="ja-JP" altLang="en-US" sz="1200" dirty="0"/>
          </a:p>
        </p:txBody>
      </p:sp>
    </p:spTree>
    <p:extLst>
      <p:ext uri="{BB962C8B-B14F-4D97-AF65-F5344CB8AC3E}">
        <p14:creationId xmlns:p14="http://schemas.microsoft.com/office/powerpoint/2010/main" val="37457928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spcBef>
            <a:spcPts val="0"/>
          </a:spcBef>
          <a:defRPr kumimoji="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494737-C91B-464B-99BC-EF6A3680071D}"/>
</file>

<file path=customXml/itemProps2.xml><?xml version="1.0" encoding="utf-8"?>
<ds:datastoreItem xmlns:ds="http://schemas.openxmlformats.org/officeDocument/2006/customXml" ds:itemID="{F4F2C54A-FF90-4B7C-8DD4-92583AA2F78A}"/>
</file>

<file path=customXml/itemProps3.xml><?xml version="1.0" encoding="utf-8"?>
<ds:datastoreItem xmlns:ds="http://schemas.openxmlformats.org/officeDocument/2006/customXml" ds:itemID="{1AD01CF1-E9FC-419C-A1F2-80796FD4D86C}"/>
</file>

<file path=docProps/app.xml><?xml version="1.0" encoding="utf-8"?>
<Properties xmlns="http://schemas.openxmlformats.org/officeDocument/2006/extended-properties" xmlns:vt="http://schemas.openxmlformats.org/officeDocument/2006/docPropsVTypes">
  <TotalTime>1250</TotalTime>
  <Words>1725</Words>
  <Application>Microsoft Office PowerPoint</Application>
  <PresentationFormat>On-screen Show (4:3)</PresentationFormat>
  <Paragraphs>245</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​​テーマ</vt:lpstr>
      <vt:lpstr>Time Critical Data Delivery</vt:lpstr>
      <vt:lpstr>Background</vt:lpstr>
      <vt:lpstr>Study from the report of IOTWS communication test </vt:lpstr>
      <vt:lpstr>IOTWS: Indian Ocean Tsunami Warning System</vt:lpstr>
      <vt:lpstr>Communication tools</vt:lpstr>
      <vt:lpstr>Extract from the report of IOTWS communication test on 13 Dec 2017</vt:lpstr>
      <vt:lpstr>The GTS reception rate was 74%</vt:lpstr>
      <vt:lpstr>16 of 20 NTWCs received GTS msgs.</vt:lpstr>
      <vt:lpstr>Test messages were delivered within 1 minute [sample]: Australia to Bangladesh (13 Dec. 2017)</vt:lpstr>
      <vt:lpstr>Test messages were delivered within 1-3 minutes [sample] : Australia to Mauritius (13 Dec. 2017)</vt:lpstr>
      <vt:lpstr>Between Socket and FTP</vt:lpstr>
      <vt:lpstr>For Your Reference</vt:lpstr>
      <vt:lpstr>Actions </vt:lpstr>
      <vt:lpstr>Recommended text</vt:lpstr>
      <vt:lpstr>Monitor internal delay of WMO</vt:lpstr>
      <vt:lpstr>Can we say “meet 2-min SLA”? </vt:lpstr>
      <vt:lpstr>Discussion:  how to monitor 2-min SLA</vt:lpstr>
      <vt:lpstr>Recommended text</vt:lpstr>
    </vt:vector>
  </TitlesOfParts>
  <Company>気象庁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 Tsunoda</dc:creator>
  <cp:lastModifiedBy>David Thomas</cp:lastModifiedBy>
  <cp:revision>114</cp:revision>
  <cp:lastPrinted>2018-06-11T09:16:08Z</cp:lastPrinted>
  <dcterms:created xsi:type="dcterms:W3CDTF">2018-05-31T07:25:52Z</dcterms:created>
  <dcterms:modified xsi:type="dcterms:W3CDTF">2018-09-12T11:46:39Z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