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4" r:id="rId3"/>
    <p:sldId id="272" r:id="rId4"/>
    <p:sldId id="265" r:id="rId5"/>
    <p:sldId id="266" r:id="rId6"/>
    <p:sldId id="267" r:id="rId7"/>
    <p:sldId id="268" r:id="rId8"/>
    <p:sldId id="273" r:id="rId9"/>
    <p:sldId id="269" r:id="rId10"/>
    <p:sldId id="274"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800" y="-52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A64BE-CACF-4CEE-A925-28596A754FAC}" type="datetimeFigureOut">
              <a:rPr lang="en-GB" smtClean="0"/>
              <a:t>12/09/2018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16527-64FD-4ADC-8819-9BFA1E8A93FB}" type="slidenum">
              <a:rPr lang="en-GB" smtClean="0"/>
              <a:t>‹Nr.›</a:t>
            </a:fld>
            <a:endParaRPr lang="en-GB"/>
          </a:p>
        </p:txBody>
      </p:sp>
    </p:spTree>
    <p:extLst>
      <p:ext uri="{BB962C8B-B14F-4D97-AF65-F5344CB8AC3E}">
        <p14:creationId xmlns:p14="http://schemas.microsoft.com/office/powerpoint/2010/main" val="233035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5" name="Picture 4" descr="wmo2016_powerpoint_standard_v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6" name="Slide Number Placeholder 5"/>
          <p:cNvSpPr>
            <a:spLocks noGrp="1"/>
          </p:cNvSpPr>
          <p:nvPr>
            <p:ph type="sldNum" sz="quarter" idx="12"/>
          </p:nvPr>
        </p:nvSpPr>
        <p:spPr/>
        <p:txBody>
          <a:bodyPr/>
          <a:lstStyle/>
          <a:p>
            <a:r>
              <a:rPr lang="en-US" dirty="0" smtClean="0"/>
              <a:t>pp</a:t>
            </a:r>
            <a:fld id="{9259AF2F-52C6-9B46-B8B2-0579234AE62E}" type="slidenum">
              <a:rPr lang="en-US" smtClean="0"/>
              <a:pPr/>
              <a:t>‹Nr.›</a:t>
            </a:fld>
            <a:endParaRPr lang="en-US" dirty="0"/>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6507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Slide Number Placeholder 5"/>
          <p:cNvSpPr>
            <a:spLocks noGrp="1"/>
          </p:cNvSpPr>
          <p:nvPr>
            <p:ph type="sldNum" sz="quarter" idx="12"/>
          </p:nvPr>
        </p:nvSpPr>
        <p:spPr/>
        <p:txBody>
          <a:bodyPr/>
          <a:lstStyle/>
          <a:p>
            <a:r>
              <a:rPr lang="en-US" dirty="0" smtClean="0"/>
              <a:t>TT-GISC2017 pp</a:t>
            </a:r>
            <a:fld id="{9259AF2F-52C6-9B46-B8B2-0579234AE62E}" type="slidenum">
              <a:rPr lang="en-US" smtClean="0"/>
              <a:pPr/>
              <a:t>‹Nr.›</a:t>
            </a:fld>
            <a:endParaRPr lang="en-US" dirty="0"/>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smtClean="0"/>
              <a:t>TT-GISC2017 pp</a:t>
            </a:r>
            <a:fld id="{9259AF2F-52C6-9B46-B8B2-0579234AE62E}" type="slidenum">
              <a:rPr lang="en-US" smtClean="0"/>
              <a:pPr/>
              <a:t>‹Nr.›</a:t>
            </a:fld>
            <a:endParaRPr lang="en-US" dirty="0"/>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Slide Number Placeholder 6"/>
          <p:cNvSpPr>
            <a:spLocks noGrp="1"/>
          </p:cNvSpPr>
          <p:nvPr>
            <p:ph type="sldNum" sz="quarter" idx="12"/>
          </p:nvPr>
        </p:nvSpPr>
        <p:spPr/>
        <p:txBody>
          <a:bodyPr/>
          <a:lstStyle/>
          <a:p>
            <a:r>
              <a:rPr lang="en-US" dirty="0" smtClean="0"/>
              <a:t>TT-GISC2017 pp</a:t>
            </a:r>
            <a:fld id="{9259AF2F-52C6-9B46-B8B2-0579234AE62E}" type="slidenum">
              <a:rPr lang="en-US" smtClean="0"/>
              <a:pPr/>
              <a:t>‹Nr.›</a:t>
            </a:fld>
            <a:endParaRPr lang="en-US" dirty="0"/>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9" name="Slide Number Placeholder 8"/>
          <p:cNvSpPr>
            <a:spLocks noGrp="1"/>
          </p:cNvSpPr>
          <p:nvPr>
            <p:ph type="sldNum" sz="quarter" idx="12"/>
          </p:nvPr>
        </p:nvSpPr>
        <p:spPr/>
        <p:txBody>
          <a:bodyPr/>
          <a:lstStyle/>
          <a:p>
            <a:r>
              <a:rPr lang="en-US" dirty="0" smtClean="0"/>
              <a:t>TT-GISC2017 pp</a:t>
            </a:r>
            <a:fld id="{9259AF2F-52C6-9B46-B8B2-0579234AE62E}" type="slidenum">
              <a:rPr lang="en-US" smtClean="0"/>
              <a:pPr/>
              <a:t>‹Nr.›</a:t>
            </a:fld>
            <a:endParaRPr lang="en-US" dirty="0"/>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5" name="Slide Number Placeholder 4"/>
          <p:cNvSpPr>
            <a:spLocks noGrp="1"/>
          </p:cNvSpPr>
          <p:nvPr>
            <p:ph type="sldNum" sz="quarter" idx="12"/>
          </p:nvPr>
        </p:nvSpPr>
        <p:spPr/>
        <p:txBody>
          <a:bodyPr/>
          <a:lstStyle/>
          <a:p>
            <a:r>
              <a:rPr lang="en-US" dirty="0" smtClean="0"/>
              <a:t>TT-GISC2017 pp</a:t>
            </a:r>
            <a:fld id="{9259AF2F-52C6-9B46-B8B2-0579234AE62E}" type="slidenum">
              <a:rPr lang="en-US" smtClean="0"/>
              <a:pPr/>
              <a:t>‹Nr.›</a:t>
            </a:fld>
            <a:endParaRPr lang="en-US" dirty="0"/>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smtClean="0"/>
              <a:t>TT-GISC2017 pp</a:t>
            </a:r>
            <a:fld id="{9259AF2F-52C6-9B46-B8B2-0579234AE62E}" type="slidenum">
              <a:rPr lang="en-US" smtClean="0"/>
              <a:pPr/>
              <a:t>‹Nr.›</a:t>
            </a:fld>
            <a:endParaRPr lang="en-US" dirty="0"/>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Slide Number Placeholder 6"/>
          <p:cNvSpPr>
            <a:spLocks noGrp="1"/>
          </p:cNvSpPr>
          <p:nvPr>
            <p:ph type="sldNum" sz="quarter" idx="12"/>
          </p:nvPr>
        </p:nvSpPr>
        <p:spPr/>
        <p:txBody>
          <a:bodyPr/>
          <a:lstStyle/>
          <a:p>
            <a:r>
              <a:rPr lang="en-US" dirty="0" smtClean="0"/>
              <a:t>TT-GISC2017 pp</a:t>
            </a:r>
            <a:fld id="{9259AF2F-52C6-9B46-B8B2-0579234AE62E}" type="slidenum">
              <a:rPr lang="en-US" smtClean="0"/>
              <a:pPr/>
              <a:t>‹Nr.›</a:t>
            </a:fld>
            <a:endParaRPr lang="en-US" dirty="0"/>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Slide Number Placeholder 6"/>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smtClean="0"/>
              <a:t>TT-GISC2017 pp</a:t>
            </a:r>
            <a:fld id="{9259AF2F-52C6-9B46-B8B2-0579234AE62E}" type="slidenum">
              <a:rPr lang="en-US" smtClean="0"/>
              <a:pPr/>
              <a:t>‹Nr.›</a:t>
            </a:fld>
            <a:endParaRPr lang="en-US" dirty="0" smtClean="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TT-GISC2017 pp</a:t>
            </a:r>
            <a:fld id="{9259AF2F-52C6-9B46-B8B2-0579234AE62E}" type="slidenum">
              <a:rPr lang="en-US" smtClean="0"/>
              <a:pPr/>
              <a:t>‹Nr.›</a:t>
            </a:fld>
            <a:endParaRPr lang="en-US" dirty="0"/>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GISC Offenbach</a:t>
            </a:r>
          </a:p>
          <a:p>
            <a:r>
              <a:rPr lang="en-US" sz="4800" i="1" dirty="0" smtClean="0">
                <a:solidFill>
                  <a:srgbClr val="000090"/>
                </a:solidFill>
              </a:rPr>
              <a:t>Kai Wirt</a:t>
            </a:r>
          </a:p>
          <a:p>
            <a:endParaRPr lang="en-US" sz="3000" dirty="0">
              <a:solidFill>
                <a:srgbClr val="000090"/>
              </a:solidFill>
            </a:endParaRPr>
          </a:p>
        </p:txBody>
      </p:sp>
      <p:sp>
        <p:nvSpPr>
          <p:cNvPr id="2" name="Slide Number Placeholder 1"/>
          <p:cNvSpPr>
            <a:spLocks noGrp="1"/>
          </p:cNvSpPr>
          <p:nvPr>
            <p:ph type="sldNum" sz="quarter" idx="12"/>
          </p:nvPr>
        </p:nvSpPr>
        <p:spPr/>
        <p:txBody>
          <a:bodyPr/>
          <a:lstStyle/>
          <a:p>
            <a:fld id="{9259AF2F-52C6-9B46-B8B2-0579234AE62E}" type="slidenum">
              <a:rPr lang="en-US" smtClean="0"/>
              <a:t>1</a:t>
            </a:fld>
            <a:endParaRPr lang="en-US"/>
          </a:p>
        </p:txBody>
      </p:sp>
      <p:sp>
        <p:nvSpPr>
          <p:cNvPr id="4" name="Title 1"/>
          <p:cNvSpPr txBox="1">
            <a:spLocks/>
          </p:cNvSpPr>
          <p:nvPr/>
        </p:nvSpPr>
        <p:spPr>
          <a:xfrm>
            <a:off x="4722125" y="4638662"/>
            <a:ext cx="4230806" cy="1840813"/>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solidFill>
                  <a:srgbClr val="000090"/>
                </a:solidFill>
              </a:rPr>
              <a:t>Task Team GISC</a:t>
            </a:r>
          </a:p>
          <a:p>
            <a:pPr algn="r"/>
            <a:r>
              <a:rPr lang="fr-CH" sz="1600" dirty="0" smtClean="0">
                <a:solidFill>
                  <a:srgbClr val="000090"/>
                </a:solidFill>
              </a:rPr>
              <a:t>TT-GISC2018</a:t>
            </a:r>
          </a:p>
          <a:p>
            <a:pPr algn="r"/>
            <a:r>
              <a:rPr lang="fr-CH" sz="1600" dirty="0" smtClean="0">
                <a:solidFill>
                  <a:srgbClr val="000090"/>
                </a:solidFill>
              </a:rPr>
              <a:t>18-20 Septembre 2018, Casablanca</a:t>
            </a:r>
            <a:endParaRPr lang="en-US" sz="1100" dirty="0">
              <a:solidFill>
                <a:srgbClr val="00009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Recommended Text</a:t>
            </a:r>
            <a:endParaRPr lang="de-DE" dirty="0"/>
          </a:p>
        </p:txBody>
      </p:sp>
      <p:sp>
        <p:nvSpPr>
          <p:cNvPr id="3" name="Inhaltsplatzhalter 2"/>
          <p:cNvSpPr>
            <a:spLocks noGrp="1"/>
          </p:cNvSpPr>
          <p:nvPr>
            <p:ph idx="1"/>
          </p:nvPr>
        </p:nvSpPr>
        <p:spPr/>
        <p:txBody>
          <a:bodyPr/>
          <a:lstStyle/>
          <a:p>
            <a:pPr marL="0" indent="0">
              <a:buNone/>
            </a:pPr>
            <a:r>
              <a:rPr lang="en-US" dirty="0"/>
              <a:t>The awareness of WIS in GISC Offenbach’s Area of Responsibility is good. Workshops to improve the usage of GISC Subscriptions over GTS message switching are planned. GISC Offenbach established direct connections with GISC Washington and GISC Casablanca. </a:t>
            </a:r>
            <a:endParaRPr lang="de-DE" dirty="0"/>
          </a:p>
        </p:txBody>
      </p:sp>
      <p:sp>
        <p:nvSpPr>
          <p:cNvPr id="4" name="Foliennummernplatzhalter 3"/>
          <p:cNvSpPr>
            <a:spLocks noGrp="1"/>
          </p:cNvSpPr>
          <p:nvPr>
            <p:ph type="sldNum" sz="quarter" idx="12"/>
          </p:nvPr>
        </p:nvSpPr>
        <p:spPr/>
        <p:txBody>
          <a:bodyPr/>
          <a:lstStyle/>
          <a:p>
            <a:r>
              <a:rPr lang="en-US" dirty="0" smtClean="0"/>
              <a:t>TT-GISC2018 pp</a:t>
            </a:r>
            <a:fld id="{9259AF2F-52C6-9B46-B8B2-0579234AE62E}" type="slidenum">
              <a:rPr lang="en-US" smtClean="0"/>
              <a:pPr/>
              <a:t>10</a:t>
            </a:fld>
            <a:endParaRPr lang="en-US" dirty="0"/>
          </a:p>
        </p:txBody>
      </p:sp>
    </p:spTree>
    <p:extLst>
      <p:ext uri="{BB962C8B-B14F-4D97-AF65-F5344CB8AC3E}">
        <p14:creationId xmlns:p14="http://schemas.microsoft.com/office/powerpoint/2010/main" val="249516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smtClean="0">
                <a:solidFill>
                  <a:srgbClr val="000090"/>
                </a:solidFill>
              </a:rPr>
              <a:t>Merci</a:t>
            </a:r>
            <a:endParaRPr lang="en-US" sz="4800" dirty="0">
              <a:solidFill>
                <a:srgbClr val="000090"/>
              </a:solidFill>
            </a:endParaRPr>
          </a:p>
        </p:txBody>
      </p:sp>
      <p:sp>
        <p:nvSpPr>
          <p:cNvPr id="2" name="Slide Number Placeholder 1"/>
          <p:cNvSpPr>
            <a:spLocks noGrp="1"/>
          </p:cNvSpPr>
          <p:nvPr>
            <p:ph type="sldNum" sz="quarter" idx="12"/>
          </p:nvPr>
        </p:nvSpPr>
        <p:spPr/>
        <p:txBody>
          <a:bodyPr/>
          <a:lstStyle/>
          <a:p>
            <a:fld id="{9259AF2F-52C6-9B46-B8B2-0579234AE62E}" type="slidenum">
              <a:rPr lang="en-US" smtClean="0"/>
              <a:t>11</a:t>
            </a:fld>
            <a:endParaRPr lang="en-US"/>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a:t>
            </a:r>
            <a:endParaRPr lang="en-US" dirty="0"/>
          </a:p>
        </p:txBody>
      </p:sp>
      <p:sp>
        <p:nvSpPr>
          <p:cNvPr id="3" name="Content Placeholder 2"/>
          <p:cNvSpPr>
            <a:spLocks noGrp="1"/>
          </p:cNvSpPr>
          <p:nvPr>
            <p:ph idx="1"/>
          </p:nvPr>
        </p:nvSpPr>
        <p:spPr/>
        <p:txBody>
          <a:bodyPr/>
          <a:lstStyle/>
          <a:p>
            <a:r>
              <a:rPr lang="en-US" dirty="0" err="1" smtClean="0"/>
              <a:t>AoR</a:t>
            </a:r>
            <a:r>
              <a:rPr lang="en-US" dirty="0" smtClean="0"/>
              <a:t> of 29 countries</a:t>
            </a:r>
          </a:p>
          <a:p>
            <a:r>
              <a:rPr lang="en-US" dirty="0" smtClean="0"/>
              <a:t>GISC Offenbach directly connected to  all other GISCs</a:t>
            </a:r>
          </a:p>
          <a:p>
            <a:r>
              <a:rPr lang="en-US" dirty="0" smtClean="0"/>
              <a:t>Internet Access 7.5 GB/s via two ISPs</a:t>
            </a:r>
          </a:p>
          <a:p>
            <a:r>
              <a:rPr lang="en-US" dirty="0" smtClean="0"/>
              <a:t>Backup Internet Access in Berlin</a:t>
            </a:r>
          </a:p>
          <a:p>
            <a:r>
              <a:rPr lang="en-US" dirty="0" smtClean="0"/>
              <a:t>RMDCN </a:t>
            </a:r>
            <a:r>
              <a:rPr lang="en-US" dirty="0" smtClean="0"/>
              <a:t>Connection 50MB/s</a:t>
            </a:r>
            <a:endParaRPr lang="en-US" dirty="0"/>
          </a:p>
        </p:txBody>
      </p:sp>
      <p:sp>
        <p:nvSpPr>
          <p:cNvPr id="4" name="Slide Number Placeholder 3"/>
          <p:cNvSpPr>
            <a:spLocks noGrp="1"/>
          </p:cNvSpPr>
          <p:nvPr>
            <p:ph type="sldNum" sz="quarter" idx="12"/>
          </p:nvPr>
        </p:nvSpPr>
        <p:spPr/>
        <p:txBody>
          <a:bodyPr/>
          <a:lstStyle/>
          <a:p>
            <a:r>
              <a:rPr lang="en-US" dirty="0" smtClean="0"/>
              <a:t>TT-GISC2018 pp</a:t>
            </a:r>
            <a:fld id="{9259AF2F-52C6-9B46-B8B2-0579234AE62E}" type="slidenum">
              <a:rPr lang="en-US" smtClean="0"/>
              <a:pPr/>
              <a:t>2</a:t>
            </a:fld>
            <a:endParaRPr lang="en-US" dirty="0"/>
          </a:p>
        </p:txBody>
      </p:sp>
    </p:spTree>
    <p:extLst>
      <p:ext uri="{BB962C8B-B14F-4D97-AF65-F5344CB8AC3E}">
        <p14:creationId xmlns:p14="http://schemas.microsoft.com/office/powerpoint/2010/main" val="247471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nhaltsplatzhalt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981075"/>
            <a:ext cx="8585200" cy="5248275"/>
          </a:xfrm>
        </p:spPr>
      </p:pic>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8050"/>
            <a:ext cx="8863013"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7938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Training</a:t>
            </a:r>
            <a:endParaRPr lang="de-DE" dirty="0"/>
          </a:p>
        </p:txBody>
      </p:sp>
      <p:sp>
        <p:nvSpPr>
          <p:cNvPr id="3" name="Inhaltsplatzhalter 2"/>
          <p:cNvSpPr>
            <a:spLocks noGrp="1"/>
          </p:cNvSpPr>
          <p:nvPr>
            <p:ph idx="1"/>
          </p:nvPr>
        </p:nvSpPr>
        <p:spPr/>
        <p:txBody>
          <a:bodyPr/>
          <a:lstStyle/>
          <a:p>
            <a:r>
              <a:rPr lang="de-DE" dirty="0" smtClean="0"/>
              <a:t>2018: Training </a:t>
            </a:r>
            <a:r>
              <a:rPr lang="de-DE" dirty="0" err="1" smtClean="0"/>
              <a:t>for</a:t>
            </a:r>
            <a:r>
              <a:rPr lang="de-DE" dirty="0" smtClean="0"/>
              <a:t> RTH </a:t>
            </a:r>
            <a:r>
              <a:rPr lang="de-DE" dirty="0" err="1" smtClean="0"/>
              <a:t>Sweden</a:t>
            </a:r>
            <a:endParaRPr lang="de-DE" dirty="0" smtClean="0"/>
          </a:p>
          <a:p>
            <a:r>
              <a:rPr lang="de-DE" dirty="0" err="1" smtClean="0"/>
              <a:t>Planned</a:t>
            </a:r>
            <a:r>
              <a:rPr lang="de-DE" dirty="0" smtClean="0"/>
              <a:t> </a:t>
            </a:r>
            <a:r>
              <a:rPr lang="de-DE" dirty="0" err="1" smtClean="0"/>
              <a:t>for</a:t>
            </a:r>
            <a:r>
              <a:rPr lang="de-DE" dirty="0" smtClean="0"/>
              <a:t> 2019:</a:t>
            </a:r>
          </a:p>
          <a:p>
            <a:pPr lvl="1"/>
            <a:r>
              <a:rPr lang="de-DE" dirty="0" err="1" smtClean="0"/>
              <a:t>Usage</a:t>
            </a:r>
            <a:r>
              <a:rPr lang="de-DE" dirty="0" smtClean="0"/>
              <a:t> </a:t>
            </a:r>
            <a:r>
              <a:rPr lang="de-DE" dirty="0" err="1" smtClean="0"/>
              <a:t>of</a:t>
            </a:r>
            <a:r>
              <a:rPr lang="de-DE" dirty="0" smtClean="0"/>
              <a:t> GISC Offenbach Portal</a:t>
            </a:r>
          </a:p>
          <a:p>
            <a:pPr lvl="1"/>
            <a:r>
              <a:rPr lang="de-DE" dirty="0" err="1" smtClean="0"/>
              <a:t>DWD‘s</a:t>
            </a:r>
            <a:r>
              <a:rPr lang="de-DE" dirty="0" smtClean="0"/>
              <a:t> </a:t>
            </a:r>
            <a:r>
              <a:rPr lang="de-DE" dirty="0" err="1" smtClean="0"/>
              <a:t>Metadata</a:t>
            </a:r>
            <a:r>
              <a:rPr lang="de-DE" dirty="0" smtClean="0"/>
              <a:t> Generator</a:t>
            </a:r>
          </a:p>
        </p:txBody>
      </p:sp>
      <p:sp>
        <p:nvSpPr>
          <p:cNvPr id="4" name="Foliennummernplatzhalter 3"/>
          <p:cNvSpPr>
            <a:spLocks noGrp="1"/>
          </p:cNvSpPr>
          <p:nvPr>
            <p:ph type="sldNum" sz="quarter" idx="12"/>
          </p:nvPr>
        </p:nvSpPr>
        <p:spPr/>
        <p:txBody>
          <a:bodyPr/>
          <a:lstStyle/>
          <a:p>
            <a:r>
              <a:rPr lang="en-US" dirty="0" smtClean="0"/>
              <a:t>TT-GISC2018 pp</a:t>
            </a:r>
            <a:fld id="{9259AF2F-52C6-9B46-B8B2-0579234AE62E}" type="slidenum">
              <a:rPr lang="en-US" smtClean="0"/>
              <a:pPr/>
              <a:t>4</a:t>
            </a:fld>
            <a:endParaRPr lang="en-US" dirty="0"/>
          </a:p>
        </p:txBody>
      </p:sp>
    </p:spTree>
    <p:extLst>
      <p:ext uri="{BB962C8B-B14F-4D97-AF65-F5344CB8AC3E}">
        <p14:creationId xmlns:p14="http://schemas.microsoft.com/office/powerpoint/2010/main" val="387977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Operational </a:t>
            </a:r>
            <a:r>
              <a:rPr lang="de-DE" dirty="0" err="1" smtClean="0"/>
              <a:t>Issues</a:t>
            </a:r>
            <a:endParaRPr lang="de-DE" dirty="0"/>
          </a:p>
        </p:txBody>
      </p:sp>
      <p:sp>
        <p:nvSpPr>
          <p:cNvPr id="3" name="Inhaltsplatzhalter 2"/>
          <p:cNvSpPr>
            <a:spLocks noGrp="1"/>
          </p:cNvSpPr>
          <p:nvPr>
            <p:ph idx="1"/>
          </p:nvPr>
        </p:nvSpPr>
        <p:spPr/>
        <p:txBody>
          <a:bodyPr>
            <a:normAutofit/>
          </a:bodyPr>
          <a:lstStyle/>
          <a:p>
            <a:r>
              <a:rPr lang="en-US" dirty="0" smtClean="0"/>
              <a:t>Established </a:t>
            </a:r>
            <a:r>
              <a:rPr lang="en-US" dirty="0" smtClean="0"/>
              <a:t>connections to GISC </a:t>
            </a:r>
            <a:r>
              <a:rPr lang="en-US" dirty="0"/>
              <a:t>Casablanca and GISC </a:t>
            </a:r>
            <a:r>
              <a:rPr lang="en-US" dirty="0" smtClean="0"/>
              <a:t>Washington</a:t>
            </a:r>
          </a:p>
          <a:p>
            <a:r>
              <a:rPr lang="en-US" dirty="0" smtClean="0"/>
              <a:t>Outage </a:t>
            </a:r>
            <a:r>
              <a:rPr lang="en-US" dirty="0"/>
              <a:t>of WIS Monitoring Files. </a:t>
            </a:r>
            <a:r>
              <a:rPr lang="en-US" dirty="0" smtClean="0"/>
              <a:t>Also noted </a:t>
            </a:r>
            <a:r>
              <a:rPr lang="en-US" dirty="0"/>
              <a:t>by GISC watch.</a:t>
            </a:r>
            <a:endParaRPr lang="de-DE" dirty="0"/>
          </a:p>
          <a:p>
            <a:r>
              <a:rPr lang="en-US" dirty="0" smtClean="0"/>
              <a:t>End </a:t>
            </a:r>
            <a:r>
              <a:rPr lang="en-US" dirty="0"/>
              <a:t>of </a:t>
            </a:r>
            <a:r>
              <a:rPr lang="en-US" dirty="0" smtClean="0"/>
              <a:t>2018: ftp-outgoing.dwd.de discontinued</a:t>
            </a:r>
            <a:r>
              <a:rPr lang="en-US" dirty="0"/>
              <a:t>. </a:t>
            </a:r>
            <a:endParaRPr lang="en-US" dirty="0" smtClean="0"/>
          </a:p>
          <a:p>
            <a:r>
              <a:rPr lang="en-US" dirty="0" smtClean="0">
                <a:solidFill>
                  <a:srgbClr val="FF0000"/>
                </a:solidFill>
              </a:rPr>
              <a:t>Major outage of data transfer in 09/2018</a:t>
            </a:r>
            <a:endParaRPr lang="de-DE" dirty="0">
              <a:solidFill>
                <a:srgbClr val="FF0000"/>
              </a:solidFill>
            </a:endParaRPr>
          </a:p>
        </p:txBody>
      </p:sp>
      <p:sp>
        <p:nvSpPr>
          <p:cNvPr id="4" name="Foliennummernplatzhalter 3"/>
          <p:cNvSpPr>
            <a:spLocks noGrp="1"/>
          </p:cNvSpPr>
          <p:nvPr>
            <p:ph type="sldNum" sz="quarter" idx="12"/>
          </p:nvPr>
        </p:nvSpPr>
        <p:spPr/>
        <p:txBody>
          <a:bodyPr/>
          <a:lstStyle/>
          <a:p>
            <a:r>
              <a:rPr lang="en-US" dirty="0" smtClean="0"/>
              <a:t>TT-GISC2018 pp</a:t>
            </a:r>
            <a:fld id="{9259AF2F-52C6-9B46-B8B2-0579234AE62E}" type="slidenum">
              <a:rPr lang="en-US" smtClean="0"/>
              <a:pPr/>
              <a:t>5</a:t>
            </a:fld>
            <a:endParaRPr lang="en-US" dirty="0"/>
          </a:p>
        </p:txBody>
      </p:sp>
    </p:spTree>
    <p:extLst>
      <p:ext uri="{BB962C8B-B14F-4D97-AF65-F5344CB8AC3E}">
        <p14:creationId xmlns:p14="http://schemas.microsoft.com/office/powerpoint/2010/main" val="58414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Backup	</a:t>
            </a:r>
            <a:endParaRPr lang="de-DE" dirty="0"/>
          </a:p>
        </p:txBody>
      </p:sp>
      <p:sp>
        <p:nvSpPr>
          <p:cNvPr id="3" name="Inhaltsplatzhalter 2"/>
          <p:cNvSpPr>
            <a:spLocks noGrp="1"/>
          </p:cNvSpPr>
          <p:nvPr>
            <p:ph idx="1"/>
          </p:nvPr>
        </p:nvSpPr>
        <p:spPr/>
        <p:txBody>
          <a:bodyPr/>
          <a:lstStyle/>
          <a:p>
            <a:r>
              <a:rPr lang="de-DE" dirty="0" smtClean="0"/>
              <a:t>GISC Tokyo </a:t>
            </a:r>
            <a:r>
              <a:rPr lang="de-DE" dirty="0" err="1" smtClean="0"/>
              <a:t>and</a:t>
            </a:r>
            <a:r>
              <a:rPr lang="de-DE" dirty="0" smtClean="0"/>
              <a:t> GISC </a:t>
            </a:r>
            <a:r>
              <a:rPr lang="de-DE" dirty="0" err="1" smtClean="0"/>
              <a:t>Moscow</a:t>
            </a:r>
            <a:endParaRPr lang="de-DE" dirty="0" smtClean="0"/>
          </a:p>
          <a:p>
            <a:r>
              <a:rPr lang="de-DE" dirty="0" smtClean="0"/>
              <a:t>Jordan </a:t>
            </a:r>
            <a:r>
              <a:rPr lang="de-DE" dirty="0" err="1" smtClean="0"/>
              <a:t>established</a:t>
            </a:r>
            <a:r>
              <a:rPr lang="de-DE" dirty="0" smtClean="0"/>
              <a:t> </a:t>
            </a:r>
            <a:r>
              <a:rPr lang="de-DE" dirty="0" err="1" smtClean="0"/>
              <a:t>second</a:t>
            </a:r>
            <a:r>
              <a:rPr lang="de-DE" dirty="0" smtClean="0"/>
              <a:t> Backup at GISC Tokyo</a:t>
            </a:r>
          </a:p>
          <a:p>
            <a:r>
              <a:rPr lang="de-DE" dirty="0" smtClean="0"/>
              <a:t>Quarterly Backup Tests</a:t>
            </a:r>
          </a:p>
          <a:p>
            <a:pPr lvl="1"/>
            <a:r>
              <a:rPr lang="de-DE" dirty="0" err="1" smtClean="0"/>
              <a:t>Very</a:t>
            </a:r>
            <a:r>
              <a:rPr lang="de-DE" dirty="0" smtClean="0"/>
              <a:t> </a:t>
            </a:r>
            <a:r>
              <a:rPr lang="de-DE" dirty="0" err="1" smtClean="0"/>
              <a:t>valuable</a:t>
            </a:r>
            <a:endParaRPr lang="de-DE" dirty="0" smtClean="0"/>
          </a:p>
          <a:p>
            <a:r>
              <a:rPr lang="en-US" dirty="0">
                <a:solidFill>
                  <a:srgbClr val="FF0000"/>
                </a:solidFill>
              </a:rPr>
              <a:t>Users of the ftp-outgoing.dwd.de </a:t>
            </a:r>
            <a:r>
              <a:rPr lang="en-US" dirty="0" smtClean="0">
                <a:solidFill>
                  <a:srgbClr val="FF0000"/>
                </a:solidFill>
              </a:rPr>
              <a:t>are </a:t>
            </a:r>
            <a:r>
              <a:rPr lang="en-US" dirty="0">
                <a:solidFill>
                  <a:srgbClr val="FF0000"/>
                </a:solidFill>
              </a:rPr>
              <a:t>required to create subscriptions at GISC Offenbach’s WIS Portal</a:t>
            </a:r>
            <a:endParaRPr lang="de-DE" dirty="0">
              <a:solidFill>
                <a:srgbClr val="FF0000"/>
              </a:solidFill>
            </a:endParaRPr>
          </a:p>
        </p:txBody>
      </p:sp>
      <p:sp>
        <p:nvSpPr>
          <p:cNvPr id="4" name="Foliennummernplatzhalter 3"/>
          <p:cNvSpPr>
            <a:spLocks noGrp="1"/>
          </p:cNvSpPr>
          <p:nvPr>
            <p:ph type="sldNum" sz="quarter" idx="12"/>
          </p:nvPr>
        </p:nvSpPr>
        <p:spPr/>
        <p:txBody>
          <a:bodyPr/>
          <a:lstStyle/>
          <a:p>
            <a:r>
              <a:rPr lang="en-US" dirty="0" smtClean="0"/>
              <a:t>TT-GISC2018 pp</a:t>
            </a:r>
            <a:fld id="{9259AF2F-52C6-9B46-B8B2-0579234AE62E}" type="slidenum">
              <a:rPr lang="en-US" smtClean="0"/>
              <a:pPr/>
              <a:t>6</a:t>
            </a:fld>
            <a:endParaRPr lang="en-US" dirty="0"/>
          </a:p>
        </p:txBody>
      </p:sp>
    </p:spTree>
    <p:extLst>
      <p:ext uri="{BB962C8B-B14F-4D97-AF65-F5344CB8AC3E}">
        <p14:creationId xmlns:p14="http://schemas.microsoft.com/office/powerpoint/2010/main" val="296645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Monitoring</a:t>
            </a:r>
            <a:endParaRPr lang="de-DE" dirty="0"/>
          </a:p>
        </p:txBody>
      </p:sp>
      <p:sp>
        <p:nvSpPr>
          <p:cNvPr id="4" name="Foliennummernplatzhalter 3"/>
          <p:cNvSpPr>
            <a:spLocks noGrp="1"/>
          </p:cNvSpPr>
          <p:nvPr>
            <p:ph type="sldNum" sz="quarter" idx="12"/>
          </p:nvPr>
        </p:nvSpPr>
        <p:spPr/>
        <p:txBody>
          <a:bodyPr/>
          <a:lstStyle/>
          <a:p>
            <a:r>
              <a:rPr lang="en-US" dirty="0" smtClean="0"/>
              <a:t>TT-GISC2018 pp</a:t>
            </a:r>
            <a:fld id="{9259AF2F-52C6-9B46-B8B2-0579234AE62E}" type="slidenum">
              <a:rPr lang="en-US" smtClean="0"/>
              <a:pPr/>
              <a:t>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85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GISC Watch</a:t>
            </a:r>
            <a:endParaRPr lang="de-DE" dirty="0"/>
          </a:p>
        </p:txBody>
      </p:sp>
      <p:sp>
        <p:nvSpPr>
          <p:cNvPr id="3" name="Inhaltsplatzhalter 2"/>
          <p:cNvSpPr>
            <a:spLocks noGrp="1"/>
          </p:cNvSpPr>
          <p:nvPr>
            <p:ph idx="1"/>
          </p:nvPr>
        </p:nvSpPr>
        <p:spPr/>
        <p:txBody>
          <a:bodyPr/>
          <a:lstStyle/>
          <a:p>
            <a:r>
              <a:rPr lang="de-DE" dirty="0" smtClean="0"/>
              <a:t>01. – 15.09.</a:t>
            </a:r>
          </a:p>
          <a:p>
            <a:r>
              <a:rPr lang="de-DE" dirty="0" err="1" smtClean="0"/>
              <a:t>No</a:t>
            </a:r>
            <a:r>
              <a:rPr lang="de-DE" dirty="0" smtClean="0"/>
              <a:t> </a:t>
            </a:r>
            <a:r>
              <a:rPr lang="de-DE" dirty="0" err="1" smtClean="0"/>
              <a:t>major</a:t>
            </a:r>
            <a:r>
              <a:rPr lang="de-DE" dirty="0" smtClean="0"/>
              <a:t> </a:t>
            </a:r>
            <a:r>
              <a:rPr lang="de-DE" dirty="0" err="1" smtClean="0"/>
              <a:t>incidence</a:t>
            </a:r>
            <a:endParaRPr lang="de-DE" dirty="0" smtClean="0"/>
          </a:p>
          <a:p>
            <a:pPr lvl="1"/>
            <a:r>
              <a:rPr lang="de-DE" dirty="0" smtClean="0"/>
              <a:t>But </a:t>
            </a:r>
            <a:r>
              <a:rPr lang="de-DE" dirty="0" err="1" smtClean="0"/>
              <a:t>some</a:t>
            </a:r>
            <a:r>
              <a:rPr lang="de-DE" dirty="0" smtClean="0"/>
              <a:t> </a:t>
            </a:r>
            <a:r>
              <a:rPr lang="de-DE" dirty="0" err="1" smtClean="0"/>
              <a:t>questions</a:t>
            </a:r>
            <a:endParaRPr lang="de-DE" dirty="0" smtClean="0"/>
          </a:p>
          <a:p>
            <a:pPr lvl="1"/>
            <a:r>
              <a:rPr lang="de-DE" dirty="0" smtClean="0"/>
              <a:t>See </a:t>
            </a:r>
            <a:r>
              <a:rPr lang="de-DE" dirty="0" err="1" smtClean="0"/>
              <a:t>Gisc</a:t>
            </a:r>
            <a:r>
              <a:rPr lang="de-DE" dirty="0" smtClean="0"/>
              <a:t> Watch Report</a:t>
            </a:r>
          </a:p>
        </p:txBody>
      </p:sp>
      <p:sp>
        <p:nvSpPr>
          <p:cNvPr id="4" name="Foliennummernplatzhalter 3"/>
          <p:cNvSpPr>
            <a:spLocks noGrp="1"/>
          </p:cNvSpPr>
          <p:nvPr>
            <p:ph type="sldNum" sz="quarter" idx="12"/>
          </p:nvPr>
        </p:nvSpPr>
        <p:spPr/>
        <p:txBody>
          <a:bodyPr/>
          <a:lstStyle/>
          <a:p>
            <a:r>
              <a:rPr lang="en-US" dirty="0" smtClean="0"/>
              <a:t>TT-GISC2018 pp</a:t>
            </a:r>
            <a:fld id="{9259AF2F-52C6-9B46-B8B2-0579234AE62E}" type="slidenum">
              <a:rPr lang="en-US" smtClean="0"/>
              <a:pPr/>
              <a:t>8</a:t>
            </a:fld>
            <a:endParaRPr lang="en-US" dirty="0"/>
          </a:p>
        </p:txBody>
      </p:sp>
    </p:spTree>
    <p:extLst>
      <p:ext uri="{BB962C8B-B14F-4D97-AF65-F5344CB8AC3E}">
        <p14:creationId xmlns:p14="http://schemas.microsoft.com/office/powerpoint/2010/main" val="287308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Changes</a:t>
            </a:r>
            <a:r>
              <a:rPr lang="de-DE" dirty="0" smtClean="0"/>
              <a:t> / Outlook </a:t>
            </a:r>
            <a:endParaRPr lang="de-DE" dirty="0"/>
          </a:p>
        </p:txBody>
      </p:sp>
      <p:sp>
        <p:nvSpPr>
          <p:cNvPr id="3" name="Inhaltsplatzhalter 2"/>
          <p:cNvSpPr>
            <a:spLocks noGrp="1"/>
          </p:cNvSpPr>
          <p:nvPr>
            <p:ph idx="1"/>
          </p:nvPr>
        </p:nvSpPr>
        <p:spPr/>
        <p:txBody>
          <a:bodyPr/>
          <a:lstStyle/>
          <a:p>
            <a:r>
              <a:rPr lang="de-DE" dirty="0" err="1" smtClean="0"/>
              <a:t>Done</a:t>
            </a:r>
            <a:r>
              <a:rPr lang="de-DE" dirty="0" smtClean="0"/>
              <a:t>: New Design </a:t>
            </a:r>
            <a:r>
              <a:rPr lang="de-DE" dirty="0" err="1" smtClean="0"/>
              <a:t>of</a:t>
            </a:r>
            <a:r>
              <a:rPr lang="de-DE" dirty="0" smtClean="0"/>
              <a:t> Search </a:t>
            </a:r>
            <a:r>
              <a:rPr lang="de-DE" dirty="0" err="1" smtClean="0"/>
              <a:t>Results</a:t>
            </a:r>
            <a:r>
              <a:rPr lang="de-DE" dirty="0" smtClean="0"/>
              <a:t> Page</a:t>
            </a:r>
          </a:p>
          <a:p>
            <a:r>
              <a:rPr lang="en-US" dirty="0" smtClean="0"/>
              <a:t>Work in Progress:</a:t>
            </a:r>
          </a:p>
          <a:p>
            <a:pPr lvl="1"/>
            <a:r>
              <a:rPr lang="en-US" dirty="0" smtClean="0"/>
              <a:t>Implementation </a:t>
            </a:r>
            <a:r>
              <a:rPr lang="en-US" dirty="0"/>
              <a:t>of OPEN Search Interface</a:t>
            </a:r>
            <a:r>
              <a:rPr lang="en-US" dirty="0" smtClean="0"/>
              <a:t>.</a:t>
            </a:r>
          </a:p>
          <a:p>
            <a:pPr lvl="1"/>
            <a:r>
              <a:rPr lang="en-US" dirty="0" smtClean="0"/>
              <a:t>Exposure </a:t>
            </a:r>
            <a:r>
              <a:rPr lang="en-US" dirty="0"/>
              <a:t>of DAR Metadata to commercial search engines. </a:t>
            </a:r>
            <a:endParaRPr lang="en-US" dirty="0" smtClean="0"/>
          </a:p>
          <a:p>
            <a:pPr lvl="1"/>
            <a:r>
              <a:rPr lang="en-US" dirty="0" smtClean="0"/>
              <a:t>Improvements </a:t>
            </a:r>
            <a:r>
              <a:rPr lang="en-US" dirty="0"/>
              <a:t>of OAI Monitor</a:t>
            </a:r>
            <a:endParaRPr lang="de-DE" dirty="0"/>
          </a:p>
        </p:txBody>
      </p:sp>
      <p:sp>
        <p:nvSpPr>
          <p:cNvPr id="4" name="Foliennummernplatzhalter 3"/>
          <p:cNvSpPr>
            <a:spLocks noGrp="1"/>
          </p:cNvSpPr>
          <p:nvPr>
            <p:ph type="sldNum" sz="quarter" idx="12"/>
          </p:nvPr>
        </p:nvSpPr>
        <p:spPr/>
        <p:txBody>
          <a:bodyPr/>
          <a:lstStyle/>
          <a:p>
            <a:r>
              <a:rPr lang="en-US" dirty="0" smtClean="0"/>
              <a:t>TT-GISC2018 pp</a:t>
            </a:r>
            <a:fld id="{9259AF2F-52C6-9B46-B8B2-0579234AE62E}" type="slidenum">
              <a:rPr lang="en-US" smtClean="0"/>
              <a:pPr/>
              <a:t>9</a:t>
            </a:fld>
            <a:endParaRPr lang="en-US" dirty="0"/>
          </a:p>
        </p:txBody>
      </p:sp>
    </p:spTree>
    <p:extLst>
      <p:ext uri="{BB962C8B-B14F-4D97-AF65-F5344CB8AC3E}">
        <p14:creationId xmlns:p14="http://schemas.microsoft.com/office/powerpoint/2010/main" val="301692671"/>
      </p:ext>
    </p:extLst>
  </p:cSld>
  <p:clrMapOvr>
    <a:masterClrMapping/>
  </p:clrMapOvr>
</p:sld>
</file>

<file path=ppt/theme/theme1.xml><?xml version="1.0" encoding="utf-8"?>
<a:theme xmlns:a="http://schemas.openxmlformats.org/drawingml/2006/main" name="TT-GISC2017-presentationXX-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3" ma:contentTypeDescription="Create a new document." ma:contentTypeScope="" ma:versionID="e78154a7b4a8d5f2d29b1d37b087c6e1">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6e931cfba8e3600c2e05a90aeb23a81e"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06A4DB-381A-4787-89DE-0979023208C1}"/>
</file>

<file path=customXml/itemProps2.xml><?xml version="1.0" encoding="utf-8"?>
<ds:datastoreItem xmlns:ds="http://schemas.openxmlformats.org/officeDocument/2006/customXml" ds:itemID="{263D7062-7D7F-4A52-9277-8E7DA8641CF5}"/>
</file>

<file path=customXml/itemProps3.xml><?xml version="1.0" encoding="utf-8"?>
<ds:datastoreItem xmlns:ds="http://schemas.openxmlformats.org/officeDocument/2006/customXml" ds:itemID="{6A0DFF9C-CEB0-4985-9E72-04B2224B5157}"/>
</file>

<file path=docProps/app.xml><?xml version="1.0" encoding="utf-8"?>
<Properties xmlns="http://schemas.openxmlformats.org/officeDocument/2006/extended-properties" xmlns:vt="http://schemas.openxmlformats.org/officeDocument/2006/docPropsVTypes">
  <Template>TT-GISC2017-presentationXX-template</Template>
  <TotalTime>0</TotalTime>
  <Words>243</Words>
  <Application>Microsoft Office PowerPoint</Application>
  <PresentationFormat>Bildschirmpräsentation (4:3)</PresentationFormat>
  <Paragraphs>53</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TT-GISC2017-presentationXX-template</vt:lpstr>
      <vt:lpstr>PowerPoint-Präsentation</vt:lpstr>
      <vt:lpstr>Connectivity</vt:lpstr>
      <vt:lpstr>PowerPoint-Präsentation</vt:lpstr>
      <vt:lpstr>Training</vt:lpstr>
      <vt:lpstr>Operational Issues</vt:lpstr>
      <vt:lpstr>Backup </vt:lpstr>
      <vt:lpstr>Monitoring</vt:lpstr>
      <vt:lpstr>GISC Watch</vt:lpstr>
      <vt:lpstr>Changes / Outlook </vt:lpstr>
      <vt:lpstr>Recommended Text</vt:lpstr>
      <vt:lpstr>PowerPoint-Präsentation</vt:lpstr>
    </vt:vector>
  </TitlesOfParts>
  <Company>Deutscher Wetterdienst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Wirt Kai-Thorsten</dc:creator>
  <cp:lastModifiedBy>Wirt Kai-Thorsten</cp:lastModifiedBy>
  <cp:revision>6</cp:revision>
  <dcterms:created xsi:type="dcterms:W3CDTF">2017-11-13T09:50:18Z</dcterms:created>
  <dcterms:modified xsi:type="dcterms:W3CDTF">2018-09-12T07:52:09Z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