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4" r:id="rId3"/>
    <p:sldId id="263" r:id="rId4"/>
    <p:sldId id="257" r:id="rId5"/>
    <p:sldId id="258" r:id="rId6"/>
    <p:sldId id="269" r:id="rId7"/>
    <p:sldId id="260" r:id="rId8"/>
    <p:sldId id="261" r:id="rId9"/>
    <p:sldId id="265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>
        <p:scale>
          <a:sx n="110" d="100"/>
          <a:sy n="110" d="100"/>
        </p:scale>
        <p:origin x="1176" y="1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952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A0C16A-6318-4502-84A9-EF06D5DC9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042256"/>
          </a:xfrm>
        </p:spPr>
        <p:txBody>
          <a:bodyPr>
            <a:normAutofit/>
          </a:bodyPr>
          <a:lstStyle/>
          <a:p>
            <a:r>
              <a:rPr lang="en-US" dirty="0"/>
              <a:t>use cases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7F5D039F-04C9-499A-A820-402A0C1D28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735856"/>
            <a:ext cx="6801612" cy="1239894"/>
          </a:xfrm>
        </p:spPr>
        <p:txBody>
          <a:bodyPr/>
          <a:lstStyle/>
          <a:p>
            <a:r>
              <a:rPr lang="en-US" dirty="0"/>
              <a:t>how users and data producers interact on WIS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50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406908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USE case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1426191"/>
            <a:ext cx="7729728" cy="51725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CH" sz="900" b="1" dirty="0" smtClean="0"/>
              <a:t>UN </a:t>
            </a:r>
            <a:r>
              <a:rPr lang="fr-CH" sz="900" b="1" dirty="0" smtClean="0"/>
              <a:t>GIS </a:t>
            </a:r>
            <a:r>
              <a:rPr lang="fr-CH" sz="900" b="1" dirty="0" err="1" smtClean="0"/>
              <a:t>analyst</a:t>
            </a:r>
            <a:r>
              <a:rPr lang="fr-CH" sz="900" b="1" dirty="0" smtClean="0"/>
              <a:t> (official </a:t>
            </a:r>
            <a:r>
              <a:rPr lang="fr-CH" sz="900" b="1" dirty="0" err="1" smtClean="0"/>
              <a:t>duty</a:t>
            </a:r>
            <a:r>
              <a:rPr lang="fr-CH" sz="900" b="1" dirty="0" smtClean="0"/>
              <a:t> use – not commercial, </a:t>
            </a:r>
            <a:r>
              <a:rPr lang="fr-CH" sz="900" b="1" dirty="0" err="1" smtClean="0"/>
              <a:t>individual</a:t>
            </a:r>
            <a:r>
              <a:rPr lang="fr-CH" sz="900" b="1" dirty="0" smtClean="0"/>
              <a:t>)</a:t>
            </a:r>
            <a:endParaRPr lang="fr-CH" sz="900" b="1" dirty="0" smtClean="0"/>
          </a:p>
          <a:p>
            <a:pPr>
              <a:spcBef>
                <a:spcPts val="0"/>
              </a:spcBef>
            </a:pPr>
            <a:r>
              <a:rPr lang="fr-CH" sz="900" dirty="0" err="1" smtClean="0"/>
              <a:t>Want</a:t>
            </a:r>
            <a:r>
              <a:rPr lang="fr-CH" sz="900" dirty="0" smtClean="0"/>
              <a:t> to </a:t>
            </a:r>
            <a:r>
              <a:rPr lang="fr-CH" sz="900" dirty="0" err="1" smtClean="0"/>
              <a:t>access</a:t>
            </a:r>
            <a:r>
              <a:rPr lang="fr-CH" sz="900" dirty="0" smtClean="0"/>
              <a:t> </a:t>
            </a:r>
            <a:r>
              <a:rPr lang="fr-CH" sz="900" dirty="0" err="1" smtClean="0"/>
              <a:t>rainfall</a:t>
            </a:r>
            <a:r>
              <a:rPr lang="fr-CH" sz="900" dirty="0" smtClean="0"/>
              <a:t> </a:t>
            </a:r>
            <a:r>
              <a:rPr lang="fr-CH" sz="900" dirty="0" err="1" smtClean="0"/>
              <a:t>datasets</a:t>
            </a:r>
            <a:r>
              <a:rPr lang="fr-CH" sz="900" dirty="0" smtClean="0"/>
              <a:t> </a:t>
            </a:r>
            <a:r>
              <a:rPr lang="fr-CH" sz="900" dirty="0" err="1" smtClean="0"/>
              <a:t>through</a:t>
            </a:r>
            <a:r>
              <a:rPr lang="fr-CH" sz="900" dirty="0" smtClean="0"/>
              <a:t> </a:t>
            </a:r>
            <a:r>
              <a:rPr lang="fr-FR" sz="900" dirty="0" smtClean="0"/>
              <a:t>data catalogue and/or </a:t>
            </a:r>
            <a:r>
              <a:rPr lang="fr-FR" sz="900" b="1" dirty="0" err="1" smtClean="0"/>
              <a:t>common</a:t>
            </a:r>
            <a:r>
              <a:rPr lang="fr-FR" sz="900" b="1" dirty="0" smtClean="0"/>
              <a:t> (</a:t>
            </a:r>
            <a:r>
              <a:rPr lang="fr-FR" sz="900" b="1" u="sng" dirty="0" smtClean="0"/>
              <a:t>commercial</a:t>
            </a:r>
            <a:r>
              <a:rPr lang="fr-FR" sz="900" b="1" dirty="0" smtClean="0"/>
              <a:t>)</a:t>
            </a:r>
            <a:r>
              <a:rPr lang="fr-FR" sz="900" dirty="0" smtClean="0"/>
              <a:t> </a:t>
            </a:r>
            <a:r>
              <a:rPr lang="fr-FR" sz="900" dirty="0" err="1" smtClean="0"/>
              <a:t>search</a:t>
            </a:r>
            <a:r>
              <a:rPr lang="fr-FR" sz="900" dirty="0" smtClean="0"/>
              <a:t> </a:t>
            </a:r>
            <a:r>
              <a:rPr lang="fr-FR" sz="900" dirty="0" err="1" smtClean="0"/>
              <a:t>engine</a:t>
            </a:r>
            <a:endParaRPr lang="fr-CH" sz="900" dirty="0" smtClean="0"/>
          </a:p>
          <a:p>
            <a:pPr>
              <a:spcBef>
                <a:spcPts val="0"/>
              </a:spcBef>
            </a:pPr>
            <a:r>
              <a:rPr lang="fr-CH" sz="900" dirty="0" err="1" smtClean="0"/>
              <a:t>Need</a:t>
            </a:r>
            <a:r>
              <a:rPr lang="fr-CH" sz="900" dirty="0" smtClean="0"/>
              <a:t> to </a:t>
            </a:r>
            <a:r>
              <a:rPr lang="fr-CH" sz="900" dirty="0" err="1" smtClean="0"/>
              <a:t>be</a:t>
            </a:r>
            <a:r>
              <a:rPr lang="fr-CH" sz="900" dirty="0" smtClean="0"/>
              <a:t> </a:t>
            </a:r>
            <a:r>
              <a:rPr lang="fr-CH" sz="900" dirty="0" err="1" smtClean="0"/>
              <a:t>associated</a:t>
            </a:r>
            <a:r>
              <a:rPr lang="fr-CH" sz="900" dirty="0" smtClean="0"/>
              <a:t> </a:t>
            </a:r>
            <a:r>
              <a:rPr lang="fr-CH" sz="900" dirty="0" err="1"/>
              <a:t>w</a:t>
            </a:r>
            <a:r>
              <a:rPr lang="fr-CH" sz="900" dirty="0" err="1" smtClean="0"/>
              <a:t>ith</a:t>
            </a:r>
            <a:r>
              <a:rPr lang="fr-CH" sz="900" dirty="0" smtClean="0"/>
              <a:t> </a:t>
            </a:r>
            <a:r>
              <a:rPr lang="fr-CH" sz="900" dirty="0" err="1" smtClean="0"/>
              <a:t>other</a:t>
            </a:r>
            <a:r>
              <a:rPr lang="fr-CH" sz="900" dirty="0" smtClean="0"/>
              <a:t> </a:t>
            </a:r>
            <a:r>
              <a:rPr lang="fr-CH" sz="900" dirty="0" err="1" smtClean="0"/>
              <a:t>datasets</a:t>
            </a:r>
            <a:r>
              <a:rPr lang="fr-CH" sz="900" dirty="0" smtClean="0"/>
              <a:t> (land, population distribution, …)</a:t>
            </a:r>
          </a:p>
          <a:p>
            <a:pPr>
              <a:spcBef>
                <a:spcPts val="0"/>
              </a:spcBef>
            </a:pPr>
            <a:r>
              <a:rPr lang="fr-CH" sz="900" dirty="0" err="1" smtClean="0"/>
              <a:t>Produce</a:t>
            </a:r>
            <a:r>
              <a:rPr lang="fr-CH" sz="900" dirty="0" smtClean="0"/>
              <a:t> </a:t>
            </a:r>
            <a:r>
              <a:rPr lang="fr-CH" sz="900" dirty="0" err="1" smtClean="0"/>
              <a:t>food</a:t>
            </a:r>
            <a:r>
              <a:rPr lang="fr-CH" sz="900" dirty="0" smtClean="0"/>
              <a:t> </a:t>
            </a:r>
            <a:r>
              <a:rPr lang="fr-CH" sz="900" b="1" dirty="0" err="1" smtClean="0"/>
              <a:t>security</a:t>
            </a:r>
            <a:r>
              <a:rPr lang="fr-CH" sz="900" dirty="0" smtClean="0"/>
              <a:t> </a:t>
            </a:r>
            <a:r>
              <a:rPr lang="fr-CH" sz="900" b="1" dirty="0" smtClean="0"/>
              <a:t>(</a:t>
            </a:r>
            <a:r>
              <a:rPr lang="fr-CH" sz="900" b="1" dirty="0" err="1" smtClean="0"/>
              <a:t>food</a:t>
            </a:r>
            <a:r>
              <a:rPr lang="fr-CH" sz="900" b="1" dirty="0" smtClean="0"/>
              <a:t> </a:t>
            </a:r>
            <a:r>
              <a:rPr lang="fr-CH" sz="900" b="1" dirty="0" err="1" smtClean="0"/>
              <a:t>shortage</a:t>
            </a:r>
            <a:r>
              <a:rPr lang="fr-CH" sz="900" b="1" dirty="0" smtClean="0"/>
              <a:t> projection)</a:t>
            </a:r>
            <a:r>
              <a:rPr lang="fr-CH" sz="900" dirty="0" smtClean="0"/>
              <a:t> </a:t>
            </a:r>
            <a:r>
              <a:rPr lang="fr-CH" sz="900" dirty="0" err="1" smtClean="0"/>
              <a:t>product</a:t>
            </a:r>
            <a:endParaRPr lang="fr-CH" sz="900" dirty="0" smtClean="0"/>
          </a:p>
          <a:p>
            <a:pPr marL="0" indent="0">
              <a:spcBef>
                <a:spcPts val="0"/>
              </a:spcBef>
              <a:buNone/>
            </a:pPr>
            <a:endParaRPr lang="fr-CH" sz="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CH" sz="900" dirty="0" smtClean="0"/>
              <a:t>This use case </a:t>
            </a:r>
            <a:r>
              <a:rPr lang="fr-CH" sz="900" dirty="0" err="1" smtClean="0"/>
              <a:t>addresses</a:t>
            </a:r>
            <a:r>
              <a:rPr lang="fr-CH" sz="900" dirty="0" smtClean="0"/>
              <a:t> issues </a:t>
            </a:r>
            <a:r>
              <a:rPr lang="fr-CH" sz="900" dirty="0" err="1" smtClean="0"/>
              <a:t>that</a:t>
            </a:r>
            <a:r>
              <a:rPr lang="fr-CH" sz="900" dirty="0" smtClean="0"/>
              <a:t> are not of a real-time nature.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900" dirty="0" smtClean="0"/>
              <a:t>Access</a:t>
            </a:r>
          </a:p>
          <a:p>
            <a:pPr lvl="1">
              <a:spcBef>
                <a:spcPts val="0"/>
              </a:spcBef>
            </a:pPr>
            <a:r>
              <a:rPr lang="fr-CH" sz="900" dirty="0" smtClean="0"/>
              <a:t>WIS </a:t>
            </a:r>
            <a:r>
              <a:rPr lang="fr-CH" sz="900" dirty="0" err="1" smtClean="0"/>
              <a:t>can</a:t>
            </a:r>
            <a:r>
              <a:rPr lang="fr-CH" sz="900" dirty="0" smtClean="0"/>
              <a:t> </a:t>
            </a:r>
            <a:r>
              <a:rPr lang="fr-CH" sz="900" dirty="0" err="1" smtClean="0"/>
              <a:t>be</a:t>
            </a:r>
            <a:r>
              <a:rPr lang="fr-CH" sz="900" dirty="0" smtClean="0"/>
              <a:t> </a:t>
            </a:r>
            <a:r>
              <a:rPr lang="fr-CH" sz="900" dirty="0" err="1" smtClean="0"/>
              <a:t>very</a:t>
            </a:r>
            <a:r>
              <a:rPr lang="fr-CH" sz="900" dirty="0" smtClean="0"/>
              <a:t> </a:t>
            </a:r>
            <a:r>
              <a:rPr lang="fr-CH" sz="900" dirty="0" err="1" smtClean="0"/>
              <a:t>constrained</a:t>
            </a:r>
            <a:r>
              <a:rPr lang="fr-CH" sz="900" dirty="0" smtClean="0"/>
              <a:t> in </a:t>
            </a:r>
            <a:r>
              <a:rPr lang="fr-CH" sz="900" dirty="0" err="1" smtClean="0"/>
              <a:t>terms</a:t>
            </a:r>
            <a:r>
              <a:rPr lang="fr-CH" sz="900" dirty="0" smtClean="0"/>
              <a:t> of how </a:t>
            </a:r>
            <a:r>
              <a:rPr lang="fr-CH" sz="900" dirty="0" err="1" smtClean="0"/>
              <a:t>it</a:t>
            </a:r>
            <a:r>
              <a:rPr lang="fr-CH" sz="900" dirty="0" smtClean="0"/>
              <a:t> </a:t>
            </a:r>
            <a:r>
              <a:rPr lang="fr-CH" sz="900" dirty="0" err="1" smtClean="0"/>
              <a:t>may</a:t>
            </a:r>
            <a:r>
              <a:rPr lang="fr-CH" sz="900" dirty="0" smtClean="0"/>
              <a:t> </a:t>
            </a:r>
            <a:r>
              <a:rPr lang="fr-CH" sz="900" dirty="0" err="1" smtClean="0"/>
              <a:t>improve</a:t>
            </a:r>
            <a:r>
              <a:rPr lang="fr-CH" sz="900" dirty="0" smtClean="0"/>
              <a:t> </a:t>
            </a:r>
            <a:r>
              <a:rPr lang="fr-CH" sz="900" dirty="0" err="1" smtClean="0"/>
              <a:t>access</a:t>
            </a:r>
            <a:r>
              <a:rPr lang="fr-CH" sz="900" dirty="0" smtClean="0"/>
              <a:t>…</a:t>
            </a:r>
          </a:p>
          <a:p>
            <a:pPr lvl="1">
              <a:spcBef>
                <a:spcPts val="0"/>
              </a:spcBef>
            </a:pPr>
            <a:r>
              <a:rPr lang="fr-CH" sz="900" dirty="0" smtClean="0"/>
              <a:t>This use case </a:t>
            </a:r>
            <a:r>
              <a:rPr lang="fr-CH" sz="900" dirty="0" err="1" smtClean="0"/>
              <a:t>needs</a:t>
            </a:r>
            <a:r>
              <a:rPr lang="fr-CH" sz="900" dirty="0" smtClean="0"/>
              <a:t> to </a:t>
            </a:r>
            <a:r>
              <a:rPr lang="fr-CH" sz="900" dirty="0" err="1" smtClean="0"/>
              <a:t>be</a:t>
            </a:r>
            <a:r>
              <a:rPr lang="fr-CH" sz="900" dirty="0" smtClean="0"/>
              <a:t> </a:t>
            </a:r>
            <a:r>
              <a:rPr lang="fr-CH" sz="900" dirty="0" err="1" smtClean="0"/>
              <a:t>implemented</a:t>
            </a:r>
            <a:r>
              <a:rPr lang="fr-CH" sz="900" dirty="0" smtClean="0"/>
              <a:t> in a </a:t>
            </a:r>
            <a:r>
              <a:rPr lang="fr-CH" sz="900" dirty="0" err="1" smtClean="0"/>
              <a:t>way</a:t>
            </a:r>
            <a:r>
              <a:rPr lang="fr-CH" sz="900" dirty="0" smtClean="0"/>
              <a:t> </a:t>
            </a:r>
            <a:r>
              <a:rPr lang="fr-CH" sz="900" dirty="0" err="1" smtClean="0"/>
              <a:t>that</a:t>
            </a:r>
            <a:r>
              <a:rPr lang="fr-CH" sz="900" dirty="0" smtClean="0"/>
              <a:t> </a:t>
            </a:r>
            <a:r>
              <a:rPr lang="fr-CH" sz="900" dirty="0" err="1" smtClean="0"/>
              <a:t>does</a:t>
            </a:r>
            <a:r>
              <a:rPr lang="fr-CH" sz="900" dirty="0" smtClean="0"/>
              <a:t> not </a:t>
            </a:r>
            <a:r>
              <a:rPr lang="fr-CH" sz="900" dirty="0" err="1" smtClean="0"/>
              <a:t>violate</a:t>
            </a:r>
            <a:r>
              <a:rPr lang="fr-CH" sz="900" dirty="0" smtClean="0"/>
              <a:t> </a:t>
            </a:r>
            <a:r>
              <a:rPr lang="fr-CH" sz="900" dirty="0" err="1" smtClean="0"/>
              <a:t>individual</a:t>
            </a:r>
            <a:r>
              <a:rPr lang="fr-CH" sz="900" dirty="0" smtClean="0"/>
              <a:t> </a:t>
            </a:r>
            <a:r>
              <a:rPr lang="fr-CH" sz="900" dirty="0" err="1" smtClean="0"/>
              <a:t>policies</a:t>
            </a:r>
            <a:endParaRPr lang="fr-CH" sz="900" dirty="0" smtClean="0"/>
          </a:p>
          <a:p>
            <a:pPr lvl="1">
              <a:spcBef>
                <a:spcPts val="0"/>
              </a:spcBef>
            </a:pPr>
            <a:r>
              <a:rPr lang="fr-CH" sz="900" dirty="0" smtClean="0"/>
              <a:t>It </a:t>
            </a:r>
            <a:r>
              <a:rPr lang="fr-CH" sz="900" dirty="0" err="1" smtClean="0"/>
              <a:t>is</a:t>
            </a:r>
            <a:r>
              <a:rPr lang="fr-CH" sz="900" dirty="0" smtClean="0"/>
              <a:t> </a:t>
            </a:r>
            <a:r>
              <a:rPr lang="fr-CH" sz="900" dirty="0" err="1" smtClean="0"/>
              <a:t>currently</a:t>
            </a:r>
            <a:r>
              <a:rPr lang="fr-CH" sz="900" dirty="0" smtClean="0"/>
              <a:t> possible to </a:t>
            </a:r>
            <a:r>
              <a:rPr lang="fr-CH" sz="900" dirty="0" err="1" smtClean="0"/>
              <a:t>enable</a:t>
            </a:r>
            <a:r>
              <a:rPr lang="fr-CH" sz="900" dirty="0" smtClean="0"/>
              <a:t> </a:t>
            </a:r>
            <a:r>
              <a:rPr lang="fr-CH" sz="900" dirty="0" err="1" smtClean="0"/>
              <a:t>discovery</a:t>
            </a:r>
            <a:r>
              <a:rPr lang="fr-CH" sz="900" dirty="0" smtClean="0"/>
              <a:t> of data, </a:t>
            </a:r>
            <a:r>
              <a:rPr lang="fr-CH" sz="900" dirty="0" err="1" smtClean="0"/>
              <a:t>obtain</a:t>
            </a:r>
            <a:r>
              <a:rPr lang="fr-CH" sz="900" dirty="0" smtClean="0"/>
              <a:t> a URL, and </a:t>
            </a:r>
            <a:r>
              <a:rPr lang="fr-CH" sz="900" dirty="0" err="1" smtClean="0"/>
              <a:t>be</a:t>
            </a:r>
            <a:r>
              <a:rPr lang="fr-CH" sz="900" dirty="0" smtClean="0"/>
              <a:t> </a:t>
            </a:r>
            <a:r>
              <a:rPr lang="fr-CH" sz="900" dirty="0" err="1" smtClean="0"/>
              <a:t>redirected</a:t>
            </a:r>
            <a:r>
              <a:rPr lang="fr-CH" sz="900" dirty="0" smtClean="0"/>
              <a:t> to a login page </a:t>
            </a:r>
            <a:r>
              <a:rPr lang="fr-CH" sz="900" dirty="0" err="1" smtClean="0"/>
              <a:t>where</a:t>
            </a:r>
            <a:r>
              <a:rPr lang="fr-CH" sz="900" dirty="0" smtClean="0"/>
              <a:t> data </a:t>
            </a:r>
            <a:r>
              <a:rPr lang="fr-CH" sz="900" dirty="0" err="1" smtClean="0"/>
              <a:t>is</a:t>
            </a:r>
            <a:r>
              <a:rPr lang="fr-CH" sz="900" dirty="0" smtClean="0"/>
              <a:t> not open</a:t>
            </a:r>
          </a:p>
          <a:p>
            <a:pPr lvl="1">
              <a:spcBef>
                <a:spcPts val="0"/>
              </a:spcBef>
            </a:pPr>
            <a:r>
              <a:rPr lang="fr-CH" sz="900" dirty="0" smtClean="0"/>
              <a:t>** Issue – handling </a:t>
            </a:r>
            <a:r>
              <a:rPr lang="fr-CH" sz="900" dirty="0" err="1" smtClean="0"/>
              <a:t>authentication</a:t>
            </a:r>
            <a:r>
              <a:rPr lang="fr-CH" sz="900" dirty="0" smtClean="0"/>
              <a:t> issues and </a:t>
            </a:r>
            <a:r>
              <a:rPr lang="fr-CH" sz="900" dirty="0" err="1" smtClean="0"/>
              <a:t>striving</a:t>
            </a:r>
            <a:r>
              <a:rPr lang="fr-CH" sz="900" dirty="0" smtClean="0"/>
              <a:t> </a:t>
            </a:r>
            <a:r>
              <a:rPr lang="fr-CH" sz="900" dirty="0" err="1" smtClean="0"/>
              <a:t>toward</a:t>
            </a:r>
            <a:r>
              <a:rPr lang="fr-CH" sz="900" dirty="0" smtClean="0"/>
              <a:t> </a:t>
            </a:r>
            <a:r>
              <a:rPr lang="fr-CH" sz="900" dirty="0" err="1" smtClean="0"/>
              <a:t>seamless</a:t>
            </a:r>
            <a:r>
              <a:rPr lang="fr-CH" sz="900" dirty="0" smtClean="0"/>
              <a:t> </a:t>
            </a:r>
            <a:r>
              <a:rPr lang="fr-CH" sz="900" dirty="0" err="1" smtClean="0"/>
              <a:t>access</a:t>
            </a:r>
            <a:r>
              <a:rPr lang="fr-CH" sz="900" dirty="0" smtClean="0"/>
              <a:t>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CH" sz="900" dirty="0" err="1" smtClean="0"/>
              <a:t>Discovery</a:t>
            </a:r>
            <a:endParaRPr lang="fr-CH" sz="900" dirty="0" smtClean="0"/>
          </a:p>
          <a:p>
            <a:pPr>
              <a:spcBef>
                <a:spcPts val="0"/>
              </a:spcBef>
            </a:pPr>
            <a:r>
              <a:rPr lang="fr-CH" sz="900" dirty="0" smtClean="0"/>
              <a:t>WIS </a:t>
            </a:r>
            <a:r>
              <a:rPr lang="fr-CH" sz="900" dirty="0" err="1" smtClean="0"/>
              <a:t>can</a:t>
            </a:r>
            <a:r>
              <a:rPr lang="fr-CH" sz="900" dirty="0" smtClean="0"/>
              <a:t> </a:t>
            </a:r>
            <a:r>
              <a:rPr lang="fr-CH" sz="900" dirty="0" err="1" smtClean="0"/>
              <a:t>provide</a:t>
            </a:r>
            <a:r>
              <a:rPr lang="fr-CH" sz="900" dirty="0" smtClean="0"/>
              <a:t> </a:t>
            </a:r>
            <a:r>
              <a:rPr lang="fr-CH" sz="900" dirty="0" err="1" smtClean="0"/>
              <a:t>improvements</a:t>
            </a:r>
            <a:r>
              <a:rPr lang="fr-CH" sz="900" dirty="0" smtClean="0"/>
              <a:t> in </a:t>
            </a:r>
            <a:r>
              <a:rPr lang="fr-CH" sz="900" dirty="0" err="1" smtClean="0"/>
              <a:t>terms</a:t>
            </a:r>
            <a:r>
              <a:rPr lang="fr-CH" sz="900" dirty="0" smtClean="0"/>
              <a:t> of </a:t>
            </a:r>
            <a:r>
              <a:rPr lang="fr-CH" sz="900" dirty="0" err="1" smtClean="0"/>
              <a:t>discovery</a:t>
            </a:r>
            <a:r>
              <a:rPr lang="fr-CH" sz="900" dirty="0" smtClean="0"/>
              <a:t>…</a:t>
            </a:r>
          </a:p>
          <a:p>
            <a:pPr>
              <a:spcBef>
                <a:spcPts val="0"/>
              </a:spcBef>
            </a:pPr>
            <a:r>
              <a:rPr lang="fr-CH" sz="900" dirty="0" err="1" smtClean="0"/>
              <a:t>Technical</a:t>
            </a:r>
            <a:r>
              <a:rPr lang="fr-CH" sz="900" dirty="0"/>
              <a:t> </a:t>
            </a:r>
            <a:r>
              <a:rPr lang="fr-CH" sz="900" dirty="0" err="1" smtClean="0"/>
              <a:t>requirements</a:t>
            </a:r>
            <a:endParaRPr lang="fr-CH" sz="900" dirty="0" smtClean="0"/>
          </a:p>
          <a:p>
            <a:pPr lvl="1">
              <a:spcBef>
                <a:spcPts val="0"/>
              </a:spcBef>
            </a:pPr>
            <a:r>
              <a:rPr lang="fr-CH" sz="900" dirty="0" err="1" smtClean="0"/>
              <a:t>Two</a:t>
            </a:r>
            <a:r>
              <a:rPr lang="fr-CH" sz="900" dirty="0" smtClean="0"/>
              <a:t> types of service </a:t>
            </a:r>
            <a:r>
              <a:rPr lang="fr-CH" sz="900" dirty="0" err="1" smtClean="0"/>
              <a:t>offerings</a:t>
            </a:r>
            <a:endParaRPr lang="fr-CH" sz="900" dirty="0" smtClean="0"/>
          </a:p>
          <a:p>
            <a:pPr lvl="2">
              <a:spcBef>
                <a:spcPts val="0"/>
              </a:spcBef>
            </a:pPr>
            <a:r>
              <a:rPr lang="fr-CH" sz="900" dirty="0" smtClean="0"/>
              <a:t>1) </a:t>
            </a:r>
            <a:r>
              <a:rPr lang="fr-CH" sz="900" dirty="0" err="1" smtClean="0"/>
              <a:t>Directed</a:t>
            </a:r>
            <a:r>
              <a:rPr lang="fr-CH" sz="900" dirty="0" smtClean="0"/>
              <a:t> </a:t>
            </a:r>
            <a:r>
              <a:rPr lang="fr-CH" sz="900" dirty="0" err="1" smtClean="0"/>
              <a:t>search</a:t>
            </a:r>
            <a:r>
              <a:rPr lang="fr-CH" sz="900" dirty="0" smtClean="0"/>
              <a:t> </a:t>
            </a:r>
            <a:r>
              <a:rPr lang="fr-CH" sz="900" dirty="0" smtClean="0"/>
              <a:t>- </a:t>
            </a:r>
            <a:r>
              <a:rPr lang="fr-CH" sz="900" dirty="0" err="1" smtClean="0"/>
              <a:t>Specific</a:t>
            </a:r>
            <a:r>
              <a:rPr lang="fr-CH" sz="900" dirty="0" smtClean="0"/>
              <a:t> index/</a:t>
            </a:r>
            <a:r>
              <a:rPr lang="fr-CH" sz="900" dirty="0" err="1" smtClean="0"/>
              <a:t>search</a:t>
            </a:r>
            <a:r>
              <a:rPr lang="fr-CH" sz="900" dirty="0" smtClean="0"/>
              <a:t> </a:t>
            </a:r>
            <a:r>
              <a:rPr lang="fr-CH" sz="900" dirty="0" err="1" smtClean="0"/>
              <a:t>based</a:t>
            </a:r>
            <a:r>
              <a:rPr lang="fr-CH" sz="900" dirty="0" smtClean="0"/>
              <a:t> on </a:t>
            </a:r>
            <a:r>
              <a:rPr lang="fr-CH" sz="900" dirty="0" err="1" smtClean="0"/>
              <a:t>known</a:t>
            </a:r>
            <a:r>
              <a:rPr lang="fr-CH" sz="900" dirty="0" smtClean="0"/>
              <a:t> issue</a:t>
            </a:r>
            <a:endParaRPr lang="fr-CH" sz="900" dirty="0" smtClean="0"/>
          </a:p>
          <a:p>
            <a:pPr lvl="2">
              <a:spcBef>
                <a:spcPts val="0"/>
              </a:spcBef>
            </a:pPr>
            <a:r>
              <a:rPr lang="fr-CH" sz="900" dirty="0" smtClean="0"/>
              <a:t>2) Monitoring-</a:t>
            </a:r>
            <a:r>
              <a:rPr lang="fr-CH" sz="900" dirty="0" err="1" smtClean="0"/>
              <a:t>analyzing</a:t>
            </a:r>
            <a:r>
              <a:rPr lang="fr-CH" sz="900" dirty="0" smtClean="0"/>
              <a:t> trends in data </a:t>
            </a:r>
            <a:r>
              <a:rPr lang="fr-CH" sz="900" dirty="0" err="1" smtClean="0"/>
              <a:t>request</a:t>
            </a:r>
            <a:r>
              <a:rPr lang="fr-CH" sz="900" dirty="0" smtClean="0"/>
              <a:t>/use</a:t>
            </a:r>
          </a:p>
          <a:p>
            <a:pPr lvl="3">
              <a:spcBef>
                <a:spcPts val="0"/>
              </a:spcBef>
            </a:pPr>
            <a:r>
              <a:rPr lang="fr-CH" sz="900" dirty="0" err="1" smtClean="0"/>
              <a:t>Implies</a:t>
            </a:r>
            <a:r>
              <a:rPr lang="fr-CH" sz="900" dirty="0" smtClean="0"/>
              <a:t> active management of </a:t>
            </a:r>
            <a:r>
              <a:rPr lang="fr-CH" sz="900" dirty="0" err="1" smtClean="0"/>
              <a:t>list</a:t>
            </a:r>
            <a:r>
              <a:rPr lang="fr-CH" sz="900" dirty="0" smtClean="0"/>
              <a:t> of issues </a:t>
            </a:r>
            <a:r>
              <a:rPr lang="fr-CH" sz="900" dirty="0" err="1" smtClean="0"/>
              <a:t>with</a:t>
            </a:r>
            <a:r>
              <a:rPr lang="fr-CH" sz="900" dirty="0" smtClean="0"/>
              <a:t> the </a:t>
            </a:r>
            <a:r>
              <a:rPr lang="fr-CH" sz="900" dirty="0" err="1" smtClean="0"/>
              <a:t>community</a:t>
            </a:r>
            <a:endParaRPr lang="fr-CH" sz="900" dirty="0" smtClean="0"/>
          </a:p>
          <a:p>
            <a:pPr lvl="3">
              <a:spcBef>
                <a:spcPts val="0"/>
              </a:spcBef>
            </a:pPr>
            <a:r>
              <a:rPr lang="fr-CH" sz="900" dirty="0" err="1" smtClean="0"/>
              <a:t>Identify</a:t>
            </a:r>
            <a:r>
              <a:rPr lang="fr-CH" sz="900" dirty="0" smtClean="0"/>
              <a:t> </a:t>
            </a:r>
            <a:r>
              <a:rPr lang="fr-CH" sz="900" dirty="0" err="1" smtClean="0"/>
              <a:t>recurring</a:t>
            </a:r>
            <a:r>
              <a:rPr lang="fr-CH" sz="900" dirty="0" smtClean="0"/>
              <a:t> issues-</a:t>
            </a:r>
            <a:r>
              <a:rPr lang="fr-CH" sz="900" dirty="0" err="1" smtClean="0"/>
              <a:t>based</a:t>
            </a:r>
            <a:r>
              <a:rPr lang="fr-CH" sz="900" dirty="0" smtClean="0"/>
              <a:t> </a:t>
            </a:r>
            <a:r>
              <a:rPr lang="fr-CH" sz="900" dirty="0" err="1" smtClean="0"/>
              <a:t>searches</a:t>
            </a:r>
            <a:endParaRPr lang="fr-CH" sz="900" dirty="0" smtClean="0"/>
          </a:p>
          <a:p>
            <a:pPr lvl="1">
              <a:spcBef>
                <a:spcPts val="0"/>
              </a:spcBef>
            </a:pPr>
            <a:r>
              <a:rPr lang="fr-CH" sz="900" dirty="0" smtClean="0"/>
              <a:t>Open versus </a:t>
            </a:r>
            <a:r>
              <a:rPr lang="fr-CH" sz="900" dirty="0" err="1" smtClean="0"/>
              <a:t>Trusted</a:t>
            </a:r>
            <a:endParaRPr lang="fr-CH" sz="900" dirty="0" smtClean="0"/>
          </a:p>
          <a:p>
            <a:pPr lvl="2">
              <a:spcBef>
                <a:spcPts val="0"/>
              </a:spcBef>
            </a:pPr>
            <a:r>
              <a:rPr lang="fr-CH" sz="900" dirty="0" smtClean="0"/>
              <a:t>1) In </a:t>
            </a:r>
            <a:r>
              <a:rPr lang="fr-CH" sz="900" dirty="0" err="1" smtClean="0"/>
              <a:t>both</a:t>
            </a:r>
            <a:r>
              <a:rPr lang="fr-CH" sz="900" dirty="0" smtClean="0"/>
              <a:t> open and </a:t>
            </a:r>
            <a:r>
              <a:rPr lang="fr-CH" sz="900" dirty="0" err="1" smtClean="0"/>
              <a:t>trusted</a:t>
            </a:r>
            <a:r>
              <a:rPr lang="fr-CH" sz="900" dirty="0" smtClean="0"/>
              <a:t>, the </a:t>
            </a:r>
            <a:r>
              <a:rPr lang="fr-CH" sz="900" dirty="0" err="1" smtClean="0"/>
              <a:t>context</a:t>
            </a:r>
            <a:r>
              <a:rPr lang="fr-CH" sz="900" dirty="0" smtClean="0"/>
              <a:t>/</a:t>
            </a:r>
            <a:r>
              <a:rPr lang="fr-CH" sz="900" dirty="0" err="1" smtClean="0"/>
              <a:t>owner</a:t>
            </a:r>
            <a:r>
              <a:rPr lang="fr-CH" sz="900" dirty="0" smtClean="0"/>
              <a:t> of the data </a:t>
            </a:r>
            <a:r>
              <a:rPr lang="fr-CH" sz="900" dirty="0" err="1" smtClean="0"/>
              <a:t>is</a:t>
            </a:r>
            <a:r>
              <a:rPr lang="fr-CH" sz="900" dirty="0" smtClean="0"/>
              <a:t> </a:t>
            </a:r>
            <a:r>
              <a:rPr lang="fr-CH" sz="900" dirty="0" err="1" smtClean="0"/>
              <a:t>maintained</a:t>
            </a:r>
            <a:endParaRPr lang="fr-CH" sz="900" dirty="0" smtClean="0"/>
          </a:p>
          <a:p>
            <a:pPr lvl="2">
              <a:spcBef>
                <a:spcPts val="0"/>
              </a:spcBef>
            </a:pPr>
            <a:r>
              <a:rPr lang="fr-CH" sz="900" dirty="0" smtClean="0"/>
              <a:t>2) in </a:t>
            </a:r>
            <a:r>
              <a:rPr lang="fr-CH" sz="900" dirty="0" err="1" smtClean="0"/>
              <a:t>Trusted</a:t>
            </a:r>
            <a:r>
              <a:rPr lang="fr-CH" sz="900" dirty="0" smtClean="0"/>
              <a:t>, </a:t>
            </a:r>
            <a:r>
              <a:rPr lang="fr-CH" sz="900" dirty="0" err="1" smtClean="0"/>
              <a:t>result</a:t>
            </a:r>
            <a:r>
              <a:rPr lang="fr-CH" sz="900" dirty="0" smtClean="0"/>
              <a:t> set </a:t>
            </a:r>
            <a:r>
              <a:rPr lang="fr-CH" sz="900" dirty="0" err="1" smtClean="0"/>
              <a:t>is</a:t>
            </a:r>
            <a:r>
              <a:rPr lang="fr-CH" sz="900" dirty="0" smtClean="0"/>
              <a:t> </a:t>
            </a:r>
            <a:r>
              <a:rPr lang="fr-CH" sz="900" dirty="0" err="1" smtClean="0"/>
              <a:t>limited</a:t>
            </a:r>
            <a:r>
              <a:rPr lang="fr-CH" sz="900" dirty="0" smtClean="0"/>
              <a:t> to </a:t>
            </a:r>
            <a:r>
              <a:rPr lang="fr-CH" sz="900" dirty="0" err="1" smtClean="0"/>
              <a:t>resources</a:t>
            </a:r>
            <a:r>
              <a:rPr lang="fr-CH" sz="900" dirty="0" smtClean="0"/>
              <a:t> of </a:t>
            </a:r>
            <a:r>
              <a:rPr lang="fr-CH" sz="900" dirty="0" err="1" smtClean="0"/>
              <a:t>known</a:t>
            </a:r>
            <a:r>
              <a:rPr lang="fr-CH" sz="900" dirty="0" smtClean="0"/>
              <a:t> </a:t>
            </a:r>
            <a:r>
              <a:rPr lang="fr-CH" sz="900" dirty="0" err="1" smtClean="0"/>
              <a:t>quality</a:t>
            </a:r>
            <a:r>
              <a:rPr lang="fr-CH" sz="900" dirty="0" smtClean="0"/>
              <a:t> or </a:t>
            </a:r>
            <a:r>
              <a:rPr lang="fr-CH" sz="900" dirty="0" err="1" smtClean="0"/>
              <a:t>authority</a:t>
            </a:r>
            <a:r>
              <a:rPr lang="fr-CH" sz="900" dirty="0" smtClean="0"/>
              <a:t> – WMO </a:t>
            </a:r>
            <a:r>
              <a:rPr lang="fr-CH" sz="900" dirty="0" err="1" smtClean="0"/>
              <a:t>acts</a:t>
            </a:r>
            <a:r>
              <a:rPr lang="fr-CH" sz="900" dirty="0" smtClean="0"/>
              <a:t> as </a:t>
            </a:r>
            <a:r>
              <a:rPr lang="fr-CH" sz="900" dirty="0" err="1" smtClean="0"/>
              <a:t>authority</a:t>
            </a:r>
            <a:r>
              <a:rPr lang="fr-CH" sz="900" dirty="0" smtClean="0"/>
              <a:t>?</a:t>
            </a:r>
          </a:p>
          <a:p>
            <a:pPr>
              <a:spcBef>
                <a:spcPts val="0"/>
              </a:spcBef>
            </a:pPr>
            <a:r>
              <a:rPr lang="fr-CH" sz="900" dirty="0" smtClean="0"/>
              <a:t>WMO to </a:t>
            </a:r>
            <a:r>
              <a:rPr lang="fr-CH" sz="900" dirty="0" err="1" smtClean="0"/>
              <a:t>coordinate</a:t>
            </a:r>
            <a:r>
              <a:rPr lang="fr-CH" sz="900" dirty="0" smtClean="0"/>
              <a:t> the </a:t>
            </a:r>
            <a:r>
              <a:rPr lang="fr-CH" sz="900" dirty="0" err="1" smtClean="0"/>
              <a:t>implementation</a:t>
            </a:r>
            <a:r>
              <a:rPr lang="fr-CH" sz="900" dirty="0" smtClean="0"/>
              <a:t> of </a:t>
            </a:r>
            <a:r>
              <a:rPr lang="fr-CH" sz="900" dirty="0" err="1" smtClean="0"/>
              <a:t>targeted</a:t>
            </a:r>
            <a:r>
              <a:rPr lang="fr-CH" sz="900" dirty="0" smtClean="0"/>
              <a:t>, issues-</a:t>
            </a:r>
            <a:r>
              <a:rPr lang="fr-CH" sz="900" dirty="0" err="1" smtClean="0"/>
              <a:t>based</a:t>
            </a:r>
            <a:r>
              <a:rPr lang="fr-CH" sz="900" dirty="0" smtClean="0"/>
              <a:t> </a:t>
            </a:r>
            <a:r>
              <a:rPr lang="fr-CH" sz="900" dirty="0" err="1" smtClean="0"/>
              <a:t>searches</a:t>
            </a:r>
            <a:r>
              <a:rPr lang="fr-CH" sz="900" dirty="0" smtClean="0"/>
              <a:t> </a:t>
            </a:r>
            <a:r>
              <a:rPr lang="fr-CH" sz="900" dirty="0" err="1" smtClean="0"/>
              <a:t>with</a:t>
            </a:r>
            <a:r>
              <a:rPr lang="fr-CH" sz="900" dirty="0" smtClean="0"/>
              <a:t> commercial </a:t>
            </a:r>
            <a:r>
              <a:rPr lang="fr-CH" sz="900" dirty="0" err="1" smtClean="0"/>
              <a:t>search</a:t>
            </a:r>
            <a:r>
              <a:rPr lang="fr-CH" sz="900" dirty="0" smtClean="0"/>
              <a:t> providers</a:t>
            </a:r>
          </a:p>
          <a:p>
            <a:pPr lvl="1">
              <a:spcBef>
                <a:spcPts val="0"/>
              </a:spcBef>
            </a:pPr>
            <a:r>
              <a:rPr lang="fr-CH" sz="900" dirty="0" err="1" smtClean="0"/>
              <a:t>Includes</a:t>
            </a:r>
            <a:r>
              <a:rPr lang="fr-CH" sz="900" dirty="0" smtClean="0"/>
              <a:t> </a:t>
            </a:r>
            <a:r>
              <a:rPr lang="fr-CH" sz="900" dirty="0" err="1" smtClean="0"/>
              <a:t>assembly</a:t>
            </a:r>
            <a:r>
              <a:rPr lang="fr-CH" sz="900" dirty="0" smtClean="0"/>
              <a:t> of data, </a:t>
            </a:r>
            <a:r>
              <a:rPr lang="fr-CH" sz="900" dirty="0" err="1" smtClean="0"/>
              <a:t>metadata</a:t>
            </a:r>
            <a:r>
              <a:rPr lang="fr-CH" sz="900" dirty="0" smtClean="0"/>
              <a:t>, </a:t>
            </a:r>
            <a:r>
              <a:rPr lang="fr-CH" sz="900" dirty="0" err="1" smtClean="0"/>
              <a:t>unstructured</a:t>
            </a:r>
            <a:r>
              <a:rPr lang="fr-CH" sz="900" dirty="0" smtClean="0"/>
              <a:t> data </a:t>
            </a:r>
            <a:r>
              <a:rPr lang="fr-CH" sz="900" dirty="0" err="1" smtClean="0"/>
              <a:t>across</a:t>
            </a:r>
            <a:r>
              <a:rPr lang="fr-CH" sz="900" dirty="0" smtClean="0"/>
              <a:t> the </a:t>
            </a:r>
            <a:r>
              <a:rPr lang="fr-CH" sz="900" dirty="0" err="1" smtClean="0"/>
              <a:t>contributing</a:t>
            </a:r>
            <a:r>
              <a:rPr lang="fr-CH" sz="900" dirty="0" smtClean="0"/>
              <a:t> </a:t>
            </a:r>
            <a:r>
              <a:rPr lang="fr-CH" sz="900" dirty="0" err="1" smtClean="0"/>
              <a:t>community</a:t>
            </a:r>
            <a:r>
              <a:rPr lang="fr-CH" sz="900" dirty="0" smtClean="0"/>
              <a:t> for </a:t>
            </a:r>
            <a:r>
              <a:rPr lang="fr-CH" sz="900" dirty="0" err="1" smtClean="0"/>
              <a:t>indexing</a:t>
            </a:r>
            <a:endParaRPr lang="fr-CH" sz="900" dirty="0" smtClean="0"/>
          </a:p>
          <a:p>
            <a:pPr lvl="1">
              <a:spcBef>
                <a:spcPts val="0"/>
              </a:spcBef>
            </a:pPr>
            <a:r>
              <a:rPr lang="fr-CH" sz="900" dirty="0" err="1" smtClean="0"/>
              <a:t>Individual</a:t>
            </a:r>
            <a:r>
              <a:rPr lang="fr-CH" sz="900" dirty="0" smtClean="0"/>
              <a:t> data and information </a:t>
            </a:r>
            <a:r>
              <a:rPr lang="fr-CH" sz="900" dirty="0" err="1" smtClean="0"/>
              <a:t>producers</a:t>
            </a:r>
            <a:r>
              <a:rPr lang="fr-CH" sz="900" dirty="0" smtClean="0"/>
              <a:t> do not </a:t>
            </a:r>
            <a:r>
              <a:rPr lang="fr-CH" sz="900" dirty="0" err="1" smtClean="0"/>
              <a:t>need</a:t>
            </a:r>
            <a:r>
              <a:rPr lang="fr-CH" sz="900" dirty="0" smtClean="0"/>
              <a:t> to have the full </a:t>
            </a:r>
            <a:r>
              <a:rPr lang="fr-CH" sz="900" dirty="0" err="1" smtClean="0"/>
              <a:t>picture</a:t>
            </a:r>
            <a:r>
              <a:rPr lang="fr-CH" sz="900" dirty="0" smtClean="0"/>
              <a:t> – WMO identifies </a:t>
            </a:r>
            <a:r>
              <a:rPr lang="fr-CH" sz="900" dirty="0" err="1" smtClean="0"/>
              <a:t>relevent</a:t>
            </a:r>
            <a:r>
              <a:rPr lang="fr-CH" sz="900" dirty="0" smtClean="0"/>
              <a:t> </a:t>
            </a:r>
            <a:r>
              <a:rPr lang="fr-CH" sz="900" dirty="0" err="1" smtClean="0"/>
              <a:t>resources</a:t>
            </a:r>
            <a:r>
              <a:rPr lang="fr-CH" sz="900" dirty="0" smtClean="0"/>
              <a:t>/</a:t>
            </a:r>
            <a:r>
              <a:rPr lang="fr-CH" sz="900" dirty="0" err="1" smtClean="0"/>
              <a:t>search</a:t>
            </a:r>
            <a:r>
              <a:rPr lang="fr-CH" sz="900" dirty="0" smtClean="0"/>
              <a:t> </a:t>
            </a:r>
            <a:r>
              <a:rPr lang="fr-CH" sz="900" dirty="0" err="1" smtClean="0"/>
              <a:t>criteria</a:t>
            </a:r>
            <a:r>
              <a:rPr lang="fr-CH" sz="900" dirty="0" smtClean="0"/>
              <a:t> </a:t>
            </a:r>
            <a:r>
              <a:rPr lang="fr-CH" sz="900" dirty="0" err="1" smtClean="0"/>
              <a:t>with</a:t>
            </a:r>
            <a:r>
              <a:rPr lang="fr-CH" sz="900" dirty="0" smtClean="0"/>
              <a:t> </a:t>
            </a:r>
            <a:r>
              <a:rPr lang="fr-CH" sz="900" dirty="0" err="1" smtClean="0"/>
              <a:t>search</a:t>
            </a:r>
            <a:r>
              <a:rPr lang="fr-CH" sz="900" dirty="0" smtClean="0"/>
              <a:t> </a:t>
            </a:r>
            <a:r>
              <a:rPr lang="fr-CH" sz="900" dirty="0" err="1" smtClean="0"/>
              <a:t>engine</a:t>
            </a:r>
            <a:r>
              <a:rPr lang="fr-CH" sz="900" dirty="0" smtClean="0"/>
              <a:t> provider </a:t>
            </a:r>
          </a:p>
          <a:p>
            <a:pPr lvl="1">
              <a:spcBef>
                <a:spcPts val="0"/>
              </a:spcBef>
            </a:pPr>
            <a:r>
              <a:rPr lang="fr-CH" sz="900" dirty="0" smtClean="0"/>
              <a:t>May </a:t>
            </a:r>
            <a:r>
              <a:rPr lang="fr-CH" sz="900" dirty="0" err="1" smtClean="0"/>
              <a:t>include</a:t>
            </a:r>
            <a:r>
              <a:rPr lang="fr-CH" sz="900" dirty="0" smtClean="0"/>
              <a:t> </a:t>
            </a:r>
            <a:r>
              <a:rPr lang="fr-CH" sz="900" dirty="0" err="1" smtClean="0"/>
              <a:t>metadata</a:t>
            </a:r>
            <a:r>
              <a:rPr lang="fr-CH" sz="900" dirty="0" smtClean="0"/>
              <a:t> </a:t>
            </a:r>
            <a:r>
              <a:rPr lang="fr-CH" sz="900" dirty="0" err="1" smtClean="0"/>
              <a:t>enrichment</a:t>
            </a:r>
            <a:r>
              <a:rPr lang="fr-CH" sz="900" dirty="0" smtClean="0"/>
              <a:t>, </a:t>
            </a:r>
            <a:r>
              <a:rPr lang="fr-CH" sz="900" dirty="0" err="1" smtClean="0"/>
              <a:t>registering</a:t>
            </a:r>
            <a:r>
              <a:rPr lang="fr-CH" sz="900" dirty="0" smtClean="0"/>
              <a:t> site </a:t>
            </a:r>
            <a:r>
              <a:rPr lang="fr-CH" sz="900" dirty="0" err="1" smtClean="0"/>
              <a:t>indexing</a:t>
            </a:r>
            <a:r>
              <a:rPr lang="fr-CH" sz="900" dirty="0" smtClean="0"/>
              <a:t> </a:t>
            </a:r>
            <a:r>
              <a:rPr lang="fr-CH" sz="900" dirty="0" err="1" smtClean="0"/>
              <a:t>with</a:t>
            </a:r>
            <a:r>
              <a:rPr lang="fr-CH" sz="900" dirty="0" smtClean="0"/>
              <a:t> </a:t>
            </a:r>
            <a:r>
              <a:rPr lang="fr-CH" sz="900" dirty="0" err="1" smtClean="0"/>
              <a:t>search</a:t>
            </a:r>
            <a:r>
              <a:rPr lang="fr-CH" sz="900" dirty="0" smtClean="0"/>
              <a:t> providers</a:t>
            </a:r>
          </a:p>
          <a:p>
            <a:pPr>
              <a:spcBef>
                <a:spcPts val="0"/>
              </a:spcBef>
            </a:pPr>
            <a:r>
              <a:rPr lang="fr-CH" sz="900" dirty="0" err="1" smtClean="0"/>
              <a:t>Potentially</a:t>
            </a:r>
            <a:r>
              <a:rPr lang="fr-CH" sz="900" dirty="0" smtClean="0"/>
              <a:t> </a:t>
            </a:r>
            <a:r>
              <a:rPr lang="fr-CH" sz="900" dirty="0" err="1" smtClean="0"/>
              <a:t>implement</a:t>
            </a:r>
            <a:r>
              <a:rPr lang="fr-CH" sz="900" dirty="0" smtClean="0"/>
              <a:t> </a:t>
            </a:r>
            <a:r>
              <a:rPr lang="fr-CH" sz="900" dirty="0" err="1" smtClean="0"/>
              <a:t>trusted</a:t>
            </a:r>
            <a:r>
              <a:rPr lang="fr-CH" sz="900" dirty="0" smtClean="0"/>
              <a:t> </a:t>
            </a:r>
            <a:r>
              <a:rPr lang="fr-CH" sz="900" dirty="0" err="1" smtClean="0"/>
              <a:t>searches</a:t>
            </a:r>
            <a:r>
              <a:rPr lang="fr-CH" sz="900" dirty="0" smtClean="0"/>
              <a:t> as </a:t>
            </a:r>
            <a:r>
              <a:rPr lang="fr-CH" sz="900" dirty="0" err="1" smtClean="0"/>
              <a:t>well</a:t>
            </a:r>
            <a:r>
              <a:rPr lang="fr-CH" sz="900" dirty="0" smtClean="0"/>
              <a:t> (</a:t>
            </a:r>
            <a:r>
              <a:rPr lang="fr-CH" sz="900" dirty="0" err="1" smtClean="0"/>
              <a:t>e.g</a:t>
            </a:r>
            <a:r>
              <a:rPr lang="fr-CH" sz="900" dirty="0" smtClean="0"/>
              <a:t>. value-</a:t>
            </a:r>
            <a:r>
              <a:rPr lang="fr-CH" sz="900" dirty="0" err="1" smtClean="0"/>
              <a:t>added</a:t>
            </a:r>
            <a:r>
              <a:rPr lang="fr-CH" sz="900" dirty="0" smtClean="0"/>
              <a:t> service </a:t>
            </a:r>
            <a:r>
              <a:rPr lang="fr-CH" sz="900" dirty="0" err="1" smtClean="0"/>
              <a:t>provided</a:t>
            </a:r>
            <a:r>
              <a:rPr lang="fr-CH" sz="900" dirty="0" smtClean="0"/>
              <a:t> by providers)</a:t>
            </a:r>
          </a:p>
          <a:p>
            <a:pPr>
              <a:spcBef>
                <a:spcPts val="0"/>
              </a:spcBef>
            </a:pPr>
            <a:r>
              <a:rPr lang="fr-CH" sz="900" dirty="0" err="1" smtClean="0"/>
              <a:t>Timeliness</a:t>
            </a:r>
            <a:r>
              <a:rPr lang="fr-CH" sz="900" dirty="0" smtClean="0"/>
              <a:t> of service, </a:t>
            </a:r>
            <a:r>
              <a:rPr lang="fr-CH" sz="900" dirty="0" err="1" smtClean="0"/>
              <a:t>currency</a:t>
            </a:r>
            <a:r>
              <a:rPr lang="fr-CH" sz="900" dirty="0" smtClean="0"/>
              <a:t> of </a:t>
            </a:r>
            <a:r>
              <a:rPr lang="fr-CH" sz="900" dirty="0" err="1" smtClean="0"/>
              <a:t>results</a:t>
            </a:r>
            <a:r>
              <a:rPr lang="fr-CH" sz="900" dirty="0" smtClean="0"/>
              <a:t> – high </a:t>
            </a:r>
            <a:r>
              <a:rPr lang="fr-CH" sz="900" dirty="0" err="1" smtClean="0"/>
              <a:t>degree</a:t>
            </a:r>
            <a:r>
              <a:rPr lang="fr-CH" sz="900" dirty="0" smtClean="0"/>
              <a:t> of </a:t>
            </a:r>
            <a:r>
              <a:rPr lang="fr-CH" sz="900" dirty="0" err="1" smtClean="0"/>
              <a:t>currency</a:t>
            </a:r>
            <a:r>
              <a:rPr lang="fr-CH" sz="900" dirty="0" smtClean="0"/>
              <a:t> </a:t>
            </a:r>
            <a:r>
              <a:rPr lang="fr-CH" sz="900" dirty="0" err="1" smtClean="0"/>
              <a:t>will</a:t>
            </a:r>
            <a:r>
              <a:rPr lang="fr-CH" sz="900" dirty="0" smtClean="0"/>
              <a:t> </a:t>
            </a:r>
            <a:r>
              <a:rPr lang="fr-CH" sz="900" dirty="0" err="1" smtClean="0"/>
              <a:t>cost</a:t>
            </a:r>
            <a:r>
              <a:rPr lang="fr-CH" sz="900" dirty="0" smtClean="0"/>
              <a:t>…</a:t>
            </a:r>
          </a:p>
          <a:p>
            <a:pPr>
              <a:spcBef>
                <a:spcPts val="0"/>
              </a:spcBef>
            </a:pPr>
            <a:r>
              <a:rPr lang="fr-CH" sz="900" dirty="0" smtClean="0"/>
              <a:t>WIS </a:t>
            </a:r>
            <a:r>
              <a:rPr lang="fr-CH" sz="900" dirty="0" err="1" smtClean="0"/>
              <a:t>may</a:t>
            </a:r>
            <a:r>
              <a:rPr lang="fr-CH" sz="900" dirty="0" smtClean="0"/>
              <a:t> </a:t>
            </a:r>
            <a:r>
              <a:rPr lang="fr-CH" sz="900" dirty="0" err="1" smtClean="0"/>
              <a:t>want</a:t>
            </a:r>
            <a:r>
              <a:rPr lang="fr-CH" sz="900" dirty="0" smtClean="0"/>
              <a:t> to </a:t>
            </a:r>
            <a:r>
              <a:rPr lang="fr-CH" sz="900" dirty="0" err="1" smtClean="0"/>
              <a:t>work</a:t>
            </a:r>
            <a:r>
              <a:rPr lang="fr-CH" sz="900" dirty="0" smtClean="0"/>
              <a:t> </a:t>
            </a:r>
            <a:r>
              <a:rPr lang="fr-CH" sz="900" dirty="0" err="1" smtClean="0"/>
              <a:t>with</a:t>
            </a:r>
            <a:r>
              <a:rPr lang="fr-CH" sz="900" dirty="0" smtClean="0"/>
              <a:t> </a:t>
            </a:r>
            <a:r>
              <a:rPr lang="fr-CH" sz="900" dirty="0" err="1" smtClean="0"/>
              <a:t>private</a:t>
            </a:r>
            <a:r>
              <a:rPr lang="fr-CH" sz="900" dirty="0" smtClean="0"/>
              <a:t> </a:t>
            </a:r>
            <a:r>
              <a:rPr lang="fr-CH" sz="900" dirty="0" err="1" smtClean="0"/>
              <a:t>sector</a:t>
            </a:r>
            <a:r>
              <a:rPr lang="fr-CH" sz="900" dirty="0" smtClean="0"/>
              <a:t> to </a:t>
            </a:r>
            <a:r>
              <a:rPr lang="fr-CH" sz="900" dirty="0" err="1" smtClean="0"/>
              <a:t>provide</a:t>
            </a:r>
            <a:r>
              <a:rPr lang="fr-CH" sz="900" dirty="0" smtClean="0"/>
              <a:t> </a:t>
            </a:r>
            <a:r>
              <a:rPr lang="fr-CH" sz="900" dirty="0" err="1" smtClean="0"/>
              <a:t>complementary</a:t>
            </a:r>
            <a:r>
              <a:rPr lang="fr-CH" sz="900" dirty="0" smtClean="0"/>
              <a:t> services.</a:t>
            </a:r>
          </a:p>
          <a:p>
            <a:pPr>
              <a:spcBef>
                <a:spcPts val="0"/>
              </a:spcBef>
            </a:pPr>
            <a:r>
              <a:rPr lang="fr-CH" sz="900" dirty="0" smtClean="0"/>
              <a:t>WIS </a:t>
            </a:r>
            <a:r>
              <a:rPr lang="fr-CH" sz="900" dirty="0" err="1" smtClean="0"/>
              <a:t>would</a:t>
            </a:r>
            <a:r>
              <a:rPr lang="fr-CH" sz="900" dirty="0" smtClean="0"/>
              <a:t> </a:t>
            </a:r>
            <a:r>
              <a:rPr lang="fr-CH" sz="900" dirty="0" err="1" smtClean="0"/>
              <a:t>want</a:t>
            </a:r>
            <a:r>
              <a:rPr lang="fr-CH" sz="900" dirty="0" smtClean="0"/>
              <a:t> to </a:t>
            </a:r>
            <a:r>
              <a:rPr lang="fr-CH" sz="900" dirty="0" err="1" smtClean="0"/>
              <a:t>work</a:t>
            </a:r>
            <a:r>
              <a:rPr lang="fr-CH" sz="900" dirty="0" smtClean="0"/>
              <a:t> </a:t>
            </a:r>
            <a:r>
              <a:rPr lang="fr-CH" sz="900" dirty="0" err="1" smtClean="0"/>
              <a:t>domain</a:t>
            </a:r>
            <a:r>
              <a:rPr lang="fr-CH" sz="900" dirty="0" smtClean="0"/>
              <a:t> experts to </a:t>
            </a:r>
            <a:r>
              <a:rPr lang="fr-CH" sz="900" dirty="0" err="1" smtClean="0"/>
              <a:t>identify</a:t>
            </a:r>
            <a:r>
              <a:rPr lang="fr-CH" sz="900" dirty="0" smtClean="0"/>
              <a:t> essential variables/</a:t>
            </a:r>
            <a:r>
              <a:rPr lang="fr-CH" sz="900" dirty="0" err="1" smtClean="0"/>
              <a:t>products</a:t>
            </a:r>
            <a:r>
              <a:rPr lang="fr-CH" sz="900" dirty="0" smtClean="0"/>
              <a:t> to support </a:t>
            </a:r>
            <a:r>
              <a:rPr lang="fr-CH" sz="900" dirty="0" err="1" smtClean="0"/>
              <a:t>directed</a:t>
            </a:r>
            <a:r>
              <a:rPr lang="fr-CH" sz="900" dirty="0" smtClean="0"/>
              <a:t> </a:t>
            </a:r>
            <a:r>
              <a:rPr lang="fr-CH" sz="900" dirty="0" err="1" smtClean="0"/>
              <a:t>searches</a:t>
            </a:r>
            <a:r>
              <a:rPr lang="fr-CH" sz="900" dirty="0" smtClean="0"/>
              <a:t>, </a:t>
            </a:r>
            <a:r>
              <a:rPr lang="fr-CH" sz="900" dirty="0" err="1" smtClean="0"/>
              <a:t>harvesting</a:t>
            </a:r>
            <a:r>
              <a:rPr lang="fr-CH" sz="9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fr-CH" sz="900" dirty="0" err="1" smtClean="0"/>
              <a:t>Enhancements</a:t>
            </a:r>
            <a:r>
              <a:rPr lang="fr-CH" sz="900" dirty="0" smtClean="0"/>
              <a:t> to the </a:t>
            </a:r>
            <a:r>
              <a:rPr lang="fr-CH" sz="900" dirty="0" err="1" smtClean="0"/>
              <a:t>technical</a:t>
            </a:r>
            <a:r>
              <a:rPr lang="fr-CH" sz="900" dirty="0" smtClean="0"/>
              <a:t> </a:t>
            </a:r>
            <a:r>
              <a:rPr lang="fr-CH" sz="900" dirty="0" err="1" smtClean="0"/>
              <a:t>spec</a:t>
            </a:r>
            <a:r>
              <a:rPr lang="fr-CH" sz="900" dirty="0" smtClean="0"/>
              <a:t>: </a:t>
            </a:r>
            <a:r>
              <a:rPr lang="fr-CH" sz="900" dirty="0" err="1" smtClean="0"/>
              <a:t>contract</a:t>
            </a:r>
            <a:r>
              <a:rPr lang="fr-CH" sz="900" dirty="0" smtClean="0"/>
              <a:t> </a:t>
            </a:r>
            <a:r>
              <a:rPr lang="fr-CH" sz="900" dirty="0" err="1" smtClean="0"/>
              <a:t>required</a:t>
            </a:r>
            <a:r>
              <a:rPr lang="fr-CH" sz="900" dirty="0" smtClean="0"/>
              <a:t> to support a web crawler – </a:t>
            </a:r>
            <a:r>
              <a:rPr lang="fr-CH" sz="900" dirty="0" err="1" smtClean="0"/>
              <a:t>doing</a:t>
            </a:r>
            <a:r>
              <a:rPr lang="fr-CH" sz="900" dirty="0" smtClean="0"/>
              <a:t> </a:t>
            </a:r>
            <a:r>
              <a:rPr lang="fr-CH" sz="900" dirty="0" err="1" smtClean="0"/>
              <a:t>this</a:t>
            </a:r>
            <a:r>
              <a:rPr lang="fr-CH" sz="900" dirty="0" smtClean="0"/>
              <a:t> indexes content for non0directed and </a:t>
            </a:r>
            <a:r>
              <a:rPr lang="fr-CH" sz="900" dirty="0" err="1" smtClean="0"/>
              <a:t>directed</a:t>
            </a:r>
            <a:r>
              <a:rPr lang="fr-CH" sz="900" dirty="0" smtClean="0"/>
              <a:t> </a:t>
            </a:r>
            <a:r>
              <a:rPr lang="fr-CH" sz="900" dirty="0" err="1" smtClean="0"/>
              <a:t>searches</a:t>
            </a:r>
            <a:endParaRPr lang="fr-CH" sz="900" dirty="0" smtClean="0"/>
          </a:p>
          <a:p>
            <a:pPr lvl="1">
              <a:spcBef>
                <a:spcPts val="0"/>
              </a:spcBef>
            </a:pPr>
            <a:r>
              <a:rPr lang="fr-CH" sz="900" dirty="0" smtClean="0"/>
              <a:t>HTML, </a:t>
            </a:r>
            <a:r>
              <a:rPr lang="fr-CH" sz="900" dirty="0" err="1" smtClean="0"/>
              <a:t>sitemap</a:t>
            </a:r>
            <a:r>
              <a:rPr lang="fr-CH" sz="900" dirty="0" smtClean="0"/>
              <a:t>, schema.org,… </a:t>
            </a:r>
          </a:p>
          <a:p>
            <a:pPr lvl="1">
              <a:spcBef>
                <a:spcPts val="0"/>
              </a:spcBef>
            </a:pPr>
            <a:r>
              <a:rPr lang="fr-CH" sz="900" dirty="0" err="1" smtClean="0"/>
              <a:t>Connect</a:t>
            </a:r>
            <a:r>
              <a:rPr lang="fr-CH" sz="900" dirty="0" smtClean="0"/>
              <a:t> </a:t>
            </a:r>
            <a:r>
              <a:rPr lang="fr-CH" sz="900" dirty="0" err="1" smtClean="0"/>
              <a:t>with</a:t>
            </a:r>
            <a:r>
              <a:rPr lang="fr-CH" sz="900" dirty="0" smtClean="0"/>
              <a:t> W3C </a:t>
            </a:r>
            <a:r>
              <a:rPr lang="fr-CH" sz="900" dirty="0" err="1" smtClean="0"/>
              <a:t>community</a:t>
            </a:r>
            <a:r>
              <a:rPr lang="fr-CH" sz="900" dirty="0" smtClean="0"/>
              <a:t> standards</a:t>
            </a:r>
          </a:p>
          <a:p>
            <a:pPr>
              <a:spcBef>
                <a:spcPts val="0"/>
              </a:spcBef>
            </a:pPr>
            <a:r>
              <a:rPr lang="fr-CH" sz="900" dirty="0" smtClean="0"/>
              <a:t>WIS </a:t>
            </a:r>
            <a:r>
              <a:rPr lang="fr-CH" sz="900" dirty="0" err="1" smtClean="0"/>
              <a:t>should</a:t>
            </a:r>
            <a:r>
              <a:rPr lang="fr-CH" sz="900" dirty="0" smtClean="0"/>
              <a:t> </a:t>
            </a:r>
            <a:r>
              <a:rPr lang="fr-CH" sz="900" dirty="0" err="1" smtClean="0"/>
              <a:t>offer</a:t>
            </a:r>
            <a:r>
              <a:rPr lang="fr-CH" sz="900" dirty="0" smtClean="0"/>
              <a:t> a </a:t>
            </a:r>
            <a:r>
              <a:rPr lang="fr-CH" sz="900" dirty="0" err="1" smtClean="0"/>
              <a:t>complementary</a:t>
            </a:r>
            <a:r>
              <a:rPr lang="fr-CH" sz="900" dirty="0" smtClean="0"/>
              <a:t> </a:t>
            </a:r>
            <a:r>
              <a:rPr lang="fr-CH" sz="900" dirty="0" err="1" smtClean="0"/>
              <a:t>response</a:t>
            </a:r>
            <a:r>
              <a:rPr lang="fr-CH" sz="900" dirty="0" smtClean="0"/>
              <a:t> in </a:t>
            </a:r>
            <a:r>
              <a:rPr lang="fr-CH" sz="900" dirty="0" err="1" smtClean="0"/>
              <a:t>terms</a:t>
            </a:r>
            <a:r>
              <a:rPr lang="fr-CH" sz="900" dirty="0" smtClean="0"/>
              <a:t> of </a:t>
            </a:r>
            <a:r>
              <a:rPr lang="fr-CH" sz="900" dirty="0" err="1" smtClean="0"/>
              <a:t>search</a:t>
            </a:r>
            <a:r>
              <a:rPr lang="fr-CH" sz="900" dirty="0" smtClean="0"/>
              <a:t> </a:t>
            </a:r>
            <a:r>
              <a:rPr lang="fr-CH" sz="900" dirty="0" err="1" smtClean="0"/>
              <a:t>results</a:t>
            </a:r>
            <a:r>
              <a:rPr lang="fr-CH" sz="900" dirty="0" smtClean="0"/>
              <a:t> </a:t>
            </a:r>
            <a:r>
              <a:rPr lang="fr-CH" sz="900" dirty="0" err="1" smtClean="0"/>
              <a:t>instead</a:t>
            </a:r>
            <a:r>
              <a:rPr lang="fr-CH" sz="900" dirty="0" smtClean="0"/>
              <a:t> of </a:t>
            </a:r>
            <a:r>
              <a:rPr lang="fr-CH" sz="900" dirty="0" err="1" smtClean="0"/>
              <a:t>subsets</a:t>
            </a:r>
            <a:endParaRPr lang="fr-CH" sz="900" dirty="0" smtClean="0"/>
          </a:p>
          <a:p>
            <a:pPr lvl="1">
              <a:spcBef>
                <a:spcPts val="0"/>
              </a:spcBef>
            </a:pPr>
            <a:r>
              <a:rPr lang="fr-CH" sz="900" dirty="0" smtClean="0"/>
              <a:t>User </a:t>
            </a:r>
            <a:r>
              <a:rPr lang="fr-CH" sz="900" dirty="0" err="1" smtClean="0"/>
              <a:t>searches</a:t>
            </a:r>
            <a:r>
              <a:rPr lang="fr-CH" sz="900" dirty="0" smtClean="0"/>
              <a:t> for </a:t>
            </a:r>
            <a:r>
              <a:rPr lang="fr-CH" sz="900" dirty="0" err="1" smtClean="0"/>
              <a:t>product</a:t>
            </a:r>
            <a:r>
              <a:rPr lang="fr-CH" sz="900" dirty="0" smtClean="0"/>
              <a:t> A </a:t>
            </a:r>
            <a:r>
              <a:rPr lang="fr-CH" sz="900" dirty="0" err="1" smtClean="0"/>
              <a:t>consisting</a:t>
            </a:r>
            <a:r>
              <a:rPr lang="fr-CH" sz="900" dirty="0" smtClean="0"/>
              <a:t> of components A.1, A.2, A.3. WIS </a:t>
            </a:r>
            <a:r>
              <a:rPr lang="fr-CH" sz="900" dirty="0" err="1" smtClean="0"/>
              <a:t>should</a:t>
            </a:r>
            <a:r>
              <a:rPr lang="fr-CH" sz="900" dirty="0" smtClean="0"/>
              <a:t> </a:t>
            </a:r>
            <a:r>
              <a:rPr lang="fr-CH" sz="900" dirty="0" err="1" smtClean="0"/>
              <a:t>provide</a:t>
            </a:r>
            <a:r>
              <a:rPr lang="fr-CH" sz="900" dirty="0" smtClean="0"/>
              <a:t> a </a:t>
            </a:r>
            <a:r>
              <a:rPr lang="fr-CH" sz="900" dirty="0" err="1" smtClean="0"/>
              <a:t>comprehensive</a:t>
            </a:r>
            <a:r>
              <a:rPr lang="fr-CH" sz="900" dirty="0" smtClean="0"/>
              <a:t> </a:t>
            </a:r>
            <a:r>
              <a:rPr lang="fr-CH" sz="900" dirty="0" err="1" smtClean="0"/>
              <a:t>response</a:t>
            </a:r>
            <a:r>
              <a:rPr lang="fr-CH" sz="900" dirty="0" smtClean="0"/>
              <a:t> for all components A.1, A.2, A.3 </a:t>
            </a:r>
          </a:p>
          <a:p>
            <a:pPr>
              <a:spcBef>
                <a:spcPts val="0"/>
              </a:spcBef>
            </a:pPr>
            <a:r>
              <a:rPr lang="fr-CH" sz="900" dirty="0" err="1" smtClean="0"/>
              <a:t>Pre-conditions</a:t>
            </a:r>
            <a:r>
              <a:rPr lang="fr-CH" sz="900" dirty="0" smtClean="0"/>
              <a:t> to </a:t>
            </a:r>
            <a:r>
              <a:rPr lang="fr-CH" sz="900" dirty="0" err="1" smtClean="0"/>
              <a:t>fulfilling</a:t>
            </a:r>
            <a:r>
              <a:rPr lang="fr-CH" sz="900" dirty="0" smtClean="0"/>
              <a:t> </a:t>
            </a:r>
            <a:r>
              <a:rPr lang="fr-CH" sz="900" dirty="0" err="1" smtClean="0"/>
              <a:t>this</a:t>
            </a:r>
            <a:r>
              <a:rPr lang="fr-CH" sz="900" dirty="0" smtClean="0"/>
              <a:t> use case </a:t>
            </a:r>
            <a:r>
              <a:rPr lang="fr-CH" sz="900" dirty="0" err="1" smtClean="0"/>
              <a:t>would</a:t>
            </a:r>
            <a:r>
              <a:rPr lang="fr-CH" sz="900" dirty="0" smtClean="0"/>
              <a:t> </a:t>
            </a:r>
            <a:r>
              <a:rPr lang="fr-CH" sz="900" dirty="0" err="1" smtClean="0"/>
              <a:t>include</a:t>
            </a:r>
            <a:r>
              <a:rPr lang="fr-CH" sz="900" dirty="0" smtClean="0"/>
              <a:t> WIS 2.0 </a:t>
            </a:r>
            <a:r>
              <a:rPr lang="fr-CH" sz="900" dirty="0" err="1" smtClean="0"/>
              <a:t>identifying</a:t>
            </a:r>
            <a:r>
              <a:rPr lang="fr-CH" sz="900" dirty="0" smtClean="0"/>
              <a:t> the relevant variables, data sources, and </a:t>
            </a:r>
            <a:r>
              <a:rPr lang="fr-CH" sz="900" dirty="0" err="1" smtClean="0"/>
              <a:t>initiating</a:t>
            </a:r>
            <a:r>
              <a:rPr lang="fr-CH" sz="900" dirty="0" smtClean="0"/>
              <a:t> the </a:t>
            </a:r>
            <a:r>
              <a:rPr lang="fr-CH" sz="900" dirty="0" err="1" smtClean="0"/>
              <a:t>indexing</a:t>
            </a:r>
            <a:r>
              <a:rPr lang="fr-CH" sz="900" dirty="0" smtClean="0"/>
              <a:t> of </a:t>
            </a:r>
            <a:r>
              <a:rPr lang="fr-CH" sz="900" dirty="0" err="1" smtClean="0"/>
              <a:t>that</a:t>
            </a:r>
            <a:r>
              <a:rPr lang="fr-CH" sz="900" dirty="0" smtClean="0"/>
              <a:t> data.</a:t>
            </a:r>
          </a:p>
          <a:p>
            <a:pPr>
              <a:spcBef>
                <a:spcPts val="0"/>
              </a:spcBef>
            </a:pPr>
            <a:endParaRPr lang="fr-CH" sz="900" dirty="0" smtClean="0"/>
          </a:p>
          <a:p>
            <a:pPr>
              <a:spcBef>
                <a:spcPts val="0"/>
              </a:spcBef>
            </a:pPr>
            <a:endParaRPr lang="fr-CH" sz="900" dirty="0" smtClean="0"/>
          </a:p>
          <a:p>
            <a:pPr lvl="1">
              <a:spcBef>
                <a:spcPts val="0"/>
              </a:spcBef>
            </a:pPr>
            <a:endParaRPr lang="fr-CH" sz="900" dirty="0"/>
          </a:p>
          <a:p>
            <a:pPr>
              <a:spcBef>
                <a:spcPts val="0"/>
              </a:spcBef>
            </a:pPr>
            <a:endParaRPr lang="fr-CH" sz="900" dirty="0"/>
          </a:p>
        </p:txBody>
      </p:sp>
    </p:spTree>
    <p:extLst>
      <p:ext uri="{BB962C8B-B14F-4D97-AF65-F5344CB8AC3E}">
        <p14:creationId xmlns:p14="http://schemas.microsoft.com/office/powerpoint/2010/main" val="25712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6B69122-3EB3-4D25-89AF-849EFEBEA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Break-out session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="" xmlns:a16="http://schemas.microsoft.com/office/drawing/2014/main" id="{FE143CF7-A251-42C6-A6A8-5E01018EDB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23988"/>
              </p:ext>
            </p:extLst>
          </p:nvPr>
        </p:nvGraphicFramePr>
        <p:xfrm>
          <a:off x="2230438" y="2638425"/>
          <a:ext cx="77311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781">
                  <a:extLst>
                    <a:ext uri="{9D8B030D-6E8A-4147-A177-3AD203B41FA5}">
                      <a16:colId xmlns="" xmlns:a16="http://schemas.microsoft.com/office/drawing/2014/main" val="3378293958"/>
                    </a:ext>
                  </a:extLst>
                </a:gridCol>
                <a:gridCol w="1932781">
                  <a:extLst>
                    <a:ext uri="{9D8B030D-6E8A-4147-A177-3AD203B41FA5}">
                      <a16:colId xmlns="" xmlns:a16="http://schemas.microsoft.com/office/drawing/2014/main" val="1651464744"/>
                    </a:ext>
                  </a:extLst>
                </a:gridCol>
                <a:gridCol w="1932781">
                  <a:extLst>
                    <a:ext uri="{9D8B030D-6E8A-4147-A177-3AD203B41FA5}">
                      <a16:colId xmlns="" xmlns:a16="http://schemas.microsoft.com/office/drawing/2014/main" val="2475728826"/>
                    </a:ext>
                  </a:extLst>
                </a:gridCol>
                <a:gridCol w="1932781">
                  <a:extLst>
                    <a:ext uri="{9D8B030D-6E8A-4147-A177-3AD203B41FA5}">
                      <a16:colId xmlns="" xmlns:a16="http://schemas.microsoft.com/office/drawing/2014/main" val="2884882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Group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Group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Group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2792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Session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UC1, UC2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UC3, UC4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UC5, UC6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9707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Session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UC3, UC4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UC5, UC6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UC1, UC2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462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51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9015" y="348002"/>
            <a:ext cx="5486400" cy="1188720"/>
          </a:xfrm>
        </p:spPr>
        <p:txBody>
          <a:bodyPr/>
          <a:lstStyle/>
          <a:p>
            <a:pPr algn="l"/>
            <a:r>
              <a:rPr lang="fr-FR" altLang="fr-FR" dirty="0"/>
              <a:t>WIS 2.0 - The </a:t>
            </a:r>
            <a:r>
              <a:rPr lang="fr-FR" altLang="fr-FR" dirty="0" err="1"/>
              <a:t>ecosystem</a:t>
            </a:r>
            <a:r>
              <a:rPr lang="fr-FR" altLang="fr-FR" dirty="0"/>
              <a:t> !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104" y="459699"/>
            <a:ext cx="7730040" cy="6029853"/>
          </a:xfrm>
          <a:prstGeom prst="rect">
            <a:avLst/>
          </a:prstGeom>
        </p:spPr>
      </p:pic>
      <p:sp>
        <p:nvSpPr>
          <p:cNvPr id="13" name="Rectangle à coins arrondis 12"/>
          <p:cNvSpPr/>
          <p:nvPr/>
        </p:nvSpPr>
        <p:spPr>
          <a:xfrm>
            <a:off x="6293375" y="5883877"/>
            <a:ext cx="5486400" cy="84648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Opened</a:t>
            </a:r>
            <a:r>
              <a:rPr lang="fr-FR" sz="1600" dirty="0"/>
              <a:t> to new </a:t>
            </a:r>
            <a:r>
              <a:rPr lang="fr-FR" sz="1600" dirty="0" err="1"/>
              <a:t>partners</a:t>
            </a:r>
            <a:r>
              <a:rPr lang="fr-FR" sz="1600" dirty="0"/>
              <a:t> </a:t>
            </a:r>
            <a:r>
              <a:rPr lang="fr-FR" sz="1600" dirty="0" err="1"/>
              <a:t>from</a:t>
            </a:r>
            <a:r>
              <a:rPr lang="fr-FR" sz="1600" dirty="0"/>
              <a:t> </a:t>
            </a:r>
            <a:r>
              <a:rPr lang="fr-FR" sz="1600" dirty="0" err="1"/>
              <a:t>different</a:t>
            </a:r>
            <a:r>
              <a:rPr lang="fr-FR" sz="1600" dirty="0"/>
              <a:t> business (</a:t>
            </a:r>
            <a:r>
              <a:rPr lang="fr-FR" sz="1600" dirty="0" err="1"/>
              <a:t>energie</a:t>
            </a:r>
            <a:r>
              <a:rPr lang="fr-FR" sz="1600" dirty="0"/>
              <a:t>, </a:t>
            </a:r>
            <a:r>
              <a:rPr lang="fr-FR" sz="1600" dirty="0" err="1"/>
              <a:t>health</a:t>
            </a:r>
            <a:r>
              <a:rPr lang="fr-FR" sz="1600" dirty="0"/>
              <a:t>, value-</a:t>
            </a:r>
            <a:r>
              <a:rPr lang="fr-FR" sz="1600" dirty="0" err="1"/>
              <a:t>added</a:t>
            </a:r>
            <a:r>
              <a:rPr lang="fr-FR" sz="1600" dirty="0"/>
              <a:t> service provider..) to </a:t>
            </a:r>
            <a:r>
              <a:rPr lang="fr-FR" sz="1600" dirty="0" err="1"/>
              <a:t>develop</a:t>
            </a:r>
            <a:r>
              <a:rPr lang="fr-FR" sz="1600" dirty="0"/>
              <a:t> the use  of WMO information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391400" y="6478589"/>
            <a:ext cx="1152525" cy="312737"/>
          </a:xfrm>
        </p:spPr>
        <p:txBody>
          <a:bodyPr/>
          <a:lstStyle/>
          <a:p>
            <a:pPr>
              <a:defRPr/>
            </a:pPr>
            <a:fld id="{14FCBA16-DE1A-4BB6-886B-C2D02154CBB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46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2063" y="486223"/>
            <a:ext cx="6721481" cy="1188720"/>
          </a:xfrm>
        </p:spPr>
        <p:txBody>
          <a:bodyPr/>
          <a:lstStyle/>
          <a:p>
            <a:pPr algn="l"/>
            <a:r>
              <a:rPr lang="fr-FR" altLang="fr-FR" dirty="0"/>
              <a:t>WIS 2.0 - the </a:t>
            </a:r>
            <a:r>
              <a:rPr lang="fr-FR" altLang="fr-FR" dirty="0" err="1"/>
              <a:t>platform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FCBA16-DE1A-4BB6-886B-C2D02154CBB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84" y="720446"/>
            <a:ext cx="4743110" cy="6137554"/>
          </a:xfrm>
          <a:prstGeom prst="rect">
            <a:avLst/>
          </a:prstGeom>
        </p:spPr>
      </p:pic>
      <p:sp>
        <p:nvSpPr>
          <p:cNvPr id="7" name="Double flèche horizontale 6"/>
          <p:cNvSpPr/>
          <p:nvPr/>
        </p:nvSpPr>
        <p:spPr>
          <a:xfrm>
            <a:off x="4337132" y="3244353"/>
            <a:ext cx="1296784" cy="39312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8" name="ZoneTexte 7"/>
          <p:cNvSpPr txBox="1"/>
          <p:nvPr/>
        </p:nvSpPr>
        <p:spPr>
          <a:xfrm>
            <a:off x="4095108" y="299961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Calibri" panose="020F0502020204030204" pitchFamily="34" charset="0"/>
              </a:rPr>
              <a:t>Acquisition</a:t>
            </a:r>
          </a:p>
          <a:p>
            <a:pPr algn="ctr"/>
            <a:endParaRPr lang="fr-FR" sz="800" dirty="0">
              <a:latin typeface="Calibri" panose="020F0502020204030204" pitchFamily="34" charset="0"/>
            </a:endParaRPr>
          </a:p>
          <a:p>
            <a:pPr algn="ctr"/>
            <a:r>
              <a:rPr lang="fr-FR" sz="2000" dirty="0" err="1">
                <a:latin typeface="Calibri" panose="020F0502020204030204" pitchFamily="34" charset="0"/>
              </a:rPr>
              <a:t>Dissemination</a:t>
            </a:r>
            <a:endParaRPr lang="fr-FR" sz="2000" dirty="0">
              <a:latin typeface="Calibri" panose="020F0502020204030204" pitchFamily="34" charset="0"/>
            </a:endParaRPr>
          </a:p>
        </p:txBody>
      </p:sp>
      <p:sp>
        <p:nvSpPr>
          <p:cNvPr id="9" name="Double flèche horizontale 8"/>
          <p:cNvSpPr/>
          <p:nvPr/>
        </p:nvSpPr>
        <p:spPr>
          <a:xfrm>
            <a:off x="4343952" y="4603405"/>
            <a:ext cx="1296784" cy="39312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0" name="ZoneTexte 9"/>
          <p:cNvSpPr txBox="1"/>
          <p:nvPr/>
        </p:nvSpPr>
        <p:spPr>
          <a:xfrm>
            <a:off x="4177488" y="4915225"/>
            <a:ext cx="1835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Calibri" panose="020F0502020204030204" pitchFamily="34" charset="0"/>
              </a:rPr>
              <a:t>Collaboration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793452" y="5830942"/>
            <a:ext cx="5486400" cy="84648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Change in user behaviour from downloading a copy of information for local processing to using </a:t>
            </a:r>
            <a:r>
              <a:rPr lang="en-GB" sz="1600" i="1" dirty="0"/>
              <a:t>services</a:t>
            </a:r>
            <a:r>
              <a:rPr lang="en-GB" sz="1600" dirty="0"/>
              <a:t> that process the information at its source</a:t>
            </a:r>
            <a:endParaRPr lang="fr-FR" sz="16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17596"/>
            <a:ext cx="5964195" cy="884155"/>
          </a:xfrm>
        </p:spPr>
        <p:txBody>
          <a:bodyPr>
            <a:normAutofit/>
          </a:bodyPr>
          <a:lstStyle/>
          <a:p>
            <a:r>
              <a:rPr lang="en-US" altLang="fr-FR" dirty="0"/>
              <a:t>A </a:t>
            </a:r>
            <a:r>
              <a:rPr lang="en-GB" dirty="0"/>
              <a:t>global information management, processing and sharing platform</a:t>
            </a:r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74007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6CA00DF-BB0A-4952-A2CB-2D4065116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9B59465-83E9-467F-A1F3-1F575F9AD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NMHS in developing country:</a:t>
            </a:r>
            <a:endParaRPr lang="fr-FR" dirty="0"/>
          </a:p>
          <a:p>
            <a:pPr lvl="2"/>
            <a:r>
              <a:rPr lang="en-GB" dirty="0"/>
              <a:t> Introduce observation in WIS 2.0 eco-system</a:t>
            </a:r>
            <a:endParaRPr lang="fr-FR" dirty="0"/>
          </a:p>
          <a:p>
            <a:pPr lvl="2"/>
            <a:r>
              <a:rPr lang="en-GB" dirty="0"/>
              <a:t>Run a LAM on defined area – access to infrastructure without having to maintain the infra</a:t>
            </a:r>
            <a:endParaRPr lang="fr-FR" dirty="0"/>
          </a:p>
          <a:p>
            <a:pPr lvl="2"/>
            <a:r>
              <a:rPr lang="en-GB" dirty="0"/>
              <a:t>Use services from NWP </a:t>
            </a:r>
            <a:r>
              <a:rPr lang="en-GB" dirty="0" err="1"/>
              <a:t>Center</a:t>
            </a:r>
            <a:r>
              <a:rPr lang="en-GB" dirty="0"/>
              <a:t> to prepare a product for end user ( agriculture , aero)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02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F684D5E-5386-4358-9EF1-A7879EFE7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D866175-198C-4392-B8E8-865E67C7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NWP centre :</a:t>
            </a:r>
            <a:endParaRPr lang="fr-FR" dirty="0"/>
          </a:p>
          <a:p>
            <a:pPr lvl="2"/>
            <a:r>
              <a:rPr lang="en-GB" dirty="0"/>
              <a:t>Want to run a HR global model </a:t>
            </a:r>
          </a:p>
          <a:p>
            <a:pPr lvl="2"/>
            <a:r>
              <a:rPr lang="en-GB" dirty="0"/>
              <a:t>Need to get all in-situ observations (5’ or 1’)  in real time</a:t>
            </a:r>
          </a:p>
          <a:p>
            <a:pPr lvl="2"/>
            <a:r>
              <a:rPr lang="en-GB" dirty="0"/>
              <a:t>Need to get all radar data in real time</a:t>
            </a:r>
          </a:p>
          <a:p>
            <a:pPr lvl="3"/>
            <a:r>
              <a:rPr lang="fr-FR" dirty="0" err="1"/>
              <a:t>getting</a:t>
            </a:r>
            <a:r>
              <a:rPr lang="fr-FR" dirty="0"/>
              <a:t> all </a:t>
            </a:r>
            <a:r>
              <a:rPr lang="fr-FR" dirty="0" err="1"/>
              <a:t>raw</a:t>
            </a:r>
            <a:r>
              <a:rPr lang="fr-FR" dirty="0"/>
              <a:t> data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too</a:t>
            </a:r>
            <a:r>
              <a:rPr lang="fr-FR" dirty="0"/>
              <a:t> big  </a:t>
            </a:r>
          </a:p>
          <a:p>
            <a:pPr lvl="2"/>
            <a:r>
              <a:rPr lang="en-GB" dirty="0"/>
              <a:t>Provide services on NWP output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6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079" y="0"/>
            <a:ext cx="7729728" cy="423081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USE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2080" y="611351"/>
            <a:ext cx="7729728" cy="61988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CH" sz="1400" dirty="0" smtClean="0"/>
              <a:t>Services</a:t>
            </a:r>
          </a:p>
          <a:p>
            <a:pPr lvl="1">
              <a:spcBef>
                <a:spcPts val="0"/>
              </a:spcBef>
            </a:pPr>
            <a:r>
              <a:rPr lang="fr-CH" sz="1400" dirty="0" smtClean="0"/>
              <a:t>WIS 2.0 </a:t>
            </a:r>
            <a:r>
              <a:rPr lang="fr-CH" sz="1400" dirty="0" err="1" smtClean="0"/>
              <a:t>is</a:t>
            </a:r>
            <a:r>
              <a:rPr lang="fr-CH" sz="1400" dirty="0" smtClean="0"/>
              <a:t> a </a:t>
            </a:r>
            <a:r>
              <a:rPr lang="fr-CH" sz="1400" dirty="0" err="1" smtClean="0"/>
              <a:t>policy</a:t>
            </a:r>
            <a:r>
              <a:rPr lang="fr-CH" sz="1400" dirty="0" smtClean="0"/>
              <a:t> </a:t>
            </a:r>
            <a:r>
              <a:rPr lang="fr-CH" sz="1400" dirty="0" err="1" smtClean="0"/>
              <a:t>framework</a:t>
            </a:r>
            <a:r>
              <a:rPr lang="fr-CH" sz="1400" dirty="0" smtClean="0"/>
              <a:t> </a:t>
            </a:r>
            <a:r>
              <a:rPr lang="fr-CH" sz="1400" dirty="0" err="1" smtClean="0"/>
              <a:t>that</a:t>
            </a:r>
            <a:r>
              <a:rPr lang="fr-CH" sz="1400" dirty="0" smtClean="0"/>
              <a:t> </a:t>
            </a:r>
            <a:r>
              <a:rPr lang="fr-CH" sz="1400" dirty="0" err="1" smtClean="0"/>
              <a:t>allows</a:t>
            </a:r>
            <a:r>
              <a:rPr lang="fr-CH" sz="1400" dirty="0" smtClean="0"/>
              <a:t> services to </a:t>
            </a:r>
            <a:r>
              <a:rPr lang="fr-CH" sz="1400" dirty="0" err="1" smtClean="0"/>
              <a:t>be</a:t>
            </a:r>
            <a:r>
              <a:rPr lang="fr-CH" sz="1400" dirty="0" smtClean="0"/>
              <a:t> </a:t>
            </a:r>
            <a:r>
              <a:rPr lang="fr-CH" sz="1400" dirty="0" err="1" smtClean="0"/>
              <a:t>used</a:t>
            </a:r>
            <a:r>
              <a:rPr lang="fr-CH" sz="1400" dirty="0" smtClean="0"/>
              <a:t> </a:t>
            </a:r>
            <a:r>
              <a:rPr lang="fr-CH" sz="1400" dirty="0" err="1" smtClean="0"/>
              <a:t>together</a:t>
            </a:r>
            <a:r>
              <a:rPr lang="fr-CH" sz="1400" dirty="0" smtClean="0"/>
              <a:t> as </a:t>
            </a:r>
            <a:r>
              <a:rPr lang="fr-CH" sz="1400" dirty="0" err="1" smtClean="0"/>
              <a:t>opposed</a:t>
            </a:r>
            <a:r>
              <a:rPr lang="fr-CH" sz="1400" dirty="0" smtClean="0"/>
              <a:t> to WIS 1.0 </a:t>
            </a:r>
            <a:r>
              <a:rPr lang="fr-CH" sz="1400" dirty="0" err="1" smtClean="0"/>
              <a:t>which</a:t>
            </a:r>
            <a:r>
              <a:rPr lang="fr-CH" sz="1400" dirty="0" smtClean="0"/>
              <a:t> </a:t>
            </a:r>
            <a:r>
              <a:rPr lang="fr-CH" sz="1400" dirty="0" err="1" smtClean="0"/>
              <a:t>is</a:t>
            </a:r>
            <a:r>
              <a:rPr lang="fr-CH" sz="1400" dirty="0" smtClean="0"/>
              <a:t> an infrastructure and </a:t>
            </a:r>
            <a:r>
              <a:rPr lang="fr-CH" sz="1400" dirty="0" err="1" smtClean="0"/>
              <a:t>is</a:t>
            </a:r>
            <a:r>
              <a:rPr lang="fr-CH" sz="1400" dirty="0" smtClean="0"/>
              <a:t> </a:t>
            </a:r>
            <a:r>
              <a:rPr lang="fr-CH" sz="1400" dirty="0" err="1" smtClean="0"/>
              <a:t>limited</a:t>
            </a:r>
            <a:endParaRPr lang="fr-CH" sz="1400" dirty="0" smtClean="0"/>
          </a:p>
          <a:p>
            <a:pPr>
              <a:spcBef>
                <a:spcPts val="0"/>
              </a:spcBef>
            </a:pPr>
            <a:r>
              <a:rPr lang="fr-CH" sz="1400" dirty="0" err="1" smtClean="0"/>
              <a:t>Technical</a:t>
            </a:r>
            <a:endParaRPr lang="fr-CH" sz="1400" dirty="0" smtClean="0"/>
          </a:p>
          <a:p>
            <a:pPr lvl="1">
              <a:spcBef>
                <a:spcPts val="0"/>
              </a:spcBef>
            </a:pPr>
            <a:r>
              <a:rPr lang="fr-CH" sz="1400" dirty="0" smtClean="0"/>
              <a:t>Data exchange, Data contribution </a:t>
            </a:r>
          </a:p>
          <a:p>
            <a:pPr lvl="2">
              <a:spcBef>
                <a:spcPts val="0"/>
              </a:spcBef>
            </a:pPr>
            <a:r>
              <a:rPr lang="fr-CH" sz="1400" dirty="0" smtClean="0"/>
              <a:t>Inclusive – </a:t>
            </a:r>
            <a:r>
              <a:rPr lang="fr-CH" sz="1400" dirty="0" err="1" smtClean="0"/>
              <a:t>what</a:t>
            </a:r>
            <a:r>
              <a:rPr lang="fr-CH" sz="1400" dirty="0" smtClean="0"/>
              <a:t> </a:t>
            </a:r>
            <a:r>
              <a:rPr lang="fr-CH" sz="1400" dirty="0" err="1" smtClean="0"/>
              <a:t>is</a:t>
            </a:r>
            <a:r>
              <a:rPr lang="fr-CH" sz="1400" dirty="0" smtClean="0"/>
              <a:t> the </a:t>
            </a:r>
            <a:r>
              <a:rPr lang="fr-CH" sz="1400" dirty="0" err="1" smtClean="0"/>
              <a:t>cost</a:t>
            </a:r>
            <a:r>
              <a:rPr lang="fr-CH" sz="1400" dirty="0" smtClean="0"/>
              <a:t> of </a:t>
            </a:r>
            <a:r>
              <a:rPr lang="fr-CH" sz="1400" dirty="0" err="1" smtClean="0"/>
              <a:t>adding</a:t>
            </a:r>
            <a:r>
              <a:rPr lang="fr-CH" sz="1400" dirty="0" smtClean="0"/>
              <a:t> a new centre or service? Data for free, management service</a:t>
            </a:r>
          </a:p>
          <a:p>
            <a:pPr lvl="2">
              <a:spcBef>
                <a:spcPts val="0"/>
              </a:spcBef>
            </a:pPr>
            <a:r>
              <a:rPr lang="fr-CH" sz="1400" dirty="0" err="1" smtClean="0"/>
              <a:t>Need</a:t>
            </a:r>
            <a:r>
              <a:rPr lang="fr-CH" sz="1400" dirty="0" smtClean="0"/>
              <a:t> to </a:t>
            </a:r>
            <a:r>
              <a:rPr lang="fr-CH" sz="1400" dirty="0" err="1" smtClean="0"/>
              <a:t>enable</a:t>
            </a:r>
            <a:r>
              <a:rPr lang="fr-CH" sz="1400" dirty="0" smtClean="0"/>
              <a:t> data </a:t>
            </a:r>
            <a:r>
              <a:rPr lang="fr-CH" sz="1400" dirty="0" err="1" smtClean="0"/>
              <a:t>be</a:t>
            </a:r>
            <a:r>
              <a:rPr lang="fr-CH" sz="1400" dirty="0" smtClean="0"/>
              <a:t> </a:t>
            </a:r>
            <a:r>
              <a:rPr lang="fr-CH" sz="1400" dirty="0" err="1" smtClean="0"/>
              <a:t>provided</a:t>
            </a:r>
            <a:r>
              <a:rPr lang="fr-CH" sz="1400" dirty="0" smtClean="0"/>
              <a:t> in a </a:t>
            </a:r>
            <a:r>
              <a:rPr lang="fr-CH" sz="1400" dirty="0" err="1" smtClean="0"/>
              <a:t>timely</a:t>
            </a:r>
            <a:r>
              <a:rPr lang="fr-CH" sz="1400" dirty="0" smtClean="0"/>
              <a:t> </a:t>
            </a:r>
            <a:r>
              <a:rPr lang="fr-CH" sz="1400" dirty="0" err="1" smtClean="0"/>
              <a:t>manner</a:t>
            </a:r>
            <a:r>
              <a:rPr lang="fr-CH" sz="1400" dirty="0" smtClean="0"/>
              <a:t> – standards, </a:t>
            </a:r>
            <a:r>
              <a:rPr lang="fr-CH" sz="1400" dirty="0" err="1" smtClean="0"/>
              <a:t>technology</a:t>
            </a:r>
            <a:r>
              <a:rPr lang="fr-CH" sz="1400" dirty="0" smtClean="0"/>
              <a:t>/infrastructure, …</a:t>
            </a:r>
          </a:p>
          <a:p>
            <a:pPr lvl="1">
              <a:spcBef>
                <a:spcPts val="0"/>
              </a:spcBef>
            </a:pPr>
            <a:r>
              <a:rPr lang="fr-CH" sz="1400" dirty="0" smtClean="0"/>
              <a:t>Access to </a:t>
            </a:r>
            <a:r>
              <a:rPr lang="fr-CH" sz="1400" dirty="0" err="1" smtClean="0"/>
              <a:t>provisioned</a:t>
            </a:r>
            <a:r>
              <a:rPr lang="fr-CH" sz="1400" dirty="0" smtClean="0"/>
              <a:t> </a:t>
            </a:r>
            <a:r>
              <a:rPr lang="fr-CH" sz="1400" dirty="0" err="1" smtClean="0"/>
              <a:t>environments</a:t>
            </a:r>
            <a:r>
              <a:rPr lang="fr-CH" sz="1400" dirty="0" smtClean="0"/>
              <a:t> (flexible - </a:t>
            </a:r>
            <a:r>
              <a:rPr lang="fr-CH" sz="1400" dirty="0" err="1" smtClean="0"/>
              <a:t>research</a:t>
            </a:r>
            <a:r>
              <a:rPr lang="fr-CH" sz="1400" dirty="0" smtClean="0"/>
              <a:t> and more </a:t>
            </a:r>
            <a:r>
              <a:rPr lang="fr-CH" sz="1400" dirty="0" err="1" smtClean="0"/>
              <a:t>static</a:t>
            </a:r>
            <a:r>
              <a:rPr lang="fr-CH" sz="1400" dirty="0" smtClean="0"/>
              <a:t> - </a:t>
            </a:r>
            <a:r>
              <a:rPr lang="fr-CH" sz="1400" dirty="0" err="1" smtClean="0"/>
              <a:t>operational</a:t>
            </a:r>
            <a:r>
              <a:rPr lang="fr-CH" sz="14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fr-CH" sz="1400" dirty="0" err="1" smtClean="0"/>
              <a:t>Governance</a:t>
            </a:r>
            <a:r>
              <a:rPr lang="fr-CH" sz="1400" dirty="0" smtClean="0"/>
              <a:t> and General </a:t>
            </a:r>
            <a:r>
              <a:rPr lang="fr-CH" sz="1400" dirty="0" err="1" smtClean="0"/>
              <a:t>terms</a:t>
            </a:r>
            <a:r>
              <a:rPr lang="fr-CH" sz="1400" dirty="0" smtClean="0"/>
              <a:t> of use for service(s)</a:t>
            </a:r>
          </a:p>
          <a:p>
            <a:pPr lvl="2">
              <a:spcBef>
                <a:spcPts val="0"/>
              </a:spcBef>
            </a:pPr>
            <a:r>
              <a:rPr lang="fr-CH" sz="1400" dirty="0" err="1" smtClean="0"/>
              <a:t>Appreciate</a:t>
            </a:r>
            <a:r>
              <a:rPr lang="fr-CH" sz="1400" dirty="0" smtClean="0"/>
              <a:t> the </a:t>
            </a:r>
            <a:r>
              <a:rPr lang="fr-CH" sz="1400" dirty="0" err="1" smtClean="0"/>
              <a:t>different</a:t>
            </a:r>
            <a:r>
              <a:rPr lang="fr-CH" sz="1400" dirty="0" smtClean="0"/>
              <a:t> types of </a:t>
            </a:r>
            <a:r>
              <a:rPr lang="fr-CH" sz="1400" dirty="0" err="1" smtClean="0"/>
              <a:t>users</a:t>
            </a:r>
            <a:r>
              <a:rPr lang="fr-CH" sz="1400" dirty="0"/>
              <a:t> </a:t>
            </a:r>
            <a:r>
              <a:rPr lang="fr-CH" sz="1400" dirty="0" smtClean="0"/>
              <a:t>(</a:t>
            </a:r>
            <a:r>
              <a:rPr lang="fr-CH" sz="1400" dirty="0" err="1" smtClean="0"/>
              <a:t>different</a:t>
            </a:r>
            <a:r>
              <a:rPr lang="fr-CH" sz="1400" dirty="0" smtClean="0"/>
              <a:t> </a:t>
            </a:r>
            <a:r>
              <a:rPr lang="fr-CH" sz="1400" dirty="0" err="1" smtClean="0"/>
              <a:t>capabilities</a:t>
            </a:r>
            <a:r>
              <a:rPr lang="fr-CH" sz="1400" dirty="0" smtClean="0"/>
              <a:t>) and </a:t>
            </a:r>
            <a:r>
              <a:rPr lang="fr-CH" sz="1400" dirty="0" err="1" smtClean="0"/>
              <a:t>differences</a:t>
            </a:r>
            <a:r>
              <a:rPr lang="fr-CH" sz="1400" dirty="0" smtClean="0"/>
              <a:t> </a:t>
            </a:r>
            <a:r>
              <a:rPr lang="fr-CH" sz="1400" dirty="0" err="1" smtClean="0"/>
              <a:t>between</a:t>
            </a:r>
            <a:r>
              <a:rPr lang="fr-CH" sz="1400" dirty="0" smtClean="0"/>
              <a:t> public and commercial usage</a:t>
            </a:r>
          </a:p>
          <a:p>
            <a:pPr lvl="1">
              <a:spcBef>
                <a:spcPts val="0"/>
              </a:spcBef>
            </a:pPr>
            <a:r>
              <a:rPr lang="fr-CH" sz="1400" dirty="0" smtClean="0"/>
              <a:t>Tools</a:t>
            </a:r>
          </a:p>
          <a:p>
            <a:pPr lvl="2">
              <a:spcBef>
                <a:spcPts val="0"/>
              </a:spcBef>
            </a:pPr>
            <a:r>
              <a:rPr lang="fr-CH" sz="1400" dirty="0" err="1" smtClean="0"/>
              <a:t>Availability</a:t>
            </a:r>
            <a:r>
              <a:rPr lang="fr-CH" sz="1400" dirty="0" smtClean="0"/>
              <a:t> of </a:t>
            </a:r>
            <a:r>
              <a:rPr lang="fr-CH" sz="1400" dirty="0" err="1" smtClean="0"/>
              <a:t>general</a:t>
            </a:r>
            <a:r>
              <a:rPr lang="fr-CH" sz="1400" dirty="0" smtClean="0"/>
              <a:t> </a:t>
            </a:r>
            <a:r>
              <a:rPr lang="fr-CH" sz="1400" dirty="0" err="1" smtClean="0"/>
              <a:t>tools</a:t>
            </a:r>
            <a:r>
              <a:rPr lang="fr-CH" sz="1400" dirty="0" smtClean="0"/>
              <a:t> and </a:t>
            </a:r>
            <a:r>
              <a:rPr lang="fr-CH" sz="1400" dirty="0" err="1" smtClean="0"/>
              <a:t>possibility</a:t>
            </a:r>
            <a:r>
              <a:rPr lang="fr-CH" sz="1400" dirty="0" smtClean="0"/>
              <a:t> to </a:t>
            </a:r>
            <a:r>
              <a:rPr lang="fr-CH" sz="1400" dirty="0" err="1" smtClean="0"/>
              <a:t>integrate</a:t>
            </a:r>
            <a:r>
              <a:rPr lang="fr-CH" sz="1400" dirty="0" smtClean="0"/>
              <a:t> local </a:t>
            </a:r>
            <a:r>
              <a:rPr lang="fr-CH" sz="1400" dirty="0" err="1" smtClean="0"/>
              <a:t>tools</a:t>
            </a:r>
            <a:endParaRPr lang="fr-CH" sz="1400" dirty="0" smtClean="0"/>
          </a:p>
          <a:p>
            <a:pPr lvl="3">
              <a:spcBef>
                <a:spcPts val="0"/>
              </a:spcBef>
            </a:pPr>
            <a:r>
              <a:rPr lang="fr-CH" sz="1400" dirty="0" smtClean="0"/>
              <a:t>Discussion on </a:t>
            </a:r>
            <a:r>
              <a:rPr lang="fr-CH" sz="1400" dirty="0" err="1" smtClean="0"/>
              <a:t>ownership</a:t>
            </a:r>
            <a:r>
              <a:rPr lang="fr-CH" sz="1400" dirty="0" smtClean="0"/>
              <a:t>, IPR of </a:t>
            </a:r>
            <a:r>
              <a:rPr lang="fr-CH" sz="1400" dirty="0" err="1" smtClean="0"/>
              <a:t>algorithms</a:t>
            </a:r>
            <a:r>
              <a:rPr lang="fr-CH" sz="1400" dirty="0" smtClean="0"/>
              <a:t>, </a:t>
            </a:r>
            <a:r>
              <a:rPr lang="fr-CH" sz="1400" dirty="0" err="1" smtClean="0"/>
              <a:t>products</a:t>
            </a:r>
            <a:endParaRPr lang="fr-CH" sz="1400" dirty="0"/>
          </a:p>
          <a:p>
            <a:pPr lvl="1">
              <a:spcBef>
                <a:spcPts val="0"/>
              </a:spcBef>
            </a:pPr>
            <a:r>
              <a:rPr lang="fr-CH" sz="1400" dirty="0" smtClean="0"/>
              <a:t> </a:t>
            </a:r>
            <a:r>
              <a:rPr lang="fr-CH" sz="1400" dirty="0" err="1" smtClean="0"/>
              <a:t>Establish</a:t>
            </a:r>
            <a:r>
              <a:rPr lang="fr-CH" sz="1400" dirty="0" smtClean="0"/>
              <a:t> open </a:t>
            </a:r>
            <a:r>
              <a:rPr lang="fr-CH" sz="1400" dirty="0" err="1" smtClean="0"/>
              <a:t>framework</a:t>
            </a:r>
            <a:r>
              <a:rPr lang="fr-CH" sz="1400" dirty="0" smtClean="0"/>
              <a:t> for </a:t>
            </a:r>
            <a:r>
              <a:rPr lang="fr-CH" sz="1400" dirty="0" err="1" smtClean="0"/>
              <a:t>enabling</a:t>
            </a:r>
            <a:r>
              <a:rPr lang="fr-CH" sz="1400" dirty="0" smtClean="0"/>
              <a:t> </a:t>
            </a:r>
            <a:r>
              <a:rPr lang="fr-CH" sz="1400" dirty="0" err="1" smtClean="0"/>
              <a:t>access</a:t>
            </a:r>
            <a:r>
              <a:rPr lang="fr-CH" sz="1400" dirty="0" smtClean="0"/>
              <a:t> to WIS </a:t>
            </a:r>
            <a:r>
              <a:rPr lang="fr-CH" sz="1400" dirty="0" err="1" smtClean="0"/>
              <a:t>members</a:t>
            </a:r>
            <a:endParaRPr lang="fr-CH" sz="1400" dirty="0" smtClean="0"/>
          </a:p>
          <a:p>
            <a:pPr>
              <a:spcBef>
                <a:spcPts val="0"/>
              </a:spcBef>
            </a:pPr>
            <a:r>
              <a:rPr lang="fr-CH" sz="1400" dirty="0" smtClean="0"/>
              <a:t>Policy Framework</a:t>
            </a:r>
          </a:p>
          <a:p>
            <a:pPr lvl="1">
              <a:spcBef>
                <a:spcPts val="0"/>
              </a:spcBef>
            </a:pPr>
            <a:r>
              <a:rPr lang="fr-CH" sz="1400" dirty="0" smtClean="0"/>
              <a:t>Data, output, services - use in public and commercial scenarios</a:t>
            </a:r>
          </a:p>
          <a:p>
            <a:pPr lvl="1">
              <a:spcBef>
                <a:spcPts val="0"/>
              </a:spcBef>
            </a:pPr>
            <a:r>
              <a:rPr lang="fr-CH" sz="1400" dirty="0" smtClean="0"/>
              <a:t>User </a:t>
            </a:r>
            <a:r>
              <a:rPr lang="fr-CH" sz="1400" dirty="0" err="1" smtClean="0"/>
              <a:t>does</a:t>
            </a:r>
            <a:r>
              <a:rPr lang="fr-CH" sz="1400" dirty="0" smtClean="0"/>
              <a:t> not </a:t>
            </a:r>
            <a:r>
              <a:rPr lang="fr-CH" sz="1400" dirty="0" err="1" smtClean="0"/>
              <a:t>need</a:t>
            </a:r>
            <a:r>
              <a:rPr lang="fr-CH" sz="1400" dirty="0" smtClean="0"/>
              <a:t> to know </a:t>
            </a:r>
            <a:r>
              <a:rPr lang="fr-CH" sz="1400" dirty="0" err="1" smtClean="0"/>
              <a:t>where</a:t>
            </a:r>
            <a:r>
              <a:rPr lang="fr-CH" sz="1400" dirty="0" smtClean="0"/>
              <a:t> </a:t>
            </a:r>
            <a:r>
              <a:rPr lang="fr-CH" sz="1400" dirty="0" err="1" smtClean="0"/>
              <a:t>resources</a:t>
            </a:r>
            <a:r>
              <a:rPr lang="fr-CH" sz="1400" dirty="0" smtClean="0"/>
              <a:t> and services are </a:t>
            </a:r>
            <a:r>
              <a:rPr lang="fr-CH" sz="1400" dirty="0" err="1" smtClean="0"/>
              <a:t>provisioned</a:t>
            </a:r>
            <a:endParaRPr lang="fr-CH" sz="1400" dirty="0" smtClean="0"/>
          </a:p>
          <a:p>
            <a:pPr lvl="1">
              <a:spcBef>
                <a:spcPts val="0"/>
              </a:spcBef>
            </a:pPr>
            <a:r>
              <a:rPr lang="fr-CH" sz="1400" dirty="0" smtClean="0"/>
              <a:t>WIS 2.0 to </a:t>
            </a:r>
            <a:r>
              <a:rPr lang="fr-CH" sz="1400" dirty="0" err="1" smtClean="0"/>
              <a:t>allow</a:t>
            </a:r>
            <a:r>
              <a:rPr lang="fr-CH" sz="1400" dirty="0" smtClean="0"/>
              <a:t> services to </a:t>
            </a:r>
            <a:r>
              <a:rPr lang="fr-CH" sz="1400" dirty="0" err="1" smtClean="0"/>
              <a:t>be</a:t>
            </a:r>
            <a:r>
              <a:rPr lang="fr-CH" sz="1400" dirty="0" smtClean="0"/>
              <a:t> </a:t>
            </a:r>
            <a:r>
              <a:rPr lang="fr-CH" sz="1400" dirty="0" err="1" smtClean="0"/>
              <a:t>exploited</a:t>
            </a:r>
            <a:r>
              <a:rPr lang="fr-CH" sz="1400" dirty="0" smtClean="0"/>
              <a:t> by a </a:t>
            </a:r>
            <a:r>
              <a:rPr lang="fr-CH" sz="1400" dirty="0" err="1" smtClean="0"/>
              <a:t>wider</a:t>
            </a:r>
            <a:r>
              <a:rPr lang="fr-CH" sz="1400" dirty="0" smtClean="0"/>
              <a:t> </a:t>
            </a:r>
            <a:r>
              <a:rPr lang="fr-CH" sz="1400" dirty="0" err="1" smtClean="0"/>
              <a:t>community</a:t>
            </a:r>
            <a:endParaRPr lang="en-US" sz="1000" dirty="0" smtClean="0"/>
          </a:p>
          <a:p>
            <a:pPr>
              <a:spcBef>
                <a:spcPts val="0"/>
              </a:spcBef>
            </a:pPr>
            <a:endParaRPr lang="fr-CH" dirty="0" smtClean="0"/>
          </a:p>
          <a:p>
            <a:pPr>
              <a:spcBef>
                <a:spcPts val="0"/>
              </a:spcBef>
            </a:pPr>
            <a:r>
              <a:rPr lang="fr-CH" dirty="0" smtClean="0"/>
              <a:t>WIS 2.0 </a:t>
            </a:r>
            <a:r>
              <a:rPr lang="fr-CH" dirty="0" err="1" smtClean="0"/>
              <a:t>needs</a:t>
            </a:r>
            <a:r>
              <a:rPr lang="fr-CH" dirty="0" smtClean="0"/>
              <a:t> to </a:t>
            </a:r>
            <a:r>
              <a:rPr lang="fr-CH" dirty="0" err="1" smtClean="0"/>
              <a:t>provide</a:t>
            </a:r>
            <a:r>
              <a:rPr lang="fr-CH" dirty="0" smtClean="0"/>
              <a:t> an attractive </a:t>
            </a:r>
            <a:r>
              <a:rPr lang="fr-CH" dirty="0" err="1" smtClean="0"/>
              <a:t>methodology</a:t>
            </a:r>
            <a:r>
              <a:rPr lang="fr-CH" dirty="0" smtClean="0"/>
              <a:t> for </a:t>
            </a:r>
            <a:r>
              <a:rPr lang="fr-CH" dirty="0" err="1" smtClean="0"/>
              <a:t>others</a:t>
            </a:r>
            <a:r>
              <a:rPr lang="fr-CH" dirty="0" smtClean="0"/>
              <a:t> to </a:t>
            </a:r>
            <a:r>
              <a:rPr lang="fr-CH" dirty="0" err="1" smtClean="0"/>
              <a:t>contribute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services – </a:t>
            </a:r>
            <a:r>
              <a:rPr lang="fr-CH" dirty="0" err="1" smtClean="0"/>
              <a:t>because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use case </a:t>
            </a:r>
            <a:r>
              <a:rPr lang="fr-CH" dirty="0" err="1" smtClean="0"/>
              <a:t>implies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someone</a:t>
            </a:r>
            <a:r>
              <a:rPr lang="fr-CH" dirty="0" smtClean="0"/>
              <a:t> has to </a:t>
            </a:r>
            <a:r>
              <a:rPr lang="fr-CH" dirty="0" err="1" smtClean="0"/>
              <a:t>pay</a:t>
            </a:r>
            <a:r>
              <a:rPr lang="fr-CH" dirty="0" smtClean="0"/>
              <a:t> the IT bill</a:t>
            </a:r>
          </a:p>
          <a:p>
            <a:pPr lvl="1">
              <a:spcBef>
                <a:spcPts val="0"/>
              </a:spcBef>
            </a:pPr>
            <a:r>
              <a:rPr lang="fr-CH" dirty="0" smtClean="0"/>
              <a:t>That </a:t>
            </a:r>
            <a:r>
              <a:rPr lang="fr-CH" dirty="0" err="1" smtClean="0"/>
              <a:t>removes</a:t>
            </a:r>
            <a:r>
              <a:rPr lang="fr-CH" dirty="0" smtClean="0"/>
              <a:t> the </a:t>
            </a:r>
            <a:r>
              <a:rPr lang="fr-CH" dirty="0" err="1" smtClean="0"/>
              <a:t>need</a:t>
            </a:r>
            <a:r>
              <a:rPr lang="fr-CH" dirty="0" smtClean="0"/>
              <a:t> for WIS 2.0 to </a:t>
            </a:r>
            <a:r>
              <a:rPr lang="fr-CH" dirty="0" err="1" smtClean="0"/>
              <a:t>specify</a:t>
            </a:r>
            <a:r>
              <a:rPr lang="fr-CH" dirty="0" smtClean="0"/>
              <a:t> all of the </a:t>
            </a:r>
            <a:r>
              <a:rPr lang="fr-CH" dirty="0" err="1" smtClean="0"/>
              <a:t>technical</a:t>
            </a:r>
            <a:r>
              <a:rPr lang="fr-CH" dirty="0" smtClean="0"/>
              <a:t> </a:t>
            </a:r>
            <a:r>
              <a:rPr lang="fr-CH" dirty="0" err="1" smtClean="0"/>
              <a:t>details</a:t>
            </a:r>
            <a:r>
              <a:rPr lang="fr-CH" dirty="0" smtClean="0"/>
              <a:t> – </a:t>
            </a:r>
            <a:r>
              <a:rPr lang="fr-CH" dirty="0" err="1" smtClean="0"/>
              <a:t>contributors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want</a:t>
            </a:r>
            <a:r>
              <a:rPr lang="fr-CH" dirty="0" smtClean="0"/>
              <a:t> to </a:t>
            </a:r>
            <a:r>
              <a:rPr lang="fr-CH" dirty="0" err="1" smtClean="0"/>
              <a:t>solve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endParaRPr lang="fr-CH" dirty="0" smtClean="0"/>
          </a:p>
          <a:p>
            <a:pPr lvl="1">
              <a:spcBef>
                <a:spcPts val="0"/>
              </a:spcBef>
            </a:pPr>
            <a:r>
              <a:rPr lang="fr-CH" dirty="0" smtClean="0"/>
              <a:t>WIS 2.0 to </a:t>
            </a:r>
            <a:r>
              <a:rPr lang="fr-CH" dirty="0" err="1" smtClean="0"/>
              <a:t>approach</a:t>
            </a:r>
            <a:r>
              <a:rPr lang="fr-CH" dirty="0" smtClean="0"/>
              <a:t> and encourage </a:t>
            </a:r>
            <a:r>
              <a:rPr lang="fr-CH" dirty="0" err="1" smtClean="0"/>
              <a:t>others</a:t>
            </a:r>
            <a:r>
              <a:rPr lang="fr-CH" dirty="0" smtClean="0"/>
              <a:t> to </a:t>
            </a:r>
            <a:r>
              <a:rPr lang="fr-CH" dirty="0" err="1" smtClean="0"/>
              <a:t>contribute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services</a:t>
            </a:r>
          </a:p>
        </p:txBody>
      </p:sp>
    </p:spTree>
    <p:extLst>
      <p:ext uri="{BB962C8B-B14F-4D97-AF65-F5344CB8AC3E}">
        <p14:creationId xmlns:p14="http://schemas.microsoft.com/office/powerpoint/2010/main" val="26889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4076673-F4F3-4F78-9FB5-777180D6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EF46DDB-A84D-47ED-B339-3CE47C569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Use </a:t>
            </a:r>
            <a:r>
              <a:rPr lang="fr-FR" dirty="0"/>
              <a:t>case </a:t>
            </a:r>
            <a:r>
              <a:rPr lang="fr-FR" dirty="0" err="1"/>
              <a:t>related</a:t>
            </a:r>
            <a:r>
              <a:rPr lang="fr-FR" dirty="0"/>
              <a:t> to GMAS </a:t>
            </a:r>
          </a:p>
          <a:p>
            <a:r>
              <a:rPr lang="fr-FR" dirty="0"/>
              <a:t>NMHS</a:t>
            </a:r>
          </a:p>
          <a:p>
            <a:pPr lvl="1"/>
            <a:r>
              <a:rPr lang="fr-FR" dirty="0" err="1"/>
              <a:t>Want</a:t>
            </a:r>
            <a:r>
              <a:rPr lang="fr-FR" dirty="0"/>
              <a:t> to </a:t>
            </a:r>
            <a:r>
              <a:rPr lang="fr-FR" dirty="0" err="1"/>
              <a:t>send</a:t>
            </a:r>
            <a:r>
              <a:rPr lang="fr-FR" dirty="0"/>
              <a:t> notification/</a:t>
            </a:r>
            <a:r>
              <a:rPr lang="fr-FR" dirty="0" err="1"/>
              <a:t>alarm</a:t>
            </a:r>
            <a:r>
              <a:rPr lang="fr-FR" dirty="0"/>
              <a:t> on smartphone </a:t>
            </a:r>
            <a:r>
              <a:rPr lang="fr-FR" dirty="0" err="1"/>
              <a:t>when</a:t>
            </a:r>
            <a:r>
              <a:rPr lang="fr-FR" dirty="0"/>
              <a:t> a </a:t>
            </a:r>
            <a:r>
              <a:rPr lang="fr-FR" dirty="0" err="1"/>
              <a:t>threshold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/(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) </a:t>
            </a:r>
            <a:r>
              <a:rPr lang="fr-FR" dirty="0" err="1"/>
              <a:t>reach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19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68F825A-ACB5-456F-9743-1AA84C6DF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</a:t>
            </a:r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C19ED65-F742-4F46-8E79-C9E757A7E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 insurance </a:t>
            </a:r>
            <a:r>
              <a:rPr lang="en-GB" dirty="0"/>
              <a:t>company</a:t>
            </a:r>
          </a:p>
          <a:p>
            <a:pPr lvl="1"/>
            <a:r>
              <a:rPr lang="en-GB" dirty="0"/>
              <a:t>Want to develop a new product</a:t>
            </a:r>
          </a:p>
          <a:p>
            <a:pPr lvl="1"/>
            <a:r>
              <a:rPr lang="en-GB" dirty="0"/>
              <a:t>Need to run a study on reanalysis data from </a:t>
            </a:r>
            <a:r>
              <a:rPr lang="en-GB" dirty="0" smtClean="0"/>
              <a:t>different </a:t>
            </a:r>
            <a:r>
              <a:rPr lang="en-GB" dirty="0"/>
              <a:t>Climate </a:t>
            </a:r>
            <a:r>
              <a:rPr lang="en-GB" dirty="0" smtClean="0"/>
              <a:t>centres</a:t>
            </a:r>
            <a:endParaRPr lang="en-GB" dirty="0"/>
          </a:p>
          <a:p>
            <a:pPr lvl="2"/>
            <a:r>
              <a:rPr lang="fr-FR" dirty="0" err="1"/>
              <a:t>getting</a:t>
            </a:r>
            <a:r>
              <a:rPr lang="fr-FR" dirty="0"/>
              <a:t> all </a:t>
            </a:r>
            <a:r>
              <a:rPr lang="fr-FR" dirty="0" err="1"/>
              <a:t>reanalysis</a:t>
            </a:r>
            <a:r>
              <a:rPr lang="fr-FR" dirty="0"/>
              <a:t> data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too</a:t>
            </a:r>
            <a:r>
              <a:rPr lang="fr-FR" dirty="0"/>
              <a:t> big  </a:t>
            </a:r>
          </a:p>
          <a:p>
            <a:endParaRPr lang="en-GB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11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AAC4AA0-5663-45AD-BFCE-3D0D6D531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Use case </a:t>
            </a:r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20DDF4E-EC6A-4118-BD41-1D2701941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Use case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of flood impact</a:t>
            </a:r>
            <a:endParaRPr lang="fr-FR" dirty="0"/>
          </a:p>
          <a:p>
            <a:pPr lvl="1"/>
            <a:r>
              <a:rPr lang="fr-FR" dirty="0" err="1" smtClean="0"/>
              <a:t>Want</a:t>
            </a:r>
            <a:r>
              <a:rPr lang="fr-FR" dirty="0" smtClean="0"/>
              <a:t> to </a:t>
            </a:r>
            <a:r>
              <a:rPr lang="fr-FR" dirty="0" err="1" smtClean="0"/>
              <a:t>evaluate</a:t>
            </a:r>
            <a:r>
              <a:rPr lang="fr-FR" dirty="0" smtClean="0"/>
              <a:t> the impact of flood on city</a:t>
            </a:r>
          </a:p>
          <a:p>
            <a:pPr lvl="1"/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meterological</a:t>
            </a:r>
            <a:r>
              <a:rPr lang="fr-FR" dirty="0" smtClean="0"/>
              <a:t>, </a:t>
            </a:r>
            <a:r>
              <a:rPr lang="fr-FR" dirty="0" err="1" smtClean="0"/>
              <a:t>climate</a:t>
            </a:r>
            <a:r>
              <a:rPr lang="fr-FR" dirty="0" smtClean="0"/>
              <a:t>, </a:t>
            </a:r>
            <a:r>
              <a:rPr lang="fr-FR" dirty="0" err="1" smtClean="0"/>
              <a:t>urban</a:t>
            </a:r>
            <a:r>
              <a:rPr lang="fr-FR" dirty="0" smtClean="0"/>
              <a:t> and </a:t>
            </a:r>
            <a:r>
              <a:rPr lang="fr-FR" dirty="0" err="1" smtClean="0"/>
              <a:t>hydrology</a:t>
            </a:r>
            <a:r>
              <a:rPr lang="fr-FR" dirty="0"/>
              <a:t> information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1725251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5D9E65-7052-466D-8053-199ED2BC465E}"/>
</file>

<file path=customXml/itemProps2.xml><?xml version="1.0" encoding="utf-8"?>
<ds:datastoreItem xmlns:ds="http://schemas.openxmlformats.org/officeDocument/2006/customXml" ds:itemID="{22BB2255-EAC6-4015-8838-F78D0BCE37BE}"/>
</file>

<file path=customXml/itemProps3.xml><?xml version="1.0" encoding="utf-8"?>
<ds:datastoreItem xmlns:ds="http://schemas.openxmlformats.org/officeDocument/2006/customXml" ds:itemID="{3187078D-A9BA-4F0B-BC5F-378313BDDC7E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273</TotalTime>
  <Words>981</Words>
  <Application>Microsoft Office PowerPoint</Application>
  <PresentationFormat>Custom</PresentationFormat>
  <Paragraphs>111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Colis</vt:lpstr>
      <vt:lpstr>use cases </vt:lpstr>
      <vt:lpstr>WIS 2.0 - The ecosystem !</vt:lpstr>
      <vt:lpstr>WIS 2.0 - the platform</vt:lpstr>
      <vt:lpstr>Use Case 1</vt:lpstr>
      <vt:lpstr>Use case 2</vt:lpstr>
      <vt:lpstr>USE CASE 1</vt:lpstr>
      <vt:lpstr>Use case 3</vt:lpstr>
      <vt:lpstr>Use case 4</vt:lpstr>
      <vt:lpstr>Use case 5</vt:lpstr>
      <vt:lpstr>USE case 6</vt:lpstr>
      <vt:lpstr>Break-out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cases</dc:title>
  <dc:creator>Matteo DellAcqua</dc:creator>
  <cp:lastModifiedBy>Meeting 04</cp:lastModifiedBy>
  <cp:revision>49</cp:revision>
  <dcterms:created xsi:type="dcterms:W3CDTF">2017-11-22T06:08:20Z</dcterms:created>
  <dcterms:modified xsi:type="dcterms:W3CDTF">2017-11-22T15:59:00Z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