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sldIdLst>
    <p:sldId id="317" r:id="rId2"/>
    <p:sldId id="385" r:id="rId3"/>
    <p:sldId id="386" r:id="rId4"/>
    <p:sldId id="387" r:id="rId5"/>
    <p:sldId id="388" r:id="rId6"/>
    <p:sldId id="389" r:id="rId7"/>
    <p:sldId id="390" r:id="rId8"/>
    <p:sldId id="391" r:id="rId9"/>
    <p:sldId id="392" r:id="rId10"/>
    <p:sldId id="393" r:id="rId11"/>
    <p:sldId id="394" r:id="rId12"/>
    <p:sldId id="395" r:id="rId13"/>
    <p:sldId id="396" r:id="rId14"/>
    <p:sldId id="384" r:id="rId15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95B7"/>
    <a:srgbClr val="005FAA"/>
    <a:srgbClr val="FFFFFF"/>
    <a:srgbClr val="E02F0C"/>
    <a:srgbClr val="E01D0E"/>
    <a:srgbClr val="008C7D"/>
    <a:srgbClr val="6EAAB4"/>
    <a:srgbClr val="5D95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66" autoAdjust="0"/>
    <p:restoredTop sz="94250" autoAdjust="0"/>
  </p:normalViewPr>
  <p:slideViewPr>
    <p:cSldViewPr>
      <p:cViewPr>
        <p:scale>
          <a:sx n="80" d="100"/>
          <a:sy n="80" d="100"/>
        </p:scale>
        <p:origin x="-1680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955731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4" y="0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731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4" y="4714653"/>
            <a:ext cx="5438748" cy="446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305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955731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4" y="9429305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731">
              <a:defRPr sz="1300" smtClean="0"/>
            </a:lvl1pPr>
          </a:lstStyle>
          <a:p>
            <a:pPr>
              <a:defRPr/>
            </a:pPr>
            <a:fld id="{A1709E57-6E7A-488E-A672-085C9194CF9D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3069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6C1C64-90EA-4D17-B0A6-99717CFA29E3}" type="slidenum">
              <a:rPr lang="de-DE" altLang="de-DE"/>
              <a:pPr/>
              <a:t>3</a:t>
            </a:fld>
            <a:endParaRPr lang="de-DE" altLang="de-DE"/>
          </a:p>
        </p:txBody>
      </p:sp>
      <p:sp>
        <p:nvSpPr>
          <p:cNvPr id="249858" name="Rectangle 20"/>
          <p:cNvSpPr txBox="1">
            <a:spLocks noGrp="1" noChangeArrowheads="1"/>
          </p:cNvSpPr>
          <p:nvPr/>
        </p:nvSpPr>
        <p:spPr bwMode="auto">
          <a:xfrm>
            <a:off x="3848773" y="9412368"/>
            <a:ext cx="2924581" cy="52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243" tIns="45622" rIns="91243" bIns="45622" anchor="b"/>
          <a:lstStyle>
            <a:lvl1pPr defTabSz="471488">
              <a:tabLst>
                <a:tab pos="760413" algn="l"/>
                <a:tab pos="1520825" algn="l"/>
                <a:tab pos="22812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81050" indent="-300038" defTabSz="471488">
              <a:tabLst>
                <a:tab pos="760413" algn="l"/>
                <a:tab pos="1520825" algn="l"/>
                <a:tab pos="22812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01738" indent="-241300" defTabSz="471488">
              <a:tabLst>
                <a:tab pos="760413" algn="l"/>
                <a:tab pos="1520825" algn="l"/>
                <a:tab pos="22812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81163" indent="-239713" defTabSz="471488">
              <a:tabLst>
                <a:tab pos="760413" algn="l"/>
                <a:tab pos="1520825" algn="l"/>
                <a:tab pos="22812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62175" indent="-239713" defTabSz="471488">
              <a:tabLst>
                <a:tab pos="760413" algn="l"/>
                <a:tab pos="1520825" algn="l"/>
                <a:tab pos="22812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19375" indent="-239713" defTabSz="471488" fontAlgn="base">
              <a:spcBef>
                <a:spcPct val="0"/>
              </a:spcBef>
              <a:spcAft>
                <a:spcPct val="0"/>
              </a:spcAft>
              <a:tabLst>
                <a:tab pos="760413" algn="l"/>
                <a:tab pos="1520825" algn="l"/>
                <a:tab pos="22812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76575" indent="-239713" defTabSz="471488" fontAlgn="base">
              <a:spcBef>
                <a:spcPct val="0"/>
              </a:spcBef>
              <a:spcAft>
                <a:spcPct val="0"/>
              </a:spcAft>
              <a:tabLst>
                <a:tab pos="760413" algn="l"/>
                <a:tab pos="1520825" algn="l"/>
                <a:tab pos="22812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33775" indent="-239713" defTabSz="471488" fontAlgn="base">
              <a:spcBef>
                <a:spcPct val="0"/>
              </a:spcBef>
              <a:spcAft>
                <a:spcPct val="0"/>
              </a:spcAft>
              <a:tabLst>
                <a:tab pos="760413" algn="l"/>
                <a:tab pos="1520825" algn="l"/>
                <a:tab pos="22812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990975" indent="-239713" defTabSz="471488" fontAlgn="base">
              <a:spcBef>
                <a:spcPct val="0"/>
              </a:spcBef>
              <a:spcAft>
                <a:spcPct val="0"/>
              </a:spcAft>
              <a:tabLst>
                <a:tab pos="760413" algn="l"/>
                <a:tab pos="1520825" algn="l"/>
                <a:tab pos="22812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SzPct val="100000"/>
            </a:pPr>
            <a:fld id="{81788D42-D086-48E9-89B2-3589F85910F1}" type="slidenum">
              <a:rPr lang="de-DE" altLang="de-DE" sz="13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Lucida Sans Unicode" pitchFamily="34" charset="0"/>
              </a:rPr>
              <a:pPr algn="r">
                <a:buSzPct val="100000"/>
              </a:pPr>
              <a:t>3</a:t>
            </a:fld>
            <a:endParaRPr lang="de-DE" altLang="de-DE" sz="1300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Lucida Sans Unicode" pitchFamily="34" charset="0"/>
            </a:endParaRPr>
          </a:p>
        </p:txBody>
      </p:sp>
      <p:sp>
        <p:nvSpPr>
          <p:cNvPr id="249859" name="Text Box 1"/>
          <p:cNvSpPr txBox="1">
            <a:spLocks noChangeArrowheads="1"/>
          </p:cNvSpPr>
          <p:nvPr/>
        </p:nvSpPr>
        <p:spPr bwMode="auto">
          <a:xfrm>
            <a:off x="3848774" y="9412369"/>
            <a:ext cx="2933701" cy="53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243" tIns="45622" rIns="91243" bIns="45622" anchor="b"/>
          <a:lstStyle>
            <a:lvl1pPr defTabSz="471488">
              <a:tabLst>
                <a:tab pos="0" algn="l"/>
                <a:tab pos="469900" algn="l"/>
                <a:tab pos="942975" algn="l"/>
                <a:tab pos="1414463" algn="l"/>
                <a:tab pos="1885950" algn="l"/>
                <a:tab pos="2359025" algn="l"/>
                <a:tab pos="2830513" algn="l"/>
                <a:tab pos="3303588" algn="l"/>
                <a:tab pos="3775075" algn="l"/>
                <a:tab pos="4246563" algn="l"/>
                <a:tab pos="4719638" algn="l"/>
                <a:tab pos="5191125" algn="l"/>
                <a:tab pos="5662613" algn="l"/>
                <a:tab pos="6135688" algn="l"/>
                <a:tab pos="6607175" algn="l"/>
                <a:tab pos="7080250" algn="l"/>
                <a:tab pos="7551738" algn="l"/>
                <a:tab pos="8023225" algn="l"/>
                <a:tab pos="8496300" algn="l"/>
                <a:tab pos="8967788" algn="l"/>
                <a:tab pos="94392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81050" indent="-300038" defTabSz="471488">
              <a:tabLst>
                <a:tab pos="0" algn="l"/>
                <a:tab pos="469900" algn="l"/>
                <a:tab pos="942975" algn="l"/>
                <a:tab pos="1414463" algn="l"/>
                <a:tab pos="1885950" algn="l"/>
                <a:tab pos="2359025" algn="l"/>
                <a:tab pos="2830513" algn="l"/>
                <a:tab pos="3303588" algn="l"/>
                <a:tab pos="3775075" algn="l"/>
                <a:tab pos="4246563" algn="l"/>
                <a:tab pos="4719638" algn="l"/>
                <a:tab pos="5191125" algn="l"/>
                <a:tab pos="5662613" algn="l"/>
                <a:tab pos="6135688" algn="l"/>
                <a:tab pos="6607175" algn="l"/>
                <a:tab pos="7080250" algn="l"/>
                <a:tab pos="7551738" algn="l"/>
                <a:tab pos="8023225" algn="l"/>
                <a:tab pos="8496300" algn="l"/>
                <a:tab pos="8967788" algn="l"/>
                <a:tab pos="94392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01738" indent="-241300" defTabSz="471488">
              <a:tabLst>
                <a:tab pos="0" algn="l"/>
                <a:tab pos="469900" algn="l"/>
                <a:tab pos="942975" algn="l"/>
                <a:tab pos="1414463" algn="l"/>
                <a:tab pos="1885950" algn="l"/>
                <a:tab pos="2359025" algn="l"/>
                <a:tab pos="2830513" algn="l"/>
                <a:tab pos="3303588" algn="l"/>
                <a:tab pos="3775075" algn="l"/>
                <a:tab pos="4246563" algn="l"/>
                <a:tab pos="4719638" algn="l"/>
                <a:tab pos="5191125" algn="l"/>
                <a:tab pos="5662613" algn="l"/>
                <a:tab pos="6135688" algn="l"/>
                <a:tab pos="6607175" algn="l"/>
                <a:tab pos="7080250" algn="l"/>
                <a:tab pos="7551738" algn="l"/>
                <a:tab pos="8023225" algn="l"/>
                <a:tab pos="8496300" algn="l"/>
                <a:tab pos="8967788" algn="l"/>
                <a:tab pos="94392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81163" indent="-239713" defTabSz="471488">
              <a:tabLst>
                <a:tab pos="0" algn="l"/>
                <a:tab pos="469900" algn="l"/>
                <a:tab pos="942975" algn="l"/>
                <a:tab pos="1414463" algn="l"/>
                <a:tab pos="1885950" algn="l"/>
                <a:tab pos="2359025" algn="l"/>
                <a:tab pos="2830513" algn="l"/>
                <a:tab pos="3303588" algn="l"/>
                <a:tab pos="3775075" algn="l"/>
                <a:tab pos="4246563" algn="l"/>
                <a:tab pos="4719638" algn="l"/>
                <a:tab pos="5191125" algn="l"/>
                <a:tab pos="5662613" algn="l"/>
                <a:tab pos="6135688" algn="l"/>
                <a:tab pos="6607175" algn="l"/>
                <a:tab pos="7080250" algn="l"/>
                <a:tab pos="7551738" algn="l"/>
                <a:tab pos="8023225" algn="l"/>
                <a:tab pos="8496300" algn="l"/>
                <a:tab pos="8967788" algn="l"/>
                <a:tab pos="94392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62175" indent="-239713" defTabSz="471488">
              <a:tabLst>
                <a:tab pos="0" algn="l"/>
                <a:tab pos="469900" algn="l"/>
                <a:tab pos="942975" algn="l"/>
                <a:tab pos="1414463" algn="l"/>
                <a:tab pos="1885950" algn="l"/>
                <a:tab pos="2359025" algn="l"/>
                <a:tab pos="2830513" algn="l"/>
                <a:tab pos="3303588" algn="l"/>
                <a:tab pos="3775075" algn="l"/>
                <a:tab pos="4246563" algn="l"/>
                <a:tab pos="4719638" algn="l"/>
                <a:tab pos="5191125" algn="l"/>
                <a:tab pos="5662613" algn="l"/>
                <a:tab pos="6135688" algn="l"/>
                <a:tab pos="6607175" algn="l"/>
                <a:tab pos="7080250" algn="l"/>
                <a:tab pos="7551738" algn="l"/>
                <a:tab pos="8023225" algn="l"/>
                <a:tab pos="8496300" algn="l"/>
                <a:tab pos="8967788" algn="l"/>
                <a:tab pos="94392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19375" indent="-239713" defTabSz="4714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69900" algn="l"/>
                <a:tab pos="942975" algn="l"/>
                <a:tab pos="1414463" algn="l"/>
                <a:tab pos="1885950" algn="l"/>
                <a:tab pos="2359025" algn="l"/>
                <a:tab pos="2830513" algn="l"/>
                <a:tab pos="3303588" algn="l"/>
                <a:tab pos="3775075" algn="l"/>
                <a:tab pos="4246563" algn="l"/>
                <a:tab pos="4719638" algn="l"/>
                <a:tab pos="5191125" algn="l"/>
                <a:tab pos="5662613" algn="l"/>
                <a:tab pos="6135688" algn="l"/>
                <a:tab pos="6607175" algn="l"/>
                <a:tab pos="7080250" algn="l"/>
                <a:tab pos="7551738" algn="l"/>
                <a:tab pos="8023225" algn="l"/>
                <a:tab pos="8496300" algn="l"/>
                <a:tab pos="8967788" algn="l"/>
                <a:tab pos="94392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76575" indent="-239713" defTabSz="4714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69900" algn="l"/>
                <a:tab pos="942975" algn="l"/>
                <a:tab pos="1414463" algn="l"/>
                <a:tab pos="1885950" algn="l"/>
                <a:tab pos="2359025" algn="l"/>
                <a:tab pos="2830513" algn="l"/>
                <a:tab pos="3303588" algn="l"/>
                <a:tab pos="3775075" algn="l"/>
                <a:tab pos="4246563" algn="l"/>
                <a:tab pos="4719638" algn="l"/>
                <a:tab pos="5191125" algn="l"/>
                <a:tab pos="5662613" algn="l"/>
                <a:tab pos="6135688" algn="l"/>
                <a:tab pos="6607175" algn="l"/>
                <a:tab pos="7080250" algn="l"/>
                <a:tab pos="7551738" algn="l"/>
                <a:tab pos="8023225" algn="l"/>
                <a:tab pos="8496300" algn="l"/>
                <a:tab pos="8967788" algn="l"/>
                <a:tab pos="94392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33775" indent="-239713" defTabSz="4714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69900" algn="l"/>
                <a:tab pos="942975" algn="l"/>
                <a:tab pos="1414463" algn="l"/>
                <a:tab pos="1885950" algn="l"/>
                <a:tab pos="2359025" algn="l"/>
                <a:tab pos="2830513" algn="l"/>
                <a:tab pos="3303588" algn="l"/>
                <a:tab pos="3775075" algn="l"/>
                <a:tab pos="4246563" algn="l"/>
                <a:tab pos="4719638" algn="l"/>
                <a:tab pos="5191125" algn="l"/>
                <a:tab pos="5662613" algn="l"/>
                <a:tab pos="6135688" algn="l"/>
                <a:tab pos="6607175" algn="l"/>
                <a:tab pos="7080250" algn="l"/>
                <a:tab pos="7551738" algn="l"/>
                <a:tab pos="8023225" algn="l"/>
                <a:tab pos="8496300" algn="l"/>
                <a:tab pos="8967788" algn="l"/>
                <a:tab pos="94392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990975" indent="-239713" defTabSz="4714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69900" algn="l"/>
                <a:tab pos="942975" algn="l"/>
                <a:tab pos="1414463" algn="l"/>
                <a:tab pos="1885950" algn="l"/>
                <a:tab pos="2359025" algn="l"/>
                <a:tab pos="2830513" algn="l"/>
                <a:tab pos="3303588" algn="l"/>
                <a:tab pos="3775075" algn="l"/>
                <a:tab pos="4246563" algn="l"/>
                <a:tab pos="4719638" algn="l"/>
                <a:tab pos="5191125" algn="l"/>
                <a:tab pos="5662613" algn="l"/>
                <a:tab pos="6135688" algn="l"/>
                <a:tab pos="6607175" algn="l"/>
                <a:tab pos="7080250" algn="l"/>
                <a:tab pos="7551738" algn="l"/>
                <a:tab pos="8023225" algn="l"/>
                <a:tab pos="8496300" algn="l"/>
                <a:tab pos="8967788" algn="l"/>
                <a:tab pos="94392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SzPct val="100000"/>
            </a:pPr>
            <a:fld id="{1D3F0E1F-30CE-41D0-B860-EDDCF6BCDA62}" type="slidenum">
              <a:rPr lang="de-DE" altLang="de-DE" sz="13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rPr>
              <a:pPr algn="r">
                <a:buSzPct val="100000"/>
              </a:pPr>
              <a:t>3</a:t>
            </a:fld>
            <a:endParaRPr lang="de-DE" altLang="de-DE" sz="1300">
              <a:solidFill>
                <a:srgbClr val="000000"/>
              </a:solidFill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2498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472" y="4745448"/>
            <a:ext cx="4970572" cy="4425183"/>
          </a:xfrm>
        </p:spPr>
        <p:txBody>
          <a:bodyPr wrap="none" lIns="91243" tIns="45622" rIns="91243" bIns="45622" anchor="ctr"/>
          <a:lstStyle/>
          <a:p>
            <a:endParaRPr lang="en-US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A56D13-CF49-47B2-BE6C-D10BD75B334C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251906" name="Rectangle 20"/>
          <p:cNvSpPr txBox="1">
            <a:spLocks noGrp="1" noChangeArrowheads="1"/>
          </p:cNvSpPr>
          <p:nvPr/>
        </p:nvSpPr>
        <p:spPr bwMode="auto">
          <a:xfrm>
            <a:off x="3848773" y="9412368"/>
            <a:ext cx="2924581" cy="52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243" tIns="45622" rIns="91243" bIns="45622" anchor="b"/>
          <a:lstStyle>
            <a:lvl1pPr defTabSz="471488">
              <a:tabLst>
                <a:tab pos="760413" algn="l"/>
                <a:tab pos="1520825" algn="l"/>
                <a:tab pos="22812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81050" indent="-300038" defTabSz="471488">
              <a:tabLst>
                <a:tab pos="760413" algn="l"/>
                <a:tab pos="1520825" algn="l"/>
                <a:tab pos="22812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01738" indent="-241300" defTabSz="471488">
              <a:tabLst>
                <a:tab pos="760413" algn="l"/>
                <a:tab pos="1520825" algn="l"/>
                <a:tab pos="22812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81163" indent="-239713" defTabSz="471488">
              <a:tabLst>
                <a:tab pos="760413" algn="l"/>
                <a:tab pos="1520825" algn="l"/>
                <a:tab pos="22812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62175" indent="-239713" defTabSz="471488">
              <a:tabLst>
                <a:tab pos="760413" algn="l"/>
                <a:tab pos="1520825" algn="l"/>
                <a:tab pos="22812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19375" indent="-239713" defTabSz="471488" fontAlgn="base">
              <a:spcBef>
                <a:spcPct val="0"/>
              </a:spcBef>
              <a:spcAft>
                <a:spcPct val="0"/>
              </a:spcAft>
              <a:tabLst>
                <a:tab pos="760413" algn="l"/>
                <a:tab pos="1520825" algn="l"/>
                <a:tab pos="22812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76575" indent="-239713" defTabSz="471488" fontAlgn="base">
              <a:spcBef>
                <a:spcPct val="0"/>
              </a:spcBef>
              <a:spcAft>
                <a:spcPct val="0"/>
              </a:spcAft>
              <a:tabLst>
                <a:tab pos="760413" algn="l"/>
                <a:tab pos="1520825" algn="l"/>
                <a:tab pos="22812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33775" indent="-239713" defTabSz="471488" fontAlgn="base">
              <a:spcBef>
                <a:spcPct val="0"/>
              </a:spcBef>
              <a:spcAft>
                <a:spcPct val="0"/>
              </a:spcAft>
              <a:tabLst>
                <a:tab pos="760413" algn="l"/>
                <a:tab pos="1520825" algn="l"/>
                <a:tab pos="22812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990975" indent="-239713" defTabSz="471488" fontAlgn="base">
              <a:spcBef>
                <a:spcPct val="0"/>
              </a:spcBef>
              <a:spcAft>
                <a:spcPct val="0"/>
              </a:spcAft>
              <a:tabLst>
                <a:tab pos="760413" algn="l"/>
                <a:tab pos="1520825" algn="l"/>
                <a:tab pos="22812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SzPct val="100000"/>
            </a:pPr>
            <a:fld id="{7D0A8B82-F32C-420B-AFEB-18323FC109E8}" type="slidenum">
              <a:rPr lang="de-DE" altLang="de-DE" sz="13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Lucida Sans Unicode" pitchFamily="34" charset="0"/>
              </a:rPr>
              <a:pPr algn="r">
                <a:buSzPct val="100000"/>
              </a:pPr>
              <a:t>4</a:t>
            </a:fld>
            <a:endParaRPr lang="de-DE" altLang="de-DE" sz="1300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Lucida Sans Unicode" pitchFamily="34" charset="0"/>
            </a:endParaRPr>
          </a:p>
        </p:txBody>
      </p:sp>
      <p:sp>
        <p:nvSpPr>
          <p:cNvPr id="251907" name="Text Box 1"/>
          <p:cNvSpPr txBox="1">
            <a:spLocks noChangeArrowheads="1"/>
          </p:cNvSpPr>
          <p:nvPr/>
        </p:nvSpPr>
        <p:spPr bwMode="auto">
          <a:xfrm>
            <a:off x="3848774" y="9412369"/>
            <a:ext cx="2933701" cy="53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243" tIns="45622" rIns="91243" bIns="45622" anchor="b"/>
          <a:lstStyle>
            <a:lvl1pPr defTabSz="471488">
              <a:tabLst>
                <a:tab pos="0" algn="l"/>
                <a:tab pos="469900" algn="l"/>
                <a:tab pos="942975" algn="l"/>
                <a:tab pos="1414463" algn="l"/>
                <a:tab pos="1885950" algn="l"/>
                <a:tab pos="2359025" algn="l"/>
                <a:tab pos="2830513" algn="l"/>
                <a:tab pos="3303588" algn="l"/>
                <a:tab pos="3775075" algn="l"/>
                <a:tab pos="4246563" algn="l"/>
                <a:tab pos="4719638" algn="l"/>
                <a:tab pos="5191125" algn="l"/>
                <a:tab pos="5662613" algn="l"/>
                <a:tab pos="6135688" algn="l"/>
                <a:tab pos="6607175" algn="l"/>
                <a:tab pos="7080250" algn="l"/>
                <a:tab pos="7551738" algn="l"/>
                <a:tab pos="8023225" algn="l"/>
                <a:tab pos="8496300" algn="l"/>
                <a:tab pos="8967788" algn="l"/>
                <a:tab pos="94392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81050" indent="-300038" defTabSz="471488">
              <a:tabLst>
                <a:tab pos="0" algn="l"/>
                <a:tab pos="469900" algn="l"/>
                <a:tab pos="942975" algn="l"/>
                <a:tab pos="1414463" algn="l"/>
                <a:tab pos="1885950" algn="l"/>
                <a:tab pos="2359025" algn="l"/>
                <a:tab pos="2830513" algn="l"/>
                <a:tab pos="3303588" algn="l"/>
                <a:tab pos="3775075" algn="l"/>
                <a:tab pos="4246563" algn="l"/>
                <a:tab pos="4719638" algn="l"/>
                <a:tab pos="5191125" algn="l"/>
                <a:tab pos="5662613" algn="l"/>
                <a:tab pos="6135688" algn="l"/>
                <a:tab pos="6607175" algn="l"/>
                <a:tab pos="7080250" algn="l"/>
                <a:tab pos="7551738" algn="l"/>
                <a:tab pos="8023225" algn="l"/>
                <a:tab pos="8496300" algn="l"/>
                <a:tab pos="8967788" algn="l"/>
                <a:tab pos="94392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01738" indent="-241300" defTabSz="471488">
              <a:tabLst>
                <a:tab pos="0" algn="l"/>
                <a:tab pos="469900" algn="l"/>
                <a:tab pos="942975" algn="l"/>
                <a:tab pos="1414463" algn="l"/>
                <a:tab pos="1885950" algn="l"/>
                <a:tab pos="2359025" algn="l"/>
                <a:tab pos="2830513" algn="l"/>
                <a:tab pos="3303588" algn="l"/>
                <a:tab pos="3775075" algn="l"/>
                <a:tab pos="4246563" algn="l"/>
                <a:tab pos="4719638" algn="l"/>
                <a:tab pos="5191125" algn="l"/>
                <a:tab pos="5662613" algn="l"/>
                <a:tab pos="6135688" algn="l"/>
                <a:tab pos="6607175" algn="l"/>
                <a:tab pos="7080250" algn="l"/>
                <a:tab pos="7551738" algn="l"/>
                <a:tab pos="8023225" algn="l"/>
                <a:tab pos="8496300" algn="l"/>
                <a:tab pos="8967788" algn="l"/>
                <a:tab pos="94392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81163" indent="-239713" defTabSz="471488">
              <a:tabLst>
                <a:tab pos="0" algn="l"/>
                <a:tab pos="469900" algn="l"/>
                <a:tab pos="942975" algn="l"/>
                <a:tab pos="1414463" algn="l"/>
                <a:tab pos="1885950" algn="l"/>
                <a:tab pos="2359025" algn="l"/>
                <a:tab pos="2830513" algn="l"/>
                <a:tab pos="3303588" algn="l"/>
                <a:tab pos="3775075" algn="l"/>
                <a:tab pos="4246563" algn="l"/>
                <a:tab pos="4719638" algn="l"/>
                <a:tab pos="5191125" algn="l"/>
                <a:tab pos="5662613" algn="l"/>
                <a:tab pos="6135688" algn="l"/>
                <a:tab pos="6607175" algn="l"/>
                <a:tab pos="7080250" algn="l"/>
                <a:tab pos="7551738" algn="l"/>
                <a:tab pos="8023225" algn="l"/>
                <a:tab pos="8496300" algn="l"/>
                <a:tab pos="8967788" algn="l"/>
                <a:tab pos="94392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62175" indent="-239713" defTabSz="471488">
              <a:tabLst>
                <a:tab pos="0" algn="l"/>
                <a:tab pos="469900" algn="l"/>
                <a:tab pos="942975" algn="l"/>
                <a:tab pos="1414463" algn="l"/>
                <a:tab pos="1885950" algn="l"/>
                <a:tab pos="2359025" algn="l"/>
                <a:tab pos="2830513" algn="l"/>
                <a:tab pos="3303588" algn="l"/>
                <a:tab pos="3775075" algn="l"/>
                <a:tab pos="4246563" algn="l"/>
                <a:tab pos="4719638" algn="l"/>
                <a:tab pos="5191125" algn="l"/>
                <a:tab pos="5662613" algn="l"/>
                <a:tab pos="6135688" algn="l"/>
                <a:tab pos="6607175" algn="l"/>
                <a:tab pos="7080250" algn="l"/>
                <a:tab pos="7551738" algn="l"/>
                <a:tab pos="8023225" algn="l"/>
                <a:tab pos="8496300" algn="l"/>
                <a:tab pos="8967788" algn="l"/>
                <a:tab pos="94392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19375" indent="-239713" defTabSz="4714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69900" algn="l"/>
                <a:tab pos="942975" algn="l"/>
                <a:tab pos="1414463" algn="l"/>
                <a:tab pos="1885950" algn="l"/>
                <a:tab pos="2359025" algn="l"/>
                <a:tab pos="2830513" algn="l"/>
                <a:tab pos="3303588" algn="l"/>
                <a:tab pos="3775075" algn="l"/>
                <a:tab pos="4246563" algn="l"/>
                <a:tab pos="4719638" algn="l"/>
                <a:tab pos="5191125" algn="l"/>
                <a:tab pos="5662613" algn="l"/>
                <a:tab pos="6135688" algn="l"/>
                <a:tab pos="6607175" algn="l"/>
                <a:tab pos="7080250" algn="l"/>
                <a:tab pos="7551738" algn="l"/>
                <a:tab pos="8023225" algn="l"/>
                <a:tab pos="8496300" algn="l"/>
                <a:tab pos="8967788" algn="l"/>
                <a:tab pos="94392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76575" indent="-239713" defTabSz="4714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69900" algn="l"/>
                <a:tab pos="942975" algn="l"/>
                <a:tab pos="1414463" algn="l"/>
                <a:tab pos="1885950" algn="l"/>
                <a:tab pos="2359025" algn="l"/>
                <a:tab pos="2830513" algn="l"/>
                <a:tab pos="3303588" algn="l"/>
                <a:tab pos="3775075" algn="l"/>
                <a:tab pos="4246563" algn="l"/>
                <a:tab pos="4719638" algn="l"/>
                <a:tab pos="5191125" algn="l"/>
                <a:tab pos="5662613" algn="l"/>
                <a:tab pos="6135688" algn="l"/>
                <a:tab pos="6607175" algn="l"/>
                <a:tab pos="7080250" algn="l"/>
                <a:tab pos="7551738" algn="l"/>
                <a:tab pos="8023225" algn="l"/>
                <a:tab pos="8496300" algn="l"/>
                <a:tab pos="8967788" algn="l"/>
                <a:tab pos="94392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33775" indent="-239713" defTabSz="4714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69900" algn="l"/>
                <a:tab pos="942975" algn="l"/>
                <a:tab pos="1414463" algn="l"/>
                <a:tab pos="1885950" algn="l"/>
                <a:tab pos="2359025" algn="l"/>
                <a:tab pos="2830513" algn="l"/>
                <a:tab pos="3303588" algn="l"/>
                <a:tab pos="3775075" algn="l"/>
                <a:tab pos="4246563" algn="l"/>
                <a:tab pos="4719638" algn="l"/>
                <a:tab pos="5191125" algn="l"/>
                <a:tab pos="5662613" algn="l"/>
                <a:tab pos="6135688" algn="l"/>
                <a:tab pos="6607175" algn="l"/>
                <a:tab pos="7080250" algn="l"/>
                <a:tab pos="7551738" algn="l"/>
                <a:tab pos="8023225" algn="l"/>
                <a:tab pos="8496300" algn="l"/>
                <a:tab pos="8967788" algn="l"/>
                <a:tab pos="94392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990975" indent="-239713" defTabSz="4714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69900" algn="l"/>
                <a:tab pos="942975" algn="l"/>
                <a:tab pos="1414463" algn="l"/>
                <a:tab pos="1885950" algn="l"/>
                <a:tab pos="2359025" algn="l"/>
                <a:tab pos="2830513" algn="l"/>
                <a:tab pos="3303588" algn="l"/>
                <a:tab pos="3775075" algn="l"/>
                <a:tab pos="4246563" algn="l"/>
                <a:tab pos="4719638" algn="l"/>
                <a:tab pos="5191125" algn="l"/>
                <a:tab pos="5662613" algn="l"/>
                <a:tab pos="6135688" algn="l"/>
                <a:tab pos="6607175" algn="l"/>
                <a:tab pos="7080250" algn="l"/>
                <a:tab pos="7551738" algn="l"/>
                <a:tab pos="8023225" algn="l"/>
                <a:tab pos="8496300" algn="l"/>
                <a:tab pos="8967788" algn="l"/>
                <a:tab pos="94392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SzPct val="100000"/>
            </a:pPr>
            <a:fld id="{4C922AD8-8D26-4154-9B9A-F35814807FC8}" type="slidenum">
              <a:rPr lang="de-DE" altLang="de-DE" sz="13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rPr>
              <a:pPr algn="r">
                <a:buSzPct val="100000"/>
              </a:pPr>
              <a:t>4</a:t>
            </a:fld>
            <a:endParaRPr lang="de-DE" altLang="de-DE" sz="1300">
              <a:solidFill>
                <a:srgbClr val="000000"/>
              </a:solidFill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2519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4088" y="773113"/>
            <a:ext cx="4870450" cy="3652837"/>
          </a:xfrm>
          <a:ln/>
        </p:spPr>
      </p:sp>
      <p:sp>
        <p:nvSpPr>
          <p:cNvPr id="2519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472" y="4745448"/>
            <a:ext cx="4970572" cy="4425183"/>
          </a:xfrm>
        </p:spPr>
        <p:txBody>
          <a:bodyPr wrap="none" lIns="91243" tIns="45622" rIns="91243" bIns="45622" anchor="ctr"/>
          <a:lstStyle/>
          <a:p>
            <a:endParaRPr lang="en-US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  <p:sp>
        <p:nvSpPr>
          <p:cNvPr id="1946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3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798" indent="-275692" defTabSz="9143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766" indent="-220553" defTabSz="9143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873" indent="-220553" defTabSz="9143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980" indent="-220553" defTabSz="9143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BA6A8E-0BA4-4666-AC2C-560798BF70E9}" type="slidenum">
              <a:rPr lang="de-DE" altLang="de-DE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JSON Monitor:</a:t>
            </a:r>
            <a:r>
              <a:rPr lang="de-DE" baseline="0" dirty="0" smtClean="0"/>
              <a:t> https://gisc-test.dwd.de/monitor/data/centres.json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9D6118-7EB7-4FEF-836E-F227EF074F38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74104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 userDrawn="1"/>
        </p:nvSpPr>
        <p:spPr bwMode="auto">
          <a:xfrm>
            <a:off x="6012159" y="5013175"/>
            <a:ext cx="91440" cy="91440"/>
          </a:xfrm>
          <a:prstGeom prst="donut">
            <a:avLst/>
          </a:prstGeom>
          <a:solidFill>
            <a:srgbClr val="005FAA"/>
          </a:solidFill>
          <a:ln>
            <a:solidFill>
              <a:srgbClr val="005FAA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" b="1552"/>
          <a:stretch>
            <a:fillRect/>
          </a:stretch>
        </p:blipFill>
        <p:spPr bwMode="auto">
          <a:xfrm>
            <a:off x="107504" y="1405177"/>
            <a:ext cx="9041970" cy="5480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13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38200"/>
            <a:ext cx="8352928" cy="7185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352928" cy="47525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9847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772816"/>
            <a:ext cx="4100264" cy="47525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2816"/>
            <a:ext cx="4100264" cy="47525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838200"/>
            <a:ext cx="8352928" cy="7185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3032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/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781126"/>
            <a:ext cx="410185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574056"/>
            <a:ext cx="410185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81126"/>
            <a:ext cx="41034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4056"/>
            <a:ext cx="410343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838200"/>
            <a:ext cx="8352928" cy="7185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597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5536" y="838200"/>
            <a:ext cx="8352928" cy="7185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667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395536" y="5517232"/>
            <a:ext cx="8352928" cy="42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FA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Click to edit Master title style</a:t>
            </a:r>
            <a:endParaRPr lang="en-GB" kern="0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395536" y="1628800"/>
            <a:ext cx="8352928" cy="37444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6093296"/>
            <a:ext cx="8352928" cy="4418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6" y="838200"/>
            <a:ext cx="8352928" cy="7185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0860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08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96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772400" cy="71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00808"/>
            <a:ext cx="777240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3" r:id="rId2"/>
    <p:sldLayoutId id="2147483745" r:id="rId3"/>
    <p:sldLayoutId id="2147483746" r:id="rId4"/>
    <p:sldLayoutId id="2147483747" r:id="rId5"/>
    <p:sldLayoutId id="2147483751" r:id="rId6"/>
    <p:sldLayoutId id="2147483748" r:id="rId7"/>
    <p:sldLayoutId id="2147483753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ngdc.noaa.gov/metadata/published/xsl/wmoRubricReport.xs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908050"/>
            <a:ext cx="8532812" cy="55451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dirty="0"/>
              <a:t>Interoperability WMO Information System </a:t>
            </a:r>
            <a:r>
              <a:rPr lang="en-US" sz="4800" dirty="0" smtClean="0"/>
              <a:t>and GEOSS</a:t>
            </a:r>
            <a:r>
              <a:rPr lang="en-US" altLang="en-US" sz="4800" dirty="0" smtClean="0">
                <a:latin typeface="Arial Narrow"/>
                <a:cs typeface="Arial Narrow"/>
              </a:rPr>
              <a:t/>
            </a:r>
            <a:br>
              <a:rPr lang="en-US" altLang="en-US" sz="4800" dirty="0" smtClean="0">
                <a:latin typeface="Arial Narrow"/>
                <a:cs typeface="Arial Narrow"/>
              </a:rPr>
            </a:br>
            <a:r>
              <a:rPr lang="en-US" altLang="en-US" sz="4800" dirty="0" smtClean="0">
                <a:latin typeface="Arial Narrow"/>
                <a:cs typeface="Arial Narrow"/>
              </a:rPr>
              <a:t/>
            </a:r>
            <a:br>
              <a:rPr lang="en-US" altLang="en-US" sz="4800" dirty="0" smtClean="0">
                <a:latin typeface="Arial Narrow"/>
                <a:cs typeface="Arial Narrow"/>
              </a:rPr>
            </a:br>
            <a:r>
              <a:rPr lang="en-US" altLang="en-US" sz="3200" dirty="0" smtClean="0">
                <a:solidFill>
                  <a:srgbClr val="3595B7"/>
                </a:solidFill>
                <a:latin typeface="Arial Narrow"/>
                <a:cs typeface="Arial Narrow"/>
              </a:rPr>
              <a:t/>
            </a:r>
            <a:br>
              <a:rPr lang="en-US" altLang="en-US" sz="3200" dirty="0" smtClean="0">
                <a:solidFill>
                  <a:srgbClr val="3595B7"/>
                </a:solidFill>
                <a:latin typeface="Arial Narrow"/>
                <a:cs typeface="Arial Narrow"/>
              </a:rPr>
            </a:br>
            <a:r>
              <a:rPr lang="en-US" altLang="en-US" sz="3200" dirty="0" smtClean="0">
                <a:solidFill>
                  <a:srgbClr val="3595B7"/>
                </a:solidFill>
                <a:latin typeface="Arial Narrow"/>
                <a:cs typeface="Arial Narrow"/>
              </a:rPr>
              <a:t/>
            </a:r>
            <a:br>
              <a:rPr lang="en-US" altLang="en-US" sz="3200" dirty="0" smtClean="0">
                <a:solidFill>
                  <a:srgbClr val="3595B7"/>
                </a:solidFill>
                <a:latin typeface="Arial Narrow"/>
                <a:cs typeface="Arial Narrow"/>
              </a:rPr>
            </a:br>
            <a:r>
              <a:rPr lang="en-US" altLang="en-US" sz="2400" dirty="0">
                <a:latin typeface="Arial Narrow"/>
                <a:cs typeface="Arial Narrow"/>
              </a:rPr>
              <a:t>Stefano </a:t>
            </a:r>
            <a:r>
              <a:rPr lang="en-US" altLang="en-US" sz="2400" dirty="0" err="1">
                <a:latin typeface="Arial Narrow"/>
                <a:cs typeface="Arial Narrow"/>
              </a:rPr>
              <a:t>Nativi</a:t>
            </a:r>
            <a:r>
              <a:rPr lang="en-US" altLang="en-US" sz="2400" dirty="0">
                <a:latin typeface="Arial Narrow"/>
                <a:cs typeface="Arial Narrow"/>
              </a:rPr>
              <a:t/>
            </a:r>
            <a:br>
              <a:rPr lang="en-US" altLang="en-US" sz="2400" dirty="0">
                <a:latin typeface="Arial Narrow"/>
                <a:cs typeface="Arial Narrow"/>
              </a:rPr>
            </a:br>
            <a:r>
              <a:rPr lang="en-US" altLang="en-US" sz="2400" dirty="0" smtClean="0">
                <a:latin typeface="Arial Narrow"/>
                <a:cs typeface="Arial Narrow"/>
              </a:rPr>
              <a:t>Thorsten </a:t>
            </a:r>
            <a:r>
              <a:rPr lang="en-US" altLang="en-US" sz="2400" dirty="0">
                <a:latin typeface="Arial Narrow"/>
                <a:cs typeface="Arial Narrow"/>
              </a:rPr>
              <a:t>Büßelberg</a:t>
            </a:r>
            <a:br>
              <a:rPr lang="en-US" altLang="en-US" sz="2400" dirty="0">
                <a:latin typeface="Arial Narrow"/>
                <a:cs typeface="Arial Narrow"/>
              </a:rPr>
            </a:br>
            <a:r>
              <a:rPr lang="en-US" altLang="en-US" sz="2400" dirty="0" err="1">
                <a:latin typeface="Arial Narrow"/>
                <a:cs typeface="Arial Narrow"/>
              </a:rPr>
              <a:t>Deutscher</a:t>
            </a:r>
            <a:r>
              <a:rPr lang="en-US" altLang="en-US" sz="2400" dirty="0">
                <a:latin typeface="Arial Narrow"/>
                <a:cs typeface="Arial Narrow"/>
              </a:rPr>
              <a:t> </a:t>
            </a:r>
            <a:r>
              <a:rPr lang="en-US" altLang="en-US" sz="2400" dirty="0" err="1">
                <a:latin typeface="Arial Narrow"/>
                <a:cs typeface="Arial Narrow"/>
              </a:rPr>
              <a:t>Wetterdienst</a:t>
            </a:r>
            <a:r>
              <a:rPr lang="en-US" altLang="en-US" sz="2400" dirty="0">
                <a:latin typeface="Arial Narrow"/>
                <a:cs typeface="Arial Narrow"/>
              </a:rPr>
              <a:t/>
            </a:r>
            <a:br>
              <a:rPr lang="en-US" altLang="en-US" sz="2400" dirty="0">
                <a:latin typeface="Arial Narrow"/>
                <a:cs typeface="Arial Narrow"/>
              </a:rPr>
            </a:br>
            <a:r>
              <a:rPr lang="en-US" altLang="en-US" sz="2400" dirty="0" smtClean="0">
                <a:latin typeface="Arial Narrow"/>
                <a:cs typeface="Arial Narrow"/>
              </a:rPr>
              <a:t>21th </a:t>
            </a:r>
            <a:r>
              <a:rPr lang="en-US" altLang="en-US" sz="2400" dirty="0" smtClean="0">
                <a:latin typeface="Arial Narrow"/>
                <a:cs typeface="Arial Narrow"/>
              </a:rPr>
              <a:t>November</a:t>
            </a:r>
            <a:r>
              <a:rPr lang="en-US" altLang="en-US" sz="2400" dirty="0" smtClean="0">
                <a:latin typeface="Arial Narrow"/>
                <a:cs typeface="Arial Narrow"/>
              </a:rPr>
              <a:t> </a:t>
            </a:r>
            <a:r>
              <a:rPr lang="en-US" altLang="en-US" sz="2400" dirty="0" smtClean="0">
                <a:latin typeface="Arial Narrow"/>
                <a:cs typeface="Arial Narrow"/>
              </a:rPr>
              <a:t>2017</a:t>
            </a:r>
            <a:r>
              <a:rPr lang="en-US" altLang="en-US" sz="2400" dirty="0">
                <a:latin typeface="Arial Narrow"/>
                <a:cs typeface="Arial Narrow"/>
              </a:rPr>
              <a:t/>
            </a:r>
            <a:br>
              <a:rPr lang="en-US" altLang="en-US" sz="2400" dirty="0">
                <a:latin typeface="Arial Narrow"/>
                <a:cs typeface="Arial Narrow"/>
              </a:rPr>
            </a:br>
            <a:endParaRPr lang="en-US" altLang="en-US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GeoPortal</a:t>
            </a:r>
            <a:r>
              <a:rPr lang="en-US" dirty="0" smtClean="0"/>
              <a:t> –ranking search results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69598"/>
            <a:ext cx="7272808" cy="423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049618" y="6381328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Source: Stefano </a:t>
            </a:r>
            <a:r>
              <a:rPr lang="de-DE" dirty="0" err="1" smtClean="0"/>
              <a:t>Nativi</a:t>
            </a:r>
            <a:endParaRPr lang="de-DE" dirty="0"/>
          </a:p>
        </p:txBody>
      </p:sp>
      <p:sp>
        <p:nvSpPr>
          <p:cNvPr id="3" name="Ellipse 2"/>
          <p:cNvSpPr/>
          <p:nvPr/>
        </p:nvSpPr>
        <p:spPr>
          <a:xfrm>
            <a:off x="2771800" y="4077072"/>
            <a:ext cx="1584176" cy="792088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unten 4"/>
          <p:cNvSpPr/>
          <p:nvPr/>
        </p:nvSpPr>
        <p:spPr>
          <a:xfrm rot="3600746" flipV="1">
            <a:off x="1460315" y="4002728"/>
            <a:ext cx="549102" cy="2775798"/>
          </a:xfrm>
          <a:prstGeom prst="downArrow">
            <a:avLst/>
          </a:prstGeom>
          <a:solidFill>
            <a:srgbClr val="FF0000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687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Metadata</a:t>
            </a:r>
            <a:r>
              <a:rPr lang="de-DE" dirty="0" smtClean="0"/>
              <a:t> Quality in WMO Information System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smtClean="0"/>
              <a:t>NOAA provides a  “WMO Rubric </a:t>
            </a:r>
            <a:r>
              <a:rPr lang="en-GB" sz="1800" dirty="0"/>
              <a:t>Report” </a:t>
            </a:r>
            <a:r>
              <a:rPr lang="en-GB" sz="1800" dirty="0" smtClean="0"/>
              <a:t>(</a:t>
            </a:r>
            <a:r>
              <a:rPr lang="en-GB" sz="1800" dirty="0" err="1" smtClean="0"/>
              <a:t>xslt</a:t>
            </a:r>
            <a:r>
              <a:rPr lang="en-GB" sz="1800" dirty="0" smtClean="0"/>
              <a:t> transformation) </a:t>
            </a:r>
            <a:r>
              <a:rPr lang="de-DE" sz="1800" dirty="0" smtClean="0">
                <a:hlinkClick r:id="rId2"/>
              </a:rPr>
              <a:t>http</a:t>
            </a:r>
            <a:r>
              <a:rPr lang="de-DE" sz="1800" dirty="0">
                <a:hlinkClick r:id="rId2"/>
              </a:rPr>
              <a:t>://</a:t>
            </a:r>
            <a:r>
              <a:rPr lang="de-DE" sz="1800" dirty="0" smtClean="0">
                <a:hlinkClick r:id="rId2"/>
              </a:rPr>
              <a:t>www.ngdc.noaa.gov/metadata/published/xsl/wmoRubricReport.xsl</a:t>
            </a:r>
            <a:endParaRPr lang="de-DE" sz="1800" dirty="0" smtClean="0"/>
          </a:p>
          <a:p>
            <a:r>
              <a:rPr lang="de-DE" sz="1800" dirty="0" err="1" smtClean="0"/>
              <a:t>Useful</a:t>
            </a:r>
            <a:r>
              <a:rPr lang="de-DE" sz="1800" dirty="0" smtClean="0"/>
              <a:t> </a:t>
            </a:r>
            <a:r>
              <a:rPr lang="de-DE" sz="1800" dirty="0" err="1" smtClean="0"/>
              <a:t>tool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monitor</a:t>
            </a:r>
            <a:r>
              <a:rPr lang="de-DE" sz="1800" dirty="0" smtClean="0"/>
              <a:t> </a:t>
            </a:r>
            <a:r>
              <a:rPr lang="de-DE" sz="1800" dirty="0" err="1" smtClean="0"/>
              <a:t>metadata</a:t>
            </a:r>
            <a:r>
              <a:rPr lang="de-DE" sz="1800" dirty="0" smtClean="0"/>
              <a:t> </a:t>
            </a:r>
            <a:r>
              <a:rPr lang="de-DE" sz="1800" dirty="0" err="1" smtClean="0"/>
              <a:t>quality</a:t>
            </a:r>
            <a:r>
              <a:rPr lang="de-DE" sz="1800" dirty="0" smtClean="0"/>
              <a:t>, </a:t>
            </a:r>
            <a:r>
              <a:rPr lang="de-DE" sz="1800" dirty="0" err="1" smtClean="0"/>
              <a:t>build</a:t>
            </a:r>
            <a:r>
              <a:rPr lang="de-DE" sz="1800" dirty="0" smtClean="0"/>
              <a:t> </a:t>
            </a:r>
            <a:r>
              <a:rPr lang="de-DE" sz="1800" dirty="0" err="1" smtClean="0"/>
              <a:t>into</a:t>
            </a:r>
            <a:r>
              <a:rPr lang="de-DE" sz="1800" dirty="0" smtClean="0"/>
              <a:t> Web-Frontend GISC Offenbach gisc.dwd.de</a:t>
            </a:r>
          </a:p>
          <a:p>
            <a:pPr marL="0" indent="0">
              <a:buNone/>
            </a:pPr>
            <a:endParaRPr lang="de-DE" sz="1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84008"/>
            <a:ext cx="3960440" cy="302631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368" y="3081238"/>
            <a:ext cx="4814632" cy="2857742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1331640" y="3284984"/>
            <a:ext cx="648072" cy="432048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664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r>
              <a:rPr lang="de-DE" smtClean="0"/>
              <a:t> 2014</a:t>
            </a:r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Metadata</a:t>
            </a:r>
            <a:r>
              <a:rPr lang="de-DE" dirty="0" smtClean="0"/>
              <a:t> Quality in WMO Information System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608" y="2132856"/>
            <a:ext cx="4547519" cy="419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79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700808"/>
            <a:ext cx="8496944" cy="4752528"/>
          </a:xfrm>
        </p:spPr>
        <p:txBody>
          <a:bodyPr/>
          <a:lstStyle/>
          <a:p>
            <a:r>
              <a:rPr lang="de-DE" dirty="0" err="1" smtClean="0"/>
              <a:t>Metadata</a:t>
            </a:r>
            <a:r>
              <a:rPr lang="de-DE" dirty="0" smtClean="0"/>
              <a:t> </a:t>
            </a:r>
            <a:r>
              <a:rPr lang="de-DE" dirty="0" err="1" smtClean="0"/>
              <a:t>quality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essential </a:t>
            </a:r>
            <a:br>
              <a:rPr lang="de-DE" dirty="0" smtClean="0"/>
            </a:b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user</a:t>
            </a:r>
            <a:r>
              <a:rPr lang="de-DE" dirty="0" smtClean="0"/>
              <a:t> </a:t>
            </a:r>
            <a:r>
              <a:rPr lang="de-DE" dirty="0" err="1" smtClean="0"/>
              <a:t>experience</a:t>
            </a:r>
            <a:r>
              <a:rPr lang="de-DE" dirty="0" smtClean="0"/>
              <a:t> in </a:t>
            </a:r>
            <a:r>
              <a:rPr lang="de-DE" dirty="0" err="1" smtClean="0"/>
              <a:t>catalogue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r>
              <a:rPr lang="de-DE" dirty="0" smtClean="0"/>
              <a:t> </a:t>
            </a:r>
          </a:p>
          <a:p>
            <a:r>
              <a:rPr lang="en-US" dirty="0" smtClean="0"/>
              <a:t>Interoperability</a:t>
            </a: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dirty="0" smtClean="0"/>
              <a:t>WMO </a:t>
            </a:r>
            <a:r>
              <a:rPr lang="de-DE" altLang="de-DE" dirty="0"/>
              <a:t>Information System – GEOSS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err="1" smtClean="0"/>
              <a:t>Useful</a:t>
            </a:r>
            <a:r>
              <a:rPr lang="de-DE" dirty="0" smtClean="0"/>
              <a:t> </a:t>
            </a:r>
            <a:r>
              <a:rPr lang="de-DE" dirty="0" err="1" smtClean="0"/>
              <a:t>approach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measure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metadata</a:t>
            </a:r>
            <a:r>
              <a:rPr lang="de-DE" dirty="0" smtClean="0"/>
              <a:t> </a:t>
            </a:r>
            <a:r>
              <a:rPr lang="de-DE" dirty="0" err="1" smtClean="0"/>
              <a:t>quality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„WMO </a:t>
            </a:r>
            <a:r>
              <a:rPr lang="de-DE" dirty="0" err="1" smtClean="0"/>
              <a:t>Rubric</a:t>
            </a:r>
            <a:r>
              <a:rPr lang="de-DE" dirty="0" smtClean="0"/>
              <a:t>“ (</a:t>
            </a:r>
            <a:r>
              <a:rPr lang="de-DE" dirty="0" err="1" smtClean="0"/>
              <a:t>from</a:t>
            </a:r>
            <a:r>
              <a:rPr lang="de-DE" dirty="0" smtClean="0"/>
              <a:t> NOAA)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072" y="1098328"/>
            <a:ext cx="2160240" cy="135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042" y="4990200"/>
            <a:ext cx="1524299" cy="1405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uppieren 8"/>
          <p:cNvGrpSpPr/>
          <p:nvPr/>
        </p:nvGrpSpPr>
        <p:grpSpPr>
          <a:xfrm>
            <a:off x="703134" y="3429000"/>
            <a:ext cx="5489333" cy="1611877"/>
            <a:chOff x="971600" y="2924944"/>
            <a:chExt cx="6120680" cy="1888254"/>
          </a:xfrm>
        </p:grpSpPr>
        <p:pic>
          <p:nvPicPr>
            <p:cNvPr id="5" name="Grafik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2924944"/>
              <a:ext cx="2448272" cy="1888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32040" y="2944748"/>
              <a:ext cx="2160240" cy="1654238"/>
            </a:xfrm>
            <a:prstGeom prst="rect">
              <a:avLst/>
            </a:prstGeom>
          </p:spPr>
        </p:pic>
        <p:sp>
          <p:nvSpPr>
            <p:cNvPr id="8" name="Pfeil nach links und rechts 7"/>
            <p:cNvSpPr/>
            <p:nvPr/>
          </p:nvSpPr>
          <p:spPr bwMode="auto">
            <a:xfrm>
              <a:off x="3419872" y="3447831"/>
              <a:ext cx="1512168" cy="648072"/>
            </a:xfrm>
            <a:prstGeom prst="left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545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2708920"/>
            <a:ext cx="443743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7200" b="1" kern="0" dirty="0" smtClean="0">
                <a:solidFill>
                  <a:srgbClr val="005FAA"/>
                </a:solidFill>
                <a:latin typeface="Arial Narrow"/>
                <a:cs typeface="Arial Narrow"/>
              </a:rPr>
              <a:t>Thank you 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06261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Motivation </a:t>
            </a:r>
            <a:r>
              <a:rPr lang="de-DE" altLang="de-DE" dirty="0" err="1" smtClean="0"/>
              <a:t>Metadata</a:t>
            </a:r>
            <a:endParaRPr lang="de-DE" altLang="de-DE" dirty="0" smtClean="0"/>
          </a:p>
          <a:p>
            <a:pPr eaLnBrk="1" hangingPunct="1"/>
            <a:r>
              <a:rPr lang="en-US" dirty="0"/>
              <a:t>Interoperability </a:t>
            </a:r>
            <a:r>
              <a:rPr lang="de-DE" altLang="de-DE" dirty="0" smtClean="0"/>
              <a:t>WMO Information System – GEOSS</a:t>
            </a:r>
          </a:p>
          <a:p>
            <a:pPr eaLnBrk="1" hangingPunct="1"/>
            <a:r>
              <a:rPr lang="de-DE" altLang="de-DE" dirty="0" err="1" smtClean="0"/>
              <a:t>Metadata</a:t>
            </a:r>
            <a:r>
              <a:rPr lang="de-DE" altLang="de-DE" dirty="0" smtClean="0"/>
              <a:t> Quality</a:t>
            </a:r>
          </a:p>
          <a:p>
            <a:pPr lvl="1" eaLnBrk="1" hangingPunct="1"/>
            <a:endParaRPr lang="en-US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2176053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Text Box 1"/>
          <p:cNvSpPr txBox="1">
            <a:spLocks noChangeArrowheads="1"/>
          </p:cNvSpPr>
          <p:nvPr/>
        </p:nvSpPr>
        <p:spPr bwMode="auto">
          <a:xfrm>
            <a:off x="446088" y="1412875"/>
            <a:ext cx="822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SzPct val="100000"/>
            </a:pPr>
            <a:r>
              <a:rPr lang="de-DE" altLang="de-DE" sz="2600" b="1">
                <a:solidFill>
                  <a:srgbClr val="2D4B9B"/>
                </a:solidFill>
                <a:ea typeface="Microsoft YaHei" pitchFamily="34" charset="-122"/>
              </a:rPr>
              <a:t>Supermarket without metadata</a:t>
            </a:r>
          </a:p>
        </p:txBody>
      </p:sp>
      <p:pic>
        <p:nvPicPr>
          <p:cNvPr id="2488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989138"/>
            <a:ext cx="6270625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836" name="Text Box 1"/>
          <p:cNvSpPr txBox="1">
            <a:spLocks noChangeArrowheads="1"/>
          </p:cNvSpPr>
          <p:nvPr/>
        </p:nvSpPr>
        <p:spPr bwMode="auto">
          <a:xfrm>
            <a:off x="395288" y="6237288"/>
            <a:ext cx="8229600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SzPct val="100000"/>
            </a:pPr>
            <a:r>
              <a:rPr lang="de-DE" altLang="de-DE" sz="800" b="1">
                <a:solidFill>
                  <a:srgbClr val="2D4B9B"/>
                </a:solidFill>
                <a:ea typeface="Microsoft YaHei" pitchFamily="34" charset="-122"/>
              </a:rPr>
              <a:t>Source: WMO Core Metadata Profile v1-2 Guidance Documentation v0.1</a:t>
            </a:r>
          </a:p>
        </p:txBody>
      </p:sp>
    </p:spTree>
    <p:extLst>
      <p:ext uri="{BB962C8B-B14F-4D97-AF65-F5344CB8AC3E}">
        <p14:creationId xmlns:p14="http://schemas.microsoft.com/office/powerpoint/2010/main" val="40909097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Text Box 1"/>
          <p:cNvSpPr txBox="1">
            <a:spLocks noChangeArrowheads="1"/>
          </p:cNvSpPr>
          <p:nvPr/>
        </p:nvSpPr>
        <p:spPr bwMode="auto">
          <a:xfrm>
            <a:off x="446088" y="1412875"/>
            <a:ext cx="822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SzPct val="100000"/>
            </a:pPr>
            <a:r>
              <a:rPr lang="de-DE" altLang="de-DE" sz="2600" b="1">
                <a:solidFill>
                  <a:srgbClr val="2D4B9B"/>
                </a:solidFill>
                <a:ea typeface="Microsoft YaHei" pitchFamily="34" charset="-122"/>
              </a:rPr>
              <a:t>Supermarket with metadata</a:t>
            </a:r>
          </a:p>
        </p:txBody>
      </p:sp>
      <p:sp>
        <p:nvSpPr>
          <p:cNvPr id="250883" name="Text Box 1"/>
          <p:cNvSpPr txBox="1">
            <a:spLocks noChangeArrowheads="1"/>
          </p:cNvSpPr>
          <p:nvPr/>
        </p:nvSpPr>
        <p:spPr bwMode="auto">
          <a:xfrm>
            <a:off x="395288" y="6237288"/>
            <a:ext cx="8229600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SzPct val="100000"/>
            </a:pPr>
            <a:r>
              <a:rPr lang="de-DE" altLang="de-DE" sz="800" b="1">
                <a:solidFill>
                  <a:srgbClr val="2D4B9B"/>
                </a:solidFill>
                <a:ea typeface="Microsoft YaHei" pitchFamily="34" charset="-122"/>
              </a:rPr>
              <a:t>Source: WMO Core Metadata Profile v1-2 Guidance Documentation v0.1</a:t>
            </a:r>
          </a:p>
        </p:txBody>
      </p:sp>
      <p:pic>
        <p:nvPicPr>
          <p:cNvPr id="2508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1812925"/>
            <a:ext cx="71501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4870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WMO Information System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107950" y="1685925"/>
            <a:ext cx="8353425" cy="4318000"/>
          </a:xfrm>
        </p:spPr>
        <p:txBody>
          <a:bodyPr/>
          <a:lstStyle/>
          <a:p>
            <a:pPr>
              <a:defRPr/>
            </a:pPr>
            <a:endParaRPr lang="de-DE" altLang="de-DE" dirty="0" smtClean="0"/>
          </a:p>
          <a:p>
            <a:pPr>
              <a:defRPr/>
            </a:pPr>
            <a:endParaRPr lang="de-DE" altLang="de-DE" dirty="0"/>
          </a:p>
          <a:p>
            <a:pPr>
              <a:defRPr/>
            </a:pPr>
            <a:r>
              <a:rPr lang="de-DE" altLang="de-DE" sz="1600" b="1" dirty="0" smtClean="0"/>
              <a:t>GISC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de-DE" altLang="de-DE" sz="1600" b="1" dirty="0" smtClean="0"/>
              <a:t>      Global Information Service Center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de-DE" altLang="de-DE" sz="1600" b="1" dirty="0" smtClean="0"/>
              <a:t>      </a:t>
            </a:r>
          </a:p>
          <a:p>
            <a:pPr>
              <a:defRPr/>
            </a:pPr>
            <a:r>
              <a:rPr lang="de-DE" altLang="de-DE" sz="1600" b="1" dirty="0" smtClean="0"/>
              <a:t>DCPC 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de-DE" altLang="de-DE" sz="1600" b="1" dirty="0"/>
              <a:t> </a:t>
            </a:r>
            <a:r>
              <a:rPr lang="de-DE" altLang="de-DE" sz="1600" b="1" dirty="0" smtClean="0"/>
              <a:t>     Data Collection/</a:t>
            </a:r>
            <a:r>
              <a:rPr lang="de-DE" altLang="de-DE" sz="1600" b="1" dirty="0" err="1" smtClean="0"/>
              <a:t>Production</a:t>
            </a:r>
            <a:r>
              <a:rPr lang="de-DE" altLang="de-DE" sz="1600" b="1" dirty="0" smtClean="0"/>
              <a:t> Center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de-DE" altLang="de-DE" sz="1600" b="1" dirty="0" smtClean="0"/>
              <a:t>      </a:t>
            </a:r>
          </a:p>
          <a:p>
            <a:pPr>
              <a:defRPr/>
            </a:pPr>
            <a:r>
              <a:rPr lang="de-DE" altLang="de-DE" sz="1600" b="1" dirty="0" smtClean="0"/>
              <a:t>NC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de-DE" altLang="de-DE" sz="1600" b="1" dirty="0"/>
              <a:t> </a:t>
            </a:r>
            <a:r>
              <a:rPr lang="de-DE" altLang="de-DE" sz="1600" b="1" dirty="0" smtClean="0"/>
              <a:t>     National </a:t>
            </a:r>
            <a:r>
              <a:rPr lang="de-DE" altLang="de-DE" sz="1600" b="1" dirty="0" err="1" smtClean="0"/>
              <a:t>Meteorological</a:t>
            </a:r>
            <a:r>
              <a:rPr lang="de-DE" altLang="de-DE" sz="1600" b="1" dirty="0" smtClean="0"/>
              <a:t> </a:t>
            </a:r>
            <a:r>
              <a:rPr lang="de-DE" altLang="de-DE" sz="1600" b="1" dirty="0" err="1" smtClean="0"/>
              <a:t>and</a:t>
            </a:r>
            <a:r>
              <a:rPr lang="de-DE" altLang="de-DE" sz="1600" b="1" dirty="0" smtClean="0"/>
              <a:t> </a:t>
            </a:r>
            <a:br>
              <a:rPr lang="de-DE" altLang="de-DE" sz="1600" b="1" dirty="0" smtClean="0"/>
            </a:br>
            <a:r>
              <a:rPr lang="de-DE" altLang="de-DE" sz="1600" b="1" dirty="0" smtClean="0"/>
              <a:t>      Hydrological Center</a:t>
            </a:r>
          </a:p>
          <a:p>
            <a:pPr>
              <a:defRPr/>
            </a:pPr>
            <a:endParaRPr lang="de-DE" altLang="de-DE" b="1" dirty="0" smtClean="0"/>
          </a:p>
        </p:txBody>
      </p:sp>
      <p:pic>
        <p:nvPicPr>
          <p:cNvPr id="8197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5" y="2033588"/>
            <a:ext cx="5114925" cy="394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63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Interoperability WIS und GEOSS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38987"/>
            <a:ext cx="7244928" cy="444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79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Metadata synchronization</a:t>
            </a:r>
            <a:endParaRPr lang="en-US" dirty="0"/>
          </a:p>
        </p:txBody>
      </p:sp>
      <p:pic>
        <p:nvPicPr>
          <p:cNvPr id="4" name="Picture 15" descr="database_ser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3567658"/>
            <a:ext cx="40005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database_ser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4178846"/>
            <a:ext cx="4000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database_ser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4807496"/>
            <a:ext cx="40163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"/>
          <p:cNvSpPr>
            <a:spLocks noChangeAspect="1" noEditPoints="1" noChangeArrowheads="1"/>
          </p:cNvSpPr>
          <p:nvPr/>
        </p:nvSpPr>
        <p:spPr bwMode="auto">
          <a:xfrm>
            <a:off x="3609975" y="3695279"/>
            <a:ext cx="1755775" cy="11763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CH" altLang="de-DE" sz="1800" dirty="0"/>
              <a:t>WIS </a:t>
            </a:r>
            <a:r>
              <a:rPr lang="fr-CH" altLang="de-DE" sz="1800" dirty="0" err="1"/>
              <a:t>core</a:t>
            </a:r>
            <a:r>
              <a:rPr lang="fr-CH" altLang="de-DE" sz="1800" dirty="0"/>
              <a:t> network</a:t>
            </a:r>
            <a:endParaRPr lang="en-US" altLang="de-DE" sz="1800" dirty="0"/>
          </a:p>
        </p:txBody>
      </p:sp>
      <p:pic>
        <p:nvPicPr>
          <p:cNvPr id="8" name="Picture 6" descr="database_ser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3304754"/>
            <a:ext cx="4016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database_ser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103141"/>
            <a:ext cx="4032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database_ser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5" y="3701629"/>
            <a:ext cx="4016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database_ser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4479504"/>
            <a:ext cx="40163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database_ser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4795416"/>
            <a:ext cx="401638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database_ser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88" y="4877966"/>
            <a:ext cx="40163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atabase_ser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4384254"/>
            <a:ext cx="4016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euLogo_Bildmarke_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3729584"/>
            <a:ext cx="192088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database_ser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254" y="2257014"/>
            <a:ext cx="40163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GEO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33" y="2133742"/>
            <a:ext cx="1809121" cy="58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5" descr="database_ser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988" y="1833141"/>
            <a:ext cx="40163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5" descr="database_ser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1926804"/>
            <a:ext cx="4016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Grafik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068091"/>
            <a:ext cx="9271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Gerade Verbindung mit Pfeil 22"/>
          <p:cNvCxnSpPr>
            <a:stCxn id="8" idx="0"/>
          </p:cNvCxnSpPr>
          <p:nvPr/>
        </p:nvCxnSpPr>
        <p:spPr>
          <a:xfrm flipV="1">
            <a:off x="3796507" y="2346349"/>
            <a:ext cx="772318" cy="9584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fik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486" y="1906960"/>
            <a:ext cx="5826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Gerade Verbindung mit Pfeil 24"/>
          <p:cNvCxnSpPr/>
          <p:nvPr/>
        </p:nvCxnSpPr>
        <p:spPr>
          <a:xfrm>
            <a:off x="5005388" y="2172866"/>
            <a:ext cx="151288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9"/>
          <p:cNvSpPr txBox="1">
            <a:spLocks noChangeArrowheads="1"/>
          </p:cNvSpPr>
          <p:nvPr/>
        </p:nvSpPr>
        <p:spPr bwMode="auto">
          <a:xfrm>
            <a:off x="981075" y="3616871"/>
            <a:ext cx="210506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altLang="de-DE" sz="1400" dirty="0"/>
              <a:t>DKRZ</a:t>
            </a:r>
          </a:p>
          <a:p>
            <a:pPr eaLnBrk="1" hangingPunct="1"/>
            <a:r>
              <a:rPr lang="de-DE" altLang="de-DE" sz="1400" dirty="0"/>
              <a:t>AWI (PANGAEA)</a:t>
            </a:r>
          </a:p>
          <a:p>
            <a:pPr eaLnBrk="1" hangingPunct="1"/>
            <a:r>
              <a:rPr lang="de-DE" altLang="de-DE" sz="1400" dirty="0" smtClean="0"/>
              <a:t>DLR</a:t>
            </a:r>
          </a:p>
          <a:p>
            <a:pPr eaLnBrk="1" hangingPunct="1"/>
            <a:r>
              <a:rPr lang="de-DE" altLang="de-DE" sz="1400" dirty="0" smtClean="0"/>
              <a:t>EUMETSAT</a:t>
            </a:r>
            <a:endParaRPr lang="de-DE" altLang="de-DE" sz="1400" dirty="0"/>
          </a:p>
          <a:p>
            <a:pPr eaLnBrk="1" hangingPunct="1"/>
            <a:r>
              <a:rPr lang="de-DE" altLang="de-DE" sz="1400" dirty="0" smtClean="0"/>
              <a:t>National </a:t>
            </a:r>
            <a:r>
              <a:rPr lang="de-DE" altLang="de-DE" sz="1400" dirty="0" err="1" smtClean="0"/>
              <a:t>Meteorological</a:t>
            </a:r>
            <a:r>
              <a:rPr lang="de-DE" altLang="de-DE" sz="1400" dirty="0" smtClean="0"/>
              <a:t> </a:t>
            </a:r>
            <a:br>
              <a:rPr lang="de-DE" altLang="de-DE" sz="1400" dirty="0" smtClean="0"/>
            </a:br>
            <a:r>
              <a:rPr lang="de-DE" altLang="de-DE" sz="1400" dirty="0" err="1" smtClean="0"/>
              <a:t>Centres</a:t>
            </a:r>
            <a:r>
              <a:rPr lang="de-DE" altLang="de-DE" sz="1400" dirty="0" smtClean="0"/>
              <a:t>,</a:t>
            </a:r>
          </a:p>
          <a:p>
            <a:pPr eaLnBrk="1" hangingPunct="1"/>
            <a:r>
              <a:rPr lang="de-DE" altLang="de-DE" sz="1400" dirty="0" smtClean="0"/>
              <a:t>e.g. Austria,</a:t>
            </a:r>
            <a:br>
              <a:rPr lang="de-DE" altLang="de-DE" sz="1400" dirty="0" smtClean="0"/>
            </a:br>
            <a:r>
              <a:rPr lang="de-DE" altLang="de-DE" sz="1400" dirty="0" err="1" smtClean="0"/>
              <a:t>Croatia</a:t>
            </a:r>
            <a:r>
              <a:rPr lang="de-DE" altLang="de-DE" sz="1400" dirty="0" smtClean="0"/>
              <a:t>,</a:t>
            </a:r>
            <a:r>
              <a:rPr lang="de-DE" altLang="de-DE" sz="1400" dirty="0"/>
              <a:t> </a:t>
            </a:r>
            <a:r>
              <a:rPr lang="de-DE" altLang="de-DE" sz="1400" dirty="0" smtClean="0"/>
              <a:t>…</a:t>
            </a:r>
            <a:endParaRPr lang="de-DE" altLang="de-DE" sz="1400" dirty="0"/>
          </a:p>
        </p:txBody>
      </p:sp>
      <p:sp>
        <p:nvSpPr>
          <p:cNvPr id="27" name="Textfeld 30"/>
          <p:cNvSpPr txBox="1">
            <a:spLocks noChangeArrowheads="1"/>
          </p:cNvSpPr>
          <p:nvPr/>
        </p:nvSpPr>
        <p:spPr bwMode="auto">
          <a:xfrm>
            <a:off x="4719638" y="2495227"/>
            <a:ext cx="15279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altLang="de-DE" sz="1400" dirty="0" err="1"/>
              <a:t>Subset</a:t>
            </a:r>
            <a:r>
              <a:rPr lang="de-DE" altLang="de-DE" sz="1400" dirty="0"/>
              <a:t> </a:t>
            </a:r>
            <a:r>
              <a:rPr lang="de-DE" altLang="de-DE" sz="1400" dirty="0" smtClean="0"/>
              <a:t>Germany</a:t>
            </a:r>
            <a:endParaRPr lang="de-DE" altLang="de-DE" sz="1400" dirty="0"/>
          </a:p>
        </p:txBody>
      </p:sp>
      <p:sp>
        <p:nvSpPr>
          <p:cNvPr id="28" name="Textfeld 31"/>
          <p:cNvSpPr txBox="1">
            <a:spLocks noChangeArrowheads="1"/>
          </p:cNvSpPr>
          <p:nvPr/>
        </p:nvSpPr>
        <p:spPr bwMode="auto">
          <a:xfrm>
            <a:off x="5451475" y="1772816"/>
            <a:ext cx="60483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altLang="de-DE" sz="1400" i="1"/>
              <a:t>CSW</a:t>
            </a:r>
          </a:p>
        </p:txBody>
      </p:sp>
      <p:cxnSp>
        <p:nvCxnSpPr>
          <p:cNvPr id="29" name="Gerade Verbindung mit Pfeil 28"/>
          <p:cNvCxnSpPr>
            <a:endCxn id="8" idx="1"/>
          </p:cNvCxnSpPr>
          <p:nvPr/>
        </p:nvCxnSpPr>
        <p:spPr>
          <a:xfrm flipV="1">
            <a:off x="1835696" y="3550817"/>
            <a:ext cx="1759992" cy="7326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35"/>
          <p:cNvSpPr txBox="1">
            <a:spLocks noChangeArrowheads="1"/>
          </p:cNvSpPr>
          <p:nvPr/>
        </p:nvSpPr>
        <p:spPr bwMode="auto">
          <a:xfrm>
            <a:off x="1958479" y="3472402"/>
            <a:ext cx="1229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altLang="de-DE" sz="1400" i="1" dirty="0"/>
              <a:t>OAI </a:t>
            </a:r>
            <a:r>
              <a:rPr lang="de-DE" altLang="de-DE" sz="1400" i="1" dirty="0" err="1" smtClean="0"/>
              <a:t>and</a:t>
            </a:r>
            <a:r>
              <a:rPr lang="de-DE" altLang="de-DE" sz="1400" i="1" dirty="0" smtClean="0"/>
              <a:t> FTP</a:t>
            </a:r>
            <a:endParaRPr lang="de-DE" altLang="de-DE" sz="1400" i="1" dirty="0"/>
          </a:p>
        </p:txBody>
      </p:sp>
      <p:pic>
        <p:nvPicPr>
          <p:cNvPr id="31" name="Grafik 3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972" y="3401764"/>
            <a:ext cx="3302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hteck 36"/>
          <p:cNvSpPr>
            <a:spLocks noChangeArrowheads="1"/>
          </p:cNvSpPr>
          <p:nvPr/>
        </p:nvSpPr>
        <p:spPr bwMode="auto">
          <a:xfrm>
            <a:off x="234950" y="5373216"/>
            <a:ext cx="48402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28650" indent="-1714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de-DE" altLang="de-DE" sz="1400" dirty="0"/>
              <a:t> </a:t>
            </a:r>
            <a:r>
              <a:rPr lang="de-DE" altLang="de-DE" sz="1400" dirty="0" err="1" smtClean="0"/>
              <a:t>connected</a:t>
            </a:r>
            <a:r>
              <a:rPr lang="de-DE" altLang="de-DE" sz="1400" dirty="0" smtClean="0"/>
              <a:t> </a:t>
            </a:r>
            <a:r>
              <a:rPr lang="de-DE" altLang="de-DE" sz="1400" dirty="0" err="1" smtClean="0"/>
              <a:t>to</a:t>
            </a:r>
            <a:r>
              <a:rPr lang="de-DE" altLang="de-DE" sz="1400" dirty="0" smtClean="0"/>
              <a:t> GISC Offenbach </a:t>
            </a:r>
            <a:r>
              <a:rPr lang="de-DE" altLang="de-DE" sz="1400" dirty="0" err="1" smtClean="0"/>
              <a:t>as</a:t>
            </a:r>
            <a:r>
              <a:rPr lang="de-DE" altLang="de-DE" sz="1400" dirty="0" smtClean="0"/>
              <a:t> internal DWD </a:t>
            </a:r>
            <a:r>
              <a:rPr lang="de-DE" altLang="de-DE" sz="1400" dirty="0" err="1" smtClean="0"/>
              <a:t>centre</a:t>
            </a:r>
            <a:r>
              <a:rPr lang="de-DE" altLang="de-DE" sz="1400" dirty="0" smtClean="0"/>
              <a:t>:</a:t>
            </a:r>
            <a:endParaRPr lang="de-DE" altLang="de-DE" sz="1400" dirty="0"/>
          </a:p>
          <a:p>
            <a:pPr lvl="1" eaLnBrk="1" hangingPunct="1">
              <a:buFont typeface="Arial" pitchFamily="34" charset="0"/>
              <a:buChar char="•"/>
            </a:pPr>
            <a:r>
              <a:rPr lang="de-DE" altLang="de-DE" sz="1000" dirty="0"/>
              <a:t>GCC, Global Collection </a:t>
            </a:r>
            <a:r>
              <a:rPr lang="de-DE" altLang="de-DE" sz="1000" dirty="0" err="1"/>
              <a:t>Centre</a:t>
            </a:r>
            <a:r>
              <a:rPr lang="de-DE" altLang="de-DE" sz="1000" dirty="0"/>
              <a:t> 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de-DE" altLang="de-DE" sz="1000" dirty="0"/>
              <a:t>GPCC, Global </a:t>
            </a:r>
            <a:r>
              <a:rPr lang="de-DE" altLang="de-DE" sz="1000" dirty="0" err="1"/>
              <a:t>Precipitation</a:t>
            </a:r>
            <a:r>
              <a:rPr lang="de-DE" altLang="de-DE" sz="1000" dirty="0"/>
              <a:t> </a:t>
            </a:r>
            <a:r>
              <a:rPr lang="de-DE" altLang="de-DE" sz="1000" dirty="0" err="1"/>
              <a:t>Climate</a:t>
            </a:r>
            <a:r>
              <a:rPr lang="de-DE" altLang="de-DE" sz="1000" dirty="0"/>
              <a:t> </a:t>
            </a:r>
            <a:r>
              <a:rPr lang="de-DE" altLang="de-DE" sz="1000" dirty="0" err="1"/>
              <a:t>Centre</a:t>
            </a:r>
            <a:endParaRPr lang="de-DE" altLang="de-DE" sz="1000" dirty="0"/>
          </a:p>
          <a:p>
            <a:pPr lvl="1" eaLnBrk="1" hangingPunct="1">
              <a:buFont typeface="Arial" pitchFamily="34" charset="0"/>
              <a:buChar char="•"/>
            </a:pPr>
            <a:r>
              <a:rPr lang="de-DE" altLang="de-DE" sz="1000" dirty="0"/>
              <a:t>GRUAN, GCOS Reference </a:t>
            </a:r>
            <a:r>
              <a:rPr lang="de-DE" altLang="de-DE" sz="1000" dirty="0" err="1"/>
              <a:t>Upper</a:t>
            </a:r>
            <a:r>
              <a:rPr lang="de-DE" altLang="de-DE" sz="1000" dirty="0"/>
              <a:t>-Air Network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de-DE" altLang="de-DE" sz="1000" dirty="0"/>
              <a:t>NKDZ, Nationales Klimadatenzentrum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de-DE" altLang="de-DE" sz="1000" dirty="0"/>
              <a:t>RCC-CM, Regional </a:t>
            </a:r>
            <a:r>
              <a:rPr lang="de-DE" altLang="de-DE" sz="1000" dirty="0" err="1"/>
              <a:t>Climate</a:t>
            </a:r>
            <a:r>
              <a:rPr lang="de-DE" altLang="de-DE" sz="1000" dirty="0"/>
              <a:t> </a:t>
            </a:r>
            <a:r>
              <a:rPr lang="de-DE" altLang="de-DE" sz="1000" dirty="0" err="1"/>
              <a:t>Centre</a:t>
            </a:r>
            <a:r>
              <a:rPr lang="de-DE" altLang="de-DE" sz="1000" dirty="0"/>
              <a:t> on </a:t>
            </a:r>
            <a:r>
              <a:rPr lang="de-DE" altLang="de-DE" sz="1000" dirty="0" err="1"/>
              <a:t>Climate</a:t>
            </a:r>
            <a:r>
              <a:rPr lang="de-DE" altLang="de-DE" sz="1000" dirty="0"/>
              <a:t> Monitoring </a:t>
            </a:r>
            <a:r>
              <a:rPr lang="de-DE" altLang="de-DE" sz="1000" dirty="0" err="1"/>
              <a:t>for</a:t>
            </a:r>
            <a:r>
              <a:rPr lang="de-DE" altLang="de-DE" sz="1000" dirty="0"/>
              <a:t> Europe </a:t>
            </a:r>
          </a:p>
        </p:txBody>
      </p:sp>
      <p:sp>
        <p:nvSpPr>
          <p:cNvPr id="33" name="Rechteck 37"/>
          <p:cNvSpPr>
            <a:spLocks noChangeArrowheads="1"/>
          </p:cNvSpPr>
          <p:nvPr/>
        </p:nvSpPr>
        <p:spPr bwMode="auto">
          <a:xfrm>
            <a:off x="5365750" y="5373216"/>
            <a:ext cx="3925888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28650" indent="-1714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de-DE" altLang="de-DE" sz="1400" dirty="0" smtClean="0"/>
              <a:t> </a:t>
            </a:r>
            <a:r>
              <a:rPr lang="de-DE" altLang="de-DE" sz="1400" dirty="0" err="1" smtClean="0"/>
              <a:t>connected</a:t>
            </a:r>
            <a:r>
              <a:rPr lang="de-DE" altLang="de-DE" sz="1400" dirty="0" smtClean="0"/>
              <a:t> </a:t>
            </a:r>
            <a:r>
              <a:rPr lang="de-DE" altLang="de-DE" sz="1400" dirty="0" err="1" smtClean="0"/>
              <a:t>to</a:t>
            </a:r>
            <a:r>
              <a:rPr lang="de-DE" altLang="de-DE" sz="1400" dirty="0" smtClean="0"/>
              <a:t> </a:t>
            </a:r>
            <a:r>
              <a:rPr lang="de-DE" altLang="de-DE" sz="1400" dirty="0"/>
              <a:t>GISC Offenbach  </a:t>
            </a:r>
            <a:r>
              <a:rPr lang="de-DE" altLang="de-DE" sz="1400" dirty="0" err="1" smtClean="0"/>
              <a:t>as</a:t>
            </a:r>
            <a:r>
              <a:rPr lang="de-DE" altLang="de-DE" sz="1400" dirty="0" smtClean="0"/>
              <a:t> </a:t>
            </a:r>
            <a:r>
              <a:rPr lang="de-DE" altLang="de-DE" sz="1400" dirty="0" err="1"/>
              <a:t>external</a:t>
            </a:r>
            <a:r>
              <a:rPr lang="de-DE" altLang="de-DE" sz="1400" dirty="0"/>
              <a:t> DCPC 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de-DE" altLang="de-DE" sz="1000" dirty="0"/>
              <a:t>DKRZ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de-DE" altLang="de-DE" sz="1000" dirty="0"/>
              <a:t>DLR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de-DE" altLang="de-DE" sz="1000" dirty="0"/>
              <a:t>AWI Bremerhaven (</a:t>
            </a:r>
            <a:r>
              <a:rPr lang="de-DE" altLang="de-DE" sz="1000" dirty="0" err="1"/>
              <a:t>Pangaea</a:t>
            </a:r>
            <a:r>
              <a:rPr lang="de-DE" altLang="de-DE" sz="1000" dirty="0"/>
              <a:t>) 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de-DE" altLang="de-DE" sz="1000" dirty="0"/>
              <a:t>EUMETSAT</a:t>
            </a:r>
          </a:p>
        </p:txBody>
      </p:sp>
      <p:cxnSp>
        <p:nvCxnSpPr>
          <p:cNvPr id="34" name="Gerade Verbindung mit Pfeil 33"/>
          <p:cNvCxnSpPr/>
          <p:nvPr/>
        </p:nvCxnSpPr>
        <p:spPr>
          <a:xfrm flipH="1" flipV="1">
            <a:off x="2860893" y="2649117"/>
            <a:ext cx="749082" cy="7008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29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4190" y="22281"/>
            <a:ext cx="9474005" cy="725486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987824" y="6465948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Source: Stefano </a:t>
            </a:r>
            <a:r>
              <a:rPr lang="de-DE" dirty="0" err="1" smtClean="0"/>
              <a:t>Nativi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093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485157"/>
              </p:ext>
            </p:extLst>
          </p:nvPr>
        </p:nvGraphicFramePr>
        <p:xfrm>
          <a:off x="294291" y="348370"/>
          <a:ext cx="8408274" cy="63423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879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96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07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10870">
                <a:tc>
                  <a:txBody>
                    <a:bodyPr/>
                    <a:lstStyle/>
                    <a:p>
                      <a:r>
                        <a:rPr lang="en-GB" dirty="0" smtClean="0"/>
                        <a:t>System Accessing GEO DAB</a:t>
                      </a:r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Number of Queries (2016)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0870">
                <a:tc>
                  <a:txBody>
                    <a:bodyPr/>
                    <a:lstStyle/>
                    <a:p>
                      <a:r>
                        <a:rPr lang="en-GB" dirty="0" smtClean="0"/>
                        <a:t>WMO Information System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Very High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&gt; 1 M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0870">
                <a:tc>
                  <a:txBody>
                    <a:bodyPr/>
                    <a:lstStyle/>
                    <a:p>
                      <a:r>
                        <a:rPr lang="en-GB" dirty="0" smtClean="0"/>
                        <a:t>Cloud Infrastructures (including</a:t>
                      </a:r>
                      <a:r>
                        <a:rPr lang="en-GB" baseline="0" dirty="0" smtClean="0"/>
                        <a:t> GWP</a:t>
                      </a:r>
                      <a:r>
                        <a:rPr lang="en-GB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High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&gt; 100</a:t>
                      </a:r>
                      <a:r>
                        <a:rPr lang="en-GB" baseline="0" dirty="0" smtClean="0"/>
                        <a:t> K</a:t>
                      </a:r>
                    </a:p>
                    <a:p>
                      <a:r>
                        <a:rPr lang="en-GB" dirty="0" smtClean="0"/>
                        <a:t>&lt; 1 M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0870">
                <a:tc>
                  <a:txBody>
                    <a:bodyPr/>
                    <a:lstStyle/>
                    <a:p>
                      <a:r>
                        <a:rPr lang="en-GB" dirty="0" smtClean="0"/>
                        <a:t>China GEOSS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Medium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&gt; 10</a:t>
                      </a:r>
                      <a:r>
                        <a:rPr lang="en-GB" baseline="0" dirty="0" smtClean="0"/>
                        <a:t> K</a:t>
                      </a:r>
                    </a:p>
                    <a:p>
                      <a:r>
                        <a:rPr lang="en-GB" dirty="0" smtClean="0"/>
                        <a:t>&lt; 100</a:t>
                      </a:r>
                      <a:r>
                        <a:rPr lang="en-GB" baseline="0" dirty="0" smtClean="0"/>
                        <a:t> K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0870">
                <a:tc>
                  <a:txBody>
                    <a:bodyPr/>
                    <a:lstStyle/>
                    <a:p>
                      <a:r>
                        <a:rPr lang="en-GB" dirty="0" smtClean="0"/>
                        <a:t>US GEO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Medium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&gt; 10</a:t>
                      </a:r>
                      <a:r>
                        <a:rPr lang="en-GB" baseline="0" dirty="0" smtClean="0"/>
                        <a:t> K</a:t>
                      </a:r>
                    </a:p>
                    <a:p>
                      <a:r>
                        <a:rPr lang="en-GB" dirty="0" smtClean="0"/>
                        <a:t>&lt; 100</a:t>
                      </a:r>
                      <a:r>
                        <a:rPr lang="en-GB" baseline="0" dirty="0" smtClean="0"/>
                        <a:t> K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0870">
                <a:tc>
                  <a:txBody>
                    <a:bodyPr/>
                    <a:lstStyle/>
                    <a:p>
                      <a:r>
                        <a:rPr lang="en-GB" dirty="0" smtClean="0"/>
                        <a:t>EC-funded projects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Medium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&gt; 10</a:t>
                      </a:r>
                      <a:r>
                        <a:rPr lang="en-GB" baseline="0" dirty="0" smtClean="0"/>
                        <a:t> K</a:t>
                      </a:r>
                    </a:p>
                    <a:p>
                      <a:r>
                        <a:rPr lang="en-GB" dirty="0" smtClean="0"/>
                        <a:t>&lt; 100</a:t>
                      </a:r>
                      <a:r>
                        <a:rPr lang="en-GB" baseline="0" dirty="0" smtClean="0"/>
                        <a:t> K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10870">
                <a:tc>
                  <a:txBody>
                    <a:bodyPr/>
                    <a:lstStyle/>
                    <a:p>
                      <a:r>
                        <a:rPr lang="en-GB" dirty="0" smtClean="0"/>
                        <a:t>ESRI ArcGIS Online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Medium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&gt; 10</a:t>
                      </a:r>
                      <a:r>
                        <a:rPr lang="en-GB" baseline="0" dirty="0" smtClean="0"/>
                        <a:t> K</a:t>
                      </a:r>
                    </a:p>
                    <a:p>
                      <a:r>
                        <a:rPr lang="en-GB" dirty="0" smtClean="0"/>
                        <a:t>&lt; 100</a:t>
                      </a:r>
                      <a:r>
                        <a:rPr lang="en-GB" baseline="0" dirty="0" smtClean="0"/>
                        <a:t> K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10870">
                <a:tc>
                  <a:txBody>
                    <a:bodyPr/>
                    <a:lstStyle/>
                    <a:p>
                      <a:r>
                        <a:rPr lang="en-GB" dirty="0" smtClean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Medium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&gt; 10</a:t>
                      </a:r>
                      <a:r>
                        <a:rPr lang="en-GB" baseline="0" dirty="0" smtClean="0"/>
                        <a:t> K</a:t>
                      </a:r>
                    </a:p>
                    <a:p>
                      <a:r>
                        <a:rPr lang="en-GB" dirty="0" smtClean="0"/>
                        <a:t>&lt; 100</a:t>
                      </a:r>
                      <a:r>
                        <a:rPr lang="en-GB" baseline="0" dirty="0" smtClean="0"/>
                        <a:t> K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40676153"/>
                  </a:ext>
                </a:extLst>
              </a:tr>
              <a:tr h="610870">
                <a:tc>
                  <a:txBody>
                    <a:bodyPr/>
                    <a:lstStyle/>
                    <a:p>
                      <a:r>
                        <a:rPr lang="en-GB" dirty="0" smtClean="0"/>
                        <a:t>CEOS Water Portal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Low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&gt; 1</a:t>
                      </a:r>
                      <a:r>
                        <a:rPr lang="en-GB" baseline="0" dirty="0" smtClean="0"/>
                        <a:t> K</a:t>
                      </a:r>
                    </a:p>
                    <a:p>
                      <a:r>
                        <a:rPr lang="en-GB" dirty="0" smtClean="0"/>
                        <a:t>&lt; 10</a:t>
                      </a:r>
                      <a:r>
                        <a:rPr lang="en-GB" baseline="0" dirty="0" smtClean="0"/>
                        <a:t> K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10870">
                <a:tc>
                  <a:txBody>
                    <a:bodyPr/>
                    <a:lstStyle/>
                    <a:p>
                      <a:r>
                        <a:rPr lang="en-GB" dirty="0" smtClean="0"/>
                        <a:t>UNEP</a:t>
                      </a:r>
                      <a:r>
                        <a:rPr lang="en-GB" baseline="0" dirty="0" smtClean="0"/>
                        <a:t> GRID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Low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&gt; 1</a:t>
                      </a:r>
                      <a:r>
                        <a:rPr lang="en-GB" baseline="0" dirty="0" smtClean="0"/>
                        <a:t> K</a:t>
                      </a:r>
                    </a:p>
                    <a:p>
                      <a:r>
                        <a:rPr lang="en-GB" dirty="0" smtClean="0"/>
                        <a:t>&lt; 10</a:t>
                      </a:r>
                      <a:r>
                        <a:rPr lang="en-GB" baseline="0" dirty="0" smtClean="0"/>
                        <a:t> K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1998744"/>
                  </a:ext>
                </a:extLst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987824" y="6465948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Source: Stefano </a:t>
            </a:r>
            <a:r>
              <a:rPr lang="de-DE" dirty="0" err="1" smtClean="0"/>
              <a:t>Nativi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906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CE80B02BBC6F4586DBE30EDCB657A5" ma:contentTypeVersion="14" ma:contentTypeDescription="Create a new document." ma:contentTypeScope="" ma:versionID="c3e70647cfd6916d7c5e07e1610a7326">
  <xsd:schema xmlns:xsd="http://www.w3.org/2001/XMLSchema" xmlns:xs="http://www.w3.org/2001/XMLSchema" xmlns:p="http://schemas.microsoft.com/office/2006/metadata/properties" xmlns:ns2="f026baef-f058-4dc3-b261-36cda4839fb4" xmlns:ns3="96d886eb-95f6-47f3-bdfb-70dab5061c60" targetNamespace="http://schemas.microsoft.com/office/2006/metadata/properties" ma:root="true" ma:fieldsID="33a0c93ad58eddf02bb04d64af9f76e4" ns2:_="" ns3:_="">
    <xsd:import namespace="f026baef-f058-4dc3-b261-36cda4839fb4"/>
    <xsd:import namespace="96d886eb-95f6-47f3-bdfb-70dab5061c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26baef-f058-4dc3-b261-36cda4839f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886eb-95f6-47f3-bdfb-70dab5061c6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6C36509-E25F-4673-ADB8-3F236E89AD40}"/>
</file>

<file path=customXml/itemProps2.xml><?xml version="1.0" encoding="utf-8"?>
<ds:datastoreItem xmlns:ds="http://schemas.openxmlformats.org/officeDocument/2006/customXml" ds:itemID="{6D28B52C-780F-4AB1-97E8-4841D7F4DA41}"/>
</file>

<file path=customXml/itemProps3.xml><?xml version="1.0" encoding="utf-8"?>
<ds:datastoreItem xmlns:ds="http://schemas.openxmlformats.org/officeDocument/2006/customXml" ds:itemID="{65E29A9A-73EC-491F-B0FA-CCA9CFD887A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321</Words>
  <Application>Microsoft Office PowerPoint</Application>
  <PresentationFormat>Bildschirmpräsentation (4:3)</PresentationFormat>
  <Paragraphs>107</Paragraphs>
  <Slides>14</Slides>
  <Notes>4</Notes>
  <HiddenSlides>2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Blank Presentation</vt:lpstr>
      <vt:lpstr>Interoperability WMO Information System and GEOSS    Stefano Nativi Thorsten Büßelberg Deutscher Wetterdienst 21th November 2017 </vt:lpstr>
      <vt:lpstr>Agenda</vt:lpstr>
      <vt:lpstr>PowerPoint-Präsentation</vt:lpstr>
      <vt:lpstr>PowerPoint-Präsentation</vt:lpstr>
      <vt:lpstr>WMO Information System</vt:lpstr>
      <vt:lpstr>Interoperability WIS und GEOSS</vt:lpstr>
      <vt:lpstr>Metadata synchronization</vt:lpstr>
      <vt:lpstr>PowerPoint-Präsentation</vt:lpstr>
      <vt:lpstr>PowerPoint-Präsentation</vt:lpstr>
      <vt:lpstr>GeoPortal –ranking search results</vt:lpstr>
      <vt:lpstr>Metadata Quality in WMO Information System</vt:lpstr>
      <vt:lpstr>Metadata Quality in WMO Information System</vt:lpstr>
      <vt:lpstr>Summary</vt:lpstr>
      <vt:lpstr>PowerPoint-Präsentation</vt:lpstr>
    </vt:vector>
  </TitlesOfParts>
  <Company>ꀀ穼훼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Nick Walters</dc:creator>
  <cp:lastModifiedBy>Büsselberg, Thorsten</cp:lastModifiedBy>
  <cp:revision>320</cp:revision>
  <cp:lastPrinted>2015-10-27T14:02:28Z</cp:lastPrinted>
  <dcterms:created xsi:type="dcterms:W3CDTF">2007-10-16T08:11:19Z</dcterms:created>
  <dcterms:modified xsi:type="dcterms:W3CDTF">2017-11-21T15:10:53Z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0x01010023CE80B02BBC6F4586DBE30EDCB657A5</vt:lpwstr>
  </property>
</Properties>
</file>