
<file path=[Content_Types].xml><?xml version="1.0" encoding="utf-8"?>
<Types xmlns="http://schemas.openxmlformats.org/package/2006/content-types">
  <Default Extension="bin" ContentType="application/vnd.openxmlformats-officedocument.presentationml.printerSettings"/>
  <Default Extension="png" ContentType="image/png"/>
  <Default Extension="wmf" ContentType="image/x-wmf"/>
  <Default Extension="jpeg" ContentType="image/jpeg"/>
  <Default Extension="rels" ContentType="application/vnd.openxmlformats-package.relationships+xml"/>
  <Default Extension="emf" ContentType="image/x-emf"/>
  <Default Extension="xml" ContentType="application/xml"/>
  <Default Extension="vsdx" ContentType="application/vnd.ms-visio.drawing"/>
  <Default Extension="ppt" ContentType="application/vnd.ms-powerpoint"/>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embeddings/oleObject2.bin" ContentType="application/vnd.openxmlformats-officedocument.oleObject"/>
  <Override PartName="/ppt/embeddings/oleObject1.bin" ContentType="application/vnd.openxmlformats-officedocument.oleObject"/>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3"/>
  </p:notesMasterIdLst>
  <p:handoutMasterIdLst>
    <p:handoutMasterId r:id="rId44"/>
  </p:handoutMasterIdLst>
  <p:sldIdLst>
    <p:sldId id="589" r:id="rId2"/>
    <p:sldId id="634" r:id="rId3"/>
    <p:sldId id="635" r:id="rId4"/>
    <p:sldId id="636" r:id="rId5"/>
    <p:sldId id="637" r:id="rId6"/>
    <p:sldId id="618" r:id="rId7"/>
    <p:sldId id="609" r:id="rId8"/>
    <p:sldId id="626" r:id="rId9"/>
    <p:sldId id="617" r:id="rId10"/>
    <p:sldId id="645" r:id="rId11"/>
    <p:sldId id="646" r:id="rId12"/>
    <p:sldId id="638" r:id="rId13"/>
    <p:sldId id="623" r:id="rId14"/>
    <p:sldId id="628" r:id="rId15"/>
    <p:sldId id="629" r:id="rId16"/>
    <p:sldId id="599" r:id="rId17"/>
    <p:sldId id="600" r:id="rId18"/>
    <p:sldId id="644" r:id="rId19"/>
    <p:sldId id="602" r:id="rId20"/>
    <p:sldId id="603" r:id="rId21"/>
    <p:sldId id="624" r:id="rId22"/>
    <p:sldId id="620" r:id="rId23"/>
    <p:sldId id="621" r:id="rId24"/>
    <p:sldId id="587" r:id="rId25"/>
    <p:sldId id="591" r:id="rId26"/>
    <p:sldId id="593" r:id="rId27"/>
    <p:sldId id="594" r:id="rId28"/>
    <p:sldId id="596" r:id="rId29"/>
    <p:sldId id="597" r:id="rId30"/>
    <p:sldId id="647" r:id="rId31"/>
    <p:sldId id="648" r:id="rId32"/>
    <p:sldId id="611" r:id="rId33"/>
    <p:sldId id="650" r:id="rId34"/>
    <p:sldId id="651" r:id="rId35"/>
    <p:sldId id="653" r:id="rId36"/>
    <p:sldId id="652" r:id="rId37"/>
    <p:sldId id="639" r:id="rId38"/>
    <p:sldId id="640" r:id="rId39"/>
    <p:sldId id="641" r:id="rId40"/>
    <p:sldId id="643" r:id="rId41"/>
    <p:sldId id="649" r:id="rId42"/>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5556">
          <p15:clr>
            <a:srgbClr val="A4A3A4"/>
          </p15:clr>
        </p15:guide>
        <p15:guide id="14" pos="2235">
          <p15:clr>
            <a:srgbClr val="A4A3A4"/>
          </p15:clr>
        </p15:guide>
        <p15:guide id="15" pos="874">
          <p15:clr>
            <a:srgbClr val="A4A3A4"/>
          </p15:clr>
        </p15:guide>
      </p15:sldGuideLst>
    </p:ext>
    <p:ext uri="{2D200454-40CA-4A62-9FC3-DE9A4176ACB9}">
      <p15:notesGuideLst xmlns="" xmlns:p15="http://schemas.microsoft.com/office/powerpoint/2012/main">
        <p15:guide id="1" orient="horz" pos="4525">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ves Buhler" initials="D/TSS" lastIdx="12" clrIdx="0">
    <p:extLst/>
  </p:cmAuthor>
  <p:cmAuthor id="2" name="Lothar Wolf" initials="GSI/L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E2"/>
    <a:srgbClr val="00205B"/>
    <a:srgbClr val="FE5000"/>
    <a:srgbClr val="C5B9AC"/>
    <a:srgbClr val="CB333B"/>
    <a:srgbClr val="FEDB00"/>
    <a:srgbClr val="968C83"/>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0299" autoAdjust="0"/>
  </p:normalViewPr>
  <p:slideViewPr>
    <p:cSldViewPr snapToGrid="0">
      <p:cViewPr varScale="1">
        <p:scale>
          <a:sx n="98" d="100"/>
          <a:sy n="98" d="100"/>
        </p:scale>
        <p:origin x="-1808" y="-104"/>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presProps" Target="presProps.xml"/><Relationship Id="rId21" Type="http://schemas.openxmlformats.org/officeDocument/2006/relationships/slide" Target="slides/slide20.xml"/><Relationship Id="rId50" Type="http://schemas.openxmlformats.org/officeDocument/2006/relationships/tableStyles" Target="tableStyles.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interSettings" Target="printerSettings/printerSettings1.bin"/><Relationship Id="rId53" Type="http://schemas.openxmlformats.org/officeDocument/2006/relationships/customXml" Target="../customXml/item3.xml"/><Relationship Id="rId5" Type="http://schemas.openxmlformats.org/officeDocument/2006/relationships/slide" Target="slides/slide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handoutMaster" Target="handoutMasters/handoutMaster1.xml"/><Relationship Id="rId52" Type="http://schemas.openxmlformats.org/officeDocument/2006/relationships/customXml" Target="../customXml/item2.xml"/><Relationship Id="rId48"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46" Type="http://schemas.openxmlformats.org/officeDocument/2006/relationships/commentAuthors" Target="commentAuthors.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49"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5"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236C1-FD89-4187-A8BD-9D801E51CFB4}" type="doc">
      <dgm:prSet loTypeId="urn:microsoft.com/office/officeart/2009/3/layout/IncreasingArrowsProcess" loCatId="process" qsTypeId="urn:microsoft.com/office/officeart/2005/8/quickstyle/3d1" qsCatId="3D" csTypeId="urn:microsoft.com/office/officeart/2005/8/colors/accent4_4" csCatId="accent4" phldr="1"/>
      <dgm:spPr/>
      <dgm:t>
        <a:bodyPr/>
        <a:lstStyle/>
        <a:p>
          <a:endParaRPr lang="en-GB"/>
        </a:p>
      </dgm:t>
    </dgm:pt>
    <dgm:pt modelId="{A09859A9-5160-4B87-BC06-ECF5AFC28931}">
      <dgm:prSet phldrT="[Text]"/>
      <dgm:spPr/>
      <dgm:t>
        <a:bodyPr/>
        <a:lstStyle/>
        <a:p>
          <a:r>
            <a:rPr lang="de-DE" dirty="0"/>
            <a:t>EUMETSAT - Data Services Roadmap</a:t>
          </a:r>
          <a:endParaRPr lang="en-GB" dirty="0"/>
        </a:p>
      </dgm:t>
    </dgm:pt>
    <dgm:pt modelId="{33399892-F19A-4EBD-BB3F-81CA4603D833}" type="parTrans" cxnId="{815138C0-4263-47AF-A67C-86EF28DA0BAE}">
      <dgm:prSet/>
      <dgm:spPr/>
      <dgm:t>
        <a:bodyPr/>
        <a:lstStyle/>
        <a:p>
          <a:endParaRPr lang="en-GB"/>
        </a:p>
      </dgm:t>
    </dgm:pt>
    <dgm:pt modelId="{55C20CB7-6E6E-43D8-9285-458BE70F89D6}" type="sibTrans" cxnId="{815138C0-4263-47AF-A67C-86EF28DA0BAE}">
      <dgm:prSet/>
      <dgm:spPr/>
      <dgm:t>
        <a:bodyPr/>
        <a:lstStyle/>
        <a:p>
          <a:endParaRPr lang="en-GB"/>
        </a:p>
      </dgm:t>
    </dgm:pt>
    <dgm:pt modelId="{39B07B29-BAFA-448C-A940-1C69B8ED3449}">
      <dgm:prSet phldrT="[Text]" custT="1"/>
      <dgm:spPr/>
      <dgm:t>
        <a:bodyPr/>
        <a:lstStyle/>
        <a:p>
          <a:r>
            <a:rPr lang="de-DE" sz="1400" dirty="0" err="1"/>
            <a:t>Establish</a:t>
          </a:r>
          <a:r>
            <a:rPr lang="de-DE" sz="1400" dirty="0"/>
            <a:t> Information </a:t>
          </a:r>
          <a:r>
            <a:rPr lang="de-DE" sz="1400" dirty="0" err="1"/>
            <a:t>Centric</a:t>
          </a:r>
          <a:r>
            <a:rPr lang="de-DE" sz="1400" dirty="0"/>
            <a:t> Service Infrastructure (ICSI)</a:t>
          </a:r>
        </a:p>
        <a:p>
          <a:endParaRPr lang="de-DE" sz="1400" dirty="0"/>
        </a:p>
        <a:p>
          <a:r>
            <a:rPr lang="de-DE" sz="1400" dirty="0"/>
            <a:t>New </a:t>
          </a:r>
          <a:r>
            <a:rPr lang="de-DE" sz="1400" dirty="0" err="1"/>
            <a:t>data</a:t>
          </a:r>
          <a:r>
            <a:rPr lang="de-DE" sz="1400" dirty="0"/>
            <a:t> </a:t>
          </a:r>
          <a:r>
            <a:rPr lang="de-DE" sz="1400" dirty="0" err="1"/>
            <a:t>services</a:t>
          </a:r>
          <a:r>
            <a:rPr lang="de-DE" sz="1400" dirty="0"/>
            <a:t> &amp; </a:t>
          </a:r>
          <a:r>
            <a:rPr lang="de-DE" sz="1400" dirty="0" err="1"/>
            <a:t>tools</a:t>
          </a:r>
          <a:r>
            <a:rPr lang="de-DE" sz="1400" dirty="0"/>
            <a:t> </a:t>
          </a:r>
          <a:r>
            <a:rPr lang="de-DE" sz="1400" dirty="0" err="1"/>
            <a:t>for</a:t>
          </a:r>
          <a:r>
            <a:rPr lang="de-DE" sz="1400" dirty="0"/>
            <a:t> EUMETSAT </a:t>
          </a:r>
          <a:r>
            <a:rPr lang="de-DE" sz="1400" dirty="0" err="1"/>
            <a:t>missions</a:t>
          </a:r>
          <a:r>
            <a:rPr lang="de-DE" sz="1400" dirty="0"/>
            <a:t>/ </a:t>
          </a:r>
          <a:r>
            <a:rPr lang="de-DE" sz="1400" dirty="0" err="1"/>
            <a:t>users</a:t>
          </a:r>
          <a:endParaRPr lang="en-GB" sz="1400" dirty="0"/>
        </a:p>
      </dgm:t>
    </dgm:pt>
    <dgm:pt modelId="{A2812D80-A2FE-42CE-8F2D-51897DCFEB70}" type="parTrans" cxnId="{A9DA0BBE-D043-4302-9CD7-B7103A8A3FE2}">
      <dgm:prSet/>
      <dgm:spPr/>
      <dgm:t>
        <a:bodyPr/>
        <a:lstStyle/>
        <a:p>
          <a:endParaRPr lang="en-GB"/>
        </a:p>
      </dgm:t>
    </dgm:pt>
    <dgm:pt modelId="{21F990C0-BD45-4947-A6DB-31B8F1E31D89}" type="sibTrans" cxnId="{A9DA0BBE-D043-4302-9CD7-B7103A8A3FE2}">
      <dgm:prSet/>
      <dgm:spPr/>
      <dgm:t>
        <a:bodyPr/>
        <a:lstStyle/>
        <a:p>
          <a:endParaRPr lang="en-GB"/>
        </a:p>
      </dgm:t>
    </dgm:pt>
    <dgm:pt modelId="{DCC26843-4978-4569-BA07-0A4E5C6B8C85}">
      <dgm:prSet phldrT="[Text]"/>
      <dgm:spPr/>
      <dgm:t>
        <a:bodyPr/>
        <a:lstStyle/>
        <a:p>
          <a:r>
            <a:rPr lang="en-US" dirty="0" smtClean="0"/>
            <a:t>DIAS Demonstrator (V0)</a:t>
          </a:r>
          <a:endParaRPr lang="en-GB" dirty="0"/>
        </a:p>
      </dgm:t>
    </dgm:pt>
    <dgm:pt modelId="{5DBDAD2B-190B-4911-BE72-66CD6B976E8C}" type="parTrans" cxnId="{A786F5FF-BA24-4877-BE6C-C08DD7D84A55}">
      <dgm:prSet/>
      <dgm:spPr/>
      <dgm:t>
        <a:bodyPr/>
        <a:lstStyle/>
        <a:p>
          <a:endParaRPr lang="en-GB"/>
        </a:p>
      </dgm:t>
    </dgm:pt>
    <dgm:pt modelId="{2C74BEA8-516F-46C4-BA3A-352DDDC54736}" type="sibTrans" cxnId="{A786F5FF-BA24-4877-BE6C-C08DD7D84A55}">
      <dgm:prSet/>
      <dgm:spPr/>
      <dgm:t>
        <a:bodyPr/>
        <a:lstStyle/>
        <a:p>
          <a:endParaRPr lang="en-GB"/>
        </a:p>
      </dgm:t>
    </dgm:pt>
    <dgm:pt modelId="{FEDF5A4E-3873-4406-A4AD-3BD0BE47D255}">
      <dgm:prSet phldrT="[Text]" custT="1"/>
      <dgm:spPr/>
      <dgm:t>
        <a:bodyPr/>
        <a:lstStyle/>
        <a:p>
          <a:r>
            <a:rPr lang="de-DE" sz="1600" dirty="0" smtClean="0"/>
            <a:t>Implementing a Distributed </a:t>
          </a:r>
          <a:r>
            <a:rPr lang="de-DE" sz="1600" dirty="0"/>
            <a:t>Cloud Service </a:t>
          </a:r>
          <a:r>
            <a:rPr lang="de-DE" sz="1600" dirty="0" smtClean="0"/>
            <a:t>Infrastructure for demonstration purpose</a:t>
          </a:r>
          <a:endParaRPr lang="de-DE" sz="1600" dirty="0"/>
        </a:p>
      </dgm:t>
    </dgm:pt>
    <dgm:pt modelId="{F764EE85-976A-4325-8A3B-96F91BCCF27A}" type="parTrans" cxnId="{05BCB641-B5B8-4E27-9B2C-A2F954EB8D6A}">
      <dgm:prSet/>
      <dgm:spPr/>
      <dgm:t>
        <a:bodyPr/>
        <a:lstStyle/>
        <a:p>
          <a:endParaRPr lang="en-GB"/>
        </a:p>
      </dgm:t>
    </dgm:pt>
    <dgm:pt modelId="{46400289-29F1-46D3-A850-6120E19C8362}" type="sibTrans" cxnId="{05BCB641-B5B8-4E27-9B2C-A2F954EB8D6A}">
      <dgm:prSet/>
      <dgm:spPr/>
      <dgm:t>
        <a:bodyPr/>
        <a:lstStyle/>
        <a:p>
          <a:endParaRPr lang="en-GB"/>
        </a:p>
      </dgm:t>
    </dgm:pt>
    <dgm:pt modelId="{9D48CB9A-4E38-4464-A7DB-4AF02FC50C10}">
      <dgm:prSet phldrT="[Text]"/>
      <dgm:spPr>
        <a:solidFill>
          <a:srgbClr val="FF0000"/>
        </a:solidFill>
      </dgm:spPr>
      <dgm:t>
        <a:bodyPr/>
        <a:lstStyle/>
        <a:p>
          <a:r>
            <a:rPr lang="de-DE" dirty="0" smtClean="0"/>
            <a:t>Operational DIAS</a:t>
          </a:r>
          <a:endParaRPr lang="en-GB" dirty="0"/>
        </a:p>
      </dgm:t>
    </dgm:pt>
    <dgm:pt modelId="{5DD24FBE-B656-475B-8898-3D6508B12849}" type="parTrans" cxnId="{34D9ADBA-5836-4249-B22A-790F694221E1}">
      <dgm:prSet/>
      <dgm:spPr/>
      <dgm:t>
        <a:bodyPr/>
        <a:lstStyle/>
        <a:p>
          <a:endParaRPr lang="en-GB"/>
        </a:p>
      </dgm:t>
    </dgm:pt>
    <dgm:pt modelId="{009C3CBE-8F9E-4B46-B7B3-AEED3E5DDA76}" type="sibTrans" cxnId="{34D9ADBA-5836-4249-B22A-790F694221E1}">
      <dgm:prSet/>
      <dgm:spPr/>
      <dgm:t>
        <a:bodyPr/>
        <a:lstStyle/>
        <a:p>
          <a:endParaRPr lang="en-GB"/>
        </a:p>
      </dgm:t>
    </dgm:pt>
    <dgm:pt modelId="{70EE81CB-3630-442E-82F4-70425DB88DC2}">
      <dgm:prSet phldrT="[Text]" custT="1"/>
      <dgm:spPr/>
      <dgm:t>
        <a:bodyPr/>
        <a:lstStyle/>
        <a:p>
          <a:r>
            <a:rPr lang="de-DE" sz="1600" dirty="0" smtClean="0"/>
            <a:t>Provide full services </a:t>
          </a:r>
        </a:p>
        <a:p>
          <a:endParaRPr lang="de-DE" sz="1600" dirty="0" smtClean="0"/>
        </a:p>
        <a:p>
          <a:r>
            <a:rPr lang="de-DE" sz="1600" dirty="0" smtClean="0"/>
            <a:t>API </a:t>
          </a:r>
          <a:r>
            <a:rPr lang="de-DE" sz="1600" dirty="0"/>
            <a:t>for industry services &amp; market place.</a:t>
          </a:r>
        </a:p>
        <a:p>
          <a:r>
            <a:rPr lang="de-DE" sz="1600" dirty="0"/>
            <a:t> </a:t>
          </a:r>
          <a:endParaRPr lang="en-GB" sz="1600" dirty="0"/>
        </a:p>
      </dgm:t>
    </dgm:pt>
    <dgm:pt modelId="{45EF85C8-AA81-41FA-8879-131A5D75716F}" type="parTrans" cxnId="{2A8EF847-531A-413D-ABE7-826BC7C6C992}">
      <dgm:prSet/>
      <dgm:spPr/>
      <dgm:t>
        <a:bodyPr/>
        <a:lstStyle/>
        <a:p>
          <a:endParaRPr lang="en-GB"/>
        </a:p>
      </dgm:t>
    </dgm:pt>
    <dgm:pt modelId="{14659075-33C0-405D-B8A4-46D649CD4085}" type="sibTrans" cxnId="{2A8EF847-531A-413D-ABE7-826BC7C6C992}">
      <dgm:prSet/>
      <dgm:spPr/>
      <dgm:t>
        <a:bodyPr/>
        <a:lstStyle/>
        <a:p>
          <a:endParaRPr lang="en-GB"/>
        </a:p>
      </dgm:t>
    </dgm:pt>
    <dgm:pt modelId="{549E975F-93DE-4203-9951-333A554574E5}" type="pres">
      <dgm:prSet presAssocID="{978236C1-FD89-4187-A8BD-9D801E51CFB4}" presName="Name0" presStyleCnt="0">
        <dgm:presLayoutVars>
          <dgm:chMax val="5"/>
          <dgm:chPref val="5"/>
          <dgm:dir/>
          <dgm:animLvl val="lvl"/>
        </dgm:presLayoutVars>
      </dgm:prSet>
      <dgm:spPr/>
      <dgm:t>
        <a:bodyPr/>
        <a:lstStyle/>
        <a:p>
          <a:endParaRPr lang="en-GB"/>
        </a:p>
      </dgm:t>
    </dgm:pt>
    <dgm:pt modelId="{2A9150C9-442E-4829-BC71-AB2F0EE4FD6D}" type="pres">
      <dgm:prSet presAssocID="{A09859A9-5160-4B87-BC06-ECF5AFC28931}" presName="parentText1" presStyleLbl="node1" presStyleIdx="0" presStyleCnt="3">
        <dgm:presLayoutVars>
          <dgm:chMax/>
          <dgm:chPref val="3"/>
          <dgm:bulletEnabled val="1"/>
        </dgm:presLayoutVars>
      </dgm:prSet>
      <dgm:spPr/>
      <dgm:t>
        <a:bodyPr/>
        <a:lstStyle/>
        <a:p>
          <a:endParaRPr lang="en-GB"/>
        </a:p>
      </dgm:t>
    </dgm:pt>
    <dgm:pt modelId="{7DD95596-9A22-47CE-BFAB-A95C1556A0A8}" type="pres">
      <dgm:prSet presAssocID="{A09859A9-5160-4B87-BC06-ECF5AFC28931}" presName="childText1" presStyleLbl="solidAlignAcc1" presStyleIdx="0" presStyleCnt="3">
        <dgm:presLayoutVars>
          <dgm:chMax val="0"/>
          <dgm:chPref val="0"/>
          <dgm:bulletEnabled val="1"/>
        </dgm:presLayoutVars>
      </dgm:prSet>
      <dgm:spPr/>
      <dgm:t>
        <a:bodyPr/>
        <a:lstStyle/>
        <a:p>
          <a:endParaRPr lang="en-GB"/>
        </a:p>
      </dgm:t>
    </dgm:pt>
    <dgm:pt modelId="{C7039A33-CDD7-4457-89FC-C407F4D6B3E0}" type="pres">
      <dgm:prSet presAssocID="{DCC26843-4978-4569-BA07-0A4E5C6B8C85}" presName="parentText2" presStyleLbl="node1" presStyleIdx="1" presStyleCnt="3">
        <dgm:presLayoutVars>
          <dgm:chMax/>
          <dgm:chPref val="3"/>
          <dgm:bulletEnabled val="1"/>
        </dgm:presLayoutVars>
      </dgm:prSet>
      <dgm:spPr/>
      <dgm:t>
        <a:bodyPr/>
        <a:lstStyle/>
        <a:p>
          <a:endParaRPr lang="en-GB"/>
        </a:p>
      </dgm:t>
    </dgm:pt>
    <dgm:pt modelId="{DE8BB2BB-EF30-4249-97D5-4B4D5BCCF1EA}" type="pres">
      <dgm:prSet presAssocID="{DCC26843-4978-4569-BA07-0A4E5C6B8C85}" presName="childText2" presStyleLbl="solidAlignAcc1" presStyleIdx="1" presStyleCnt="3">
        <dgm:presLayoutVars>
          <dgm:chMax val="0"/>
          <dgm:chPref val="0"/>
          <dgm:bulletEnabled val="1"/>
        </dgm:presLayoutVars>
      </dgm:prSet>
      <dgm:spPr/>
      <dgm:t>
        <a:bodyPr/>
        <a:lstStyle/>
        <a:p>
          <a:endParaRPr lang="en-GB"/>
        </a:p>
      </dgm:t>
    </dgm:pt>
    <dgm:pt modelId="{B0CCA91B-689B-4B1A-9630-1DFB42B4BF56}" type="pres">
      <dgm:prSet presAssocID="{9D48CB9A-4E38-4464-A7DB-4AF02FC50C10}" presName="parentText3" presStyleLbl="node1" presStyleIdx="2" presStyleCnt="3">
        <dgm:presLayoutVars>
          <dgm:chMax/>
          <dgm:chPref val="3"/>
          <dgm:bulletEnabled val="1"/>
        </dgm:presLayoutVars>
      </dgm:prSet>
      <dgm:spPr/>
      <dgm:t>
        <a:bodyPr/>
        <a:lstStyle/>
        <a:p>
          <a:endParaRPr lang="en-GB"/>
        </a:p>
      </dgm:t>
    </dgm:pt>
    <dgm:pt modelId="{4AB79C0A-C98B-4601-AFDF-9FCFFC42ACBE}" type="pres">
      <dgm:prSet presAssocID="{9D48CB9A-4E38-4464-A7DB-4AF02FC50C10}" presName="childText3" presStyleLbl="solidAlignAcc1" presStyleIdx="2" presStyleCnt="3">
        <dgm:presLayoutVars>
          <dgm:chMax val="0"/>
          <dgm:chPref val="0"/>
          <dgm:bulletEnabled val="1"/>
        </dgm:presLayoutVars>
      </dgm:prSet>
      <dgm:spPr/>
      <dgm:t>
        <a:bodyPr/>
        <a:lstStyle/>
        <a:p>
          <a:endParaRPr lang="en-GB"/>
        </a:p>
      </dgm:t>
    </dgm:pt>
  </dgm:ptLst>
  <dgm:cxnLst>
    <dgm:cxn modelId="{DB285D98-EE92-B042-88D9-B37D185A91BB}" type="presOf" srcId="{9D48CB9A-4E38-4464-A7DB-4AF02FC50C10}" destId="{B0CCA91B-689B-4B1A-9630-1DFB42B4BF56}" srcOrd="0" destOrd="0" presId="urn:microsoft.com/office/officeart/2009/3/layout/IncreasingArrowsProcess"/>
    <dgm:cxn modelId="{571BF841-8654-3349-B49D-E9FB9E5E03FE}" type="presOf" srcId="{DCC26843-4978-4569-BA07-0A4E5C6B8C85}" destId="{C7039A33-CDD7-4457-89FC-C407F4D6B3E0}" srcOrd="0" destOrd="0" presId="urn:microsoft.com/office/officeart/2009/3/layout/IncreasingArrowsProcess"/>
    <dgm:cxn modelId="{815138C0-4263-47AF-A67C-86EF28DA0BAE}" srcId="{978236C1-FD89-4187-A8BD-9D801E51CFB4}" destId="{A09859A9-5160-4B87-BC06-ECF5AFC28931}" srcOrd="0" destOrd="0" parTransId="{33399892-F19A-4EBD-BB3F-81CA4603D833}" sibTransId="{55C20CB7-6E6E-43D8-9285-458BE70F89D6}"/>
    <dgm:cxn modelId="{4C010575-70F6-1542-A70A-8ED78940AD5B}" type="presOf" srcId="{A09859A9-5160-4B87-BC06-ECF5AFC28931}" destId="{2A9150C9-442E-4829-BC71-AB2F0EE4FD6D}" srcOrd="0" destOrd="0" presId="urn:microsoft.com/office/officeart/2009/3/layout/IncreasingArrowsProcess"/>
    <dgm:cxn modelId="{2A8EF847-531A-413D-ABE7-826BC7C6C992}" srcId="{9D48CB9A-4E38-4464-A7DB-4AF02FC50C10}" destId="{70EE81CB-3630-442E-82F4-70425DB88DC2}" srcOrd="0" destOrd="0" parTransId="{45EF85C8-AA81-41FA-8879-131A5D75716F}" sibTransId="{14659075-33C0-405D-B8A4-46D649CD4085}"/>
    <dgm:cxn modelId="{4EB53B7F-5363-254D-A2C7-CA807DE6569E}" type="presOf" srcId="{70EE81CB-3630-442E-82F4-70425DB88DC2}" destId="{4AB79C0A-C98B-4601-AFDF-9FCFFC42ACBE}" srcOrd="0" destOrd="0" presId="urn:microsoft.com/office/officeart/2009/3/layout/IncreasingArrowsProcess"/>
    <dgm:cxn modelId="{5FCAD133-EB15-5E40-B508-DE9A3D3F65ED}" type="presOf" srcId="{FEDF5A4E-3873-4406-A4AD-3BD0BE47D255}" destId="{DE8BB2BB-EF30-4249-97D5-4B4D5BCCF1EA}" srcOrd="0" destOrd="0" presId="urn:microsoft.com/office/officeart/2009/3/layout/IncreasingArrowsProcess"/>
    <dgm:cxn modelId="{05BCB641-B5B8-4E27-9B2C-A2F954EB8D6A}" srcId="{DCC26843-4978-4569-BA07-0A4E5C6B8C85}" destId="{FEDF5A4E-3873-4406-A4AD-3BD0BE47D255}" srcOrd="0" destOrd="0" parTransId="{F764EE85-976A-4325-8A3B-96F91BCCF27A}" sibTransId="{46400289-29F1-46D3-A850-6120E19C8362}"/>
    <dgm:cxn modelId="{0352AE1F-A938-8148-A0DF-2B7AA78FBA2C}" type="presOf" srcId="{39B07B29-BAFA-448C-A940-1C69B8ED3449}" destId="{7DD95596-9A22-47CE-BFAB-A95C1556A0A8}" srcOrd="0" destOrd="0" presId="urn:microsoft.com/office/officeart/2009/3/layout/IncreasingArrowsProcess"/>
    <dgm:cxn modelId="{A9DA0BBE-D043-4302-9CD7-B7103A8A3FE2}" srcId="{A09859A9-5160-4B87-BC06-ECF5AFC28931}" destId="{39B07B29-BAFA-448C-A940-1C69B8ED3449}" srcOrd="0" destOrd="0" parTransId="{A2812D80-A2FE-42CE-8F2D-51897DCFEB70}" sibTransId="{21F990C0-BD45-4947-A6DB-31B8F1E31D89}"/>
    <dgm:cxn modelId="{34D9ADBA-5836-4249-B22A-790F694221E1}" srcId="{978236C1-FD89-4187-A8BD-9D801E51CFB4}" destId="{9D48CB9A-4E38-4464-A7DB-4AF02FC50C10}" srcOrd="2" destOrd="0" parTransId="{5DD24FBE-B656-475B-8898-3D6508B12849}" sibTransId="{009C3CBE-8F9E-4B46-B7B3-AEED3E5DDA76}"/>
    <dgm:cxn modelId="{A786F5FF-BA24-4877-BE6C-C08DD7D84A55}" srcId="{978236C1-FD89-4187-A8BD-9D801E51CFB4}" destId="{DCC26843-4978-4569-BA07-0A4E5C6B8C85}" srcOrd="1" destOrd="0" parTransId="{5DBDAD2B-190B-4911-BE72-66CD6B976E8C}" sibTransId="{2C74BEA8-516F-46C4-BA3A-352DDDC54736}"/>
    <dgm:cxn modelId="{78C1FAAB-A7C1-B849-A945-099563F8E85A}" type="presOf" srcId="{978236C1-FD89-4187-A8BD-9D801E51CFB4}" destId="{549E975F-93DE-4203-9951-333A554574E5}" srcOrd="0" destOrd="0" presId="urn:microsoft.com/office/officeart/2009/3/layout/IncreasingArrowsProcess"/>
    <dgm:cxn modelId="{BA2A0E7D-84CF-3141-9727-6F2D080CC5B0}" type="presParOf" srcId="{549E975F-93DE-4203-9951-333A554574E5}" destId="{2A9150C9-442E-4829-BC71-AB2F0EE4FD6D}" srcOrd="0" destOrd="0" presId="urn:microsoft.com/office/officeart/2009/3/layout/IncreasingArrowsProcess"/>
    <dgm:cxn modelId="{AF11490D-2E63-0941-8ACC-FC589F7EE871}" type="presParOf" srcId="{549E975F-93DE-4203-9951-333A554574E5}" destId="{7DD95596-9A22-47CE-BFAB-A95C1556A0A8}" srcOrd="1" destOrd="0" presId="urn:microsoft.com/office/officeart/2009/3/layout/IncreasingArrowsProcess"/>
    <dgm:cxn modelId="{1881502F-304C-724F-B0C9-568D9B194726}" type="presParOf" srcId="{549E975F-93DE-4203-9951-333A554574E5}" destId="{C7039A33-CDD7-4457-89FC-C407F4D6B3E0}" srcOrd="2" destOrd="0" presId="urn:microsoft.com/office/officeart/2009/3/layout/IncreasingArrowsProcess"/>
    <dgm:cxn modelId="{24D341A7-4C89-6446-A5E2-741F550876E1}" type="presParOf" srcId="{549E975F-93DE-4203-9951-333A554574E5}" destId="{DE8BB2BB-EF30-4249-97D5-4B4D5BCCF1EA}" srcOrd="3" destOrd="0" presId="urn:microsoft.com/office/officeart/2009/3/layout/IncreasingArrowsProcess"/>
    <dgm:cxn modelId="{C91270CC-9000-6A46-8E59-59506679071E}" type="presParOf" srcId="{549E975F-93DE-4203-9951-333A554574E5}" destId="{B0CCA91B-689B-4B1A-9630-1DFB42B4BF56}" srcOrd="4" destOrd="0" presId="urn:microsoft.com/office/officeart/2009/3/layout/IncreasingArrowsProcess"/>
    <dgm:cxn modelId="{F1749DF9-DCAE-7E4E-AD18-E407F6C0836E}" type="presParOf" srcId="{549E975F-93DE-4203-9951-333A554574E5}" destId="{4AB79C0A-C98B-4601-AFDF-9FCFFC42ACB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50C9-442E-4829-BC71-AB2F0EE4FD6D}">
      <dsp:nvSpPr>
        <dsp:cNvPr id="0" name=""/>
        <dsp:cNvSpPr/>
      </dsp:nvSpPr>
      <dsp:spPr>
        <a:xfrm>
          <a:off x="0" y="400626"/>
          <a:ext cx="9447212" cy="1375874"/>
        </a:xfrm>
        <a:prstGeom prst="rightArrow">
          <a:avLst>
            <a:gd name="adj1" fmla="val 50000"/>
            <a:gd name="adj2" fmla="val 50000"/>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8420" numCol="1" spcCol="1270" anchor="ctr" anchorCtr="0">
          <a:noAutofit/>
        </a:bodyPr>
        <a:lstStyle/>
        <a:p>
          <a:pPr lvl="0" algn="l" defTabSz="1155700">
            <a:lnSpc>
              <a:spcPct val="90000"/>
            </a:lnSpc>
            <a:spcBef>
              <a:spcPct val="0"/>
            </a:spcBef>
            <a:spcAft>
              <a:spcPct val="35000"/>
            </a:spcAft>
          </a:pPr>
          <a:r>
            <a:rPr lang="de-DE" sz="2600" kern="1200" dirty="0"/>
            <a:t>EUMETSAT - Data Services Roadmap</a:t>
          </a:r>
          <a:endParaRPr lang="en-GB" sz="2600" kern="1200" dirty="0"/>
        </a:p>
      </dsp:txBody>
      <dsp:txXfrm>
        <a:off x="0" y="744595"/>
        <a:ext cx="9103244" cy="687937"/>
      </dsp:txXfrm>
    </dsp:sp>
    <dsp:sp modelId="{7DD95596-9A22-47CE-BFAB-A95C1556A0A8}">
      <dsp:nvSpPr>
        <dsp:cNvPr id="0" name=""/>
        <dsp:cNvSpPr/>
      </dsp:nvSpPr>
      <dsp:spPr>
        <a:xfrm>
          <a:off x="0" y="1461623"/>
          <a:ext cx="2909741" cy="2650440"/>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de-DE" sz="1400" kern="1200" dirty="0" err="1"/>
            <a:t>Establish</a:t>
          </a:r>
          <a:r>
            <a:rPr lang="de-DE" sz="1400" kern="1200" dirty="0"/>
            <a:t> Information </a:t>
          </a:r>
          <a:r>
            <a:rPr lang="de-DE" sz="1400" kern="1200" dirty="0" err="1"/>
            <a:t>Centric</a:t>
          </a:r>
          <a:r>
            <a:rPr lang="de-DE" sz="1400" kern="1200" dirty="0"/>
            <a:t> Service Infrastructure (ICSI)</a:t>
          </a:r>
        </a:p>
        <a:p>
          <a:pPr lvl="0" algn="l" defTabSz="622300">
            <a:lnSpc>
              <a:spcPct val="90000"/>
            </a:lnSpc>
            <a:spcBef>
              <a:spcPct val="0"/>
            </a:spcBef>
            <a:spcAft>
              <a:spcPct val="35000"/>
            </a:spcAft>
          </a:pPr>
          <a:endParaRPr lang="de-DE" sz="1400" kern="1200" dirty="0"/>
        </a:p>
        <a:p>
          <a:pPr lvl="0" algn="l" defTabSz="622300">
            <a:lnSpc>
              <a:spcPct val="90000"/>
            </a:lnSpc>
            <a:spcBef>
              <a:spcPct val="0"/>
            </a:spcBef>
            <a:spcAft>
              <a:spcPct val="35000"/>
            </a:spcAft>
          </a:pPr>
          <a:r>
            <a:rPr lang="de-DE" sz="1400" kern="1200" dirty="0"/>
            <a:t>New </a:t>
          </a:r>
          <a:r>
            <a:rPr lang="de-DE" sz="1400" kern="1200" dirty="0" err="1"/>
            <a:t>data</a:t>
          </a:r>
          <a:r>
            <a:rPr lang="de-DE" sz="1400" kern="1200" dirty="0"/>
            <a:t> </a:t>
          </a:r>
          <a:r>
            <a:rPr lang="de-DE" sz="1400" kern="1200" dirty="0" err="1"/>
            <a:t>services</a:t>
          </a:r>
          <a:r>
            <a:rPr lang="de-DE" sz="1400" kern="1200" dirty="0"/>
            <a:t> &amp; </a:t>
          </a:r>
          <a:r>
            <a:rPr lang="de-DE" sz="1400" kern="1200" dirty="0" err="1"/>
            <a:t>tools</a:t>
          </a:r>
          <a:r>
            <a:rPr lang="de-DE" sz="1400" kern="1200" dirty="0"/>
            <a:t> </a:t>
          </a:r>
          <a:r>
            <a:rPr lang="de-DE" sz="1400" kern="1200" dirty="0" err="1"/>
            <a:t>for</a:t>
          </a:r>
          <a:r>
            <a:rPr lang="de-DE" sz="1400" kern="1200" dirty="0"/>
            <a:t> EUMETSAT </a:t>
          </a:r>
          <a:r>
            <a:rPr lang="de-DE" sz="1400" kern="1200" dirty="0" err="1"/>
            <a:t>missions</a:t>
          </a:r>
          <a:r>
            <a:rPr lang="de-DE" sz="1400" kern="1200" dirty="0"/>
            <a:t>/ </a:t>
          </a:r>
          <a:r>
            <a:rPr lang="de-DE" sz="1400" kern="1200" dirty="0" err="1"/>
            <a:t>users</a:t>
          </a:r>
          <a:endParaRPr lang="en-GB" sz="1400" kern="1200" dirty="0"/>
        </a:p>
      </dsp:txBody>
      <dsp:txXfrm>
        <a:off x="0" y="1461623"/>
        <a:ext cx="2909741" cy="2650440"/>
      </dsp:txXfrm>
    </dsp:sp>
    <dsp:sp modelId="{C7039A33-CDD7-4457-89FC-C407F4D6B3E0}">
      <dsp:nvSpPr>
        <dsp:cNvPr id="0" name=""/>
        <dsp:cNvSpPr/>
      </dsp:nvSpPr>
      <dsp:spPr>
        <a:xfrm>
          <a:off x="2909741" y="859250"/>
          <a:ext cx="6537471" cy="1375874"/>
        </a:xfrm>
        <a:prstGeom prst="rightArrow">
          <a:avLst>
            <a:gd name="adj1" fmla="val 50000"/>
            <a:gd name="adj2" fmla="val 50000"/>
          </a:avLst>
        </a:prstGeom>
        <a:gradFill rotWithShape="0">
          <a:gsLst>
            <a:gs pos="0">
              <a:schemeClr val="accent4">
                <a:shade val="50000"/>
                <a:hueOff val="399003"/>
                <a:satOff val="-62239"/>
                <a:lumOff val="39745"/>
                <a:alphaOff val="0"/>
                <a:shade val="51000"/>
                <a:satMod val="130000"/>
              </a:schemeClr>
            </a:gs>
            <a:gs pos="80000">
              <a:schemeClr val="accent4">
                <a:shade val="50000"/>
                <a:hueOff val="399003"/>
                <a:satOff val="-62239"/>
                <a:lumOff val="39745"/>
                <a:alphaOff val="0"/>
                <a:shade val="93000"/>
                <a:satMod val="130000"/>
              </a:schemeClr>
            </a:gs>
            <a:gs pos="100000">
              <a:schemeClr val="accent4">
                <a:shade val="50000"/>
                <a:hueOff val="399003"/>
                <a:satOff val="-62239"/>
                <a:lumOff val="39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8420" numCol="1" spcCol="1270" anchor="ctr" anchorCtr="0">
          <a:noAutofit/>
        </a:bodyPr>
        <a:lstStyle/>
        <a:p>
          <a:pPr lvl="0" algn="l" defTabSz="1155700">
            <a:lnSpc>
              <a:spcPct val="90000"/>
            </a:lnSpc>
            <a:spcBef>
              <a:spcPct val="0"/>
            </a:spcBef>
            <a:spcAft>
              <a:spcPct val="35000"/>
            </a:spcAft>
          </a:pPr>
          <a:r>
            <a:rPr lang="en-US" sz="2600" kern="1200" dirty="0" smtClean="0"/>
            <a:t>DIAS Demonstrator (V0)</a:t>
          </a:r>
          <a:endParaRPr lang="en-GB" sz="2600" kern="1200" dirty="0"/>
        </a:p>
      </dsp:txBody>
      <dsp:txXfrm>
        <a:off x="2909741" y="1203219"/>
        <a:ext cx="6193503" cy="687937"/>
      </dsp:txXfrm>
    </dsp:sp>
    <dsp:sp modelId="{DE8BB2BB-EF30-4249-97D5-4B4D5BCCF1EA}">
      <dsp:nvSpPr>
        <dsp:cNvPr id="0" name=""/>
        <dsp:cNvSpPr/>
      </dsp:nvSpPr>
      <dsp:spPr>
        <a:xfrm>
          <a:off x="2909741" y="1920248"/>
          <a:ext cx="2909741" cy="2650440"/>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e-DE" sz="1600" kern="1200" dirty="0" smtClean="0"/>
            <a:t>Implementing a Distributed </a:t>
          </a:r>
          <a:r>
            <a:rPr lang="de-DE" sz="1600" kern="1200" dirty="0"/>
            <a:t>Cloud Service </a:t>
          </a:r>
          <a:r>
            <a:rPr lang="de-DE" sz="1600" kern="1200" dirty="0" smtClean="0"/>
            <a:t>Infrastructure for demonstration purpose</a:t>
          </a:r>
          <a:endParaRPr lang="de-DE" sz="1600" kern="1200" dirty="0"/>
        </a:p>
      </dsp:txBody>
      <dsp:txXfrm>
        <a:off x="2909741" y="1920248"/>
        <a:ext cx="2909741" cy="2650440"/>
      </dsp:txXfrm>
    </dsp:sp>
    <dsp:sp modelId="{B0CCA91B-689B-4B1A-9630-1DFB42B4BF56}">
      <dsp:nvSpPr>
        <dsp:cNvPr id="0" name=""/>
        <dsp:cNvSpPr/>
      </dsp:nvSpPr>
      <dsp:spPr>
        <a:xfrm>
          <a:off x="5819483" y="1317875"/>
          <a:ext cx="3627729" cy="1375874"/>
        </a:xfrm>
        <a:prstGeom prst="rightArrow">
          <a:avLst>
            <a:gd name="adj1" fmla="val 50000"/>
            <a:gd name="adj2" fmla="val 5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254000" bIns="218420" numCol="1" spcCol="1270" anchor="ctr" anchorCtr="0">
          <a:noAutofit/>
        </a:bodyPr>
        <a:lstStyle/>
        <a:p>
          <a:pPr lvl="0" algn="l" defTabSz="1155700">
            <a:lnSpc>
              <a:spcPct val="90000"/>
            </a:lnSpc>
            <a:spcBef>
              <a:spcPct val="0"/>
            </a:spcBef>
            <a:spcAft>
              <a:spcPct val="35000"/>
            </a:spcAft>
          </a:pPr>
          <a:r>
            <a:rPr lang="de-DE" sz="2600" kern="1200" dirty="0" smtClean="0"/>
            <a:t>Operational DIAS</a:t>
          </a:r>
          <a:endParaRPr lang="en-GB" sz="2600" kern="1200" dirty="0"/>
        </a:p>
      </dsp:txBody>
      <dsp:txXfrm>
        <a:off x="5819483" y="1661844"/>
        <a:ext cx="3283761" cy="687937"/>
      </dsp:txXfrm>
    </dsp:sp>
    <dsp:sp modelId="{4AB79C0A-C98B-4601-AFDF-9FCFFC42ACBE}">
      <dsp:nvSpPr>
        <dsp:cNvPr id="0" name=""/>
        <dsp:cNvSpPr/>
      </dsp:nvSpPr>
      <dsp:spPr>
        <a:xfrm>
          <a:off x="5819483" y="2378872"/>
          <a:ext cx="2909741" cy="2611651"/>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e-DE" sz="1600" kern="1200" dirty="0" smtClean="0"/>
            <a:t>Provide full services </a:t>
          </a:r>
        </a:p>
        <a:p>
          <a:pPr lvl="0" algn="l" defTabSz="711200">
            <a:lnSpc>
              <a:spcPct val="90000"/>
            </a:lnSpc>
            <a:spcBef>
              <a:spcPct val="0"/>
            </a:spcBef>
            <a:spcAft>
              <a:spcPct val="35000"/>
            </a:spcAft>
          </a:pPr>
          <a:endParaRPr lang="de-DE" sz="1600" kern="1200" dirty="0" smtClean="0"/>
        </a:p>
        <a:p>
          <a:pPr lvl="0" algn="l" defTabSz="711200">
            <a:lnSpc>
              <a:spcPct val="90000"/>
            </a:lnSpc>
            <a:spcBef>
              <a:spcPct val="0"/>
            </a:spcBef>
            <a:spcAft>
              <a:spcPct val="35000"/>
            </a:spcAft>
          </a:pPr>
          <a:r>
            <a:rPr lang="de-DE" sz="1600" kern="1200" dirty="0" smtClean="0"/>
            <a:t>API </a:t>
          </a:r>
          <a:r>
            <a:rPr lang="de-DE" sz="1600" kern="1200" dirty="0"/>
            <a:t>for industry services &amp; market place.</a:t>
          </a:r>
        </a:p>
        <a:p>
          <a:pPr lvl="0" algn="l" defTabSz="711200">
            <a:lnSpc>
              <a:spcPct val="90000"/>
            </a:lnSpc>
            <a:spcBef>
              <a:spcPct val="0"/>
            </a:spcBef>
            <a:spcAft>
              <a:spcPct val="35000"/>
            </a:spcAft>
          </a:pPr>
          <a:r>
            <a:rPr lang="de-DE" sz="1600" kern="1200" dirty="0"/>
            <a:t> </a:t>
          </a:r>
          <a:endParaRPr lang="en-GB" sz="1600" kern="1200" dirty="0"/>
        </a:p>
      </dsp:txBody>
      <dsp:txXfrm>
        <a:off x="5819483" y="2378872"/>
        <a:ext cx="2909741" cy="261165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‹Nr.›</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‹Nr.›</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Other</a:t>
            </a:r>
            <a:r>
              <a:rPr lang="de-DE" baseline="0" dirty="0" smtClean="0"/>
              <a:t> Systems (DIAS)</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33</a:t>
            </a:fld>
            <a:endParaRPr lang="de-DE"/>
          </a:p>
        </p:txBody>
      </p:sp>
    </p:spTree>
    <p:extLst>
      <p:ext uri="{BB962C8B-B14F-4D97-AF65-F5344CB8AC3E}">
        <p14:creationId xmlns:p14="http://schemas.microsoft.com/office/powerpoint/2010/main" val="57017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34</a:t>
            </a:fld>
            <a:endParaRPr lang="de-DE"/>
          </a:p>
        </p:txBody>
      </p:sp>
    </p:spTree>
    <p:extLst>
      <p:ext uri="{BB962C8B-B14F-4D97-AF65-F5344CB8AC3E}">
        <p14:creationId xmlns:p14="http://schemas.microsoft.com/office/powerpoint/2010/main" val="185753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38</a:t>
            </a:fld>
            <a:endParaRPr lang="de-DE"/>
          </a:p>
        </p:txBody>
      </p:sp>
    </p:spTree>
    <p:extLst>
      <p:ext uri="{BB962C8B-B14F-4D97-AF65-F5344CB8AC3E}">
        <p14:creationId xmlns:p14="http://schemas.microsoft.com/office/powerpoint/2010/main" val="3858121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40</a:t>
            </a:fld>
            <a:endParaRPr lang="de-DE"/>
          </a:p>
        </p:txBody>
      </p:sp>
    </p:spTree>
    <p:extLst>
      <p:ext uri="{BB962C8B-B14F-4D97-AF65-F5344CB8AC3E}">
        <p14:creationId xmlns:p14="http://schemas.microsoft.com/office/powerpoint/2010/main" val="414572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smtClean="0"/>
          </a:p>
        </p:txBody>
      </p:sp>
      <p:sp>
        <p:nvSpPr>
          <p:cNvPr id="214020" name="Slide Number Placeholder 3"/>
          <p:cNvSpPr>
            <a:spLocks noGrp="1"/>
          </p:cNvSpPr>
          <p:nvPr>
            <p:ph type="sldNum" sz="quarter" idx="5"/>
          </p:nvPr>
        </p:nvSpPr>
        <p:spPr>
          <a:noFill/>
        </p:spPr>
        <p:txBody>
          <a:bodyPr/>
          <a:lstStyle/>
          <a:p>
            <a:pPr defTabSz="917848"/>
            <a:fld id="{A1F0CEA1-E696-42A4-B3CF-E6074414E57E}" type="slidenum">
              <a:rPr lang="de-DE" smtClean="0"/>
              <a:pPr defTabSz="917848"/>
              <a:t>4</a:t>
            </a:fld>
            <a:endParaRPr lang="de-DE" dirty="0" smtClean="0"/>
          </a:p>
        </p:txBody>
      </p:sp>
    </p:spTree>
    <p:extLst>
      <p:ext uri="{BB962C8B-B14F-4D97-AF65-F5344CB8AC3E}">
        <p14:creationId xmlns:p14="http://schemas.microsoft.com/office/powerpoint/2010/main" val="408480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5</a:t>
            </a:fld>
            <a:endParaRPr lang="de-DE"/>
          </a:p>
        </p:txBody>
      </p:sp>
    </p:spTree>
    <p:extLst>
      <p:ext uri="{BB962C8B-B14F-4D97-AF65-F5344CB8AC3E}">
        <p14:creationId xmlns:p14="http://schemas.microsoft.com/office/powerpoint/2010/main" val="3231970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6</a:t>
            </a:fld>
            <a:endParaRPr lang="de-DE" smtClean="0"/>
          </a:p>
        </p:txBody>
      </p:sp>
    </p:spTree>
    <p:extLst>
      <p:ext uri="{BB962C8B-B14F-4D97-AF65-F5344CB8AC3E}">
        <p14:creationId xmlns:p14="http://schemas.microsoft.com/office/powerpoint/2010/main" val="353438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a:p>
        </p:txBody>
      </p:sp>
      <p:sp>
        <p:nvSpPr>
          <p:cNvPr id="214020" name="Slide Number Placeholder 3"/>
          <p:cNvSpPr>
            <a:spLocks noGrp="1"/>
          </p:cNvSpPr>
          <p:nvPr>
            <p:ph type="sldNum" sz="quarter" idx="5"/>
          </p:nvPr>
        </p:nvSpPr>
        <p:spPr>
          <a:noFill/>
        </p:spPr>
        <p:txBody>
          <a:bodyPr/>
          <a:lstStyle/>
          <a:p>
            <a:pPr defTabSz="1333266"/>
            <a:fld id="{A1F0CEA1-E696-42A4-B3CF-E6074414E57E}" type="slidenum">
              <a:rPr lang="de-DE" smtClean="0"/>
              <a:pPr defTabSz="1333266"/>
              <a:t>9</a:t>
            </a:fld>
            <a:endParaRPr lang="de-DE" dirty="0"/>
          </a:p>
        </p:txBody>
      </p:sp>
    </p:spTree>
    <p:extLst>
      <p:ext uri="{BB962C8B-B14F-4D97-AF65-F5344CB8AC3E}">
        <p14:creationId xmlns:p14="http://schemas.microsoft.com/office/powerpoint/2010/main" val="291507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14</a:t>
            </a:fld>
            <a:endParaRPr lang="de-DE" smtClean="0"/>
          </a:p>
        </p:txBody>
      </p:sp>
    </p:spTree>
    <p:extLst>
      <p:ext uri="{BB962C8B-B14F-4D97-AF65-F5344CB8AC3E}">
        <p14:creationId xmlns:p14="http://schemas.microsoft.com/office/powerpoint/2010/main" val="370373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15</a:t>
            </a:fld>
            <a:endParaRPr lang="de-DE" smtClean="0"/>
          </a:p>
        </p:txBody>
      </p:sp>
    </p:spTree>
    <p:extLst>
      <p:ext uri="{BB962C8B-B14F-4D97-AF65-F5344CB8AC3E}">
        <p14:creationId xmlns:p14="http://schemas.microsoft.com/office/powerpoint/2010/main" val="370373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917848"/>
            <a:fld id="{A1F0CEA1-E696-42A4-B3CF-E6074414E57E}" type="slidenum">
              <a:rPr lang="de-DE" smtClean="0"/>
              <a:pPr defTabSz="917848"/>
              <a:t>18</a:t>
            </a:fld>
            <a:endParaRPr lang="de-DE" dirty="0" smtClean="0"/>
          </a:p>
        </p:txBody>
      </p:sp>
    </p:spTree>
    <p:extLst>
      <p:ext uri="{BB962C8B-B14F-4D97-AF65-F5344CB8AC3E}">
        <p14:creationId xmlns:p14="http://schemas.microsoft.com/office/powerpoint/2010/main" val="59490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24</a:t>
            </a:fld>
            <a:endParaRPr lang="de-DE" smtClean="0"/>
          </a:p>
        </p:txBody>
      </p:sp>
    </p:spTree>
    <p:extLst>
      <p:ext uri="{BB962C8B-B14F-4D97-AF65-F5344CB8AC3E}">
        <p14:creationId xmlns:p14="http://schemas.microsoft.com/office/powerpoint/2010/main" val="41296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oleObject" Target="../embeddings/oleObject1.bin"/><Relationship Id="rId6" Type="http://schemas.openxmlformats.org/officeDocument/2006/relationships/image" Target="../media/image3.png"/><Relationship Id="rId7" Type="http://schemas.openxmlformats.org/officeDocument/2006/relationships/oleObject" Target="../embeddings/oleObject2.bin"/><Relationship Id="rId8" Type="http://schemas.openxmlformats.org/officeDocument/2006/relationships/image" Target="../media/image4.wmf"/><Relationship Id="rId9" Type="http://schemas.openxmlformats.org/officeDocument/2006/relationships/image" Target="../media/image7.emf"/><Relationship Id="rId10"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680" name="Clip" r:id="rId5" imgW="3809524" imgH="2619048" progId="">
                    <p:embed/>
                  </p:oleObj>
                </mc:Choice>
                <mc:Fallback>
                  <p:oleObj name="Clip" r:id="rId5" imgW="3809524" imgH="2619048" progId="">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681" name="Clip" r:id="rId7" imgW="2835275" imgH="1920875" progId="">
                    <p:embed/>
                  </p:oleObj>
                </mc:Choice>
                <mc:Fallback>
                  <p:oleObj name="Clip" r:id="rId7" imgW="2835275" imgH="1920875" progId="">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9"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10"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5"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‹Nr.›</a:t>
            </a:fld>
            <a:endParaRPr lang="de-DE" sz="800" b="0" dirty="0">
              <a:solidFill>
                <a:srgbClr val="00B5E2"/>
              </a:solidFill>
              <a:latin typeface="Arial" pitchFamily="34" charset="0"/>
              <a:cs typeface="Arial" pitchFamily="34" charset="0"/>
            </a:endParaRPr>
          </a:p>
        </p:txBody>
      </p:sp>
      <p:sp>
        <p:nvSpPr>
          <p:cNvPr id="8" name="Rectangle 61"/>
          <p:cNvSpPr>
            <a:spLocks noChangeArrowheads="1"/>
          </p:cNvSpPr>
          <p:nvPr/>
        </p:nvSpPr>
        <p:spPr bwMode="auto">
          <a:xfrm>
            <a:off x="627063" y="6652878"/>
            <a:ext cx="2851743" cy="123111"/>
          </a:xfrm>
          <a:prstGeom prst="rect">
            <a:avLst/>
          </a:prstGeom>
          <a:noFill/>
          <a:ln w="9525">
            <a:noFill/>
            <a:miter lim="800000"/>
            <a:headEnd/>
            <a:tailEnd/>
          </a:ln>
        </p:spPr>
        <p:txBody>
          <a:bodyPr wrap="none" lIns="0" tIns="0" rIns="0" bIns="0">
            <a:spAutoFit/>
          </a:bodyPr>
          <a:lstStyle/>
          <a:p>
            <a:pPr eaLnBrk="0" hangingPunct="0">
              <a:defRPr/>
            </a:pPr>
            <a:r>
              <a:rPr lang="de-DE" sz="800" b="0" baseline="0" dirty="0" smtClean="0">
                <a:solidFill>
                  <a:srgbClr val="00B5E2"/>
                </a:solidFill>
                <a:latin typeface="Arial" pitchFamily="34" charset="0"/>
                <a:cs typeface="Arial" pitchFamily="34" charset="0"/>
              </a:rPr>
              <a:t>EUM/STG-OPSWG/42/17/VWG/15, v1, 7 – 8 September 2017</a:t>
            </a:r>
            <a:endParaRPr lang="de-DE" sz="800" b="0" baseline="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Lst>
  <p:transition xmlns:p14="http://schemas.microsoft.com/office/powerpoint/2010/mai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Visio_Drawing221111.vsdx"/><Relationship Id="rId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package" Target="../embeddings/Microsoft_Visio_Drawing122.vsdx"/><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ppt"/><Relationship Id="rId4"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Visio_Drawing6112233.vsdx"/><Relationship Id="rId4"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Visio_Drawing7223344.vsdx"/><Relationship Id="rId4"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Visio_Drawing8334455.vsdx"/><Relationship Id="rId5"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4965700" y="3096929"/>
            <a:ext cx="4711700" cy="1701799"/>
          </a:xfrm>
          <a:prstGeom prst="rect">
            <a:avLst/>
          </a:prstGeom>
        </p:spPr>
        <p:txBody>
          <a:bodyPr anchor="t"/>
          <a:lstStyle>
            <a:lvl1pPr marL="0" indent="0" algn="r">
              <a:lnSpc>
                <a:spcPts val="3400"/>
              </a:lnSpc>
              <a:buNone/>
              <a:defRPr sz="2400" b="0" cap="none" baseline="0">
                <a:solidFill>
                  <a:srgbClr val="00205B"/>
                </a:solidFill>
              </a:defRPr>
            </a:lvl1pPr>
          </a:lstStyle>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endParaRPr kumimoji="0" lang="en-GB"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r>
              <a:rPr kumimoji="0" lang="en-GB"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Lothar</a:t>
            </a:r>
            <a:r>
              <a:rPr kumimoji="0" lang="en-GB" b="0" i="0" u="none" strike="noStrike" kern="0" cap="none" spc="0" normalizeH="0" noProof="0" dirty="0" smtClean="0">
                <a:ln>
                  <a:noFill/>
                </a:ln>
                <a:solidFill>
                  <a:schemeClr val="bg1"/>
                </a:solidFill>
                <a:effectLst/>
                <a:uLnTx/>
                <a:uFillTx/>
                <a:latin typeface="Arial" pitchFamily="34" charset="0"/>
                <a:ea typeface="+mn-ea"/>
                <a:cs typeface="Arial" pitchFamily="34" charset="0"/>
              </a:rPr>
              <a:t> Wolf</a:t>
            </a:r>
          </a:p>
          <a:p>
            <a:pPr marL="0" marR="0" lvl="0" indent="0" algn="r" defTabSz="914400" rtl="0" eaLnBrk="1" fontAlgn="base" latinLnBrk="0" hangingPunct="1">
              <a:lnSpc>
                <a:spcPts val="3400"/>
              </a:lnSpc>
              <a:spcBef>
                <a:spcPct val="20000"/>
              </a:spcBef>
              <a:spcAft>
                <a:spcPct val="0"/>
              </a:spcAft>
              <a:buClrTx/>
              <a:buSzTx/>
              <a:buFont typeface="Arial" pitchFamily="34" charset="0"/>
              <a:buNone/>
              <a:tabLst/>
              <a:defRPr/>
            </a:pPr>
            <a:r>
              <a:rPr lang="en-GB" sz="1800" kern="0" baseline="0" dirty="0" smtClean="0">
                <a:solidFill>
                  <a:schemeClr val="bg1"/>
                </a:solidFill>
                <a:latin typeface="Arial" pitchFamily="34" charset="0"/>
                <a:cs typeface="Arial" pitchFamily="34" charset="0"/>
              </a:rPr>
              <a:t>Data Services Competence Area Manager</a:t>
            </a:r>
            <a:endParaRPr kumimoji="0" lang="en-GB" sz="1800" b="0" i="0" u="none" strike="noStrike" kern="0" cap="none" spc="0" normalizeH="0" baseline="0" noProof="0" dirty="0" smtClean="0">
              <a:ln>
                <a:noFill/>
              </a:ln>
              <a:solidFill>
                <a:schemeClr val="bg1"/>
              </a:solidFill>
              <a:effectLst/>
              <a:uLnTx/>
              <a:uFillTx/>
              <a:latin typeface="Arial" pitchFamily="34" charset="0"/>
              <a:cs typeface="Arial" pitchFamily="34" charset="0"/>
            </a:endParaRPr>
          </a:p>
        </p:txBody>
      </p:sp>
      <p:sp>
        <p:nvSpPr>
          <p:cNvPr id="6" name="Title 247"/>
          <p:cNvSpPr txBox="1">
            <a:spLocks/>
          </p:cNvSpPr>
          <p:nvPr/>
        </p:nvSpPr>
        <p:spPr>
          <a:xfrm>
            <a:off x="2565400" y="1103029"/>
            <a:ext cx="7112000" cy="1981200"/>
          </a:xfrm>
          <a:prstGeom prst="rect">
            <a:avLst/>
          </a:prstGeom>
        </p:spPr>
        <p:txBody>
          <a:bodyPr anchor="b"/>
          <a:lstStyle>
            <a:lvl1pPr algn="r">
              <a:defRPr>
                <a:solidFill>
                  <a:srgbClr val="00B5E2"/>
                </a:solidFill>
              </a:defRPr>
            </a:lvl1pPr>
          </a:lstStyle>
          <a:p>
            <a:pPr marL="179388" marR="0" lvl="0" indent="0" algn="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Implementation Status of the EUMETSAT</a:t>
            </a:r>
            <a:r>
              <a:rPr kumimoji="0" lang="en-GB" sz="2800" b="1" i="0" u="none" strike="noStrike" kern="0" cap="none" spc="0" normalizeH="0" noProof="0" dirty="0" smtClean="0">
                <a:ln>
                  <a:noFill/>
                </a:ln>
                <a:solidFill>
                  <a:schemeClr val="bg1"/>
                </a:solidFill>
                <a:effectLst/>
                <a:uLnTx/>
                <a:uFillTx/>
                <a:latin typeface="Arial" pitchFamily="34" charset="0"/>
                <a:ea typeface="+mj-ea"/>
                <a:cs typeface="Arial" pitchFamily="34" charset="0"/>
              </a:rPr>
              <a:t> Data Services Strategy</a:t>
            </a:r>
          </a:p>
          <a:p>
            <a:pPr marL="179388" marR="0" lvl="0" indent="0" algn="r" defTabSz="914400" rtl="0" eaLnBrk="1" fontAlgn="base" latinLnBrk="0" hangingPunct="1">
              <a:lnSpc>
                <a:spcPct val="100000"/>
              </a:lnSpc>
              <a:spcBef>
                <a:spcPct val="0"/>
              </a:spcBef>
              <a:spcAft>
                <a:spcPct val="0"/>
              </a:spcAft>
              <a:buClrTx/>
              <a:buSzTx/>
              <a:buFontTx/>
              <a:buNone/>
              <a:tabLst/>
              <a:defRPr/>
            </a:pPr>
            <a:r>
              <a:rPr lang="en-GB" sz="2800" kern="0" baseline="0" dirty="0" smtClean="0">
                <a:solidFill>
                  <a:schemeClr val="bg1"/>
                </a:solidFill>
                <a:latin typeface="Arial" pitchFamily="34" charset="0"/>
                <a:ea typeface="+mj-ea"/>
                <a:cs typeface="Arial" pitchFamily="34" charset="0"/>
              </a:rPr>
              <a:t>(for presentation</a:t>
            </a:r>
            <a:r>
              <a:rPr lang="en-GB" sz="2800" kern="0" dirty="0" smtClean="0">
                <a:solidFill>
                  <a:schemeClr val="bg1"/>
                </a:solidFill>
                <a:latin typeface="Arial" pitchFamily="34" charset="0"/>
                <a:ea typeface="+mj-ea"/>
                <a:cs typeface="Arial" pitchFamily="34" charset="0"/>
              </a:rPr>
              <a:t> during TT-</a:t>
            </a:r>
            <a:r>
              <a:rPr lang="en-GB" sz="2800" kern="0" dirty="0" err="1" smtClean="0">
                <a:solidFill>
                  <a:schemeClr val="bg1"/>
                </a:solidFill>
                <a:latin typeface="Arial" pitchFamily="34" charset="0"/>
                <a:ea typeface="+mj-ea"/>
                <a:cs typeface="Arial" pitchFamily="34" charset="0"/>
              </a:rPr>
              <a:t>eWIS</a:t>
            </a:r>
            <a:r>
              <a:rPr lang="en-GB" sz="2800" kern="0" dirty="0" smtClean="0">
                <a:solidFill>
                  <a:schemeClr val="bg1"/>
                </a:solidFill>
                <a:latin typeface="Arial" pitchFamily="34" charset="0"/>
                <a:ea typeface="+mj-ea"/>
                <a:cs typeface="Arial"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6700" y="992188"/>
          <a:ext cx="9447213" cy="5391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a:t>DIAS development heritage </a:t>
            </a:r>
          </a:p>
        </p:txBody>
      </p:sp>
    </p:spTree>
    <p:extLst>
      <p:ext uri="{BB962C8B-B14F-4D97-AF65-F5344CB8AC3E}">
        <p14:creationId xmlns:p14="http://schemas.microsoft.com/office/powerpoint/2010/main" val="1680460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DIAS Development Schedule</a:t>
            </a:r>
            <a:endParaRPr lang="en-GB" dirty="0"/>
          </a:p>
        </p:txBody>
      </p:sp>
      <p:pic>
        <p:nvPicPr>
          <p:cNvPr id="4" name="Content Placeholder 3"/>
          <p:cNvPicPr>
            <a:picLocks noGrp="1"/>
          </p:cNvPicPr>
          <p:nvPr>
            <p:ph idx="1"/>
          </p:nvPr>
        </p:nvPicPr>
        <p:blipFill>
          <a:blip r:embed="rId2" cstate="print"/>
          <a:stretch>
            <a:fillRect/>
          </a:stretch>
        </p:blipFill>
        <p:spPr bwMode="auto">
          <a:xfrm>
            <a:off x="266700" y="1279246"/>
            <a:ext cx="9447213" cy="4817034"/>
          </a:xfrm>
          <a:prstGeom prst="rect">
            <a:avLst/>
          </a:prstGeom>
          <a:noFill/>
          <a:ln w="9525">
            <a:noFill/>
            <a:miter lim="800000"/>
            <a:headEnd/>
            <a:tailEnd/>
          </a:ln>
        </p:spPr>
      </p:pic>
    </p:spTree>
    <p:extLst>
      <p:ext uri="{BB962C8B-B14F-4D97-AF65-F5344CB8AC3E}">
        <p14:creationId xmlns:p14="http://schemas.microsoft.com/office/powerpoint/2010/main" val="2331154558"/>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DIAS Development </a:t>
            </a:r>
            <a:r>
              <a:rPr lang="de-DE" dirty="0" err="1" smtClean="0"/>
              <a:t>Logic</a:t>
            </a:r>
            <a:endParaRPr lang="de-DE" dirty="0"/>
          </a:p>
        </p:txBody>
      </p:sp>
      <p:pic>
        <p:nvPicPr>
          <p:cNvPr id="4" name="Picture 3"/>
          <p:cNvPicPr>
            <a:picLocks noChangeAspect="1"/>
          </p:cNvPicPr>
          <p:nvPr/>
        </p:nvPicPr>
        <p:blipFill>
          <a:blip r:embed="rId2"/>
          <a:stretch>
            <a:fillRect/>
          </a:stretch>
        </p:blipFill>
        <p:spPr>
          <a:xfrm>
            <a:off x="433953" y="861964"/>
            <a:ext cx="8743987" cy="5749349"/>
          </a:xfrm>
          <a:prstGeom prst="rect">
            <a:avLst/>
          </a:prstGeom>
        </p:spPr>
      </p:pic>
    </p:spTree>
    <p:extLst>
      <p:ext uri="{BB962C8B-B14F-4D97-AF65-F5344CB8AC3E}">
        <p14:creationId xmlns:p14="http://schemas.microsoft.com/office/powerpoint/2010/main" val="381909402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Roadmap Legal </a:t>
            </a:r>
            <a:r>
              <a:rPr lang="en-GB" dirty="0" smtClean="0"/>
              <a:t>&amp; Policy Activities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Cloud Computing in view of risks and legal challenges associated with public commercial cloud computing, particularly in the context of an intergovernmental organisation;</a:t>
            </a:r>
          </a:p>
          <a:p>
            <a:r>
              <a:rPr lang="en-GB" dirty="0"/>
              <a:t>L</a:t>
            </a:r>
            <a:r>
              <a:rPr lang="en-GB" dirty="0" smtClean="0"/>
              <a:t>egal analysis of </a:t>
            </a:r>
            <a:r>
              <a:rPr lang="en-GB" dirty="0" smtClean="0"/>
              <a:t>the 3 </a:t>
            </a:r>
            <a:r>
              <a:rPr lang="en-GB" dirty="0" smtClean="0"/>
              <a:t>typical use cases of commercial cloud services in the context of the Pathfinders;</a:t>
            </a:r>
          </a:p>
          <a:p>
            <a:r>
              <a:rPr lang="en-GB" dirty="0"/>
              <a:t>Data Policy analysis of the pathfinder services and suggested access </a:t>
            </a:r>
            <a:r>
              <a:rPr lang="en-GB" dirty="0" smtClean="0"/>
              <a:t>conditions</a:t>
            </a:r>
          </a:p>
          <a:p>
            <a:r>
              <a:rPr lang="en-GB" dirty="0"/>
              <a:t>Legal analysis for a set of overarching general </a:t>
            </a:r>
            <a:r>
              <a:rPr lang="en-GB" dirty="0" smtClean="0"/>
              <a:t>access and usage terms </a:t>
            </a:r>
            <a:r>
              <a:rPr lang="en-GB" dirty="0"/>
              <a:t>and </a:t>
            </a:r>
            <a:r>
              <a:rPr lang="en-GB" dirty="0" smtClean="0"/>
              <a:t>conditions for </a:t>
            </a:r>
            <a:r>
              <a:rPr lang="en-GB" dirty="0" smtClean="0"/>
              <a:t>the Services</a:t>
            </a:r>
            <a:endParaRPr lang="en-GB" dirty="0" smtClean="0"/>
          </a:p>
          <a:p>
            <a:pPr>
              <a:buNone/>
            </a:pPr>
            <a:r>
              <a:rPr lang="en-GB"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Roadmap User </a:t>
            </a:r>
            <a:r>
              <a:rPr lang="en-US" dirty="0" smtClean="0"/>
              <a:t>Validation Approach</a:t>
            </a:r>
            <a:endParaRPr lang="en-GB" dirty="0"/>
          </a:p>
        </p:txBody>
      </p:sp>
      <p:sp>
        <p:nvSpPr>
          <p:cNvPr id="5" name="Content Placeholder 4"/>
          <p:cNvSpPr>
            <a:spLocks noGrp="1"/>
          </p:cNvSpPr>
          <p:nvPr>
            <p:ph idx="1"/>
          </p:nvPr>
        </p:nvSpPr>
        <p:spPr/>
        <p:txBody>
          <a:bodyPr>
            <a:normAutofit fontScale="85000" lnSpcReduction="20000"/>
          </a:bodyPr>
          <a:lstStyle/>
          <a:p>
            <a:r>
              <a:rPr lang="en-US" b="1" dirty="0" smtClean="0"/>
              <a:t>Purpose: </a:t>
            </a:r>
          </a:p>
          <a:p>
            <a:pPr lvl="1"/>
            <a:r>
              <a:rPr lang="en-US" dirty="0" smtClean="0"/>
              <a:t>to gather user “feedback” on the output of the Pathfinder Projects and to derive recommendations towards the operational deployment of new data services</a:t>
            </a:r>
            <a:r>
              <a:rPr lang="en-US" dirty="0"/>
              <a:t>;</a:t>
            </a:r>
            <a:endParaRPr lang="en-US" dirty="0" smtClean="0"/>
          </a:p>
          <a:p>
            <a:pPr lvl="2">
              <a:buNone/>
            </a:pPr>
            <a:endParaRPr lang="en-US" dirty="0" smtClean="0"/>
          </a:p>
          <a:p>
            <a:pPr lvl="1"/>
            <a:r>
              <a:rPr lang="en-US" dirty="0" smtClean="0"/>
              <a:t>This feedback will assist EUMETSAT in shaping full scale deployment of the new data services.</a:t>
            </a:r>
          </a:p>
          <a:p>
            <a:endParaRPr lang="en-US" dirty="0" smtClean="0"/>
          </a:p>
          <a:p>
            <a:r>
              <a:rPr lang="en-US" b="1" dirty="0" smtClean="0"/>
              <a:t>Scope:</a:t>
            </a:r>
            <a:r>
              <a:rPr lang="en-US" dirty="0" smtClean="0"/>
              <a:t> </a:t>
            </a:r>
          </a:p>
          <a:p>
            <a:pPr lvl="1"/>
            <a:r>
              <a:rPr lang="en-GB" dirty="0" smtClean="0"/>
              <a:t>assessment </a:t>
            </a:r>
            <a:r>
              <a:rPr lang="en-GB" dirty="0"/>
              <a:t>of the individual Pathfinder’s </a:t>
            </a:r>
            <a:r>
              <a:rPr lang="en-GB" dirty="0" smtClean="0"/>
              <a:t>functionality</a:t>
            </a:r>
          </a:p>
          <a:p>
            <a:pPr lvl="1"/>
            <a:r>
              <a:rPr lang="en-GB" dirty="0" smtClean="0"/>
              <a:t>capturing </a:t>
            </a:r>
            <a:r>
              <a:rPr lang="en-GB" dirty="0"/>
              <a:t>feedback on </a:t>
            </a:r>
            <a:r>
              <a:rPr lang="en-GB" dirty="0" smtClean="0"/>
              <a:t>its future use within </a:t>
            </a:r>
            <a:r>
              <a:rPr lang="en-GB" dirty="0"/>
              <a:t>integrated </a:t>
            </a:r>
            <a:r>
              <a:rPr lang="en-GB" dirty="0" smtClean="0"/>
              <a:t>data services </a:t>
            </a:r>
            <a:r>
              <a:rPr lang="en-GB" dirty="0"/>
              <a:t>in the operational phase</a:t>
            </a:r>
            <a:r>
              <a:rPr lang="en-GB" dirty="0" smtClean="0"/>
              <a:t>.</a:t>
            </a:r>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Roadmap User </a:t>
            </a:r>
            <a:r>
              <a:rPr lang="en-US" dirty="0" smtClean="0"/>
              <a:t>Validation Approach</a:t>
            </a:r>
            <a:endParaRPr lang="en-GB" dirty="0"/>
          </a:p>
        </p:txBody>
      </p:sp>
      <p:sp>
        <p:nvSpPr>
          <p:cNvPr id="5" name="Content Placeholder 4"/>
          <p:cNvSpPr>
            <a:spLocks noGrp="1"/>
          </p:cNvSpPr>
          <p:nvPr>
            <p:ph idx="1"/>
          </p:nvPr>
        </p:nvSpPr>
        <p:spPr/>
        <p:txBody>
          <a:bodyPr>
            <a:normAutofit fontScale="85000" lnSpcReduction="20000"/>
          </a:bodyPr>
          <a:lstStyle/>
          <a:p>
            <a:r>
              <a:rPr lang="en-US" b="1" dirty="0" smtClean="0"/>
              <a:t>Methodology:</a:t>
            </a:r>
          </a:p>
          <a:p>
            <a:pPr lvl="1"/>
            <a:r>
              <a:rPr lang="en-US" dirty="0" smtClean="0"/>
              <a:t>UX - User Experience:</a:t>
            </a:r>
          </a:p>
          <a:p>
            <a:pPr lvl="2"/>
            <a:r>
              <a:rPr lang="en-GB" dirty="0" smtClean="0"/>
              <a:t>Moderated In-Person and/or Remote Usability Testing;</a:t>
            </a:r>
          </a:p>
          <a:p>
            <a:pPr lvl="2"/>
            <a:r>
              <a:rPr lang="en-US" dirty="0" smtClean="0"/>
              <a:t>Online and in-person surveys;</a:t>
            </a:r>
          </a:p>
          <a:p>
            <a:pPr lvl="2"/>
            <a:endParaRPr lang="en-US" dirty="0" smtClean="0"/>
          </a:p>
          <a:p>
            <a:pPr lvl="1"/>
            <a:r>
              <a:rPr lang="en-US" dirty="0" smtClean="0"/>
              <a:t>Other validation:</a:t>
            </a:r>
          </a:p>
          <a:p>
            <a:pPr lvl="2"/>
            <a:r>
              <a:rPr lang="en-US" dirty="0" smtClean="0"/>
              <a:t>Feedback from workshops (WMS and Hosted processing PFs foresee dedicated workshops with the validation group);</a:t>
            </a:r>
          </a:p>
          <a:p>
            <a:pPr lvl="2"/>
            <a:r>
              <a:rPr lang="en-US" dirty="0" smtClean="0"/>
              <a:t>Proposed to have a MS workshop to demonstrate the PFs;</a:t>
            </a:r>
          </a:p>
          <a:p>
            <a:pPr lvl="2">
              <a:buNone/>
            </a:pPr>
            <a:endParaRPr lang="en-US" dirty="0" smtClean="0"/>
          </a:p>
          <a:p>
            <a:pPr lvl="1"/>
            <a:r>
              <a:rPr lang="en-US" dirty="0" smtClean="0"/>
              <a:t>Support for the testing:</a:t>
            </a:r>
          </a:p>
          <a:p>
            <a:pPr lvl="2"/>
            <a:r>
              <a:rPr lang="en-US" dirty="0" smtClean="0"/>
              <a:t>Where applicable via industry support to perform the testing. prepare a test report and support the users directly</a:t>
            </a:r>
          </a:p>
          <a:p>
            <a:pPr lvl="1"/>
            <a:endParaRPr lang="en-US" dirty="0" smtClean="0"/>
          </a:p>
          <a:p>
            <a:pPr lvl="1"/>
            <a:endParaRPr lang="en-US" dirty="0" smtClean="0"/>
          </a:p>
          <a:p>
            <a:pPr lvl="1">
              <a:buNone/>
            </a:pPr>
            <a:endParaRPr lang="en-US" dirty="0" smtClean="0"/>
          </a:p>
          <a:p>
            <a:endParaRPr lang="en-US" dirty="0" smtClean="0"/>
          </a:p>
          <a:p>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PF-I OLDA Scope</a:t>
            </a:r>
            <a:endParaRPr lang="en-GB" dirty="0"/>
          </a:p>
        </p:txBody>
      </p:sp>
      <p:sp>
        <p:nvSpPr>
          <p:cNvPr id="3" name="Content Placeholder 2"/>
          <p:cNvSpPr>
            <a:spLocks noGrp="1"/>
          </p:cNvSpPr>
          <p:nvPr>
            <p:ph idx="1"/>
          </p:nvPr>
        </p:nvSpPr>
        <p:spPr/>
        <p:txBody>
          <a:bodyPr>
            <a:normAutofit fontScale="70000" lnSpcReduction="20000"/>
          </a:bodyPr>
          <a:lstStyle/>
          <a:p>
            <a:r>
              <a:rPr lang="en-GB" sz="3400" dirty="0" smtClean="0"/>
              <a:t>OLDA Pathfinder-I project is focused in: </a:t>
            </a:r>
          </a:p>
          <a:p>
            <a:pPr lvl="1"/>
            <a:r>
              <a:rPr lang="en-GB" dirty="0"/>
              <a:t>P</a:t>
            </a:r>
            <a:r>
              <a:rPr lang="en-GB" dirty="0" smtClean="0"/>
              <a:t>roviding End-Users with an access mechanism to mission data able to provide immediate direct download of real time data and products “as is”</a:t>
            </a:r>
            <a:r>
              <a:rPr lang="en-GB" dirty="0" smtClean="0"/>
              <a:t>;</a:t>
            </a:r>
          </a:p>
          <a:p>
            <a:pPr lvl="1"/>
            <a:r>
              <a:rPr lang="en-GB" dirty="0" smtClean="0"/>
              <a:t>Abstraction of data access from physical implementation;</a:t>
            </a:r>
            <a:endParaRPr lang="en-GB" dirty="0" smtClean="0"/>
          </a:p>
          <a:p>
            <a:pPr lvl="1"/>
            <a:r>
              <a:rPr lang="en-GB" dirty="0" smtClean="0"/>
              <a:t>Simple User Interface, including fast registration via single-sign-on</a:t>
            </a:r>
            <a:r>
              <a:rPr lang="en-GB" dirty="0"/>
              <a:t>;</a:t>
            </a:r>
            <a:endParaRPr lang="en-GB" dirty="0" smtClean="0"/>
          </a:p>
          <a:p>
            <a:pPr lvl="1"/>
            <a:r>
              <a:rPr lang="en-GB" dirty="0" smtClean="0"/>
              <a:t>Demonstrating of monitoring &amp; reporting capabilities</a:t>
            </a:r>
            <a:r>
              <a:rPr lang="en-GB" dirty="0"/>
              <a:t>;</a:t>
            </a:r>
            <a:endParaRPr lang="en-GB" dirty="0" smtClean="0"/>
          </a:p>
          <a:p>
            <a:pPr lvl="1"/>
            <a:r>
              <a:rPr lang="en-GB" dirty="0" smtClean="0"/>
              <a:t>Exploring of spatial subset &amp; regional data access aspects; </a:t>
            </a:r>
          </a:p>
          <a:p>
            <a:pPr lvl="1"/>
            <a:r>
              <a:rPr lang="en-GB" dirty="0" smtClean="0"/>
              <a:t>Assessing of how various Service Level Agreements with different user communities could be managed;</a:t>
            </a:r>
          </a:p>
          <a:p>
            <a:endParaRPr lang="en-GB" dirty="0" smtClean="0"/>
          </a:p>
          <a:p>
            <a:r>
              <a:rPr lang="en-GB" sz="3400" dirty="0" smtClean="0"/>
              <a:t>OLDA Pathfinder-I service will be made available to End-Users for the purpose of the demonstration based on an agreed "test" data set, addressing a broad range of user requirements and including sufficiently large volume of data to provide a suitable basis for demonstration/assessment, complying with the current EUMETSAT Data Policy.</a:t>
            </a:r>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PF-I OLDA Status</a:t>
            </a:r>
            <a:endParaRPr lang="en-GB" dirty="0"/>
          </a:p>
        </p:txBody>
      </p:sp>
      <p:sp>
        <p:nvSpPr>
          <p:cNvPr id="3" name="Content Placeholder 2"/>
          <p:cNvSpPr>
            <a:spLocks noGrp="1"/>
          </p:cNvSpPr>
          <p:nvPr>
            <p:ph idx="1"/>
          </p:nvPr>
        </p:nvSpPr>
        <p:spPr/>
        <p:txBody>
          <a:bodyPr>
            <a:normAutofit fontScale="62500" lnSpcReduction="20000"/>
          </a:bodyPr>
          <a:lstStyle/>
          <a:p>
            <a:pPr marL="0">
              <a:spcBef>
                <a:spcPts val="1200"/>
              </a:spcBef>
            </a:pPr>
            <a:r>
              <a:rPr lang="en-GB" dirty="0" smtClean="0"/>
              <a:t>Design phase is on-going; </a:t>
            </a:r>
          </a:p>
          <a:p>
            <a:pPr>
              <a:spcBef>
                <a:spcPts val="1200"/>
              </a:spcBef>
            </a:pPr>
            <a:r>
              <a:rPr lang="en-GB" sz="3700" dirty="0"/>
              <a:t>Preliminary design outputs (initial system requirements, service </a:t>
            </a:r>
            <a:r>
              <a:rPr lang="en-GB" sz="3700" dirty="0" smtClean="0"/>
              <a:t>declarations </a:t>
            </a:r>
            <a:r>
              <a:rPr lang="en-GB" sz="3700" dirty="0"/>
              <a:t>and architectural concept) have been produced;</a:t>
            </a:r>
          </a:p>
          <a:p>
            <a:pPr marL="0">
              <a:spcBef>
                <a:spcPts val="1200"/>
              </a:spcBef>
            </a:pPr>
            <a:r>
              <a:rPr lang="en-GB" dirty="0" smtClean="0"/>
              <a:t>Successful Architecture check point on on 28 July;</a:t>
            </a:r>
          </a:p>
          <a:p>
            <a:pPr marL="0" indent="0">
              <a:spcBef>
                <a:spcPts val="1200"/>
              </a:spcBef>
              <a:buNone/>
            </a:pPr>
            <a:endParaRPr lang="en-GB" dirty="0" smtClean="0"/>
          </a:p>
          <a:p>
            <a:r>
              <a:rPr lang="en-GB" dirty="0" smtClean="0"/>
              <a:t>System detailed design/ prototyping started in early August addressing:</a:t>
            </a:r>
          </a:p>
          <a:p>
            <a:pPr lvl="1"/>
            <a:r>
              <a:rPr lang="en-GB" dirty="0"/>
              <a:t>C</a:t>
            </a:r>
            <a:r>
              <a:rPr lang="en-GB" dirty="0" smtClean="0"/>
              <a:t>omplete OLDA system detailed design;</a:t>
            </a:r>
          </a:p>
          <a:p>
            <a:pPr lvl="1"/>
            <a:r>
              <a:rPr lang="en-GB" dirty="0" smtClean="0"/>
              <a:t>Development sprints aimed to perform “pre-developments” on key design aspects for preparing the way for a iterative implementation phase, with a staggered release of OLDA services based on an agreed prioritisation; </a:t>
            </a:r>
          </a:p>
          <a:p>
            <a:pPr lvl="1"/>
            <a:endParaRPr lang="en-GB" dirty="0" smtClean="0"/>
          </a:p>
          <a:p>
            <a:r>
              <a:rPr lang="en-GB" dirty="0" smtClean="0"/>
              <a:t>OLDA service components planned to be available for integration at EUM premises starting from October until December 2017, following the agreed staged development logic;</a:t>
            </a:r>
          </a:p>
          <a:p>
            <a:endParaRPr lang="en-GB" dirty="0" smtClean="0"/>
          </a:p>
          <a:p>
            <a:r>
              <a:rPr lang="en-GB" dirty="0" smtClean="0"/>
              <a:t>OLDA service verification planned to start in early 2018.</a:t>
            </a:r>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757064" cy="854075"/>
          </a:xfrm>
        </p:spPr>
        <p:txBody>
          <a:bodyPr/>
          <a:lstStyle/>
          <a:p>
            <a:r>
              <a:rPr lang="en-GB" sz="2400" dirty="0" smtClean="0"/>
              <a:t>PF-II: High Volume Data Delivery via EUM Terrestrial</a:t>
            </a:r>
            <a:endParaRPr lang="en-GB" sz="2400" dirty="0"/>
          </a:p>
        </p:txBody>
      </p:sp>
      <p:sp>
        <p:nvSpPr>
          <p:cNvPr id="5" name="Rectangle 4"/>
          <p:cNvSpPr/>
          <p:nvPr/>
        </p:nvSpPr>
        <p:spPr>
          <a:xfrm>
            <a:off x="768469" y="941079"/>
            <a:ext cx="8349651" cy="1015663"/>
          </a:xfrm>
          <a:prstGeom prst="rect">
            <a:avLst/>
          </a:prstGeom>
        </p:spPr>
        <p:txBody>
          <a:bodyPr wrap="square">
            <a:spAutoFit/>
          </a:bodyPr>
          <a:lstStyle/>
          <a:p>
            <a:r>
              <a:rPr lang="en-US" sz="2000" b="0" dirty="0" err="1" smtClean="0">
                <a:solidFill>
                  <a:srgbClr val="002060"/>
                </a:solidFill>
              </a:rPr>
              <a:t>EUMETCast</a:t>
            </a:r>
            <a:r>
              <a:rPr lang="en-US" sz="2000" b="0" dirty="0" smtClean="0">
                <a:solidFill>
                  <a:srgbClr val="002060"/>
                </a:solidFill>
              </a:rPr>
              <a:t> is a </a:t>
            </a:r>
            <a:r>
              <a:rPr lang="en-US" sz="2000" dirty="0" smtClean="0">
                <a:solidFill>
                  <a:srgbClr val="002060"/>
                </a:solidFill>
              </a:rPr>
              <a:t>near real-time data </a:t>
            </a:r>
            <a:r>
              <a:rPr lang="en-US" sz="2000" b="0" dirty="0" smtClean="0">
                <a:solidFill>
                  <a:srgbClr val="002060"/>
                </a:solidFill>
              </a:rPr>
              <a:t>dissemination service which is based on an IP multicast “push” concept and implemented using the </a:t>
            </a:r>
            <a:r>
              <a:rPr lang="en-US" sz="2000" b="0" dirty="0" err="1" smtClean="0">
                <a:solidFill>
                  <a:srgbClr val="002060"/>
                </a:solidFill>
              </a:rPr>
              <a:t>TelliCast</a:t>
            </a:r>
            <a:r>
              <a:rPr lang="en-US" sz="2000" b="0" dirty="0" smtClean="0">
                <a:solidFill>
                  <a:srgbClr val="002060"/>
                </a:solidFill>
              </a:rPr>
              <a:t> server and client applications</a:t>
            </a:r>
          </a:p>
        </p:txBody>
      </p:sp>
      <p:pic>
        <p:nvPicPr>
          <p:cNvPr id="402434" name="Picture 2"/>
          <p:cNvPicPr>
            <a:picLocks noChangeAspect="1" noChangeArrowheads="1"/>
          </p:cNvPicPr>
          <p:nvPr/>
        </p:nvPicPr>
        <p:blipFill>
          <a:blip r:embed="rId3" cstate="print"/>
          <a:srcRect/>
          <a:stretch>
            <a:fillRect/>
          </a:stretch>
        </p:blipFill>
        <p:spPr bwMode="auto">
          <a:xfrm>
            <a:off x="70576" y="2124075"/>
            <a:ext cx="9759223" cy="4276725"/>
          </a:xfrm>
          <a:prstGeom prst="rect">
            <a:avLst/>
          </a:prstGeom>
          <a:noFill/>
          <a:ln w="9525">
            <a:noFill/>
            <a:miter lim="800000"/>
            <a:headEnd/>
            <a:tailEnd/>
          </a:ln>
        </p:spPr>
      </p:pic>
    </p:spTree>
    <p:extLst>
      <p:ext uri="{BB962C8B-B14F-4D97-AF65-F5344CB8AC3E}">
        <p14:creationId xmlns:p14="http://schemas.microsoft.com/office/powerpoint/2010/main" val="4124702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PF-II High Volume Data Delivery Scope</a:t>
            </a:r>
            <a:endParaRPr lang="en-GB" dirty="0"/>
          </a:p>
        </p:txBody>
      </p:sp>
      <p:sp>
        <p:nvSpPr>
          <p:cNvPr id="3" name="Content Placeholder 2"/>
          <p:cNvSpPr>
            <a:spLocks noGrp="1"/>
          </p:cNvSpPr>
          <p:nvPr>
            <p:ph idx="1"/>
          </p:nvPr>
        </p:nvSpPr>
        <p:spPr/>
        <p:txBody>
          <a:bodyPr>
            <a:normAutofit fontScale="55000" lnSpcReduction="20000"/>
          </a:bodyPr>
          <a:lstStyle/>
          <a:p>
            <a:r>
              <a:rPr lang="en-US" dirty="0" smtClean="0"/>
              <a:t>Assess/confirm the relevance of the </a:t>
            </a:r>
            <a:r>
              <a:rPr lang="en-US" dirty="0" err="1" smtClean="0"/>
              <a:t>EUMETCast</a:t>
            </a:r>
            <a:r>
              <a:rPr lang="en-US" dirty="0" smtClean="0"/>
              <a:t>-Terrestrial concept for:</a:t>
            </a:r>
            <a:endParaRPr lang="en-GB" dirty="0" smtClean="0"/>
          </a:p>
          <a:p>
            <a:pPr lvl="1"/>
            <a:r>
              <a:rPr lang="en-US" dirty="0" smtClean="0"/>
              <a:t>The delivery of high volume of data to international partners, on a best effort basis;</a:t>
            </a:r>
            <a:endParaRPr lang="en-GB" dirty="0" smtClean="0"/>
          </a:p>
          <a:p>
            <a:pPr lvl="1"/>
            <a:r>
              <a:rPr lang="en-US" dirty="0" smtClean="0"/>
              <a:t>The cost efficient delivery of large additional data sets that are needed only by a limited number of users;</a:t>
            </a:r>
            <a:endParaRPr lang="en-GB" dirty="0" smtClean="0"/>
          </a:p>
          <a:p>
            <a:pPr lvl="1"/>
            <a:r>
              <a:rPr lang="en-US" dirty="0" smtClean="0"/>
              <a:t>The delivery of temporary, trial or project-related time / non-time critical datasets to NMSs or expert user groups;</a:t>
            </a:r>
          </a:p>
          <a:p>
            <a:pPr lvl="1"/>
            <a:endParaRPr lang="en-GB" dirty="0" smtClean="0"/>
          </a:p>
          <a:p>
            <a:r>
              <a:rPr lang="en-US" dirty="0" smtClean="0"/>
              <a:t>Demonstrate the capability of the system to serve as a backup to </a:t>
            </a:r>
            <a:r>
              <a:rPr lang="en-US" dirty="0" err="1" smtClean="0"/>
              <a:t>EUMETCast</a:t>
            </a:r>
            <a:r>
              <a:rPr lang="en-US" dirty="0" smtClean="0"/>
              <a:t>-Satellite for access to time-critical </a:t>
            </a:r>
            <a:r>
              <a:rPr lang="en-US" dirty="0" smtClean="0"/>
              <a:t>data for individual cases;</a:t>
            </a:r>
            <a:endParaRPr lang="en-US" dirty="0" smtClean="0"/>
          </a:p>
          <a:p>
            <a:endParaRPr lang="en-GB" dirty="0" smtClean="0"/>
          </a:p>
          <a:p>
            <a:r>
              <a:rPr lang="en-US" dirty="0" smtClean="0"/>
              <a:t>Provide a single and harmonized user interface across </a:t>
            </a:r>
            <a:r>
              <a:rPr lang="en-US" dirty="0" err="1" smtClean="0"/>
              <a:t>EUMETCast</a:t>
            </a:r>
            <a:r>
              <a:rPr lang="en-US" dirty="0" smtClean="0"/>
              <a:t>-Terrestrial and </a:t>
            </a:r>
            <a:r>
              <a:rPr lang="en-US" dirty="0" err="1" smtClean="0"/>
              <a:t>EUMETCast</a:t>
            </a:r>
            <a:r>
              <a:rPr lang="en-US" dirty="0" smtClean="0"/>
              <a:t>-Satellite exploited as a single-point managed service;</a:t>
            </a:r>
          </a:p>
          <a:p>
            <a:endParaRPr lang="en-GB" dirty="0" smtClean="0"/>
          </a:p>
          <a:p>
            <a:r>
              <a:rPr lang="en-US" dirty="0" smtClean="0"/>
              <a:t>Specify a network provider wan concept that:</a:t>
            </a:r>
            <a:endParaRPr lang="en-GB" dirty="0" smtClean="0"/>
          </a:p>
          <a:p>
            <a:pPr lvl="1"/>
            <a:r>
              <a:rPr lang="en-US" dirty="0" smtClean="0"/>
              <a:t>provides a scalable service with respect to data volume and number of users;</a:t>
            </a:r>
            <a:endParaRPr lang="en-GB" dirty="0" smtClean="0"/>
          </a:p>
          <a:p>
            <a:pPr lvl="1"/>
            <a:r>
              <a:rPr lang="en-US" dirty="0" smtClean="0"/>
              <a:t>ensures the eligibility of traffic and users (i.e. in addition to accessing the service via the existing GEANT/NREN links any user shall be able to access the service via their Internet link);</a:t>
            </a:r>
            <a:endParaRPr lang="en-GB" dirty="0" smtClean="0"/>
          </a:p>
          <a:p>
            <a:pPr lvl="1"/>
            <a:r>
              <a:rPr lang="en-US" dirty="0" smtClean="0"/>
              <a:t>provides different levels of service accessibility and/or reliability to end users;</a:t>
            </a:r>
            <a:endParaRPr lang="en-GB" dirty="0" smtClean="0"/>
          </a:p>
          <a:p>
            <a:pPr lvl="1"/>
            <a:r>
              <a:rPr lang="en-US" dirty="0" smtClean="0"/>
              <a:t>includes a scalable monitoring and reporting functionality;</a:t>
            </a:r>
            <a:endParaRPr lang="en-GB" dirty="0" smtClean="0"/>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(drivers &amp; objectives)</a:t>
            </a:r>
            <a:endParaRPr lang="en-GB" dirty="0"/>
          </a:p>
        </p:txBody>
      </p:sp>
      <p:sp>
        <p:nvSpPr>
          <p:cNvPr id="8" name="Content Placeholder 7"/>
          <p:cNvSpPr>
            <a:spLocks noGrp="1"/>
          </p:cNvSpPr>
          <p:nvPr>
            <p:ph idx="1"/>
          </p:nvPr>
        </p:nvSpPr>
        <p:spPr/>
        <p:txBody>
          <a:bodyPr>
            <a:normAutofit fontScale="77500" lnSpcReduction="20000"/>
          </a:bodyPr>
          <a:lstStyle/>
          <a:p>
            <a:pPr marL="0" indent="0">
              <a:buNone/>
            </a:pPr>
            <a:r>
              <a:rPr lang="de-DE" u="sng" dirty="0" smtClean="0"/>
              <a:t>Drivers:</a:t>
            </a:r>
            <a:endParaRPr lang="en-GB" u="sng" dirty="0" smtClean="0"/>
          </a:p>
          <a:p>
            <a:r>
              <a:rPr lang="en-GB" sz="3400" dirty="0" smtClean="0"/>
              <a:t>Evolution of user needs and expectations</a:t>
            </a:r>
          </a:p>
          <a:p>
            <a:r>
              <a:rPr lang="de-DE" sz="3400" dirty="0" err="1" smtClean="0"/>
              <a:t>Increase</a:t>
            </a:r>
            <a:r>
              <a:rPr lang="de-DE" sz="3400" dirty="0" smtClean="0"/>
              <a:t> </a:t>
            </a:r>
            <a:r>
              <a:rPr lang="de-DE" sz="3400" dirty="0" err="1" smtClean="0"/>
              <a:t>of</a:t>
            </a:r>
            <a:r>
              <a:rPr lang="de-DE" sz="3400" dirty="0" smtClean="0"/>
              <a:t> </a:t>
            </a:r>
            <a:r>
              <a:rPr lang="de-DE" sz="3400" dirty="0" err="1" smtClean="0"/>
              <a:t>data</a:t>
            </a:r>
            <a:r>
              <a:rPr lang="de-DE" sz="3400" dirty="0" smtClean="0"/>
              <a:t> </a:t>
            </a:r>
            <a:r>
              <a:rPr lang="de-DE" sz="3400" dirty="0" err="1" smtClean="0"/>
              <a:t>volumes</a:t>
            </a:r>
            <a:endParaRPr lang="en-GB" sz="3400" dirty="0" smtClean="0"/>
          </a:p>
          <a:p>
            <a:r>
              <a:rPr lang="en-GB" sz="3400" dirty="0" smtClean="0"/>
              <a:t>Availability of “big data” technologies</a:t>
            </a:r>
          </a:p>
          <a:p>
            <a:r>
              <a:rPr lang="en-GB" sz="3400" dirty="0" smtClean="0"/>
              <a:t>Flexibility to address changes</a:t>
            </a:r>
            <a:endParaRPr lang="en-GB" sz="3400" dirty="0"/>
          </a:p>
          <a:p>
            <a:r>
              <a:rPr lang="en-GB" sz="3400" dirty="0" smtClean="0"/>
              <a:t>Future-proof solutions  </a:t>
            </a:r>
          </a:p>
          <a:p>
            <a:endParaRPr lang="de-DE" u="sng" dirty="0" smtClean="0"/>
          </a:p>
          <a:p>
            <a:pPr marL="0" indent="0">
              <a:buNone/>
            </a:pPr>
            <a:r>
              <a:rPr lang="de-DE" u="sng" dirty="0" err="1" smtClean="0"/>
              <a:t>Objectives</a:t>
            </a:r>
            <a:r>
              <a:rPr lang="de-DE" u="sng" dirty="0" smtClean="0"/>
              <a:t>:</a:t>
            </a:r>
            <a:endParaRPr lang="en-GB" u="sng" dirty="0" smtClean="0"/>
          </a:p>
          <a:p>
            <a:r>
              <a:rPr lang="en-GB" sz="3400" dirty="0" smtClean="0"/>
              <a:t>Establish a new Data Services Portfolio </a:t>
            </a:r>
          </a:p>
          <a:p>
            <a:r>
              <a:rPr lang="en-GB" sz="3400" dirty="0" smtClean="0"/>
              <a:t>Service-oriented interfaces to users</a:t>
            </a:r>
          </a:p>
          <a:p>
            <a:r>
              <a:rPr lang="en-GB" sz="3400" dirty="0" smtClean="0"/>
              <a:t>Using an interoperable, and generic IT </a:t>
            </a:r>
            <a:r>
              <a:rPr lang="en-GB" sz="3400" dirty="0" smtClean="0"/>
              <a:t>&amp; Service infrastructure</a:t>
            </a:r>
            <a:endParaRPr lang="en-GB" sz="3400" dirty="0" smtClean="0"/>
          </a:p>
          <a:p>
            <a:r>
              <a:rPr lang="en-GB" sz="3400" dirty="0" smtClean="0"/>
              <a:t>Based on well established standards </a:t>
            </a:r>
          </a:p>
          <a:p>
            <a:r>
              <a:rPr lang="en-GB" sz="3400" dirty="0" smtClean="0"/>
              <a:t>Support “data to the users” as well as “users to the data” services</a:t>
            </a:r>
          </a:p>
          <a:p>
            <a:r>
              <a:rPr lang="en-GB" sz="3400" dirty="0" smtClean="0"/>
              <a:t>Allow federation and cross domain data access</a:t>
            </a:r>
            <a:endParaRPr lang="en-GB" sz="3400" dirty="0"/>
          </a:p>
        </p:txBody>
      </p:sp>
    </p:spTree>
    <p:extLst>
      <p:ext uri="{BB962C8B-B14F-4D97-AF65-F5344CB8AC3E}">
        <p14:creationId xmlns:p14="http://schemas.microsoft.com/office/powerpoint/2010/main" val="475536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PF-II High Volume Data Delivery Status</a:t>
            </a:r>
            <a:endParaRPr lang="en-GB" dirty="0"/>
          </a:p>
        </p:txBody>
      </p:sp>
      <p:sp>
        <p:nvSpPr>
          <p:cNvPr id="3" name="Content Placeholder 2"/>
          <p:cNvSpPr>
            <a:spLocks noGrp="1"/>
          </p:cNvSpPr>
          <p:nvPr>
            <p:ph idx="1"/>
          </p:nvPr>
        </p:nvSpPr>
        <p:spPr/>
        <p:txBody>
          <a:bodyPr>
            <a:normAutofit fontScale="62500" lnSpcReduction="20000"/>
          </a:bodyPr>
          <a:lstStyle/>
          <a:p>
            <a:r>
              <a:rPr lang="en-US" dirty="0" smtClean="0"/>
              <a:t>Key Challenges:</a:t>
            </a:r>
            <a:endParaRPr lang="en-GB" dirty="0" smtClean="0"/>
          </a:p>
          <a:p>
            <a:pPr lvl="1"/>
            <a:r>
              <a:rPr lang="en-US" dirty="0" smtClean="0"/>
              <a:t>Design of the contractual setup with network providers (which is a hybrid consisting of academic/research networks and commercial ISPs);</a:t>
            </a:r>
            <a:endParaRPr lang="en-GB" dirty="0" smtClean="0"/>
          </a:p>
          <a:p>
            <a:pPr lvl="1"/>
            <a:r>
              <a:rPr lang="en-US" dirty="0" smtClean="0"/>
              <a:t>Design of a scalable monitoring and reporting functionality;</a:t>
            </a:r>
          </a:p>
          <a:p>
            <a:pPr lvl="1"/>
            <a:r>
              <a:rPr lang="en-GB" dirty="0" smtClean="0"/>
              <a:t>Define a set of service levels for different qualities of service;</a:t>
            </a:r>
          </a:p>
          <a:p>
            <a:endParaRPr lang="en-GB" dirty="0" smtClean="0"/>
          </a:p>
          <a:p>
            <a:r>
              <a:rPr lang="en-US" dirty="0" smtClean="0"/>
              <a:t>Status of Progress:</a:t>
            </a:r>
            <a:endParaRPr lang="en-GB" dirty="0" smtClean="0"/>
          </a:p>
          <a:p>
            <a:pPr lvl="1"/>
            <a:r>
              <a:rPr lang="en-US" dirty="0" smtClean="0"/>
              <a:t>Work is on-going to define the Engineering Work Packages with industry partners to:</a:t>
            </a:r>
            <a:endParaRPr lang="en-GB" dirty="0" smtClean="0"/>
          </a:p>
          <a:p>
            <a:pPr lvl="1"/>
            <a:r>
              <a:rPr lang="en-US" dirty="0" smtClean="0"/>
              <a:t>Specify the network provider concept;</a:t>
            </a:r>
            <a:endParaRPr lang="en-GB" dirty="0" smtClean="0"/>
          </a:p>
          <a:p>
            <a:pPr lvl="1"/>
            <a:r>
              <a:rPr lang="en-US" dirty="0" smtClean="0"/>
              <a:t>Verify the </a:t>
            </a:r>
            <a:r>
              <a:rPr lang="en-GB" dirty="0" smtClean="0"/>
              <a:t>scalability of the server and client applications;</a:t>
            </a:r>
          </a:p>
          <a:p>
            <a:pPr lvl="1"/>
            <a:r>
              <a:rPr lang="en-GB" dirty="0" smtClean="0"/>
              <a:t>Define suitable and sufficient monitoring and reporting tools;</a:t>
            </a:r>
          </a:p>
          <a:p>
            <a:pPr lvl="1"/>
            <a:r>
              <a:rPr lang="en-GB" dirty="0" smtClean="0"/>
              <a:t>Define suitable methods to provide different qualities of service;</a:t>
            </a:r>
          </a:p>
          <a:p>
            <a:endParaRPr lang="en-GB" dirty="0" smtClean="0"/>
          </a:p>
          <a:p>
            <a:r>
              <a:rPr lang="en-GB" dirty="0" smtClean="0"/>
              <a:t>Next Steps:</a:t>
            </a:r>
          </a:p>
          <a:p>
            <a:pPr lvl="1"/>
            <a:r>
              <a:rPr lang="en-GB" dirty="0" smtClean="0"/>
              <a:t>Assessment of prototype of EUM </a:t>
            </a:r>
            <a:r>
              <a:rPr lang="en-GB" dirty="0" err="1" smtClean="0"/>
              <a:t>Terr</a:t>
            </a:r>
            <a:r>
              <a:rPr lang="en-GB" dirty="0" smtClean="0"/>
              <a:t> on commercial Internet</a:t>
            </a:r>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PF-III Web Map Services Scope</a:t>
            </a:r>
            <a:endParaRPr lang="en-US" dirty="0"/>
          </a:p>
        </p:txBody>
      </p:sp>
      <p:sp>
        <p:nvSpPr>
          <p:cNvPr id="3" name="Content Placeholder 2"/>
          <p:cNvSpPr>
            <a:spLocks noGrp="1"/>
          </p:cNvSpPr>
          <p:nvPr>
            <p:ph idx="1"/>
          </p:nvPr>
        </p:nvSpPr>
        <p:spPr/>
        <p:txBody>
          <a:bodyPr>
            <a:normAutofit fontScale="55000" lnSpcReduction="20000"/>
          </a:bodyPr>
          <a:lstStyle/>
          <a:p>
            <a:r>
              <a:rPr lang="en-GB" dirty="0" smtClean="0"/>
              <a:t>Provision of visualisations in near real-time, generated from EUMETSAT </a:t>
            </a:r>
            <a:r>
              <a:rPr lang="en-GB" dirty="0" smtClean="0">
                <a:solidFill>
                  <a:schemeClr val="tx1"/>
                </a:solidFill>
              </a:rPr>
              <a:t>open </a:t>
            </a:r>
            <a:r>
              <a:rPr lang="en-GB" dirty="0" smtClean="0"/>
              <a:t>and licensed products;</a:t>
            </a:r>
          </a:p>
          <a:p>
            <a:endParaRPr lang="en-GB" dirty="0" smtClean="0"/>
          </a:p>
          <a:p>
            <a:r>
              <a:rPr lang="en-US" dirty="0" smtClean="0"/>
              <a:t>Creation of an online holding of Licensed and non-Licensed visualizations;</a:t>
            </a:r>
          </a:p>
          <a:p>
            <a:endParaRPr lang="en-US" dirty="0" smtClean="0"/>
          </a:p>
          <a:p>
            <a:r>
              <a:rPr lang="en-US" dirty="0" smtClean="0"/>
              <a:t>Provide discovery services in the UI and from the WMS API to find the visualizations;</a:t>
            </a:r>
          </a:p>
          <a:p>
            <a:endParaRPr lang="en-US" dirty="0" smtClean="0"/>
          </a:p>
          <a:p>
            <a:pPr lvl="0">
              <a:defRPr/>
            </a:pPr>
            <a:r>
              <a:rPr lang="en-GB" dirty="0" smtClean="0"/>
              <a:t>Tailoring of EUMETSAT visualisations for each users:</a:t>
            </a:r>
          </a:p>
          <a:p>
            <a:pPr lvl="1"/>
            <a:r>
              <a:rPr lang="en-GB" dirty="0" smtClean="0"/>
              <a:t>Personalize visualisation and save in user’s profile;</a:t>
            </a:r>
          </a:p>
          <a:p>
            <a:pPr lvl="1"/>
            <a:r>
              <a:rPr lang="en-GB" dirty="0" smtClean="0"/>
              <a:t>Share with a colleague;</a:t>
            </a:r>
          </a:p>
          <a:p>
            <a:pPr lvl="1"/>
            <a:endParaRPr lang="en-GB" dirty="0" smtClean="0"/>
          </a:p>
          <a:p>
            <a:r>
              <a:rPr lang="en-GB" dirty="0" smtClean="0"/>
              <a:t>Demonstrate provision of  open and licensed data using OGC WFS and WCS:</a:t>
            </a:r>
          </a:p>
          <a:p>
            <a:pPr lvl="1"/>
            <a:r>
              <a:rPr lang="en-GB" dirty="0" smtClean="0"/>
              <a:t>WFS (Web Feature Service): provision of point values and integration within Web Interface;</a:t>
            </a:r>
          </a:p>
          <a:p>
            <a:pPr lvl="1"/>
            <a:r>
              <a:rPr lang="en-GB" dirty="0" smtClean="0"/>
              <a:t>WCS (Web Coverage Service): provision of data for a given time and area of Interest.</a:t>
            </a:r>
          </a:p>
        </p:txBody>
      </p:sp>
    </p:spTree>
    <p:extLst>
      <p:ext uri="{BB962C8B-B14F-4D97-AF65-F5344CB8AC3E}">
        <p14:creationId xmlns:p14="http://schemas.microsoft.com/office/powerpoint/2010/main" val="1744016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0000" lvl="1"/>
            <a:r>
              <a:rPr lang="en-GB" dirty="0" smtClean="0"/>
              <a:t>PF-III Web Map Services Status - completed</a:t>
            </a:r>
            <a:endParaRPr lang="en-US" dirty="0" smtClean="0"/>
          </a:p>
        </p:txBody>
      </p:sp>
      <p:sp>
        <p:nvSpPr>
          <p:cNvPr id="8" name="Rectangle 7"/>
          <p:cNvSpPr/>
          <p:nvPr/>
        </p:nvSpPr>
        <p:spPr>
          <a:xfrm>
            <a:off x="2476500" y="2213283"/>
            <a:ext cx="4953000" cy="2431435"/>
          </a:xfrm>
          <a:prstGeom prst="rect">
            <a:avLst/>
          </a:prstGeom>
        </p:spPr>
        <p:txBody>
          <a:bodyPr>
            <a:spAutoFit/>
          </a:bodyPr>
          <a:lstStyle/>
          <a:p>
            <a:pPr lvl="1">
              <a:spcBef>
                <a:spcPts val="600"/>
              </a:spcBef>
              <a:spcAft>
                <a:spcPts val="600"/>
              </a:spcAft>
            </a:pPr>
            <a:r>
              <a:rPr lang="en-GB" sz="2200" dirty="0" smtClean="0"/>
              <a:t>Web Services Engineers:		GSI/C/OE, GSI/C/OB</a:t>
            </a:r>
          </a:p>
          <a:p>
            <a:pPr lvl="1">
              <a:spcBef>
                <a:spcPts val="600"/>
              </a:spcBef>
              <a:spcAft>
                <a:spcPts val="600"/>
              </a:spcAft>
            </a:pPr>
            <a:r>
              <a:rPr lang="en-GB" sz="2200" dirty="0" smtClean="0"/>
              <a:t>System engineer support: 	GSI/C/NE</a:t>
            </a:r>
          </a:p>
          <a:p>
            <a:pPr lvl="1">
              <a:spcBef>
                <a:spcPts val="600"/>
              </a:spcBef>
              <a:spcAft>
                <a:spcPts val="600"/>
              </a:spcAft>
            </a:pPr>
            <a:r>
              <a:rPr lang="pt-PT" sz="2200" dirty="0" smtClean="0"/>
              <a:t>User Service Representatives:	USC/MHi, USC//T/IP </a:t>
            </a:r>
          </a:p>
        </p:txBody>
      </p:sp>
      <p:sp>
        <p:nvSpPr>
          <p:cNvPr id="9" name="Content Placeholder 10"/>
          <p:cNvSpPr>
            <a:spLocks noGrp="1"/>
          </p:cNvSpPr>
          <p:nvPr>
            <p:ph idx="1"/>
          </p:nvPr>
        </p:nvSpPr>
        <p:spPr>
          <a:xfrm>
            <a:off x="266700" y="992188"/>
            <a:ext cx="9447213" cy="5391150"/>
          </a:xfrm>
        </p:spPr>
        <p:txBody>
          <a:bodyPr>
            <a:normAutofit lnSpcReduction="10000"/>
          </a:bodyPr>
          <a:lstStyle/>
          <a:p>
            <a:pPr>
              <a:spcBef>
                <a:spcPts val="600"/>
              </a:spcBef>
              <a:spcAft>
                <a:spcPts val="600"/>
              </a:spcAft>
            </a:pPr>
            <a:r>
              <a:rPr lang="pt-PT" sz="2400" dirty="0" smtClean="0"/>
              <a:t>EOWS WMS Workshops with industry support for </a:t>
            </a:r>
            <a:r>
              <a:rPr lang="pt-PT" sz="2400" dirty="0" err="1" smtClean="0"/>
              <a:t>requirements</a:t>
            </a:r>
            <a:r>
              <a:rPr lang="pt-PT" sz="2400" dirty="0" smtClean="0"/>
              <a:t> </a:t>
            </a:r>
            <a:r>
              <a:rPr lang="pt-PT" sz="2400" dirty="0" err="1" smtClean="0"/>
              <a:t>accessement</a:t>
            </a:r>
            <a:r>
              <a:rPr lang="pt-PT" sz="2400" dirty="0" smtClean="0"/>
              <a:t> &amp; </a:t>
            </a:r>
            <a:r>
              <a:rPr lang="pt-PT" sz="2400" dirty="0" err="1" smtClean="0"/>
              <a:t>clarifications</a:t>
            </a:r>
            <a:r>
              <a:rPr lang="pt-PT" sz="2400" dirty="0" smtClean="0"/>
              <a:t> </a:t>
            </a:r>
            <a:r>
              <a:rPr lang="pt-PT" sz="2400" dirty="0" err="1" smtClean="0"/>
              <a:t>May</a:t>
            </a:r>
            <a:r>
              <a:rPr lang="pt-PT" sz="2400" dirty="0" smtClean="0"/>
              <a:t> 2017; </a:t>
            </a:r>
          </a:p>
          <a:p>
            <a:pPr>
              <a:spcBef>
                <a:spcPts val="600"/>
              </a:spcBef>
              <a:spcAft>
                <a:spcPts val="600"/>
              </a:spcAft>
            </a:pPr>
            <a:r>
              <a:rPr lang="pt-PT" sz="2400" dirty="0" smtClean="0"/>
              <a:t>Trade Off Analyses for the Front End – Final Consolidated document delivered. Technologies have been selected;</a:t>
            </a:r>
          </a:p>
          <a:p>
            <a:pPr>
              <a:spcBef>
                <a:spcPts val="600"/>
              </a:spcBef>
              <a:spcAft>
                <a:spcPts val="600"/>
              </a:spcAft>
            </a:pPr>
            <a:r>
              <a:rPr lang="pt-PT" sz="2400" dirty="0" smtClean="0"/>
              <a:t>Trade Off Analyses for the Back End – Final Consolidated document delivered. Technology have been selected;</a:t>
            </a:r>
          </a:p>
          <a:p>
            <a:pPr>
              <a:spcBef>
                <a:spcPts val="600"/>
              </a:spcBef>
              <a:spcAft>
                <a:spcPts val="600"/>
              </a:spcAft>
            </a:pPr>
            <a:r>
              <a:rPr lang="pt-PT" sz="2400" dirty="0"/>
              <a:t>Succesful Architecture Concept Checkpoint </a:t>
            </a:r>
            <a:r>
              <a:rPr lang="pt-PT" sz="2400" dirty="0" err="1"/>
              <a:t>review</a:t>
            </a:r>
            <a:r>
              <a:rPr lang="pt-PT" sz="2400" dirty="0"/>
              <a:t> </a:t>
            </a:r>
            <a:r>
              <a:rPr lang="pt-PT" sz="2400" dirty="0" smtClean="0"/>
              <a:t>(</a:t>
            </a:r>
            <a:r>
              <a:rPr lang="pt-PT" sz="2400" dirty="0" err="1" smtClean="0"/>
              <a:t>July</a:t>
            </a:r>
            <a:r>
              <a:rPr lang="pt-PT" sz="2400" dirty="0" smtClean="0"/>
              <a:t> 2017); </a:t>
            </a:r>
            <a:endParaRPr lang="pt-PT" sz="2400" dirty="0"/>
          </a:p>
          <a:p>
            <a:pPr lvl="1">
              <a:spcBef>
                <a:spcPts val="600"/>
              </a:spcBef>
              <a:spcAft>
                <a:spcPts val="600"/>
              </a:spcAft>
            </a:pPr>
            <a:r>
              <a:rPr lang="en-GB" sz="2000" dirty="0" smtClean="0"/>
              <a:t>WMS System Concept and Top-Level Architecture Document;</a:t>
            </a:r>
            <a:endParaRPr lang="pt-PT" sz="2000" dirty="0" smtClean="0"/>
          </a:p>
          <a:p>
            <a:pPr lvl="1">
              <a:spcBef>
                <a:spcPts val="600"/>
              </a:spcBef>
              <a:spcAft>
                <a:spcPts val="600"/>
              </a:spcAft>
            </a:pPr>
            <a:r>
              <a:rPr lang="pt-PT" sz="2000" dirty="0" smtClean="0"/>
              <a:t>WMS System Requirements Document;</a:t>
            </a:r>
          </a:p>
          <a:p>
            <a:pPr lvl="1">
              <a:spcBef>
                <a:spcPts val="600"/>
              </a:spcBef>
              <a:spcAft>
                <a:spcPts val="600"/>
              </a:spcAft>
            </a:pPr>
            <a:r>
              <a:rPr lang="en-GB" sz="2000" dirty="0" smtClean="0"/>
              <a:t>WMS Service Declaration;</a:t>
            </a:r>
            <a:endParaRPr lang="pt-PT" sz="2000" dirty="0" smtClean="0"/>
          </a:p>
          <a:p>
            <a:pPr lvl="0">
              <a:spcBef>
                <a:spcPts val="600"/>
              </a:spcBef>
              <a:spcAft>
                <a:spcPts val="600"/>
              </a:spcAft>
            </a:pPr>
            <a:r>
              <a:rPr lang="pt-PT" sz="2400" dirty="0" smtClean="0">
                <a:solidFill>
                  <a:srgbClr val="002569"/>
                </a:solidFill>
              </a:rPr>
              <a:t>Priorities for the upcomming activities have been provieded and agreed;</a:t>
            </a:r>
          </a:p>
          <a:p>
            <a:pPr>
              <a:spcBef>
                <a:spcPts val="600"/>
              </a:spcBef>
              <a:spcAft>
                <a:spcPts val="600"/>
              </a:spcAft>
              <a:buNone/>
            </a:pPr>
            <a:endParaRPr lang="pt-PT" sz="1800" dirty="0" smtClean="0"/>
          </a:p>
          <a:p>
            <a:pPr>
              <a:spcBef>
                <a:spcPts val="600"/>
              </a:spcBef>
              <a:spcAft>
                <a:spcPts val="600"/>
              </a:spcAft>
            </a:pPr>
            <a:endParaRPr lang="pt-PT" sz="2600" dirty="0" smtClean="0"/>
          </a:p>
          <a:p>
            <a:pPr lvl="1">
              <a:spcBef>
                <a:spcPts val="600"/>
              </a:spcBef>
              <a:spcAft>
                <a:spcPts val="600"/>
              </a:spcAft>
            </a:pPr>
            <a:endParaRPr lang="pt-PT" sz="2200" dirty="0" smtClean="0"/>
          </a:p>
          <a:p>
            <a:pPr lvl="2">
              <a:spcBef>
                <a:spcPts val="600"/>
              </a:spcBef>
              <a:spcAft>
                <a:spcPts val="600"/>
              </a:spcAft>
              <a:buNone/>
            </a:pPr>
            <a:endParaRPr lang="pt-PT" sz="1800" dirty="0" smtClean="0"/>
          </a:p>
          <a:p>
            <a:pPr lvl="2">
              <a:spcBef>
                <a:spcPts val="600"/>
              </a:spcBef>
              <a:spcAft>
                <a:spcPts val="600"/>
              </a:spcAft>
              <a:buNone/>
            </a:pPr>
            <a:endParaRPr lang="pt-PT" sz="1800" dirty="0" smtClean="0"/>
          </a:p>
          <a:p>
            <a:endParaRPr lang="en-GB" b="1" dirty="0" smtClean="0"/>
          </a:p>
          <a:p>
            <a:pPr>
              <a:buNone/>
            </a:pPr>
            <a:endParaRPr lang="en-GB" dirty="0" smtClean="0"/>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80000" lvl="1"/>
            <a:r>
              <a:rPr lang="en-GB" dirty="0" smtClean="0"/>
              <a:t>PF-III Web Map Services Status – on going</a:t>
            </a:r>
            <a:endParaRPr lang="en-US" dirty="0" smtClean="0"/>
          </a:p>
        </p:txBody>
      </p:sp>
      <p:sp>
        <p:nvSpPr>
          <p:cNvPr id="8" name="Rectangle 7"/>
          <p:cNvSpPr/>
          <p:nvPr/>
        </p:nvSpPr>
        <p:spPr>
          <a:xfrm>
            <a:off x="2476500" y="2213283"/>
            <a:ext cx="4953000" cy="2431435"/>
          </a:xfrm>
          <a:prstGeom prst="rect">
            <a:avLst/>
          </a:prstGeom>
        </p:spPr>
        <p:txBody>
          <a:bodyPr>
            <a:spAutoFit/>
          </a:bodyPr>
          <a:lstStyle/>
          <a:p>
            <a:pPr lvl="1">
              <a:spcBef>
                <a:spcPts val="600"/>
              </a:spcBef>
              <a:spcAft>
                <a:spcPts val="600"/>
              </a:spcAft>
            </a:pPr>
            <a:r>
              <a:rPr lang="en-GB" sz="2200" dirty="0" smtClean="0"/>
              <a:t>Web Services Engineers:		GSI/C/OE, GSI/C/OB</a:t>
            </a:r>
          </a:p>
          <a:p>
            <a:pPr lvl="1">
              <a:spcBef>
                <a:spcPts val="600"/>
              </a:spcBef>
              <a:spcAft>
                <a:spcPts val="600"/>
              </a:spcAft>
            </a:pPr>
            <a:r>
              <a:rPr lang="en-GB" sz="2200" dirty="0" smtClean="0"/>
              <a:t>System engineer support: 	GSI/C/NE</a:t>
            </a:r>
          </a:p>
          <a:p>
            <a:pPr lvl="1">
              <a:spcBef>
                <a:spcPts val="600"/>
              </a:spcBef>
              <a:spcAft>
                <a:spcPts val="600"/>
              </a:spcAft>
            </a:pPr>
            <a:r>
              <a:rPr lang="pt-PT" sz="2200" dirty="0" smtClean="0"/>
              <a:t>User Service Representatives:	USC/MHi, USC//T/IP </a:t>
            </a:r>
          </a:p>
        </p:txBody>
      </p:sp>
      <p:sp>
        <p:nvSpPr>
          <p:cNvPr id="9" name="Content Placeholder 10"/>
          <p:cNvSpPr>
            <a:spLocks noGrp="1"/>
          </p:cNvSpPr>
          <p:nvPr>
            <p:ph idx="1"/>
          </p:nvPr>
        </p:nvSpPr>
        <p:spPr>
          <a:xfrm>
            <a:off x="266700" y="992188"/>
            <a:ext cx="9447213" cy="5391150"/>
          </a:xfrm>
        </p:spPr>
        <p:txBody>
          <a:bodyPr>
            <a:normAutofit/>
          </a:bodyPr>
          <a:lstStyle/>
          <a:p>
            <a:pPr marL="0" indent="0">
              <a:spcBef>
                <a:spcPts val="600"/>
              </a:spcBef>
              <a:spcAft>
                <a:spcPts val="600"/>
              </a:spcAft>
              <a:buNone/>
            </a:pPr>
            <a:endParaRPr lang="pt-PT" sz="2200" dirty="0" smtClean="0"/>
          </a:p>
          <a:p>
            <a:pPr>
              <a:spcBef>
                <a:spcPts val="600"/>
              </a:spcBef>
              <a:spcAft>
                <a:spcPts val="600"/>
              </a:spcAft>
            </a:pPr>
            <a:r>
              <a:rPr lang="pt-PT" sz="2200" dirty="0"/>
              <a:t>Preparation of a WMS Design Workshop; </a:t>
            </a:r>
          </a:p>
          <a:p>
            <a:pPr>
              <a:spcBef>
                <a:spcPts val="600"/>
              </a:spcBef>
              <a:spcAft>
                <a:spcPts val="600"/>
              </a:spcAft>
            </a:pPr>
            <a:r>
              <a:rPr lang="pt-PT" sz="2200" dirty="0" smtClean="0"/>
              <a:t>Definition of the WMS Products to be made available in the GUI;</a:t>
            </a:r>
          </a:p>
          <a:p>
            <a:pPr>
              <a:spcBef>
                <a:spcPts val="600"/>
              </a:spcBef>
              <a:spcAft>
                <a:spcPts val="600"/>
              </a:spcAft>
            </a:pPr>
            <a:r>
              <a:rPr lang="pt-PT" sz="2200" dirty="0" smtClean="0"/>
              <a:t>Support to the </a:t>
            </a:r>
            <a:r>
              <a:rPr lang="en-US" sz="2200" dirty="0" smtClean="0"/>
              <a:t>User Validation process definition;</a:t>
            </a:r>
            <a:endParaRPr lang="pt-PT" sz="2200" dirty="0" smtClean="0"/>
          </a:p>
          <a:p>
            <a:pPr>
              <a:spcBef>
                <a:spcPts val="600"/>
              </a:spcBef>
              <a:spcAft>
                <a:spcPts val="600"/>
              </a:spcAft>
            </a:pPr>
            <a:r>
              <a:rPr lang="pt-PT" sz="2200" dirty="0" smtClean="0"/>
              <a:t>Consolidation of WMS User and HL Requirements. </a:t>
            </a:r>
            <a:endParaRPr lang="pt-PT" sz="2200" b="1" dirty="0" smtClean="0"/>
          </a:p>
          <a:p>
            <a:pPr>
              <a:spcBef>
                <a:spcPts val="600"/>
              </a:spcBef>
              <a:spcAft>
                <a:spcPts val="600"/>
              </a:spcAft>
            </a:pPr>
            <a:endParaRPr lang="pt-PT" sz="2600" dirty="0" smtClean="0"/>
          </a:p>
          <a:p>
            <a:pPr lvl="1">
              <a:spcBef>
                <a:spcPts val="600"/>
              </a:spcBef>
              <a:spcAft>
                <a:spcPts val="600"/>
              </a:spcAft>
            </a:pPr>
            <a:endParaRPr lang="pt-PT" sz="2200" dirty="0" smtClean="0"/>
          </a:p>
          <a:p>
            <a:pPr lvl="2">
              <a:spcBef>
                <a:spcPts val="600"/>
              </a:spcBef>
              <a:spcAft>
                <a:spcPts val="600"/>
              </a:spcAft>
              <a:buNone/>
            </a:pPr>
            <a:endParaRPr lang="pt-PT" sz="1800" dirty="0" smtClean="0"/>
          </a:p>
          <a:p>
            <a:pPr lvl="2">
              <a:spcBef>
                <a:spcPts val="600"/>
              </a:spcBef>
              <a:spcAft>
                <a:spcPts val="600"/>
              </a:spcAft>
              <a:buNone/>
            </a:pPr>
            <a:endParaRPr lang="pt-PT" sz="1800" dirty="0" smtClean="0"/>
          </a:p>
          <a:p>
            <a:endParaRPr lang="en-GB" b="1" dirty="0" smtClean="0"/>
          </a:p>
          <a:p>
            <a:pPr>
              <a:buNone/>
            </a:pPr>
            <a:endParaRPr lang="en-GB" dirty="0" smtClean="0"/>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PF-IV (Product Customization Toolbox) Scope</a:t>
            </a:r>
            <a:endParaRPr lang="en-GB" dirty="0"/>
          </a:p>
        </p:txBody>
      </p:sp>
      <p:sp>
        <p:nvSpPr>
          <p:cNvPr id="5" name="Content Placeholder 4"/>
          <p:cNvSpPr>
            <a:spLocks noGrp="1"/>
          </p:cNvSpPr>
          <p:nvPr>
            <p:ph idx="1"/>
          </p:nvPr>
        </p:nvSpPr>
        <p:spPr/>
        <p:txBody>
          <a:bodyPr>
            <a:normAutofit fontScale="55000" lnSpcReduction="20000"/>
          </a:bodyPr>
          <a:lstStyle/>
          <a:p>
            <a:r>
              <a:rPr lang="en-GB" dirty="0" smtClean="0"/>
              <a:t>Entails for the </a:t>
            </a:r>
            <a:r>
              <a:rPr lang="en-GB" i="1" dirty="0" smtClean="0"/>
              <a:t>re-formatting and customization of EUMETSAT products; </a:t>
            </a:r>
          </a:p>
          <a:p>
            <a:endParaRPr lang="en-GB" dirty="0" smtClean="0"/>
          </a:p>
          <a:p>
            <a:r>
              <a:rPr lang="en-GB" dirty="0" smtClean="0"/>
              <a:t>To be </a:t>
            </a:r>
            <a:r>
              <a:rPr lang="en-GB" i="1" dirty="0" smtClean="0"/>
              <a:t>accessible</a:t>
            </a:r>
            <a:r>
              <a:rPr lang="en-GB" dirty="0" smtClean="0"/>
              <a:t> for </a:t>
            </a:r>
            <a:r>
              <a:rPr lang="en-GB" i="1" dirty="0" smtClean="0"/>
              <a:t>all EUMETSAT users </a:t>
            </a:r>
            <a:r>
              <a:rPr lang="en-GB" dirty="0" smtClean="0"/>
              <a:t>that wants to </a:t>
            </a:r>
            <a:r>
              <a:rPr lang="en-GB" i="1" dirty="0" smtClean="0"/>
              <a:t>convert</a:t>
            </a:r>
            <a:r>
              <a:rPr lang="en-GB" dirty="0" smtClean="0"/>
              <a:t> from </a:t>
            </a:r>
            <a:r>
              <a:rPr lang="en-GB" i="1" dirty="0" smtClean="0"/>
              <a:t>EUMETSAT internal format </a:t>
            </a:r>
            <a:r>
              <a:rPr lang="en-GB" dirty="0" smtClean="0"/>
              <a:t>to a variety of </a:t>
            </a:r>
            <a:r>
              <a:rPr lang="en-GB" i="1" dirty="0" smtClean="0"/>
              <a:t>industry standard formats </a:t>
            </a:r>
            <a:r>
              <a:rPr lang="en-GB" dirty="0" smtClean="0"/>
              <a:t>(</a:t>
            </a:r>
            <a:r>
              <a:rPr lang="en-GB" dirty="0" err="1" smtClean="0"/>
              <a:t>NetCDF</a:t>
            </a:r>
            <a:r>
              <a:rPr lang="en-GB" dirty="0" smtClean="0"/>
              <a:t>, HDF, JPEG200, etc.);</a:t>
            </a:r>
          </a:p>
          <a:p>
            <a:endParaRPr lang="en-GB" dirty="0" smtClean="0"/>
          </a:p>
          <a:p>
            <a:r>
              <a:rPr lang="en-GB" dirty="0" smtClean="0"/>
              <a:t>To customize the products in a way that allow the products ingestion in user applications, to do so the toolbox mainly allow:</a:t>
            </a:r>
          </a:p>
          <a:p>
            <a:pPr lvl="1"/>
            <a:r>
              <a:rPr lang="en-GB" dirty="0" smtClean="0"/>
              <a:t>Changing the product projection; </a:t>
            </a:r>
          </a:p>
          <a:p>
            <a:pPr lvl="1"/>
            <a:r>
              <a:rPr lang="en-GB" dirty="0" smtClean="0"/>
              <a:t>Selecting specific regions of interest (ROI);</a:t>
            </a:r>
          </a:p>
          <a:p>
            <a:pPr lvl="1"/>
            <a:r>
              <a:rPr lang="en-GB" dirty="0" smtClean="0"/>
              <a:t>Extracting data layer (bands information, etc.);</a:t>
            </a:r>
          </a:p>
          <a:p>
            <a:pPr lvl="1"/>
            <a:r>
              <a:rPr lang="en-GB" dirty="0" smtClean="0"/>
              <a:t>Generating </a:t>
            </a:r>
            <a:r>
              <a:rPr lang="en-GB" dirty="0" err="1" smtClean="0"/>
              <a:t>Quicklooks</a:t>
            </a:r>
            <a:r>
              <a:rPr lang="en-GB" dirty="0"/>
              <a:t>;</a:t>
            </a:r>
            <a:endParaRPr lang="en-GB" dirty="0" smtClean="0"/>
          </a:p>
          <a:p>
            <a:pPr lvl="1"/>
            <a:r>
              <a:rPr lang="en-GB" dirty="0" smtClean="0"/>
              <a:t>Re-sampling</a:t>
            </a:r>
            <a:r>
              <a:rPr lang="en-GB" dirty="0"/>
              <a:t>;</a:t>
            </a:r>
            <a:endParaRPr lang="en-GB" dirty="0" smtClean="0"/>
          </a:p>
          <a:p>
            <a:pPr lvl="1"/>
            <a:endParaRPr lang="en-GB" dirty="0" smtClean="0"/>
          </a:p>
          <a:p>
            <a:r>
              <a:rPr lang="en-GB" dirty="0" smtClean="0"/>
              <a:t> The major challenge is having a </a:t>
            </a:r>
            <a:r>
              <a:rPr lang="en-GB" i="1" dirty="0" smtClean="0"/>
              <a:t>design</a:t>
            </a:r>
            <a:r>
              <a:rPr lang="en-GB" dirty="0" smtClean="0"/>
              <a:t> which is </a:t>
            </a:r>
            <a:r>
              <a:rPr lang="en-GB" i="1" dirty="0" smtClean="0"/>
              <a:t>robust</a:t>
            </a:r>
            <a:r>
              <a:rPr lang="en-GB" dirty="0" smtClean="0"/>
              <a:t>, </a:t>
            </a:r>
            <a:r>
              <a:rPr lang="en-GB" i="1" dirty="0" smtClean="0"/>
              <a:t>extendable</a:t>
            </a:r>
            <a:r>
              <a:rPr lang="en-GB" dirty="0" smtClean="0"/>
              <a:t> and </a:t>
            </a:r>
            <a:r>
              <a:rPr lang="en-GB" i="1" dirty="0" smtClean="0"/>
              <a:t>intuitive</a:t>
            </a:r>
            <a:r>
              <a:rPr lang="en-GB" dirty="0" smtClean="0"/>
              <a:t> that </a:t>
            </a:r>
            <a:r>
              <a:rPr lang="en-GB" i="1" u="sng" dirty="0" smtClean="0"/>
              <a:t>can be used all of our users</a:t>
            </a:r>
            <a:r>
              <a:rPr lang="en-GB" dirty="0" smtClean="0"/>
              <a:t> (WOCA/WORA):</a:t>
            </a:r>
          </a:p>
          <a:p>
            <a:pPr lvl="1"/>
            <a:r>
              <a:rPr lang="en-GB" dirty="0" smtClean="0"/>
              <a:t>Toolbox provides an API, a Command Line Interface (CLI) and web services;</a:t>
            </a:r>
          </a:p>
          <a:p>
            <a:pPr>
              <a:buNone/>
            </a:pPr>
            <a:r>
              <a:rPr lang="en-GB" dirty="0" smtClean="0"/>
              <a:t>    </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PF-IV (Product Customization Toolbox) Status</a:t>
            </a:r>
            <a:endParaRPr lang="en-GB" dirty="0"/>
          </a:p>
        </p:txBody>
      </p:sp>
      <p:sp>
        <p:nvSpPr>
          <p:cNvPr id="3" name="Content Placeholder 2"/>
          <p:cNvSpPr>
            <a:spLocks noGrp="1"/>
          </p:cNvSpPr>
          <p:nvPr>
            <p:ph idx="1"/>
          </p:nvPr>
        </p:nvSpPr>
        <p:spPr/>
        <p:txBody>
          <a:bodyPr>
            <a:normAutofit fontScale="70000" lnSpcReduction="20000"/>
          </a:bodyPr>
          <a:lstStyle/>
          <a:p>
            <a:r>
              <a:rPr lang="en-GB" sz="3400" dirty="0" smtClean="0"/>
              <a:t>The </a:t>
            </a:r>
            <a:r>
              <a:rPr lang="en-GB" sz="3400" i="1" dirty="0" smtClean="0"/>
              <a:t>user requirements document </a:t>
            </a:r>
            <a:r>
              <a:rPr lang="en-GB" sz="3400" dirty="0" smtClean="0"/>
              <a:t>is </a:t>
            </a:r>
            <a:r>
              <a:rPr lang="en-GB" sz="3400" i="1" dirty="0" smtClean="0"/>
              <a:t>mature</a:t>
            </a:r>
            <a:r>
              <a:rPr lang="en-GB" sz="3400" dirty="0" smtClean="0"/>
              <a:t>: First version has been published; </a:t>
            </a:r>
          </a:p>
          <a:p>
            <a:endParaRPr lang="en-GB" sz="3400" dirty="0" smtClean="0"/>
          </a:p>
          <a:p>
            <a:r>
              <a:rPr lang="en-GB" sz="3400" dirty="0" smtClean="0"/>
              <a:t>The </a:t>
            </a:r>
            <a:r>
              <a:rPr lang="en-GB" sz="3400" i="1" dirty="0" smtClean="0"/>
              <a:t>ITT process </a:t>
            </a:r>
            <a:r>
              <a:rPr lang="en-GB" sz="3400" dirty="0" smtClean="0"/>
              <a:t>has been </a:t>
            </a:r>
            <a:r>
              <a:rPr lang="en-GB" sz="3400" i="1" dirty="0" smtClean="0"/>
              <a:t>finished</a:t>
            </a:r>
            <a:r>
              <a:rPr lang="en-GB" sz="3400" dirty="0" smtClean="0"/>
              <a:t> for selecting the company supporting EUMETSAT during the pathfinder implementation;</a:t>
            </a:r>
          </a:p>
          <a:p>
            <a:endParaRPr lang="en-GB" sz="3400" dirty="0" smtClean="0"/>
          </a:p>
          <a:p>
            <a:r>
              <a:rPr lang="en-GB" sz="3400" dirty="0" smtClean="0"/>
              <a:t>The project is </a:t>
            </a:r>
            <a:r>
              <a:rPr lang="en-GB" sz="3400" i="1" dirty="0" smtClean="0"/>
              <a:t>currently</a:t>
            </a:r>
            <a:r>
              <a:rPr lang="en-GB" sz="3400" dirty="0" smtClean="0"/>
              <a:t> evolving </a:t>
            </a:r>
            <a:r>
              <a:rPr lang="en-GB" sz="3400" i="1" dirty="0" smtClean="0"/>
              <a:t>slightly</a:t>
            </a:r>
            <a:r>
              <a:rPr lang="en-GB" sz="3400" dirty="0" smtClean="0"/>
              <a:t> </a:t>
            </a:r>
            <a:r>
              <a:rPr lang="en-GB" sz="3400" i="1" dirty="0" smtClean="0"/>
              <a:t>behind the schedule :</a:t>
            </a:r>
          </a:p>
          <a:p>
            <a:pPr lvl="1"/>
            <a:r>
              <a:rPr lang="en-GB" sz="3400" dirty="0" smtClean="0"/>
              <a:t>KOM with the company selected has not yet taken place;</a:t>
            </a:r>
          </a:p>
          <a:p>
            <a:pPr lvl="1"/>
            <a:r>
              <a:rPr lang="en-GB" sz="3400" dirty="0" smtClean="0"/>
              <a:t>It is expected to be held by end of July in a date TBC; </a:t>
            </a:r>
          </a:p>
          <a:p>
            <a:endParaRPr lang="en-GB" sz="3400" dirty="0" smtClean="0"/>
          </a:p>
          <a:p>
            <a:r>
              <a:rPr lang="en-GB" sz="3400" i="1" dirty="0" smtClean="0"/>
              <a:t>Next milestones</a:t>
            </a:r>
            <a:r>
              <a:rPr lang="en-GB" sz="3400" dirty="0" smtClean="0"/>
              <a:t> will be:</a:t>
            </a:r>
          </a:p>
          <a:p>
            <a:pPr lvl="1"/>
            <a:r>
              <a:rPr lang="en-GB" i="1" dirty="0" smtClean="0"/>
              <a:t>Analysis</a:t>
            </a:r>
            <a:r>
              <a:rPr lang="en-GB" dirty="0" smtClean="0"/>
              <a:t> of the </a:t>
            </a:r>
            <a:r>
              <a:rPr lang="en-GB" i="1" dirty="0" smtClean="0"/>
              <a:t>State of the Art of technologies</a:t>
            </a:r>
            <a:r>
              <a:rPr lang="en-GB" dirty="0" smtClean="0"/>
              <a:t>, for its integration on the toolbox, and </a:t>
            </a:r>
            <a:r>
              <a:rPr lang="en-GB" i="1" dirty="0" smtClean="0"/>
              <a:t>System Requirement elicitation </a:t>
            </a:r>
            <a:r>
              <a:rPr lang="en-GB" dirty="0" smtClean="0"/>
              <a:t>by the </a:t>
            </a:r>
            <a:r>
              <a:rPr lang="en-GB" i="1" dirty="0" smtClean="0"/>
              <a:t>end of October 2017</a:t>
            </a:r>
            <a:r>
              <a:rPr lang="en-GB" dirty="0"/>
              <a:t>;</a:t>
            </a:r>
            <a:endParaRPr lang="en-GB" dirty="0" smtClean="0"/>
          </a:p>
          <a:p>
            <a:pPr lvl="1"/>
            <a:r>
              <a:rPr lang="en-GB" dirty="0" smtClean="0"/>
              <a:t>A rapid and iterative </a:t>
            </a:r>
            <a:r>
              <a:rPr lang="en-GB" i="1" dirty="0" smtClean="0"/>
              <a:t>design</a:t>
            </a:r>
            <a:r>
              <a:rPr lang="en-GB" dirty="0" smtClean="0"/>
              <a:t> and </a:t>
            </a:r>
            <a:r>
              <a:rPr lang="en-GB" i="1" dirty="0" smtClean="0"/>
              <a:t>prototyping </a:t>
            </a:r>
            <a:r>
              <a:rPr lang="en-GB" dirty="0" smtClean="0"/>
              <a:t>of the </a:t>
            </a:r>
            <a:r>
              <a:rPr lang="en-GB" i="1" dirty="0" smtClean="0"/>
              <a:t>main; functionalities </a:t>
            </a:r>
            <a:r>
              <a:rPr lang="en-GB" dirty="0" smtClean="0"/>
              <a:t>targeted by the user validation expected by </a:t>
            </a:r>
            <a:r>
              <a:rPr lang="en-GB" i="1" dirty="0" smtClean="0"/>
              <a:t>end Q1 2018</a:t>
            </a:r>
            <a:r>
              <a:rPr lang="en-GB" dirty="0" smtClean="0"/>
              <a:t>.</a:t>
            </a:r>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PF-V Hosted Processing Scope</a:t>
            </a:r>
            <a:endParaRPr lang="en-GB" dirty="0"/>
          </a:p>
        </p:txBody>
      </p:sp>
      <p:sp>
        <p:nvSpPr>
          <p:cNvPr id="3" name="Content Placeholder 2"/>
          <p:cNvSpPr>
            <a:spLocks noGrp="1"/>
          </p:cNvSpPr>
          <p:nvPr>
            <p:ph idx="1"/>
          </p:nvPr>
        </p:nvSpPr>
        <p:spPr/>
        <p:txBody>
          <a:bodyPr/>
          <a:lstStyle/>
          <a:p>
            <a:pPr marL="0" indent="0">
              <a:buNone/>
            </a:pPr>
            <a:endParaRPr lang="en-GB" sz="2400" dirty="0" smtClean="0"/>
          </a:p>
          <a:p>
            <a:r>
              <a:rPr lang="en-GB" sz="2400" dirty="0" smtClean="0"/>
              <a:t>To prototype a future </a:t>
            </a:r>
            <a:r>
              <a:rPr lang="en-GB" sz="2400" dirty="0" smtClean="0"/>
              <a:t>service and corresponding architecture for </a:t>
            </a:r>
            <a:r>
              <a:rPr lang="en-GB" sz="2400" dirty="0" smtClean="0"/>
              <a:t>allowing external and internal users to access EUMETSAT’s archive of images </a:t>
            </a:r>
            <a:r>
              <a:rPr lang="en-GB" sz="2400" dirty="0" smtClean="0"/>
              <a:t>&amp; products </a:t>
            </a:r>
            <a:r>
              <a:rPr lang="en-GB" sz="2400" dirty="0" smtClean="0"/>
              <a:t>for their </a:t>
            </a:r>
            <a:r>
              <a:rPr lang="en-GB" sz="2400" dirty="0" smtClean="0"/>
              <a:t>own development </a:t>
            </a:r>
            <a:r>
              <a:rPr lang="en-GB" sz="2400" dirty="0" smtClean="0"/>
              <a:t>and processing </a:t>
            </a:r>
            <a:r>
              <a:rPr lang="en-GB" sz="2400" dirty="0" smtClean="0"/>
              <a:t>needs utilising EUMETSAT resources &amp; tools</a:t>
            </a:r>
            <a:endParaRPr lang="en-GB" sz="2400" dirty="0" smtClean="0"/>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PF-V Hosted Processing Status</a:t>
            </a:r>
            <a:endParaRPr lang="en-GB" dirty="0"/>
          </a:p>
        </p:txBody>
      </p:sp>
      <p:sp>
        <p:nvSpPr>
          <p:cNvPr id="3" name="Content Placeholder 2"/>
          <p:cNvSpPr>
            <a:spLocks noGrp="1"/>
          </p:cNvSpPr>
          <p:nvPr>
            <p:ph idx="1"/>
          </p:nvPr>
        </p:nvSpPr>
        <p:spPr/>
        <p:txBody>
          <a:bodyPr>
            <a:normAutofit/>
          </a:bodyPr>
          <a:lstStyle/>
          <a:p>
            <a:r>
              <a:rPr lang="en-GB" sz="2800" dirty="0" smtClean="0"/>
              <a:t>The project is in the design stage;</a:t>
            </a:r>
          </a:p>
          <a:p>
            <a:r>
              <a:rPr lang="en-GB" sz="2800" dirty="0" smtClean="0"/>
              <a:t>A concept infrastructure design has been reviewed;</a:t>
            </a:r>
          </a:p>
          <a:p>
            <a:r>
              <a:rPr lang="en-GB" sz="2800" dirty="0" smtClean="0"/>
              <a:t>The project is now focussing on non-infrastructure elements;</a:t>
            </a:r>
          </a:p>
          <a:p>
            <a:r>
              <a:rPr lang="en-GB" sz="2800" dirty="0" smtClean="0"/>
              <a:t>The legal aspects have been discussed with the view to detailing the use cases leading to a draft user agreement document;</a:t>
            </a:r>
          </a:p>
          <a:p>
            <a:r>
              <a:rPr lang="en-GB" sz="2800" dirty="0" smtClean="0"/>
              <a:t>The user representatives are discussing real processing operations as potential use cases. </a:t>
            </a:r>
          </a:p>
          <a:p>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PF-VI SAF Scope</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The main objective is to analyse possible concepts for harmonising access to SAF products and assess implications, using the OSI SAF for testing purposes, whose data are already archived in the EUMETSAT Data Centre and hence locally available for Pathfinders;</a:t>
            </a:r>
          </a:p>
          <a:p>
            <a:endParaRPr lang="en-GB" dirty="0" smtClean="0"/>
          </a:p>
          <a:p>
            <a:r>
              <a:rPr lang="en-GB" dirty="0" smtClean="0"/>
              <a:t>This will capitalise, where appropriate, on the other Pathfinders, in particular through the inclusion of SAF OSI products in Pathfinder I (OLDA) and Pathfinder III (Web Services), the use of the Tool box (Pathfinder IV) to convert formats of SAF products, and the application of processing software selected under Pathfinder V (Hosted processing) to SAF products, including SAF software for the generation of some SAF products</a:t>
            </a:r>
            <a:r>
              <a:rPr lang="en-GB" dirty="0" smtClean="0"/>
              <a:t>;</a:t>
            </a:r>
          </a:p>
          <a:p>
            <a:endParaRPr lang="en-GB" dirty="0" smtClean="0"/>
          </a:p>
          <a:p>
            <a:r>
              <a:rPr lang="en-GB" dirty="0" smtClean="0"/>
              <a:t>Demonstrate how the technologies exploited in the PFs could be of relevance to SAF products and data access;</a:t>
            </a:r>
          </a:p>
          <a:p>
            <a:endParaRPr lang="en-GB" dirty="0" smtClean="0"/>
          </a:p>
          <a:p>
            <a:r>
              <a:rPr lang="en-GB" dirty="0" smtClean="0"/>
              <a:t>Definition of concepts that could be applied across the SAF Network.</a:t>
            </a:r>
          </a:p>
          <a:p>
            <a:endParaRPr lang="en-GB" dirty="0"/>
          </a:p>
          <a:p>
            <a:r>
              <a:rPr lang="en-GB" dirty="0"/>
              <a:t>Essentially this PF will demonstrate the user benefits of the full integration </a:t>
            </a:r>
            <a:r>
              <a:rPr lang="en-GB" dirty="0" smtClean="0"/>
              <a:t>&amp; cross usage of </a:t>
            </a:r>
            <a:r>
              <a:rPr lang="en-GB" dirty="0"/>
              <a:t>all prospective services envisaged by the Data Service </a:t>
            </a:r>
            <a:r>
              <a:rPr lang="en-GB" dirty="0" smtClean="0"/>
              <a:t>Roadmap</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PF-VI SAF Status</a:t>
            </a:r>
            <a:endParaRPr lang="en-GB" dirty="0"/>
          </a:p>
        </p:txBody>
      </p:sp>
      <p:sp>
        <p:nvSpPr>
          <p:cNvPr id="3" name="Content Placeholder 2"/>
          <p:cNvSpPr>
            <a:spLocks noGrp="1"/>
          </p:cNvSpPr>
          <p:nvPr>
            <p:ph idx="1"/>
          </p:nvPr>
        </p:nvSpPr>
        <p:spPr/>
        <p:txBody>
          <a:bodyPr>
            <a:noAutofit/>
          </a:bodyPr>
          <a:lstStyle/>
          <a:p>
            <a:r>
              <a:rPr lang="en-GB" sz="2400" dirty="0" smtClean="0"/>
              <a:t>The project is in its initiation phase;</a:t>
            </a:r>
          </a:p>
          <a:p>
            <a:r>
              <a:rPr lang="en-GB" sz="2400" dirty="0" smtClean="0"/>
              <a:t>Kick-off in September 2017;</a:t>
            </a:r>
          </a:p>
          <a:p>
            <a:r>
              <a:rPr lang="en-GB" sz="2400" dirty="0" smtClean="0"/>
              <a:t>First work element will be on selection of appropriate OSI-SAF products;</a:t>
            </a:r>
          </a:p>
          <a:p>
            <a:r>
              <a:rPr lang="en-GB" sz="2400" dirty="0" smtClean="0"/>
              <a:t>Initial focus on integration of the selected product into WMS and OLDA service;</a:t>
            </a:r>
          </a:p>
          <a:p>
            <a:r>
              <a:rPr lang="en-GB" sz="2400" dirty="0" smtClean="0"/>
              <a:t>In a second phase the usage of the product within PF-IV and PF-V context, i.e. production of a region of interest within a hosted processing environment;</a:t>
            </a:r>
          </a:p>
          <a:p>
            <a:r>
              <a:rPr lang="en-GB" sz="2400" dirty="0" smtClean="0"/>
              <a:t>The overall outcome of the demonstrator would be a general template of implementation steps and service integrations on how SAF products in general could benefit from the new services defined by the Data Services Roadmap.</a:t>
            </a:r>
            <a:endParaRPr lang="en-GB"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GB" dirty="0"/>
          </a:p>
        </p:txBody>
      </p:sp>
      <p:pic>
        <p:nvPicPr>
          <p:cNvPr id="7" name="Picture 6" descr="C:\Users\WolfL\Desktop\ICC.jpg"/>
          <p:cNvPicPr/>
          <p:nvPr/>
        </p:nvPicPr>
        <p:blipFill>
          <a:blip r:embed="rId2" cstate="print"/>
          <a:srcRect/>
          <a:stretch>
            <a:fillRect/>
          </a:stretch>
        </p:blipFill>
        <p:spPr bwMode="auto">
          <a:xfrm>
            <a:off x="487567" y="1662545"/>
            <a:ext cx="8537679" cy="4194463"/>
          </a:xfrm>
          <a:prstGeom prst="rect">
            <a:avLst/>
          </a:prstGeom>
          <a:noFill/>
          <a:ln w="9525">
            <a:noFill/>
            <a:miter lim="800000"/>
            <a:headEnd/>
            <a:tailEnd/>
          </a:ln>
        </p:spPr>
      </p:pic>
    </p:spTree>
    <p:extLst>
      <p:ext uri="{BB962C8B-B14F-4D97-AF65-F5344CB8AC3E}">
        <p14:creationId xmlns:p14="http://schemas.microsoft.com/office/powerpoint/2010/main" val="20589031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ICSI/DCSI System Architecture - I</a:t>
            </a:r>
            <a:endParaRPr lang="en-GB" dirty="0"/>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72491" y="992188"/>
            <a:ext cx="7835630" cy="5391150"/>
          </a:xfrm>
          <a:prstGeom prst="rect">
            <a:avLst/>
          </a:prstGeom>
          <a:noFill/>
          <a:ln w="3175">
            <a:solidFill>
              <a:schemeClr val="tx1"/>
            </a:solidFill>
          </a:ln>
        </p:spPr>
      </p:pic>
    </p:spTree>
    <p:extLst>
      <p:ext uri="{BB962C8B-B14F-4D97-AF65-F5344CB8AC3E}">
        <p14:creationId xmlns:p14="http://schemas.microsoft.com/office/powerpoint/2010/main" val="1204631471"/>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ICSI/DCSI System Architecture - II</a:t>
            </a:r>
            <a:endParaRPr lang="en-GB" dirty="0"/>
          </a:p>
        </p:txBody>
      </p:sp>
      <p:sp>
        <p:nvSpPr>
          <p:cNvPr id="4" name="Rectangle 2"/>
          <p:cNvSpPr>
            <a:spLocks noChangeArrowheads="1"/>
          </p:cNvSpPr>
          <p:nvPr/>
        </p:nvSpPr>
        <p:spPr bwMode="auto">
          <a:xfrm>
            <a:off x="535259" y="1092819"/>
            <a:ext cx="138569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p:nvSpPr>
        <p:spPr bwMode="auto">
          <a:xfrm>
            <a:off x="994409" y="1223009"/>
            <a:ext cx="144440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2524815572"/>
              </p:ext>
            </p:extLst>
          </p:nvPr>
        </p:nvGraphicFramePr>
        <p:xfrm>
          <a:off x="994410" y="1223010"/>
          <a:ext cx="7360920" cy="5069313"/>
        </p:xfrm>
        <a:graphic>
          <a:graphicData uri="http://schemas.openxmlformats.org/presentationml/2006/ole">
            <mc:AlternateContent xmlns:mc="http://schemas.openxmlformats.org/markup-compatibility/2006">
              <mc:Choice xmlns:v="urn:schemas-microsoft-com:vml" Requires="v">
                <p:oleObj spid="_x0000_s368670" name="Visio" r:id="rId3" imgW="10801266" imgH="7372485" progId="Visio.Drawing.15">
                  <p:embed/>
                </p:oleObj>
              </mc:Choice>
              <mc:Fallback>
                <p:oleObj name="Visio" r:id="rId3" imgW="10801266" imgH="7372485"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 y="1223010"/>
                        <a:ext cx="7360920" cy="5069313"/>
                      </a:xfrm>
                      <a:prstGeom prst="rect">
                        <a:avLst/>
                      </a:prstGeom>
                      <a:noFill/>
                    </p:spPr>
                  </p:pic>
                </p:oleObj>
              </mc:Fallback>
            </mc:AlternateContent>
          </a:graphicData>
        </a:graphic>
      </p:graphicFrame>
    </p:spTree>
    <p:extLst>
      <p:ext uri="{BB962C8B-B14F-4D97-AF65-F5344CB8AC3E}">
        <p14:creationId xmlns:p14="http://schemas.microsoft.com/office/powerpoint/2010/main" val="271723759"/>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EUMETSAT DIAS Implementation Scope</a:t>
            </a:r>
            <a:endParaRPr lang="en-GB" dirty="0"/>
          </a:p>
        </p:txBody>
      </p:sp>
      <p:sp>
        <p:nvSpPr>
          <p:cNvPr id="3" name="Content Placeholder 2"/>
          <p:cNvSpPr>
            <a:spLocks noGrp="1"/>
          </p:cNvSpPr>
          <p:nvPr>
            <p:ph idx="1"/>
          </p:nvPr>
        </p:nvSpPr>
        <p:spPr/>
        <p:txBody>
          <a:bodyPr>
            <a:normAutofit/>
          </a:bodyPr>
          <a:lstStyle/>
          <a:p>
            <a:r>
              <a:rPr lang="en-GB" sz="2600" dirty="0" smtClean="0"/>
              <a:t>Implementation of a Data and Information Access Services (DIAS) instance on the basis of DC;</a:t>
            </a:r>
          </a:p>
          <a:p>
            <a:endParaRPr lang="en-GB" sz="2600" dirty="0" smtClean="0"/>
          </a:p>
          <a:p>
            <a:r>
              <a:rPr lang="en-GB" sz="2600" dirty="0" smtClean="0"/>
              <a:t>Decentralised implementation encompassing:</a:t>
            </a:r>
          </a:p>
          <a:p>
            <a:pPr lvl="1"/>
            <a:r>
              <a:rPr lang="en-GB" sz="2600" dirty="0" smtClean="0"/>
              <a:t>EUMETSAT, ECMWF and Mercator Ocean;</a:t>
            </a:r>
          </a:p>
          <a:p>
            <a:pPr lvl="1"/>
            <a:r>
              <a:rPr lang="en-GB" sz="2600" dirty="0" smtClean="0"/>
              <a:t>C</a:t>
            </a:r>
            <a:r>
              <a:rPr lang="de-DE" sz="2600" dirty="0" err="1" smtClean="0"/>
              <a:t>ommercial</a:t>
            </a:r>
            <a:r>
              <a:rPr lang="de-DE" sz="2600" dirty="0" smtClean="0"/>
              <a:t> 3</a:t>
            </a:r>
            <a:r>
              <a:rPr lang="de-DE" sz="2600" baseline="30000" dirty="0" smtClean="0"/>
              <a:t>rd</a:t>
            </a:r>
            <a:r>
              <a:rPr lang="de-DE" sz="2600" dirty="0" smtClean="0"/>
              <a:t> </a:t>
            </a:r>
            <a:r>
              <a:rPr lang="de-DE" sz="2600" dirty="0" smtClean="0"/>
              <a:t>Party </a:t>
            </a:r>
            <a:r>
              <a:rPr lang="de-DE" sz="2600" dirty="0" err="1" smtClean="0"/>
              <a:t>cloud</a:t>
            </a:r>
            <a:r>
              <a:rPr lang="de-DE" sz="2600" dirty="0" smtClean="0"/>
              <a:t> </a:t>
            </a:r>
            <a:r>
              <a:rPr lang="de-DE" sz="2600" dirty="0" err="1" smtClean="0"/>
              <a:t>provider</a:t>
            </a:r>
            <a:r>
              <a:rPr lang="de-DE" sz="2600" dirty="0" smtClean="0"/>
              <a:t>;</a:t>
            </a:r>
            <a:endParaRPr lang="en-GB" sz="2600" dirty="0" smtClean="0"/>
          </a:p>
          <a:p>
            <a:endParaRPr lang="de-DE" sz="2600" dirty="0" smtClean="0"/>
          </a:p>
          <a:p>
            <a:r>
              <a:rPr lang="en-GB" sz="2600" dirty="0" smtClean="0"/>
              <a:t>Focus on "users to the data" service;</a:t>
            </a:r>
          </a:p>
          <a:p>
            <a:r>
              <a:rPr lang="en-GB" sz="2600" dirty="0" smtClean="0"/>
              <a:t>Benefitting of today's big data technologies;</a:t>
            </a:r>
          </a:p>
          <a:p>
            <a:r>
              <a:rPr lang="en-GB" sz="2600" dirty="0" smtClean="0"/>
              <a:t>Unified access to ALL Sentinel data and Copernicus services information.</a:t>
            </a:r>
            <a:endParaRPr lang="en-GB" sz="2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Targeted DIAS user community - Actors &amp; Roles</a:t>
            </a:r>
            <a:endParaRPr lang="en-GB" dirty="0"/>
          </a:p>
        </p:txBody>
      </p:sp>
      <p:sp>
        <p:nvSpPr>
          <p:cNvPr id="4" name="Rectangle 2"/>
          <p:cNvSpPr>
            <a:spLocks noChangeArrowheads="1"/>
          </p:cNvSpPr>
          <p:nvPr/>
        </p:nvSpPr>
        <p:spPr bwMode="auto">
          <a:xfrm>
            <a:off x="1159727" y="108166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4"/>
          <p:cNvSpPr>
            <a:spLocks noChangeArrowheads="1"/>
          </p:cNvSpPr>
          <p:nvPr/>
        </p:nvSpPr>
        <p:spPr bwMode="auto">
          <a:xfrm>
            <a:off x="474969" y="1223556"/>
            <a:ext cx="135318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 name="Picture 6"/>
          <p:cNvPicPr>
            <a:picLocks noChangeAspect="1"/>
          </p:cNvPicPr>
          <p:nvPr/>
        </p:nvPicPr>
        <p:blipFill>
          <a:blip r:embed="rId3"/>
          <a:stretch>
            <a:fillRect/>
          </a:stretch>
        </p:blipFill>
        <p:spPr>
          <a:xfrm>
            <a:off x="293666" y="974647"/>
            <a:ext cx="9306358" cy="5189670"/>
          </a:xfrm>
          <a:prstGeom prst="rect">
            <a:avLst/>
          </a:prstGeom>
        </p:spPr>
      </p:pic>
    </p:spTree>
    <p:extLst>
      <p:ext uri="{BB962C8B-B14F-4D97-AF65-F5344CB8AC3E}">
        <p14:creationId xmlns:p14="http://schemas.microsoft.com/office/powerpoint/2010/main" val="2132788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DIAS </a:t>
            </a:r>
            <a:r>
              <a:rPr lang="de-DE" dirty="0" err="1" smtClean="0"/>
              <a:t>Use</a:t>
            </a:r>
            <a:r>
              <a:rPr lang="de-DE" dirty="0" smtClean="0"/>
              <a:t> Cases</a:t>
            </a:r>
            <a:endParaRPr lang="en-GB" dirty="0"/>
          </a:p>
        </p:txBody>
      </p:sp>
      <p:sp>
        <p:nvSpPr>
          <p:cNvPr id="4" name="Rectangle 2"/>
          <p:cNvSpPr>
            <a:spLocks noChangeArrowheads="1"/>
          </p:cNvSpPr>
          <p:nvPr/>
        </p:nvSpPr>
        <p:spPr bwMode="auto">
          <a:xfrm>
            <a:off x="746324" y="919877"/>
            <a:ext cx="134750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TextBox 5"/>
          <p:cNvSpPr txBox="1"/>
          <p:nvPr/>
        </p:nvSpPr>
        <p:spPr>
          <a:xfrm>
            <a:off x="6731876" y="6093372"/>
            <a:ext cx="1810111" cy="230832"/>
          </a:xfrm>
          <a:prstGeom prst="rect">
            <a:avLst/>
          </a:prstGeom>
          <a:noFill/>
        </p:spPr>
        <p:txBody>
          <a:bodyPr wrap="none" rtlCol="0">
            <a:spAutoFit/>
          </a:bodyPr>
          <a:lstStyle/>
          <a:p>
            <a:r>
              <a:rPr lang="de-DE" dirty="0" smtClean="0">
                <a:solidFill>
                  <a:srgbClr val="00205B"/>
                </a:solidFill>
              </a:rPr>
              <a:t>* - </a:t>
            </a:r>
            <a:r>
              <a:rPr lang="de-DE" dirty="0" err="1" smtClean="0">
                <a:solidFill>
                  <a:srgbClr val="00205B"/>
                </a:solidFill>
              </a:rPr>
              <a:t>Use</a:t>
            </a:r>
            <a:r>
              <a:rPr lang="de-DE" dirty="0" smtClean="0">
                <a:solidFill>
                  <a:srgbClr val="00205B"/>
                </a:solidFill>
              </a:rPr>
              <a:t> Cases </a:t>
            </a:r>
            <a:r>
              <a:rPr lang="de-DE" dirty="0" err="1" smtClean="0">
                <a:solidFill>
                  <a:srgbClr val="00205B"/>
                </a:solidFill>
              </a:rPr>
              <a:t>covered</a:t>
            </a:r>
            <a:r>
              <a:rPr lang="de-DE" dirty="0" smtClean="0">
                <a:solidFill>
                  <a:srgbClr val="00205B"/>
                </a:solidFill>
              </a:rPr>
              <a:t> in V0 </a:t>
            </a:r>
            <a:endParaRPr lang="en-GB" dirty="0">
              <a:solidFill>
                <a:srgbClr val="00205B"/>
              </a:solidFill>
            </a:endParaRPr>
          </a:p>
        </p:txBody>
      </p:sp>
      <p:sp>
        <p:nvSpPr>
          <p:cNvPr id="7" name="Rectangle 4"/>
          <p:cNvSpPr>
            <a:spLocks noChangeArrowheads="1"/>
          </p:cNvSpPr>
          <p:nvPr/>
        </p:nvSpPr>
        <p:spPr bwMode="auto">
          <a:xfrm>
            <a:off x="646386" y="779721"/>
            <a:ext cx="129543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1742676361"/>
              </p:ext>
            </p:extLst>
          </p:nvPr>
        </p:nvGraphicFramePr>
        <p:xfrm>
          <a:off x="583324" y="729966"/>
          <a:ext cx="8544910" cy="5580349"/>
        </p:xfrm>
        <a:graphic>
          <a:graphicData uri="http://schemas.openxmlformats.org/presentationml/2006/ole">
            <mc:AlternateContent xmlns:mc="http://schemas.openxmlformats.org/markup-compatibility/2006">
              <mc:Choice xmlns:v="urn:schemas-microsoft-com:vml" Requires="v">
                <p:oleObj spid="_x0000_s371727" name="Visio" r:id="rId4" imgW="9667788" imgH="6315143" progId="Visio.Drawing.15">
                  <p:embed/>
                </p:oleObj>
              </mc:Choice>
              <mc:Fallback>
                <p:oleObj name="Visio" r:id="rId4" imgW="9667788" imgH="6315143" progId="Visio.Drawing.15">
                  <p:embed/>
                  <p:pic>
                    <p:nvPicPr>
                      <p:cNvPr id="0" name=""/>
                      <p:cNvPicPr>
                        <a:picLocks noChangeAspect="1" noChangeArrowheads="1"/>
                      </p:cNvPicPr>
                      <p:nvPr/>
                    </p:nvPicPr>
                    <p:blipFill>
                      <a:blip r:embed="rId5"/>
                      <a:srcRect/>
                      <a:stretch>
                        <a:fillRect/>
                      </a:stretch>
                    </p:blipFill>
                    <p:spPr bwMode="auto">
                      <a:xfrm>
                        <a:off x="583324" y="729966"/>
                        <a:ext cx="8544910" cy="5580349"/>
                      </a:xfrm>
                      <a:prstGeom prst="rect">
                        <a:avLst/>
                      </a:prstGeom>
                      <a:noFill/>
                    </p:spPr>
                  </p:pic>
                </p:oleObj>
              </mc:Fallback>
            </mc:AlternateContent>
          </a:graphicData>
        </a:graphic>
      </p:graphicFrame>
    </p:spTree>
    <p:extLst>
      <p:ext uri="{BB962C8B-B14F-4D97-AF65-F5344CB8AC3E}">
        <p14:creationId xmlns:p14="http://schemas.microsoft.com/office/powerpoint/2010/main" val="3063025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DIAS </a:t>
            </a:r>
            <a:r>
              <a:rPr lang="de-DE" dirty="0" err="1" smtClean="0"/>
              <a:t>Functional</a:t>
            </a:r>
            <a:r>
              <a:rPr lang="de-DE" dirty="0" smtClean="0"/>
              <a:t> </a:t>
            </a:r>
            <a:r>
              <a:rPr lang="de-DE" dirty="0"/>
              <a:t>B</a:t>
            </a:r>
            <a:r>
              <a:rPr lang="de-DE" dirty="0" smtClean="0"/>
              <a:t>locks &amp; </a:t>
            </a:r>
            <a:r>
              <a:rPr lang="de-DE" dirty="0" err="1" smtClean="0"/>
              <a:t>Responsibility</a:t>
            </a:r>
            <a:r>
              <a:rPr lang="de-DE" dirty="0" smtClean="0"/>
              <a:t> </a:t>
            </a:r>
            <a:r>
              <a:rPr lang="de-DE" dirty="0"/>
              <a:t>D</a:t>
            </a:r>
            <a:r>
              <a:rPr lang="de-DE" dirty="0" smtClean="0"/>
              <a:t>istribution</a:t>
            </a:r>
            <a:endParaRPr lang="de-DE" dirty="0"/>
          </a:p>
        </p:txBody>
      </p:sp>
      <p:graphicFrame>
        <p:nvGraphicFramePr>
          <p:cNvPr id="4" name="Object 4"/>
          <p:cNvGraphicFramePr>
            <a:graphicFrameLocks noChangeAspect="1"/>
          </p:cNvGraphicFramePr>
          <p:nvPr>
            <p:extLst>
              <p:ext uri="{D42A27DB-BD31-4B8C-83A1-F6EECF244321}">
                <p14:modId xmlns:p14="http://schemas.microsoft.com/office/powerpoint/2010/main" val="924033552"/>
              </p:ext>
            </p:extLst>
          </p:nvPr>
        </p:nvGraphicFramePr>
        <p:xfrm>
          <a:off x="1077610" y="1490082"/>
          <a:ext cx="7825391" cy="4590678"/>
        </p:xfrm>
        <a:graphic>
          <a:graphicData uri="http://schemas.openxmlformats.org/presentationml/2006/ole">
            <mc:AlternateContent xmlns:mc="http://schemas.openxmlformats.org/markup-compatibility/2006">
              <mc:Choice xmlns:v="urn:schemas-microsoft-com:vml" Requires="v">
                <p:oleObj spid="_x0000_s378883" name="Slide" r:id="rId3" imgW="4538569" imgH="2679066" progId="PowerPoint.Slide.8">
                  <p:embed/>
                </p:oleObj>
              </mc:Choice>
              <mc:Fallback>
                <p:oleObj name="Slide" r:id="rId3" imgW="4538569" imgH="2679066"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10" y="1490082"/>
                        <a:ext cx="7825391" cy="4590678"/>
                      </a:xfrm>
                      <a:prstGeom prst="rect">
                        <a:avLst/>
                      </a:prstGeom>
                      <a:noFill/>
                    </p:spPr>
                  </p:pic>
                </p:oleObj>
              </mc:Fallback>
            </mc:AlternateContent>
          </a:graphicData>
        </a:graphic>
      </p:graphicFrame>
    </p:spTree>
    <p:extLst>
      <p:ext uri="{BB962C8B-B14F-4D97-AF65-F5344CB8AC3E}">
        <p14:creationId xmlns:p14="http://schemas.microsoft.com/office/powerpoint/2010/main" val="2342784218"/>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Tools and processing services </a:t>
            </a:r>
            <a:r>
              <a:rPr lang="en-US" dirty="0" smtClean="0"/>
              <a:t>(ECMWF)</a:t>
            </a:r>
            <a:endParaRPr lang="de-DE" dirty="0"/>
          </a:p>
        </p:txBody>
      </p:sp>
      <p:grpSp>
        <p:nvGrpSpPr>
          <p:cNvPr id="4" name="Group 95"/>
          <p:cNvGrpSpPr/>
          <p:nvPr/>
        </p:nvGrpSpPr>
        <p:grpSpPr>
          <a:xfrm>
            <a:off x="123825" y="933450"/>
            <a:ext cx="9553576" cy="5484929"/>
            <a:chOff x="13745" y="105367"/>
            <a:chExt cx="12115503" cy="6522563"/>
          </a:xfrm>
        </p:grpSpPr>
        <p:sp>
          <p:nvSpPr>
            <p:cNvPr id="5" name="Rectangle 48"/>
            <p:cNvSpPr/>
            <p:nvPr/>
          </p:nvSpPr>
          <p:spPr>
            <a:xfrm>
              <a:off x="267939" y="2731484"/>
              <a:ext cx="2750045" cy="2515301"/>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lumMod val="50000"/>
                    </a:prstClr>
                  </a:solidFill>
                  <a:effectLst/>
                  <a:uLnTx/>
                  <a:uFillTx/>
                  <a:latin typeface="Calibri" panose="020F0502020204030204"/>
                  <a:ea typeface="+mn-ea"/>
                  <a:cs typeface="+mn-cs"/>
                </a:rPr>
                <a:t>ECMWF</a:t>
              </a:r>
            </a:p>
          </p:txBody>
        </p:sp>
        <p:sp>
          <p:nvSpPr>
            <p:cNvPr id="6" name="Rectangle 49"/>
            <p:cNvSpPr/>
            <p:nvPr/>
          </p:nvSpPr>
          <p:spPr>
            <a:xfrm>
              <a:off x="3145672" y="2731484"/>
              <a:ext cx="2750045" cy="2515300"/>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lumMod val="50000"/>
                    </a:prstClr>
                  </a:solidFill>
                  <a:effectLst/>
                  <a:uLnTx/>
                  <a:uFillTx/>
                  <a:latin typeface="Calibri" panose="020F0502020204030204"/>
                  <a:ea typeface="+mn-ea"/>
                  <a:cs typeface="+mn-cs"/>
                </a:rPr>
                <a:t>EUMETSAT</a:t>
              </a:r>
            </a:p>
          </p:txBody>
        </p:sp>
        <p:sp>
          <p:nvSpPr>
            <p:cNvPr id="7" name="Rectangle 50"/>
            <p:cNvSpPr/>
            <p:nvPr/>
          </p:nvSpPr>
          <p:spPr>
            <a:xfrm>
              <a:off x="6023405" y="2731484"/>
              <a:ext cx="2750045" cy="2515300"/>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lumMod val="50000"/>
                    </a:prstClr>
                  </a:solidFill>
                  <a:effectLst/>
                  <a:uLnTx/>
                  <a:uFillTx/>
                  <a:latin typeface="Calibri" panose="020F0502020204030204"/>
                  <a:ea typeface="+mn-ea"/>
                  <a:cs typeface="+mn-cs"/>
                </a:rPr>
                <a:t>MERCATOR</a:t>
              </a:r>
            </a:p>
          </p:txBody>
        </p:sp>
        <p:sp>
          <p:nvSpPr>
            <p:cNvPr id="8" name="Rectangle 51"/>
            <p:cNvSpPr/>
            <p:nvPr/>
          </p:nvSpPr>
          <p:spPr>
            <a:xfrm>
              <a:off x="8901137" y="2731484"/>
              <a:ext cx="2750045" cy="2515300"/>
            </a:xfrm>
            <a:prstGeom prst="rect">
              <a:avLst/>
            </a:prstGeom>
            <a:solidFill>
              <a:sysClr val="window" lastClr="FFFFFF">
                <a:lumMod val="95000"/>
              </a:sysClr>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smtClean="0">
                  <a:ln>
                    <a:noFill/>
                  </a:ln>
                  <a:solidFill>
                    <a:prstClr val="white">
                      <a:lumMod val="50000"/>
                    </a:prstClr>
                  </a:solidFill>
                  <a:effectLst/>
                  <a:uLnTx/>
                  <a:uFillTx/>
                  <a:latin typeface="Calibri" panose="020F0502020204030204"/>
                  <a:ea typeface="+mn-ea"/>
                  <a:cs typeface="+mn-cs"/>
                </a:rPr>
                <a:t>Public Cloud</a:t>
              </a:r>
              <a:endParaRPr kumimoji="0" lang="en-US" sz="1800" b="0" i="1" u="none" strike="noStrike" kern="0" cap="none" spc="0" normalizeH="0" baseline="0" noProof="0" dirty="0" smtClean="0">
                <a:ln>
                  <a:noFill/>
                </a:ln>
                <a:solidFill>
                  <a:prstClr val="white">
                    <a:lumMod val="50000"/>
                  </a:prstClr>
                </a:solidFill>
                <a:effectLst/>
                <a:uLnTx/>
                <a:uFillTx/>
                <a:latin typeface="Calibri" panose="020F0502020204030204"/>
                <a:ea typeface="+mn-ea"/>
                <a:cs typeface="+mn-cs"/>
              </a:endParaRPr>
            </a:p>
          </p:txBody>
        </p:sp>
        <p:sp>
          <p:nvSpPr>
            <p:cNvPr id="9" name="Can 53"/>
            <p:cNvSpPr/>
            <p:nvPr/>
          </p:nvSpPr>
          <p:spPr>
            <a:xfrm>
              <a:off x="1038996" y="5639390"/>
              <a:ext cx="1638675" cy="988540"/>
            </a:xfrm>
            <a:prstGeom prst="can">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EUMETSAT</a:t>
              </a:r>
            </a:p>
          </p:txBody>
        </p:sp>
        <p:sp>
          <p:nvSpPr>
            <p:cNvPr id="10" name="Can 54"/>
            <p:cNvSpPr/>
            <p:nvPr/>
          </p:nvSpPr>
          <p:spPr>
            <a:xfrm>
              <a:off x="2884274" y="5639390"/>
              <a:ext cx="1433383" cy="988540"/>
            </a:xfrm>
            <a:prstGeom prst="can">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ECMWF</a:t>
              </a:r>
            </a:p>
          </p:txBody>
        </p:sp>
        <p:sp>
          <p:nvSpPr>
            <p:cNvPr id="11" name="Can 55"/>
            <p:cNvSpPr/>
            <p:nvPr/>
          </p:nvSpPr>
          <p:spPr>
            <a:xfrm>
              <a:off x="4524260" y="5639390"/>
              <a:ext cx="1638674" cy="988540"/>
            </a:xfrm>
            <a:prstGeom prst="can">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MERCATOR</a:t>
              </a:r>
            </a:p>
          </p:txBody>
        </p:sp>
        <p:sp>
          <p:nvSpPr>
            <p:cNvPr id="12" name="Can 56"/>
            <p:cNvSpPr/>
            <p:nvPr/>
          </p:nvSpPr>
          <p:spPr>
            <a:xfrm>
              <a:off x="6488329" y="5639390"/>
              <a:ext cx="1433383" cy="988540"/>
            </a:xfrm>
            <a:prstGeom prst="can">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ESA</a:t>
              </a:r>
            </a:p>
          </p:txBody>
        </p:sp>
        <p:sp>
          <p:nvSpPr>
            <p:cNvPr id="13" name="Can 57"/>
            <p:cNvSpPr/>
            <p:nvPr/>
          </p:nvSpPr>
          <p:spPr>
            <a:xfrm>
              <a:off x="8247108" y="5639390"/>
              <a:ext cx="1433383" cy="988540"/>
            </a:xfrm>
            <a:prstGeom prst="can">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r-IN" sz="1800" b="0" i="0" u="none" strike="noStrike" kern="0" cap="none" spc="0" normalizeH="0" baseline="0" noProof="0" dirty="0" smtClean="0">
                  <a:ln>
                    <a:noFill/>
                  </a:ln>
                  <a:solidFill>
                    <a:prstClr val="black"/>
                  </a:solidFill>
                  <a:effectLst/>
                  <a:uLnTx/>
                  <a:uFillTx/>
                  <a:latin typeface="Calibri" panose="020F0502020204030204"/>
                  <a:ea typeface="+mn-ea"/>
                  <a:cs typeface="Mangal" panose="02040503050203030202" pitchFamily="18" charset="0"/>
                </a:rPr>
                <a:t>…</a:t>
              </a: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Rectangle 58"/>
            <p:cNvSpPr/>
            <p:nvPr/>
          </p:nvSpPr>
          <p:spPr>
            <a:xfrm>
              <a:off x="230937" y="105367"/>
              <a:ext cx="11430001" cy="2503363"/>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Catalogue of Images</a:t>
              </a:r>
            </a:p>
          </p:txBody>
        </p:sp>
        <p:sp>
          <p:nvSpPr>
            <p:cNvPr id="15" name="Rounded Rectangle 59"/>
            <p:cNvSpPr/>
            <p:nvPr/>
          </p:nvSpPr>
          <p:spPr>
            <a:xfrm>
              <a:off x="333664" y="499833"/>
              <a:ext cx="1315167" cy="111038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Satellite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a:t>
              </a:r>
            </a:p>
          </p:txBody>
        </p:sp>
        <p:sp>
          <p:nvSpPr>
            <p:cNvPr id="16" name="Rounded Rectangle 60"/>
            <p:cNvSpPr/>
            <p:nvPr/>
          </p:nvSpPr>
          <p:spPr>
            <a:xfrm>
              <a:off x="1237163" y="999091"/>
              <a:ext cx="1376526" cy="111038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Climate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a:t>
              </a:r>
            </a:p>
          </p:txBody>
        </p:sp>
        <p:sp>
          <p:nvSpPr>
            <p:cNvPr id="17" name="Rounded Rectangle 61"/>
            <p:cNvSpPr/>
            <p:nvPr/>
          </p:nvSpPr>
          <p:spPr>
            <a:xfrm>
              <a:off x="2400474" y="1209205"/>
              <a:ext cx="1200491" cy="111038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Ocean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a:t>
              </a:r>
            </a:p>
          </p:txBody>
        </p:sp>
        <p:sp>
          <p:nvSpPr>
            <p:cNvPr id="18" name="Rounded Rectangle 62"/>
            <p:cNvSpPr/>
            <p:nvPr/>
          </p:nvSpPr>
          <p:spPr>
            <a:xfrm>
              <a:off x="3480391" y="1419318"/>
              <a:ext cx="1128585" cy="111038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r-IN" sz="1800" b="0" i="1" u="none" strike="noStrike" kern="0" cap="none" spc="0" normalizeH="0" baseline="0" noProof="0" smtClean="0">
                  <a:ln>
                    <a:noFill/>
                  </a:ln>
                  <a:solidFill>
                    <a:prstClr val="white"/>
                  </a:solidFill>
                  <a:effectLst/>
                  <a:uLnTx/>
                  <a:uFillTx/>
                  <a:latin typeface="Calibri" panose="020F0502020204030204"/>
                  <a:ea typeface="+mn-ea"/>
                  <a:cs typeface="Mangal" panose="02040503050203030202" pitchFamily="18" charset="0"/>
                </a:rPr>
                <a:t>…</a:t>
              </a: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a:t>
              </a:r>
            </a:p>
          </p:txBody>
        </p:sp>
        <p:sp>
          <p:nvSpPr>
            <p:cNvPr id="19" name="Rectangle 63"/>
            <p:cNvSpPr/>
            <p:nvPr/>
          </p:nvSpPr>
          <p:spPr>
            <a:xfrm>
              <a:off x="5023893" y="351361"/>
              <a:ext cx="6091518" cy="1395001"/>
            </a:xfrm>
            <a:prstGeom prst="rect">
              <a:avLst/>
            </a:prstGeom>
            <a:solidFill>
              <a:sysClr val="window" lastClr="FFFFFF">
                <a:lumMod val="85000"/>
              </a:sysClr>
            </a:solidFill>
            <a:ln w="12700"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E7E6E6">
                      <a:lumMod val="50000"/>
                    </a:srgbClr>
                  </a:solidFill>
                  <a:effectLst/>
                  <a:uLnTx/>
                  <a:uFillTx/>
                  <a:latin typeface="Calibri" panose="020F0502020204030204"/>
                  <a:ea typeface="+mn-ea"/>
                  <a:cs typeface="+mn-cs"/>
                </a:rPr>
                <a:t>Hadoop cluster</a:t>
              </a:r>
            </a:p>
          </p:txBody>
        </p:sp>
        <p:sp>
          <p:nvSpPr>
            <p:cNvPr id="20" name="Rounded Rectangle 64"/>
            <p:cNvSpPr/>
            <p:nvPr/>
          </p:nvSpPr>
          <p:spPr>
            <a:xfrm>
              <a:off x="5262283" y="747960"/>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VM1</a:t>
              </a:r>
            </a:p>
          </p:txBody>
        </p:sp>
        <p:sp>
          <p:nvSpPr>
            <p:cNvPr id="21" name="Rounded Rectangle 65"/>
            <p:cNvSpPr/>
            <p:nvPr/>
          </p:nvSpPr>
          <p:spPr>
            <a:xfrm>
              <a:off x="6240569" y="762266"/>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VM2</a:t>
              </a:r>
            </a:p>
          </p:txBody>
        </p:sp>
        <p:sp>
          <p:nvSpPr>
            <p:cNvPr id="22" name="Rounded Rectangle 66"/>
            <p:cNvSpPr/>
            <p:nvPr/>
          </p:nvSpPr>
          <p:spPr>
            <a:xfrm>
              <a:off x="7191999" y="747960"/>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VM3</a:t>
              </a:r>
            </a:p>
          </p:txBody>
        </p:sp>
        <p:sp>
          <p:nvSpPr>
            <p:cNvPr id="23" name="Rounded Rectangle 67"/>
            <p:cNvSpPr/>
            <p:nvPr/>
          </p:nvSpPr>
          <p:spPr>
            <a:xfrm>
              <a:off x="8182377" y="762265"/>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VM4</a:t>
              </a:r>
            </a:p>
          </p:txBody>
        </p:sp>
        <p:sp>
          <p:nvSpPr>
            <p:cNvPr id="24" name="Rounded Rectangle 68"/>
            <p:cNvSpPr/>
            <p:nvPr/>
          </p:nvSpPr>
          <p:spPr>
            <a:xfrm>
              <a:off x="9133806" y="764284"/>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VM5</a:t>
              </a:r>
            </a:p>
          </p:txBody>
        </p:sp>
        <p:sp>
          <p:nvSpPr>
            <p:cNvPr id="25" name="Rounded Rectangle 69"/>
            <p:cNvSpPr/>
            <p:nvPr/>
          </p:nvSpPr>
          <p:spPr>
            <a:xfrm>
              <a:off x="10086229" y="747960"/>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r-IN" sz="1800" b="0" i="1" u="none" strike="noStrike" kern="0" cap="none" spc="0" normalizeH="0" baseline="0" noProof="0" dirty="0" smtClean="0">
                  <a:ln>
                    <a:noFill/>
                  </a:ln>
                  <a:solidFill>
                    <a:prstClr val="white"/>
                  </a:solidFill>
                  <a:effectLst/>
                  <a:uLnTx/>
                  <a:uFillTx/>
                  <a:latin typeface="Calibri" panose="020F0502020204030204"/>
                  <a:ea typeface="+mn-ea"/>
                  <a:cs typeface="Mangal" panose="02040503050203030202" pitchFamily="18" charset="0"/>
                </a:rPr>
                <a:t>…</a:t>
              </a:r>
              <a:endPar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6" name="Rectangle 70"/>
            <p:cNvSpPr/>
            <p:nvPr/>
          </p:nvSpPr>
          <p:spPr>
            <a:xfrm>
              <a:off x="5426189" y="1100120"/>
              <a:ext cx="6091518" cy="1395001"/>
            </a:xfrm>
            <a:prstGeom prst="rect">
              <a:avLst/>
            </a:prstGeom>
            <a:solidFill>
              <a:sysClr val="window" lastClr="FFFFFF">
                <a:lumMod val="85000"/>
              </a:sysClr>
            </a:solidFill>
            <a:ln w="12700"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E7E6E6">
                      <a:lumMod val="50000"/>
                    </a:srgbClr>
                  </a:solidFill>
                  <a:effectLst/>
                  <a:uLnTx/>
                  <a:uFillTx/>
                  <a:latin typeface="Calibri" panose="020F0502020204030204"/>
                  <a:ea typeface="+mn-ea"/>
                  <a:cs typeface="+mn-cs"/>
                </a:rPr>
                <a:t>Apache-Spark cluster</a:t>
              </a:r>
            </a:p>
          </p:txBody>
        </p:sp>
        <p:sp>
          <p:nvSpPr>
            <p:cNvPr id="27" name="Rounded Rectangle 71"/>
            <p:cNvSpPr/>
            <p:nvPr/>
          </p:nvSpPr>
          <p:spPr>
            <a:xfrm>
              <a:off x="5639404" y="1475003"/>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VM1</a:t>
              </a:r>
            </a:p>
          </p:txBody>
        </p:sp>
        <p:sp>
          <p:nvSpPr>
            <p:cNvPr id="28" name="Rounded Rectangle 72"/>
            <p:cNvSpPr/>
            <p:nvPr/>
          </p:nvSpPr>
          <p:spPr>
            <a:xfrm>
              <a:off x="6604262" y="1475002"/>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VM2</a:t>
              </a:r>
            </a:p>
          </p:txBody>
        </p:sp>
        <p:sp>
          <p:nvSpPr>
            <p:cNvPr id="29" name="Rounded Rectangle 73"/>
            <p:cNvSpPr/>
            <p:nvPr/>
          </p:nvSpPr>
          <p:spPr>
            <a:xfrm>
              <a:off x="7569120" y="1475002"/>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VM3</a:t>
              </a:r>
            </a:p>
          </p:txBody>
        </p:sp>
        <p:sp>
          <p:nvSpPr>
            <p:cNvPr id="30" name="Rounded Rectangle 74"/>
            <p:cNvSpPr/>
            <p:nvPr/>
          </p:nvSpPr>
          <p:spPr>
            <a:xfrm>
              <a:off x="8533978" y="1475002"/>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VM4</a:t>
              </a:r>
            </a:p>
          </p:txBody>
        </p:sp>
        <p:sp>
          <p:nvSpPr>
            <p:cNvPr id="31" name="Rounded Rectangle 75"/>
            <p:cNvSpPr/>
            <p:nvPr/>
          </p:nvSpPr>
          <p:spPr>
            <a:xfrm>
              <a:off x="9498836" y="1475002"/>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rPr>
                <a:t>VM5</a:t>
              </a:r>
            </a:p>
          </p:txBody>
        </p:sp>
        <p:sp>
          <p:nvSpPr>
            <p:cNvPr id="32" name="Rounded Rectangle 76"/>
            <p:cNvSpPr/>
            <p:nvPr/>
          </p:nvSpPr>
          <p:spPr>
            <a:xfrm>
              <a:off x="10463694" y="1475002"/>
              <a:ext cx="833718" cy="820271"/>
            </a:xfrm>
            <a:prstGeom prst="roundRect">
              <a:avLst/>
            </a:prstGeom>
            <a:solidFill>
              <a:srgbClr val="70AD47"/>
            </a:solidFill>
            <a:ln w="12700" cap="flat" cmpd="sng" algn="ctr">
              <a:solidFill>
                <a:srgbClr val="70AD47">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r-IN" sz="1800" b="0" i="1" u="none" strike="noStrike" kern="0" cap="none" spc="0" normalizeH="0" baseline="0" noProof="0" dirty="0" smtClean="0">
                  <a:ln>
                    <a:noFill/>
                  </a:ln>
                  <a:solidFill>
                    <a:prstClr val="white"/>
                  </a:solidFill>
                  <a:effectLst/>
                  <a:uLnTx/>
                  <a:uFillTx/>
                  <a:latin typeface="Calibri" panose="020F0502020204030204"/>
                  <a:ea typeface="+mn-ea"/>
                  <a:cs typeface="Mangal" panose="02040503050203030202" pitchFamily="18" charset="0"/>
                </a:rPr>
                <a:t>…</a:t>
              </a:r>
              <a:endParaRPr kumimoji="0" lang="en-US" sz="1800" b="0" i="1"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33" name="Rectangle 77"/>
            <p:cNvSpPr/>
            <p:nvPr/>
          </p:nvSpPr>
          <p:spPr>
            <a:xfrm>
              <a:off x="5252912" y="3213931"/>
              <a:ext cx="6091518" cy="1395001"/>
            </a:xfrm>
            <a:prstGeom prst="rect">
              <a:avLst/>
            </a:prstGeom>
            <a:solidFill>
              <a:sysClr val="window" lastClr="FFFFFF">
                <a:lumMod val="85000"/>
              </a:sysClr>
            </a:solidFill>
            <a:ln w="12700"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E7E6E6">
                      <a:lumMod val="50000"/>
                    </a:srgbClr>
                  </a:solidFill>
                  <a:effectLst/>
                  <a:uLnTx/>
                  <a:uFillTx/>
                  <a:latin typeface="Calibri" panose="020F0502020204030204"/>
                  <a:ea typeface="+mn-ea"/>
                  <a:cs typeface="+mn-cs"/>
                </a:rPr>
                <a:t>Apache-Spark cluster</a:t>
              </a:r>
            </a:p>
          </p:txBody>
        </p:sp>
        <p:sp>
          <p:nvSpPr>
            <p:cNvPr id="34" name="Rounded Rectangle 78"/>
            <p:cNvSpPr/>
            <p:nvPr/>
          </p:nvSpPr>
          <p:spPr>
            <a:xfrm>
              <a:off x="5466127" y="3588814"/>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VM1</a:t>
              </a:r>
            </a:p>
          </p:txBody>
        </p:sp>
        <p:sp>
          <p:nvSpPr>
            <p:cNvPr id="35" name="Rounded Rectangle 79"/>
            <p:cNvSpPr/>
            <p:nvPr/>
          </p:nvSpPr>
          <p:spPr>
            <a:xfrm>
              <a:off x="6430985" y="3588813"/>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VM2</a:t>
              </a:r>
            </a:p>
          </p:txBody>
        </p:sp>
        <p:sp>
          <p:nvSpPr>
            <p:cNvPr id="36" name="Rounded Rectangle 80"/>
            <p:cNvSpPr/>
            <p:nvPr/>
          </p:nvSpPr>
          <p:spPr>
            <a:xfrm>
              <a:off x="7395843" y="3588813"/>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VM3</a:t>
              </a:r>
            </a:p>
          </p:txBody>
        </p:sp>
        <p:sp>
          <p:nvSpPr>
            <p:cNvPr id="37" name="Rounded Rectangle 81"/>
            <p:cNvSpPr/>
            <p:nvPr/>
          </p:nvSpPr>
          <p:spPr>
            <a:xfrm>
              <a:off x="8360701" y="3588813"/>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VM4</a:t>
              </a:r>
            </a:p>
          </p:txBody>
        </p:sp>
        <p:sp>
          <p:nvSpPr>
            <p:cNvPr id="38" name="Rounded Rectangle 82"/>
            <p:cNvSpPr/>
            <p:nvPr/>
          </p:nvSpPr>
          <p:spPr>
            <a:xfrm>
              <a:off x="9325559" y="3588813"/>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VM5</a:t>
              </a:r>
            </a:p>
          </p:txBody>
        </p:sp>
        <p:sp>
          <p:nvSpPr>
            <p:cNvPr id="39" name="Rounded Rectangle 83"/>
            <p:cNvSpPr/>
            <p:nvPr/>
          </p:nvSpPr>
          <p:spPr>
            <a:xfrm>
              <a:off x="10290417" y="3588813"/>
              <a:ext cx="833718" cy="82027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r-IN" sz="1800" b="0" i="1" u="none" strike="noStrike" kern="0" cap="none" spc="0" normalizeH="0" baseline="0" noProof="0" dirty="0" smtClean="0">
                  <a:ln>
                    <a:noFill/>
                  </a:ln>
                  <a:solidFill>
                    <a:prstClr val="black"/>
                  </a:solidFill>
                  <a:effectLst/>
                  <a:uLnTx/>
                  <a:uFillTx/>
                  <a:latin typeface="Calibri" panose="020F0502020204030204"/>
                  <a:ea typeface="+mn-ea"/>
                  <a:cs typeface="Mangal" panose="02040503050203030202" pitchFamily="18" charset="0"/>
                </a:rPr>
                <a:t>…</a:t>
              </a:r>
              <a:endPar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0" name="Rounded Rectangle 84"/>
            <p:cNvSpPr/>
            <p:nvPr/>
          </p:nvSpPr>
          <p:spPr>
            <a:xfrm>
              <a:off x="1318527" y="3487733"/>
              <a:ext cx="1349078" cy="1110381"/>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Climate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ea typeface="+mn-ea"/>
                  <a:cs typeface="+mn-cs"/>
                </a:rPr>
                <a:t>VM</a:t>
              </a:r>
            </a:p>
          </p:txBody>
        </p:sp>
        <p:sp>
          <p:nvSpPr>
            <p:cNvPr id="41" name="Down Arrow 85"/>
            <p:cNvSpPr/>
            <p:nvPr/>
          </p:nvSpPr>
          <p:spPr>
            <a:xfrm>
              <a:off x="1529484" y="1864488"/>
              <a:ext cx="625384" cy="1623243"/>
            </a:xfrm>
            <a:prstGeom prst="downArrow">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Instantiate</a:t>
              </a:r>
            </a:p>
          </p:txBody>
        </p:sp>
        <p:sp>
          <p:nvSpPr>
            <p:cNvPr id="42" name="Down Arrow 86"/>
            <p:cNvSpPr/>
            <p:nvPr/>
          </p:nvSpPr>
          <p:spPr>
            <a:xfrm>
              <a:off x="7985979" y="2461328"/>
              <a:ext cx="625384" cy="671921"/>
            </a:xfrm>
            <a:prstGeom prst="downArrow">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3" name="Rectangle 87"/>
            <p:cNvSpPr/>
            <p:nvPr/>
          </p:nvSpPr>
          <p:spPr>
            <a:xfrm>
              <a:off x="1506067" y="5246786"/>
              <a:ext cx="9372524" cy="147917"/>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44" name="Down Arrow 88"/>
            <p:cNvSpPr/>
            <p:nvPr/>
          </p:nvSpPr>
          <p:spPr>
            <a:xfrm>
              <a:off x="5751051" y="4563181"/>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5" name="Down Arrow 89"/>
            <p:cNvSpPr/>
            <p:nvPr/>
          </p:nvSpPr>
          <p:spPr>
            <a:xfrm>
              <a:off x="6715909" y="4563181"/>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6" name="Down Arrow 90"/>
            <p:cNvSpPr/>
            <p:nvPr/>
          </p:nvSpPr>
          <p:spPr>
            <a:xfrm>
              <a:off x="7680767" y="4563181"/>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7" name="Down Arrow 91"/>
            <p:cNvSpPr/>
            <p:nvPr/>
          </p:nvSpPr>
          <p:spPr>
            <a:xfrm>
              <a:off x="8645625" y="4563181"/>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8" name="Down Arrow 92"/>
            <p:cNvSpPr/>
            <p:nvPr/>
          </p:nvSpPr>
          <p:spPr>
            <a:xfrm>
              <a:off x="9610483" y="4563181"/>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49" name="Down Arrow 93"/>
            <p:cNvSpPr/>
            <p:nvPr/>
          </p:nvSpPr>
          <p:spPr>
            <a:xfrm>
              <a:off x="1750885" y="4598113"/>
              <a:ext cx="263870" cy="648673"/>
            </a:xfrm>
            <a:prstGeom prst="down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0" name="Can 94"/>
            <p:cNvSpPr/>
            <p:nvPr/>
          </p:nvSpPr>
          <p:spPr>
            <a:xfrm>
              <a:off x="10575341" y="4717496"/>
              <a:ext cx="1553907" cy="1387469"/>
            </a:xfrm>
            <a:prstGeom prst="can">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Data and Products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Calibri" panose="020F0502020204030204"/>
                  <a:ea typeface="+mn-ea"/>
                  <a:cs typeface="+mn-cs"/>
                </a:rPr>
                <a:t>Catalogue</a:t>
              </a: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51" name="TextBox 52"/>
            <p:cNvSpPr txBox="1"/>
            <p:nvPr/>
          </p:nvSpPr>
          <p:spPr>
            <a:xfrm>
              <a:off x="13745" y="4997578"/>
              <a:ext cx="1532984" cy="646331"/>
            </a:xfrm>
            <a:prstGeom prst="rect">
              <a:avLst/>
            </a:prstGeom>
            <a:solidFill>
              <a:sysClr val="window" lastClr="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rPr>
                <a:t>Common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prstClr val="black"/>
                  </a:solidFill>
                  <a:effectLst/>
                  <a:uLnTx/>
                  <a:uFillTx/>
                  <a:latin typeface="Calibri" panose="020F0502020204030204"/>
                </a:rPr>
                <a:t> Access API</a:t>
              </a:r>
            </a:p>
          </p:txBody>
        </p:sp>
      </p:grpSp>
    </p:spTree>
    <p:extLst>
      <p:ext uri="{BB962C8B-B14F-4D97-AF65-F5344CB8AC3E}">
        <p14:creationId xmlns:p14="http://schemas.microsoft.com/office/powerpoint/2010/main" val="3415766480"/>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EUMETSAT - DIAS V0 System</a:t>
            </a:r>
            <a:endParaRPr lang="en-GB" dirty="0"/>
          </a:p>
        </p:txBody>
      </p:sp>
      <p:sp>
        <p:nvSpPr>
          <p:cNvPr id="5" name="TextBox 4"/>
          <p:cNvSpPr txBox="1"/>
          <p:nvPr/>
        </p:nvSpPr>
        <p:spPr>
          <a:xfrm>
            <a:off x="6618514" y="932111"/>
            <a:ext cx="3138465" cy="5432256"/>
          </a:xfrm>
          <a:prstGeom prst="rect">
            <a:avLst/>
          </a:prstGeom>
          <a:noFill/>
        </p:spPr>
        <p:txBody>
          <a:bodyPr wrap="square" rtlCol="0">
            <a:spAutoFit/>
          </a:bodyPr>
          <a:lstStyle/>
          <a:p>
            <a:pPr>
              <a:buFontTx/>
              <a:buChar char="-"/>
            </a:pPr>
            <a:r>
              <a:rPr lang="en-GB" sz="1600" b="0" dirty="0" smtClean="0">
                <a:solidFill>
                  <a:schemeClr val="tx1"/>
                </a:solidFill>
              </a:rPr>
              <a:t>Built on EUMETSAT Data Services Roadmap concepts (DCSI)</a:t>
            </a:r>
          </a:p>
          <a:p>
            <a:endParaRPr lang="en-GB" sz="1600" b="0" dirty="0" smtClean="0">
              <a:solidFill>
                <a:schemeClr val="tx1"/>
              </a:solidFill>
            </a:endParaRPr>
          </a:p>
          <a:p>
            <a:pPr>
              <a:buFontTx/>
              <a:buChar char="-"/>
            </a:pPr>
            <a:r>
              <a:rPr lang="en-GB" sz="1600" b="0" dirty="0" smtClean="0">
                <a:solidFill>
                  <a:schemeClr val="tx1"/>
                </a:solidFill>
              </a:rPr>
              <a:t>Sites are high speed interconnected (LAN speed)</a:t>
            </a:r>
          </a:p>
          <a:p>
            <a:pPr>
              <a:buFontTx/>
              <a:buChar char="-"/>
            </a:pPr>
            <a:endParaRPr lang="en-GB" sz="1600" b="0" dirty="0">
              <a:solidFill>
                <a:schemeClr val="tx1"/>
              </a:solidFill>
            </a:endParaRPr>
          </a:p>
          <a:p>
            <a:pPr>
              <a:buFontTx/>
              <a:buChar char="-"/>
            </a:pPr>
            <a:r>
              <a:rPr lang="en-GB" sz="1600" b="0" dirty="0" smtClean="0">
                <a:solidFill>
                  <a:schemeClr val="tx1"/>
                </a:solidFill>
              </a:rPr>
              <a:t>Central Cloud Broker to manage </a:t>
            </a:r>
            <a:r>
              <a:rPr lang="en-GB" sz="1600" b="0" dirty="0">
                <a:solidFill>
                  <a:schemeClr val="tx1"/>
                </a:solidFill>
              </a:rPr>
              <a:t>*</a:t>
            </a:r>
            <a:r>
              <a:rPr lang="en-GB" sz="1600" b="0" dirty="0" err="1" smtClean="0">
                <a:solidFill>
                  <a:schemeClr val="tx1"/>
                </a:solidFill>
              </a:rPr>
              <a:t>aaS</a:t>
            </a:r>
            <a:r>
              <a:rPr lang="en-GB" sz="1600" b="0" dirty="0" smtClean="0">
                <a:solidFill>
                  <a:schemeClr val="tx1"/>
                </a:solidFill>
              </a:rPr>
              <a:t> Layers</a:t>
            </a:r>
          </a:p>
          <a:p>
            <a:pPr>
              <a:buFontTx/>
              <a:buChar char="-"/>
            </a:pPr>
            <a:endParaRPr lang="en-GB" sz="1600" b="0" dirty="0" smtClean="0">
              <a:solidFill>
                <a:schemeClr val="tx1"/>
              </a:solidFill>
            </a:endParaRPr>
          </a:p>
          <a:p>
            <a:pPr>
              <a:buFontTx/>
              <a:buChar char="-"/>
            </a:pPr>
            <a:r>
              <a:rPr lang="en-GB" sz="1600" b="0" dirty="0" smtClean="0">
                <a:solidFill>
                  <a:schemeClr val="tx1"/>
                </a:solidFill>
              </a:rPr>
              <a:t>Data access via </a:t>
            </a:r>
            <a:r>
              <a:rPr lang="en-GB" sz="1600" b="0" dirty="0" err="1" smtClean="0">
                <a:solidFill>
                  <a:schemeClr val="tx1"/>
                </a:solidFill>
              </a:rPr>
              <a:t>PoP</a:t>
            </a:r>
            <a:r>
              <a:rPr lang="en-GB" sz="1600" b="0" dirty="0" smtClean="0">
                <a:solidFill>
                  <a:schemeClr val="tx1"/>
                </a:solidFill>
              </a:rPr>
              <a:t> (Point of Presence)</a:t>
            </a:r>
          </a:p>
          <a:p>
            <a:pPr>
              <a:buFontTx/>
              <a:buChar char="-"/>
            </a:pPr>
            <a:endParaRPr lang="en-GB" sz="1600" b="0" dirty="0" smtClean="0">
              <a:solidFill>
                <a:schemeClr val="tx1"/>
              </a:solidFill>
            </a:endParaRPr>
          </a:p>
          <a:p>
            <a:pPr>
              <a:buFontTx/>
              <a:buChar char="-"/>
            </a:pPr>
            <a:r>
              <a:rPr lang="en-GB" sz="1600" b="0" dirty="0" smtClean="0">
                <a:solidFill>
                  <a:schemeClr val="tx1"/>
                </a:solidFill>
              </a:rPr>
              <a:t>Harmonised data access services </a:t>
            </a:r>
          </a:p>
          <a:p>
            <a:pPr>
              <a:buFontTx/>
              <a:buChar char="-"/>
            </a:pPr>
            <a:endParaRPr lang="en-GB" sz="1600" b="0" dirty="0" smtClean="0">
              <a:solidFill>
                <a:schemeClr val="tx1"/>
              </a:solidFill>
            </a:endParaRPr>
          </a:p>
          <a:p>
            <a:pPr>
              <a:buFontTx/>
              <a:buChar char="-"/>
            </a:pPr>
            <a:r>
              <a:rPr lang="en-GB" sz="1600" b="0" dirty="0" smtClean="0">
                <a:solidFill>
                  <a:schemeClr val="tx1"/>
                </a:solidFill>
              </a:rPr>
              <a:t>Central portal for federation</a:t>
            </a:r>
          </a:p>
          <a:p>
            <a:pPr>
              <a:buFontTx/>
              <a:buChar char="-"/>
            </a:pPr>
            <a:endParaRPr lang="en-GB" sz="1600" b="0" dirty="0" smtClean="0">
              <a:solidFill>
                <a:schemeClr val="tx1"/>
              </a:solidFill>
            </a:endParaRPr>
          </a:p>
          <a:p>
            <a:pPr>
              <a:buFontTx/>
              <a:buChar char="-"/>
            </a:pPr>
            <a:r>
              <a:rPr lang="en-GB" sz="1600" b="0" dirty="0" smtClean="0">
                <a:solidFill>
                  <a:schemeClr val="tx1"/>
                </a:solidFill>
              </a:rPr>
              <a:t>An industrial cloud provider provides inner elasticity</a:t>
            </a:r>
            <a:endParaRPr lang="en-GB" sz="1800" b="0" dirty="0" smtClean="0">
              <a:solidFill>
                <a:schemeClr val="tx1"/>
              </a:solidFill>
            </a:endParaRPr>
          </a:p>
          <a:p>
            <a:pPr>
              <a:buFontTx/>
              <a:buChar char="-"/>
            </a:pPr>
            <a:endParaRPr lang="en-GB" sz="1800" dirty="0" smtClean="0">
              <a:solidFill>
                <a:schemeClr val="tx1"/>
              </a:solidFill>
            </a:endParaRPr>
          </a:p>
          <a:p>
            <a:endParaRPr lang="en-GB" dirty="0"/>
          </a:p>
        </p:txBody>
      </p:sp>
      <p:sp>
        <p:nvSpPr>
          <p:cNvPr id="6" name="Rectangle 2"/>
          <p:cNvSpPr>
            <a:spLocks noChangeArrowheads="1"/>
          </p:cNvSpPr>
          <p:nvPr/>
        </p:nvSpPr>
        <p:spPr bwMode="auto">
          <a:xfrm>
            <a:off x="249758" y="1968283"/>
            <a:ext cx="104025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8" name="Rectangle 5"/>
          <p:cNvSpPr>
            <a:spLocks noChangeArrowheads="1"/>
          </p:cNvSpPr>
          <p:nvPr/>
        </p:nvSpPr>
        <p:spPr bwMode="auto">
          <a:xfrm>
            <a:off x="90695" y="1728061"/>
            <a:ext cx="101911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Rectangle 10"/>
          <p:cNvSpPr>
            <a:spLocks noChangeArrowheads="1"/>
          </p:cNvSpPr>
          <p:nvPr/>
        </p:nvSpPr>
        <p:spPr bwMode="auto">
          <a:xfrm>
            <a:off x="201729" y="1728061"/>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4"/>
          <p:cNvSpPr>
            <a:spLocks noChangeArrowheads="1"/>
          </p:cNvSpPr>
          <p:nvPr/>
        </p:nvSpPr>
        <p:spPr bwMode="auto">
          <a:xfrm>
            <a:off x="90695" y="1773780"/>
            <a:ext cx="10956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10" name="Object 9"/>
          <p:cNvGraphicFramePr>
            <a:graphicFrameLocks noChangeAspect="1"/>
          </p:cNvGraphicFramePr>
          <p:nvPr>
            <p:extLst>
              <p:ext uri="{D42A27DB-BD31-4B8C-83A1-F6EECF244321}">
                <p14:modId xmlns:p14="http://schemas.microsoft.com/office/powerpoint/2010/main" val="2703289586"/>
              </p:ext>
            </p:extLst>
          </p:nvPr>
        </p:nvGraphicFramePr>
        <p:xfrm>
          <a:off x="90695" y="1773781"/>
          <a:ext cx="7400090" cy="4180114"/>
        </p:xfrm>
        <a:graphic>
          <a:graphicData uri="http://schemas.openxmlformats.org/presentationml/2006/ole">
            <mc:AlternateContent xmlns:mc="http://schemas.openxmlformats.org/markup-compatibility/2006">
              <mc:Choice xmlns:v="urn:schemas-microsoft-com:vml" Requires="v">
                <p:oleObj spid="_x0000_s1062" name="Visio" r:id="rId3" imgW="6019913" imgH="3400357" progId="Visio.Drawing.15">
                  <p:embed/>
                </p:oleObj>
              </mc:Choice>
              <mc:Fallback>
                <p:oleObj name="Visio" r:id="rId3" imgW="6019913" imgH="3400357"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 y="1773781"/>
                        <a:ext cx="7400090" cy="4180114"/>
                      </a:xfrm>
                      <a:prstGeom prst="rect">
                        <a:avLst/>
                      </a:prstGeom>
                      <a:noFill/>
                    </p:spPr>
                  </p:pic>
                </p:oleObj>
              </mc:Fallback>
            </mc:AlternateContent>
          </a:graphicData>
        </a:graphic>
      </p:graphicFrame>
    </p:spTree>
    <p:extLst>
      <p:ext uri="{BB962C8B-B14F-4D97-AF65-F5344CB8AC3E}">
        <p14:creationId xmlns:p14="http://schemas.microsoft.com/office/powerpoint/2010/main" val="1453022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DIAS – OpenStack based</a:t>
            </a:r>
            <a:endParaRPr lang="en-GB" dirty="0"/>
          </a:p>
        </p:txBody>
      </p:sp>
      <p:pic>
        <p:nvPicPr>
          <p:cNvPr id="4" name="Picture 3"/>
          <p:cNvPicPr>
            <a:picLocks noChangeAspect="1"/>
          </p:cNvPicPr>
          <p:nvPr/>
        </p:nvPicPr>
        <p:blipFill>
          <a:blip r:embed="rId3"/>
          <a:stretch>
            <a:fillRect/>
          </a:stretch>
        </p:blipFill>
        <p:spPr>
          <a:xfrm>
            <a:off x="798162" y="843490"/>
            <a:ext cx="8062062" cy="5688726"/>
          </a:xfrm>
          <a:prstGeom prst="rect">
            <a:avLst/>
          </a:prstGeom>
        </p:spPr>
      </p:pic>
    </p:spTree>
    <p:extLst>
      <p:ext uri="{BB962C8B-B14F-4D97-AF65-F5344CB8AC3E}">
        <p14:creationId xmlns:p14="http://schemas.microsoft.com/office/powerpoint/2010/main" val="990578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DIAS V0 – DCSI + DCSI </a:t>
            </a:r>
            <a:r>
              <a:rPr lang="de-DE" dirty="0" err="1" smtClean="0"/>
              <a:t>Platform</a:t>
            </a:r>
            <a:endParaRPr lang="en-GB" dirty="0"/>
          </a:p>
        </p:txBody>
      </p:sp>
      <p:sp>
        <p:nvSpPr>
          <p:cNvPr id="4" name="Rectangle 2"/>
          <p:cNvSpPr>
            <a:spLocks noChangeArrowheads="1"/>
          </p:cNvSpPr>
          <p:nvPr/>
        </p:nvSpPr>
        <p:spPr bwMode="auto">
          <a:xfrm>
            <a:off x="571699" y="1257633"/>
            <a:ext cx="158140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3936760341"/>
              </p:ext>
            </p:extLst>
          </p:nvPr>
        </p:nvGraphicFramePr>
        <p:xfrm>
          <a:off x="760886" y="1147275"/>
          <a:ext cx="7608340" cy="4910691"/>
        </p:xfrm>
        <a:graphic>
          <a:graphicData uri="http://schemas.openxmlformats.org/presentationml/2006/ole">
            <mc:AlternateContent xmlns:mc="http://schemas.openxmlformats.org/markup-compatibility/2006">
              <mc:Choice xmlns:v="urn:schemas-microsoft-com:vml" Requires="v">
                <p:oleObj spid="_x0000_s366630" name="Visio" r:id="rId3" imgW="4486368" imgH="2895600" progId="Visio.Drawing.15">
                  <p:embed/>
                </p:oleObj>
              </mc:Choice>
              <mc:Fallback>
                <p:oleObj name="Visio" r:id="rId3" imgW="4486368" imgH="2895600"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6" y="1147275"/>
                        <a:ext cx="7608340" cy="4910691"/>
                      </a:xfrm>
                      <a:prstGeom prst="rect">
                        <a:avLst/>
                      </a:prstGeom>
                      <a:noFill/>
                    </p:spPr>
                  </p:pic>
                </p:oleObj>
              </mc:Fallback>
            </mc:AlternateContent>
          </a:graphicData>
        </a:graphic>
      </p:graphicFrame>
    </p:spTree>
    <p:extLst>
      <p:ext uri="{BB962C8B-B14F-4D97-AF65-F5344CB8AC3E}">
        <p14:creationId xmlns:p14="http://schemas.microsoft.com/office/powerpoint/2010/main" val="7011525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179388" lvl="0">
              <a:defRPr/>
            </a:pPr>
            <a:r>
              <a:rPr lang="en-US" dirty="0" smtClean="0"/>
              <a:t>How to get there …</a:t>
            </a:r>
          </a:p>
        </p:txBody>
      </p:sp>
      <p:grpSp>
        <p:nvGrpSpPr>
          <p:cNvPr id="2" name="Group 6"/>
          <p:cNvGrpSpPr/>
          <p:nvPr/>
        </p:nvGrpSpPr>
        <p:grpSpPr>
          <a:xfrm>
            <a:off x="2421170" y="2758440"/>
            <a:ext cx="3048000" cy="1990725"/>
            <a:chOff x="-3048000" y="2209800"/>
            <a:chExt cx="3048000" cy="1990725"/>
          </a:xfrm>
        </p:grpSpPr>
        <p:sp>
          <p:nvSpPr>
            <p:cNvPr id="8" name="Cloud"/>
            <p:cNvSpPr>
              <a:spLocks noChangeAspect="1" noEditPoints="1" noChangeArrowheads="1"/>
            </p:cNvSpPr>
            <p:nvPr/>
          </p:nvSpPr>
          <p:spPr bwMode="auto">
            <a:xfrm>
              <a:off x="-3048000" y="2209800"/>
              <a:ext cx="3048000" cy="1990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grpSp>
          <p:nvGrpSpPr>
            <p:cNvPr id="3" name="Group 46"/>
            <p:cNvGrpSpPr/>
            <p:nvPr/>
          </p:nvGrpSpPr>
          <p:grpSpPr>
            <a:xfrm>
              <a:off x="-2667000" y="2590800"/>
              <a:ext cx="2209800" cy="1143000"/>
              <a:chOff x="3657600" y="2057400"/>
              <a:chExt cx="2362200" cy="1447800"/>
            </a:xfrm>
          </p:grpSpPr>
          <p:sp>
            <p:nvSpPr>
              <p:cNvPr id="10" name="Flowchart: Magnetic Disk 9"/>
              <p:cNvSpPr/>
              <p:nvPr/>
            </p:nvSpPr>
            <p:spPr>
              <a:xfrm>
                <a:off x="4648200" y="2514600"/>
                <a:ext cx="381000" cy="30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334000" y="32004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334000" y="2590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733800" y="32004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657600" y="25908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Magnetic Disk 14"/>
              <p:cNvSpPr/>
              <p:nvPr/>
            </p:nvSpPr>
            <p:spPr>
              <a:xfrm>
                <a:off x="4724400" y="3124200"/>
                <a:ext cx="381000" cy="304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419600" y="20574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endCxn id="10" idx="1"/>
              </p:cNvCxnSpPr>
              <p:nvPr/>
            </p:nvCxnSpPr>
            <p:spPr>
              <a:xfrm>
                <a:off x="4800600" y="2438400"/>
                <a:ext cx="381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a:endCxn id="14" idx="0"/>
              </p:cNvCxnSpPr>
              <p:nvPr/>
            </p:nvCxnSpPr>
            <p:spPr>
              <a:xfrm flipH="1">
                <a:off x="4000500" y="2362200"/>
                <a:ext cx="7620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a:endCxn id="15" idx="1"/>
              </p:cNvCxnSpPr>
              <p:nvPr/>
            </p:nvCxnSpPr>
            <p:spPr>
              <a:xfrm>
                <a:off x="4838700" y="2819400"/>
                <a:ext cx="7620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a:endCxn id="10" idx="3"/>
              </p:cNvCxnSpPr>
              <p:nvPr/>
            </p:nvCxnSpPr>
            <p:spPr>
              <a:xfrm flipV="1">
                <a:off x="4076700" y="2819400"/>
                <a:ext cx="7620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1"/>
                <a:endCxn id="15" idx="4"/>
              </p:cNvCxnSpPr>
              <p:nvPr/>
            </p:nvCxnSpPr>
            <p:spPr>
              <a:xfrm flipH="1" flipV="1">
                <a:off x="5105400" y="3276600"/>
                <a:ext cx="2286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3"/>
                <a:endCxn id="10" idx="3"/>
              </p:cNvCxnSpPr>
              <p:nvPr/>
            </p:nvCxnSpPr>
            <p:spPr>
              <a:xfrm>
                <a:off x="4343400" y="2743200"/>
                <a:ext cx="4953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1"/>
                <a:endCxn id="10" idx="4"/>
              </p:cNvCxnSpPr>
              <p:nvPr/>
            </p:nvCxnSpPr>
            <p:spPr>
              <a:xfrm flipH="1" flipV="1">
                <a:off x="5029200" y="2667000"/>
                <a:ext cx="304800" cy="76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0"/>
              </p:cNvCxnSpPr>
              <p:nvPr/>
            </p:nvCxnSpPr>
            <p:spPr>
              <a:xfrm>
                <a:off x="5638800" y="2971800"/>
                <a:ext cx="38100" cy="228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sp>
        <p:nvSpPr>
          <p:cNvPr id="25" name="Rounded Rectangle 24"/>
          <p:cNvSpPr/>
          <p:nvPr/>
        </p:nvSpPr>
        <p:spPr>
          <a:xfrm rot="16200000">
            <a:off x="-1217380" y="3501390"/>
            <a:ext cx="35814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EUMETSAT Ground Segment</a:t>
            </a:r>
            <a:endParaRPr lang="en-GB" dirty="0"/>
          </a:p>
        </p:txBody>
      </p:sp>
      <p:sp>
        <p:nvSpPr>
          <p:cNvPr id="26" name="Rounded Rectangle 25"/>
          <p:cNvSpPr/>
          <p:nvPr/>
        </p:nvSpPr>
        <p:spPr>
          <a:xfrm>
            <a:off x="5621570" y="1920240"/>
            <a:ext cx="160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NRT  (Push) Dissemination</a:t>
            </a:r>
            <a:endParaRPr lang="en-GB" dirty="0"/>
          </a:p>
        </p:txBody>
      </p:sp>
      <p:sp>
        <p:nvSpPr>
          <p:cNvPr id="27" name="Rounded Rectangle 26"/>
          <p:cNvSpPr/>
          <p:nvPr/>
        </p:nvSpPr>
        <p:spPr>
          <a:xfrm>
            <a:off x="5316770" y="4511040"/>
            <a:ext cx="1905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Pull Data Access </a:t>
            </a:r>
          </a:p>
        </p:txBody>
      </p:sp>
      <p:sp>
        <p:nvSpPr>
          <p:cNvPr id="28" name="Flowchart: Magnetic Disk 27"/>
          <p:cNvSpPr/>
          <p:nvPr/>
        </p:nvSpPr>
        <p:spPr>
          <a:xfrm>
            <a:off x="3640370" y="5882640"/>
            <a:ext cx="1295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Long Term Archive</a:t>
            </a:r>
            <a:endParaRPr lang="en-GB" dirty="0"/>
          </a:p>
        </p:txBody>
      </p:sp>
      <p:sp>
        <p:nvSpPr>
          <p:cNvPr id="29" name="Rounded Rectangle 28"/>
          <p:cNvSpPr/>
          <p:nvPr/>
        </p:nvSpPr>
        <p:spPr>
          <a:xfrm>
            <a:off x="5773970" y="2529840"/>
            <a:ext cx="19050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EUMETCast Terrestrial </a:t>
            </a:r>
          </a:p>
          <a:p>
            <a:pPr algn="ctr"/>
            <a:r>
              <a:rPr lang="de-DE" dirty="0" smtClean="0"/>
              <a:t>(PF II) </a:t>
            </a:r>
            <a:endParaRPr lang="en-GB" dirty="0"/>
          </a:p>
        </p:txBody>
      </p:sp>
      <p:sp>
        <p:nvSpPr>
          <p:cNvPr id="30" name="Right Arrow 29"/>
          <p:cNvSpPr/>
          <p:nvPr/>
        </p:nvSpPr>
        <p:spPr>
          <a:xfrm rot="20385790">
            <a:off x="5088170" y="252984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7907570" y="222504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5773970" y="4968240"/>
            <a:ext cx="19050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Online Data Access(PF I) </a:t>
            </a:r>
            <a:endParaRPr lang="en-GB" dirty="0"/>
          </a:p>
        </p:txBody>
      </p:sp>
      <p:sp>
        <p:nvSpPr>
          <p:cNvPr id="33" name="Left-Right Arrow 32"/>
          <p:cNvSpPr/>
          <p:nvPr/>
        </p:nvSpPr>
        <p:spPr>
          <a:xfrm>
            <a:off x="7831370" y="4815840"/>
            <a:ext cx="8382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6002570" y="4053840"/>
            <a:ext cx="1905000" cy="533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t>Licensed</a:t>
            </a:r>
            <a:r>
              <a:rPr lang="de-DE" dirty="0" smtClean="0"/>
              <a:t> Web </a:t>
            </a:r>
            <a:r>
              <a:rPr lang="de-DE" dirty="0" err="1" smtClean="0"/>
              <a:t>Map</a:t>
            </a:r>
            <a:r>
              <a:rPr lang="de-DE" dirty="0" smtClean="0"/>
              <a:t> Services (PF III) </a:t>
            </a:r>
            <a:endParaRPr lang="en-GB" dirty="0"/>
          </a:p>
        </p:txBody>
      </p:sp>
      <p:sp>
        <p:nvSpPr>
          <p:cNvPr id="35" name="Left-Right Arrow 34"/>
          <p:cNvSpPr/>
          <p:nvPr/>
        </p:nvSpPr>
        <p:spPr>
          <a:xfrm rot="1784693">
            <a:off x="4623773" y="4661291"/>
            <a:ext cx="685800" cy="3017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Left-Right Arrow 35"/>
          <p:cNvSpPr/>
          <p:nvPr/>
        </p:nvSpPr>
        <p:spPr>
          <a:xfrm rot="15804301">
            <a:off x="3461256" y="5108904"/>
            <a:ext cx="914055" cy="3598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ounded Rectangle 36"/>
          <p:cNvSpPr/>
          <p:nvPr/>
        </p:nvSpPr>
        <p:spPr>
          <a:xfrm>
            <a:off x="2725970" y="1524000"/>
            <a:ext cx="1447800" cy="838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Format Conversion Toolbox (PF IV) </a:t>
            </a:r>
            <a:endParaRPr lang="en-GB" dirty="0"/>
          </a:p>
        </p:txBody>
      </p:sp>
      <p:sp>
        <p:nvSpPr>
          <p:cNvPr id="38" name="Left-Right Arrow 37"/>
          <p:cNvSpPr/>
          <p:nvPr/>
        </p:nvSpPr>
        <p:spPr>
          <a:xfrm rot="4484693">
            <a:off x="3353591" y="2513759"/>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1125770" y="2301240"/>
            <a:ext cx="1447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Thematic  processing</a:t>
            </a:r>
            <a:endParaRPr lang="en-GB" dirty="0"/>
          </a:p>
        </p:txBody>
      </p:sp>
      <p:sp>
        <p:nvSpPr>
          <p:cNvPr id="41" name="Right Arrow 40"/>
          <p:cNvSpPr/>
          <p:nvPr/>
        </p:nvSpPr>
        <p:spPr>
          <a:xfrm>
            <a:off x="1125770" y="3444240"/>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eft-Right Arrow 41"/>
          <p:cNvSpPr/>
          <p:nvPr/>
        </p:nvSpPr>
        <p:spPr>
          <a:xfrm rot="2532979">
            <a:off x="2358429" y="2873115"/>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1049570" y="2606040"/>
            <a:ext cx="1371600" cy="762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Hosted Processing (PF V) </a:t>
            </a:r>
            <a:endParaRPr lang="en-GB" dirty="0"/>
          </a:p>
        </p:txBody>
      </p:sp>
      <p:sp>
        <p:nvSpPr>
          <p:cNvPr id="46" name="Rounded Rectangle 45"/>
          <p:cNvSpPr/>
          <p:nvPr/>
        </p:nvSpPr>
        <p:spPr bwMode="auto">
          <a:xfrm>
            <a:off x="2114297" y="1447800"/>
            <a:ext cx="6143793" cy="5151120"/>
          </a:xfrm>
          <a:prstGeom prst="roundRect">
            <a:avLst/>
          </a:prstGeom>
          <a:noFill/>
          <a:ln w="12700" cap="flat" cmpd="sng" algn="ctr">
            <a:solidFill>
              <a:schemeClr val="tx1"/>
            </a:solidFill>
            <a:prstDash val="dash"/>
            <a:round/>
            <a:headEnd type="none" w="med" len="med"/>
            <a:tailEnd type="none" w="med" len="med"/>
          </a:ln>
          <a:effectLst/>
        </p:spPr>
        <p:txBody>
          <a:bodyPr vert="horz" wrap="square" lIns="35994" tIns="35994" rIns="35994" bIns="35994" numCol="1" rtlCol="0" anchor="t" anchorCtr="0" compatLnSpc="1">
            <a:prstTxWarp prst="textNoShape">
              <a:avLst/>
            </a:prstTxWarp>
          </a:bodyPr>
          <a:lstStyle/>
          <a:p>
            <a:pPr defTabSz="914235" eaLnBrk="0" hangingPunct="0">
              <a:spcBef>
                <a:spcPct val="50000"/>
              </a:spcBef>
            </a:pPr>
            <a:endParaRPr lang="en-GB" dirty="0" smtClean="0"/>
          </a:p>
        </p:txBody>
      </p:sp>
      <p:sp>
        <p:nvSpPr>
          <p:cNvPr id="47" name="TextBox 46"/>
          <p:cNvSpPr txBox="1"/>
          <p:nvPr/>
        </p:nvSpPr>
        <p:spPr>
          <a:xfrm>
            <a:off x="4348091" y="3081403"/>
            <a:ext cx="649537" cy="338554"/>
          </a:xfrm>
          <a:prstGeom prst="rect">
            <a:avLst/>
          </a:prstGeom>
          <a:noFill/>
        </p:spPr>
        <p:txBody>
          <a:bodyPr wrap="none" rtlCol="0">
            <a:spAutoFit/>
          </a:bodyPr>
          <a:lstStyle/>
          <a:p>
            <a:r>
              <a:rPr lang="en-GB" sz="1600" dirty="0" smtClean="0">
                <a:solidFill>
                  <a:schemeClr val="tx1"/>
                </a:solidFill>
              </a:rPr>
              <a:t>ICSI</a:t>
            </a:r>
            <a:endParaRPr lang="en-GB" sz="1600" dirty="0">
              <a:solidFill>
                <a:schemeClr val="tx1"/>
              </a:solidFill>
            </a:endParaRPr>
          </a:p>
        </p:txBody>
      </p:sp>
      <p:sp>
        <p:nvSpPr>
          <p:cNvPr id="44" name="Rounded Rectangle 43"/>
          <p:cNvSpPr/>
          <p:nvPr/>
        </p:nvSpPr>
        <p:spPr>
          <a:xfrm rot="16200000">
            <a:off x="7328522" y="3498515"/>
            <a:ext cx="3581400" cy="57150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200" dirty="0" smtClean="0"/>
              <a:t>U</a:t>
            </a:r>
          </a:p>
          <a:p>
            <a:pPr algn="ctr"/>
            <a:r>
              <a:rPr lang="en-US" sz="1200" dirty="0" smtClean="0"/>
              <a:t>s</a:t>
            </a:r>
          </a:p>
          <a:p>
            <a:pPr algn="ctr"/>
            <a:r>
              <a:rPr lang="en-US" sz="1200" dirty="0" smtClean="0"/>
              <a:t>e</a:t>
            </a:r>
          </a:p>
          <a:p>
            <a:pPr algn="ctr"/>
            <a:r>
              <a:rPr lang="en-US" sz="1200" dirty="0" smtClean="0"/>
              <a:t>r</a:t>
            </a:r>
          </a:p>
          <a:p>
            <a:pPr algn="ctr"/>
            <a:r>
              <a:rPr lang="en-US" sz="1200" dirty="0" smtClean="0"/>
              <a:t>s</a:t>
            </a:r>
          </a:p>
          <a:p>
            <a:pPr algn="ctr"/>
            <a:endParaRPr lang="en-US" sz="1200" dirty="0" smtClean="0"/>
          </a:p>
        </p:txBody>
      </p:sp>
    </p:spTree>
    <p:extLst>
      <p:ext uri="{BB962C8B-B14F-4D97-AF65-F5344CB8AC3E}">
        <p14:creationId xmlns:p14="http://schemas.microsoft.com/office/powerpoint/2010/main" val="19678264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DIAS V1 Eco-System</a:t>
            </a:r>
            <a:endParaRPr lang="en-GB" dirty="0"/>
          </a:p>
        </p:txBody>
      </p:sp>
      <p:sp>
        <p:nvSpPr>
          <p:cNvPr id="5" name="Rectangle 2"/>
          <p:cNvSpPr>
            <a:spLocks noChangeArrowheads="1"/>
          </p:cNvSpPr>
          <p:nvPr/>
        </p:nvSpPr>
        <p:spPr bwMode="auto">
          <a:xfrm>
            <a:off x="1217685" y="1065775"/>
            <a:ext cx="127166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698424580"/>
              </p:ext>
            </p:extLst>
          </p:nvPr>
        </p:nvGraphicFramePr>
        <p:xfrm>
          <a:off x="1217686" y="1065776"/>
          <a:ext cx="7532176" cy="5172257"/>
        </p:xfrm>
        <a:graphic>
          <a:graphicData uri="http://schemas.openxmlformats.org/presentationml/2006/ole">
            <mc:AlternateContent xmlns:mc="http://schemas.openxmlformats.org/markup-compatibility/2006">
              <mc:Choice xmlns:v="urn:schemas-microsoft-com:vml" Requires="v">
                <p:oleObj spid="_x0000_s367654" name="Visio" r:id="rId4" imgW="5867287" imgH="4029210" progId="Visio.Drawing.15">
                  <p:embed/>
                </p:oleObj>
              </mc:Choice>
              <mc:Fallback>
                <p:oleObj name="Visio" r:id="rId4" imgW="5867287" imgH="4029210" progId="Visio.Drawing.15">
                  <p:embed/>
                  <p:pic>
                    <p:nvPicPr>
                      <p:cNvPr id="0" name=""/>
                      <p:cNvPicPr>
                        <a:picLocks noChangeAspect="1" noChangeArrowheads="1"/>
                      </p:cNvPicPr>
                      <p:nvPr/>
                    </p:nvPicPr>
                    <p:blipFill>
                      <a:blip r:embed="rId5"/>
                      <a:srcRect/>
                      <a:stretch>
                        <a:fillRect/>
                      </a:stretch>
                    </p:blipFill>
                    <p:spPr bwMode="auto">
                      <a:xfrm>
                        <a:off x="1217686" y="1065776"/>
                        <a:ext cx="7532176" cy="5172257"/>
                      </a:xfrm>
                      <a:prstGeom prst="rect">
                        <a:avLst/>
                      </a:prstGeom>
                      <a:noFill/>
                    </p:spPr>
                  </p:pic>
                </p:oleObj>
              </mc:Fallback>
            </mc:AlternateContent>
          </a:graphicData>
        </a:graphic>
      </p:graphicFrame>
    </p:spTree>
    <p:extLst>
      <p:ext uri="{BB962C8B-B14F-4D97-AF65-F5344CB8AC3E}">
        <p14:creationId xmlns:p14="http://schemas.microsoft.com/office/powerpoint/2010/main" val="1859739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Next </a:t>
            </a:r>
            <a:r>
              <a:rPr lang="de-DE" dirty="0" err="1" smtClean="0"/>
              <a:t>steps</a:t>
            </a:r>
            <a:endParaRPr lang="de-DE" dirty="0"/>
          </a:p>
        </p:txBody>
      </p:sp>
      <p:sp>
        <p:nvSpPr>
          <p:cNvPr id="3" name="Inhaltsplatzhalter 2"/>
          <p:cNvSpPr>
            <a:spLocks noGrp="1"/>
          </p:cNvSpPr>
          <p:nvPr>
            <p:ph idx="1"/>
          </p:nvPr>
        </p:nvSpPr>
        <p:spPr/>
        <p:txBody>
          <a:bodyPr/>
          <a:lstStyle/>
          <a:p>
            <a:r>
              <a:rPr lang="de-DE" dirty="0" smtClean="0"/>
              <a:t>ICSI &amp; DCSI Infrastructure </a:t>
            </a:r>
            <a:r>
              <a:rPr lang="de-DE" dirty="0" err="1" smtClean="0"/>
              <a:t>deployment</a:t>
            </a:r>
            <a:endParaRPr lang="de-DE" dirty="0" smtClean="0"/>
          </a:p>
          <a:p>
            <a:r>
              <a:rPr lang="de-DE" dirty="0" smtClean="0"/>
              <a:t>User Validation </a:t>
            </a:r>
            <a:r>
              <a:rPr lang="de-DE" dirty="0" err="1" smtClean="0"/>
              <a:t>Readiness</a:t>
            </a:r>
            <a:r>
              <a:rPr lang="de-DE" dirty="0" smtClean="0"/>
              <a:t> Review Q1</a:t>
            </a:r>
          </a:p>
          <a:p>
            <a:r>
              <a:rPr lang="de-DE" dirty="0" smtClean="0"/>
              <a:t>User Validation </a:t>
            </a:r>
            <a:r>
              <a:rPr lang="de-DE" dirty="0" err="1" smtClean="0"/>
              <a:t>from</a:t>
            </a:r>
            <a:r>
              <a:rPr lang="de-DE" dirty="0" smtClean="0"/>
              <a:t> April 2018</a:t>
            </a:r>
          </a:p>
          <a:p>
            <a:r>
              <a:rPr lang="de-DE" dirty="0" smtClean="0"/>
              <a:t>DIAS V0 </a:t>
            </a:r>
            <a:r>
              <a:rPr lang="de-DE" dirty="0" err="1"/>
              <a:t>R</a:t>
            </a:r>
            <a:r>
              <a:rPr lang="de-DE" dirty="0" err="1" smtClean="0"/>
              <a:t>eadiness</a:t>
            </a:r>
            <a:r>
              <a:rPr lang="de-DE" dirty="0" smtClean="0"/>
              <a:t> </a:t>
            </a:r>
            <a:r>
              <a:rPr lang="de-DE" dirty="0"/>
              <a:t>R</a:t>
            </a:r>
            <a:r>
              <a:rPr lang="de-DE" dirty="0" smtClean="0"/>
              <a:t>eview </a:t>
            </a:r>
            <a:r>
              <a:rPr lang="de-DE" dirty="0" err="1" smtClean="0"/>
              <a:t>July</a:t>
            </a:r>
            <a:r>
              <a:rPr lang="de-DE" dirty="0" smtClean="0"/>
              <a:t> 2018</a:t>
            </a:r>
          </a:p>
          <a:p>
            <a:r>
              <a:rPr lang="de-DE" dirty="0" smtClean="0"/>
              <a:t>Begin operational </a:t>
            </a:r>
            <a:r>
              <a:rPr lang="de-DE" dirty="0" err="1" smtClean="0"/>
              <a:t>level</a:t>
            </a:r>
            <a:r>
              <a:rPr lang="de-DE" dirty="0" smtClean="0"/>
              <a:t> </a:t>
            </a:r>
            <a:r>
              <a:rPr lang="de-DE" dirty="0" err="1" smtClean="0"/>
              <a:t>implementation</a:t>
            </a:r>
            <a:r>
              <a:rPr lang="de-DE" dirty="0" smtClean="0"/>
              <a:t> </a:t>
            </a:r>
            <a:r>
              <a:rPr lang="de-DE" dirty="0" err="1" smtClean="0"/>
              <a:t>of</a:t>
            </a:r>
            <a:r>
              <a:rPr lang="de-DE" dirty="0" smtClean="0"/>
              <a:t> </a:t>
            </a:r>
            <a:r>
              <a:rPr lang="de-DE" dirty="0" err="1" smtClean="0"/>
              <a:t>the</a:t>
            </a:r>
            <a:r>
              <a:rPr lang="de-DE" dirty="0" smtClean="0"/>
              <a:t> </a:t>
            </a:r>
            <a:r>
              <a:rPr lang="de-DE" dirty="0"/>
              <a:t>R</a:t>
            </a:r>
            <a:r>
              <a:rPr lang="de-DE" dirty="0" smtClean="0"/>
              <a:t>oadmap </a:t>
            </a:r>
            <a:r>
              <a:rPr lang="de-DE" dirty="0" smtClean="0"/>
              <a:t>Q4 2018</a:t>
            </a:r>
          </a:p>
          <a:p>
            <a:r>
              <a:rPr lang="de-DE" dirty="0" smtClean="0"/>
              <a:t>Begin DIAS V1 operational </a:t>
            </a:r>
            <a:r>
              <a:rPr lang="de-DE" dirty="0" err="1" smtClean="0"/>
              <a:t>implemenation</a:t>
            </a:r>
            <a:r>
              <a:rPr lang="de-DE" dirty="0" smtClean="0"/>
              <a:t> Q1 2019</a:t>
            </a:r>
            <a:endParaRPr lang="de-DE" dirty="0"/>
          </a:p>
        </p:txBody>
      </p:sp>
    </p:spTree>
    <p:extLst>
      <p:ext uri="{BB962C8B-B14F-4D97-AF65-F5344CB8AC3E}">
        <p14:creationId xmlns:p14="http://schemas.microsoft.com/office/powerpoint/2010/main" val="4269312696"/>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Pathfinder/ Projects</a:t>
            </a:r>
            <a:endParaRPr lang="en-GB" dirty="0"/>
          </a:p>
        </p:txBody>
      </p:sp>
      <p:sp>
        <p:nvSpPr>
          <p:cNvPr id="3" name="Content Placeholder 2"/>
          <p:cNvSpPr>
            <a:spLocks noGrp="1"/>
          </p:cNvSpPr>
          <p:nvPr>
            <p:ph idx="1"/>
          </p:nvPr>
        </p:nvSpPr>
        <p:spPr/>
        <p:txBody>
          <a:bodyPr>
            <a:normAutofit fontScale="92500"/>
          </a:bodyPr>
          <a:lstStyle/>
          <a:p>
            <a:pPr>
              <a:buNone/>
            </a:pPr>
            <a:r>
              <a:rPr lang="en-GB" sz="2800" dirty="0" smtClean="0"/>
              <a:t>PF-I: Online data access (OLDA)</a:t>
            </a:r>
          </a:p>
          <a:p>
            <a:pPr>
              <a:buNone/>
            </a:pPr>
            <a:endParaRPr lang="en-GB" sz="2800" dirty="0" smtClean="0"/>
          </a:p>
          <a:p>
            <a:pPr>
              <a:buNone/>
            </a:pPr>
            <a:r>
              <a:rPr lang="en-GB" sz="2800" dirty="0" smtClean="0"/>
              <a:t>PF-II: High volume data delivery via </a:t>
            </a:r>
            <a:r>
              <a:rPr lang="en-GB" sz="2800" dirty="0" err="1" smtClean="0"/>
              <a:t>EUMETCast</a:t>
            </a:r>
            <a:r>
              <a:rPr lang="en-GB" sz="2800" dirty="0" smtClean="0"/>
              <a:t> Terrestrial</a:t>
            </a:r>
          </a:p>
          <a:p>
            <a:pPr>
              <a:buNone/>
            </a:pPr>
            <a:endParaRPr lang="en-GB" sz="2800" dirty="0" smtClean="0"/>
          </a:p>
          <a:p>
            <a:pPr>
              <a:buNone/>
            </a:pPr>
            <a:r>
              <a:rPr lang="en-GB" sz="2800" dirty="0" smtClean="0"/>
              <a:t>PF-III: Licensed Web Map Services</a:t>
            </a:r>
          </a:p>
          <a:p>
            <a:pPr>
              <a:buNone/>
            </a:pPr>
            <a:endParaRPr lang="en-GB" sz="2800" dirty="0" smtClean="0"/>
          </a:p>
          <a:p>
            <a:pPr>
              <a:buNone/>
            </a:pPr>
            <a:r>
              <a:rPr lang="en-GB" sz="2800" dirty="0" smtClean="0"/>
              <a:t>PF-IV: Format conversion toolbox</a:t>
            </a:r>
          </a:p>
          <a:p>
            <a:pPr>
              <a:buNone/>
            </a:pPr>
            <a:endParaRPr lang="en-GB" sz="2800" dirty="0" smtClean="0"/>
          </a:p>
          <a:p>
            <a:pPr>
              <a:buNone/>
            </a:pPr>
            <a:r>
              <a:rPr lang="en-GB" sz="2800" dirty="0" smtClean="0"/>
              <a:t>PF-V: Hosted processing</a:t>
            </a:r>
          </a:p>
          <a:p>
            <a:endParaRPr lang="en-GB" sz="2800" dirty="0" smtClean="0"/>
          </a:p>
          <a:p>
            <a:pPr>
              <a:buNone/>
            </a:pPr>
            <a:r>
              <a:rPr lang="en-GB" sz="2800" dirty="0" smtClean="0"/>
              <a:t>PF-VI: SAF Data Access (study)</a:t>
            </a:r>
          </a:p>
          <a:p>
            <a:pPr>
              <a:buNone/>
            </a:pPr>
            <a:endParaRPr lang="en-GB" sz="2800" dirty="0" smtClean="0"/>
          </a:p>
          <a:p>
            <a:pPr>
              <a:buNone/>
            </a:pPr>
            <a:r>
              <a:rPr lang="en-GB" sz="2800" dirty="0" smtClean="0"/>
              <a:t>VII: EUMETSAT &amp; ECMWF and Mercator-Ocean Partner DIAS</a:t>
            </a:r>
          </a:p>
          <a:p>
            <a:pPr>
              <a:buNone/>
            </a:pPr>
            <a:endParaRPr lang="en-GB" dirty="0" smtClean="0"/>
          </a:p>
        </p:txBody>
      </p:sp>
    </p:spTree>
    <p:extLst>
      <p:ext uri="{BB962C8B-B14F-4D97-AF65-F5344CB8AC3E}">
        <p14:creationId xmlns:p14="http://schemas.microsoft.com/office/powerpoint/2010/main" val="2896948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High Level Organisation</a:t>
            </a:r>
            <a:endParaRPr lang="en-GB" dirty="0"/>
          </a:p>
        </p:txBody>
      </p:sp>
      <p:sp>
        <p:nvSpPr>
          <p:cNvPr id="374786"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p:nvPr/>
        </p:nvSpPr>
        <p:spPr bwMode="auto">
          <a:xfrm>
            <a:off x="510398" y="882503"/>
            <a:ext cx="8835656" cy="499731"/>
          </a:xfrm>
          <a:prstGeom prst="rect">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400" b="1" i="0" u="none" strike="noStrike" cap="none" normalizeH="0" baseline="0" dirty="0" smtClean="0">
                <a:ln>
                  <a:noFill/>
                </a:ln>
                <a:solidFill>
                  <a:schemeClr val="bg1"/>
                </a:solidFill>
                <a:effectLst/>
                <a:latin typeface="Tahoma" pitchFamily="34" charset="0"/>
              </a:rPr>
              <a:t>Framework Management</a:t>
            </a:r>
          </a:p>
        </p:txBody>
      </p:sp>
      <p:sp>
        <p:nvSpPr>
          <p:cNvPr id="7" name="Rectangle 6"/>
          <p:cNvSpPr/>
          <p:nvPr/>
        </p:nvSpPr>
        <p:spPr bwMode="auto">
          <a:xfrm>
            <a:off x="538876" y="3672365"/>
            <a:ext cx="3820509" cy="397848"/>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I</a:t>
            </a:r>
          </a:p>
        </p:txBody>
      </p:sp>
      <p:sp>
        <p:nvSpPr>
          <p:cNvPr id="8" name="Rectangle 7"/>
          <p:cNvSpPr/>
          <p:nvPr/>
        </p:nvSpPr>
        <p:spPr bwMode="auto">
          <a:xfrm>
            <a:off x="526385" y="4095446"/>
            <a:ext cx="3843634" cy="396313"/>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II</a:t>
            </a:r>
          </a:p>
        </p:txBody>
      </p:sp>
      <p:sp>
        <p:nvSpPr>
          <p:cNvPr id="9" name="Rectangle 8"/>
          <p:cNvSpPr/>
          <p:nvPr/>
        </p:nvSpPr>
        <p:spPr bwMode="auto">
          <a:xfrm>
            <a:off x="538753" y="4517047"/>
            <a:ext cx="3841897" cy="406789"/>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III</a:t>
            </a:r>
          </a:p>
        </p:txBody>
      </p:sp>
      <p:sp>
        <p:nvSpPr>
          <p:cNvPr id="10" name="Rectangle 9"/>
          <p:cNvSpPr/>
          <p:nvPr/>
        </p:nvSpPr>
        <p:spPr bwMode="auto">
          <a:xfrm>
            <a:off x="523825" y="4932082"/>
            <a:ext cx="3856825" cy="38917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IV</a:t>
            </a:r>
          </a:p>
        </p:txBody>
      </p:sp>
      <p:sp>
        <p:nvSpPr>
          <p:cNvPr id="11" name="Rectangle 10"/>
          <p:cNvSpPr/>
          <p:nvPr/>
        </p:nvSpPr>
        <p:spPr bwMode="auto">
          <a:xfrm>
            <a:off x="527949" y="5336112"/>
            <a:ext cx="3852702" cy="37949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V</a:t>
            </a:r>
          </a:p>
        </p:txBody>
      </p:sp>
      <p:sp>
        <p:nvSpPr>
          <p:cNvPr id="12" name="Rectangle 11"/>
          <p:cNvSpPr/>
          <p:nvPr/>
        </p:nvSpPr>
        <p:spPr bwMode="auto">
          <a:xfrm>
            <a:off x="528120" y="5726495"/>
            <a:ext cx="3852529" cy="394092"/>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Pathfinder Project VI</a:t>
            </a:r>
          </a:p>
        </p:txBody>
      </p:sp>
      <p:sp>
        <p:nvSpPr>
          <p:cNvPr id="13" name="Rectangle 12"/>
          <p:cNvSpPr/>
          <p:nvPr/>
        </p:nvSpPr>
        <p:spPr bwMode="auto">
          <a:xfrm>
            <a:off x="517487" y="6163338"/>
            <a:ext cx="4533015" cy="4997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800" dirty="0" smtClean="0"/>
              <a:t>Internal Infrastructure Setup</a:t>
            </a:r>
            <a:endParaRPr kumimoji="0" lang="en-GB" sz="1800" b="1" i="0" u="none" strike="noStrike" cap="none" normalizeH="0" baseline="0" dirty="0" smtClean="0">
              <a:ln>
                <a:noFill/>
              </a:ln>
              <a:solidFill>
                <a:schemeClr val="bg1"/>
              </a:solidFill>
              <a:effectLst/>
              <a:latin typeface="Tahoma" pitchFamily="34" charset="0"/>
            </a:endParaRPr>
          </a:p>
        </p:txBody>
      </p:sp>
      <p:sp>
        <p:nvSpPr>
          <p:cNvPr id="14" name="Rectangle 13"/>
          <p:cNvSpPr/>
          <p:nvPr/>
        </p:nvSpPr>
        <p:spPr bwMode="auto">
          <a:xfrm>
            <a:off x="510399" y="1424761"/>
            <a:ext cx="4480073" cy="1967025"/>
          </a:xfrm>
          <a:prstGeom prst="rect">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Tahoma" pitchFamily="34" charset="0"/>
              </a:rPr>
              <a:t>Phase I – Pathfinder</a:t>
            </a:r>
            <a:r>
              <a:rPr kumimoji="0" lang="en-GB" sz="1400" b="1" i="0" u="none" strike="noStrike" cap="none" normalizeH="0" dirty="0" smtClean="0">
                <a:ln>
                  <a:noFill/>
                </a:ln>
                <a:solidFill>
                  <a:schemeClr val="bg1"/>
                </a:solidFill>
                <a:effectLst/>
                <a:latin typeface="Tahoma" pitchFamily="34" charset="0"/>
              </a:rPr>
              <a:t> Phase</a:t>
            </a:r>
            <a:endParaRPr kumimoji="0" lang="en-GB" sz="1400" b="1" i="0" u="none" strike="noStrike" cap="none" normalizeH="0" baseline="0" dirty="0" smtClean="0">
              <a:ln>
                <a:noFill/>
              </a:ln>
              <a:solidFill>
                <a:schemeClr val="bg1"/>
              </a:solidFill>
              <a:effectLst/>
              <a:latin typeface="Tahoma" pitchFamily="34" charset="0"/>
            </a:endParaRPr>
          </a:p>
        </p:txBody>
      </p:sp>
      <p:sp>
        <p:nvSpPr>
          <p:cNvPr id="15" name="Rectangle 14"/>
          <p:cNvSpPr/>
          <p:nvPr/>
        </p:nvSpPr>
        <p:spPr bwMode="auto">
          <a:xfrm>
            <a:off x="5019047" y="1423432"/>
            <a:ext cx="4337642" cy="1968353"/>
          </a:xfrm>
          <a:prstGeom prst="rect">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Tahoma" pitchFamily="34" charset="0"/>
              </a:rPr>
              <a:t>Phase II</a:t>
            </a:r>
            <a:r>
              <a:rPr kumimoji="0" lang="en-GB" sz="1400" b="1" i="0" u="none" strike="noStrike" cap="none" normalizeH="0" dirty="0" smtClean="0">
                <a:ln>
                  <a:noFill/>
                </a:ln>
                <a:solidFill>
                  <a:schemeClr val="bg1"/>
                </a:solidFill>
                <a:effectLst/>
                <a:latin typeface="Tahoma" pitchFamily="34" charset="0"/>
              </a:rPr>
              <a:t> – Operational Implementation</a:t>
            </a:r>
            <a:endParaRPr kumimoji="0" lang="en-GB" sz="1400" b="1" i="0" u="none" strike="noStrike" cap="none" normalizeH="0" baseline="0" dirty="0" smtClean="0">
              <a:ln>
                <a:noFill/>
              </a:ln>
              <a:solidFill>
                <a:schemeClr val="bg1"/>
              </a:solidFill>
              <a:effectLst/>
              <a:latin typeface="Tahoma" pitchFamily="34" charset="0"/>
            </a:endParaRPr>
          </a:p>
        </p:txBody>
      </p:sp>
      <p:sp>
        <p:nvSpPr>
          <p:cNvPr id="16" name="Isosceles Triangle 15"/>
          <p:cNvSpPr/>
          <p:nvPr/>
        </p:nvSpPr>
        <p:spPr bwMode="auto">
          <a:xfrm>
            <a:off x="4398592" y="3652282"/>
            <a:ext cx="1244009" cy="1233377"/>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Delegate Body Decision Point *</a:t>
            </a:r>
          </a:p>
        </p:txBody>
      </p:sp>
      <p:sp>
        <p:nvSpPr>
          <p:cNvPr id="17" name="Right Brace 16"/>
          <p:cNvSpPr/>
          <p:nvPr/>
        </p:nvSpPr>
        <p:spPr bwMode="auto">
          <a:xfrm>
            <a:off x="5709718" y="3684846"/>
            <a:ext cx="1233377" cy="2450139"/>
          </a:xfrm>
          <a:prstGeom prst="rightBrace">
            <a:avLst/>
          </a:prstGeom>
          <a:solidFill>
            <a:schemeClr val="bg2"/>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8" name="Rectangle 17"/>
          <p:cNvSpPr/>
          <p:nvPr/>
        </p:nvSpPr>
        <p:spPr bwMode="auto">
          <a:xfrm>
            <a:off x="6996260" y="3682630"/>
            <a:ext cx="2348689" cy="2420235"/>
          </a:xfrm>
          <a:prstGeom prst="rect">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Operational</a:t>
            </a:r>
          </a:p>
          <a:p>
            <a:pPr marL="0" marR="0" indent="0" algn="ctr" defTabSz="914400" rtl="0" eaLnBrk="0" fontAlgn="base" latinLnBrk="0" hangingPunct="0">
              <a:lnSpc>
                <a:spcPct val="100000"/>
              </a:lnSpc>
              <a:spcBef>
                <a:spcPct val="50000"/>
              </a:spcBef>
              <a:spcAft>
                <a:spcPct val="0"/>
              </a:spcAft>
              <a:buClrTx/>
              <a:buSzTx/>
              <a:buFontTx/>
              <a:buNone/>
              <a:tabLst/>
            </a:pPr>
            <a:r>
              <a:rPr lang="en-GB" sz="1800" dirty="0" smtClean="0"/>
              <a:t>Implementation</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Tahoma" pitchFamily="34" charset="0"/>
              </a:rPr>
              <a:t>Project</a:t>
            </a:r>
          </a:p>
        </p:txBody>
      </p:sp>
      <p:sp>
        <p:nvSpPr>
          <p:cNvPr id="19" name="Rectangle 18"/>
          <p:cNvSpPr/>
          <p:nvPr/>
        </p:nvSpPr>
        <p:spPr bwMode="auto">
          <a:xfrm>
            <a:off x="513943" y="2183218"/>
            <a:ext cx="4472763" cy="326065"/>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Tahoma" pitchFamily="34" charset="0"/>
              </a:rPr>
              <a:t>Evolution of Legal &amp; Data Policy aspects</a:t>
            </a:r>
          </a:p>
        </p:txBody>
      </p:sp>
      <p:sp>
        <p:nvSpPr>
          <p:cNvPr id="20" name="Rectangle 19"/>
          <p:cNvSpPr/>
          <p:nvPr/>
        </p:nvSpPr>
        <p:spPr bwMode="auto">
          <a:xfrm>
            <a:off x="5072877" y="6159573"/>
            <a:ext cx="4336974" cy="499731"/>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800" dirty="0" smtClean="0"/>
              <a:t>Operational Ramp-up</a:t>
            </a:r>
            <a:endParaRPr kumimoji="0" lang="en-GB" sz="1800" b="1" i="0" u="none" strike="noStrike" cap="none" normalizeH="0" baseline="0" dirty="0" smtClean="0">
              <a:ln>
                <a:noFill/>
              </a:ln>
              <a:solidFill>
                <a:schemeClr val="bg1"/>
              </a:solidFill>
              <a:effectLst/>
              <a:latin typeface="Tahoma" pitchFamily="34" charset="0"/>
            </a:endParaRPr>
          </a:p>
        </p:txBody>
      </p:sp>
      <p:sp>
        <p:nvSpPr>
          <p:cNvPr id="21" name="Rectangle 20"/>
          <p:cNvSpPr/>
          <p:nvPr/>
        </p:nvSpPr>
        <p:spPr bwMode="auto">
          <a:xfrm>
            <a:off x="3285497" y="1728234"/>
            <a:ext cx="1609725"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PF Execution &amp; User feedback</a:t>
            </a:r>
            <a:endParaRPr kumimoji="0" lang="en-GB" sz="1000" b="1" i="0" u="none" strike="noStrike" cap="none" normalizeH="0" baseline="0" dirty="0" smtClean="0">
              <a:ln>
                <a:noFill/>
              </a:ln>
              <a:solidFill>
                <a:schemeClr val="bg1"/>
              </a:solidFill>
              <a:effectLst/>
              <a:latin typeface="Tahoma" pitchFamily="34" charset="0"/>
            </a:endParaRPr>
          </a:p>
        </p:txBody>
      </p:sp>
      <p:sp>
        <p:nvSpPr>
          <p:cNvPr id="22" name="Isosceles Triangle 21"/>
          <p:cNvSpPr/>
          <p:nvPr/>
        </p:nvSpPr>
        <p:spPr bwMode="auto">
          <a:xfrm>
            <a:off x="3342868" y="2923287"/>
            <a:ext cx="1367391"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Workshop</a:t>
            </a:r>
          </a:p>
        </p:txBody>
      </p:sp>
      <p:sp>
        <p:nvSpPr>
          <p:cNvPr id="23" name="Rectangle 22"/>
          <p:cNvSpPr/>
          <p:nvPr/>
        </p:nvSpPr>
        <p:spPr bwMode="auto">
          <a:xfrm>
            <a:off x="2009147" y="1728234"/>
            <a:ext cx="1238250"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Procurement Activities</a:t>
            </a:r>
            <a:endParaRPr kumimoji="0" lang="en-GB" sz="1000" b="1" i="0" u="none" strike="noStrike" cap="none" normalizeH="0" baseline="0" dirty="0" smtClean="0">
              <a:ln>
                <a:noFill/>
              </a:ln>
              <a:solidFill>
                <a:schemeClr val="bg1"/>
              </a:solidFill>
              <a:effectLst/>
              <a:latin typeface="Tahoma" pitchFamily="34" charset="0"/>
            </a:endParaRPr>
          </a:p>
        </p:txBody>
      </p:sp>
      <p:sp>
        <p:nvSpPr>
          <p:cNvPr id="24" name="Rectangle 23"/>
          <p:cNvSpPr/>
          <p:nvPr/>
        </p:nvSpPr>
        <p:spPr bwMode="auto">
          <a:xfrm>
            <a:off x="532772" y="1728234"/>
            <a:ext cx="1409700"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Requirements &amp; Design</a:t>
            </a:r>
            <a:endParaRPr kumimoji="0" lang="en-GB" sz="1000" b="1" i="0" u="none" strike="noStrike" cap="none" normalizeH="0" baseline="0" dirty="0" smtClean="0">
              <a:ln>
                <a:noFill/>
              </a:ln>
              <a:solidFill>
                <a:schemeClr val="bg1"/>
              </a:solidFill>
              <a:effectLst/>
              <a:latin typeface="Tahoma" pitchFamily="34" charset="0"/>
            </a:endParaRPr>
          </a:p>
        </p:txBody>
      </p:sp>
      <p:sp>
        <p:nvSpPr>
          <p:cNvPr id="25" name="Rectangle 24"/>
          <p:cNvSpPr/>
          <p:nvPr/>
        </p:nvSpPr>
        <p:spPr bwMode="auto">
          <a:xfrm>
            <a:off x="7714622" y="1737759"/>
            <a:ext cx="1609725"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Operations &amp; User feedback</a:t>
            </a:r>
            <a:endParaRPr kumimoji="0" lang="en-GB" sz="1000" b="1" i="0" u="none" strike="noStrike" cap="none" normalizeH="0" baseline="0" dirty="0" smtClean="0">
              <a:ln>
                <a:noFill/>
              </a:ln>
              <a:solidFill>
                <a:schemeClr val="bg1"/>
              </a:solidFill>
              <a:effectLst/>
              <a:latin typeface="Tahoma" pitchFamily="34" charset="0"/>
            </a:endParaRPr>
          </a:p>
        </p:txBody>
      </p:sp>
      <p:sp>
        <p:nvSpPr>
          <p:cNvPr id="26" name="Rectangle 25"/>
          <p:cNvSpPr/>
          <p:nvPr/>
        </p:nvSpPr>
        <p:spPr bwMode="auto">
          <a:xfrm>
            <a:off x="6466847" y="1737759"/>
            <a:ext cx="1238250"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Procurement Activities</a:t>
            </a:r>
            <a:endParaRPr kumimoji="0" lang="en-GB" sz="1000" b="1" i="0" u="none" strike="noStrike" cap="none" normalizeH="0" baseline="0" dirty="0" smtClean="0">
              <a:ln>
                <a:noFill/>
              </a:ln>
              <a:solidFill>
                <a:schemeClr val="bg1"/>
              </a:solidFill>
              <a:effectLst/>
              <a:latin typeface="Tahoma" pitchFamily="34" charset="0"/>
            </a:endParaRPr>
          </a:p>
        </p:txBody>
      </p:sp>
      <p:sp>
        <p:nvSpPr>
          <p:cNvPr id="27" name="Rectangle 26"/>
          <p:cNvSpPr/>
          <p:nvPr/>
        </p:nvSpPr>
        <p:spPr bwMode="auto">
          <a:xfrm>
            <a:off x="5047622" y="1737759"/>
            <a:ext cx="1409700" cy="381000"/>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1000" dirty="0" smtClean="0"/>
              <a:t>Requirements &amp; Design</a:t>
            </a:r>
            <a:endParaRPr kumimoji="0" lang="en-GB" sz="1000" b="1" i="0" u="none" strike="noStrike" cap="none" normalizeH="0" baseline="0" dirty="0" smtClean="0">
              <a:ln>
                <a:noFill/>
              </a:ln>
              <a:solidFill>
                <a:schemeClr val="bg1"/>
              </a:solidFill>
              <a:effectLst/>
              <a:latin typeface="Tahoma" pitchFamily="34" charset="0"/>
            </a:endParaRPr>
          </a:p>
        </p:txBody>
      </p:sp>
      <p:sp>
        <p:nvSpPr>
          <p:cNvPr id="28" name="Rectangle 27"/>
          <p:cNvSpPr/>
          <p:nvPr/>
        </p:nvSpPr>
        <p:spPr bwMode="auto">
          <a:xfrm>
            <a:off x="5036324" y="2590799"/>
            <a:ext cx="4267201" cy="326065"/>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Tahoma" pitchFamily="34" charset="0"/>
              </a:rPr>
              <a:t>Feedback</a:t>
            </a:r>
            <a:r>
              <a:rPr kumimoji="0" lang="en-GB" sz="1400" b="1" i="0" u="none" strike="noStrike" cap="none" normalizeH="0" dirty="0" smtClean="0">
                <a:ln>
                  <a:noFill/>
                </a:ln>
                <a:solidFill>
                  <a:schemeClr val="bg1"/>
                </a:solidFill>
                <a:effectLst/>
                <a:latin typeface="Tahoma" pitchFamily="34" charset="0"/>
              </a:rPr>
              <a:t> &amp; Reporting to Delegate Bodies</a:t>
            </a:r>
            <a:endParaRPr kumimoji="0" lang="en-GB" sz="1400" b="1" i="0" u="none" strike="noStrike" cap="none" normalizeH="0" baseline="0" dirty="0" smtClean="0">
              <a:ln>
                <a:noFill/>
              </a:ln>
              <a:solidFill>
                <a:schemeClr val="bg1"/>
              </a:solidFill>
              <a:effectLst/>
              <a:latin typeface="Tahoma" pitchFamily="34" charset="0"/>
            </a:endParaRPr>
          </a:p>
        </p:txBody>
      </p:sp>
      <p:sp>
        <p:nvSpPr>
          <p:cNvPr id="29" name="Isosceles Triangle 28"/>
          <p:cNvSpPr/>
          <p:nvPr/>
        </p:nvSpPr>
        <p:spPr bwMode="auto">
          <a:xfrm>
            <a:off x="7812088" y="2937464"/>
            <a:ext cx="1303596"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Reporting</a:t>
            </a:r>
          </a:p>
        </p:txBody>
      </p:sp>
      <p:sp>
        <p:nvSpPr>
          <p:cNvPr id="30" name="Rectangle 29"/>
          <p:cNvSpPr/>
          <p:nvPr/>
        </p:nvSpPr>
        <p:spPr bwMode="auto">
          <a:xfrm>
            <a:off x="510399" y="2594343"/>
            <a:ext cx="4476307" cy="326065"/>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1" i="0" u="none" strike="noStrike" cap="none" normalizeH="0" baseline="0" dirty="0" smtClean="0">
                <a:ln>
                  <a:noFill/>
                </a:ln>
                <a:solidFill>
                  <a:schemeClr val="bg1"/>
                </a:solidFill>
                <a:effectLst/>
                <a:latin typeface="Tahoma" pitchFamily="34" charset="0"/>
              </a:rPr>
              <a:t>Feedback</a:t>
            </a:r>
            <a:r>
              <a:rPr kumimoji="0" lang="en-GB" sz="1400" b="1" i="0" u="none" strike="noStrike" cap="none" normalizeH="0" dirty="0" smtClean="0">
                <a:ln>
                  <a:noFill/>
                </a:ln>
                <a:solidFill>
                  <a:schemeClr val="bg1"/>
                </a:solidFill>
                <a:effectLst/>
                <a:latin typeface="Tahoma" pitchFamily="34" charset="0"/>
              </a:rPr>
              <a:t> &amp; Reporting to Delegate Bodies</a:t>
            </a:r>
            <a:endParaRPr kumimoji="0" lang="en-GB" sz="1400" b="1" i="0" u="none" strike="noStrike" cap="none" normalizeH="0" baseline="0" dirty="0" smtClean="0">
              <a:ln>
                <a:noFill/>
              </a:ln>
              <a:solidFill>
                <a:schemeClr val="bg1"/>
              </a:solidFill>
              <a:effectLst/>
              <a:latin typeface="Tahoma" pitchFamily="34" charset="0"/>
            </a:endParaRPr>
          </a:p>
        </p:txBody>
      </p:sp>
      <p:sp>
        <p:nvSpPr>
          <p:cNvPr id="31" name="TextBox 30"/>
          <p:cNvSpPr txBox="1"/>
          <p:nvPr/>
        </p:nvSpPr>
        <p:spPr>
          <a:xfrm>
            <a:off x="4455078" y="4922873"/>
            <a:ext cx="1137684" cy="507831"/>
          </a:xfrm>
          <a:prstGeom prst="rect">
            <a:avLst/>
          </a:prstGeom>
          <a:noFill/>
        </p:spPr>
        <p:txBody>
          <a:bodyPr wrap="square" rtlCol="0">
            <a:spAutoFit/>
          </a:bodyPr>
          <a:lstStyle/>
          <a:p>
            <a:r>
              <a:rPr lang="en-GB" dirty="0" smtClean="0">
                <a:solidFill>
                  <a:schemeClr val="tx1"/>
                </a:solidFill>
              </a:rPr>
              <a:t>* Decision on go-ahead with a baseline</a:t>
            </a:r>
            <a:endParaRPr lang="en-GB" dirty="0">
              <a:solidFill>
                <a:schemeClr val="tx1"/>
              </a:solidFill>
            </a:endParaRPr>
          </a:p>
        </p:txBody>
      </p:sp>
      <p:sp>
        <p:nvSpPr>
          <p:cNvPr id="32" name="Isosceles Triangle 31"/>
          <p:cNvSpPr/>
          <p:nvPr/>
        </p:nvSpPr>
        <p:spPr bwMode="auto">
          <a:xfrm>
            <a:off x="6493651" y="2948096"/>
            <a:ext cx="1303596"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Approval</a:t>
            </a:r>
          </a:p>
        </p:txBody>
      </p:sp>
      <p:sp>
        <p:nvSpPr>
          <p:cNvPr id="33" name="Isosceles Triangle 32"/>
          <p:cNvSpPr/>
          <p:nvPr/>
        </p:nvSpPr>
        <p:spPr bwMode="auto">
          <a:xfrm>
            <a:off x="581948" y="2937464"/>
            <a:ext cx="1303596"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Reporting</a:t>
            </a:r>
          </a:p>
        </p:txBody>
      </p:sp>
      <p:sp>
        <p:nvSpPr>
          <p:cNvPr id="34" name="Isosceles Triangle 33"/>
          <p:cNvSpPr/>
          <p:nvPr/>
        </p:nvSpPr>
        <p:spPr bwMode="auto">
          <a:xfrm>
            <a:off x="1978358" y="2941008"/>
            <a:ext cx="1303596"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Reporting</a:t>
            </a:r>
          </a:p>
        </p:txBody>
      </p:sp>
      <p:sp>
        <p:nvSpPr>
          <p:cNvPr id="35" name="Isosceles Triangle 34"/>
          <p:cNvSpPr/>
          <p:nvPr/>
        </p:nvSpPr>
        <p:spPr bwMode="auto">
          <a:xfrm>
            <a:off x="5083065" y="2941009"/>
            <a:ext cx="1303596" cy="383438"/>
          </a:xfrm>
          <a:prstGeom prst="triangle">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900" b="1" i="0" u="none" strike="noStrike" cap="none" normalizeH="0" baseline="0" dirty="0" smtClean="0">
                <a:ln>
                  <a:noFill/>
                </a:ln>
                <a:solidFill>
                  <a:schemeClr val="bg1"/>
                </a:solidFill>
                <a:effectLst/>
                <a:latin typeface="Tahoma" pitchFamily="34" charset="0"/>
              </a:rPr>
              <a:t>Reporting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Framework Scope</a:t>
            </a:r>
            <a:endParaRPr lang="en-GB" dirty="0"/>
          </a:p>
        </p:txBody>
      </p:sp>
      <p:sp>
        <p:nvSpPr>
          <p:cNvPr id="3" name="Content Placeholder 2"/>
          <p:cNvSpPr>
            <a:spLocks noGrp="1"/>
          </p:cNvSpPr>
          <p:nvPr>
            <p:ph idx="1"/>
          </p:nvPr>
        </p:nvSpPr>
        <p:spPr/>
        <p:txBody>
          <a:bodyPr>
            <a:normAutofit/>
          </a:bodyPr>
          <a:lstStyle/>
          <a:p>
            <a:pPr marL="0" indent="0">
              <a:buNone/>
            </a:pPr>
            <a:r>
              <a:rPr lang="en-GB" sz="3200" dirty="0" smtClean="0"/>
              <a:t>Management and Coordination of the overall activity</a:t>
            </a:r>
          </a:p>
          <a:p>
            <a:pPr lvl="1"/>
            <a:r>
              <a:rPr lang="en-GB" sz="2800" dirty="0" smtClean="0"/>
              <a:t>Budget, Resources &amp; HR;</a:t>
            </a:r>
          </a:p>
          <a:p>
            <a:pPr lvl="1"/>
            <a:r>
              <a:rPr lang="en-GB" sz="2800" dirty="0" smtClean="0"/>
              <a:t>Risks, Constraints; </a:t>
            </a:r>
          </a:p>
          <a:p>
            <a:pPr lvl="1"/>
            <a:r>
              <a:rPr lang="en-GB" sz="2800" dirty="0" smtClean="0"/>
              <a:t>Schedule;</a:t>
            </a:r>
          </a:p>
          <a:p>
            <a:pPr lvl="1"/>
            <a:r>
              <a:rPr lang="en-GB" sz="2800" dirty="0" smtClean="0"/>
              <a:t>Cross project decencies, reviews;</a:t>
            </a:r>
          </a:p>
          <a:p>
            <a:pPr lvl="1"/>
            <a:r>
              <a:rPr lang="en-GB" sz="2800" dirty="0" smtClean="0"/>
              <a:t>Deliverables</a:t>
            </a:r>
          </a:p>
          <a:p>
            <a:pPr lvl="1"/>
            <a:r>
              <a:rPr lang="en-GB" sz="2800" dirty="0" smtClean="0"/>
              <a:t>Reporting</a:t>
            </a:r>
          </a:p>
          <a:p>
            <a:pPr>
              <a:buNone/>
            </a:pPr>
            <a:endParaRPr lang="en-GB"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Level Status</a:t>
            </a:r>
            <a:endParaRPr lang="en-GB" dirty="0"/>
          </a:p>
        </p:txBody>
      </p:sp>
      <p:sp>
        <p:nvSpPr>
          <p:cNvPr id="3" name="Content Placeholder 2"/>
          <p:cNvSpPr>
            <a:spLocks noGrp="1"/>
          </p:cNvSpPr>
          <p:nvPr>
            <p:ph idx="1"/>
          </p:nvPr>
        </p:nvSpPr>
        <p:spPr>
          <a:xfrm>
            <a:off x="266700" y="992188"/>
            <a:ext cx="9524928" cy="5391150"/>
          </a:xfrm>
        </p:spPr>
        <p:txBody>
          <a:bodyPr>
            <a:normAutofit/>
          </a:bodyPr>
          <a:lstStyle/>
          <a:p>
            <a:r>
              <a:rPr lang="en-GB" sz="3200" dirty="0" smtClean="0"/>
              <a:t>ICSI Platform Architecture Key Point (May 2017);</a:t>
            </a:r>
          </a:p>
          <a:p>
            <a:r>
              <a:rPr lang="en-GB" sz="3200" dirty="0" smtClean="0"/>
              <a:t>OLDA &amp; WMS Architecture Key Point (July 2017);</a:t>
            </a:r>
          </a:p>
          <a:p>
            <a:r>
              <a:rPr lang="en-GB" sz="3200" dirty="0" smtClean="0"/>
              <a:t>ICSI &amp; Pathfinder Services Design Review (October 2017);</a:t>
            </a:r>
          </a:p>
          <a:p>
            <a:r>
              <a:rPr lang="en-GB" sz="3200" dirty="0" smtClean="0"/>
              <a:t>Legal &amp; Policy aspects assessments;</a:t>
            </a:r>
          </a:p>
          <a:p>
            <a:r>
              <a:rPr lang="en-GB" sz="3200" dirty="0" smtClean="0"/>
              <a:t>Security Requirements integration (October 2017);</a:t>
            </a:r>
          </a:p>
          <a:p>
            <a:r>
              <a:rPr lang="en-GB" sz="3200" dirty="0" smtClean="0"/>
              <a:t>OSAT for ICSI Platform January 2018. </a:t>
            </a:r>
          </a:p>
          <a:p>
            <a:endParaRPr lang="de-DE" sz="3200" dirty="0"/>
          </a:p>
          <a:p>
            <a:pPr marL="0" indent="0">
              <a:buNone/>
            </a:pPr>
            <a:r>
              <a:rPr lang="de-DE" sz="1300" dirty="0" smtClean="0"/>
              <a:t>*ICSI – Information </a:t>
            </a:r>
            <a:r>
              <a:rPr lang="de-DE" sz="1300" dirty="0" err="1" smtClean="0"/>
              <a:t>Centric</a:t>
            </a:r>
            <a:r>
              <a:rPr lang="de-DE" sz="1300" dirty="0" smtClean="0"/>
              <a:t> Service Infrastructure</a:t>
            </a:r>
          </a:p>
          <a:p>
            <a:pPr marL="0" indent="0">
              <a:buNone/>
            </a:pPr>
            <a:r>
              <a:rPr lang="de-DE" sz="1300" dirty="0" smtClean="0"/>
              <a:t>*ICSI </a:t>
            </a:r>
            <a:r>
              <a:rPr lang="de-DE" sz="1300" dirty="0" err="1" smtClean="0"/>
              <a:t>Platform</a:t>
            </a:r>
            <a:r>
              <a:rPr lang="de-DE" sz="1300" dirty="0" smtClean="0"/>
              <a:t> </a:t>
            </a:r>
            <a:r>
              <a:rPr lang="mr-IN" sz="1300" dirty="0" smtClean="0"/>
              <a:t>–</a:t>
            </a:r>
            <a:r>
              <a:rPr lang="de-DE" sz="1300" dirty="0" smtClean="0"/>
              <a:t> </a:t>
            </a:r>
            <a:r>
              <a:rPr lang="de-DE" sz="1300" dirty="0" err="1" smtClean="0"/>
              <a:t>IaaS</a:t>
            </a:r>
            <a:r>
              <a:rPr lang="de-DE" sz="1300" dirty="0" smtClean="0"/>
              <a:t> &amp;</a:t>
            </a:r>
            <a:r>
              <a:rPr lang="de-DE" sz="1300" dirty="0" err="1" smtClean="0"/>
              <a:t>PaaS</a:t>
            </a:r>
            <a:endParaRPr lang="de-DE" sz="1300" dirty="0" smtClean="0"/>
          </a:p>
          <a:p>
            <a:pPr marL="0" indent="0">
              <a:buNone/>
            </a:pPr>
            <a:r>
              <a:rPr lang="de-DE" sz="1300" dirty="0" smtClean="0"/>
              <a:t>*OLDA – On-Line Data Access</a:t>
            </a:r>
          </a:p>
          <a:p>
            <a:pPr marL="0" indent="0">
              <a:buNone/>
            </a:pPr>
            <a:r>
              <a:rPr lang="de-DE" sz="1300" dirty="0" smtClean="0"/>
              <a:t>*WMS – Web Mapping Service</a:t>
            </a:r>
            <a:endParaRPr lang="en-GB" sz="13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Integrated development logic for Roadmap &amp; DIAS</a:t>
            </a:r>
            <a:endParaRPr lang="en-GB" dirty="0"/>
          </a:p>
        </p:txBody>
      </p:sp>
      <p:sp>
        <p:nvSpPr>
          <p:cNvPr id="6" name="Flowchart: Decision 5"/>
          <p:cNvSpPr/>
          <p:nvPr/>
        </p:nvSpPr>
        <p:spPr>
          <a:xfrm>
            <a:off x="79757" y="2020966"/>
            <a:ext cx="216024" cy="216024"/>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Rectangle 7"/>
          <p:cNvSpPr/>
          <p:nvPr/>
        </p:nvSpPr>
        <p:spPr>
          <a:xfrm>
            <a:off x="318194" y="2245337"/>
            <a:ext cx="1093255" cy="37281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dirty="0">
                <a:solidFill>
                  <a:srgbClr val="002060"/>
                </a:solidFill>
              </a:rPr>
              <a:t>Architectural Concept</a:t>
            </a:r>
          </a:p>
        </p:txBody>
      </p:sp>
      <p:cxnSp>
        <p:nvCxnSpPr>
          <p:cNvPr id="3" name="Connector: Elbow 2"/>
          <p:cNvCxnSpPr>
            <a:cxnSpLocks/>
            <a:stCxn id="6" idx="2"/>
            <a:endCxn id="8" idx="1"/>
          </p:cNvCxnSpPr>
          <p:nvPr/>
        </p:nvCxnSpPr>
        <p:spPr bwMode="auto">
          <a:xfrm rot="16200000" flipH="1">
            <a:off x="155605" y="2269153"/>
            <a:ext cx="194753" cy="130425"/>
          </a:xfrm>
          <a:prstGeom prst="bentConnector2">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17" name="Rectangle 16"/>
          <p:cNvSpPr/>
          <p:nvPr/>
        </p:nvSpPr>
        <p:spPr>
          <a:xfrm>
            <a:off x="1409517" y="2245335"/>
            <a:ext cx="984030" cy="372814"/>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b="0" i="1" dirty="0">
                <a:solidFill>
                  <a:srgbClr val="002060"/>
                </a:solidFill>
              </a:rPr>
              <a:t>Architecture Consolidation</a:t>
            </a:r>
          </a:p>
        </p:txBody>
      </p:sp>
      <p:sp>
        <p:nvSpPr>
          <p:cNvPr id="23" name="Flowchart: Decision 22"/>
          <p:cNvSpPr/>
          <p:nvPr/>
        </p:nvSpPr>
        <p:spPr>
          <a:xfrm>
            <a:off x="2528753" y="2334401"/>
            <a:ext cx="216024" cy="216024"/>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24" name="Connector: Elbow 23"/>
          <p:cNvCxnSpPr>
            <a:cxnSpLocks/>
            <a:stCxn id="17" idx="3"/>
            <a:endCxn id="23" idx="1"/>
          </p:cNvCxnSpPr>
          <p:nvPr/>
        </p:nvCxnSpPr>
        <p:spPr bwMode="auto">
          <a:xfrm>
            <a:off x="2393547" y="2431742"/>
            <a:ext cx="135206" cy="10671"/>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27" name="Connector: Elbow 26"/>
          <p:cNvCxnSpPr>
            <a:cxnSpLocks/>
            <a:stCxn id="17" idx="1"/>
          </p:cNvCxnSpPr>
          <p:nvPr/>
        </p:nvCxnSpPr>
        <p:spPr bwMode="auto">
          <a:xfrm rot="10800000" flipV="1">
            <a:off x="1409517" y="2431741"/>
            <a:ext cx="12700" cy="648153"/>
          </a:xfrm>
          <a:prstGeom prst="bentConnector4">
            <a:avLst>
              <a:gd name="adj1" fmla="val 94732"/>
              <a:gd name="adj2" fmla="val 6438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5568" y="1769598"/>
            <a:ext cx="362167"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KO</a:t>
            </a:r>
            <a:endParaRPr lang="en-GB" sz="800" b="1" dirty="0"/>
          </a:p>
        </p:txBody>
      </p:sp>
      <p:sp>
        <p:nvSpPr>
          <p:cNvPr id="49" name="Rectangle 48"/>
          <p:cNvSpPr/>
          <p:nvPr/>
        </p:nvSpPr>
        <p:spPr>
          <a:xfrm>
            <a:off x="2439141" y="3079896"/>
            <a:ext cx="1495763" cy="31634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dirty="0">
                <a:solidFill>
                  <a:srgbClr val="002060"/>
                </a:solidFill>
              </a:rPr>
              <a:t>Design</a:t>
            </a:r>
          </a:p>
        </p:txBody>
      </p:sp>
      <p:sp>
        <p:nvSpPr>
          <p:cNvPr id="53" name="Rectangle 52"/>
          <p:cNvSpPr/>
          <p:nvPr/>
        </p:nvSpPr>
        <p:spPr>
          <a:xfrm>
            <a:off x="1126298" y="3088905"/>
            <a:ext cx="1314681" cy="306106"/>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b="0" i="1" dirty="0">
                <a:solidFill>
                  <a:srgbClr val="002060"/>
                </a:solidFill>
              </a:rPr>
              <a:t>Initial design</a:t>
            </a:r>
          </a:p>
        </p:txBody>
      </p:sp>
      <p:sp>
        <p:nvSpPr>
          <p:cNvPr id="62" name="Flowchart: Decision 61"/>
          <p:cNvSpPr/>
          <p:nvPr/>
        </p:nvSpPr>
        <p:spPr>
          <a:xfrm>
            <a:off x="4098274" y="3122213"/>
            <a:ext cx="216024" cy="216024"/>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63" name="Connector: Elbow 62"/>
          <p:cNvCxnSpPr>
            <a:cxnSpLocks/>
            <a:stCxn id="49" idx="3"/>
            <a:endCxn id="62" idx="1"/>
          </p:cNvCxnSpPr>
          <p:nvPr/>
        </p:nvCxnSpPr>
        <p:spPr bwMode="auto">
          <a:xfrm flipV="1">
            <a:off x="3934904" y="3230225"/>
            <a:ext cx="163370" cy="7846"/>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66" name="TextBox 65"/>
          <p:cNvSpPr txBox="1"/>
          <p:nvPr/>
        </p:nvSpPr>
        <p:spPr>
          <a:xfrm>
            <a:off x="3890847" y="2796030"/>
            <a:ext cx="68228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Design Review</a:t>
            </a:r>
            <a:endParaRPr lang="en-GB" sz="800" b="1" dirty="0"/>
          </a:p>
        </p:txBody>
      </p:sp>
      <p:sp>
        <p:nvSpPr>
          <p:cNvPr id="67" name="Rectangle 66"/>
          <p:cNvSpPr/>
          <p:nvPr/>
        </p:nvSpPr>
        <p:spPr>
          <a:xfrm>
            <a:off x="3056304" y="3686558"/>
            <a:ext cx="1144488" cy="316349"/>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b="0" i="1" dirty="0">
                <a:solidFill>
                  <a:srgbClr val="002060"/>
                </a:solidFill>
              </a:rPr>
              <a:t>Initial implementation</a:t>
            </a:r>
          </a:p>
        </p:txBody>
      </p:sp>
      <p:sp>
        <p:nvSpPr>
          <p:cNvPr id="68" name="Rectangle 67"/>
          <p:cNvSpPr/>
          <p:nvPr/>
        </p:nvSpPr>
        <p:spPr>
          <a:xfrm>
            <a:off x="4205196" y="3697271"/>
            <a:ext cx="1559084" cy="3223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dirty="0">
                <a:solidFill>
                  <a:srgbClr val="002060"/>
                </a:solidFill>
              </a:rPr>
              <a:t>Implementation</a:t>
            </a:r>
          </a:p>
        </p:txBody>
      </p:sp>
      <p:cxnSp>
        <p:nvCxnSpPr>
          <p:cNvPr id="69" name="Connector: Elbow 68"/>
          <p:cNvCxnSpPr>
            <a:cxnSpLocks/>
            <a:stCxn id="62" idx="2"/>
          </p:cNvCxnSpPr>
          <p:nvPr/>
        </p:nvCxnSpPr>
        <p:spPr bwMode="auto">
          <a:xfrm rot="5400000">
            <a:off x="4029378" y="3509651"/>
            <a:ext cx="348323" cy="5494"/>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73" name="Flowchart: Decision 72"/>
          <p:cNvSpPr/>
          <p:nvPr/>
        </p:nvSpPr>
        <p:spPr>
          <a:xfrm>
            <a:off x="7651916" y="4363036"/>
            <a:ext cx="216024" cy="216024"/>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74" name="Connector: Elbow 73"/>
          <p:cNvCxnSpPr>
            <a:cxnSpLocks/>
            <a:stCxn id="77" idx="3"/>
            <a:endCxn id="73" idx="1"/>
          </p:cNvCxnSpPr>
          <p:nvPr/>
        </p:nvCxnSpPr>
        <p:spPr bwMode="auto">
          <a:xfrm>
            <a:off x="7484798" y="4471047"/>
            <a:ext cx="167118" cy="1"/>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76" name="TextBox 75"/>
          <p:cNvSpPr txBox="1"/>
          <p:nvPr/>
        </p:nvSpPr>
        <p:spPr>
          <a:xfrm>
            <a:off x="7239747" y="3744624"/>
            <a:ext cx="94099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Validation Readiness Review</a:t>
            </a:r>
            <a:endParaRPr lang="en-GB" sz="800" b="1" dirty="0"/>
          </a:p>
        </p:txBody>
      </p:sp>
      <p:sp>
        <p:nvSpPr>
          <p:cNvPr id="77" name="Rectangle 76"/>
          <p:cNvSpPr/>
          <p:nvPr/>
        </p:nvSpPr>
        <p:spPr>
          <a:xfrm>
            <a:off x="6335905" y="4309883"/>
            <a:ext cx="1148893" cy="3223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dirty="0">
                <a:solidFill>
                  <a:srgbClr val="002060"/>
                </a:solidFill>
              </a:rPr>
              <a:t>Integration &amp; Verification</a:t>
            </a:r>
          </a:p>
        </p:txBody>
      </p:sp>
      <p:sp>
        <p:nvSpPr>
          <p:cNvPr id="78" name="Rectangle 77"/>
          <p:cNvSpPr/>
          <p:nvPr/>
        </p:nvSpPr>
        <p:spPr>
          <a:xfrm>
            <a:off x="7928831" y="4694450"/>
            <a:ext cx="1905331" cy="32232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GB" sz="1050" dirty="0">
                <a:solidFill>
                  <a:srgbClr val="002060"/>
                </a:solidFill>
              </a:rPr>
              <a:t>User Validation</a:t>
            </a:r>
          </a:p>
        </p:txBody>
      </p:sp>
      <p:sp>
        <p:nvSpPr>
          <p:cNvPr id="79" name="Flowchart: Decision 78"/>
          <p:cNvSpPr/>
          <p:nvPr/>
        </p:nvSpPr>
        <p:spPr>
          <a:xfrm>
            <a:off x="5953053" y="4363035"/>
            <a:ext cx="216024" cy="216024"/>
          </a:xfrm>
          <a:prstGeom prst="flowChartDecision">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80" name="Connector: Elbow 79"/>
          <p:cNvCxnSpPr>
            <a:cxnSpLocks/>
            <a:stCxn id="68" idx="3"/>
            <a:endCxn id="79" idx="1"/>
          </p:cNvCxnSpPr>
          <p:nvPr/>
        </p:nvCxnSpPr>
        <p:spPr bwMode="auto">
          <a:xfrm>
            <a:off x="5764280" y="3858435"/>
            <a:ext cx="188773" cy="612612"/>
          </a:xfrm>
          <a:prstGeom prst="bentConnector3">
            <a:avLst>
              <a:gd name="adj1" fmla="val -988"/>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81" name="Connector: Elbow 80"/>
          <p:cNvCxnSpPr>
            <a:cxnSpLocks/>
            <a:stCxn id="79" idx="3"/>
            <a:endCxn id="77" idx="1"/>
          </p:cNvCxnSpPr>
          <p:nvPr/>
        </p:nvCxnSpPr>
        <p:spPr bwMode="auto">
          <a:xfrm>
            <a:off x="6169077" y="4471047"/>
            <a:ext cx="166828" cy="12700"/>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84" name="TextBox 83"/>
          <p:cNvSpPr txBox="1"/>
          <p:nvPr/>
        </p:nvSpPr>
        <p:spPr>
          <a:xfrm>
            <a:off x="5374848" y="4555113"/>
            <a:ext cx="1007861"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ICSI platform Readiness Review</a:t>
            </a:r>
            <a:endParaRPr lang="en-GB" sz="800" b="1" dirty="0"/>
          </a:p>
        </p:txBody>
      </p:sp>
      <p:cxnSp>
        <p:nvCxnSpPr>
          <p:cNvPr id="103" name="Connector: Elbow 102"/>
          <p:cNvCxnSpPr>
            <a:cxnSpLocks/>
            <a:stCxn id="73" idx="2"/>
            <a:endCxn id="78" idx="1"/>
          </p:cNvCxnSpPr>
          <p:nvPr/>
        </p:nvCxnSpPr>
        <p:spPr bwMode="auto">
          <a:xfrm rot="16200000" flipH="1">
            <a:off x="7706102" y="4632885"/>
            <a:ext cx="276554" cy="168903"/>
          </a:xfrm>
          <a:prstGeom prst="bentConnector2">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19" name="Connector: Elbow 118"/>
          <p:cNvCxnSpPr>
            <a:cxnSpLocks/>
            <a:stCxn id="23" idx="2"/>
          </p:cNvCxnSpPr>
          <p:nvPr/>
        </p:nvCxnSpPr>
        <p:spPr bwMode="auto">
          <a:xfrm rot="5400000">
            <a:off x="2273219" y="2716347"/>
            <a:ext cx="529469" cy="197624"/>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3" name="Connector: Elbow 32"/>
          <p:cNvCxnSpPr>
            <a:cxnSpLocks/>
          </p:cNvCxnSpPr>
          <p:nvPr/>
        </p:nvCxnSpPr>
        <p:spPr bwMode="auto">
          <a:xfrm rot="16200000" flipV="1">
            <a:off x="3648602" y="-521481"/>
            <a:ext cx="2449113" cy="8016675"/>
          </a:xfrm>
          <a:prstGeom prst="bentConnector3">
            <a:avLst>
              <a:gd name="adj1" fmla="val 114526"/>
            </a:avLst>
          </a:prstGeom>
          <a:ln>
            <a:solidFill>
              <a:schemeClr val="accent2"/>
            </a:solidFill>
            <a:prstDash val="dash"/>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37" name="Connector: Elbow 36"/>
          <p:cNvCxnSpPr>
            <a:cxnSpLocks/>
            <a:stCxn id="78" idx="0"/>
            <a:endCxn id="49" idx="0"/>
          </p:cNvCxnSpPr>
          <p:nvPr/>
        </p:nvCxnSpPr>
        <p:spPr bwMode="auto">
          <a:xfrm rot="16200000" flipV="1">
            <a:off x="5226983" y="1039936"/>
            <a:ext cx="1614554" cy="5694474"/>
          </a:xfrm>
          <a:prstGeom prst="bentConnector3">
            <a:avLst>
              <a:gd name="adj1" fmla="val 153761"/>
            </a:avLst>
          </a:prstGeom>
          <a:ln>
            <a:solidFill>
              <a:schemeClr val="accent2"/>
            </a:solidFill>
            <a:prstDash val="dash"/>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42" name="Connector: Elbow 41"/>
          <p:cNvCxnSpPr>
            <a:cxnSpLocks/>
            <a:stCxn id="78" idx="0"/>
            <a:endCxn id="68" idx="0"/>
          </p:cNvCxnSpPr>
          <p:nvPr/>
        </p:nvCxnSpPr>
        <p:spPr bwMode="auto">
          <a:xfrm rot="16200000" flipV="1">
            <a:off x="6434529" y="2247481"/>
            <a:ext cx="997179" cy="3896759"/>
          </a:xfrm>
          <a:prstGeom prst="bentConnector3">
            <a:avLst>
              <a:gd name="adj1" fmla="val 221304"/>
            </a:avLst>
          </a:prstGeom>
          <a:ln>
            <a:solidFill>
              <a:schemeClr val="accent2"/>
            </a:solidFill>
            <a:prstDash val="dash"/>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45" name="TextBox 44"/>
          <p:cNvSpPr txBox="1"/>
          <p:nvPr/>
        </p:nvSpPr>
        <p:spPr>
          <a:xfrm>
            <a:off x="7484798" y="1666086"/>
            <a:ext cx="1569571"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solidFill>
                  <a:schemeClr val="accent2"/>
                </a:solidFill>
              </a:rPr>
              <a:t>Feedback from users</a:t>
            </a:r>
            <a:endParaRPr lang="en-GB" sz="800" b="1" dirty="0">
              <a:solidFill>
                <a:schemeClr val="accent2"/>
              </a:solidFill>
            </a:endParaRPr>
          </a:p>
        </p:txBody>
      </p:sp>
      <p:sp>
        <p:nvSpPr>
          <p:cNvPr id="82" name="Rectangle 81"/>
          <p:cNvSpPr/>
          <p:nvPr/>
        </p:nvSpPr>
        <p:spPr>
          <a:xfrm>
            <a:off x="5765863" y="3707342"/>
            <a:ext cx="1016589" cy="316349"/>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lvl="0" algn="ctr"/>
            <a:r>
              <a:rPr lang="en-GB" sz="1050" b="0" i="1" dirty="0">
                <a:solidFill>
                  <a:srgbClr val="002060"/>
                </a:solidFill>
              </a:rPr>
              <a:t>Finalise implement.</a:t>
            </a:r>
          </a:p>
        </p:txBody>
      </p:sp>
      <p:cxnSp>
        <p:nvCxnSpPr>
          <p:cNvPr id="85" name="Connector: Elbow 84"/>
          <p:cNvCxnSpPr>
            <a:cxnSpLocks/>
            <a:stCxn id="82" idx="3"/>
            <a:endCxn id="77" idx="0"/>
          </p:cNvCxnSpPr>
          <p:nvPr/>
        </p:nvCxnSpPr>
        <p:spPr bwMode="auto">
          <a:xfrm>
            <a:off x="6782452" y="3865517"/>
            <a:ext cx="127900" cy="444366"/>
          </a:xfrm>
          <a:prstGeom prst="bentConnector2">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89" name="Connector: Elbow 88"/>
          <p:cNvCxnSpPr>
            <a:cxnSpLocks/>
          </p:cNvCxnSpPr>
          <p:nvPr/>
        </p:nvCxnSpPr>
        <p:spPr bwMode="auto">
          <a:xfrm rot="16200000" flipV="1">
            <a:off x="6364760" y="4065187"/>
            <a:ext cx="283688" cy="192511"/>
          </a:xfrm>
          <a:prstGeom prst="bentConnector3">
            <a:avLst>
              <a:gd name="adj1" fmla="val 50000"/>
            </a:avLst>
          </a:prstGeom>
          <a:ln>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39" name="Rectangle 38"/>
          <p:cNvSpPr/>
          <p:nvPr/>
        </p:nvSpPr>
        <p:spPr>
          <a:xfrm>
            <a:off x="1419525" y="5656686"/>
            <a:ext cx="8414638" cy="31634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050" dirty="0" smtClean="0">
                <a:solidFill>
                  <a:srgbClr val="002060"/>
                </a:solidFill>
              </a:rPr>
              <a:t>EUMETSAT, MO, ECMWF – DIAS</a:t>
            </a:r>
            <a:endParaRPr lang="en-GB" sz="1050" dirty="0">
              <a:solidFill>
                <a:srgbClr val="002060"/>
              </a:solidFill>
            </a:endParaRPr>
          </a:p>
        </p:txBody>
      </p:sp>
      <p:cxnSp>
        <p:nvCxnSpPr>
          <p:cNvPr id="40" name="Connector: Elbow 39"/>
          <p:cNvCxnSpPr>
            <a:cxnSpLocks/>
            <a:stCxn id="23" idx="3"/>
          </p:cNvCxnSpPr>
          <p:nvPr/>
        </p:nvCxnSpPr>
        <p:spPr bwMode="auto">
          <a:xfrm>
            <a:off x="2744777" y="2442413"/>
            <a:ext cx="55358" cy="3214273"/>
          </a:xfrm>
          <a:prstGeom prst="bentConnector2">
            <a:avLst/>
          </a:prstGeom>
          <a:ln>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p:cNvCxnSpPr>
            <a:cxnSpLocks/>
            <a:endCxn id="49" idx="2"/>
          </p:cNvCxnSpPr>
          <p:nvPr/>
        </p:nvCxnSpPr>
        <p:spPr bwMode="auto">
          <a:xfrm rot="16200000" flipV="1">
            <a:off x="2089362" y="4493907"/>
            <a:ext cx="2198043" cy="2719"/>
          </a:xfrm>
          <a:prstGeom prst="bentConnector3">
            <a:avLst>
              <a:gd name="adj1" fmla="val 50000"/>
            </a:avLst>
          </a:prstGeom>
          <a:ln>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p:cNvCxnSpPr>
            <a:cxnSpLocks/>
            <a:endCxn id="68" idx="2"/>
          </p:cNvCxnSpPr>
          <p:nvPr/>
        </p:nvCxnSpPr>
        <p:spPr bwMode="auto">
          <a:xfrm rot="5400000" flipH="1" flipV="1">
            <a:off x="4135231" y="4863774"/>
            <a:ext cx="1693682" cy="5332"/>
          </a:xfrm>
          <a:prstGeom prst="bentConnector3">
            <a:avLst>
              <a:gd name="adj1" fmla="val 50000"/>
            </a:avLst>
          </a:prstGeom>
          <a:ln>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p:cNvCxnSpPr>
            <a:cxnSpLocks/>
            <a:endCxn id="77" idx="2"/>
          </p:cNvCxnSpPr>
          <p:nvPr/>
        </p:nvCxnSpPr>
        <p:spPr bwMode="auto">
          <a:xfrm rot="16200000" flipV="1">
            <a:off x="6399119" y="5143444"/>
            <a:ext cx="1030826" cy="8359"/>
          </a:xfrm>
          <a:prstGeom prst="bentConnector3">
            <a:avLst>
              <a:gd name="adj1" fmla="val 50000"/>
            </a:avLst>
          </a:prstGeom>
          <a:ln>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p:cNvCxnSpPr>
            <a:cxnSpLocks/>
          </p:cNvCxnSpPr>
          <p:nvPr/>
        </p:nvCxnSpPr>
        <p:spPr bwMode="auto">
          <a:xfrm rot="5400000" flipH="1" flipV="1">
            <a:off x="8394425" y="5330727"/>
            <a:ext cx="627900" cy="2"/>
          </a:xfrm>
          <a:prstGeom prst="bentConnector3">
            <a:avLst>
              <a:gd name="adj1" fmla="val 50000"/>
            </a:avLst>
          </a:prstGeom>
          <a:ln>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206249" y="1982407"/>
            <a:ext cx="10770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Architecture Checkpoint</a:t>
            </a:r>
            <a:endParaRPr lang="en-GB" sz="800" b="1" dirty="0"/>
          </a:p>
        </p:txBody>
      </p:sp>
      <p:sp>
        <p:nvSpPr>
          <p:cNvPr id="44" name="TextBox 43"/>
          <p:cNvSpPr txBox="1"/>
          <p:nvPr/>
        </p:nvSpPr>
        <p:spPr>
          <a:xfrm>
            <a:off x="2766951" y="2315688"/>
            <a:ext cx="684803" cy="230832"/>
          </a:xfrm>
          <a:prstGeom prst="rect">
            <a:avLst/>
          </a:prstGeom>
          <a:noFill/>
        </p:spPr>
        <p:txBody>
          <a:bodyPr wrap="none" rtlCol="0">
            <a:spAutoFit/>
          </a:bodyPr>
          <a:lstStyle/>
          <a:p>
            <a:r>
              <a:rPr lang="en-GB" dirty="0" smtClean="0">
                <a:solidFill>
                  <a:schemeClr val="tx1"/>
                </a:solidFill>
              </a:rPr>
              <a:t>18</a:t>
            </a:r>
            <a:r>
              <a:rPr lang="en-GB" baseline="30000" dirty="0" smtClean="0">
                <a:solidFill>
                  <a:schemeClr val="tx1"/>
                </a:solidFill>
              </a:rPr>
              <a:t>th</a:t>
            </a:r>
            <a:r>
              <a:rPr lang="en-GB" dirty="0" smtClean="0">
                <a:solidFill>
                  <a:schemeClr val="tx1"/>
                </a:solidFill>
              </a:rPr>
              <a:t> May</a:t>
            </a:r>
            <a:endParaRPr lang="en-GB" dirty="0">
              <a:solidFill>
                <a:schemeClr val="tx1"/>
              </a:solidFill>
            </a:endParaRPr>
          </a:p>
        </p:txBody>
      </p:sp>
      <p:sp>
        <p:nvSpPr>
          <p:cNvPr id="47" name="TextBox 46"/>
          <p:cNvSpPr txBox="1"/>
          <p:nvPr/>
        </p:nvSpPr>
        <p:spPr>
          <a:xfrm>
            <a:off x="4380015" y="3109356"/>
            <a:ext cx="1080745" cy="230832"/>
          </a:xfrm>
          <a:prstGeom prst="rect">
            <a:avLst/>
          </a:prstGeom>
          <a:noFill/>
        </p:spPr>
        <p:txBody>
          <a:bodyPr wrap="none" rtlCol="0">
            <a:spAutoFit/>
          </a:bodyPr>
          <a:lstStyle/>
          <a:p>
            <a:r>
              <a:rPr lang="en-GB" dirty="0" smtClean="0">
                <a:solidFill>
                  <a:schemeClr val="tx1"/>
                </a:solidFill>
              </a:rPr>
              <a:t>15</a:t>
            </a:r>
            <a:r>
              <a:rPr lang="en-GB" baseline="30000" dirty="0" smtClean="0">
                <a:solidFill>
                  <a:schemeClr val="tx1"/>
                </a:solidFill>
              </a:rPr>
              <a:t>th</a:t>
            </a:r>
            <a:r>
              <a:rPr lang="en-GB" dirty="0" smtClean="0">
                <a:solidFill>
                  <a:schemeClr val="tx1"/>
                </a:solidFill>
              </a:rPr>
              <a:t> September</a:t>
            </a:r>
            <a:endParaRPr lang="en-GB" dirty="0">
              <a:solidFill>
                <a:schemeClr val="tx1"/>
              </a:solidFill>
            </a:endParaRPr>
          </a:p>
        </p:txBody>
      </p:sp>
      <p:sp>
        <p:nvSpPr>
          <p:cNvPr id="50" name="TextBox 49"/>
          <p:cNvSpPr txBox="1"/>
          <p:nvPr/>
        </p:nvSpPr>
        <p:spPr>
          <a:xfrm>
            <a:off x="5531923" y="4973782"/>
            <a:ext cx="1024639" cy="230832"/>
          </a:xfrm>
          <a:prstGeom prst="rect">
            <a:avLst/>
          </a:prstGeom>
          <a:noFill/>
        </p:spPr>
        <p:txBody>
          <a:bodyPr wrap="none" rtlCol="0">
            <a:spAutoFit/>
          </a:bodyPr>
          <a:lstStyle/>
          <a:p>
            <a:r>
              <a:rPr lang="en-GB" dirty="0" smtClean="0">
                <a:solidFill>
                  <a:schemeClr val="tx1"/>
                </a:solidFill>
              </a:rPr>
              <a:t>Mid November</a:t>
            </a:r>
            <a:endParaRPr lang="en-GB" dirty="0">
              <a:solidFill>
                <a:schemeClr val="tx1"/>
              </a:solidFill>
            </a:endParaRPr>
          </a:p>
        </p:txBody>
      </p:sp>
      <p:sp>
        <p:nvSpPr>
          <p:cNvPr id="52" name="TextBox 51"/>
          <p:cNvSpPr txBox="1"/>
          <p:nvPr/>
        </p:nvSpPr>
        <p:spPr>
          <a:xfrm>
            <a:off x="7325096" y="3536867"/>
            <a:ext cx="971741" cy="230832"/>
          </a:xfrm>
          <a:prstGeom prst="rect">
            <a:avLst/>
          </a:prstGeom>
          <a:noFill/>
        </p:spPr>
        <p:txBody>
          <a:bodyPr wrap="none" rtlCol="0">
            <a:spAutoFit/>
          </a:bodyPr>
          <a:lstStyle/>
          <a:p>
            <a:r>
              <a:rPr lang="en-GB" dirty="0" smtClean="0">
                <a:solidFill>
                  <a:schemeClr val="tx1"/>
                </a:solidFill>
              </a:rPr>
              <a:t>January 2018</a:t>
            </a:r>
            <a:endParaRPr lang="en-GB" dirty="0">
              <a:solidFill>
                <a:schemeClr val="tx1"/>
              </a:solidFill>
            </a:endParaRPr>
          </a:p>
        </p:txBody>
      </p:sp>
      <p:sp>
        <p:nvSpPr>
          <p:cNvPr id="54" name="TextBox 53"/>
          <p:cNvSpPr txBox="1"/>
          <p:nvPr/>
        </p:nvSpPr>
        <p:spPr>
          <a:xfrm>
            <a:off x="8441377" y="4391891"/>
            <a:ext cx="978153" cy="230832"/>
          </a:xfrm>
          <a:prstGeom prst="rect">
            <a:avLst/>
          </a:prstGeom>
          <a:noFill/>
        </p:spPr>
        <p:txBody>
          <a:bodyPr wrap="none" rtlCol="0">
            <a:spAutoFit/>
          </a:bodyPr>
          <a:lstStyle/>
          <a:p>
            <a:r>
              <a:rPr lang="en-GB" dirty="0" smtClean="0">
                <a:solidFill>
                  <a:schemeClr val="tx1"/>
                </a:solidFill>
              </a:rPr>
              <a:t>Q1 – Q2 2018</a:t>
            </a:r>
            <a:endParaRPr lang="en-GB" dirty="0">
              <a:solidFill>
                <a:schemeClr val="tx1"/>
              </a:solidFill>
            </a:endParaRPr>
          </a:p>
        </p:txBody>
      </p:sp>
    </p:spTree>
    <p:extLst>
      <p:ext uri="{BB962C8B-B14F-4D97-AF65-F5344CB8AC3E}">
        <p14:creationId xmlns:p14="http://schemas.microsoft.com/office/powerpoint/2010/main" val="13493616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Viewgraph Landscape Template.pptx" id="{D55F3037-2A64-4527-BC21-0A1CE6F8BEE0}" vid="{7B301C5A-72A2-45EE-9B21-304DC13331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4" ma:contentTypeDescription="Create a new document." ma:contentTypeScope="" ma:versionID="c3e70647cfd6916d7c5e07e1610a7326">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33a0c93ad58eddf02bb04d64af9f76e4"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4816A9-8CA9-4431-A411-8B4A32C08CFE}"/>
</file>

<file path=customXml/itemProps2.xml><?xml version="1.0" encoding="utf-8"?>
<ds:datastoreItem xmlns:ds="http://schemas.openxmlformats.org/officeDocument/2006/customXml" ds:itemID="{28981C5A-EDB5-4BA7-92C3-86B2B13F3456}"/>
</file>

<file path=customXml/itemProps3.xml><?xml version="1.0" encoding="utf-8"?>
<ds:datastoreItem xmlns:ds="http://schemas.openxmlformats.org/officeDocument/2006/customXml" ds:itemID="{9C678EC6-E4AE-4F92-B66E-E8B8EDAF6DA0}"/>
</file>

<file path=docProps/app.xml><?xml version="1.0" encoding="utf-8"?>
<Properties xmlns="http://schemas.openxmlformats.org/officeDocument/2006/extended-properties" xmlns:vt="http://schemas.openxmlformats.org/officeDocument/2006/docPropsVTypes">
  <Template>Viewgraph Landscape Template</Template>
  <TotalTime>0</TotalTime>
  <Words>2746</Words>
  <Application>Microsoft Macintosh PowerPoint</Application>
  <PresentationFormat>A4-Papier (210x297 mm)</PresentationFormat>
  <Paragraphs>425</Paragraphs>
  <Slides>41</Slides>
  <Notes>13</Notes>
  <HiddenSlides>0</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41</vt:i4>
      </vt:variant>
    </vt:vector>
  </HeadingPairs>
  <TitlesOfParts>
    <vt:vector size="45" baseType="lpstr">
      <vt:lpstr>Viewgraph Landscape Template</vt:lpstr>
      <vt:lpstr>Clip</vt:lpstr>
      <vt:lpstr>Visio</vt:lpstr>
      <vt:lpstr>Slide</vt:lpstr>
      <vt:lpstr>PowerPoint-Präsentation</vt:lpstr>
      <vt:lpstr>Background (drivers &amp; objectives)</vt:lpstr>
      <vt:lpstr>Vision</vt:lpstr>
      <vt:lpstr>How to get there …</vt:lpstr>
      <vt:lpstr>Pathfinder/ Projects</vt:lpstr>
      <vt:lpstr>High Level Organisation</vt:lpstr>
      <vt:lpstr>Framework Scope</vt:lpstr>
      <vt:lpstr>High Level Status</vt:lpstr>
      <vt:lpstr>Integrated development logic for Roadmap &amp; DIAS</vt:lpstr>
      <vt:lpstr>DIAS development heritage </vt:lpstr>
      <vt:lpstr>DIAS Development Schedule</vt:lpstr>
      <vt:lpstr>DIAS Development Logic</vt:lpstr>
      <vt:lpstr>Roadmap Legal &amp; Policy Activities (1)</vt:lpstr>
      <vt:lpstr>Roadmap User Validation Approach</vt:lpstr>
      <vt:lpstr>Roadmap User Validation Approach</vt:lpstr>
      <vt:lpstr>PF-I OLDA Scope</vt:lpstr>
      <vt:lpstr>PF-I OLDA Status</vt:lpstr>
      <vt:lpstr>PF-II: High Volume Data Delivery via EUM Terrestrial</vt:lpstr>
      <vt:lpstr>PF-II High Volume Data Delivery Scope</vt:lpstr>
      <vt:lpstr>PF-II High Volume Data Delivery Status</vt:lpstr>
      <vt:lpstr>PF-III Web Map Services Scope</vt:lpstr>
      <vt:lpstr>PF-III Web Map Services Status - completed</vt:lpstr>
      <vt:lpstr>PF-III Web Map Services Status – on going</vt:lpstr>
      <vt:lpstr>PF-IV (Product Customization Toolbox) Scope</vt:lpstr>
      <vt:lpstr>PF-IV (Product Customization Toolbox) Status</vt:lpstr>
      <vt:lpstr>PF-V Hosted Processing Scope</vt:lpstr>
      <vt:lpstr>PF-V Hosted Processing Status</vt:lpstr>
      <vt:lpstr>PF-VI SAF Scope</vt:lpstr>
      <vt:lpstr>PF-VI SAF Status</vt:lpstr>
      <vt:lpstr>ICSI/DCSI System Architecture - I</vt:lpstr>
      <vt:lpstr>ICSI/DCSI System Architecture - II</vt:lpstr>
      <vt:lpstr>EUMETSAT DIAS Implementation Scope</vt:lpstr>
      <vt:lpstr>Targeted DIAS user community - Actors &amp; Roles</vt:lpstr>
      <vt:lpstr>DIAS Use Cases</vt:lpstr>
      <vt:lpstr>DIAS Functional Blocks &amp; Responsibility Distribution</vt:lpstr>
      <vt:lpstr>Tools and processing services (ECMWF)</vt:lpstr>
      <vt:lpstr>EUMETSAT - DIAS V0 System</vt:lpstr>
      <vt:lpstr>DIAS – OpenStack based</vt:lpstr>
      <vt:lpstr>DIAS V0 – DCSI + DCSI Platform</vt:lpstr>
      <vt:lpstr>DIAS V1 Eco-System</vt:lpstr>
      <vt:lpstr>Next steps</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 Riippa</dc:creator>
  <cp:lastModifiedBy>Lothar Wolf</cp:lastModifiedBy>
  <cp:revision>124</cp:revision>
  <cp:lastPrinted>2006-03-06T14:11:17Z</cp:lastPrinted>
  <dcterms:created xsi:type="dcterms:W3CDTF">2017-06-30T11:10:40Z</dcterms:created>
  <dcterms:modified xsi:type="dcterms:W3CDTF">2017-11-21T11:33:55Z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