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540" r:id="rId3"/>
    <p:sldId id="661" r:id="rId4"/>
    <p:sldId id="820" r:id="rId5"/>
    <p:sldId id="840" r:id="rId6"/>
    <p:sldId id="841" r:id="rId7"/>
    <p:sldId id="845" r:id="rId8"/>
    <p:sldId id="842" r:id="rId9"/>
    <p:sldId id="846" r:id="rId10"/>
    <p:sldId id="844" r:id="rId11"/>
    <p:sldId id="847" r:id="rId12"/>
    <p:sldId id="843" r:id="rId13"/>
    <p:sldId id="848" r:id="rId14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7278" autoAdjust="0"/>
  </p:normalViewPr>
  <p:slideViewPr>
    <p:cSldViewPr showGuides="1">
      <p:cViewPr>
        <p:scale>
          <a:sx n="100" d="100"/>
          <a:sy n="100" d="100"/>
        </p:scale>
        <p:origin x="-648" y="-72"/>
      </p:cViewPr>
      <p:guideLst>
        <p:guide orient="horz" pos="32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3384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47" rIns="93100" bIns="46547" numCol="1" anchor="t" anchorCtr="0" compatLnSpc="1">
            <a:prstTxWarp prst="textNoShape">
              <a:avLst/>
            </a:prstTxWarp>
          </a:bodyPr>
          <a:lstStyle>
            <a:lvl1pPr defTabSz="93174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47" rIns="93100" bIns="46547" numCol="1" anchor="t" anchorCtr="0" compatLnSpc="1">
            <a:prstTxWarp prst="textNoShape">
              <a:avLst/>
            </a:prstTxWarp>
          </a:bodyPr>
          <a:lstStyle>
            <a:lvl1pPr algn="r" defTabSz="93174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3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47" rIns="93100" bIns="46547" numCol="1" anchor="b" anchorCtr="0" compatLnSpc="1">
            <a:prstTxWarp prst="textNoShape">
              <a:avLst/>
            </a:prstTxWarp>
          </a:bodyPr>
          <a:lstStyle>
            <a:lvl1pPr defTabSz="93174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39200"/>
            <a:ext cx="3043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0" tIns="46547" rIns="93100" bIns="46547" numCol="1" anchor="b" anchorCtr="0" compatLnSpc="1">
            <a:prstTxWarp prst="textNoShape">
              <a:avLst/>
            </a:prstTxWarp>
          </a:bodyPr>
          <a:lstStyle>
            <a:lvl1pPr algn="r" defTabSz="931740">
              <a:defRPr sz="1200">
                <a:latin typeface="Arial" charset="0"/>
              </a:defRPr>
            </a:lvl1pPr>
          </a:lstStyle>
          <a:p>
            <a:pPr>
              <a:defRPr/>
            </a:pPr>
            <a:fld id="{2BF64C97-A627-4F33-AFE0-E3D53EC61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41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9" tIns="47030" rIns="94059" bIns="47030" numCol="1" anchor="t" anchorCtr="0" compatLnSpc="1">
            <a:prstTxWarp prst="textNoShape">
              <a:avLst/>
            </a:prstTxWarp>
          </a:bodyPr>
          <a:lstStyle>
            <a:lvl1pPr defTabSz="9413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9" tIns="47030" rIns="94059" bIns="47030" numCol="1" anchor="t" anchorCtr="0" compatLnSpc="1">
            <a:prstTxWarp prst="textNoShape">
              <a:avLst/>
            </a:prstTxWarp>
          </a:bodyPr>
          <a:lstStyle>
            <a:lvl1pPr algn="r" defTabSz="9413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6913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9" tIns="47030" rIns="94059" bIns="47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3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9" tIns="47030" rIns="94059" bIns="47030" numCol="1" anchor="b" anchorCtr="0" compatLnSpc="1">
            <a:prstTxWarp prst="textNoShape">
              <a:avLst/>
            </a:prstTxWarp>
          </a:bodyPr>
          <a:lstStyle>
            <a:lvl1pPr defTabSz="9413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39200"/>
            <a:ext cx="30432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9" tIns="47030" rIns="94059" bIns="47030" numCol="1" anchor="b" anchorCtr="0" compatLnSpc="1">
            <a:prstTxWarp prst="textNoShape">
              <a:avLst/>
            </a:prstTxWarp>
          </a:bodyPr>
          <a:lstStyle>
            <a:lvl1pPr algn="r" defTabSz="941313">
              <a:defRPr sz="1200">
                <a:latin typeface="Arial" charset="0"/>
              </a:defRPr>
            </a:lvl1pPr>
          </a:lstStyle>
          <a:p>
            <a:pPr>
              <a:defRPr/>
            </a:pPr>
            <a:fld id="{9C7C8BE3-0DEE-4B11-906D-2637D06E7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00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200EE-F9CE-4286-8A64-2A4FAC11DA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3866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D1D567-C1AA-4CF8-A336-AF63C3BC7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21489-426A-4B0D-B58A-AADC6AE37F9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1"/>
            <a:ext cx="70104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0855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FE571-F67B-4133-8AB0-444120215FA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636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1"/>
            <a:ext cx="7010400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0855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FE571-F67B-4133-8AB0-444120215FA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636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21489-426A-4B0D-B58A-AADC6AE37F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330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D567-C1AA-4CF8-A336-AF63C3BC7B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7769"/>
            <a:ext cx="8153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Line 6"/>
          <p:cNvSpPr>
            <a:spLocks noChangeShapeType="1"/>
          </p:cNvSpPr>
          <p:nvPr userDrawn="1"/>
        </p:nvSpPr>
        <p:spPr bwMode="auto">
          <a:xfrm>
            <a:off x="692232" y="3792187"/>
            <a:ext cx="7696200" cy="0"/>
          </a:xfrm>
          <a:prstGeom prst="line">
            <a:avLst/>
          </a:prstGeom>
          <a:noFill/>
          <a:ln w="57150" cmpd="thinThick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6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3" name="Line 6"/>
          <p:cNvSpPr>
            <a:spLocks noChangeShapeType="1"/>
          </p:cNvSpPr>
          <p:nvPr userDrawn="1"/>
        </p:nvSpPr>
        <p:spPr bwMode="auto">
          <a:xfrm>
            <a:off x="692232" y="3792187"/>
            <a:ext cx="7696200" cy="0"/>
          </a:xfrm>
          <a:prstGeom prst="line">
            <a:avLst/>
          </a:prstGeom>
          <a:noFill/>
          <a:ln w="57150" cmpd="thinThick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200EE-F9CE-4286-8A64-2A4FAC11DAF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18"/>
          <p:cNvSpPr>
            <a:spLocks noChangeArrowheads="1"/>
          </p:cNvSpPr>
          <p:nvPr/>
        </p:nvSpPr>
        <p:spPr bwMode="auto">
          <a:xfrm>
            <a:off x="228600" y="6457950"/>
            <a:ext cx="8682038" cy="320675"/>
          </a:xfrm>
          <a:prstGeom prst="rect">
            <a:avLst/>
          </a:prstGeom>
          <a:solidFill>
            <a:srgbClr val="215A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228600" y="76200"/>
            <a:ext cx="8686800" cy="347663"/>
          </a:xfrm>
          <a:prstGeom prst="rect">
            <a:avLst/>
          </a:prstGeom>
          <a:solidFill>
            <a:srgbClr val="6C9B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dirty="0" smtClean="0">
                <a:solidFill>
                  <a:srgbClr val="003366"/>
                </a:solidFill>
                <a:latin typeface="Trebuchet MS" pitchFamily="34" charset="0"/>
              </a:rPr>
              <a:t>N A T I O N A L   O C E A N I C   A N D   A T M O S P H E R I C   A D M I N I S T R A T I O N</a:t>
            </a:r>
          </a:p>
        </p:txBody>
      </p:sp>
      <p:sp>
        <p:nvSpPr>
          <p:cNvPr id="1028" name="Text Box 9"/>
          <p:cNvSpPr txBox="1">
            <a:spLocks noChangeArrowheads="1"/>
          </p:cNvSpPr>
          <p:nvPr/>
        </p:nvSpPr>
        <p:spPr bwMode="auto">
          <a:xfrm>
            <a:off x="533400" y="457200"/>
            <a:ext cx="8077200" cy="609600"/>
          </a:xfrm>
          <a:prstGeom prst="rect">
            <a:avLst/>
          </a:prstGeom>
          <a:solidFill>
            <a:srgbClr val="215A9F"/>
          </a:solidFill>
          <a:ln>
            <a:noFill/>
          </a:ln>
          <a:extLst/>
        </p:spPr>
        <p:txBody>
          <a:bodyPr lIns="36576" tIns="73152" rIns="36576" bIns="36576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54" name="Group 16"/>
          <p:cNvGrpSpPr>
            <a:grpSpLocks noChangeAspect="1"/>
          </p:cNvGrpSpPr>
          <p:nvPr/>
        </p:nvGrpSpPr>
        <p:grpSpPr bwMode="auto">
          <a:xfrm>
            <a:off x="8077200" y="0"/>
            <a:ext cx="1066800" cy="1066800"/>
            <a:chOff x="72" y="84"/>
            <a:chExt cx="828" cy="828"/>
          </a:xfrm>
        </p:grpSpPr>
        <p:sp>
          <p:nvSpPr>
            <p:cNvPr id="2064" name="Oval 10"/>
            <p:cNvSpPr>
              <a:spLocks noChangeAspect="1" noChangeArrowheads="1"/>
            </p:cNvSpPr>
            <p:nvPr userDrawn="1"/>
          </p:nvSpPr>
          <p:spPr bwMode="auto">
            <a:xfrm>
              <a:off x="72" y="84"/>
              <a:ext cx="828" cy="8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2065" name="Picture 11" descr="NOAA seal 2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" y="84"/>
              <a:ext cx="828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5" name="Group 17"/>
          <p:cNvGrpSpPr>
            <a:grpSpLocks noChangeAspect="1"/>
          </p:cNvGrpSpPr>
          <p:nvPr/>
        </p:nvGrpSpPr>
        <p:grpSpPr bwMode="auto">
          <a:xfrm>
            <a:off x="0" y="0"/>
            <a:ext cx="1066800" cy="1066800"/>
            <a:chOff x="5184" y="3736"/>
            <a:chExt cx="528" cy="536"/>
          </a:xfrm>
        </p:grpSpPr>
        <p:sp>
          <p:nvSpPr>
            <p:cNvPr id="2062" name="Oval 15"/>
            <p:cNvSpPr>
              <a:spLocks noChangeArrowheads="1"/>
            </p:cNvSpPr>
            <p:nvPr userDrawn="1"/>
          </p:nvSpPr>
          <p:spPr bwMode="auto">
            <a:xfrm>
              <a:off x="5184" y="3736"/>
              <a:ext cx="528" cy="5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2063" name="Picture 13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" y="3748"/>
              <a:ext cx="520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57201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57" name="Oval 18"/>
          <p:cNvSpPr>
            <a:spLocks noChangeArrowheads="1"/>
          </p:cNvSpPr>
          <p:nvPr/>
        </p:nvSpPr>
        <p:spPr bwMode="auto">
          <a:xfrm>
            <a:off x="76200" y="6461125"/>
            <a:ext cx="320675" cy="320675"/>
          </a:xfrm>
          <a:prstGeom prst="ellipse">
            <a:avLst/>
          </a:prstGeom>
          <a:solidFill>
            <a:srgbClr val="215A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58" name="Oval 19"/>
          <p:cNvSpPr>
            <a:spLocks noChangeArrowheads="1"/>
          </p:cNvSpPr>
          <p:nvPr/>
        </p:nvSpPr>
        <p:spPr bwMode="auto">
          <a:xfrm>
            <a:off x="8747125" y="6461125"/>
            <a:ext cx="320675" cy="320675"/>
          </a:xfrm>
          <a:prstGeom prst="ellipse">
            <a:avLst/>
          </a:prstGeom>
          <a:solidFill>
            <a:srgbClr val="215A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2763" y="6469063"/>
            <a:ext cx="1824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FFFFFF"/>
                </a:solidFill>
              </a:defRPr>
            </a:lvl1pPr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2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9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11/21/2017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067DE5-3039-4A55-83C7-F5B8A983B6D3}" type="slidenum">
              <a:rPr lang="en-US" altLang="en-US" smtClean="0">
                <a:cs typeface="Arial" charset="0"/>
              </a:rPr>
              <a:pPr/>
              <a:t>‹#›</a:t>
            </a:fld>
            <a:endParaRPr lang="en-US" altLang="en-US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openwis.github.io/openwis-documentation/articles/11-management-structure.html" TargetMode="External"/><Relationship Id="rId13" Type="http://schemas.openxmlformats.org/officeDocument/2006/relationships/image" Target="../media/image5.jpg"/><Relationship Id="rId3" Type="http://schemas.openxmlformats.org/officeDocument/2006/relationships/hyperlink" Target="http://openwis.github.io/openwis-documentation/rules/" TargetMode="External"/><Relationship Id="rId7" Type="http://schemas.openxmlformats.org/officeDocument/2006/relationships/hyperlink" Target="http://openwis.github.io/openwis-documentation/conduct/" TargetMode="External"/><Relationship Id="rId12" Type="http://schemas.openxmlformats.org/officeDocument/2006/relationships/hyperlink" Target="https://discourse.dev2.openwis.io/" TargetMode="External"/><Relationship Id="rId2" Type="http://schemas.openxmlformats.org/officeDocument/2006/relationships/hyperlink" Target="http://openwis.github.io/openwis-documentation/articles/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openwis.github.io/openwis-documentation/tr/" TargetMode="External"/><Relationship Id="rId11" Type="http://schemas.openxmlformats.org/officeDocument/2006/relationships/hyperlink" Target="http://openwis.github.io/openwis-documentation/structure/technical-committee.html" TargetMode="External"/><Relationship Id="rId5" Type="http://schemas.openxmlformats.org/officeDocument/2006/relationships/hyperlink" Target="https://github.com/" TargetMode="External"/><Relationship Id="rId10" Type="http://schemas.openxmlformats.org/officeDocument/2006/relationships/hyperlink" Target="http://openwis.github.io/openwis-documentation/structure/steering-committee.html" TargetMode="External"/><Relationship Id="rId4" Type="http://schemas.openxmlformats.org/officeDocument/2006/relationships/hyperlink" Target="http://openwis.github.io/openwis-documentation/" TargetMode="External"/><Relationship Id="rId9" Type="http://schemas.openxmlformats.org/officeDocument/2006/relationships/hyperlink" Target="http://openwis.github.io/openwis-documentation/structure/board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752600" y="2667000"/>
            <a:ext cx="609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ctr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286000" y="3581400"/>
            <a:ext cx="480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/>
          <a:lstStyle>
            <a:lvl1pPr marL="342900" indent="-342900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n-US" sz="2000"/>
          </a:p>
        </p:txBody>
      </p:sp>
      <p:sp>
        <p:nvSpPr>
          <p:cNvPr id="7" name="Shape 4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OpenWIS Pilot Study Briefing</a:t>
            </a:r>
            <a:endParaRPr lang="en-US"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4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endParaRPr lang="en-US" dirty="0" smtClean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en-US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Steve Olson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en-US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OpenWIS Technical Committee, Chair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November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2017</a:t>
            </a: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086600" cy="761999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WIS 2.0 Pilot Study demo outcome/themes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990600"/>
            <a:ext cx="8839200" cy="5262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Subscription </a:t>
            </a:r>
            <a:r>
              <a:rPr lang="en-US" sz="2400" dirty="0"/>
              <a:t>to the </a:t>
            </a:r>
            <a:r>
              <a:rPr lang="en-US" sz="2400" dirty="0" smtClean="0"/>
              <a:t>publically published data </a:t>
            </a:r>
            <a:r>
              <a:rPr lang="en-US" sz="2400" dirty="0"/>
              <a:t>services / message </a:t>
            </a:r>
            <a:r>
              <a:rPr lang="en-US" sz="2400" dirty="0" smtClean="0"/>
              <a:t>queues (Pub/Sub, MQs) for data ingest purposes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Graphical </a:t>
            </a:r>
            <a:r>
              <a:rPr lang="en-US" sz="2400" dirty="0"/>
              <a:t>interaction </a:t>
            </a:r>
            <a:r>
              <a:rPr lang="en-US" sz="2400" dirty="0" smtClean="0"/>
              <a:t>with data as a means of understanding (Use of APIs)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400" dirty="0"/>
              <a:t>Web-based data </a:t>
            </a:r>
            <a:r>
              <a:rPr lang="en-US" sz="2400" dirty="0" smtClean="0"/>
              <a:t>acquisition for authorized users (Publish data to MQs)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400" dirty="0"/>
              <a:t>I</a:t>
            </a:r>
            <a:r>
              <a:rPr lang="en-US" sz="2400" dirty="0" smtClean="0"/>
              <a:t>ntegration </a:t>
            </a:r>
            <a:r>
              <a:rPr lang="en-US" sz="2400" dirty="0"/>
              <a:t>of Automatic Weather </a:t>
            </a:r>
            <a:r>
              <a:rPr lang="en-US" sz="2400" dirty="0" smtClean="0"/>
              <a:t>Station and Quality Control (Pub/Sub, Data Collection, Data Processing, Use of APIs)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400" dirty="0"/>
              <a:t>Value added service based on processing of incoming </a:t>
            </a:r>
            <a:r>
              <a:rPr lang="en-US" sz="2400" dirty="0" smtClean="0"/>
              <a:t>data from #4 </a:t>
            </a:r>
            <a:r>
              <a:rPr lang="en-US" sz="2400" dirty="0"/>
              <a:t>(Use of APIs</a:t>
            </a:r>
            <a:r>
              <a:rPr lang="en-US" sz="2400" dirty="0" smtClean="0"/>
              <a:t>)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400" dirty="0" smtClean="0"/>
              <a:t>Users subscribe and notified when crop damage is likely via twitter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20000" cy="761999"/>
          </a:xfrm>
        </p:spPr>
        <p:txBody>
          <a:bodyPr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CBS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1295400"/>
            <a:ext cx="8839200" cy="5262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Public facing web page for demo given scenario described.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Light weight underlying web services will be used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Demo will focus on 1 months data, which will be ingested into web services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Data and services will be discoverable</a:t>
            </a:r>
          </a:p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2800" dirty="0" smtClean="0"/>
              <a:t>Demo highlights key aspects of draft WIS 2.0 technical specification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2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20000" cy="761999"/>
          </a:xfrm>
        </p:spPr>
        <p:txBody>
          <a:bodyPr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1295400"/>
            <a:ext cx="8839200" cy="5262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00EE-F9CE-4286-8A64-2A4FAC11DA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of OpenWIS Association</a:t>
            </a:r>
          </a:p>
        </p:txBody>
      </p:sp>
      <p:sp>
        <p:nvSpPr>
          <p:cNvPr id="5" name="Shape 53"/>
          <p:cNvSpPr txBox="1">
            <a:spLocks/>
          </p:cNvSpPr>
          <p:nvPr/>
        </p:nvSpPr>
        <p:spPr bwMode="auto">
          <a:xfrm>
            <a:off x="457200" y="1219200"/>
            <a:ext cx="8229600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non-profit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rganization that facilitates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collaboration on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 promotion and sharing of open source software for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of global meteorological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Created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in 2011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founding members (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Australia, France, Korea and UK) and 1 service provider (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MFI)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Strategic partners (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US, Finland and India) added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later</a:t>
            </a: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to provide technical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solution for WIS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lang="en-US" kern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lang="en-US" kern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lang="en-US" kern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733800"/>
            <a:ext cx="5943600" cy="2412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OpenWIS Association Governance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1137821"/>
            <a:ext cx="8839200" cy="46533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basic governance </a:t>
            </a:r>
            <a:r>
              <a:rPr lang="en-US" sz="2000" dirty="0" smtClean="0"/>
              <a:t>laid </a:t>
            </a:r>
            <a:r>
              <a:rPr lang="en-US" sz="2000" dirty="0"/>
              <a:t>out in </a:t>
            </a:r>
            <a:r>
              <a:rPr lang="en-US" sz="2000" dirty="0" smtClean="0">
                <a:hlinkClick r:id="rId2"/>
              </a:rPr>
              <a:t>Articles </a:t>
            </a:r>
            <a:r>
              <a:rPr lang="en-US" sz="2000" dirty="0">
                <a:hlinkClick r:id="rId2"/>
              </a:rPr>
              <a:t>of Association</a:t>
            </a:r>
            <a:r>
              <a:rPr lang="en-US" sz="2000" dirty="0"/>
              <a:t> </a:t>
            </a:r>
            <a:r>
              <a:rPr lang="en-US" sz="2000" dirty="0" smtClean="0"/>
              <a:t>and</a:t>
            </a:r>
            <a:r>
              <a:rPr lang="en-US" sz="2000" dirty="0"/>
              <a:t> </a:t>
            </a:r>
            <a:r>
              <a:rPr lang="en-US" sz="2000" dirty="0">
                <a:hlinkClick r:id="rId3"/>
              </a:rPr>
              <a:t>Internal </a:t>
            </a:r>
            <a:r>
              <a:rPr lang="en-US" sz="2000" dirty="0" smtClean="0">
                <a:hlinkClick r:id="rId3"/>
              </a:rPr>
              <a:t>Rules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 </a:t>
            </a:r>
            <a:r>
              <a:rPr lang="en-US" sz="2000" dirty="0">
                <a:hlinkClick r:id="rId4"/>
              </a:rPr>
              <a:t>OpenWIS Association</a:t>
            </a:r>
            <a:r>
              <a:rPr lang="en-US" sz="2000" dirty="0"/>
              <a:t> hosts multiple open source software development projects </a:t>
            </a:r>
            <a:r>
              <a:rPr lang="en-US" sz="2000" dirty="0" smtClean="0"/>
              <a:t>supporting/enabling exchange </a:t>
            </a:r>
            <a:r>
              <a:rPr lang="en-US" sz="2000" dirty="0"/>
              <a:t>of global meteorological information.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Uses </a:t>
            </a:r>
            <a:r>
              <a:rPr lang="en-US" sz="2000" dirty="0" smtClean="0">
                <a:hlinkClick r:id="rId5"/>
              </a:rPr>
              <a:t>GitHub</a:t>
            </a:r>
            <a:r>
              <a:rPr lang="en-US" sz="2000" dirty="0"/>
              <a:t> platform for </a:t>
            </a:r>
            <a:r>
              <a:rPr lang="en-US" sz="2000" dirty="0" smtClean="0"/>
              <a:t>collaborative </a:t>
            </a:r>
            <a:r>
              <a:rPr lang="en-US" sz="2000" dirty="0"/>
              <a:t>development.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rules and expectations for participating </a:t>
            </a:r>
            <a:r>
              <a:rPr lang="en-US" sz="2000" dirty="0" smtClean="0"/>
              <a:t>are </a:t>
            </a:r>
            <a:r>
              <a:rPr lang="en-US" sz="2000" dirty="0"/>
              <a:t>defined in the </a:t>
            </a:r>
            <a:r>
              <a:rPr lang="en-US" sz="2000" dirty="0">
                <a:hlinkClick r:id="rId6"/>
              </a:rPr>
              <a:t>Technical Rules</a:t>
            </a:r>
            <a:r>
              <a:rPr lang="en-US" sz="2000" dirty="0"/>
              <a:t> and the </a:t>
            </a:r>
            <a:r>
              <a:rPr lang="en-US" sz="2000" dirty="0">
                <a:hlinkClick r:id="rId7"/>
              </a:rPr>
              <a:t>Code of Conduct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As stated in </a:t>
            </a:r>
            <a:r>
              <a:rPr lang="en-US" sz="2000" dirty="0">
                <a:hlinkClick r:id="rId8"/>
              </a:rPr>
              <a:t>Article 11: Management Structure</a:t>
            </a:r>
            <a:r>
              <a:rPr lang="en-US" sz="2000" dirty="0"/>
              <a:t>, there are three main bodies responsible for governance within the </a:t>
            </a:r>
            <a:r>
              <a:rPr lang="en-US" sz="2000" dirty="0">
                <a:hlinkClick r:id="rId4"/>
              </a:rPr>
              <a:t>OpenWIS Association</a:t>
            </a:r>
            <a:r>
              <a:rPr lang="en-US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 </a:t>
            </a:r>
            <a:r>
              <a:rPr lang="en-US" sz="2000" dirty="0">
                <a:hlinkClick r:id="rId9"/>
              </a:rPr>
              <a:t>Board</a:t>
            </a:r>
            <a:r>
              <a:rPr lang="en-US" sz="2000" dirty="0"/>
              <a:t>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 </a:t>
            </a:r>
            <a:r>
              <a:rPr lang="en-US" sz="2000" dirty="0">
                <a:hlinkClick r:id="rId10"/>
              </a:rPr>
              <a:t>Steering Committee</a:t>
            </a:r>
            <a:r>
              <a:rPr lang="en-US" sz="2000" dirty="0"/>
              <a:t>;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 </a:t>
            </a:r>
            <a:r>
              <a:rPr lang="en-US" sz="2000" dirty="0">
                <a:hlinkClick r:id="rId11"/>
              </a:rPr>
              <a:t>Technical Committee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Recently added a</a:t>
            </a:r>
            <a:r>
              <a:rPr lang="en-US" sz="2000" dirty="0"/>
              <a:t> </a:t>
            </a:r>
            <a:r>
              <a:rPr lang="en-US" sz="2000" dirty="0">
                <a:hlinkClick r:id="rId12"/>
              </a:rPr>
              <a:t>discussion forum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22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20000" cy="76199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OpenWIS the project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1290221"/>
            <a:ext cx="8839200" cy="45771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/>
              <a:t>OpenWIS is </a:t>
            </a:r>
            <a:r>
              <a:rPr lang="en-US" sz="2400" dirty="0" smtClean="0"/>
              <a:t>also open </a:t>
            </a:r>
            <a:r>
              <a:rPr lang="en-US" sz="2400" dirty="0"/>
              <a:t>source software </a:t>
            </a:r>
            <a:r>
              <a:rPr lang="en-US" sz="2400" dirty="0" smtClean="0"/>
              <a:t>used for </a:t>
            </a:r>
            <a:r>
              <a:rPr lang="en-US" sz="2400" dirty="0"/>
              <a:t>the exchange of global meteorological information and a sustainable solution for WIS compliance</a:t>
            </a:r>
            <a:endParaRPr lang="en-US" sz="2400" dirty="0" smtClean="0"/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/>
              <a:t>Global </a:t>
            </a:r>
            <a:r>
              <a:rPr lang="en-US" sz="2400" dirty="0"/>
              <a:t>Information System </a:t>
            </a:r>
            <a:r>
              <a:rPr lang="en-US" sz="2400" dirty="0" smtClean="0"/>
              <a:t>Centers (GISC)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/>
              <a:t>Data </a:t>
            </a:r>
            <a:r>
              <a:rPr lang="en-US" sz="2400" dirty="0"/>
              <a:t>Collection or Production </a:t>
            </a:r>
            <a:r>
              <a:rPr lang="en-US" sz="2400" dirty="0" smtClean="0"/>
              <a:t>Centers (DCPCs)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/>
              <a:t>National Centers (NCs)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/>
              <a:t>The first version </a:t>
            </a:r>
            <a:r>
              <a:rPr lang="en-US" sz="2400" dirty="0" smtClean="0"/>
              <a:t>was </a:t>
            </a:r>
            <a:r>
              <a:rPr lang="en-US" sz="2400" dirty="0"/>
              <a:t>released in </a:t>
            </a:r>
            <a:r>
              <a:rPr lang="en-US" sz="2400" dirty="0" smtClean="0"/>
              <a:t>2012.  A continuous improvement (CI) process continues to be used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/>
              <a:t>Latest stable release is 3.14.8 and is available on </a:t>
            </a:r>
            <a:r>
              <a:rPr lang="en-US" sz="2400" dirty="0" err="1" smtClean="0"/>
              <a:t>github</a:t>
            </a:r>
            <a:endParaRPr lang="en-US" sz="2400" dirty="0" smtClean="0"/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/>
              <a:t>https://github.com/OpenWIS/openwis/tree/release/openwis-3.14.8</a:t>
            </a:r>
            <a:endParaRPr 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1"/>
            <a:ext cx="8686800" cy="7619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Recent OpenWIS Activities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990600"/>
            <a:ext cx="8915400" cy="5262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3000" dirty="0" smtClean="0"/>
              <a:t>Created Contributor License Agreement (CLA) to encourage participation in open source builds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3000" dirty="0" smtClean="0"/>
              <a:t>Created public facing user discussion forum (</a:t>
            </a:r>
            <a:r>
              <a:rPr lang="en-US" sz="3000" b="1" dirty="0" smtClean="0"/>
              <a:t>discourse</a:t>
            </a:r>
            <a:r>
              <a:rPr lang="en-US" sz="3000" dirty="0" smtClean="0"/>
              <a:t>)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3000" dirty="0" smtClean="0"/>
              <a:t>Redesigned public facing webpages for OpenWIS association and projects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3000" dirty="0" smtClean="0"/>
              <a:t>Use </a:t>
            </a:r>
            <a:r>
              <a:rPr lang="en-US" sz="3000" dirty="0" err="1" smtClean="0"/>
              <a:t>github</a:t>
            </a:r>
            <a:r>
              <a:rPr lang="en-US" sz="3000" dirty="0" smtClean="0"/>
              <a:t> to post various “branches” of software before CI build in cloud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sz="3000" dirty="0" smtClean="0"/>
              <a:t>Completion of documentation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5334001"/>
            <a:ext cx="8686800" cy="761999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en-US" sz="26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OpenWIS even more open source</a:t>
            </a:r>
            <a:endParaRPr lang="en-US" sz="26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1"/>
            <a:ext cx="8686800" cy="7619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Examining framework for next OpenWIS release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990600"/>
            <a:ext cx="8839200" cy="5262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Self inspection (understand strengths, weakness and shortcomings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Visibility, accessibility, data offerings, technologies used, ease of use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Modular approach to architecture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Development with eye towards WIS 2.0 draft tech spec.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200" dirty="0" smtClean="0"/>
              <a:t>Initial step forward involved a “WIS 2.0 like” Pilot Study, with the intent of briefing this at CBS </a:t>
            </a:r>
            <a:r>
              <a:rPr lang="en-US" sz="3200" dirty="0" err="1" smtClean="0"/>
              <a:t>Teco</a:t>
            </a:r>
            <a:r>
              <a:rPr lang="en-US" sz="3200" dirty="0" smtClean="0"/>
              <a:t> 2018!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1"/>
            <a:ext cx="8534400" cy="7619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WIS 2.0 Pilot Study Backdrop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990600"/>
            <a:ext cx="8839200" cy="5262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 b="1" dirty="0"/>
              <a:t>Pilot Project Statement of </a:t>
            </a:r>
            <a:r>
              <a:rPr lang="en-US" sz="2400" b="1" dirty="0" smtClean="0"/>
              <a:t>Need/User Stories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Imagine a WIS based on a set of common standards layered on top of each other and in which all data is stored in the </a:t>
            </a:r>
            <a:r>
              <a:rPr lang="en-US" dirty="0" smtClean="0"/>
              <a:t>cloud </a:t>
            </a:r>
            <a:r>
              <a:rPr lang="en-US" dirty="0"/>
              <a:t>as static </a:t>
            </a:r>
            <a:r>
              <a:rPr lang="en-US" dirty="0" smtClean="0"/>
              <a:t>files (</a:t>
            </a:r>
            <a:r>
              <a:rPr lang="en-US" dirty="0" err="1" smtClean="0"/>
              <a:t>e.g</a:t>
            </a:r>
            <a:r>
              <a:rPr lang="en-US" dirty="0"/>
              <a:t>: TCP/IP, HTTP, </a:t>
            </a:r>
            <a:r>
              <a:rPr lang="en-US" dirty="0" smtClean="0"/>
              <a:t>URL)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Imagine that access to this WIS is easy, even on basic </a:t>
            </a:r>
            <a:r>
              <a:rPr lang="en-US" dirty="0" smtClean="0"/>
              <a:t>infrastructure (e.g.: internet </a:t>
            </a:r>
            <a:r>
              <a:rPr lang="en-US" dirty="0"/>
              <a:t>only.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Imagine that finding the data you want through common commercial search engines is simple and does not rely on a deep understanding of complex </a:t>
            </a:r>
            <a:r>
              <a:rPr lang="en-US" dirty="0" smtClean="0"/>
              <a:t>metadata (</a:t>
            </a:r>
            <a:r>
              <a:rPr lang="en-US" dirty="0" err="1" smtClean="0"/>
              <a:t>eg</a:t>
            </a:r>
            <a:r>
              <a:rPr lang="en-US" dirty="0"/>
              <a:t>: because the metadata is stored as tags in human readable web-pages and is routinely indexed by web </a:t>
            </a:r>
            <a:r>
              <a:rPr lang="en-US" dirty="0" smtClean="0"/>
              <a:t>crawlers)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Imagine that making new static file data available through WIS and ensuring that it's simple metadata gets indexed automatically is easy, even on basic infrastructure.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Imagine that, once you have found the data you are looking for, subscribing to updates or routine delivery of that data is easy.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Imagine that you have to demonstrate the concept of such a WIS to the TECO conference in early 2018 and that you have to easily convince the audience of the benefits such a WIS would bring.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153400" cy="7619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WIS 2.0 Pilot Study Narrative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914400"/>
            <a:ext cx="8839200" cy="5262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Mouktar</a:t>
            </a:r>
            <a:r>
              <a:rPr lang="en-US" dirty="0" smtClean="0"/>
              <a:t> </a:t>
            </a:r>
            <a:r>
              <a:rPr lang="en-US" dirty="0"/>
              <a:t>is responsible for recording weather observations in the </a:t>
            </a:r>
            <a:r>
              <a:rPr lang="en-US" dirty="0" err="1"/>
              <a:t>Tadjourah</a:t>
            </a:r>
            <a:r>
              <a:rPr lang="en-US" dirty="0"/>
              <a:t> region of Djibouti. Data is collected for a number of locations</a:t>
            </a:r>
            <a:r>
              <a:rPr lang="en-US" dirty="0" smtClean="0"/>
              <a:t>: </a:t>
            </a:r>
            <a:r>
              <a:rPr lang="en-US" dirty="0" err="1"/>
              <a:t>Tadjoura</a:t>
            </a:r>
            <a:r>
              <a:rPr lang="en-US" dirty="0"/>
              <a:t> </a:t>
            </a:r>
            <a:r>
              <a:rPr lang="en-US" dirty="0" smtClean="0"/>
              <a:t>Port, </a:t>
            </a:r>
            <a:r>
              <a:rPr lang="en-US" dirty="0"/>
              <a:t>Lac </a:t>
            </a:r>
            <a:r>
              <a:rPr lang="en-US" dirty="0" err="1" smtClean="0"/>
              <a:t>Assal</a:t>
            </a:r>
            <a:r>
              <a:rPr lang="en-US" dirty="0" smtClean="0"/>
              <a:t>, </a:t>
            </a:r>
            <a:r>
              <a:rPr lang="en-US" dirty="0" err="1" smtClean="0"/>
              <a:t>Dorra</a:t>
            </a:r>
            <a:r>
              <a:rPr lang="en-US" dirty="0" smtClean="0"/>
              <a:t>, </a:t>
            </a:r>
            <a:r>
              <a:rPr lang="en-US" dirty="0" err="1"/>
              <a:t>Assa</a:t>
            </a:r>
            <a:r>
              <a:rPr lang="en-US" dirty="0"/>
              <a:t> </a:t>
            </a:r>
            <a:r>
              <a:rPr lang="en-US" dirty="0" err="1" smtClean="0"/>
              <a:t>Gaïla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day, observation data is sent to </a:t>
            </a:r>
            <a:r>
              <a:rPr lang="en-US" dirty="0" err="1"/>
              <a:t>Mouktar</a:t>
            </a:r>
            <a:r>
              <a:rPr lang="en-US" dirty="0"/>
              <a:t> via SMS message. </a:t>
            </a:r>
            <a:r>
              <a:rPr lang="en-US" dirty="0" err="1"/>
              <a:t>Mouktar</a:t>
            </a:r>
            <a:r>
              <a:rPr lang="en-US" dirty="0"/>
              <a:t> enters the information for each location into a separate tabular data file (CSV format) and copies the updated files to his Web server to publish the data online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Mouktar</a:t>
            </a:r>
            <a:r>
              <a:rPr lang="en-US" dirty="0"/>
              <a:t> has created a Web page describing each dataset - providing metadata in a human readable form. 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Mouktar</a:t>
            </a:r>
            <a:r>
              <a:rPr lang="en-US" dirty="0"/>
              <a:t> is relying on commercial search engines to make these datasets discoverable. 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Additionally, </a:t>
            </a:r>
            <a:r>
              <a:rPr lang="en-US" dirty="0" err="1"/>
              <a:t>Mouktar</a:t>
            </a:r>
            <a:r>
              <a:rPr lang="en-US" dirty="0"/>
              <a:t> has registered these datasets with WIS as authoritative </a:t>
            </a:r>
            <a:r>
              <a:rPr lang="en-US" dirty="0" smtClean="0"/>
              <a:t>data and registered with an  Authoritative WIS Catalogue.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"Authoritative WIS Catalogue" periodically crawls the registered Web sites, extracts the pertinent information from the structured markup and creates/updates a record for each registered dataset (or other resource</a:t>
            </a:r>
            <a:r>
              <a:rPr lang="en-US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Users are interested in incorporate </a:t>
            </a:r>
            <a:r>
              <a:rPr lang="en-US" dirty="0"/>
              <a:t>weather observation data into </a:t>
            </a:r>
            <a:r>
              <a:rPr lang="en-US" dirty="0" smtClean="0"/>
              <a:t>their weather </a:t>
            </a:r>
            <a:r>
              <a:rPr lang="en-US" dirty="0"/>
              <a:t>forecast model verification analysis. 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used in model to forecast potential for crop damage given certain weather.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Users subscribe to feed that notifies them when potential crop damage could occur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086600" cy="7619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WIS 2.0 Pilot Study requirements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E571-F67B-4133-8AB0-444120215FAA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Shape 61"/>
          <p:cNvSpPr txBox="1"/>
          <p:nvPr/>
        </p:nvSpPr>
        <p:spPr>
          <a:xfrm>
            <a:off x="152400" y="990600"/>
            <a:ext cx="8839200" cy="5262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000" dirty="0" smtClean="0"/>
              <a:t>R1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All </a:t>
            </a:r>
            <a:r>
              <a:rPr lang="en-US" sz="2000" dirty="0"/>
              <a:t>data/metadata storage and processing occurs on AWS/RDS</a:t>
            </a:r>
            <a:br>
              <a:rPr lang="en-US" sz="2000" dirty="0"/>
            </a:br>
            <a:r>
              <a:rPr lang="en-US" sz="2000" dirty="0"/>
              <a:t>R2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There </a:t>
            </a:r>
            <a:r>
              <a:rPr lang="en-US" sz="2000" dirty="0"/>
              <a:t>exists a back-end user interface for the Djibouti administrator to upload new data/metadata</a:t>
            </a:r>
            <a:br>
              <a:rPr lang="en-US" sz="2000" dirty="0"/>
            </a:br>
            <a:r>
              <a:rPr lang="en-US" sz="2000" dirty="0"/>
              <a:t>R3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No </a:t>
            </a:r>
            <a:r>
              <a:rPr lang="en-US" sz="2000" dirty="0"/>
              <a:t>data/metadata editing will occur</a:t>
            </a:r>
            <a:br>
              <a:rPr lang="en-US" sz="2000" dirty="0"/>
            </a:br>
            <a:r>
              <a:rPr lang="en-US" sz="2000" dirty="0"/>
              <a:t>R4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Once </a:t>
            </a:r>
            <a:r>
              <a:rPr lang="en-US" sz="2000" dirty="0"/>
              <a:t>the metadata is uploaded to the system, an HTML page is dynamically generated (by using an XSD maybe?) and that page will be available to search engines.</a:t>
            </a:r>
            <a:br>
              <a:rPr lang="en-US" sz="2000" dirty="0"/>
            </a:br>
            <a:r>
              <a:rPr lang="en-US" sz="2000" dirty="0"/>
              <a:t>R5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The </a:t>
            </a:r>
            <a:r>
              <a:rPr lang="en-US" sz="2000" dirty="0"/>
              <a:t>HTML page mentioned above will also contain a link that will forward users to another page, in which they will be able to subscribe to data, or manually download it.</a:t>
            </a:r>
            <a:br>
              <a:rPr lang="en-US" sz="2000" dirty="0"/>
            </a:br>
            <a:r>
              <a:rPr lang="en-US" sz="2000" dirty="0"/>
              <a:t>R6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Subscription </a:t>
            </a:r>
            <a:r>
              <a:rPr lang="en-US" sz="2000" dirty="0"/>
              <a:t>dissemination will take place though FTP and email.</a:t>
            </a:r>
            <a:br>
              <a:rPr lang="en-US" sz="2000" dirty="0"/>
            </a:br>
            <a:r>
              <a:rPr lang="en-US" sz="2000" dirty="0"/>
              <a:t>R7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The </a:t>
            </a:r>
            <a:r>
              <a:rPr lang="en-US" sz="2000" dirty="0"/>
              <a:t>data for subscriptions will be forwarded to the end-users as soon as they are uploaded by the Djibouti administrator (i.e. no time-based subscriptions).</a:t>
            </a:r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726"/>
            <a:ext cx="1981200" cy="6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0_Default 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3943D2-C53D-4DE5-B802-85C15CFEB375}"/>
</file>

<file path=customXml/itemProps2.xml><?xml version="1.0" encoding="utf-8"?>
<ds:datastoreItem xmlns:ds="http://schemas.openxmlformats.org/officeDocument/2006/customXml" ds:itemID="{005AFB1C-2191-4132-B956-F46205E71998}"/>
</file>

<file path=customXml/itemProps3.xml><?xml version="1.0" encoding="utf-8"?>
<ds:datastoreItem xmlns:ds="http://schemas.openxmlformats.org/officeDocument/2006/customXml" ds:itemID="{BA5380F0-D0AC-4ABA-A5CE-9B2DE54A2D0E}"/>
</file>

<file path=docProps/app.xml><?xml version="1.0" encoding="utf-8"?>
<Properties xmlns="http://schemas.openxmlformats.org/officeDocument/2006/extended-properties" xmlns:vt="http://schemas.openxmlformats.org/officeDocument/2006/docPropsVTypes">
  <Template>CDM_IWT_090814</Template>
  <TotalTime>55102</TotalTime>
  <Words>780</Words>
  <Application>Microsoft Office PowerPoint</Application>
  <PresentationFormat>Letter Paper (8.5x11 in)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10_Default Design</vt:lpstr>
      <vt:lpstr>Concourse</vt:lpstr>
      <vt:lpstr>OpenWIS Pilot Study Briefing</vt:lpstr>
      <vt:lpstr>Introduction of OpenWIS Association</vt:lpstr>
      <vt:lpstr>OpenWIS Association Governance</vt:lpstr>
      <vt:lpstr>OpenWIS the project</vt:lpstr>
      <vt:lpstr>Recent OpenWIS Activities</vt:lpstr>
      <vt:lpstr>Examining framework for next OpenWIS release</vt:lpstr>
      <vt:lpstr>WIS 2.0 Pilot Study Backdrop</vt:lpstr>
      <vt:lpstr>WIS 2.0 Pilot Study Narrative</vt:lpstr>
      <vt:lpstr>WIS 2.0 Pilot Study requirements</vt:lpstr>
      <vt:lpstr>WIS 2.0 Pilot Study demo outcome/themes</vt:lpstr>
      <vt:lpstr>CBS Teco</vt:lpstr>
      <vt:lpstr>Questions</vt:lpstr>
    </vt:vector>
  </TitlesOfParts>
  <Company>DOC/NOAA/NWS/NCEP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B. Miller</dc:creator>
  <cp:lastModifiedBy>Olson PC</cp:lastModifiedBy>
  <cp:revision>1341</cp:revision>
  <cp:lastPrinted>2014-09-25T12:33:19Z</cp:lastPrinted>
  <dcterms:created xsi:type="dcterms:W3CDTF">2007-07-10T11:41:03Z</dcterms:created>
  <dcterms:modified xsi:type="dcterms:W3CDTF">2017-11-21T10:30:00Z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