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69" r:id="rId2"/>
    <p:sldId id="292" r:id="rId3"/>
    <p:sldId id="306" r:id="rId4"/>
    <p:sldId id="300" r:id="rId5"/>
    <p:sldId id="303" r:id="rId6"/>
    <p:sldId id="304" r:id="rId7"/>
    <p:sldId id="308" r:id="rId8"/>
    <p:sldId id="299" r:id="rId9"/>
    <p:sldId id="310" r:id="rId10"/>
    <p:sldId id="307" r:id="rId11"/>
    <p:sldId id="297" r:id="rId12"/>
    <p:sldId id="298" r:id="rId13"/>
    <p:sldId id="290" r:id="rId14"/>
    <p:sldId id="309" r:id="rId15"/>
  </p:sldIdLst>
  <p:sldSz cx="9144000" cy="6858000" type="letter"/>
  <p:notesSz cx="7010400" cy="9296400"/>
  <p:embeddedFontLst>
    <p:embeddedFont>
      <p:font typeface="Arial Unicode MS" panose="020B0604020202020204" pitchFamily="34" charset="-128"/>
      <p:regular r:id="rId18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as,Helena [NCR]" initials="HOB" lastIdx="2" clrIdx="0"/>
  <p:cmAuthor id="1" name="McLellan" initials="KM" lastIdx="0" clrIdx="1"/>
  <p:cmAuthor id="2" name="Huddleston,Jeanne-Marie [NCR]" initials="JMH" lastIdx="4" clrIdx="2"/>
  <p:cmAuthor id="3" name="jackie " initials="JM" lastIdx="2" clrIdx="3"/>
  <p:cmAuthor id="4" name="Hilary Hove" initials="H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4"/>
    <a:srgbClr val="6A8615"/>
    <a:srgbClr val="3A601B"/>
    <a:srgbClr val="339933"/>
    <a:srgbClr val="CC3399"/>
    <a:srgbClr val="FF66FF"/>
    <a:srgbClr val="CC99FF"/>
    <a:srgbClr val="9999FF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68537" autoAdjust="0"/>
  </p:normalViewPr>
  <p:slideViewPr>
    <p:cSldViewPr>
      <p:cViewPr varScale="1">
        <p:scale>
          <a:sx n="89" d="100"/>
          <a:sy n="89" d="100"/>
        </p:scale>
        <p:origin x="-13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3174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FB197A-8DB3-4C60-817E-D7A121A7C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50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31"/>
            <a:ext cx="560832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83A58C-1743-4A3B-89E9-954B4D005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038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canada.ca/data/en/dataset?sort=metadata_modified+desc&amp;organization=ec&amp;q=hazard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19F686-1AB4-4C99-A2E2-DC01395A370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CA" alt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https://wutqfm.com/fire-herkimer-leaves-homeless/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A58C-1743-4A3B-89E9-954B4D005C1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4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https://wutqfm.com/fire-herkimer-leaves-homeless/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A58C-1743-4A3B-89E9-954B4D005C1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10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Canadian</a:t>
            </a:r>
            <a:r>
              <a:rPr lang="en-US" baseline="0" dirty="0" smtClean="0"/>
              <a:t> Open Data Catalogue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u="sng" dirty="0" smtClean="0">
                <a:hlinkClick r:id="rId3"/>
              </a:rPr>
              <a:t>http://open.canada.ca/data/en/dataset?sort=metadata_modified+desc&amp;organization=ec&amp;q=hazards</a:t>
            </a:r>
            <a:endParaRPr lang="en-US" u="sng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hazard data examples: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spills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conservation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protection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Wildlife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tornado database (1980 – 2009)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A58C-1743-4A3B-89E9-954B4D005C1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0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GeoMet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was used to feed </a:t>
            </a:r>
            <a:r>
              <a:rPr kumimoji="1"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WxO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during the 2010 Winter Olympics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A58C-1743-4A3B-89E9-954B4D005C1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7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A58C-1743-4A3B-89E9-954B4D005C1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8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5121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97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39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19475" y="623728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F235-0D1E-4E02-8326-8D0CB2F2CA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81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87208" cy="1143000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rgbClr val="0043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641379"/>
          </a:xfrm>
        </p:spPr>
        <p:txBody>
          <a:bodyPr/>
          <a:lstStyle>
            <a:lvl1pPr>
              <a:buClr>
                <a:srgbClr val="005480"/>
              </a:buClr>
              <a:defRPr/>
            </a:lvl1pPr>
            <a:lvl2pPr marL="61200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10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52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1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45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7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94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755650" y="6525924"/>
            <a:ext cx="83883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800" dirty="0" smtClean="0"/>
              <a:t>Page </a:t>
            </a:r>
            <a:fld id="{2F0C79B4-9096-4663-BEAF-918CD2158241}" type="slidenum">
              <a:rPr lang="en-CA" altLang="en-US" sz="800" smtClean="0"/>
              <a:pPr algn="ctr" eaLnBrk="1" hangingPunct="1">
                <a:defRPr/>
              </a:pPr>
              <a:t>‹#›</a:t>
            </a:fld>
            <a:r>
              <a:rPr lang="en-CA" altLang="en-US" sz="800" dirty="0" smtClean="0"/>
              <a:t> – </a:t>
            </a:r>
            <a:fld id="{DD65E962-8B0C-4223-A535-29E8006BC80B}" type="datetime4">
              <a:rPr kumimoji="0" lang="en-CA" altLang="en-US" sz="800" smtClean="0"/>
              <a:pPr algn="ctr" eaLnBrk="1" hangingPunct="1">
                <a:defRPr/>
              </a:pPr>
              <a:t>November-8-17</a:t>
            </a:fld>
            <a:endParaRPr kumimoji="0" lang="en-CA" altLang="en-US" sz="8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029" name="Line 30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1" fontAlgn="base" hangingPunct="1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1" fontAlgn="base" hangingPunct="1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d.meteo.gc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e.leroux@canad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d.weather.gc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mate.weather.gc.ca/" TargetMode="External"/><Relationship Id="rId5" Type="http://schemas.openxmlformats.org/officeDocument/2006/relationships/hyperlink" Target="https://wateroffice.ec.gc.ca/" TargetMode="External"/><Relationship Id="rId4" Type="http://schemas.openxmlformats.org/officeDocument/2006/relationships/hyperlink" Target="https://weather.gc.c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91023"/>
            <a:ext cx="9144000" cy="1470025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4364"/>
                </a:solidFill>
              </a:rPr>
              <a:t>Meteorological Service of Canada</a:t>
            </a:r>
            <a:br>
              <a:rPr lang="en-US" altLang="zh-TW" dirty="0" smtClean="0">
                <a:solidFill>
                  <a:srgbClr val="004364"/>
                </a:solidFill>
              </a:rPr>
            </a:br>
            <a:r>
              <a:rPr lang="en-US" altLang="zh-TW" dirty="0" smtClean="0">
                <a:solidFill>
                  <a:srgbClr val="004364"/>
                </a:solidFill>
              </a:rPr>
              <a:t/>
            </a:r>
            <a:br>
              <a:rPr lang="en-US" altLang="zh-TW" dirty="0" smtClean="0">
                <a:solidFill>
                  <a:srgbClr val="004364"/>
                </a:solidFill>
              </a:rPr>
            </a:br>
            <a:r>
              <a:rPr lang="en-US" altLang="zh-TW" dirty="0" smtClean="0">
                <a:solidFill>
                  <a:srgbClr val="004364"/>
                </a:solidFill>
              </a:rPr>
              <a:t>WMO WIS TT-</a:t>
            </a:r>
            <a:r>
              <a:rPr lang="en-US" altLang="zh-TW" dirty="0" err="1" smtClean="0">
                <a:solidFill>
                  <a:srgbClr val="004364"/>
                </a:solidFill>
              </a:rPr>
              <a:t>eWIS</a:t>
            </a:r>
            <a:r>
              <a:rPr lang="en-US" altLang="zh-TW" dirty="0" smtClean="0">
                <a:solidFill>
                  <a:srgbClr val="004364"/>
                </a:solidFill>
              </a:rPr>
              <a:t> 2017 meeting</a:t>
            </a:r>
            <a:endParaRPr lang="fr-CA" altLang="en-US" dirty="0">
              <a:solidFill>
                <a:srgbClr val="004364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203848" y="3933056"/>
            <a:ext cx="5256584" cy="2088232"/>
          </a:xfrm>
        </p:spPr>
        <p:txBody>
          <a:bodyPr/>
          <a:lstStyle/>
          <a:p>
            <a:pPr marL="0" indent="0" algn="r">
              <a:buNone/>
            </a:pPr>
            <a:endParaRPr lang="fr-CA" sz="1200" b="1" dirty="0" smtClean="0"/>
          </a:p>
          <a:p>
            <a:pPr marL="0" indent="0" algn="r">
              <a:buNone/>
            </a:pPr>
            <a:endParaRPr lang="fr-CA" sz="1200" b="1" dirty="0"/>
          </a:p>
          <a:p>
            <a:pPr marL="0" indent="0" algn="r">
              <a:buNone/>
            </a:pPr>
            <a:endParaRPr lang="fr-CA" sz="1200" b="1" dirty="0" smtClean="0"/>
          </a:p>
          <a:p>
            <a:pPr marL="0" indent="0" algn="r">
              <a:buNone/>
            </a:pPr>
            <a:endParaRPr lang="fr-CA" sz="1200" b="1" dirty="0"/>
          </a:p>
          <a:p>
            <a:pPr marL="0" indent="0" algn="r">
              <a:buNone/>
            </a:pPr>
            <a:endParaRPr lang="fr-CA" sz="1200" b="1" dirty="0" smtClean="0"/>
          </a:p>
          <a:p>
            <a:pPr marL="0" indent="0" algn="r">
              <a:buNone/>
            </a:pPr>
            <a:r>
              <a:rPr lang="fr-CA" sz="1200" b="1" dirty="0" smtClean="0"/>
              <a:t>Alexandre Leroux, </a:t>
            </a:r>
            <a:r>
              <a:rPr lang="fr-CA" sz="1200" b="1" dirty="0" err="1" smtClean="0"/>
              <a:t>M.Sc</a:t>
            </a:r>
            <a:r>
              <a:rPr lang="fr-CA" sz="1200" b="1" dirty="0" smtClean="0"/>
              <a:t>., </a:t>
            </a:r>
            <a:r>
              <a:rPr lang="fr-CA" sz="1200" b="1" dirty="0" err="1" smtClean="0"/>
              <a:t>ing</a:t>
            </a:r>
            <a:endParaRPr lang="fr-CA" sz="1200" b="1" dirty="0" smtClean="0"/>
          </a:p>
          <a:p>
            <a:pPr marL="0" indent="0" algn="r">
              <a:buNone/>
            </a:pPr>
            <a:r>
              <a:rPr lang="fr-CA" sz="1200" b="1" dirty="0" smtClean="0"/>
              <a:t>National Focal Point on WIS </a:t>
            </a:r>
            <a:r>
              <a:rPr lang="fr-CA" sz="1200" b="1" dirty="0" err="1"/>
              <a:t>m</a:t>
            </a:r>
            <a:r>
              <a:rPr lang="fr-CA" sz="1200" b="1" dirty="0" err="1" smtClean="0"/>
              <a:t>atters</a:t>
            </a:r>
            <a:endParaRPr lang="fr-CA" sz="1200" b="1" dirty="0" smtClean="0"/>
          </a:p>
          <a:p>
            <a:pPr marL="0" indent="0" algn="r">
              <a:buNone/>
            </a:pPr>
            <a:endParaRPr lang="fr-CA" sz="1200" b="1" dirty="0"/>
          </a:p>
          <a:p>
            <a:pPr marL="0" indent="0" algn="r">
              <a:buNone/>
            </a:pPr>
            <a:r>
              <a:rPr lang="fr-CA" sz="1200" b="1" dirty="0" err="1" smtClean="0"/>
              <a:t>November</a:t>
            </a:r>
            <a:r>
              <a:rPr lang="fr-CA" sz="1200" b="1" dirty="0" smtClean="0"/>
              <a:t> 21-23 2017</a:t>
            </a: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MSC public data </a:t>
            </a:r>
            <a:r>
              <a:rPr lang="fr-CA" dirty="0" err="1" smtClean="0"/>
              <a:t>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altLang="en-US" dirty="0"/>
              <a:t>Open Data Server: MSC Datamart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9894" indent="-289894">
              <a:spcBef>
                <a:spcPts val="400"/>
              </a:spcBef>
              <a:buClr>
                <a:srgbClr val="000000"/>
              </a:buClr>
              <a:buSzPct val="100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fr-CA" sz="1900" b="1" dirty="0">
                <a:ea typeface="Arial"/>
                <a:cs typeface="Arial"/>
                <a:sym typeface="Arial"/>
                <a:hlinkClick r:id="rId3"/>
              </a:rPr>
              <a:t>http://dd.meteo.gc.ca</a:t>
            </a:r>
            <a:endParaRPr lang="fr-CA" sz="1900" b="1" dirty="0">
              <a:ea typeface="Arial"/>
              <a:cs typeface="Arial"/>
              <a:sym typeface="Arial"/>
            </a:endParaRPr>
          </a:p>
          <a:p>
            <a:pPr marL="289894" indent="-289894">
              <a:spcBef>
                <a:spcPts val="400"/>
              </a:spcBef>
              <a:buClr>
                <a:srgbClr val="000000"/>
              </a:buClr>
              <a:buSzPct val="100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endParaRPr lang="fr-CA" sz="1900" b="1" dirty="0">
              <a:ea typeface="Arial"/>
              <a:cs typeface="Arial"/>
              <a:sym typeface="Arial"/>
            </a:endParaRPr>
          </a:p>
          <a:p>
            <a:pPr marL="289894" lvl="0" indent="-289894">
              <a:spcBef>
                <a:spcPts val="400"/>
              </a:spcBef>
              <a:buClr>
                <a:srgbClr val="000000"/>
              </a:buClr>
              <a:buSzPct val="100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900" b="1" dirty="0">
                <a:ea typeface="Arial"/>
                <a:cs typeface="Arial"/>
                <a:sym typeface="Arial"/>
              </a:rPr>
              <a:t>Free and Open access for specialized users</a:t>
            </a:r>
            <a:endParaRPr lang="en-US" sz="1900" dirty="0">
              <a:ea typeface="Arial"/>
              <a:cs typeface="Arial"/>
              <a:sym typeface="Arial"/>
            </a:endParaRPr>
          </a:p>
          <a:p>
            <a:pPr marL="707122" lvl="1" indent="-237222" defTabSz="914400">
              <a:spcBef>
                <a:spcPts val="400"/>
              </a:spcBef>
              <a:buClr>
                <a:srgbClr val="000000"/>
              </a:buClr>
              <a:buSzPct val="10000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700" b="1" dirty="0">
                <a:ea typeface="Arial"/>
                <a:cs typeface="Arial"/>
                <a:sym typeface="Arial"/>
              </a:rPr>
              <a:t>Open data</a:t>
            </a:r>
            <a:r>
              <a:rPr lang="en-US" sz="1700" dirty="0">
                <a:ea typeface="Arial"/>
                <a:cs typeface="Arial"/>
                <a:sym typeface="Arial"/>
              </a:rPr>
              <a:t>: freely available to everyone to use and republish as they wish, on the main condition of attribution of the original data to Environment and Climate Change Canada</a:t>
            </a:r>
            <a:endParaRPr lang="en-US" sz="1900" dirty="0">
              <a:ea typeface="Arial"/>
              <a:cs typeface="Arial"/>
              <a:sym typeface="Arial"/>
            </a:endParaRPr>
          </a:p>
          <a:p>
            <a:pPr marL="707122" lvl="1" indent="-237222" defTabSz="914400">
              <a:spcBef>
                <a:spcPts val="400"/>
              </a:spcBef>
              <a:buClr>
                <a:srgbClr val="000000"/>
              </a:buClr>
              <a:buSzPct val="10000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700" b="1" dirty="0">
                <a:ea typeface="Arial"/>
                <a:cs typeface="Arial"/>
                <a:sym typeface="Arial"/>
              </a:rPr>
              <a:t>Open formats</a:t>
            </a:r>
            <a:r>
              <a:rPr lang="en-US" sz="1700" dirty="0">
                <a:ea typeface="Arial"/>
                <a:cs typeface="Arial"/>
                <a:sym typeface="Arial"/>
              </a:rPr>
              <a:t>: published specifications that can be used by anyone</a:t>
            </a:r>
            <a:endParaRPr lang="en-US" sz="1900" dirty="0">
              <a:ea typeface="Arial"/>
              <a:cs typeface="Arial"/>
              <a:sym typeface="Arial"/>
            </a:endParaRPr>
          </a:p>
          <a:p>
            <a:pPr marL="707122" lvl="1" indent="-237222" defTabSz="914400">
              <a:spcBef>
                <a:spcPts val="400"/>
              </a:spcBef>
              <a:buClr>
                <a:srgbClr val="000000"/>
              </a:buClr>
              <a:buSzPct val="10000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700" dirty="0">
                <a:ea typeface="Arial"/>
                <a:cs typeface="Arial"/>
                <a:sym typeface="Arial"/>
              </a:rPr>
              <a:t>Target audience has some weather and/or IT knowledge</a:t>
            </a:r>
            <a:endParaRPr lang="en-US" sz="1900" dirty="0">
              <a:ea typeface="Arial"/>
              <a:cs typeface="Arial"/>
              <a:sym typeface="Arial"/>
            </a:endParaRPr>
          </a:p>
          <a:p>
            <a:pPr marL="707122" lvl="1" indent="-237222" defTabSz="914400">
              <a:spcBef>
                <a:spcPts val="400"/>
              </a:spcBef>
              <a:buClr>
                <a:srgbClr val="000000"/>
              </a:buClr>
              <a:buSzPct val="100000"/>
              <a:buFontTx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700" dirty="0">
                <a:ea typeface="Arial"/>
                <a:cs typeface="Arial"/>
                <a:sym typeface="Arial"/>
              </a:rPr>
              <a:t>Designed for direct, automated (batch) downloading of data via HTTP protocol, supports AMQP « just-in-time pull » notifications and data retrievals</a:t>
            </a:r>
          </a:p>
          <a:p>
            <a:pPr marL="707122" lvl="1" indent="-237222" defTabSz="914400">
              <a:spcBef>
                <a:spcPts val="300"/>
              </a:spcBef>
              <a:buClr>
                <a:srgbClr val="000000"/>
              </a:buClr>
              <a:buSzPct val="10000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700" dirty="0">
                <a:ea typeface="Arial"/>
                <a:cs typeface="Arial"/>
                <a:sym typeface="Arial"/>
              </a:rPr>
              <a:t>Offer is complementary to EC’s </a:t>
            </a:r>
            <a:r>
              <a:rPr lang="en-US" sz="1700" i="1" dirty="0">
                <a:ea typeface="Arial"/>
                <a:cs typeface="Arial"/>
                <a:sym typeface="Arial"/>
              </a:rPr>
              <a:t>weather.gc.ca</a:t>
            </a:r>
            <a:r>
              <a:rPr lang="en-US" sz="1700" dirty="0">
                <a:ea typeface="Arial"/>
                <a:cs typeface="Arial"/>
                <a:sym typeface="Arial"/>
              </a:rPr>
              <a:t> website</a:t>
            </a:r>
            <a:endParaRPr lang="en-US" sz="1900" dirty="0">
              <a:ea typeface="Arial"/>
              <a:cs typeface="Arial"/>
              <a:sym typeface="Arial"/>
            </a:endParaRPr>
          </a:p>
          <a:p>
            <a:pPr marL="707122" lvl="1" indent="-237222" defTabSz="914400">
              <a:spcBef>
                <a:spcPts val="300"/>
              </a:spcBef>
              <a:buClr>
                <a:srgbClr val="000000"/>
              </a:buClr>
              <a:buSzPct val="100000"/>
              <a:buChar char="•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en-US" sz="1700" dirty="0">
                <a:ea typeface="Arial"/>
                <a:cs typeface="Arial"/>
                <a:sym typeface="Arial"/>
              </a:rPr>
              <a:t>Service is anonymous, supported on best-effort basis</a:t>
            </a:r>
            <a:endParaRPr lang="fr-CA" sz="1900" b="1" dirty="0">
              <a:ea typeface="Arial"/>
              <a:cs typeface="Arial"/>
              <a:sym typeface="Arial"/>
            </a:endParaRPr>
          </a:p>
          <a:p>
            <a:pPr marL="289894" indent="-289894">
              <a:spcBef>
                <a:spcPts val="400"/>
              </a:spcBef>
              <a:buClr>
                <a:srgbClr val="000000"/>
              </a:buClr>
              <a:buSzPct val="100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endParaRPr lang="fr-CA" sz="1900" b="1" dirty="0">
              <a:ea typeface="Arial"/>
              <a:cs typeface="Arial"/>
              <a:sym typeface="Arial"/>
            </a:endParaRPr>
          </a:p>
          <a:p>
            <a:pPr marL="289894" indent="-289894">
              <a:spcBef>
                <a:spcPts val="400"/>
              </a:spcBef>
              <a:buClr>
                <a:srgbClr val="000000"/>
              </a:buClr>
              <a:buSzPct val="10000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</a:pPr>
            <a:r>
              <a:rPr lang="fr-CA" sz="1900" b="1" dirty="0">
                <a:ea typeface="Arial"/>
                <a:cs typeface="Arial"/>
                <a:sym typeface="Arial"/>
              </a:rPr>
              <a:t>Data </a:t>
            </a:r>
            <a:r>
              <a:rPr lang="fr-CA" sz="1900" b="1" dirty="0" err="1">
                <a:ea typeface="Arial"/>
                <a:cs typeface="Arial"/>
                <a:sym typeface="Arial"/>
              </a:rPr>
              <a:t>also</a:t>
            </a:r>
            <a:r>
              <a:rPr lang="fr-CA" sz="1900" b="1" dirty="0">
                <a:ea typeface="Arial"/>
                <a:cs typeface="Arial"/>
                <a:sym typeface="Arial"/>
              </a:rPr>
              <a:t> </a:t>
            </a:r>
            <a:r>
              <a:rPr lang="fr-CA" sz="1900" b="1" dirty="0" err="1">
                <a:ea typeface="Arial"/>
                <a:cs typeface="Arial"/>
                <a:sym typeface="Arial"/>
              </a:rPr>
              <a:t>available</a:t>
            </a:r>
            <a:r>
              <a:rPr lang="fr-CA" sz="1900" b="1" dirty="0">
                <a:ea typeface="Arial"/>
                <a:cs typeface="Arial"/>
                <a:sym typeface="Arial"/>
              </a:rPr>
              <a:t> via web services on MSC </a:t>
            </a:r>
            <a:r>
              <a:rPr lang="fr-CA" sz="1900" b="1" dirty="0" err="1">
                <a:ea typeface="Arial"/>
                <a:cs typeface="Arial"/>
                <a:sym typeface="Arial"/>
              </a:rPr>
              <a:t>GeoMet</a:t>
            </a:r>
            <a:endParaRPr lang="fr-CA" sz="1900" b="1"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0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MSC </a:t>
            </a:r>
            <a:r>
              <a:rPr lang="en-US" dirty="0" err="1" smtClean="0"/>
              <a:t>GeoMet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859216" cy="356125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Provides public access </a:t>
            </a:r>
            <a:r>
              <a:rPr lang="en-US" sz="4000" b="1" dirty="0" smtClean="0"/>
              <a:t>to </a:t>
            </a:r>
            <a:br>
              <a:rPr lang="en-US" sz="4000" b="1" dirty="0" smtClean="0"/>
            </a:br>
            <a:r>
              <a:rPr lang="en-US" sz="4000" b="1" dirty="0" smtClean="0"/>
              <a:t>MSC </a:t>
            </a:r>
            <a:r>
              <a:rPr lang="en-US" sz="4000" b="1" dirty="0"/>
              <a:t>data </a:t>
            </a:r>
            <a:r>
              <a:rPr lang="en-US" sz="4000" b="1" dirty="0" smtClean="0"/>
              <a:t>via international </a:t>
            </a:r>
            <a:br>
              <a:rPr lang="en-US" sz="4000" b="1" dirty="0" smtClean="0"/>
            </a:br>
            <a:r>
              <a:rPr lang="en-US" sz="4000" b="1" dirty="0" smtClean="0"/>
              <a:t>web </a:t>
            </a:r>
            <a:r>
              <a:rPr lang="en-US" sz="4000" b="1" dirty="0"/>
              <a:t>services standards / </a:t>
            </a:r>
            <a:r>
              <a:rPr lang="en-US" sz="4000" b="1" dirty="0" smtClean="0"/>
              <a:t>interoperable APIs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589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MSC </a:t>
            </a:r>
            <a:r>
              <a:rPr lang="en-CA" altLang="en-US" dirty="0" err="1" smtClean="0"/>
              <a:t>GeoMet</a:t>
            </a:r>
            <a:r>
              <a:rPr lang="en-CA" altLang="en-US" dirty="0" smtClean="0"/>
              <a:t> Value </a:t>
            </a:r>
            <a:r>
              <a:rPr lang="en-CA" altLang="en-US" dirty="0" smtClean="0"/>
              <a:t>Proposition / Benefits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5517232"/>
          </a:xfrm>
        </p:spPr>
        <p:txBody>
          <a:bodyPr/>
          <a:lstStyle/>
          <a:p>
            <a:r>
              <a:rPr lang="en-US" sz="2000" dirty="0" smtClean="0"/>
              <a:t>Data </a:t>
            </a:r>
            <a:r>
              <a:rPr lang="en-US" sz="2000" dirty="0" smtClean="0"/>
              <a:t>dissemination </a:t>
            </a:r>
            <a:r>
              <a:rPr lang="en-US" sz="2000" dirty="0" smtClean="0"/>
              <a:t>service </a:t>
            </a:r>
          </a:p>
          <a:p>
            <a:pPr lvl="1"/>
            <a:r>
              <a:rPr lang="en-US" sz="1600" dirty="0" smtClean="0"/>
              <a:t>Open Geospatial Consortium (OGC) standards: WMS, WFS, WCS, SLD</a:t>
            </a:r>
          </a:p>
          <a:p>
            <a:pPr lvl="1"/>
            <a:r>
              <a:rPr lang="fr-CA" sz="1600" dirty="0" err="1" smtClean="0"/>
              <a:t>Operational</a:t>
            </a:r>
            <a:r>
              <a:rPr lang="fr-CA" sz="1600" dirty="0" smtClean="0"/>
              <a:t> 24/7 </a:t>
            </a:r>
            <a:r>
              <a:rPr lang="fr-CA" sz="1600" dirty="0" err="1" smtClean="0"/>
              <a:t>since</a:t>
            </a:r>
            <a:r>
              <a:rPr lang="fr-CA" sz="1600" dirty="0" smtClean="0"/>
              <a:t> 2009</a:t>
            </a:r>
            <a:endParaRPr lang="en-US" sz="1600" dirty="0" smtClean="0"/>
          </a:p>
          <a:p>
            <a:r>
              <a:rPr lang="en-US" sz="2000" dirty="0" smtClean="0"/>
              <a:t>Not a website</a:t>
            </a:r>
          </a:p>
          <a:p>
            <a:r>
              <a:rPr lang="en-US" sz="2000" dirty="0" smtClean="0"/>
              <a:t>Enabling</a:t>
            </a:r>
          </a:p>
          <a:p>
            <a:r>
              <a:rPr lang="en-US" sz="2000" dirty="0" smtClean="0"/>
              <a:t>Supports domain specific requirements</a:t>
            </a:r>
          </a:p>
          <a:p>
            <a:pPr lvl="1"/>
            <a:r>
              <a:rPr lang="en-US" sz="1600" dirty="0" smtClean="0"/>
              <a:t>Real-time, operational, mission critical, data </a:t>
            </a:r>
            <a:r>
              <a:rPr lang="en-US" sz="1600" dirty="0" smtClean="0"/>
              <a:t>volume (500GB of new public data daily)</a:t>
            </a:r>
            <a:endParaRPr lang="en-US" sz="1000" dirty="0"/>
          </a:p>
          <a:p>
            <a:r>
              <a:rPr lang="en-US" sz="2000" dirty="0" smtClean="0"/>
              <a:t>Benefits to users</a:t>
            </a:r>
          </a:p>
          <a:p>
            <a:pPr lvl="1"/>
            <a:r>
              <a:rPr lang="en-US" sz="1800" dirty="0" smtClean="0"/>
              <a:t>Data </a:t>
            </a:r>
            <a:r>
              <a:rPr lang="en-US" sz="1800" dirty="0"/>
              <a:t>is accessed on-the-fly, always the latest </a:t>
            </a:r>
            <a:r>
              <a:rPr lang="en-US" sz="1800" dirty="0" smtClean="0"/>
              <a:t>available</a:t>
            </a:r>
          </a:p>
          <a:p>
            <a:pPr lvl="1"/>
            <a:r>
              <a:rPr lang="en-US" sz="1800" dirty="0" smtClean="0"/>
              <a:t>Data </a:t>
            </a:r>
            <a:r>
              <a:rPr lang="en-US" sz="1800" dirty="0"/>
              <a:t>is available in multiple formats, either raw data </a:t>
            </a:r>
            <a:r>
              <a:rPr lang="en-US" sz="1800" dirty="0" smtClean="0"/>
              <a:t>(clip/zip/ship) </a:t>
            </a:r>
            <a:r>
              <a:rPr lang="en-US" sz="1800" dirty="0"/>
              <a:t>or for visualization (with custom </a:t>
            </a:r>
            <a:r>
              <a:rPr lang="en-US" sz="1800" dirty="0" smtClean="0"/>
              <a:t>styling)</a:t>
            </a:r>
          </a:p>
          <a:p>
            <a:pPr lvl="1"/>
            <a:r>
              <a:rPr lang="en-US" sz="1800" dirty="0" smtClean="0"/>
              <a:t>Users </a:t>
            </a:r>
            <a:r>
              <a:rPr lang="en-US" sz="1800" dirty="0"/>
              <a:t>can integrate data directly into their tools</a:t>
            </a:r>
            <a:r>
              <a:rPr lang="en-US" sz="1800" dirty="0" smtClean="0"/>
              <a:t>: desktop </a:t>
            </a:r>
            <a:r>
              <a:rPr lang="en-US" sz="1800" dirty="0"/>
              <a:t>software, mobile </a:t>
            </a:r>
            <a:r>
              <a:rPr lang="en-US" sz="1800" dirty="0" smtClean="0"/>
              <a:t>devices /  mobile apps, </a:t>
            </a:r>
            <a:r>
              <a:rPr lang="en-US" sz="1800" dirty="0"/>
              <a:t>web pages,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lvl="1"/>
            <a:r>
              <a:rPr lang="en-US" sz="1800" dirty="0" smtClean="0"/>
              <a:t>Only </a:t>
            </a:r>
            <a:r>
              <a:rPr lang="en-US" sz="1800" dirty="0"/>
              <a:t>the requested data is transmitted for the user-specified spatial </a:t>
            </a:r>
            <a:r>
              <a:rPr lang="en-US" sz="1800" dirty="0" smtClean="0"/>
              <a:t>/ temporal extent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95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400" dirty="0" smtClean="0"/>
              <a:t>Merci / Thank </a:t>
            </a:r>
            <a:r>
              <a:rPr lang="en-US" sz="4400" dirty="0"/>
              <a:t>you!</a:t>
            </a:r>
          </a:p>
          <a:p>
            <a:pPr marL="0" indent="0" algn="ctr">
              <a:buFontTx/>
              <a:buNone/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dirty="0"/>
              <a:t>For more information:</a:t>
            </a:r>
          </a:p>
          <a:p>
            <a:pPr algn="ctr">
              <a:defRPr/>
            </a:pPr>
            <a:r>
              <a:rPr lang="en-US" dirty="0" smtClean="0"/>
              <a:t>Alexandre </a:t>
            </a:r>
            <a:r>
              <a:rPr lang="en-US" dirty="0" smtClean="0"/>
              <a:t>Leroux (</a:t>
            </a:r>
            <a:r>
              <a:rPr lang="en-US" dirty="0" smtClean="0">
                <a:hlinkClick r:id="rId2"/>
              </a:rPr>
              <a:t>alexandre.leroux@canada.ca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Meteorological</a:t>
            </a:r>
            <a:r>
              <a:rPr lang="fr-CA" dirty="0" smtClean="0"/>
              <a:t> Service of Canada (MSC) </a:t>
            </a:r>
            <a:r>
              <a:rPr lang="fr-CA" dirty="0" err="1" smtClean="0"/>
              <a:t>environment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err="1" smtClean="0"/>
              <a:t>Metadata</a:t>
            </a:r>
            <a:r>
              <a:rPr lang="fr-CA" dirty="0" smtClean="0"/>
              <a:t> and WMO WIS at the MSC</a:t>
            </a:r>
          </a:p>
          <a:p>
            <a:pPr lvl="1"/>
            <a:r>
              <a:rPr lang="fr-CA" dirty="0" smtClean="0"/>
              <a:t>DCPC CSW and DAR</a:t>
            </a:r>
          </a:p>
          <a:p>
            <a:pPr marL="324662" lvl="1" indent="0">
              <a:buNone/>
            </a:pPr>
            <a:endParaRPr lang="fr-CA" dirty="0" smtClean="0"/>
          </a:p>
          <a:p>
            <a:r>
              <a:rPr lang="fr-CA" dirty="0" smtClean="0"/>
              <a:t>MSC public data </a:t>
            </a:r>
            <a:r>
              <a:rPr lang="fr-CA" dirty="0" err="1" smtClean="0"/>
              <a:t>dissemination</a:t>
            </a:r>
            <a:endParaRPr lang="fr-CA" dirty="0" smtClean="0"/>
          </a:p>
          <a:p>
            <a:pPr lvl="1"/>
            <a:r>
              <a:rPr lang="fr-CA" dirty="0" smtClean="0"/>
              <a:t>MSC </a:t>
            </a:r>
            <a:r>
              <a:rPr lang="fr-CA" dirty="0" err="1" smtClean="0"/>
              <a:t>Datamart</a:t>
            </a:r>
            <a:endParaRPr lang="fr-CA" dirty="0"/>
          </a:p>
          <a:p>
            <a:pPr lvl="1"/>
            <a:r>
              <a:rPr lang="fr-CA" dirty="0" smtClean="0"/>
              <a:t>MSC </a:t>
            </a:r>
            <a:r>
              <a:rPr lang="fr-CA" dirty="0" err="1" smtClean="0"/>
              <a:t>GeoMet</a:t>
            </a:r>
            <a:endParaRPr lang="fr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7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The MSC </a:t>
            </a:r>
            <a:r>
              <a:rPr lang="fr-CA" dirty="0" err="1" smtClean="0"/>
              <a:t>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MSC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1484784"/>
            <a:ext cx="8286089" cy="525658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Data</a:t>
            </a:r>
            <a:endParaRPr lang="en-US" dirty="0" smtClean="0"/>
          </a:p>
          <a:p>
            <a:r>
              <a:rPr lang="en-US" dirty="0" smtClean="0"/>
              <a:t>24 / 7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Real-time</a:t>
            </a:r>
          </a:p>
          <a:p>
            <a:r>
              <a:rPr lang="en-US" dirty="0" smtClean="0"/>
              <a:t>Voluminous</a:t>
            </a:r>
          </a:p>
          <a:p>
            <a:r>
              <a:rPr lang="en-US" dirty="0"/>
              <a:t>Temporal</a:t>
            </a:r>
          </a:p>
          <a:p>
            <a:r>
              <a:rPr lang="en-US" dirty="0" smtClean="0"/>
              <a:t>Continuous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Business Lines</a:t>
            </a:r>
            <a:endParaRPr lang="en-US" dirty="0"/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Prediction</a:t>
            </a:r>
          </a:p>
          <a:p>
            <a:r>
              <a:rPr lang="en-US" dirty="0" smtClean="0"/>
              <a:t>Services</a:t>
            </a:r>
          </a:p>
          <a:p>
            <a:pPr marL="0" indent="0">
              <a:buNone/>
            </a:pPr>
            <a:r>
              <a:rPr lang="fr-CA" dirty="0" smtClean="0"/>
              <a:t>Geographic scope</a:t>
            </a:r>
            <a:endParaRPr lang="en-US" dirty="0"/>
          </a:p>
          <a:p>
            <a:r>
              <a:rPr lang="en-US" dirty="0" smtClean="0"/>
              <a:t>Global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2522" y="4797152"/>
            <a:ext cx="51411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Clients / Partners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WMO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 smtClean="0"/>
              <a:t>weather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Intra / inter departmental </a:t>
            </a:r>
            <a:r>
              <a:rPr lang="en-US" dirty="0"/>
              <a:t>(DND, </a:t>
            </a:r>
            <a:r>
              <a:rPr lang="en-US" dirty="0" err="1"/>
              <a:t>NavCan</a:t>
            </a:r>
            <a:r>
              <a:rPr lang="en-US" dirty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Commercial </a:t>
            </a:r>
            <a:r>
              <a:rPr lang="en-US" dirty="0" smtClean="0"/>
              <a:t>weather services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General </a:t>
            </a:r>
            <a:r>
              <a:rPr lang="en-US" dirty="0" smtClean="0"/>
              <a:t>public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2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 Data Volumes /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</a:t>
            </a:r>
          </a:p>
          <a:p>
            <a:pPr lvl="1"/>
            <a:r>
              <a:rPr lang="en-US" dirty="0" smtClean="0"/>
              <a:t>Input: over </a:t>
            </a:r>
            <a:r>
              <a:rPr lang="fr-CA" dirty="0" smtClean="0"/>
              <a:t>10 billion observations</a:t>
            </a:r>
          </a:p>
          <a:p>
            <a:pPr lvl="1"/>
            <a:r>
              <a:rPr lang="fr-CA" dirty="0" smtClean="0"/>
              <a:t>Output: over 10 </a:t>
            </a:r>
            <a:r>
              <a:rPr lang="fr-CA" dirty="0" err="1" smtClean="0"/>
              <a:t>Terabytes</a:t>
            </a:r>
            <a:r>
              <a:rPr lang="fr-CA" dirty="0" smtClean="0"/>
              <a:t> of data</a:t>
            </a:r>
          </a:p>
          <a:p>
            <a:r>
              <a:rPr lang="fr-CA" dirty="0" smtClean="0"/>
              <a:t>Archive</a:t>
            </a:r>
          </a:p>
          <a:p>
            <a:pPr lvl="1"/>
            <a:r>
              <a:rPr lang="fr-CA" dirty="0" smtClean="0"/>
              <a:t>over 12 </a:t>
            </a:r>
            <a:r>
              <a:rPr lang="fr-CA" dirty="0" err="1" smtClean="0"/>
              <a:t>Petabytes</a:t>
            </a:r>
            <a:r>
              <a:rPr lang="fr-CA" dirty="0" smtClean="0"/>
              <a:t> of data</a:t>
            </a:r>
          </a:p>
          <a:p>
            <a:r>
              <a:rPr lang="en-US" dirty="0" smtClean="0"/>
              <a:t>Public Data Access</a:t>
            </a:r>
          </a:p>
          <a:p>
            <a:pPr lvl="1"/>
            <a:r>
              <a:rPr lang="en-US" dirty="0" smtClean="0"/>
              <a:t>Geospatial Web Services (GeoMet)</a:t>
            </a:r>
            <a:endParaRPr lang="en-US" dirty="0"/>
          </a:p>
          <a:p>
            <a:pPr lvl="2"/>
            <a:r>
              <a:rPr lang="fr-CA" dirty="0"/>
              <a:t>Over 90,000 </a:t>
            </a:r>
            <a:r>
              <a:rPr lang="fr-CA" dirty="0" err="1"/>
              <a:t>daily</a:t>
            </a:r>
            <a:r>
              <a:rPr lang="fr-CA" dirty="0"/>
              <a:t> </a:t>
            </a:r>
            <a:r>
              <a:rPr lang="fr-CA" dirty="0" err="1"/>
              <a:t>users</a:t>
            </a:r>
            <a:endParaRPr lang="fr-CA" dirty="0"/>
          </a:p>
          <a:p>
            <a:pPr lvl="2"/>
            <a:r>
              <a:rPr lang="fr-CA" dirty="0"/>
              <a:t>Over 1,8M </a:t>
            </a:r>
            <a:r>
              <a:rPr lang="fr-CA" dirty="0" err="1"/>
              <a:t>maps</a:t>
            </a:r>
            <a:r>
              <a:rPr lang="fr-CA" dirty="0"/>
              <a:t> </a:t>
            </a:r>
            <a:r>
              <a:rPr lang="fr-CA" dirty="0" err="1"/>
              <a:t>served</a:t>
            </a:r>
            <a:r>
              <a:rPr lang="fr-CA" dirty="0"/>
              <a:t> </a:t>
            </a:r>
            <a:r>
              <a:rPr lang="fr-CA" dirty="0" err="1"/>
              <a:t>daily</a:t>
            </a:r>
            <a:endParaRPr lang="fr-CA" dirty="0"/>
          </a:p>
          <a:p>
            <a:pPr lvl="2"/>
            <a:r>
              <a:rPr lang="fr-CA" dirty="0" smtClean="0"/>
              <a:t>Over </a:t>
            </a:r>
            <a:r>
              <a:rPr lang="fr-CA" dirty="0"/>
              <a:t>1,400 </a:t>
            </a:r>
            <a:r>
              <a:rPr lang="fr-CA" dirty="0" err="1"/>
              <a:t>weather</a:t>
            </a:r>
            <a:r>
              <a:rPr lang="fr-CA" dirty="0"/>
              <a:t> </a:t>
            </a:r>
            <a:r>
              <a:rPr lang="fr-CA" dirty="0" err="1"/>
              <a:t>layers</a:t>
            </a:r>
            <a:r>
              <a:rPr lang="fr-CA" dirty="0"/>
              <a:t> </a:t>
            </a:r>
            <a:r>
              <a:rPr lang="fr-CA" dirty="0" err="1"/>
              <a:t>available</a:t>
            </a:r>
            <a:r>
              <a:rPr lang="fr-CA" dirty="0"/>
              <a:t> on GeoMet-Beta</a:t>
            </a:r>
          </a:p>
          <a:p>
            <a:pPr lvl="1"/>
            <a:r>
              <a:rPr lang="en-US" dirty="0" smtClean="0"/>
              <a:t>MSC </a:t>
            </a:r>
            <a:r>
              <a:rPr lang="en-US" dirty="0" err="1"/>
              <a:t>Datamart</a:t>
            </a:r>
            <a:endParaRPr lang="en-US" dirty="0"/>
          </a:p>
          <a:p>
            <a:pPr lvl="2"/>
            <a:r>
              <a:rPr lang="fr-CA" dirty="0"/>
              <a:t>About 500 GB of </a:t>
            </a:r>
            <a:r>
              <a:rPr lang="fr-CA" dirty="0" err="1"/>
              <a:t>fresh</a:t>
            </a:r>
            <a:r>
              <a:rPr lang="fr-CA" dirty="0"/>
              <a:t> data </a:t>
            </a:r>
            <a:r>
              <a:rPr lang="fr-CA" dirty="0" err="1"/>
              <a:t>available</a:t>
            </a:r>
            <a:r>
              <a:rPr lang="fr-CA" dirty="0"/>
              <a:t> </a:t>
            </a:r>
            <a:r>
              <a:rPr lang="fr-CA" dirty="0" err="1"/>
              <a:t>daily</a:t>
            </a:r>
            <a:endParaRPr lang="en-US" dirty="0"/>
          </a:p>
          <a:p>
            <a:pPr lvl="2"/>
            <a:r>
              <a:rPr lang="en-US" dirty="0"/>
              <a:t>Over 500,000 daily users</a:t>
            </a:r>
          </a:p>
          <a:p>
            <a:pPr lvl="2"/>
            <a:r>
              <a:rPr lang="en-US" dirty="0"/>
              <a:t>Over 15M hits daily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8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Products and 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256584"/>
          </a:xfrm>
        </p:spPr>
        <p:txBody>
          <a:bodyPr/>
          <a:lstStyle/>
          <a:p>
            <a:r>
              <a:rPr lang="en-US" dirty="0" smtClean="0"/>
              <a:t>Current / Real-Time Data (forecast model outputs, real-time observations, warnings)</a:t>
            </a:r>
          </a:p>
          <a:p>
            <a:pPr lvl="1"/>
            <a:r>
              <a:rPr lang="en-US" dirty="0" smtClean="0"/>
              <a:t>Machine access through MSC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Datamart</a:t>
            </a:r>
            <a:r>
              <a:rPr lang="en-US" dirty="0" smtClean="0"/>
              <a:t> at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dd.weather.gc.ca</a:t>
            </a:r>
            <a:endParaRPr lang="en-US" dirty="0" smtClean="0"/>
          </a:p>
          <a:p>
            <a:pPr lvl="2"/>
            <a:r>
              <a:rPr lang="en-US" dirty="0" smtClean="0"/>
              <a:t>Information </a:t>
            </a:r>
            <a:r>
              <a:rPr lang="en-US" dirty="0"/>
              <a:t>is file-based</a:t>
            </a:r>
          </a:p>
          <a:p>
            <a:pPr lvl="1"/>
            <a:r>
              <a:rPr lang="fr-CA" dirty="0" err="1" smtClean="0"/>
              <a:t>Geospatial</a:t>
            </a:r>
            <a:r>
              <a:rPr lang="fr-CA" dirty="0" smtClean="0"/>
              <a:t> </a:t>
            </a:r>
            <a:r>
              <a:rPr lang="fr-CA" dirty="0" smtClean="0"/>
              <a:t>Web Services</a:t>
            </a:r>
          </a:p>
          <a:p>
            <a:pPr lvl="2"/>
            <a:r>
              <a:rPr lang="fr-CA" sz="2000" dirty="0" smtClean="0"/>
              <a:t>MSC </a:t>
            </a:r>
            <a:r>
              <a:rPr lang="fr-CA" sz="2000" dirty="0" err="1" smtClean="0"/>
              <a:t>GeoMet</a:t>
            </a:r>
            <a:endParaRPr lang="fr-CA" sz="2000" dirty="0" smtClean="0"/>
          </a:p>
          <a:p>
            <a:pPr lvl="1"/>
            <a:r>
              <a:rPr lang="en-US" dirty="0"/>
              <a:t>Websites:</a:t>
            </a:r>
          </a:p>
          <a:p>
            <a:pPr lvl="2"/>
            <a:r>
              <a:rPr lang="en-US" dirty="0" err="1" smtClean="0"/>
              <a:t>WeatherOffice</a:t>
            </a:r>
            <a:r>
              <a:rPr lang="en-US" dirty="0" smtClean="0"/>
              <a:t> at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>
                <a:hlinkClick r:id="rId4"/>
              </a:rPr>
              <a:t>weather.gc.ca</a:t>
            </a:r>
            <a:endParaRPr lang="en-US" dirty="0"/>
          </a:p>
          <a:p>
            <a:pPr lvl="2"/>
            <a:r>
              <a:rPr lang="en-US" dirty="0" err="1" smtClean="0"/>
              <a:t>WaterOffice</a:t>
            </a:r>
            <a:r>
              <a:rPr lang="en-US" dirty="0" smtClean="0"/>
              <a:t> at </a:t>
            </a:r>
            <a:r>
              <a:rPr lang="en-US" dirty="0" smtClean="0">
                <a:hlinkClick r:id="rId5"/>
              </a:rPr>
              <a:t>http://wateroffice.ec.gc.ca</a:t>
            </a:r>
            <a:endParaRPr lang="fr-CA" dirty="0" smtClean="0"/>
          </a:p>
          <a:p>
            <a:r>
              <a:rPr lang="en-US" dirty="0" smtClean="0"/>
              <a:t>Public Archive Data</a:t>
            </a:r>
          </a:p>
          <a:p>
            <a:pPr lvl="1"/>
            <a:r>
              <a:rPr lang="en-US" dirty="0" smtClean="0"/>
              <a:t>Historical </a:t>
            </a:r>
            <a:r>
              <a:rPr lang="en-US" dirty="0"/>
              <a:t>Climate </a:t>
            </a:r>
            <a:r>
              <a:rPr lang="en-US" dirty="0" smtClean="0"/>
              <a:t>Data at </a:t>
            </a:r>
            <a:r>
              <a:rPr lang="en-US" dirty="0">
                <a:hlinkClick r:id="rId6"/>
              </a:rPr>
              <a:t>http://climate.weather.gc.ca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/>
              <a:t>WMO Data Centres</a:t>
            </a:r>
          </a:p>
          <a:p>
            <a:pPr lvl="1"/>
            <a:r>
              <a:rPr lang="en-US" dirty="0" smtClean="0"/>
              <a:t>World Ozone and Ultraviolet Radiation Data Centre (WOUDC)</a:t>
            </a:r>
          </a:p>
        </p:txBody>
      </p:sp>
    </p:spTree>
    <p:extLst>
      <p:ext uri="{BB962C8B-B14F-4D97-AF65-F5344CB8AC3E}">
        <p14:creationId xmlns:p14="http://schemas.microsoft.com/office/powerpoint/2010/main" val="8996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Metadata</a:t>
            </a:r>
            <a:r>
              <a:rPr lang="fr-CA" dirty="0" smtClean="0"/>
              <a:t> and WMO WIS at MSC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200" dirty="0" smtClean="0"/>
              <a:t>MSC WMO WIS </a:t>
            </a:r>
            <a:r>
              <a:rPr lang="en-US" sz="3200" dirty="0" smtClean="0"/>
              <a:t>DAR</a:t>
            </a:r>
            <a:endParaRPr lang="en-US" altLang="en-US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27584" y="5469418"/>
            <a:ext cx="8208912" cy="1388582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MSC WMO WIS </a:t>
            </a:r>
            <a:r>
              <a:rPr lang="en-US" dirty="0"/>
              <a:t>Discovery Access and Retrieval (DAR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altLang="en-US" dirty="0"/>
              <a:t>http://dd.weather.gc.ca/dar/</a:t>
            </a:r>
            <a:endParaRPr lang="en-US" altLang="en-US" dirty="0" smtClean="0"/>
          </a:p>
        </p:txBody>
      </p:sp>
      <p:pic>
        <p:nvPicPr>
          <p:cNvPr id="1026" name="Picture 2" descr="Y:\DesktopWin\WMO-WIS\wmo-wis_SRU-Q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6713"/>
            <a:ext cx="5472417" cy="42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MSC </a:t>
            </a:r>
            <a:r>
              <a:rPr lang="fr-CA" dirty="0" err="1" smtClean="0"/>
              <a:t>Discovery</a:t>
            </a:r>
            <a:r>
              <a:rPr lang="fr-CA" dirty="0" smtClean="0"/>
              <a:t> </a:t>
            </a:r>
            <a:r>
              <a:rPr lang="fr-CA" dirty="0" err="1" smtClean="0"/>
              <a:t>Metadata</a:t>
            </a:r>
            <a:r>
              <a:rPr lang="fr-CA" dirty="0" smtClean="0"/>
              <a:t> </a:t>
            </a:r>
            <a:r>
              <a:rPr lang="fr-CA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Y:\DesktopWin\trash\aaa_wis-diagrams\msc_discovery-metadata_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370"/>
            <a:ext cx="9127422" cy="55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51623"/>
      </p:ext>
    </p:extLst>
  </p:cSld>
  <p:clrMapOvr>
    <a:masterClrMapping/>
  </p:clrMapOvr>
</p:sld>
</file>

<file path=ppt/theme/theme1.xml><?xml version="1.0" encoding="utf-8"?>
<a:theme xmlns:a="http://schemas.openxmlformats.org/drawingml/2006/main" name="EC GENERAL_E_2009 (2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479A7-00C0-4399-9B18-57AF5022C19B}"/>
</file>

<file path=customXml/itemProps2.xml><?xml version="1.0" encoding="utf-8"?>
<ds:datastoreItem xmlns:ds="http://schemas.openxmlformats.org/officeDocument/2006/customXml" ds:itemID="{8DA4CEBA-9DAD-4F8A-B416-FC0778E33FF7}"/>
</file>

<file path=customXml/itemProps3.xml><?xml version="1.0" encoding="utf-8"?>
<ds:datastoreItem xmlns:ds="http://schemas.openxmlformats.org/officeDocument/2006/customXml" ds:itemID="{6BB46AB5-6AB6-4E2B-875B-C3B69F23869B}"/>
</file>

<file path=docProps/app.xml><?xml version="1.0" encoding="utf-8"?>
<Properties xmlns="http://schemas.openxmlformats.org/officeDocument/2006/extended-properties" xmlns:vt="http://schemas.openxmlformats.org/officeDocument/2006/docPropsVTypes">
  <Template>EC GENERAL_E_2009 (2)</Template>
  <TotalTime>33681</TotalTime>
  <Words>545</Words>
  <Application>Microsoft Office PowerPoint</Application>
  <PresentationFormat>Letter Paper (8.5x11 in)</PresentationFormat>
  <Paragraphs>121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Unicode MS</vt:lpstr>
      <vt:lpstr>EC GENERAL_E_2009 (2)</vt:lpstr>
      <vt:lpstr>Meteorological Service of Canada  WMO WIS TT-eWIS 2017 meeting</vt:lpstr>
      <vt:lpstr>Content</vt:lpstr>
      <vt:lpstr>The MSC environment</vt:lpstr>
      <vt:lpstr>The MSC Environment</vt:lpstr>
      <vt:lpstr>MSC Data Volumes / Bandwidth</vt:lpstr>
      <vt:lpstr>Data Products and Services</vt:lpstr>
      <vt:lpstr>Metadata and WMO WIS at MSC</vt:lpstr>
      <vt:lpstr>MSC WMO WIS DAR</vt:lpstr>
      <vt:lpstr>MSC Discovery Metadata Overview</vt:lpstr>
      <vt:lpstr>MSC public data dissemination</vt:lpstr>
      <vt:lpstr>Open Data Server: MSC Datamart</vt:lpstr>
      <vt:lpstr>MSC GeoMet in a Nutshell</vt:lpstr>
      <vt:lpstr>MSC GeoMet Value Proposition / Benefits</vt:lpstr>
      <vt:lpstr>PowerPoint Presentation</vt:lpstr>
    </vt:vector>
  </TitlesOfParts>
  <Company>Environment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 2: MSC Geospatial Web Services</dc:title>
  <dc:creator>tom.kralidis@canada.ca</dc:creator>
  <cp:lastModifiedBy>Leroux,Alexandre [CMC]</cp:lastModifiedBy>
  <cp:revision>537</cp:revision>
  <cp:lastPrinted>2016-05-30T17:28:30Z</cp:lastPrinted>
  <dcterms:created xsi:type="dcterms:W3CDTF">2007-10-05T15:37:19Z</dcterms:created>
  <dcterms:modified xsi:type="dcterms:W3CDTF">2017-11-20T22:30:22Z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