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2E9B-7FF6-CE43-B2DF-CFB57DC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astwatch.pfeg.noaa.gov/erddap/tabledap/erdGtsppBest.subset" TargetMode="External"/><Relationship Id="rId4" Type="http://schemas.openxmlformats.org/officeDocument/2006/relationships/hyperlink" Target="https://coastwatch.pfeg.noaa.gov/erddap/tabledap/erdGtsppBest" TargetMode="External"/><Relationship Id="rId5" Type="http://schemas.openxmlformats.org/officeDocument/2006/relationships/hyperlink" Target="https://coastwatch.pfeg.noaa.gov/erddap/tabledap/erdGtsppBest.graph" TargetMode="External"/><Relationship Id="rId6" Type="http://schemas.openxmlformats.org/officeDocument/2006/relationships/hyperlink" Target="https://coastwatch.pfeg.noaa.gov/erddap/files/erdGtsppBest/" TargetMode="Externa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Research Division's Data Access </a:t>
            </a:r>
            <a:r>
              <a:rPr lang="en-US" dirty="0"/>
              <a:t>Program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smtClean="0"/>
              <a:t>ERDDAP)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An example of data and metadata brokering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Tobias Spears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4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ERDDAP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Data server and metadata catalogue</a:t>
            </a:r>
          </a:p>
          <a:p>
            <a:r>
              <a:rPr lang="en-US" sz="2800" dirty="0" smtClean="0"/>
              <a:t>Acts as a mediator between many data </a:t>
            </a:r>
            <a:r>
              <a:rPr lang="en-US" sz="2800" dirty="0" smtClean="0"/>
              <a:t>formats/services </a:t>
            </a:r>
            <a:r>
              <a:rPr lang="en-US" sz="2800" dirty="0" smtClean="0"/>
              <a:t>and new connectors continue to be developed</a:t>
            </a:r>
          </a:p>
          <a:p>
            <a:r>
              <a:rPr lang="en-US" sz="2800" dirty="0" smtClean="0"/>
              <a:t>Can be operated standalone or federated (brokered) relationships with other systems</a:t>
            </a:r>
          </a:p>
          <a:p>
            <a:r>
              <a:rPr lang="en-US" sz="2800" dirty="0" smtClean="0"/>
              <a:t>Supports multiple interrogation and access pathways</a:t>
            </a:r>
          </a:p>
          <a:p>
            <a:r>
              <a:rPr lang="en-US" sz="2800" dirty="0" smtClean="0"/>
              <a:t>Is open source and you can host/extend your own ERDDAP instance(s)</a:t>
            </a:r>
            <a:endParaRPr lang="en-US" sz="2800" dirty="0"/>
          </a:p>
          <a:p>
            <a:r>
              <a:rPr lang="en-US" sz="2800" dirty="0" smtClean="0"/>
              <a:t>Is one example of the types of data and metadata cataloguing and access technologies in use within the marine community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265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10" y="3613936"/>
            <a:ext cx="4331666" cy="2782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Deceptively 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Minimalist UI </a:t>
            </a:r>
            <a:r>
              <a:rPr lang="mr-IN" dirty="0" smtClean="0"/>
              <a:t>–</a:t>
            </a:r>
            <a:r>
              <a:rPr lang="en-US" dirty="0" smtClean="0"/>
              <a:t> easy to skin</a:t>
            </a:r>
          </a:p>
          <a:p>
            <a:r>
              <a:rPr lang="en-US" dirty="0" smtClean="0"/>
              <a:t>Direct access to key capabilities </a:t>
            </a:r>
            <a:r>
              <a:rPr lang="mr-IN" dirty="0" smtClean="0"/>
              <a:t>–</a:t>
            </a:r>
            <a:r>
              <a:rPr lang="en-US" dirty="0" smtClean="0"/>
              <a:t> easy to wrap in another user experience or implement interoperability connections</a:t>
            </a:r>
          </a:p>
          <a:p>
            <a:r>
              <a:rPr lang="en-US" dirty="0" smtClean="0"/>
              <a:t>Extensible </a:t>
            </a:r>
            <a:r>
              <a:rPr lang="mr-IN" dirty="0" smtClean="0"/>
              <a:t>–</a:t>
            </a:r>
            <a:r>
              <a:rPr lang="en-US" dirty="0" smtClean="0"/>
              <a:t> connect to new data sources/services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2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263"/>
            <a:ext cx="8229600" cy="1143000"/>
          </a:xfrm>
        </p:spPr>
        <p:txBody>
          <a:bodyPr/>
          <a:lstStyle/>
          <a:p>
            <a:r>
              <a:rPr lang="en-US" dirty="0" smtClean="0"/>
              <a:t>Search facilities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40" y="1465845"/>
            <a:ext cx="3270070" cy="1035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17221"/>
            <a:ext cx="4318038" cy="872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4" y="5084915"/>
            <a:ext cx="4651315" cy="1175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RDDAP &#10;Easier access to scientific data &#10;ERDDAP &gt; Advanced Search &#10;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99" y="3800292"/>
            <a:ext cx="3124664" cy="2621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and non-interactive facilities</a:t>
            </a:r>
            <a:endParaRPr lang="en-US" dirty="0" smtClean="0"/>
          </a:p>
          <a:p>
            <a:r>
              <a:rPr lang="en-US" dirty="0" smtClean="0"/>
              <a:t>Simple, advanced, and service/API</a:t>
            </a:r>
          </a:p>
          <a:p>
            <a:r>
              <a:rPr lang="en-US" dirty="0" smtClean="0"/>
              <a:t>Faceting and controlled vocabularies supported</a:t>
            </a:r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 smtClean="0"/>
              <a:t>and machine readable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RSS and e-mail subscription to dataset updates is supported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2" y="3460123"/>
            <a:ext cx="5561042" cy="2190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6078" y="4670389"/>
            <a:ext cx="5307206" cy="19608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81" y="1167092"/>
            <a:ext cx="2532328" cy="26960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and advanced interface, service/API</a:t>
            </a:r>
          </a:p>
          <a:p>
            <a:r>
              <a:rPr lang="en-US" dirty="0" smtClean="0"/>
              <a:t>Human and machine readable output</a:t>
            </a:r>
          </a:p>
          <a:p>
            <a:r>
              <a:rPr lang="en-US" dirty="0"/>
              <a:t>FGDC and ISO 19115 metadata</a:t>
            </a:r>
          </a:p>
          <a:p>
            <a:r>
              <a:rPr lang="en-US" dirty="0" smtClean="0"/>
              <a:t>WAF support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58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 dirty="0" smtClean="0"/>
              <a:t>Interactive and non-interactive facilities</a:t>
            </a:r>
          </a:p>
          <a:p>
            <a:r>
              <a:rPr lang="en-US" dirty="0" smtClean="0"/>
              <a:t>Direct </a:t>
            </a:r>
            <a:r>
              <a:rPr lang="en-US" dirty="0"/>
              <a:t>access to </a:t>
            </a:r>
            <a:r>
              <a:rPr lang="en-US" dirty="0" smtClean="0"/>
              <a:t>full dataset, </a:t>
            </a:r>
            <a:r>
              <a:rPr lang="en-US" dirty="0" err="1"/>
              <a:t>subsetting</a:t>
            </a:r>
            <a:r>
              <a:rPr lang="en-US" dirty="0"/>
              <a:t> in some </a:t>
            </a:r>
            <a:r>
              <a:rPr lang="en-US" dirty="0" smtClean="0"/>
              <a:t>cases</a:t>
            </a:r>
            <a:endParaRPr lang="en-US" dirty="0" smtClean="0"/>
          </a:p>
          <a:p>
            <a:r>
              <a:rPr lang="en-US" dirty="0"/>
              <a:t>Human and machine readable data</a:t>
            </a:r>
          </a:p>
          <a:p>
            <a:r>
              <a:rPr lang="en-US" dirty="0" smtClean="0"/>
              <a:t>Value-added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Support for embedding and linking from other systems/applications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06" y="4218892"/>
            <a:ext cx="1954250" cy="1804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33299" y="4574601"/>
            <a:ext cx="4277402" cy="181588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{</a:t>
            </a:r>
          </a:p>
          <a:p>
            <a:r>
              <a:rPr lang="en-US" sz="700" dirty="0" smtClean="0">
                <a:solidFill>
                  <a:srgbClr val="000000"/>
                </a:solidFill>
                <a:effectLst/>
                <a:latin typeface="Helvetica" charset="0"/>
              </a:rPr>
              <a:t>  </a:t>
            </a:r>
            <a:r>
              <a:rPr lang="en-US" sz="700" dirty="0" smtClean="0">
                <a:solidFill>
                  <a:srgbClr val="2478A7"/>
                </a:solidFill>
                <a:effectLst/>
                <a:latin typeface="Helvetica" charset="0"/>
              </a:rPr>
              <a:t>"table"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: </a:t>
            </a:r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{</a:t>
            </a:r>
            <a:endParaRPr lang="en-US" sz="700" dirty="0" smtClean="0">
              <a:effectLst/>
              <a:latin typeface="Helvetica" charset="0"/>
            </a:endParaRPr>
          </a:p>
          <a:p>
            <a:r>
              <a:rPr lang="en-US" sz="700" dirty="0" smtClean="0">
                <a:solidFill>
                  <a:srgbClr val="000000"/>
                </a:solidFill>
                <a:effectLst/>
                <a:latin typeface="Helvetica" charset="0"/>
              </a:rPr>
              <a:t>    </a:t>
            </a:r>
            <a:r>
              <a:rPr lang="en-US" sz="700" dirty="0" smtClean="0">
                <a:solidFill>
                  <a:srgbClr val="2478A7"/>
                </a:solidFill>
                <a:effectLst/>
                <a:latin typeface="Helvetica" charset="0"/>
              </a:rPr>
              <a:t>"</a:t>
            </a:r>
            <a:r>
              <a:rPr lang="en-US" sz="700" dirty="0" err="1" smtClean="0">
                <a:solidFill>
                  <a:srgbClr val="2478A7"/>
                </a:solidFill>
                <a:effectLst/>
                <a:latin typeface="Helvetica" charset="0"/>
              </a:rPr>
              <a:t>columnNames</a:t>
            </a:r>
            <a:r>
              <a:rPr lang="en-US" sz="700" dirty="0" smtClean="0">
                <a:solidFill>
                  <a:srgbClr val="2478A7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: </a:t>
            </a:r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[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err="1" smtClean="0">
                <a:solidFill>
                  <a:srgbClr val="0433FF"/>
                </a:solidFill>
                <a:effectLst/>
                <a:latin typeface="Helvetica" charset="0"/>
              </a:rPr>
              <a:t>griddap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"Subset"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err="1" smtClean="0">
                <a:solidFill>
                  <a:srgbClr val="0433FF"/>
                </a:solidFill>
                <a:effectLst/>
                <a:latin typeface="Helvetica" charset="0"/>
              </a:rPr>
              <a:t>tabledap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"Make A Graph"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err="1" smtClean="0">
                <a:solidFill>
                  <a:srgbClr val="0433FF"/>
                </a:solidFill>
                <a:effectLst/>
                <a:latin typeface="Helvetica" charset="0"/>
              </a:rPr>
              <a:t>wms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"files"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"Accessible"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"Title"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"Summary"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"FGDC"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"ISO 19115"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"Info"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"Background Info"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"RSS"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"Email"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"Institution"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"Dataset ID"</a:t>
            </a:r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]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</a:t>
            </a:r>
            <a:endParaRPr lang="en-US" sz="700" dirty="0" smtClean="0">
              <a:effectLst/>
              <a:latin typeface="Helvetica" charset="0"/>
            </a:endParaRPr>
          </a:p>
          <a:p>
            <a:r>
              <a:rPr lang="en-US" sz="700" dirty="0" smtClean="0">
                <a:solidFill>
                  <a:srgbClr val="000000"/>
                </a:solidFill>
                <a:effectLst/>
                <a:latin typeface="Helvetica" charset="0"/>
              </a:rPr>
              <a:t>    </a:t>
            </a:r>
            <a:r>
              <a:rPr lang="en-US" sz="700" dirty="0" smtClean="0">
                <a:solidFill>
                  <a:srgbClr val="2478A7"/>
                </a:solidFill>
                <a:effectLst/>
                <a:latin typeface="Helvetica" charset="0"/>
              </a:rPr>
              <a:t>"</a:t>
            </a:r>
            <a:r>
              <a:rPr lang="en-US" sz="700" dirty="0" err="1" smtClean="0">
                <a:solidFill>
                  <a:srgbClr val="2478A7"/>
                </a:solidFill>
                <a:effectLst/>
                <a:latin typeface="Helvetica" charset="0"/>
              </a:rPr>
              <a:t>columnTypes</a:t>
            </a:r>
            <a:r>
              <a:rPr lang="en-US" sz="700" dirty="0" smtClean="0">
                <a:solidFill>
                  <a:srgbClr val="2478A7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: </a:t>
            </a:r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[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"String"</a:t>
            </a:r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]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</a:t>
            </a:r>
            <a:endParaRPr lang="en-US" sz="700" dirty="0" smtClean="0">
              <a:effectLst/>
              <a:latin typeface="Helvetica" charset="0"/>
            </a:endParaRPr>
          </a:p>
          <a:p>
            <a:r>
              <a:rPr lang="en-US" sz="700" dirty="0" smtClean="0">
                <a:solidFill>
                  <a:srgbClr val="000000"/>
                </a:solidFill>
                <a:effectLst/>
                <a:latin typeface="Helvetica" charset="0"/>
              </a:rPr>
              <a:t>    </a:t>
            </a:r>
            <a:r>
              <a:rPr lang="en-US" sz="700" dirty="0" smtClean="0">
                <a:solidFill>
                  <a:srgbClr val="2478A7"/>
                </a:solidFill>
                <a:effectLst/>
                <a:latin typeface="Helvetica" charset="0"/>
              </a:rPr>
              <a:t>"rows"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: </a:t>
            </a:r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[</a:t>
            </a:r>
            <a:endParaRPr lang="en-US" sz="700" dirty="0" smtClean="0">
              <a:effectLst/>
              <a:latin typeface="Helvetica" charset="0"/>
            </a:endParaRPr>
          </a:p>
          <a:p>
            <a:r>
              <a:rPr lang="en-US" sz="700" dirty="0" smtClean="0">
                <a:solidFill>
                  <a:srgbClr val="000000"/>
                </a:solidFill>
                <a:effectLst/>
                <a:latin typeface="Helvetica" charset="0"/>
              </a:rPr>
              <a:t>      </a:t>
            </a:r>
            <a:r>
              <a:rPr lang="en-US" sz="700" dirty="0" smtClean="0">
                <a:solidFill>
                  <a:srgbClr val="A91500"/>
                </a:solidFill>
                <a:effectLst/>
                <a:latin typeface="Helvetica" charset="0"/>
              </a:rPr>
              <a:t>[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  <a:hlinkClick r:id="rId3"/>
              </a:rPr>
              <a:t>https://coastwatch.pfeg.noaa.gov/erddap/tabledap/erdGtsppBest.subset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  <a:hlinkClick r:id="rId4"/>
              </a:rPr>
              <a:t>https://coastwatch.pfeg.noaa.gov/erddap/tabledap/erdGtsppBest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  <a:hlinkClick r:id="rId5"/>
              </a:rPr>
              <a:t>https://coastwatch.pfeg.noaa.gov/erddap/tabledap/erdGtsppBest.graph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  <a:hlinkClick r:id="rId6"/>
              </a:rPr>
              <a:t>https://coastwatch.pfeg.noaa.gov/erddap/files/erdGtsppBest/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"public"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"Global Temperature and Salinity Profile </a:t>
            </a:r>
            <a:r>
              <a:rPr lang="en-US" sz="700" dirty="0" err="1" smtClean="0">
                <a:solidFill>
                  <a:srgbClr val="0433FF"/>
                </a:solidFill>
                <a:effectLst/>
                <a:latin typeface="Helvetica" charset="0"/>
              </a:rPr>
              <a:t>Programme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 (GTSPP) Data, 1985-present"</a:t>
            </a:r>
            <a:r>
              <a:rPr lang="en-US" sz="700" dirty="0" smtClean="0">
                <a:solidFill>
                  <a:srgbClr val="791041"/>
                </a:solidFill>
                <a:effectLst/>
                <a:latin typeface="Helvetica" charset="0"/>
              </a:rPr>
              <a:t>, 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"The Global Temperature-Salinity Profile </a:t>
            </a:r>
            <a:r>
              <a:rPr lang="en-US" sz="700" dirty="0" err="1" smtClean="0">
                <a:solidFill>
                  <a:srgbClr val="0433FF"/>
                </a:solidFill>
                <a:effectLst/>
                <a:latin typeface="Helvetica" charset="0"/>
              </a:rPr>
              <a:t>Programme</a:t>
            </a:r>
            <a:r>
              <a:rPr lang="en-US" sz="700" dirty="0" smtClean="0">
                <a:solidFill>
                  <a:srgbClr val="0433FF"/>
                </a:solidFill>
                <a:effectLst/>
                <a:latin typeface="Helvetica" charset="0"/>
              </a:rPr>
              <a:t> (GTSPP) develops and maintains a global ocean temperature and salinity resource with data that are both up-to-date and of the highest quality. It is a joint World Meteorological Organization (WMO) and </a:t>
            </a:r>
            <a:endParaRPr lang="en-US" sz="700" dirty="0">
              <a:effectLst/>
              <a:latin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162" y="4218892"/>
            <a:ext cx="2197100" cy="2527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19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ERDDAP is one example of the types of portal/middle-ware solution being used in the marine community</a:t>
            </a:r>
          </a:p>
          <a:p>
            <a:r>
              <a:rPr lang="en-US" dirty="0" smtClean="0"/>
              <a:t>Rather than focusing on the technology, it is more important to focus on agreed upon interface and content standard, and to ensure the individual implementations meet agreed upon service levels.</a:t>
            </a:r>
          </a:p>
        </p:txBody>
      </p:sp>
    </p:spTree>
    <p:extLst>
      <p:ext uri="{BB962C8B-B14F-4D97-AF65-F5344CB8AC3E}">
        <p14:creationId xmlns:p14="http://schemas.microsoft.com/office/powerpoint/2010/main" val="36363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>
                <a:solidFill>
                  <a:srgbClr val="000090"/>
                </a:solidFill>
              </a:rPr>
              <a:t>Merci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7831"/>
      </p:ext>
    </p:extLst>
  </p:cSld>
  <p:clrMapOvr>
    <a:masterClrMapping/>
  </p:clrMapOvr>
</p:sld>
</file>

<file path=ppt/theme/theme1.xml><?xml version="1.0" encoding="utf-8"?>
<a:theme xmlns:a="http://schemas.openxmlformats.org/drawingml/2006/main" name="TT-eWIS2017-presentationXX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D16F59-6DCA-49F1-9E96-04127E2DE062}"/>
</file>

<file path=customXml/itemProps2.xml><?xml version="1.0" encoding="utf-8"?>
<ds:datastoreItem xmlns:ds="http://schemas.openxmlformats.org/officeDocument/2006/customXml" ds:itemID="{C3A863D5-8CA6-419D-8B4E-4E47B59A0A70}"/>
</file>

<file path=customXml/itemProps3.xml><?xml version="1.0" encoding="utf-8"?>
<ds:datastoreItem xmlns:ds="http://schemas.openxmlformats.org/officeDocument/2006/customXml" ds:itemID="{6A039B8B-3CF8-401F-83A3-686F02B128F8}"/>
</file>

<file path=docProps/app.xml><?xml version="1.0" encoding="utf-8"?>
<Properties xmlns="http://schemas.openxmlformats.org/officeDocument/2006/extended-properties" xmlns:vt="http://schemas.openxmlformats.org/officeDocument/2006/docPropsVTypes">
  <Template>TT-eWIS2017-presentationXX-template</Template>
  <TotalTime>176</TotalTime>
  <Words>261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Helvetica</vt:lpstr>
      <vt:lpstr>Mangal</vt:lpstr>
      <vt:lpstr>Arial</vt:lpstr>
      <vt:lpstr>TT-eWIS2017-presentationXX-template</vt:lpstr>
      <vt:lpstr>Environmental Research Division's Data Access Program (ERDDAP) – An example of data and metadata brokering infrastructure</vt:lpstr>
      <vt:lpstr>What is ERDDAP</vt:lpstr>
      <vt:lpstr>Deceptively plain</vt:lpstr>
      <vt:lpstr>Search facilities</vt:lpstr>
      <vt:lpstr>Metadata</vt:lpstr>
      <vt:lpstr>Data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Spears</dc:creator>
  <cp:lastModifiedBy>Tobias Spears</cp:lastModifiedBy>
  <cp:revision>26</cp:revision>
  <dcterms:created xsi:type="dcterms:W3CDTF">2017-11-20T09:52:12Z</dcterms:created>
  <dcterms:modified xsi:type="dcterms:W3CDTF">2017-11-20T15:49:22Z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