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29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C7E02-92B3-46ED-B993-9628000837C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5A1BC67A-1A6F-478C-ADFF-076BB862FC39}">
      <dgm:prSet phldrT="[Texte]" custT="1"/>
      <dgm:spPr/>
      <dgm:t>
        <a:bodyPr/>
        <a:lstStyle/>
        <a:p>
          <a:r>
            <a:rPr lang="en-US" sz="2400" b="1" noProof="0" dirty="0" smtClean="0"/>
            <a:t>Data access and sharing</a:t>
          </a:r>
          <a:endParaRPr lang="en-US" sz="2400" b="1" noProof="0" dirty="0"/>
        </a:p>
      </dgm:t>
    </dgm:pt>
    <dgm:pt modelId="{C911334B-04A0-4C24-8AAB-AF136A7349CA}" type="parTrans" cxnId="{56624D3B-30EB-4304-BCD2-47FF0E1999E5}">
      <dgm:prSet/>
      <dgm:spPr/>
      <dgm:t>
        <a:bodyPr/>
        <a:lstStyle/>
        <a:p>
          <a:endParaRPr lang="en-US" noProof="0"/>
        </a:p>
      </dgm:t>
    </dgm:pt>
    <dgm:pt modelId="{745EE327-2F9E-4B90-9A9F-7D9693E88A7E}" type="sibTrans" cxnId="{56624D3B-30EB-4304-BCD2-47FF0E1999E5}">
      <dgm:prSet/>
      <dgm:spPr/>
      <dgm:t>
        <a:bodyPr/>
        <a:lstStyle/>
        <a:p>
          <a:endParaRPr lang="en-US" noProof="0"/>
        </a:p>
      </dgm:t>
    </dgm:pt>
    <dgm:pt modelId="{BDDB2070-24A5-40EB-84AA-DCE218BAB9D0}">
      <dgm:prSet phldrT="[Texte]"/>
      <dgm:spPr/>
      <dgm:t>
        <a:bodyPr/>
        <a:lstStyle/>
        <a:p>
          <a:r>
            <a:rPr lang="en-US" b="1" noProof="0" smtClean="0"/>
            <a:t>Metadata Generation</a:t>
          </a:r>
          <a:endParaRPr lang="en-US" b="1" noProof="0"/>
        </a:p>
      </dgm:t>
    </dgm:pt>
    <dgm:pt modelId="{221096B2-A080-4951-92DC-03C699BD9504}" type="parTrans" cxnId="{90ECF5E6-6B3E-478D-A8D3-2BFB31CE718B}">
      <dgm:prSet/>
      <dgm:spPr/>
      <dgm:t>
        <a:bodyPr/>
        <a:lstStyle/>
        <a:p>
          <a:endParaRPr lang="en-US" noProof="0"/>
        </a:p>
      </dgm:t>
    </dgm:pt>
    <dgm:pt modelId="{F27FE633-52CB-489B-95A9-D8AFA4D09F37}" type="sibTrans" cxnId="{90ECF5E6-6B3E-478D-A8D3-2BFB31CE718B}">
      <dgm:prSet/>
      <dgm:spPr/>
      <dgm:t>
        <a:bodyPr/>
        <a:lstStyle/>
        <a:p>
          <a:endParaRPr lang="en-US" noProof="0"/>
        </a:p>
      </dgm:t>
    </dgm:pt>
    <dgm:pt modelId="{7544E738-03A8-4104-BFE1-6A4FC2227321}">
      <dgm:prSet phldrT="[Texte]"/>
      <dgm:spPr/>
      <dgm:t>
        <a:bodyPr/>
        <a:lstStyle/>
        <a:p>
          <a:r>
            <a:rPr lang="en-US" b="1" noProof="0" dirty="0" smtClean="0"/>
            <a:t>Telecom Infrastructure</a:t>
          </a:r>
          <a:endParaRPr lang="en-US" b="1" noProof="0" dirty="0"/>
        </a:p>
      </dgm:t>
    </dgm:pt>
    <dgm:pt modelId="{98B480D3-B9F3-4509-AC54-FE1A1EE0EA29}" type="parTrans" cxnId="{F86D7244-1D93-462D-AA9F-9248A925A23A}">
      <dgm:prSet/>
      <dgm:spPr/>
      <dgm:t>
        <a:bodyPr/>
        <a:lstStyle/>
        <a:p>
          <a:endParaRPr lang="en-US" noProof="0"/>
        </a:p>
      </dgm:t>
    </dgm:pt>
    <dgm:pt modelId="{EDEECE0F-84BE-4315-A3C9-ED13FE888252}" type="sibTrans" cxnId="{F86D7244-1D93-462D-AA9F-9248A925A23A}">
      <dgm:prSet/>
      <dgm:spPr/>
      <dgm:t>
        <a:bodyPr/>
        <a:lstStyle/>
        <a:p>
          <a:endParaRPr lang="en-US" noProof="0"/>
        </a:p>
      </dgm:t>
    </dgm:pt>
    <dgm:pt modelId="{23143EC0-20F8-40FA-95B5-10F459461A55}" type="pres">
      <dgm:prSet presAssocID="{295C7E02-92B3-46ED-B993-9628000837C1}" presName="compositeShape" presStyleCnt="0">
        <dgm:presLayoutVars>
          <dgm:chMax val="7"/>
          <dgm:dir/>
          <dgm:resizeHandles val="exact"/>
        </dgm:presLayoutVars>
      </dgm:prSet>
      <dgm:spPr/>
    </dgm:pt>
    <dgm:pt modelId="{4DB61D12-74EF-4CFC-921E-54215B7496F5}" type="pres">
      <dgm:prSet presAssocID="{295C7E02-92B3-46ED-B993-9628000837C1}" presName="wedge1" presStyleLbl="node1" presStyleIdx="0" presStyleCnt="3"/>
      <dgm:spPr/>
      <dgm:t>
        <a:bodyPr/>
        <a:lstStyle/>
        <a:p>
          <a:endParaRPr lang="fr-FR"/>
        </a:p>
      </dgm:t>
    </dgm:pt>
    <dgm:pt modelId="{9FBECA6F-5A56-4B2D-A1A7-09D067030FE1}" type="pres">
      <dgm:prSet presAssocID="{295C7E02-92B3-46ED-B993-9628000837C1}" presName="dummy1a" presStyleCnt="0"/>
      <dgm:spPr/>
    </dgm:pt>
    <dgm:pt modelId="{465625E0-7AB1-473C-85FB-04E8F108BBB9}" type="pres">
      <dgm:prSet presAssocID="{295C7E02-92B3-46ED-B993-9628000837C1}" presName="dummy1b" presStyleCnt="0"/>
      <dgm:spPr/>
    </dgm:pt>
    <dgm:pt modelId="{4CFAB47B-FE75-4DBF-8A1C-DBCAE0955ED1}" type="pres">
      <dgm:prSet presAssocID="{295C7E02-92B3-46ED-B993-9628000837C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CAE878-3709-47D8-BEB3-76DB5986DF1F}" type="pres">
      <dgm:prSet presAssocID="{295C7E02-92B3-46ED-B993-9628000837C1}" presName="wedge2" presStyleLbl="node1" presStyleIdx="1" presStyleCnt="3" custScaleX="99268" custScaleY="97721"/>
      <dgm:spPr/>
      <dgm:t>
        <a:bodyPr/>
        <a:lstStyle/>
        <a:p>
          <a:endParaRPr lang="fr-FR"/>
        </a:p>
      </dgm:t>
    </dgm:pt>
    <dgm:pt modelId="{8C8FF436-2CA0-4286-A4FA-413B26A284C2}" type="pres">
      <dgm:prSet presAssocID="{295C7E02-92B3-46ED-B993-9628000837C1}" presName="dummy2a" presStyleCnt="0"/>
      <dgm:spPr/>
    </dgm:pt>
    <dgm:pt modelId="{E677D96F-DC34-44FA-93E6-96E737AD6A3C}" type="pres">
      <dgm:prSet presAssocID="{295C7E02-92B3-46ED-B993-9628000837C1}" presName="dummy2b" presStyleCnt="0"/>
      <dgm:spPr/>
    </dgm:pt>
    <dgm:pt modelId="{6A02E83C-F7DE-46DB-B59D-4D0EEF522482}" type="pres">
      <dgm:prSet presAssocID="{295C7E02-92B3-46ED-B993-9628000837C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4F9C5-1409-4270-82A4-10B8CECE072E}" type="pres">
      <dgm:prSet presAssocID="{295C7E02-92B3-46ED-B993-9628000837C1}" presName="wedge3" presStyleLbl="node1" presStyleIdx="2" presStyleCnt="3" custScaleX="99268" custScaleY="97721"/>
      <dgm:spPr/>
      <dgm:t>
        <a:bodyPr/>
        <a:lstStyle/>
        <a:p>
          <a:endParaRPr lang="fr-FR"/>
        </a:p>
      </dgm:t>
    </dgm:pt>
    <dgm:pt modelId="{400EA746-F536-4931-A295-1E994CA159D3}" type="pres">
      <dgm:prSet presAssocID="{295C7E02-92B3-46ED-B993-9628000837C1}" presName="dummy3a" presStyleCnt="0"/>
      <dgm:spPr/>
    </dgm:pt>
    <dgm:pt modelId="{51DDF33E-CE49-4AB9-93DF-0CFD8E2B603A}" type="pres">
      <dgm:prSet presAssocID="{295C7E02-92B3-46ED-B993-9628000837C1}" presName="dummy3b" presStyleCnt="0"/>
      <dgm:spPr/>
    </dgm:pt>
    <dgm:pt modelId="{ED1D5204-3C2F-4024-B577-FAB66A5CCC7D}" type="pres">
      <dgm:prSet presAssocID="{295C7E02-92B3-46ED-B993-9628000837C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D62982-B2CC-4C61-9AC2-C0DD4596949C}" type="pres">
      <dgm:prSet presAssocID="{F27FE633-52CB-489B-95A9-D8AFA4D09F37}" presName="arrowWedge1" presStyleLbl="fgSibTrans2D1" presStyleIdx="0" presStyleCnt="3"/>
      <dgm:spPr/>
    </dgm:pt>
    <dgm:pt modelId="{1F19AB80-748F-4B14-B7A5-AFC571A8E509}" type="pres">
      <dgm:prSet presAssocID="{EDEECE0F-84BE-4315-A3C9-ED13FE888252}" presName="arrowWedge2" presStyleLbl="fgSibTrans2D1" presStyleIdx="1" presStyleCnt="3"/>
      <dgm:spPr/>
    </dgm:pt>
    <dgm:pt modelId="{16939D5B-502D-4EDE-B016-C6F98C15C267}" type="pres">
      <dgm:prSet presAssocID="{745EE327-2F9E-4B90-9A9F-7D9693E88A7E}" presName="arrowWedge3" presStyleLbl="fgSibTrans2D1" presStyleIdx="2" presStyleCnt="3"/>
      <dgm:spPr/>
    </dgm:pt>
  </dgm:ptLst>
  <dgm:cxnLst>
    <dgm:cxn modelId="{62D25D3D-B678-4304-BD17-BD8715155C4B}" type="presOf" srcId="{BDDB2070-24A5-40EB-84AA-DCE218BAB9D0}" destId="{4CFAB47B-FE75-4DBF-8A1C-DBCAE0955ED1}" srcOrd="1" destOrd="0" presId="urn:microsoft.com/office/officeart/2005/8/layout/cycle8"/>
    <dgm:cxn modelId="{7DE4B1A3-DE9C-4DBB-BEBD-BFAA0AA50FC3}" type="presOf" srcId="{295C7E02-92B3-46ED-B993-9628000837C1}" destId="{23143EC0-20F8-40FA-95B5-10F459461A55}" srcOrd="0" destOrd="0" presId="urn:microsoft.com/office/officeart/2005/8/layout/cycle8"/>
    <dgm:cxn modelId="{1004EEE1-645D-4F56-BE3B-D72E7EB5707C}" type="presOf" srcId="{7544E738-03A8-4104-BFE1-6A4FC2227321}" destId="{48CAE878-3709-47D8-BEB3-76DB5986DF1F}" srcOrd="0" destOrd="0" presId="urn:microsoft.com/office/officeart/2005/8/layout/cycle8"/>
    <dgm:cxn modelId="{DDB9EE7A-5764-47A0-A8A7-7DA1C7B889E8}" type="presOf" srcId="{5A1BC67A-1A6F-478C-ADFF-076BB862FC39}" destId="{ED1D5204-3C2F-4024-B577-FAB66A5CCC7D}" srcOrd="1" destOrd="0" presId="urn:microsoft.com/office/officeart/2005/8/layout/cycle8"/>
    <dgm:cxn modelId="{90ECF5E6-6B3E-478D-A8D3-2BFB31CE718B}" srcId="{295C7E02-92B3-46ED-B993-9628000837C1}" destId="{BDDB2070-24A5-40EB-84AA-DCE218BAB9D0}" srcOrd="0" destOrd="0" parTransId="{221096B2-A080-4951-92DC-03C699BD9504}" sibTransId="{F27FE633-52CB-489B-95A9-D8AFA4D09F37}"/>
    <dgm:cxn modelId="{F86D7244-1D93-462D-AA9F-9248A925A23A}" srcId="{295C7E02-92B3-46ED-B993-9628000837C1}" destId="{7544E738-03A8-4104-BFE1-6A4FC2227321}" srcOrd="1" destOrd="0" parTransId="{98B480D3-B9F3-4509-AC54-FE1A1EE0EA29}" sibTransId="{EDEECE0F-84BE-4315-A3C9-ED13FE888252}"/>
    <dgm:cxn modelId="{204D2AAC-1144-4316-9F30-6D235E51F016}" type="presOf" srcId="{BDDB2070-24A5-40EB-84AA-DCE218BAB9D0}" destId="{4DB61D12-74EF-4CFC-921E-54215B7496F5}" srcOrd="0" destOrd="0" presId="urn:microsoft.com/office/officeart/2005/8/layout/cycle8"/>
    <dgm:cxn modelId="{6668869C-7061-457F-B076-FED8A640D5E6}" type="presOf" srcId="{5A1BC67A-1A6F-478C-ADFF-076BB862FC39}" destId="{5DA4F9C5-1409-4270-82A4-10B8CECE072E}" srcOrd="0" destOrd="0" presId="urn:microsoft.com/office/officeart/2005/8/layout/cycle8"/>
    <dgm:cxn modelId="{74A6F0AA-B7EC-4CAB-938F-E9D0EA1B171E}" type="presOf" srcId="{7544E738-03A8-4104-BFE1-6A4FC2227321}" destId="{6A02E83C-F7DE-46DB-B59D-4D0EEF522482}" srcOrd="1" destOrd="0" presId="urn:microsoft.com/office/officeart/2005/8/layout/cycle8"/>
    <dgm:cxn modelId="{56624D3B-30EB-4304-BCD2-47FF0E1999E5}" srcId="{295C7E02-92B3-46ED-B993-9628000837C1}" destId="{5A1BC67A-1A6F-478C-ADFF-076BB862FC39}" srcOrd="2" destOrd="0" parTransId="{C911334B-04A0-4C24-8AAB-AF136A7349CA}" sibTransId="{745EE327-2F9E-4B90-9A9F-7D9693E88A7E}"/>
    <dgm:cxn modelId="{C7D9B9B6-E9F8-4814-A99C-055331141CC2}" type="presParOf" srcId="{23143EC0-20F8-40FA-95B5-10F459461A55}" destId="{4DB61D12-74EF-4CFC-921E-54215B7496F5}" srcOrd="0" destOrd="0" presId="urn:microsoft.com/office/officeart/2005/8/layout/cycle8"/>
    <dgm:cxn modelId="{B0E808CF-3635-41F2-A98C-AA1A5481EFAC}" type="presParOf" srcId="{23143EC0-20F8-40FA-95B5-10F459461A55}" destId="{9FBECA6F-5A56-4B2D-A1A7-09D067030FE1}" srcOrd="1" destOrd="0" presId="urn:microsoft.com/office/officeart/2005/8/layout/cycle8"/>
    <dgm:cxn modelId="{FEBFE725-7EC4-48B0-AD02-E9CAFBE4B3EF}" type="presParOf" srcId="{23143EC0-20F8-40FA-95B5-10F459461A55}" destId="{465625E0-7AB1-473C-85FB-04E8F108BBB9}" srcOrd="2" destOrd="0" presId="urn:microsoft.com/office/officeart/2005/8/layout/cycle8"/>
    <dgm:cxn modelId="{175FEF4B-6DA8-49B6-868D-E77D0D529651}" type="presParOf" srcId="{23143EC0-20F8-40FA-95B5-10F459461A55}" destId="{4CFAB47B-FE75-4DBF-8A1C-DBCAE0955ED1}" srcOrd="3" destOrd="0" presId="urn:microsoft.com/office/officeart/2005/8/layout/cycle8"/>
    <dgm:cxn modelId="{3B082F48-54B2-4065-8302-BF6898FC2FCB}" type="presParOf" srcId="{23143EC0-20F8-40FA-95B5-10F459461A55}" destId="{48CAE878-3709-47D8-BEB3-76DB5986DF1F}" srcOrd="4" destOrd="0" presId="urn:microsoft.com/office/officeart/2005/8/layout/cycle8"/>
    <dgm:cxn modelId="{C46AC9E0-39F6-43A7-8F87-DE17593C58C8}" type="presParOf" srcId="{23143EC0-20F8-40FA-95B5-10F459461A55}" destId="{8C8FF436-2CA0-4286-A4FA-413B26A284C2}" srcOrd="5" destOrd="0" presId="urn:microsoft.com/office/officeart/2005/8/layout/cycle8"/>
    <dgm:cxn modelId="{23A9C4F9-862F-4CB4-91A4-9418E0D10787}" type="presParOf" srcId="{23143EC0-20F8-40FA-95B5-10F459461A55}" destId="{E677D96F-DC34-44FA-93E6-96E737AD6A3C}" srcOrd="6" destOrd="0" presId="urn:microsoft.com/office/officeart/2005/8/layout/cycle8"/>
    <dgm:cxn modelId="{ACCF97ED-8AFE-4F84-B396-DD4C4E9A0E9E}" type="presParOf" srcId="{23143EC0-20F8-40FA-95B5-10F459461A55}" destId="{6A02E83C-F7DE-46DB-B59D-4D0EEF522482}" srcOrd="7" destOrd="0" presId="urn:microsoft.com/office/officeart/2005/8/layout/cycle8"/>
    <dgm:cxn modelId="{B532DF74-EF25-4FFB-8452-4859FC8BD834}" type="presParOf" srcId="{23143EC0-20F8-40FA-95B5-10F459461A55}" destId="{5DA4F9C5-1409-4270-82A4-10B8CECE072E}" srcOrd="8" destOrd="0" presId="urn:microsoft.com/office/officeart/2005/8/layout/cycle8"/>
    <dgm:cxn modelId="{64ADB8E9-1DC5-44E3-9127-D76B6F4BC360}" type="presParOf" srcId="{23143EC0-20F8-40FA-95B5-10F459461A55}" destId="{400EA746-F536-4931-A295-1E994CA159D3}" srcOrd="9" destOrd="0" presId="urn:microsoft.com/office/officeart/2005/8/layout/cycle8"/>
    <dgm:cxn modelId="{485668C5-B010-4DCE-8B01-CD0E510CE4A7}" type="presParOf" srcId="{23143EC0-20F8-40FA-95B5-10F459461A55}" destId="{51DDF33E-CE49-4AB9-93DF-0CFD8E2B603A}" srcOrd="10" destOrd="0" presId="urn:microsoft.com/office/officeart/2005/8/layout/cycle8"/>
    <dgm:cxn modelId="{1178155E-8691-4A3D-9E30-8AAA5583B5CF}" type="presParOf" srcId="{23143EC0-20F8-40FA-95B5-10F459461A55}" destId="{ED1D5204-3C2F-4024-B577-FAB66A5CCC7D}" srcOrd="11" destOrd="0" presId="urn:microsoft.com/office/officeart/2005/8/layout/cycle8"/>
    <dgm:cxn modelId="{483508F2-DA3B-487B-BA35-090491A1C6DD}" type="presParOf" srcId="{23143EC0-20F8-40FA-95B5-10F459461A55}" destId="{76D62982-B2CC-4C61-9AC2-C0DD4596949C}" srcOrd="12" destOrd="0" presId="urn:microsoft.com/office/officeart/2005/8/layout/cycle8"/>
    <dgm:cxn modelId="{153A5E71-E5A7-4975-A571-F3D0FA7EF7B9}" type="presParOf" srcId="{23143EC0-20F8-40FA-95B5-10F459461A55}" destId="{1F19AB80-748F-4B14-B7A5-AFC571A8E509}" srcOrd="13" destOrd="0" presId="urn:microsoft.com/office/officeart/2005/8/layout/cycle8"/>
    <dgm:cxn modelId="{4DA454F4-383D-4FF7-B2D8-C9A6D9C50A31}" type="presParOf" srcId="{23143EC0-20F8-40FA-95B5-10F459461A55}" destId="{16939D5B-502D-4EDE-B016-C6F98C15C26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61D12-74EF-4CFC-921E-54215B7496F5}">
      <dsp:nvSpPr>
        <dsp:cNvPr id="0" name=""/>
        <dsp:cNvSpPr/>
      </dsp:nvSpPr>
      <dsp:spPr>
        <a:xfrm>
          <a:off x="1867502" y="355960"/>
          <a:ext cx="4284635" cy="428463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smtClean="0"/>
            <a:t>Metadata Generation</a:t>
          </a:r>
          <a:endParaRPr lang="en-US" sz="2400" b="1" kern="1200" noProof="0"/>
        </a:p>
      </dsp:txBody>
      <dsp:txXfrm>
        <a:off x="4125607" y="1263895"/>
        <a:ext cx="1530226" cy="1275189"/>
      </dsp:txXfrm>
    </dsp:sp>
    <dsp:sp modelId="{48CAE878-3709-47D8-BEB3-76DB5986DF1F}">
      <dsp:nvSpPr>
        <dsp:cNvPr id="0" name=""/>
        <dsp:cNvSpPr/>
      </dsp:nvSpPr>
      <dsp:spPr>
        <a:xfrm>
          <a:off x="1794941" y="557806"/>
          <a:ext cx="4253271" cy="418698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Telecom Infrastructure</a:t>
          </a:r>
          <a:endParaRPr lang="en-US" sz="2400" b="1" kern="1200" noProof="0" dirty="0"/>
        </a:p>
      </dsp:txBody>
      <dsp:txXfrm>
        <a:off x="2807625" y="3274364"/>
        <a:ext cx="2278538" cy="1096592"/>
      </dsp:txXfrm>
    </dsp:sp>
    <dsp:sp modelId="{5DA4F9C5-1409-4270-82A4-10B8CECE072E}">
      <dsp:nvSpPr>
        <dsp:cNvPr id="0" name=""/>
        <dsp:cNvSpPr/>
      </dsp:nvSpPr>
      <dsp:spPr>
        <a:xfrm>
          <a:off x="1706698" y="404784"/>
          <a:ext cx="4253271" cy="418698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Data access and sharing</a:t>
          </a:r>
          <a:endParaRPr lang="en-US" sz="2400" b="1" kern="1200" noProof="0" dirty="0"/>
        </a:p>
      </dsp:txBody>
      <dsp:txXfrm>
        <a:off x="2199368" y="1292027"/>
        <a:ext cx="1519025" cy="1246127"/>
      </dsp:txXfrm>
    </dsp:sp>
    <dsp:sp modelId="{76D62982-B2CC-4C61-9AC2-C0DD4596949C}">
      <dsp:nvSpPr>
        <dsp:cNvPr id="0" name=""/>
        <dsp:cNvSpPr/>
      </dsp:nvSpPr>
      <dsp:spPr>
        <a:xfrm>
          <a:off x="1602617" y="90721"/>
          <a:ext cx="4815113" cy="481511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9AB80-748F-4B14-B7A5-AFC571A8E509}">
      <dsp:nvSpPr>
        <dsp:cNvPr id="0" name=""/>
        <dsp:cNvSpPr/>
      </dsp:nvSpPr>
      <dsp:spPr>
        <a:xfrm>
          <a:off x="1514152" y="243883"/>
          <a:ext cx="4815113" cy="481511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39D5B-502D-4EDE-B016-C6F98C15C267}">
      <dsp:nvSpPr>
        <dsp:cNvPr id="0" name=""/>
        <dsp:cNvSpPr/>
      </dsp:nvSpPr>
      <dsp:spPr>
        <a:xfrm>
          <a:off x="1425555" y="91131"/>
          <a:ext cx="4815113" cy="481511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64BE-CACF-4CEE-A925-28596A754FAC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6527-64FD-4ADC-8819-9BFA1E8A93F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0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TT-eWIS2017 pp</a:t>
            </a:r>
            <a:fld id="{9259AF2F-52C6-9B46-B8B2-0579234AE62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</a:rPr>
              <a:t>Promoting WIS implementation in RA I</a:t>
            </a:r>
          </a:p>
          <a:p>
            <a:endParaRPr lang="en-US" sz="4800" i="1" dirty="0" smtClean="0">
              <a:solidFill>
                <a:srgbClr val="000090"/>
              </a:solidFill>
            </a:endParaRPr>
          </a:p>
          <a:p>
            <a:r>
              <a:rPr lang="en-US" sz="3100" i="1" dirty="0" err="1" smtClean="0">
                <a:solidFill>
                  <a:srgbClr val="000090"/>
                </a:solidFill>
              </a:rPr>
              <a:t>Rabia</a:t>
            </a:r>
            <a:r>
              <a:rPr lang="en-US" sz="3100" i="1" dirty="0" smtClean="0">
                <a:solidFill>
                  <a:srgbClr val="000090"/>
                </a:solidFill>
              </a:rPr>
              <a:t> Merrouchi</a:t>
            </a:r>
          </a:p>
          <a:p>
            <a:endParaRPr lang="en-US" sz="3000" dirty="0" smtClean="0">
              <a:solidFill>
                <a:srgbClr val="000090"/>
              </a:solidFill>
            </a:endParaRPr>
          </a:p>
          <a:p>
            <a:r>
              <a:rPr lang="en-US" sz="3000" dirty="0" smtClean="0">
                <a:solidFill>
                  <a:srgbClr val="000090"/>
                </a:solidFill>
              </a:rPr>
              <a:t>Agenda item number 3</a:t>
            </a:r>
            <a:endParaRPr lang="en-US" sz="3000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2125" y="4638662"/>
            <a:ext cx="4230806" cy="184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rgbClr val="000090"/>
                </a:solidFill>
              </a:rPr>
              <a:t>Task Team on Evolution of WIS</a:t>
            </a:r>
          </a:p>
          <a:p>
            <a:pPr algn="r"/>
            <a:r>
              <a:rPr lang="fr-CH" sz="1600" dirty="0" smtClean="0">
                <a:solidFill>
                  <a:srgbClr val="000090"/>
                </a:solidFill>
              </a:rPr>
              <a:t>TT-eWIS2017</a:t>
            </a:r>
          </a:p>
          <a:p>
            <a:pPr algn="r"/>
            <a:r>
              <a:rPr lang="fr-CH" sz="1600" dirty="0" smtClean="0">
                <a:solidFill>
                  <a:srgbClr val="000090"/>
                </a:solidFill>
              </a:rPr>
              <a:t>21-23 </a:t>
            </a:r>
            <a:r>
              <a:rPr lang="fr-CH" sz="1600" dirty="0" err="1" smtClean="0">
                <a:solidFill>
                  <a:srgbClr val="000090"/>
                </a:solidFill>
              </a:rPr>
              <a:t>November</a:t>
            </a:r>
            <a:r>
              <a:rPr lang="fr-CH" sz="1600" dirty="0" smtClean="0">
                <a:solidFill>
                  <a:srgbClr val="000090"/>
                </a:solidFill>
              </a:rPr>
              <a:t> 2017, Geneva</a:t>
            </a:r>
            <a:endParaRPr lang="en-US" sz="1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82084" cy="56722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Promoting WIS implementation in RA 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9648"/>
            <a:ext cx="8482084" cy="5247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Metadata generation 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Promoting the use of the Excel2wis tool as recommended by CBS 16;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smtClean="0"/>
              <a:t>    </a:t>
            </a:r>
            <a:r>
              <a:rPr lang="en-US" sz="2200" i="1" dirty="0" smtClean="0">
                <a:solidFill>
                  <a:srgbClr val="00B0F0"/>
                </a:solidFill>
              </a:rPr>
              <a:t> (official letter is under signature + reference to WIS WIKI documentation for METADATA generation and to </a:t>
            </a:r>
            <a:r>
              <a:rPr lang="en-US" sz="2200" i="1" dirty="0" err="1" smtClean="0">
                <a:solidFill>
                  <a:srgbClr val="00B0F0"/>
                </a:solidFill>
              </a:rPr>
              <a:t>Openwis</a:t>
            </a:r>
            <a:r>
              <a:rPr lang="en-US" sz="2200" i="1" dirty="0" smtClean="0">
                <a:solidFill>
                  <a:srgbClr val="00B0F0"/>
                </a:solidFill>
              </a:rPr>
              <a:t> </a:t>
            </a:r>
            <a:r>
              <a:rPr lang="en-US" sz="2200" i="1" dirty="0" err="1" smtClean="0">
                <a:solidFill>
                  <a:srgbClr val="00B0F0"/>
                </a:solidFill>
              </a:rPr>
              <a:t>GitHub</a:t>
            </a:r>
            <a:r>
              <a:rPr lang="en-US" sz="2200" i="1" dirty="0" smtClean="0">
                <a:solidFill>
                  <a:srgbClr val="00B0F0"/>
                </a:solidFill>
              </a:rPr>
              <a:t> web page)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Preparing metadata templates based on common products and services provided by regional centers (RTH, RCC, RSMC, RMCC, NWP…);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smtClean="0"/>
              <a:t>	</a:t>
            </a:r>
            <a:r>
              <a:rPr lang="en-US" sz="2200" i="1" dirty="0" smtClean="0">
                <a:solidFill>
                  <a:srgbClr val="00B0F0"/>
                </a:solidFill>
              </a:rPr>
              <a:t>(template to be prepared based on metadata generated by similar Regional center in developed countries already approved as DCPCs)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GISC Casablanca is willing to conduct pilot project for its NWP and  RCC DCPCs (support from GISC Toulouse will be highly appreciated);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smtClean="0"/>
              <a:t>	</a:t>
            </a:r>
            <a:r>
              <a:rPr lang="en-US" sz="2200" i="1" dirty="0" smtClean="0">
                <a:solidFill>
                  <a:srgbClr val="00B0F0"/>
                </a:solidFill>
              </a:rPr>
              <a:t>(specific scripts to modify static records such as: focal point, geographical localization, identity of the origin….etc)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List of WIS focal points to be updated and published in the WIS web page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482084" cy="5672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Promoting WIS implementation in RA I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6663"/>
            <a:ext cx="8482084" cy="426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Sharing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Promoting Machine</a:t>
            </a:r>
            <a:r>
              <a:rPr lang="en-US" sz="2600" dirty="0" smtClean="0">
                <a:solidFill>
                  <a:srgbClr val="00B0F0"/>
                </a:solidFill>
              </a:rPr>
              <a:t>2</a:t>
            </a:r>
            <a:r>
              <a:rPr lang="en-US" sz="2600" dirty="0" smtClean="0"/>
              <a:t>Machine data exchange trough our AMSS and in the near future trough WMO Cloud, </a:t>
            </a:r>
            <a:endParaRPr lang="en-US" sz="2200" i="1" dirty="0" smtClean="0">
              <a:solidFill>
                <a:srgbClr val="00B0F0"/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Promoting the use of specialized web portals for open data access:</a:t>
            </a:r>
          </a:p>
          <a:p>
            <a:pPr marL="1257300" lvl="2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i="1" dirty="0" smtClean="0">
                <a:solidFill>
                  <a:srgbClr val="00B0F0"/>
                </a:solidFill>
              </a:rPr>
              <a:t>Marine services for west African countries</a:t>
            </a:r>
          </a:p>
          <a:p>
            <a:pPr marL="1257300" lvl="2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i="1" dirty="0" smtClean="0">
                <a:solidFill>
                  <a:srgbClr val="00B0F0"/>
                </a:solidFill>
              </a:rPr>
              <a:t>Numerical weather products for North and west Africa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Promoting the use of GISC Casablanca </a:t>
            </a:r>
            <a:r>
              <a:rPr lang="en-US" sz="2600" dirty="0" err="1" smtClean="0"/>
              <a:t>Openwis</a:t>
            </a:r>
            <a:r>
              <a:rPr lang="en-US" sz="2600" dirty="0" smtClean="0"/>
              <a:t> interface;</a:t>
            </a:r>
            <a:endParaRPr lang="en-US" sz="2200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638"/>
            <a:ext cx="8215952" cy="466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739" y="619125"/>
            <a:ext cx="8018061" cy="561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820" y="1168400"/>
            <a:ext cx="8052179" cy="5553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482084" cy="5672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Promoting WIS implementation in RA I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6663"/>
            <a:ext cx="8482084" cy="426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Telecommunication Infrastructure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Encouraging data exchange between countries members of the RMDCN </a:t>
            </a:r>
            <a:r>
              <a:rPr lang="en-US" sz="2000" i="1" dirty="0" smtClean="0">
                <a:solidFill>
                  <a:srgbClr val="00B0F0"/>
                </a:solidFill>
              </a:rPr>
              <a:t>(exp: Algeria and Tunisia)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Promoting VPN internet connection: </a:t>
            </a:r>
            <a:r>
              <a:rPr lang="en-US" sz="2000" i="1" dirty="0" smtClean="0">
                <a:solidFill>
                  <a:srgbClr val="00B0F0"/>
                </a:solidFill>
              </a:rPr>
              <a:t>guidance from WMO</a:t>
            </a:r>
            <a:r>
              <a:rPr lang="en-US" sz="2600" dirty="0" smtClean="0"/>
              <a:t>, </a:t>
            </a:r>
            <a:endParaRPr lang="en-US" sz="2200" i="1" dirty="0" smtClean="0">
              <a:solidFill>
                <a:srgbClr val="00B0F0"/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Promoting Open GTS projects for Africa </a:t>
            </a:r>
            <a:r>
              <a:rPr lang="en-US" sz="2000" i="1" dirty="0" smtClean="0">
                <a:solidFill>
                  <a:srgbClr val="00B0F0"/>
                </a:solidFill>
              </a:rPr>
              <a:t>(JCOMM experience),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Promoting establishment of dedicated cloud in Africa…</a:t>
            </a:r>
            <a:endParaRPr lang="en-US" sz="2200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482084" cy="5672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Promoting WIS implementation in RA I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716" y="1160060"/>
            <a:ext cx="8482084" cy="573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Telecommunication Infrastructure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0159" y="1917261"/>
            <a:ext cx="6107304" cy="4096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482084" cy="5672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Promoting WIS implementation in RA I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716" y="1160060"/>
            <a:ext cx="8482084" cy="573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Telecommunication Infrastructure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3250" y="2160587"/>
          <a:ext cx="7937500" cy="1851855"/>
        </p:xfrm>
        <a:graphic>
          <a:graphicData uri="http://schemas.openxmlformats.org/presentationml/2006/ole">
            <p:oleObj spid="_x0000_s3074" name="Worksheet" r:id="rId3" imgW="6876998" imgH="1295243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229600" cy="5578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Efforts deployed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072"/>
            <a:ext cx="8229600" cy="17605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Capacity building:</a:t>
            </a:r>
          </a:p>
          <a:p>
            <a:r>
              <a:rPr lang="en-US" dirty="0" smtClean="0"/>
              <a:t>Several Training workshops were organized for French and English speaking countries of RA 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424986" y="3484225"/>
            <a:ext cx="3616657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RA-I Sub-Regional  Workshop for WIGOS and WIS Implementation 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Harare, June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Casablanca, November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Abidjan, November 2013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Brazzaville, May 2014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Arucha</a:t>
            </a:r>
            <a:r>
              <a:rPr lang="en-US" dirty="0" smtClean="0">
                <a:solidFill>
                  <a:schemeClr val="tx1"/>
                </a:solidFill>
              </a:rPr>
              <a:t>, June 2014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2955" y="3497872"/>
            <a:ext cx="5056495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tx1"/>
                </a:solidFill>
              </a:rPr>
              <a:t>RA-I WIS related Workshop</a:t>
            </a:r>
          </a:p>
          <a:p>
            <a:pPr marL="0" lvl="1"/>
            <a:endParaRPr lang="en-US" b="1" dirty="0" smtClean="0">
              <a:solidFill>
                <a:schemeClr val="tx1"/>
              </a:solidFill>
            </a:endParaRPr>
          </a:p>
          <a:p>
            <a:pPr marL="0"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October 2015,  Casablanca (GISC Casablanca)</a:t>
            </a:r>
          </a:p>
          <a:p>
            <a:pPr marL="0"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November  2015, Nairobi (GISC Casablanca and Pretoria)</a:t>
            </a:r>
          </a:p>
          <a:p>
            <a:pPr marL="0"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January 2017, Pretoria (GISC Pretoria)</a:t>
            </a:r>
          </a:p>
          <a:p>
            <a:pPr marL="0"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June 2017, Toulouse France (</a:t>
            </a:r>
            <a:r>
              <a:rPr lang="en-US" dirty="0" smtClean="0">
                <a:solidFill>
                  <a:srgbClr val="C00000"/>
                </a:solidFill>
              </a:rPr>
              <a:t>GISC-Toulouse, RA VI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229600" cy="5578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Efforts deployed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87355"/>
            <a:ext cx="8229600" cy="447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Outreach Activities: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page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aseline="0" dirty="0" smtClean="0"/>
              <a:t>WIS</a:t>
            </a:r>
            <a:r>
              <a:rPr lang="en-US" sz="2400" dirty="0" smtClean="0"/>
              <a:t> promoting materials (flyers and posters)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Documentation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Public Access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documentation and regulatory materials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	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(WIS presentations, WIS WIKI, WIS Manual and Guide)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229600" cy="9903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 I WIS Registered WIS centers</a:t>
            </a:r>
            <a:br>
              <a:rPr lang="en-US" b="1" dirty="0" smtClean="0"/>
            </a:br>
            <a:r>
              <a:rPr lang="en-US" sz="3100" b="1" dirty="0" err="1" smtClean="0"/>
              <a:t>AoR</a:t>
            </a:r>
            <a:r>
              <a:rPr lang="en-US" sz="3100" b="1" dirty="0" smtClean="0"/>
              <a:t> of GISC - CASABLANCA</a:t>
            </a:r>
            <a:endParaRPr lang="en-US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92071"/>
            <a:ext cx="8229600" cy="447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Collection or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Production Center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RCC:  </a:t>
            </a:r>
            <a:r>
              <a:rPr lang="en-US" sz="2400" dirty="0" smtClean="0"/>
              <a:t>ACMAD + Casablanca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RTH:</a:t>
            </a:r>
            <a:r>
              <a:rPr lang="en-US" sz="2400" dirty="0" smtClean="0"/>
              <a:t> Dakar, Niamey, Cairo, Congo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RTC:</a:t>
            </a:r>
            <a:r>
              <a:rPr lang="en-US" sz="2400" dirty="0" smtClean="0"/>
              <a:t>    Cairo+ </a:t>
            </a:r>
            <a:r>
              <a:rPr lang="en-US" sz="2400" dirty="0" err="1" smtClean="0"/>
              <a:t>Agrhymet</a:t>
            </a:r>
            <a:r>
              <a:rPr lang="en-US" sz="2400" dirty="0" smtClean="0"/>
              <a:t> (Niamey)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RSMC:</a:t>
            </a:r>
            <a:r>
              <a:rPr lang="en-US" sz="2400" dirty="0" smtClean="0"/>
              <a:t> </a:t>
            </a:r>
            <a:r>
              <a:rPr lang="en-US" sz="2400" dirty="0" err="1" smtClean="0"/>
              <a:t>Dakkar</a:t>
            </a:r>
            <a:r>
              <a:rPr lang="en-US" sz="2400" dirty="0" smtClean="0"/>
              <a:t>, La Reunion,  Cairo, ACMAD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RMIC/RIC: </a:t>
            </a:r>
            <a:r>
              <a:rPr lang="en-US" sz="2400" dirty="0" smtClean="0"/>
              <a:t>RIC Morocco, RIC Egypt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ASECNA:</a:t>
            </a:r>
            <a:r>
              <a:rPr lang="en-US" sz="2400" dirty="0" smtClean="0"/>
              <a:t> Aviation center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National Centers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38 countries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389" y="4095812"/>
            <a:ext cx="3889612" cy="27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229600" cy="9903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 I WIS Registered WIS centers</a:t>
            </a:r>
            <a:br>
              <a:rPr lang="en-US" b="1" dirty="0" smtClean="0"/>
            </a:br>
            <a:r>
              <a:rPr lang="en-US" sz="3100" b="1" dirty="0" smtClean="0"/>
              <a:t>GISC - CASABLANCA</a:t>
            </a:r>
            <a:endParaRPr lang="en-US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4209"/>
            <a:ext cx="8229600" cy="225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Collection or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Production Center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0 DCPC submitted to ET-CAC</a:t>
            </a: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National Centers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noProof="0" dirty="0" smtClean="0"/>
              <a:t>38 NC approved by Cg/EC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4285397"/>
            <a:ext cx="790887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Messages received by the helpdesk of GISC Casablanca: </a:t>
            </a:r>
            <a:r>
              <a:rPr lang="en-US" sz="2000" b="1" dirty="0" smtClean="0">
                <a:solidFill>
                  <a:srgbClr val="FF0000"/>
                </a:solidFill>
              </a:rPr>
              <a:t>0</a:t>
            </a:r>
          </a:p>
          <a:p>
            <a:endParaRPr lang="en-US" sz="2000" dirty="0" smtClean="0"/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Only </a:t>
            </a:r>
            <a:r>
              <a:rPr lang="en-US" sz="2000" b="1" dirty="0" smtClean="0">
                <a:solidFill>
                  <a:srgbClr val="FF0000"/>
                </a:solidFill>
              </a:rPr>
              <a:t>58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users registered in GISC Casablanca, most of them during WIS training workshops</a:t>
            </a:r>
          </a:p>
          <a:p>
            <a:pPr marL="273050" indent="-273050"/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229600" cy="9903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 I WIS Registered WIS centers</a:t>
            </a:r>
            <a:br>
              <a:rPr lang="en-US" b="1" dirty="0" smtClean="0"/>
            </a:br>
            <a:r>
              <a:rPr lang="en-US" sz="3100" b="1" dirty="0" smtClean="0">
                <a:solidFill>
                  <a:srgbClr val="0070C0"/>
                </a:solidFill>
              </a:rPr>
              <a:t>GISC - CASABLANCA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73958"/>
            <a:ext cx="8229600" cy="43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Weaknesses: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Late involvement of NMS Morocco in WIS matters </a:t>
            </a:r>
            <a:r>
              <a:rPr lang="en-US" sz="2100" i="1" dirty="0" smtClean="0">
                <a:solidFill>
                  <a:srgbClr val="0070C0"/>
                </a:solidFill>
              </a:rPr>
              <a:t>(letter of willingness in 2010 but real involvement since July 2013);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GISC Casablanca has been quite slow to be operational </a:t>
            </a:r>
            <a:r>
              <a:rPr lang="en-US" sz="2100" i="1" dirty="0" smtClean="0">
                <a:solidFill>
                  <a:srgbClr val="0070C0"/>
                </a:solidFill>
              </a:rPr>
              <a:t>(from July 2013 to February 2017); 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Lack of 100% dedicated resources for GISC Casablanca;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Great number of NCs and DCPCs linked to GISC Casablanca for which it will be necessary to put in place appropriate mechanisms of communication</a:t>
            </a:r>
            <a:r>
              <a:rPr lang="en-US" sz="2400" dirty="0" smtClean="0"/>
              <a:t>;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229600" cy="9903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 I WIS Registered WIS centers</a:t>
            </a:r>
            <a:br>
              <a:rPr lang="en-US" b="1" dirty="0" smtClean="0"/>
            </a:br>
            <a:r>
              <a:rPr lang="en-US" sz="3100" b="1" dirty="0" smtClean="0">
                <a:solidFill>
                  <a:srgbClr val="0070C0"/>
                </a:solidFill>
              </a:rPr>
              <a:t>GISC - CASABLANCA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6411"/>
            <a:ext cx="8229600" cy="5247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Strengths: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Back up with GISC of Toulouse </a:t>
            </a:r>
            <a:r>
              <a:rPr lang="en-US" sz="1900" i="1" dirty="0" smtClean="0">
                <a:solidFill>
                  <a:srgbClr val="00B0F0"/>
                </a:solidFill>
              </a:rPr>
              <a:t>(agreement to be signed in December);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Part of the RMDCN network;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Young and trained staff for the GISC of Casablanca;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New AMSS supporting secure protocols;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Dedicated redundant physical solution for the WIS,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GISC Casablanca took part to all ET-WISC and TT-GISC meetings and </a:t>
            </a:r>
            <a:r>
              <a:rPr lang="en-US" sz="2400" dirty="0" err="1" smtClean="0"/>
              <a:t>Teleconfs</a:t>
            </a:r>
            <a:r>
              <a:rPr lang="en-US" sz="2400" dirty="0" smtClean="0"/>
              <a:t> since 2013;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GISC Casablanca is responding favorably to any request from NCs and DCPCs under his </a:t>
            </a:r>
            <a:r>
              <a:rPr lang="en-US" sz="2400" dirty="0" err="1" smtClean="0"/>
              <a:t>AoR</a:t>
            </a:r>
            <a:r>
              <a:rPr lang="en-US" sz="2400" dirty="0" smtClean="0"/>
              <a:t>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Effective contribution to WMO capacity development activities in WIS matters;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Good interaction with GISCs of Toulouse, Offenbach and Tokyo</a:t>
            </a:r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30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RA I WIS Registered WIS centers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solidFill>
                  <a:srgbClr val="0070C0"/>
                </a:solidFill>
              </a:rPr>
              <a:t>DCPCs and NCs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05467"/>
            <a:ext cx="8441140" cy="52475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Weaknesses: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Lack of awareness of the role of the WIS and of its technical specifications </a:t>
            </a:r>
            <a:r>
              <a:rPr lang="en-US" sz="2000" i="1" dirty="0" smtClean="0">
                <a:solidFill>
                  <a:srgbClr val="0070C0"/>
                </a:solidFill>
              </a:rPr>
              <a:t>(in contradiction with the national commitment within WIS) </a:t>
            </a:r>
            <a:r>
              <a:rPr lang="en-US" sz="2000" i="1" dirty="0" smtClean="0"/>
              <a:t>: </a:t>
            </a:r>
            <a:r>
              <a:rPr lang="en-US" sz="2000" i="1" dirty="0" smtClean="0">
                <a:solidFill>
                  <a:srgbClr val="C00000"/>
                </a:solidFill>
              </a:rPr>
              <a:t>WHY?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Confusion between technical benefit and other benefits favoring a migratory flow towards GISCs of developed countries: </a:t>
            </a:r>
            <a:r>
              <a:rPr lang="en-US" sz="2100" i="1" dirty="0" smtClean="0">
                <a:solidFill>
                  <a:srgbClr val="C00000"/>
                </a:solidFill>
              </a:rPr>
              <a:t>WHY</a:t>
            </a:r>
            <a:r>
              <a:rPr lang="en-US" sz="2100" i="1" dirty="0" smtClean="0">
                <a:solidFill>
                  <a:srgbClr val="C00000"/>
                </a:solidFill>
              </a:rPr>
              <a:t>? (political constraints)</a:t>
            </a:r>
            <a:endParaRPr lang="en-US" sz="2100" i="1" dirty="0" smtClean="0">
              <a:solidFill>
                <a:srgbClr val="C00000"/>
              </a:solidFill>
            </a:endParaRP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Most of DCPCs were defined at an early stage of WIS implementation;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Difficulties to define the appropriate metadata </a:t>
            </a:r>
            <a:r>
              <a:rPr lang="en-US" sz="2000" i="1" dirty="0" smtClean="0">
                <a:solidFill>
                  <a:srgbClr val="C00000"/>
                </a:solidFill>
              </a:rPr>
              <a:t>(WHAT?);</a:t>
            </a:r>
          </a:p>
          <a:p>
            <a:pPr marL="800100" lvl="1" indent="-342900" algn="just">
              <a:spcBef>
                <a:spcPct val="20000"/>
              </a:spcBef>
            </a:pPr>
            <a:r>
              <a:rPr lang="en-US" sz="2000" i="1" dirty="0" smtClean="0"/>
              <a:t>	</a:t>
            </a:r>
            <a:r>
              <a:rPr lang="en-US" sz="2000" i="1" dirty="0" smtClean="0">
                <a:solidFill>
                  <a:srgbClr val="0070C0"/>
                </a:solidFill>
              </a:rPr>
              <a:t>(exp: metadata for RIC or for RTC????.... From CIMO perspectives RIC and RMIC should not apply as WIS DCPCs)</a:t>
            </a:r>
            <a:r>
              <a:rPr lang="en-US" sz="2400" dirty="0" smtClean="0">
                <a:solidFill>
                  <a:srgbClr val="0070C0"/>
                </a:solidFill>
              </a:rPr>
              <a:t> ;</a:t>
            </a:r>
            <a:endParaRPr lang="en-US" sz="2000" i="1" dirty="0" smtClean="0">
              <a:solidFill>
                <a:srgbClr val="0070C0"/>
              </a:solidFill>
            </a:endParaRP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Weak involvement of WIS national focal points </a:t>
            </a:r>
            <a:r>
              <a:rPr lang="en-US" sz="2000" i="1" dirty="0" smtClean="0">
                <a:solidFill>
                  <a:srgbClr val="C00000"/>
                </a:solidFill>
              </a:rPr>
              <a:t>(WHO?);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NC metadata limited to those prepared for the GTS </a:t>
            </a:r>
          </a:p>
        </p:txBody>
      </p:sp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9"/>
            <a:ext cx="8482084" cy="5672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Promoting WIS implementation in RA I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TT-eWIS2017 pp</a:t>
            </a:r>
            <a:fld id="{9259AF2F-52C6-9B46-B8B2-0579234AE62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827964" y="1255594"/>
          <a:ext cx="7858836" cy="510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8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-eWIS2017-presentationXX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6821D7-E9C5-4EDB-BDF2-32414D0D5031}"/>
</file>

<file path=customXml/itemProps2.xml><?xml version="1.0" encoding="utf-8"?>
<ds:datastoreItem xmlns:ds="http://schemas.openxmlformats.org/officeDocument/2006/customXml" ds:itemID="{25A7687B-996A-4034-9033-CE522E99C09A}"/>
</file>

<file path=customXml/itemProps3.xml><?xml version="1.0" encoding="utf-8"?>
<ds:datastoreItem xmlns:ds="http://schemas.openxmlformats.org/officeDocument/2006/customXml" ds:itemID="{ADDA95F3-120D-495D-8DB0-70C3241DC507}"/>
</file>

<file path=docProps/app.xml><?xml version="1.0" encoding="utf-8"?>
<Properties xmlns="http://schemas.openxmlformats.org/officeDocument/2006/extended-properties" xmlns:vt="http://schemas.openxmlformats.org/officeDocument/2006/docPropsVTypes">
  <Template>TT-eWIS2017-presentationXX-template</Template>
  <TotalTime>984</TotalTime>
  <Words>736</Words>
  <Application>Microsoft Office PowerPoint</Application>
  <PresentationFormat>Affichage à l'écran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TT-eWIS2017-presentationXX-template</vt:lpstr>
      <vt:lpstr>Worksheet</vt:lpstr>
      <vt:lpstr>Diapositive 1</vt:lpstr>
      <vt:lpstr>Efforts deployed</vt:lpstr>
      <vt:lpstr>Efforts deployed</vt:lpstr>
      <vt:lpstr>RA I WIS Registered WIS centers AoR of GISC - CASABLANCA</vt:lpstr>
      <vt:lpstr>RA I WIS Registered WIS centers GISC - CASABLANCA</vt:lpstr>
      <vt:lpstr>RA I WIS Registered WIS centers GISC - CASABLANCA</vt:lpstr>
      <vt:lpstr>RA I WIS Registered WIS centers GISC - CASABLANCA</vt:lpstr>
      <vt:lpstr>RA I WIS Registered WIS centers DCPCs and NCs</vt:lpstr>
      <vt:lpstr>Promoting WIS implementation in RA I</vt:lpstr>
      <vt:lpstr>Promoting WIS implementation in RA I</vt:lpstr>
      <vt:lpstr>Promoting WIS implementation in RA I</vt:lpstr>
      <vt:lpstr>Diapositive 12</vt:lpstr>
      <vt:lpstr>Promoting WIS implementation in RA I</vt:lpstr>
      <vt:lpstr>Promoting WIS implementation in RA I</vt:lpstr>
      <vt:lpstr>Promoting WIS implementation in RA I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merrouchi</dc:creator>
  <cp:lastModifiedBy>merrouchi</cp:lastModifiedBy>
  <cp:revision>14</cp:revision>
  <dcterms:created xsi:type="dcterms:W3CDTF">2017-11-18T20:00:29Z</dcterms:created>
  <dcterms:modified xsi:type="dcterms:W3CDTF">2017-11-21T10:38:56Z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