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15" r:id="rId3"/>
    <p:sldId id="266" r:id="rId4"/>
    <p:sldId id="311" r:id="rId5"/>
    <p:sldId id="292" r:id="rId6"/>
    <p:sldId id="295" r:id="rId7"/>
    <p:sldId id="296" r:id="rId8"/>
    <p:sldId id="316" r:id="rId9"/>
    <p:sldId id="308" r:id="rId10"/>
    <p:sldId id="303" r:id="rId11"/>
    <p:sldId id="305" r:id="rId12"/>
    <p:sldId id="310" r:id="rId13"/>
    <p:sldId id="283" r:id="rId14"/>
    <p:sldId id="285" r:id="rId15"/>
    <p:sldId id="282" r:id="rId16"/>
    <p:sldId id="309" r:id="rId17"/>
    <p:sldId id="272" r:id="rId18"/>
    <p:sldId id="279" r:id="rId19"/>
    <p:sldId id="307" r:id="rId20"/>
    <p:sldId id="297" r:id="rId21"/>
    <p:sldId id="300" r:id="rId22"/>
    <p:sldId id="298"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p:restoredTop sz="84421"/>
  </p:normalViewPr>
  <p:slideViewPr>
    <p:cSldViewPr snapToGrid="0" snapToObjects="1">
      <p:cViewPr>
        <p:scale>
          <a:sx n="110" d="100"/>
          <a:sy n="110" d="100"/>
        </p:scale>
        <p:origin x="22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tableStyles" Target="tableStyle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3.xml"/><Relationship Id="rId23" Type="http://schemas.openxmlformats.org/officeDocument/2006/relationships/slide" Target="slides/slide22.xml"/><Relationship Id="rId28" Type="http://schemas.openxmlformats.org/officeDocument/2006/relationships/theme" Target="theme/theme1.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A64BE-CACF-4CEE-A925-28596A754FAC}" type="datetimeFigureOut">
              <a:rPr lang="en-GB" smtClean="0"/>
              <a:t>19/11/2017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16527-64FD-4ADC-8819-9BFA1E8A93FB}" type="slidenum">
              <a:rPr lang="en-GB" smtClean="0"/>
              <a:t>‹#›</a:t>
            </a:fld>
            <a:endParaRPr lang="en-GB"/>
          </a:p>
        </p:txBody>
      </p:sp>
    </p:spTree>
    <p:extLst>
      <p:ext uri="{BB962C8B-B14F-4D97-AF65-F5344CB8AC3E}">
        <p14:creationId xmlns:p14="http://schemas.microsoft.com/office/powerpoint/2010/main" val="233035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IODE </a:t>
            </a:r>
            <a:r>
              <a:rPr lang="en-US" dirty="0" err="1" smtClean="0"/>
              <a:t>OceanPortal</a:t>
            </a:r>
            <a:r>
              <a:rPr lang="en-US" dirty="0" smtClean="0"/>
              <a:t> was the most frequently</a:t>
            </a:r>
            <a:r>
              <a:rPr lang="en-US" baseline="0" dirty="0" smtClean="0"/>
              <a:t> visited page on the IODE web site ~10 years ago.</a:t>
            </a:r>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4</a:t>
            </a:fld>
            <a:endParaRPr lang="en-GB"/>
          </a:p>
        </p:txBody>
      </p:sp>
    </p:spTree>
    <p:extLst>
      <p:ext uri="{BB962C8B-B14F-4D97-AF65-F5344CB8AC3E}">
        <p14:creationId xmlns:p14="http://schemas.microsoft.com/office/powerpoint/2010/main" val="124192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dirty="0" smtClean="0"/>
              <a:t>Decision</a:t>
            </a:r>
            <a:r>
              <a:rPr lang="en-US" sz="1200" baseline="0" dirty="0" smtClean="0"/>
              <a:t> paper for JCOMM 5:</a:t>
            </a:r>
            <a:br>
              <a:rPr lang="en-US" sz="1200" baseline="0" dirty="0" smtClean="0"/>
            </a:br>
            <a:r>
              <a:rPr lang="en-GB" b="1" dirty="0" smtClean="0"/>
              <a:t>Recalling</a:t>
            </a:r>
            <a:r>
              <a:rPr lang="en-GB" dirty="0" smtClean="0"/>
              <a:t> the approval by the JCOMM Management Committee at its thirteenth session (2017), of the </a:t>
            </a:r>
            <a:r>
              <a:rPr lang="en-GB" i="1" dirty="0" smtClean="0"/>
              <a:t>Guidance Document</a:t>
            </a:r>
            <a:r>
              <a:rPr lang="en-GB" dirty="0" smtClean="0"/>
              <a:t> and recommendation for candidate WIS NCs to be created, </a:t>
            </a:r>
            <a:endParaRPr lang="en-US" dirty="0" smtClean="0"/>
          </a:p>
          <a:p>
            <a:pPr marL="171450" indent="-171450">
              <a:buFont typeface="Arial" charset="0"/>
              <a:buChar char="•"/>
            </a:pPr>
            <a:r>
              <a:rPr lang="en-GB" b="1" dirty="0" smtClean="0">
                <a:solidFill>
                  <a:srgbClr val="FF0000"/>
                </a:solidFill>
              </a:rPr>
              <a:t>Recalling also</a:t>
            </a:r>
            <a:r>
              <a:rPr lang="en-GB" dirty="0" smtClean="0">
                <a:solidFill>
                  <a:srgbClr val="FF0000"/>
                </a:solidFill>
              </a:rPr>
              <a:t> the decision of the JCOMM Management Committee at its thirteenth session (2017), that the work should be continued through a dedicated Expert Team who can take charge of all technical aspects related to the registration within WIS of marine candidate centres, </a:t>
            </a:r>
            <a:endParaRPr lang="en-US" dirty="0" smtClean="0">
              <a:solidFill>
                <a:srgbClr val="FF0000"/>
              </a:solidFill>
            </a:endParaRPr>
          </a:p>
          <a:p>
            <a:pPr marL="171450" indent="-171450">
              <a:buFont typeface="Arial" charset="0"/>
              <a:buChar char="•"/>
            </a:pPr>
            <a:r>
              <a:rPr lang="en-GB" b="1" dirty="0" smtClean="0"/>
              <a:t>Having been informed</a:t>
            </a:r>
            <a:r>
              <a:rPr lang="en-GB" dirty="0" smtClean="0"/>
              <a:t> that CBS-16 (2016) welcomed the initiative of JCOMM to nominate experts that could take part in the CBS-WIS expert teams, </a:t>
            </a:r>
            <a:endParaRPr lang="en-US" dirty="0" smtClean="0"/>
          </a:p>
          <a:p>
            <a:pPr marL="171450" indent="-171450">
              <a:buFont typeface="Arial" charset="0"/>
              <a:buChar char="•"/>
            </a:pPr>
            <a:r>
              <a:rPr lang="en-GB" b="1" dirty="0" smtClean="0"/>
              <a:t>Decides</a:t>
            </a:r>
            <a:r>
              <a:rPr lang="en-GB" dirty="0" smtClean="0"/>
              <a:t> to establish the </a:t>
            </a:r>
            <a:r>
              <a:rPr lang="en-GB" b="1" dirty="0" smtClean="0"/>
              <a:t>Inter-Programme Expert Team for Integrated Marine Meteorological and Oceanographic Services within WMO and IOC Information Systems (IPET-MOIS)</a:t>
            </a:r>
            <a:r>
              <a:rPr lang="en-GB" dirty="0" smtClean="0"/>
              <a:t> under the Data Management Programme Area, with the Terms of Reference provided in draft Resolution 12.2/3 (JCOMM-5); </a:t>
            </a:r>
            <a:endParaRPr lang="en-US" dirty="0" smtClean="0"/>
          </a:p>
          <a:p>
            <a:pPr marL="171450" indent="-171450">
              <a:buFont typeface="Arial" charset="0"/>
              <a:buChar char="•"/>
            </a:pPr>
            <a:r>
              <a:rPr lang="en-GB" b="1" dirty="0" smtClean="0">
                <a:solidFill>
                  <a:srgbClr val="FF0000"/>
                </a:solidFill>
              </a:rPr>
              <a:t>Recommends</a:t>
            </a:r>
            <a:r>
              <a:rPr lang="en-GB" dirty="0" smtClean="0">
                <a:solidFill>
                  <a:srgbClr val="FF0000"/>
                </a:solidFill>
              </a:rPr>
              <a:t> that the new IPET-MOIS work closely with the IODE Intersessional Working Group for the Ocean Data and Information System (IODE IWG for ODIS) to leverage the success of the WIS operating model; </a:t>
            </a:r>
            <a:endParaRPr lang="en-US" dirty="0" smtClean="0">
              <a:solidFill>
                <a:srgbClr val="FF0000"/>
              </a:solidFill>
            </a:endParaRPr>
          </a:p>
          <a:p>
            <a:pPr marL="171450" indent="-171450">
              <a:buFont typeface="Arial" charset="0"/>
              <a:buChar char="•"/>
            </a:pPr>
            <a:r>
              <a:rPr lang="en-GB" b="1" dirty="0" smtClean="0">
                <a:solidFill>
                  <a:srgbClr val="FF0000"/>
                </a:solidFill>
              </a:rPr>
              <a:t>Recommends further</a:t>
            </a:r>
            <a:r>
              <a:rPr lang="en-GB" dirty="0" smtClean="0">
                <a:solidFill>
                  <a:srgbClr val="FF0000"/>
                </a:solidFill>
              </a:rPr>
              <a:t>, these teams (IPET-MOIS and IODE IWG for ODIS) to work closely with CBS on the implementation and further development of WIS, in order to ensure greater interoperability of operational marine meteorological data and services.</a:t>
            </a:r>
            <a:endParaRPr lang="en-US" dirty="0" smtClean="0">
              <a:solidFill>
                <a:srgbClr val="FF0000"/>
              </a:solidFill>
            </a:endParaRPr>
          </a:p>
          <a:p>
            <a:pPr marL="171450" indent="-171450">
              <a:buFont typeface="Arial" charset="0"/>
              <a:buChar char="•"/>
            </a:pPr>
            <a:r>
              <a:rPr lang="en-GB" b="1" dirty="0" smtClean="0"/>
              <a:t>Requests </a:t>
            </a:r>
            <a:r>
              <a:rPr lang="en-GB" dirty="0" smtClean="0"/>
              <a:t>the co-presidents of JCOMM to coordinate with the CBS president to strengthen the collaboration and benefit between integrating marine meteorology and oceanographic information into WIS.</a:t>
            </a:r>
            <a:endParaRPr lang="en-US" dirty="0" smtClean="0"/>
          </a:p>
          <a:p>
            <a:pPr marL="171450" indent="-171450">
              <a:buFont typeface="Arial" charset="0"/>
              <a:buChar char="•"/>
            </a:pPr>
            <a:endParaRPr lang="en-US" sz="1200" dirty="0"/>
          </a:p>
        </p:txBody>
      </p:sp>
      <p:sp>
        <p:nvSpPr>
          <p:cNvPr id="4" name="Slide Number Placeholder 3"/>
          <p:cNvSpPr>
            <a:spLocks noGrp="1"/>
          </p:cNvSpPr>
          <p:nvPr>
            <p:ph type="sldNum" sz="quarter" idx="10"/>
          </p:nvPr>
        </p:nvSpPr>
        <p:spPr/>
        <p:txBody>
          <a:bodyPr/>
          <a:lstStyle/>
          <a:p>
            <a:fld id="{A7116527-64FD-4ADC-8819-9BFA1E8A93FB}" type="slidenum">
              <a:rPr lang="en-GB" smtClean="0"/>
              <a:t>17</a:t>
            </a:fld>
            <a:endParaRPr lang="en-GB"/>
          </a:p>
        </p:txBody>
      </p:sp>
    </p:spTree>
    <p:extLst>
      <p:ext uri="{BB962C8B-B14F-4D97-AF65-F5344CB8AC3E}">
        <p14:creationId xmlns:p14="http://schemas.microsoft.com/office/powerpoint/2010/main" val="1392367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CMOC = </a:t>
            </a:r>
            <a:r>
              <a:rPr lang="en-US" dirty="0" err="1"/>
              <a:t>Centres</a:t>
            </a:r>
            <a:r>
              <a:rPr lang="en-US" dirty="0"/>
              <a:t> for Marine Meteorological and Oceanographic Climate</a:t>
            </a:r>
          </a:p>
          <a:p>
            <a:endParaRPr lang="en-US" dirty="0"/>
          </a:p>
          <a:p>
            <a:r>
              <a:rPr lang="en-US" dirty="0"/>
              <a:t>Key marine players include government,</a:t>
            </a:r>
            <a:r>
              <a:rPr lang="en-US" baseline="0" dirty="0"/>
              <a:t> academia, and industry stakeholders</a:t>
            </a:r>
            <a:r>
              <a:rPr lang="en-US" dirty="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Global </a:t>
            </a:r>
            <a:r>
              <a:rPr lang="en-US" dirty="0" err="1"/>
              <a:t>centres</a:t>
            </a:r>
            <a:r>
              <a:rPr lang="en-US" dirty="0"/>
              <a:t> such as ARGO </a:t>
            </a:r>
            <a:r>
              <a:rPr lang="en-US" b="0" dirty="0"/>
              <a:t>buoy program, </a:t>
            </a:r>
            <a:r>
              <a:rPr lang="en-GB" sz="1200" kern="1200" dirty="0">
                <a:solidFill>
                  <a:schemeClr val="tx1"/>
                </a:solidFill>
                <a:effectLst/>
                <a:latin typeface="+mn-lt"/>
                <a:ea typeface="+mn-ea"/>
                <a:cs typeface="+mn-cs"/>
              </a:rPr>
              <a:t>Biological and Chemical Oceanography Data Management Office (BCO DMO), </a:t>
            </a:r>
            <a:r>
              <a:rPr lang="en-GB" sz="1200" b="0" kern="1200" dirty="0">
                <a:solidFill>
                  <a:schemeClr val="tx1"/>
                </a:solidFill>
                <a:effectLst/>
                <a:latin typeface="+mn-lt"/>
                <a:ea typeface="+mn-ea"/>
                <a:cs typeface="+mn-cs"/>
              </a:rPr>
              <a:t>Copernicus Marine Environment Monitoring Service , </a:t>
            </a:r>
            <a:r>
              <a:rPr lang="mr-IN" sz="1200" b="0" kern="1200" dirty="0">
                <a:solidFill>
                  <a:schemeClr val="tx1"/>
                </a:solidFill>
                <a:effectLst/>
                <a:latin typeface="+mn-lt"/>
                <a:ea typeface="+mn-ea"/>
                <a:cs typeface="+mn-cs"/>
              </a:rPr>
              <a:t>…</a:t>
            </a:r>
            <a:endParaRPr lang="en-US" b="0" dirty="0"/>
          </a:p>
          <a:p>
            <a:pPr marL="171450" indent="-171450">
              <a:buFontTx/>
              <a:buChar char="-"/>
            </a:pPr>
            <a:r>
              <a:rPr lang="en-US" dirty="0"/>
              <a:t>Regional/thematic</a:t>
            </a:r>
            <a:r>
              <a:rPr lang="en-US" baseline="0" dirty="0"/>
              <a:t> programs such as GOOS Regional Alliances</a:t>
            </a:r>
            <a:endParaRPr lang="en-US" dirty="0"/>
          </a:p>
          <a:p>
            <a:pPr marL="171450" indent="-171450">
              <a:buFontTx/>
              <a:buChar char="-"/>
            </a:pPr>
            <a:r>
              <a:rPr lang="en-US" dirty="0"/>
              <a:t>National </a:t>
            </a:r>
            <a:r>
              <a:rPr lang="en-US" dirty="0" err="1"/>
              <a:t>centres</a:t>
            </a:r>
            <a:r>
              <a:rPr lang="en-US" baseline="0" dirty="0"/>
              <a:t> such as National Oceanographic Data </a:t>
            </a:r>
            <a:r>
              <a:rPr lang="en-US" baseline="0" dirty="0" err="1"/>
              <a:t>Centres</a:t>
            </a:r>
            <a:r>
              <a:rPr lang="en-US" baseline="0" dirty="0"/>
              <a:t> (NODC) and  Associate Data Units (ADU)</a:t>
            </a:r>
            <a:endParaRPr lang="en-US" dirty="0"/>
          </a:p>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18</a:t>
            </a:fld>
            <a:endParaRPr lang="en-GB"/>
          </a:p>
        </p:txBody>
      </p:sp>
    </p:spTree>
    <p:extLst>
      <p:ext uri="{BB962C8B-B14F-4D97-AF65-F5344CB8AC3E}">
        <p14:creationId xmlns:p14="http://schemas.microsoft.com/office/powerpoint/2010/main" val="63366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a:t>
            </a:r>
            <a:r>
              <a:rPr lang="en-US" dirty="0" err="1" smtClean="0"/>
              <a:t>ToRs</a:t>
            </a:r>
            <a:r>
              <a:rPr lang="en-US" dirty="0" smtClean="0"/>
              <a:t> for ET-CAC</a:t>
            </a:r>
          </a:p>
          <a:p>
            <a:pPr marL="171450" lvl="0" indent="-171450">
              <a:buFont typeface="Arial" charset="0"/>
              <a:buChar char="•"/>
            </a:pPr>
            <a:r>
              <a:rPr lang="en-US" sz="1200" b="0" dirty="0" smtClean="0"/>
              <a:t>Develop and maintain an audit framework for the assessment of WMO </a:t>
            </a:r>
            <a:r>
              <a:rPr lang="en-US" sz="1200" b="0" dirty="0" err="1" smtClean="0"/>
              <a:t>Centres</a:t>
            </a:r>
            <a:r>
              <a:rPr lang="en-US" sz="1200" b="0" dirty="0" smtClean="0"/>
              <a:t> based on the WMO provisions for Quality Management (WMO-No. 49, Part VII) and ISO 9001:2015 - the WMO Framework for Audit and Evaluation of International Operational Facilities</a:t>
            </a:r>
            <a:endParaRPr lang="en-NZ" sz="1200" b="0" dirty="0" smtClean="0"/>
          </a:p>
          <a:p>
            <a:pPr marL="171450" lvl="0" indent="-171450">
              <a:buFont typeface="Arial" charset="0"/>
              <a:buChar char="•"/>
            </a:pPr>
            <a:r>
              <a:rPr lang="en-US" sz="1200" b="0" dirty="0" smtClean="0"/>
              <a:t>Provide guidance to system and process owners regarding the specification of assessment criteria based on a risk-based approach for inclusion within the audit framework</a:t>
            </a:r>
            <a:endParaRPr lang="en-NZ" sz="1200" b="0" dirty="0" smtClean="0"/>
          </a:p>
          <a:p>
            <a:pPr marL="171450" lvl="0" indent="-171450">
              <a:buFont typeface="Arial" charset="0"/>
              <a:buChar char="•"/>
            </a:pPr>
            <a:r>
              <a:rPr lang="en-US" sz="1200" b="0" dirty="0" smtClean="0"/>
              <a:t>Coordinate and schedule audits of operational </a:t>
            </a:r>
            <a:r>
              <a:rPr lang="en-US" sz="1200" b="0" dirty="0" err="1" smtClean="0"/>
              <a:t>centres</a:t>
            </a:r>
            <a:r>
              <a:rPr lang="en-US" sz="1200" b="0" dirty="0" smtClean="0"/>
              <a:t> in response to instructions from CBS, other relevant WMO bodies and other cooperating international organizations</a:t>
            </a:r>
          </a:p>
          <a:p>
            <a:pPr marL="171450" lvl="0" indent="-171450">
              <a:buFont typeface="Arial" charset="0"/>
              <a:buChar char="•"/>
            </a:pPr>
            <a:r>
              <a:rPr lang="en-US" sz="1200" b="0" dirty="0" smtClean="0"/>
              <a:t>In collaboration with nominated subject matter experts, conduct audits of operational </a:t>
            </a:r>
            <a:r>
              <a:rPr lang="en-US" sz="1200" b="0" dirty="0" err="1" smtClean="0"/>
              <a:t>centres</a:t>
            </a:r>
            <a:r>
              <a:rPr lang="en-US" sz="1200" b="0" dirty="0" smtClean="0"/>
              <a:t>, in accordance with the audit framework.</a:t>
            </a:r>
            <a:endParaRPr lang="en-NZ" sz="1200" b="0" dirty="0" smtClean="0"/>
          </a:p>
          <a:p>
            <a:pPr marL="171450" lvl="0" indent="-171450">
              <a:buFont typeface="Arial" charset="0"/>
              <a:buChar char="•"/>
            </a:pPr>
            <a:r>
              <a:rPr lang="en-US" sz="1200" b="0" dirty="0" smtClean="0"/>
              <a:t>Review </a:t>
            </a:r>
            <a:r>
              <a:rPr lang="en-US" sz="1200" dirty="0" smtClean="0"/>
              <a:t>audit activities to identify opportunities for improvement in audit procedures and their implementation, reporting to OPAG-ISS.</a:t>
            </a:r>
            <a:endParaRPr lang="en-NZ" sz="1200" dirty="0" smtClean="0"/>
          </a:p>
          <a:p>
            <a:pPr lvl="0"/>
            <a:endParaRPr lang="en-NZ" sz="1200" b="1" dirty="0" smtClean="0"/>
          </a:p>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19</a:t>
            </a:fld>
            <a:endParaRPr lang="en-GB"/>
          </a:p>
        </p:txBody>
      </p:sp>
    </p:spTree>
    <p:extLst>
      <p:ext uri="{BB962C8B-B14F-4D97-AF65-F5344CB8AC3E}">
        <p14:creationId xmlns:p14="http://schemas.microsoft.com/office/powerpoint/2010/main" val="20101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21</a:t>
            </a:fld>
            <a:endParaRPr lang="en-GB"/>
          </a:p>
        </p:txBody>
      </p:sp>
    </p:spTree>
    <p:extLst>
      <p:ext uri="{BB962C8B-B14F-4D97-AF65-F5344CB8AC3E}">
        <p14:creationId xmlns:p14="http://schemas.microsoft.com/office/powerpoint/2010/main" val="187907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22</a:t>
            </a:fld>
            <a:endParaRPr lang="en-GB"/>
          </a:p>
        </p:txBody>
      </p:sp>
    </p:spTree>
    <p:extLst>
      <p:ext uri="{BB962C8B-B14F-4D97-AF65-F5344CB8AC3E}">
        <p14:creationId xmlns:p14="http://schemas.microsoft.com/office/powerpoint/2010/main" val="22493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a:t>
            </a:r>
            <a:r>
              <a:rPr lang="en-US" baseline="0" dirty="0"/>
              <a:t> = ~</a:t>
            </a:r>
            <a:r>
              <a:rPr lang="en-US" baseline="0" dirty="0" smtClean="0"/>
              <a:t>10 - 15+ </a:t>
            </a:r>
            <a:r>
              <a:rPr lang="en-US" baseline="0" dirty="0"/>
              <a:t>years ago</a:t>
            </a:r>
          </a:p>
          <a:p>
            <a:r>
              <a:rPr lang="en-US" baseline="0" dirty="0"/>
              <a:t>Green = ~10+ years ago + now</a:t>
            </a:r>
          </a:p>
          <a:p>
            <a:r>
              <a:rPr lang="en-US" baseline="0" dirty="0"/>
              <a:t>Purple = Now + additional capabilities</a:t>
            </a:r>
          </a:p>
          <a:p>
            <a:endParaRPr lang="en-US" baseline="0" dirty="0"/>
          </a:p>
          <a:p>
            <a:r>
              <a:rPr lang="en-US" baseline="0" dirty="0"/>
              <a:t>Red = what we </a:t>
            </a:r>
            <a:r>
              <a:rPr lang="en-US" baseline="0" dirty="0" smtClean="0"/>
              <a:t>reduced</a:t>
            </a:r>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5</a:t>
            </a:fld>
            <a:endParaRPr lang="en-GB"/>
          </a:p>
        </p:txBody>
      </p:sp>
    </p:spTree>
    <p:extLst>
      <p:ext uri="{BB962C8B-B14F-4D97-AF65-F5344CB8AC3E}">
        <p14:creationId xmlns:p14="http://schemas.microsoft.com/office/powerpoint/2010/main" val="132974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A7116527-64FD-4ADC-8819-9BFA1E8A93FB}" type="slidenum">
              <a:rPr lang="en-GB" smtClean="0"/>
              <a:t>9</a:t>
            </a:fld>
            <a:endParaRPr lang="en-GB"/>
          </a:p>
        </p:txBody>
      </p:sp>
    </p:spTree>
    <p:extLst>
      <p:ext uri="{BB962C8B-B14F-4D97-AF65-F5344CB8AC3E}">
        <p14:creationId xmlns:p14="http://schemas.microsoft.com/office/powerpoint/2010/main" val="158609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www.iode.org</a:t>
            </a:r>
            <a:r>
              <a:rPr lang="en-US" dirty="0"/>
              <a:t>/components/</a:t>
            </a:r>
            <a:r>
              <a:rPr lang="en-US" dirty="0" err="1"/>
              <a:t>com_oe</a:t>
            </a:r>
            <a:r>
              <a:rPr lang="en-US" dirty="0"/>
              <a:t>/</a:t>
            </a:r>
            <a:r>
              <a:rPr lang="en-US" dirty="0" err="1"/>
              <a:t>oe.php?task</a:t>
            </a:r>
            <a:r>
              <a:rPr lang="en-US" dirty="0"/>
              <a:t>=</a:t>
            </a:r>
            <a:r>
              <a:rPr lang="en-US" dirty="0" err="1"/>
              <a:t>download&amp;id</a:t>
            </a:r>
            <a:r>
              <a:rPr lang="en-US" dirty="0"/>
              <a:t>=34002&amp;version=1.0&amp;lang=1&amp;format=2</a:t>
            </a:r>
          </a:p>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10</a:t>
            </a:fld>
            <a:endParaRPr lang="en-GB"/>
          </a:p>
        </p:txBody>
      </p:sp>
    </p:spTree>
    <p:extLst>
      <p:ext uri="{BB962C8B-B14F-4D97-AF65-F5344CB8AC3E}">
        <p14:creationId xmlns:p14="http://schemas.microsoft.com/office/powerpoint/2010/main" val="64076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12</a:t>
            </a:fld>
            <a:endParaRPr lang="en-GB"/>
          </a:p>
        </p:txBody>
      </p:sp>
    </p:spTree>
    <p:extLst>
      <p:ext uri="{BB962C8B-B14F-4D97-AF65-F5344CB8AC3E}">
        <p14:creationId xmlns:p14="http://schemas.microsoft.com/office/powerpoint/2010/main" val="126421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Key points:</a:t>
            </a:r>
          </a:p>
          <a:p>
            <a:pPr marL="171450" indent="-171450">
              <a:buFont typeface="Arial" charset="0"/>
              <a:buChar char="•"/>
            </a:pPr>
            <a:r>
              <a:rPr lang="en-US" dirty="0"/>
              <a:t>Group acknowledged that a global </a:t>
            </a:r>
            <a:r>
              <a:rPr lang="en-US" u="sng" dirty="0"/>
              <a:t>discovery</a:t>
            </a:r>
            <a:r>
              <a:rPr lang="en-US" dirty="0"/>
              <a:t> portal would provide high value to users</a:t>
            </a:r>
            <a:endParaRPr lang="en-CA" dirty="0"/>
          </a:p>
          <a:p>
            <a:pPr marL="171450" indent="-171450">
              <a:buFont typeface="Arial" charset="0"/>
              <a:buChar char="•"/>
            </a:pPr>
            <a:r>
              <a:rPr lang="en-US" dirty="0"/>
              <a:t>Solutions for f</a:t>
            </a:r>
            <a:r>
              <a:rPr lang="en-CA" dirty="0" err="1"/>
              <a:t>ederating</a:t>
            </a:r>
            <a:r>
              <a:rPr lang="en-CA" dirty="0"/>
              <a:t> search/access to metadata and information continue to develop and should be pursued as baseline capabilities, but that integration of data is not at a state to consider</a:t>
            </a:r>
          </a:p>
          <a:p>
            <a:pPr marL="171450" indent="-171450">
              <a:buFont typeface="Arial" charset="0"/>
              <a:buChar char="•"/>
            </a:pPr>
            <a:r>
              <a:rPr lang="en-US" dirty="0"/>
              <a:t>The Ocean Data and Information System is put forward as an activity to support the marine community and respond to IOC, but it is not expected that IODE would develop this – advanced and resourced stakeholders working in this space should be engaged to implement ODIS</a:t>
            </a:r>
          </a:p>
        </p:txBody>
      </p:sp>
      <p:sp>
        <p:nvSpPr>
          <p:cNvPr id="4" name="Slide Number Placeholder 3"/>
          <p:cNvSpPr>
            <a:spLocks noGrp="1"/>
          </p:cNvSpPr>
          <p:nvPr>
            <p:ph type="sldNum" sz="quarter" idx="10"/>
          </p:nvPr>
        </p:nvSpPr>
        <p:spPr/>
        <p:txBody>
          <a:bodyPr/>
          <a:lstStyle/>
          <a:p>
            <a:fld id="{A7116527-64FD-4ADC-8819-9BFA1E8A93FB}" type="slidenum">
              <a:rPr lang="en-GB" smtClean="0"/>
              <a:t>13</a:t>
            </a:fld>
            <a:endParaRPr lang="en-GB"/>
          </a:p>
        </p:txBody>
      </p:sp>
    </p:spTree>
    <p:extLst>
      <p:ext uri="{BB962C8B-B14F-4D97-AF65-F5344CB8AC3E}">
        <p14:creationId xmlns:p14="http://schemas.microsoft.com/office/powerpoint/2010/main" val="159570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charset="0"/>
              <a:buChar char="•"/>
            </a:pPr>
            <a:r>
              <a:rPr lang="en-US" dirty="0"/>
              <a:t>Work to</a:t>
            </a:r>
            <a:r>
              <a:rPr lang="en-US" baseline="0" dirty="0"/>
              <a:t> </a:t>
            </a:r>
            <a:r>
              <a:rPr lang="en-US" dirty="0"/>
              <a:t>engage</a:t>
            </a:r>
            <a:r>
              <a:rPr lang="en-US" baseline="0" dirty="0"/>
              <a:t> </a:t>
            </a:r>
            <a:r>
              <a:rPr lang="en-US" dirty="0"/>
              <a:t>with partners within and outside the IOC to promote and support the publication of data and information in open and interoperable forms</a:t>
            </a:r>
          </a:p>
          <a:p>
            <a:pPr marL="171450" indent="-171450">
              <a:buFont typeface="Arial" charset="0"/>
              <a:buChar char="•"/>
            </a:pPr>
            <a:r>
              <a:rPr lang="en-US" dirty="0"/>
              <a:t>Work with communities within and outside the IOC to develop/promote/adopt standards and best practices which ultimately supports the exposure of data and information within the ODIS</a:t>
            </a:r>
          </a:p>
          <a:p>
            <a:pPr marL="171450" indent="-171450">
              <a:buFont typeface="Arial" charset="0"/>
              <a:buChar char="•"/>
            </a:pPr>
            <a:r>
              <a:rPr lang="en-US" dirty="0"/>
              <a:t>Work with IOC and non-IOC partners to address barriers to participation </a:t>
            </a:r>
          </a:p>
          <a:p>
            <a:endParaRPr lang="en-CA" dirty="0"/>
          </a:p>
        </p:txBody>
      </p:sp>
      <p:sp>
        <p:nvSpPr>
          <p:cNvPr id="4" name="Slide Number Placeholder 3"/>
          <p:cNvSpPr>
            <a:spLocks noGrp="1"/>
          </p:cNvSpPr>
          <p:nvPr>
            <p:ph type="sldNum" sz="quarter" idx="10"/>
          </p:nvPr>
        </p:nvSpPr>
        <p:spPr/>
        <p:txBody>
          <a:bodyPr/>
          <a:lstStyle/>
          <a:p>
            <a:fld id="{A7116527-64FD-4ADC-8819-9BFA1E8A93FB}" type="slidenum">
              <a:rPr lang="en-GB" smtClean="0"/>
              <a:t>14</a:t>
            </a:fld>
            <a:endParaRPr lang="en-GB"/>
          </a:p>
        </p:txBody>
      </p:sp>
    </p:spTree>
    <p:extLst>
      <p:ext uri="{BB962C8B-B14F-4D97-AF65-F5344CB8AC3E}">
        <p14:creationId xmlns:p14="http://schemas.microsoft.com/office/powerpoint/2010/main" val="174913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err="1" smtClean="0"/>
              <a:t>ToR</a:t>
            </a:r>
            <a:r>
              <a:rPr lang="en-US" b="1" baseline="0" dirty="0" smtClean="0"/>
              <a:t> </a:t>
            </a:r>
            <a:r>
              <a:rPr lang="en-US" b="1" baseline="0" dirty="0"/>
              <a:t>For Working Group</a:t>
            </a:r>
          </a:p>
          <a:p>
            <a:pPr marL="0" indent="0">
              <a:buNone/>
            </a:pPr>
            <a:r>
              <a:rPr lang="en-GB" sz="2000" dirty="0"/>
              <a:t>The IWG-ODIS will:</a:t>
            </a:r>
            <a:endParaRPr lang="en-US" sz="2000" dirty="0"/>
          </a:p>
          <a:p>
            <a:pPr marL="171450" lvl="0" indent="-171450">
              <a:buFont typeface="Arial" charset="0"/>
              <a:buChar char="•"/>
            </a:pPr>
            <a:r>
              <a:rPr lang="en-GB" sz="1200" dirty="0"/>
              <a:t>Prepare a brief introductory document summarising the Ocean Data and Information System Concept Paper (IOC/IODE-XXIV/6.2.1, 19 March 2017), including general proposal of benefits and impacts, for the 29th session of the IOC Assembly in June 2017;</a:t>
            </a:r>
            <a:endParaRPr lang="en-US" sz="1200" dirty="0"/>
          </a:p>
          <a:p>
            <a:pPr marL="171450" lvl="0" indent="-171450">
              <a:buFont typeface="Arial" charset="0"/>
              <a:buChar char="•"/>
            </a:pPr>
            <a:r>
              <a:rPr lang="en-GB" sz="1200" dirty="0"/>
              <a:t>Identify and recommend a strategy to move towards the implementation of a universal marine data and information system in response to the 2016 external audit of the IOC and its activities;</a:t>
            </a:r>
            <a:endParaRPr lang="en-US" sz="1200" dirty="0"/>
          </a:p>
          <a:p>
            <a:pPr marL="171450" lvl="0" indent="-171450">
              <a:buFont typeface="Arial" charset="0"/>
              <a:buChar char="•"/>
            </a:pPr>
            <a:r>
              <a:rPr lang="en-GB" sz="1200" dirty="0"/>
              <a:t>Further develop the concept paper to construct a universal information system and data portal, to be known initially as the IOC Ocean Data and Information System (ODIS), based on the Ocean Data and Information System Concept Paper (IOC/IODE-XXIV/6.2.1, 19 March 2017) and feedback from the 29</a:t>
            </a:r>
            <a:r>
              <a:rPr lang="en-GB" sz="1200" baseline="30000" dirty="0"/>
              <a:t>th</a:t>
            </a:r>
            <a:r>
              <a:rPr lang="en-GB" sz="1200" dirty="0"/>
              <a:t> Session of the IOC Assembly;</a:t>
            </a:r>
            <a:endParaRPr lang="en-US" sz="1200" dirty="0"/>
          </a:p>
          <a:p>
            <a:pPr marL="171450" lvl="0" indent="-171450">
              <a:buFont typeface="Arial" charset="0"/>
              <a:buChar char="•"/>
            </a:pPr>
            <a:r>
              <a:rPr lang="en-GB" sz="1200" dirty="0"/>
              <a:t>Liaise and collaborate with other IOC programmes and with JCOMM, to ensure ODIS is inclusive and supports stakeholders at all levels;</a:t>
            </a:r>
            <a:endParaRPr lang="en-US" sz="1200" dirty="0"/>
          </a:p>
          <a:p>
            <a:pPr marL="171450" lvl="0" indent="-171450">
              <a:buFont typeface="Arial" charset="0"/>
              <a:buChar char="•"/>
            </a:pPr>
            <a:r>
              <a:rPr lang="en-GB" sz="1200" dirty="0"/>
              <a:t>Develop a cost-benefit analysis for ODIS to determine potential infrastructure, development, implementation, and maintenance costs;</a:t>
            </a:r>
            <a:endParaRPr lang="en-US" sz="1200" dirty="0"/>
          </a:p>
          <a:p>
            <a:pPr marL="171450" lvl="0" indent="-171450">
              <a:buFont typeface="Arial" charset="0"/>
              <a:buChar char="•"/>
            </a:pPr>
            <a:r>
              <a:rPr lang="en-GB" sz="1200" dirty="0"/>
              <a:t>Define the scope of ODIS in areas such as content coverage, system coverage and search, access, and visualization capabilities;</a:t>
            </a:r>
            <a:endParaRPr lang="en-US" sz="1200" dirty="0"/>
          </a:p>
          <a:p>
            <a:pPr marL="171450" lvl="0" indent="-171450">
              <a:buFont typeface="Arial" charset="0"/>
              <a:buChar char="•"/>
            </a:pPr>
            <a:r>
              <a:rPr lang="en-GB" sz="1200" dirty="0"/>
              <a:t>Finalize and submit the Concept Paper for consideration and approval by IODE-XXV.</a:t>
            </a:r>
            <a:endParaRPr lang="en-US" sz="1200" dirty="0"/>
          </a:p>
          <a:p>
            <a:pPr marL="171450" indent="-171450">
              <a:buFont typeface="Arial" charset="0"/>
              <a:buChar char="•"/>
            </a:pPr>
            <a:endParaRPr lang="en-US" b="0" dirty="0"/>
          </a:p>
        </p:txBody>
      </p:sp>
      <p:sp>
        <p:nvSpPr>
          <p:cNvPr id="4" name="Slide Number Placeholder 3"/>
          <p:cNvSpPr>
            <a:spLocks noGrp="1"/>
          </p:cNvSpPr>
          <p:nvPr>
            <p:ph type="sldNum" sz="quarter" idx="10"/>
          </p:nvPr>
        </p:nvSpPr>
        <p:spPr/>
        <p:txBody>
          <a:bodyPr/>
          <a:lstStyle/>
          <a:p>
            <a:fld id="{A7116527-64FD-4ADC-8819-9BFA1E8A93FB}" type="slidenum">
              <a:rPr lang="en-GB" smtClean="0"/>
              <a:t>15</a:t>
            </a:fld>
            <a:endParaRPr lang="en-GB"/>
          </a:p>
        </p:txBody>
      </p:sp>
    </p:spTree>
    <p:extLst>
      <p:ext uri="{BB962C8B-B14F-4D97-AF65-F5344CB8AC3E}">
        <p14:creationId xmlns:p14="http://schemas.microsoft.com/office/powerpoint/2010/main" val="74037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16</a:t>
            </a:fld>
            <a:endParaRPr lang="en-GB"/>
          </a:p>
        </p:txBody>
      </p:sp>
    </p:spTree>
    <p:extLst>
      <p:ext uri="{BB962C8B-B14F-4D97-AF65-F5344CB8AC3E}">
        <p14:creationId xmlns:p14="http://schemas.microsoft.com/office/powerpoint/2010/main" val="43960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wmo2016_powerpoint_standard_v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r>
              <a:rPr lang="en-US" dirty="0"/>
              <a:t>pp</a:t>
            </a:r>
            <a:fld id="{9259AF2F-52C6-9B46-B8B2-0579234AE62E}" type="slidenum">
              <a:rPr lang="en-US" smtClean="0"/>
              <a:pPr/>
              <a:t>‹#›</a:t>
            </a:fld>
            <a:endParaRPr lang="en-US" dirty="0"/>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r>
              <a:rPr lang="en-US" dirty="0"/>
              <a:t>TT-eWIS2017 pp</a:t>
            </a:r>
            <a:fld id="{9259AF2F-52C6-9B46-B8B2-0579234AE62E}" type="slidenum">
              <a:rPr lang="en-US" smtClean="0"/>
              <a:pPr/>
              <a:t>‹#›</a:t>
            </a:fld>
            <a:endParaRPr lang="en-US" dirty="0"/>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TT-eWIS2017 pp</a:t>
            </a:r>
            <a:fld id="{9259AF2F-52C6-9B46-B8B2-0579234AE62E}" type="slidenum">
              <a:rPr lang="en-US" smtClean="0"/>
              <a:pPr/>
              <a:t>‹#›</a:t>
            </a:fld>
            <a:endParaRPr lang="en-US" dirty="0"/>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Ocean Data and Information System</a:t>
            </a:r>
            <a:endParaRPr lang="en-US" sz="4800" dirty="0">
              <a:solidFill>
                <a:srgbClr val="000090"/>
              </a:solidFill>
            </a:endParaRPr>
          </a:p>
          <a:p>
            <a:r>
              <a:rPr lang="en-US" sz="4800" i="1" dirty="0">
                <a:solidFill>
                  <a:srgbClr val="000090"/>
                </a:solidFill>
              </a:rPr>
              <a:t>Tobias Spears</a:t>
            </a:r>
          </a:p>
          <a:p>
            <a:r>
              <a:rPr lang="en-US" sz="3000" dirty="0">
                <a:solidFill>
                  <a:srgbClr val="000090"/>
                </a:solidFill>
              </a:rPr>
              <a:t>Agenda item number XXX</a:t>
            </a:r>
          </a:p>
        </p:txBody>
      </p:sp>
      <p:sp>
        <p:nvSpPr>
          <p:cNvPr id="2" name="Slide Number Placeholder 1"/>
          <p:cNvSpPr>
            <a:spLocks noGrp="1"/>
          </p:cNvSpPr>
          <p:nvPr>
            <p:ph type="sldNum" sz="quarter" idx="12"/>
          </p:nvPr>
        </p:nvSpPr>
        <p:spPr/>
        <p:txBody>
          <a:bodyPr/>
          <a:lstStyle/>
          <a:p>
            <a:fld id="{9259AF2F-52C6-9B46-B8B2-0579234AE62E}" type="slidenum">
              <a:rPr lang="en-US" smtClean="0"/>
              <a:t>1</a:t>
            </a:fld>
            <a:endParaRPr lang="en-US"/>
          </a:p>
        </p:txBody>
      </p:sp>
      <p:sp>
        <p:nvSpPr>
          <p:cNvPr id="4" name="Title 1"/>
          <p:cNvSpPr txBox="1">
            <a:spLocks/>
          </p:cNvSpPr>
          <p:nvPr/>
        </p:nvSpPr>
        <p:spPr>
          <a:xfrm>
            <a:off x="4722125" y="4638662"/>
            <a:ext cx="4230806" cy="1840813"/>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a:solidFill>
                  <a:srgbClr val="000090"/>
                </a:solidFill>
              </a:rPr>
              <a:t>Task Team on Evolution of WIS</a:t>
            </a:r>
          </a:p>
          <a:p>
            <a:pPr algn="r"/>
            <a:r>
              <a:rPr lang="fr-CH" sz="1600" dirty="0">
                <a:solidFill>
                  <a:srgbClr val="000090"/>
                </a:solidFill>
              </a:rPr>
              <a:t>TT-eWIS2017</a:t>
            </a:r>
          </a:p>
          <a:p>
            <a:pPr algn="r"/>
            <a:r>
              <a:rPr lang="fr-CH" sz="1600" dirty="0">
                <a:solidFill>
                  <a:srgbClr val="000090"/>
                </a:solidFill>
              </a:rPr>
              <a:t>21-23 </a:t>
            </a:r>
            <a:r>
              <a:rPr lang="fr-CH" sz="1600" dirty="0" err="1">
                <a:solidFill>
                  <a:srgbClr val="000090"/>
                </a:solidFill>
              </a:rPr>
              <a:t>November</a:t>
            </a:r>
            <a:r>
              <a:rPr lang="fr-CH" sz="1600" dirty="0">
                <a:solidFill>
                  <a:srgbClr val="000090"/>
                </a:solidFill>
              </a:rPr>
              <a:t> 2017, Geneva</a:t>
            </a:r>
            <a:endParaRPr lang="en-US" sz="1100" dirty="0">
              <a:solidFill>
                <a:srgbClr val="000090"/>
              </a:solidFill>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paper</a:t>
            </a:r>
          </a:p>
        </p:txBody>
      </p:sp>
      <p:sp>
        <p:nvSpPr>
          <p:cNvPr id="3" name="Content Placeholder 2"/>
          <p:cNvSpPr>
            <a:spLocks noGrp="1"/>
          </p:cNvSpPr>
          <p:nvPr>
            <p:ph idx="1"/>
          </p:nvPr>
        </p:nvSpPr>
        <p:spPr/>
        <p:txBody>
          <a:bodyPr>
            <a:normAutofit fontScale="85000" lnSpcReduction="20000"/>
          </a:bodyPr>
          <a:lstStyle/>
          <a:p>
            <a:pPr lvl="0" fontAlgn="base"/>
            <a:r>
              <a:rPr lang="en-US" dirty="0" smtClean="0"/>
              <a:t>Concept </a:t>
            </a:r>
            <a:r>
              <a:rPr lang="en-US" dirty="0"/>
              <a:t>paper was developed in response to the audit and presented at IODE XXIV, focusing initially on data </a:t>
            </a:r>
            <a:r>
              <a:rPr lang="en-US" dirty="0" smtClean="0"/>
              <a:t>and information discovery </a:t>
            </a:r>
            <a:r>
              <a:rPr lang="en-US" dirty="0"/>
              <a:t>and </a:t>
            </a:r>
            <a:r>
              <a:rPr lang="en-US" dirty="0" smtClean="0"/>
              <a:t>access</a:t>
            </a:r>
          </a:p>
          <a:p>
            <a:pPr lvl="0" fontAlgn="base"/>
            <a:r>
              <a:rPr lang="en-US" dirty="0" smtClean="0"/>
              <a:t>Outlined some of the </a:t>
            </a:r>
            <a:r>
              <a:rPr lang="en-US" dirty="0"/>
              <a:t>technical and other </a:t>
            </a:r>
            <a:r>
              <a:rPr lang="en-US" dirty="0" smtClean="0"/>
              <a:t>key barriers </a:t>
            </a:r>
            <a:r>
              <a:rPr lang="en-US" dirty="0"/>
              <a:t>which limit any attempt to implement a system </a:t>
            </a:r>
            <a:r>
              <a:rPr lang="en-US" dirty="0" smtClean="0"/>
              <a:t>such as the </a:t>
            </a:r>
            <a:r>
              <a:rPr lang="en-US" dirty="0"/>
              <a:t>one recommended in the report</a:t>
            </a:r>
          </a:p>
          <a:p>
            <a:pPr lvl="0" fontAlgn="base"/>
            <a:r>
              <a:rPr lang="en-US" dirty="0"/>
              <a:t>Elaborated on observations from the audit and </a:t>
            </a:r>
            <a:r>
              <a:rPr lang="en-US" i="1" dirty="0"/>
              <a:t>some </a:t>
            </a:r>
            <a:r>
              <a:rPr lang="en-US" dirty="0"/>
              <a:t> of the associated root causes</a:t>
            </a:r>
          </a:p>
          <a:p>
            <a:pPr lvl="0" fontAlgn="base"/>
            <a:r>
              <a:rPr lang="en-US" dirty="0" smtClean="0"/>
              <a:t>Described </a:t>
            </a:r>
            <a:r>
              <a:rPr lang="en-US" dirty="0"/>
              <a:t>the support required to address the issues and recommendations from the audit</a:t>
            </a:r>
          </a:p>
          <a:p>
            <a:pPr lvl="0" fontAlgn="base"/>
            <a:r>
              <a:rPr lang="en-US" dirty="0"/>
              <a:t>Presented a conceptual model that could progress towards a unified marine data and information system</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10</a:t>
            </a:fld>
            <a:endParaRPr lang="en-US" dirty="0"/>
          </a:p>
        </p:txBody>
      </p:sp>
    </p:spTree>
    <p:extLst>
      <p:ext uri="{BB962C8B-B14F-4D97-AF65-F5344CB8AC3E}">
        <p14:creationId xmlns:p14="http://schemas.microsoft.com/office/powerpoint/2010/main" val="197298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 barriers </a:t>
            </a:r>
            <a:r>
              <a:rPr lang="en-US" dirty="0"/>
              <a:t>to participation</a:t>
            </a:r>
          </a:p>
        </p:txBody>
      </p:sp>
      <p:sp>
        <p:nvSpPr>
          <p:cNvPr id="3" name="Content Placeholder 2"/>
          <p:cNvSpPr>
            <a:spLocks noGrp="1"/>
          </p:cNvSpPr>
          <p:nvPr>
            <p:ph idx="1"/>
          </p:nvPr>
        </p:nvSpPr>
        <p:spPr/>
        <p:txBody>
          <a:bodyPr/>
          <a:lstStyle/>
          <a:p>
            <a:r>
              <a:rPr lang="en-US" dirty="0"/>
              <a:t>Disparities in representation</a:t>
            </a:r>
          </a:p>
          <a:p>
            <a:r>
              <a:rPr lang="en-US" dirty="0"/>
              <a:t>Disparities in technical capabilities and knowledge</a:t>
            </a:r>
          </a:p>
          <a:p>
            <a:r>
              <a:rPr lang="en-US" dirty="0"/>
              <a:t>Disparities in technical environment/capacity</a:t>
            </a:r>
          </a:p>
          <a:p>
            <a:r>
              <a:rPr lang="en-US" dirty="0"/>
              <a:t>Disparities in human capacity</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11</a:t>
            </a:fld>
            <a:endParaRPr lang="en-US" dirty="0"/>
          </a:p>
        </p:txBody>
      </p:sp>
      <p:sp>
        <p:nvSpPr>
          <p:cNvPr id="5" name="TextBox 4"/>
          <p:cNvSpPr txBox="1"/>
          <p:nvPr/>
        </p:nvSpPr>
        <p:spPr>
          <a:xfrm flipH="1">
            <a:off x="625032" y="4923730"/>
            <a:ext cx="8414795" cy="1384995"/>
          </a:xfrm>
          <a:prstGeom prst="rect">
            <a:avLst/>
          </a:prstGeom>
          <a:noFill/>
        </p:spPr>
        <p:txBody>
          <a:bodyPr wrap="square" rtlCol="0">
            <a:spAutoFit/>
          </a:bodyPr>
          <a:lstStyle/>
          <a:p>
            <a:pPr algn="ctr"/>
            <a:r>
              <a:rPr lang="en-US" sz="2800" b="1" smtClean="0"/>
              <a:t>The last </a:t>
            </a:r>
            <a:r>
              <a:rPr lang="en-US" sz="2800" b="1" dirty="0"/>
              <a:t>three bullets can be linked to latest status updates from regional updates to ET-WISC </a:t>
            </a:r>
            <a:r>
              <a:rPr lang="mr-IN" sz="2800" b="1" dirty="0"/>
              <a:t>–</a:t>
            </a:r>
            <a:r>
              <a:rPr lang="en-US" sz="2800" b="1" dirty="0"/>
              <a:t> November 2017</a:t>
            </a:r>
          </a:p>
        </p:txBody>
      </p:sp>
    </p:spTree>
    <p:extLst>
      <p:ext uri="{BB962C8B-B14F-4D97-AF65-F5344CB8AC3E}">
        <p14:creationId xmlns:p14="http://schemas.microsoft.com/office/powerpoint/2010/main" val="181214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order to progress</a:t>
            </a:r>
          </a:p>
        </p:txBody>
      </p:sp>
      <p:sp>
        <p:nvSpPr>
          <p:cNvPr id="3" name="Content Placeholder 2"/>
          <p:cNvSpPr>
            <a:spLocks noGrp="1"/>
          </p:cNvSpPr>
          <p:nvPr>
            <p:ph idx="1"/>
          </p:nvPr>
        </p:nvSpPr>
        <p:spPr/>
        <p:txBody>
          <a:bodyPr/>
          <a:lstStyle/>
          <a:p>
            <a:r>
              <a:rPr lang="en-US" dirty="0" smtClean="0"/>
              <a:t>Conceptual model considered key aspects to </a:t>
            </a:r>
          </a:p>
          <a:p>
            <a:pPr lvl="1"/>
            <a:r>
              <a:rPr lang="en-US" dirty="0" smtClean="0"/>
              <a:t>Portal </a:t>
            </a:r>
            <a:r>
              <a:rPr lang="en-US" dirty="0"/>
              <a:t>implementation</a:t>
            </a:r>
          </a:p>
          <a:p>
            <a:pPr lvl="1"/>
            <a:r>
              <a:rPr lang="en-US" dirty="0"/>
              <a:t>Metadata brokering and mediation</a:t>
            </a:r>
          </a:p>
          <a:p>
            <a:pPr lvl="1"/>
            <a:r>
              <a:rPr lang="en-US" dirty="0"/>
              <a:t>Data brokering and access</a:t>
            </a:r>
          </a:p>
          <a:p>
            <a:pPr lvl="1"/>
            <a:r>
              <a:rPr lang="en-US" dirty="0"/>
              <a:t>Data assembly, submission and provider support</a:t>
            </a:r>
          </a:p>
          <a:p>
            <a:pPr lvl="1"/>
            <a:r>
              <a:rPr lang="en-US" dirty="0"/>
              <a:t>Supported by standards and best practices</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12</a:t>
            </a:fld>
            <a:endParaRPr lang="en-US" dirty="0"/>
          </a:p>
        </p:txBody>
      </p:sp>
    </p:spTree>
    <p:extLst>
      <p:ext uri="{BB962C8B-B14F-4D97-AF65-F5344CB8AC3E}">
        <p14:creationId xmlns:p14="http://schemas.microsoft.com/office/powerpoint/2010/main" val="17952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27801" y="1790226"/>
            <a:ext cx="5997179" cy="4003382"/>
          </a:xfrm>
          <a:prstGeom prst="rect">
            <a:avLst/>
          </a:prstGeom>
        </p:spPr>
      </p:pic>
      <p:sp>
        <p:nvSpPr>
          <p:cNvPr id="11" name="Right Arrow 10"/>
          <p:cNvSpPr/>
          <p:nvPr/>
        </p:nvSpPr>
        <p:spPr>
          <a:xfrm rot="1603701">
            <a:off x="1887772" y="1426404"/>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5969" y="353101"/>
            <a:ext cx="7886700" cy="994172"/>
          </a:xfrm>
        </p:spPr>
        <p:txBody>
          <a:bodyPr>
            <a:noAutofit/>
          </a:bodyPr>
          <a:lstStyle/>
          <a:p>
            <a:r>
              <a:rPr lang="en-CA" sz="2800" dirty="0"/>
              <a:t>ODIS </a:t>
            </a:r>
            <a:r>
              <a:rPr lang="mr-IN" sz="2800" dirty="0"/>
              <a:t>–</a:t>
            </a:r>
            <a:r>
              <a:rPr lang="en-CA" sz="2800" dirty="0"/>
              <a:t> System </a:t>
            </a:r>
            <a:r>
              <a:rPr lang="en-CA" sz="2800" dirty="0" smtClean="0"/>
              <a:t>Perspective</a:t>
            </a:r>
            <a:endParaRPr lang="en-CA" sz="2800" dirty="0"/>
          </a:p>
        </p:txBody>
      </p:sp>
      <p:pic>
        <p:nvPicPr>
          <p:cNvPr id="4" name="Picture 3"/>
          <p:cNvPicPr>
            <a:picLocks noChangeAspect="1"/>
          </p:cNvPicPr>
          <p:nvPr/>
        </p:nvPicPr>
        <p:blipFill>
          <a:blip r:embed="rId4"/>
          <a:stretch>
            <a:fillRect/>
          </a:stretch>
        </p:blipFill>
        <p:spPr>
          <a:xfrm>
            <a:off x="279985" y="2290567"/>
            <a:ext cx="387873" cy="3332965"/>
          </a:xfrm>
          <a:prstGeom prst="rect">
            <a:avLst/>
          </a:prstGeom>
        </p:spPr>
      </p:pic>
      <p:sp>
        <p:nvSpPr>
          <p:cNvPr id="5" name="TextBox 4"/>
          <p:cNvSpPr txBox="1"/>
          <p:nvPr/>
        </p:nvSpPr>
        <p:spPr>
          <a:xfrm>
            <a:off x="279985" y="1181012"/>
            <a:ext cx="5039543" cy="338554"/>
          </a:xfrm>
          <a:prstGeom prst="rect">
            <a:avLst/>
          </a:prstGeom>
          <a:noFill/>
        </p:spPr>
        <p:txBody>
          <a:bodyPr wrap="square" rtlCol="0">
            <a:spAutoFit/>
          </a:bodyPr>
          <a:lstStyle/>
          <a:p>
            <a:r>
              <a:rPr lang="en-US" sz="1600" dirty="0"/>
              <a:t>Inclusive user community </a:t>
            </a:r>
            <a:r>
              <a:rPr lang="mr-IN" sz="1600" dirty="0"/>
              <a:t>–</a:t>
            </a:r>
            <a:r>
              <a:rPr lang="en-US" sz="1600" dirty="0"/>
              <a:t> not just the experts</a:t>
            </a:r>
            <a:r>
              <a:rPr lang="mr-IN" sz="1600" dirty="0"/>
              <a:t>…</a:t>
            </a:r>
            <a:endParaRPr lang="en-US" sz="1600" dirty="0"/>
          </a:p>
        </p:txBody>
      </p:sp>
      <p:sp>
        <p:nvSpPr>
          <p:cNvPr id="8" name="TextBox 7"/>
          <p:cNvSpPr txBox="1"/>
          <p:nvPr/>
        </p:nvSpPr>
        <p:spPr>
          <a:xfrm>
            <a:off x="4502552" y="5706319"/>
            <a:ext cx="4537276" cy="523220"/>
          </a:xfrm>
          <a:prstGeom prst="rect">
            <a:avLst/>
          </a:prstGeom>
          <a:noFill/>
        </p:spPr>
        <p:txBody>
          <a:bodyPr wrap="square" rtlCol="0">
            <a:spAutoFit/>
          </a:bodyPr>
          <a:lstStyle/>
          <a:p>
            <a:pPr algn="ctr"/>
            <a:r>
              <a:rPr lang="en-US" sz="1400"/>
              <a:t>Need to </a:t>
            </a:r>
            <a:r>
              <a:rPr lang="en-US" sz="1400" dirty="0"/>
              <a:t>integrate heterogeneous content crossing domains, content standards, and interfaces</a:t>
            </a:r>
            <a:r>
              <a:rPr lang="mr-IN" sz="1400" dirty="0"/>
              <a:t>…</a:t>
            </a:r>
            <a:endParaRPr lang="en-US" sz="1400" dirty="0"/>
          </a:p>
        </p:txBody>
      </p:sp>
      <p:sp>
        <p:nvSpPr>
          <p:cNvPr id="12" name="TextBox 11"/>
          <p:cNvSpPr txBox="1"/>
          <p:nvPr/>
        </p:nvSpPr>
        <p:spPr>
          <a:xfrm flipH="1">
            <a:off x="2997435" y="6291095"/>
            <a:ext cx="4644185" cy="369332"/>
          </a:xfrm>
          <a:prstGeom prst="rect">
            <a:avLst/>
          </a:prstGeom>
          <a:noFill/>
        </p:spPr>
        <p:txBody>
          <a:bodyPr wrap="square" rtlCol="0">
            <a:spAutoFit/>
          </a:bodyPr>
          <a:lstStyle/>
          <a:p>
            <a:r>
              <a:rPr lang="en-US" b="1" dirty="0"/>
              <a:t>Consistent with </a:t>
            </a:r>
            <a:r>
              <a:rPr lang="en-US" b="1"/>
              <a:t>the vision </a:t>
            </a:r>
            <a:r>
              <a:rPr lang="en-US" b="1" dirty="0"/>
              <a:t>for the Web</a:t>
            </a:r>
            <a:r>
              <a:rPr lang="mr-IN" b="1" dirty="0"/>
              <a:t>…</a:t>
            </a:r>
            <a:r>
              <a:rPr lang="en-US" b="1" dirty="0"/>
              <a:t> </a:t>
            </a:r>
          </a:p>
        </p:txBody>
      </p:sp>
      <p:sp>
        <p:nvSpPr>
          <p:cNvPr id="13" name="Right Arrow 12"/>
          <p:cNvSpPr/>
          <p:nvPr/>
        </p:nvSpPr>
        <p:spPr>
          <a:xfrm rot="11663345">
            <a:off x="6345252" y="3327558"/>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784922" y="2998299"/>
            <a:ext cx="2359277" cy="738664"/>
          </a:xfrm>
          <a:prstGeom prst="rect">
            <a:avLst/>
          </a:prstGeom>
          <a:noFill/>
        </p:spPr>
        <p:txBody>
          <a:bodyPr wrap="square" rtlCol="0">
            <a:spAutoFit/>
          </a:bodyPr>
          <a:lstStyle/>
          <a:p>
            <a:pPr algn="ctr"/>
            <a:r>
              <a:rPr lang="en-US" sz="1400" dirty="0"/>
              <a:t>Recommended a federated approach to data and information</a:t>
            </a:r>
            <a:endParaRPr lang="en-US" sz="1400" i="1" dirty="0"/>
          </a:p>
        </p:txBody>
      </p:sp>
      <p:sp>
        <p:nvSpPr>
          <p:cNvPr id="14" name="Right Arrow 13"/>
          <p:cNvSpPr/>
          <p:nvPr/>
        </p:nvSpPr>
        <p:spPr>
          <a:xfrm rot="10389709">
            <a:off x="6206188" y="4274331"/>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784922" y="4207082"/>
            <a:ext cx="2359277" cy="738664"/>
          </a:xfrm>
          <a:prstGeom prst="rect">
            <a:avLst/>
          </a:prstGeom>
          <a:noFill/>
        </p:spPr>
        <p:txBody>
          <a:bodyPr wrap="square" rtlCol="0">
            <a:spAutoFit/>
          </a:bodyPr>
          <a:lstStyle/>
          <a:p>
            <a:pPr algn="ctr"/>
            <a:r>
              <a:rPr lang="en-US" sz="1400" dirty="0"/>
              <a:t>Recognized the need for support across content standards and protocols</a:t>
            </a:r>
            <a:endParaRPr lang="en-US" sz="1400" i="1" dirty="0"/>
          </a:p>
        </p:txBody>
      </p:sp>
      <p:sp>
        <p:nvSpPr>
          <p:cNvPr id="16" name="Right Arrow 15"/>
          <p:cNvSpPr/>
          <p:nvPr/>
        </p:nvSpPr>
        <p:spPr>
          <a:xfrm rot="8374304">
            <a:off x="5554479" y="1859653"/>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765562" y="1093934"/>
            <a:ext cx="3553908" cy="954107"/>
          </a:xfrm>
          <a:prstGeom prst="rect">
            <a:avLst/>
          </a:prstGeom>
          <a:noFill/>
        </p:spPr>
        <p:txBody>
          <a:bodyPr wrap="square" rtlCol="0">
            <a:spAutoFit/>
          </a:bodyPr>
          <a:lstStyle/>
          <a:p>
            <a:pPr algn="ctr"/>
            <a:r>
              <a:rPr lang="en-US" sz="1400" dirty="0"/>
              <a:t>Recognizes the potential for user focused (data, information, products) </a:t>
            </a:r>
            <a:r>
              <a:rPr lang="en-US" sz="1400" b="1" dirty="0"/>
              <a:t>and system</a:t>
            </a:r>
            <a:r>
              <a:rPr lang="en-US" sz="1400" dirty="0"/>
              <a:t> focused (services, APIs, </a:t>
            </a:r>
            <a:r>
              <a:rPr lang="mr-IN" sz="1400" dirty="0"/>
              <a:t>…</a:t>
            </a:r>
            <a:r>
              <a:rPr lang="en-US" sz="1400" dirty="0"/>
              <a:t>) outputs from an inclusive federation tier.</a:t>
            </a:r>
            <a:endParaRPr lang="en-US" sz="1400" i="1" dirty="0"/>
          </a:p>
        </p:txBody>
      </p:sp>
      <p:sp>
        <p:nvSpPr>
          <p:cNvPr id="18" name="Right Arrow 17"/>
          <p:cNvSpPr/>
          <p:nvPr/>
        </p:nvSpPr>
        <p:spPr>
          <a:xfrm rot="12764452">
            <a:off x="252923" y="5548755"/>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64031" y="5727045"/>
            <a:ext cx="2359277" cy="738664"/>
          </a:xfrm>
          <a:prstGeom prst="rect">
            <a:avLst/>
          </a:prstGeom>
          <a:noFill/>
        </p:spPr>
        <p:txBody>
          <a:bodyPr wrap="square" rtlCol="0">
            <a:spAutoFit/>
          </a:bodyPr>
          <a:lstStyle/>
          <a:p>
            <a:pPr algn="ctr"/>
            <a:r>
              <a:rPr lang="en-US" sz="1400" dirty="0"/>
              <a:t>Recognized the need for standards and best practices at multiple levels.</a:t>
            </a:r>
            <a:endParaRPr lang="en-US" sz="1400" i="1" dirty="0"/>
          </a:p>
        </p:txBody>
      </p:sp>
    </p:spTree>
    <p:extLst>
      <p:ext uri="{BB962C8B-B14F-4D97-AF65-F5344CB8AC3E}">
        <p14:creationId xmlns:p14="http://schemas.microsoft.com/office/powerpoint/2010/main" val="115148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ODIS </a:t>
            </a:r>
            <a:r>
              <a:rPr lang="mr-IN" dirty="0"/>
              <a:t>–</a:t>
            </a:r>
            <a:r>
              <a:rPr lang="en-CA" dirty="0"/>
              <a:t> </a:t>
            </a:r>
            <a:r>
              <a:rPr lang="en-CA" dirty="0" smtClean="0"/>
              <a:t>Contributor </a:t>
            </a:r>
            <a:r>
              <a:rPr lang="en-CA" dirty="0"/>
              <a:t>perspective</a:t>
            </a:r>
          </a:p>
        </p:txBody>
      </p:sp>
      <p:grpSp>
        <p:nvGrpSpPr>
          <p:cNvPr id="3" name="Group 2"/>
          <p:cNvGrpSpPr/>
          <p:nvPr/>
        </p:nvGrpSpPr>
        <p:grpSpPr>
          <a:xfrm>
            <a:off x="350106" y="2028826"/>
            <a:ext cx="6580838" cy="3538719"/>
            <a:chOff x="1744855" y="1569245"/>
            <a:chExt cx="8774450" cy="4718292"/>
          </a:xfrm>
        </p:grpSpPr>
        <p:pic>
          <p:nvPicPr>
            <p:cNvPr id="4" name="Picture 3"/>
            <p:cNvPicPr>
              <a:picLocks noChangeAspect="1"/>
            </p:cNvPicPr>
            <p:nvPr/>
          </p:nvPicPr>
          <p:blipFill>
            <a:blip r:embed="rId3"/>
            <a:stretch>
              <a:fillRect/>
            </a:stretch>
          </p:blipFill>
          <p:spPr>
            <a:xfrm>
              <a:off x="2555996" y="1569245"/>
              <a:ext cx="7963309" cy="4718292"/>
            </a:xfrm>
            <a:prstGeom prst="rect">
              <a:avLst/>
            </a:prstGeom>
          </p:spPr>
        </p:pic>
        <p:pic>
          <p:nvPicPr>
            <p:cNvPr id="5" name="Picture 4"/>
            <p:cNvPicPr>
              <a:picLocks noChangeAspect="1"/>
            </p:cNvPicPr>
            <p:nvPr/>
          </p:nvPicPr>
          <p:blipFill>
            <a:blip r:embed="rId4"/>
            <a:stretch>
              <a:fillRect/>
            </a:stretch>
          </p:blipFill>
          <p:spPr>
            <a:xfrm>
              <a:off x="1744855" y="1576884"/>
              <a:ext cx="517164" cy="4710653"/>
            </a:xfrm>
            <a:prstGeom prst="rect">
              <a:avLst/>
            </a:prstGeom>
          </p:spPr>
        </p:pic>
      </p:grpSp>
      <p:sp>
        <p:nvSpPr>
          <p:cNvPr id="7" name="Right Arrow 6"/>
          <p:cNvSpPr/>
          <p:nvPr/>
        </p:nvSpPr>
        <p:spPr>
          <a:xfrm rot="12764452">
            <a:off x="355343" y="5359288"/>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70623" y="5592480"/>
            <a:ext cx="2359277" cy="738664"/>
          </a:xfrm>
          <a:prstGeom prst="rect">
            <a:avLst/>
          </a:prstGeom>
          <a:noFill/>
        </p:spPr>
        <p:txBody>
          <a:bodyPr wrap="square" rtlCol="0">
            <a:spAutoFit/>
          </a:bodyPr>
          <a:lstStyle/>
          <a:p>
            <a:pPr algn="ctr"/>
            <a:r>
              <a:rPr lang="en-US" sz="1400" dirty="0"/>
              <a:t>Recognized the need for standards and best practices at multiple levels.</a:t>
            </a:r>
            <a:endParaRPr lang="en-US" sz="1400" i="1" dirty="0"/>
          </a:p>
        </p:txBody>
      </p:sp>
      <p:sp>
        <p:nvSpPr>
          <p:cNvPr id="9" name="Right Arrow 8"/>
          <p:cNvSpPr/>
          <p:nvPr/>
        </p:nvSpPr>
        <p:spPr>
          <a:xfrm rot="815811">
            <a:off x="3774960" y="1639327"/>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11269" y="1315010"/>
            <a:ext cx="2359277" cy="738664"/>
          </a:xfrm>
          <a:prstGeom prst="rect">
            <a:avLst/>
          </a:prstGeom>
          <a:noFill/>
        </p:spPr>
        <p:txBody>
          <a:bodyPr wrap="square" rtlCol="0">
            <a:spAutoFit/>
          </a:bodyPr>
          <a:lstStyle/>
          <a:p>
            <a:pPr algn="ctr"/>
            <a:r>
              <a:rPr lang="en-US" sz="1400" dirty="0"/>
              <a:t>Recognized the need to work within and outside the IOC community</a:t>
            </a:r>
            <a:endParaRPr lang="en-US" sz="1400" i="1" dirty="0"/>
          </a:p>
        </p:txBody>
      </p:sp>
      <p:sp>
        <p:nvSpPr>
          <p:cNvPr id="11" name="Right Arrow 10"/>
          <p:cNvSpPr/>
          <p:nvPr/>
        </p:nvSpPr>
        <p:spPr>
          <a:xfrm rot="10800000">
            <a:off x="6252680" y="3238739"/>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784723" y="3038623"/>
            <a:ext cx="2359277" cy="1169551"/>
          </a:xfrm>
          <a:prstGeom prst="rect">
            <a:avLst/>
          </a:prstGeom>
          <a:noFill/>
        </p:spPr>
        <p:txBody>
          <a:bodyPr wrap="square" rtlCol="0">
            <a:spAutoFit/>
          </a:bodyPr>
          <a:lstStyle/>
          <a:p>
            <a:pPr algn="ctr"/>
            <a:r>
              <a:rPr lang="en-US" sz="1400" dirty="0"/>
              <a:t>Recognized the data is being exchanged through multiple channels, ranging from manual submission through automated </a:t>
            </a:r>
            <a:r>
              <a:rPr lang="en-US" sz="1400" dirty="0" smtClean="0"/>
              <a:t>processed.</a:t>
            </a:r>
            <a:endParaRPr lang="en-US" sz="1400" i="1" dirty="0"/>
          </a:p>
        </p:txBody>
      </p:sp>
      <p:sp>
        <p:nvSpPr>
          <p:cNvPr id="13" name="TextBox 12"/>
          <p:cNvSpPr txBox="1"/>
          <p:nvPr/>
        </p:nvSpPr>
        <p:spPr>
          <a:xfrm>
            <a:off x="1266839" y="1315010"/>
            <a:ext cx="2359277" cy="738664"/>
          </a:xfrm>
          <a:prstGeom prst="rect">
            <a:avLst/>
          </a:prstGeom>
          <a:noFill/>
        </p:spPr>
        <p:txBody>
          <a:bodyPr wrap="square" rtlCol="0">
            <a:spAutoFit/>
          </a:bodyPr>
          <a:lstStyle/>
          <a:p>
            <a:pPr algn="ctr"/>
            <a:r>
              <a:rPr lang="en-US" sz="1400" dirty="0"/>
              <a:t>Recognized the need to work with individual </a:t>
            </a:r>
            <a:r>
              <a:rPr lang="en-US" sz="1400" dirty="0" err="1"/>
              <a:t>centre</a:t>
            </a:r>
            <a:r>
              <a:rPr lang="en-US" sz="1400" dirty="0"/>
              <a:t>/system providers and aggregators</a:t>
            </a:r>
            <a:endParaRPr lang="en-US" sz="1400" i="1" dirty="0"/>
          </a:p>
        </p:txBody>
      </p:sp>
      <p:sp>
        <p:nvSpPr>
          <p:cNvPr id="14" name="Right Arrow 13"/>
          <p:cNvSpPr/>
          <p:nvPr/>
        </p:nvSpPr>
        <p:spPr>
          <a:xfrm rot="10800000">
            <a:off x="6459784" y="4768442"/>
            <a:ext cx="1157468" cy="4663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742371" y="5007705"/>
            <a:ext cx="2359277" cy="954107"/>
          </a:xfrm>
          <a:prstGeom prst="rect">
            <a:avLst/>
          </a:prstGeom>
          <a:noFill/>
        </p:spPr>
        <p:txBody>
          <a:bodyPr wrap="square" rtlCol="0">
            <a:spAutoFit/>
          </a:bodyPr>
          <a:lstStyle/>
          <a:p>
            <a:pPr algn="ctr"/>
            <a:r>
              <a:rPr lang="en-US" sz="1400" dirty="0"/>
              <a:t>Recognized the need to submit small (individuals) and large (full data networks) data producers</a:t>
            </a:r>
            <a:endParaRPr lang="en-US" sz="1400" i="1" dirty="0"/>
          </a:p>
        </p:txBody>
      </p:sp>
    </p:spTree>
    <p:extLst>
      <p:ext uri="{BB962C8B-B14F-4D97-AF65-F5344CB8AC3E}">
        <p14:creationId xmlns:p14="http://schemas.microsoft.com/office/powerpoint/2010/main" val="95945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of IODE XXIV (March 2017)</a:t>
            </a:r>
            <a:endParaRPr lang="en-CA" dirty="0"/>
          </a:p>
        </p:txBody>
      </p:sp>
      <p:sp>
        <p:nvSpPr>
          <p:cNvPr id="3" name="Content Placeholder 2"/>
          <p:cNvSpPr>
            <a:spLocks noGrp="1"/>
          </p:cNvSpPr>
          <p:nvPr>
            <p:ph idx="1"/>
          </p:nvPr>
        </p:nvSpPr>
        <p:spPr>
          <a:xfrm>
            <a:off x="628650" y="1763481"/>
            <a:ext cx="7886700" cy="4382676"/>
          </a:xfrm>
        </p:spPr>
        <p:txBody>
          <a:bodyPr>
            <a:noAutofit/>
          </a:bodyPr>
          <a:lstStyle/>
          <a:p>
            <a:r>
              <a:rPr lang="en-AU" sz="2000" dirty="0" smtClean="0"/>
              <a:t>Decides </a:t>
            </a:r>
            <a:r>
              <a:rPr lang="en-AU" sz="2000" dirty="0"/>
              <a:t>that IODE will work with existing stakeholders, linked and not linked to the IOC, to improve the accessibility and interoperability of existing data and information, and to contribute to the development of a global ocean data and information system, to be referred to as the IOC Ocean Data and Information System, leveraging established solutions where possible</a:t>
            </a:r>
          </a:p>
          <a:p>
            <a:r>
              <a:rPr lang="en-US" sz="2000" dirty="0" smtClean="0"/>
              <a:t>Decides </a:t>
            </a:r>
            <a:r>
              <a:rPr lang="en-US" sz="2000" dirty="0"/>
              <a:t>further to establish an inter-sessional working group to develop a follow-up concept paper for the </a:t>
            </a:r>
            <a:r>
              <a:rPr lang="en-AU" sz="2000" dirty="0"/>
              <a:t>Ocean Data and Information System, </a:t>
            </a:r>
            <a:r>
              <a:rPr lang="en-GB" sz="2000" dirty="0"/>
              <a:t>with the Terms of Reference attached in Annex A to this </a:t>
            </a:r>
            <a:r>
              <a:rPr lang="en-GB" sz="2000" dirty="0" smtClean="0"/>
              <a:t>Decision. </a:t>
            </a:r>
            <a:r>
              <a:rPr lang="en-GB" sz="1600" dirty="0" smtClean="0"/>
              <a:t>(</a:t>
            </a:r>
            <a:r>
              <a:rPr lang="en-GB" sz="1600" dirty="0" err="1"/>
              <a:t>T</a:t>
            </a:r>
            <a:r>
              <a:rPr lang="en-GB" sz="1600" dirty="0" err="1" smtClean="0"/>
              <a:t>oR</a:t>
            </a:r>
            <a:r>
              <a:rPr lang="en-GB" sz="1600" dirty="0" smtClean="0"/>
              <a:t>  included </a:t>
            </a:r>
            <a:r>
              <a:rPr lang="en-GB" sz="1600" dirty="0"/>
              <a:t>in notes for this slide)</a:t>
            </a:r>
            <a:endParaRPr lang="en-AU" sz="1600" dirty="0"/>
          </a:p>
        </p:txBody>
      </p:sp>
      <p:sp>
        <p:nvSpPr>
          <p:cNvPr id="4" name="TextBox 3"/>
          <p:cNvSpPr txBox="1"/>
          <p:nvPr/>
        </p:nvSpPr>
        <p:spPr>
          <a:xfrm>
            <a:off x="752355" y="5173884"/>
            <a:ext cx="7373074" cy="923330"/>
          </a:xfrm>
          <a:prstGeom prst="rect">
            <a:avLst/>
          </a:prstGeom>
          <a:noFill/>
        </p:spPr>
        <p:txBody>
          <a:bodyPr wrap="square" rtlCol="0">
            <a:spAutoFit/>
          </a:bodyPr>
          <a:lstStyle/>
          <a:p>
            <a:pPr algn="ctr"/>
            <a:r>
              <a:rPr lang="en-US" b="1" dirty="0"/>
              <a:t>The end goal is to establish the Ocean Data and Information System such that it is inclusive and is implemented to support stakeholders at all levels.</a:t>
            </a:r>
            <a:endParaRPr lang="en-AU" i="1" dirty="0"/>
          </a:p>
          <a:p>
            <a:pPr algn="ctr"/>
            <a:endParaRPr lang="en-US" dirty="0"/>
          </a:p>
        </p:txBody>
      </p:sp>
    </p:spTree>
    <p:extLst>
      <p:ext uri="{BB962C8B-B14F-4D97-AF65-F5344CB8AC3E}">
        <p14:creationId xmlns:p14="http://schemas.microsoft.com/office/powerpoint/2010/main" val="32039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 to </a:t>
            </a:r>
            <a:r>
              <a:rPr lang="en-US" dirty="0" err="1"/>
              <a:t>wmo</a:t>
            </a:r>
            <a:endParaRPr lang="en-US" dirty="0"/>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16</a:t>
            </a:fld>
            <a:endParaRPr lang="en-US" dirty="0"/>
          </a:p>
        </p:txBody>
      </p:sp>
    </p:spTree>
    <p:extLst>
      <p:ext uri="{BB962C8B-B14F-4D97-AF65-F5344CB8AC3E}">
        <p14:creationId xmlns:p14="http://schemas.microsoft.com/office/powerpoint/2010/main" val="157222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a:t>Inter-Programme Expert Team for Integrated Marine Meteorological and Oceanographic Services within WMO and IOC Information Systems (IPET-MOIS)</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Decides to continue work started by TT-MOWIS though a dedicated expert team </a:t>
            </a:r>
            <a:r>
              <a:rPr lang="mr-IN" dirty="0" smtClean="0"/>
              <a:t>–</a:t>
            </a:r>
            <a:r>
              <a:rPr lang="en-US" dirty="0" smtClean="0"/>
              <a:t> IPET-MOIS, </a:t>
            </a:r>
            <a:r>
              <a:rPr lang="en-GB" dirty="0" smtClean="0"/>
              <a:t>who </a:t>
            </a:r>
            <a:r>
              <a:rPr lang="en-GB" dirty="0"/>
              <a:t>can take charge of all technical aspects related to the registration within WIS of marine candidate centres, </a:t>
            </a:r>
            <a:endParaRPr lang="en-US" dirty="0"/>
          </a:p>
          <a:p>
            <a:r>
              <a:rPr lang="en-GB" dirty="0" smtClean="0"/>
              <a:t>Recommends </a:t>
            </a:r>
            <a:r>
              <a:rPr lang="en-GB" dirty="0"/>
              <a:t>that the new IPET-MOIS work closely with the IODE Intersessional Working Group for the Ocean Data and Information System (IODE IWG for ODIS) to leverage the success of the WIS operating model; </a:t>
            </a:r>
            <a:endParaRPr lang="en-US" dirty="0"/>
          </a:p>
          <a:p>
            <a:r>
              <a:rPr lang="en-GB" dirty="0"/>
              <a:t>Recommends </a:t>
            </a:r>
            <a:r>
              <a:rPr lang="en-GB" dirty="0" smtClean="0"/>
              <a:t>that IPET-MOIS </a:t>
            </a:r>
            <a:r>
              <a:rPr lang="en-GB" dirty="0"/>
              <a:t>and IODE IWG for </a:t>
            </a:r>
            <a:r>
              <a:rPr lang="en-GB" dirty="0" smtClean="0"/>
              <a:t>ODIS work </a:t>
            </a:r>
            <a:r>
              <a:rPr lang="en-GB" dirty="0"/>
              <a:t>closely with CBS on the implementation and further development of </a:t>
            </a:r>
            <a:r>
              <a:rPr lang="en-GB" dirty="0" smtClean="0"/>
              <a:t>WIS</a:t>
            </a:r>
          </a:p>
          <a:p>
            <a:r>
              <a:rPr lang="en-GB" dirty="0" smtClean="0"/>
              <a:t>Requests </a:t>
            </a:r>
            <a:r>
              <a:rPr lang="en-GB" dirty="0"/>
              <a:t>the co-presidents of JCOMM to coordinate with the CBS president to strengthen the collaboration and benefit between integrating marine meteorology and oceanographic information into WIS.</a:t>
            </a:r>
            <a:endParaRPr lang="en-US" dirty="0"/>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17</a:t>
            </a:fld>
            <a:endParaRPr lang="en-US" dirty="0"/>
          </a:p>
        </p:txBody>
      </p:sp>
    </p:spTree>
    <p:extLst>
      <p:ext uri="{BB962C8B-B14F-4D97-AF65-F5344CB8AC3E}">
        <p14:creationId xmlns:p14="http://schemas.microsoft.com/office/powerpoint/2010/main" val="14660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Marine and WMO network structures</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18</a:t>
            </a:fld>
            <a:endParaRPr lang="en-US" dirty="0"/>
          </a:p>
        </p:txBody>
      </p:sp>
      <p:sp>
        <p:nvSpPr>
          <p:cNvPr id="3" name="TextBox 2"/>
          <p:cNvSpPr txBox="1"/>
          <p:nvPr/>
        </p:nvSpPr>
        <p:spPr>
          <a:xfrm>
            <a:off x="1292074" y="1295188"/>
            <a:ext cx="6742253" cy="707886"/>
          </a:xfrm>
          <a:prstGeom prst="rect">
            <a:avLst/>
          </a:prstGeom>
          <a:noFill/>
        </p:spPr>
        <p:txBody>
          <a:bodyPr wrap="square" rtlCol="0">
            <a:spAutoFit/>
          </a:bodyPr>
          <a:lstStyle/>
          <a:p>
            <a:pPr algn="ctr"/>
            <a:r>
              <a:rPr lang="en-US" sz="2000" b="1" dirty="0" smtClean="0"/>
              <a:t>Marine </a:t>
            </a:r>
            <a:r>
              <a:rPr lang="en-US" sz="2000" b="1" dirty="0" err="1" smtClean="0"/>
              <a:t>centres</a:t>
            </a:r>
            <a:r>
              <a:rPr lang="en-US" sz="2000" b="1" dirty="0" smtClean="0"/>
              <a:t> will form part of the WIS network, the WIS network will form part of the global marine network</a:t>
            </a:r>
            <a:r>
              <a:rPr lang="mr-IN" sz="2000" b="1" dirty="0" smtClean="0"/>
              <a:t>…</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003074"/>
            <a:ext cx="8961120" cy="3627120"/>
          </a:xfrm>
          <a:prstGeom prst="rect">
            <a:avLst/>
          </a:prstGeom>
        </p:spPr>
      </p:pic>
      <p:sp>
        <p:nvSpPr>
          <p:cNvPr id="8" name="TextBox 7"/>
          <p:cNvSpPr txBox="1"/>
          <p:nvPr/>
        </p:nvSpPr>
        <p:spPr>
          <a:xfrm>
            <a:off x="3808070" y="3631968"/>
            <a:ext cx="1150892" cy="369332"/>
          </a:xfrm>
          <a:prstGeom prst="rect">
            <a:avLst/>
          </a:prstGeom>
          <a:noFill/>
        </p:spPr>
        <p:txBody>
          <a:bodyPr wrap="none" rtlCol="0">
            <a:spAutoFit/>
          </a:bodyPr>
          <a:lstStyle/>
          <a:p>
            <a:r>
              <a:rPr lang="en-US" smtClean="0"/>
              <a:t>IPET-MOIS</a:t>
            </a:r>
            <a:endParaRPr lang="en-US"/>
          </a:p>
        </p:txBody>
      </p:sp>
    </p:spTree>
    <p:extLst>
      <p:ext uri="{BB962C8B-B14F-4D97-AF65-F5344CB8AC3E}">
        <p14:creationId xmlns:p14="http://schemas.microsoft.com/office/powerpoint/2010/main" val="195867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4907666" y="3495863"/>
            <a:ext cx="3935503" cy="3043049"/>
          </a:xfrm>
          <a:prstGeom prst="rect">
            <a:avLst/>
          </a:prstGeom>
        </p:spPr>
      </p:pic>
      <p:sp>
        <p:nvSpPr>
          <p:cNvPr id="2" name="Title 1">
            <a:extLst>
              <a:ext uri="{FF2B5EF4-FFF2-40B4-BE49-F238E27FC236}">
                <a16:creationId xmlns:a16="http://schemas.microsoft.com/office/drawing/2014/main" xmlns="" id="{2BA073F8-5E8B-4A61-BC92-34EB5A16D250}"/>
              </a:ext>
            </a:extLst>
          </p:cNvPr>
          <p:cNvSpPr>
            <a:spLocks noGrp="1"/>
          </p:cNvSpPr>
          <p:nvPr>
            <p:ph type="title"/>
          </p:nvPr>
        </p:nvSpPr>
        <p:spPr/>
        <p:txBody>
          <a:bodyPr>
            <a:normAutofit fontScale="90000"/>
          </a:bodyPr>
          <a:lstStyle/>
          <a:p>
            <a:r>
              <a:rPr lang="en-NZ" dirty="0" smtClean="0"/>
              <a:t>Expert Team for WIS Centre Audits and Certification (ET-CAC)</a:t>
            </a:r>
            <a:endParaRPr lang="en-NZ" dirty="0"/>
          </a:p>
        </p:txBody>
      </p:sp>
      <p:sp>
        <p:nvSpPr>
          <p:cNvPr id="3" name="Content Placeholder 2">
            <a:extLst>
              <a:ext uri="{FF2B5EF4-FFF2-40B4-BE49-F238E27FC236}">
                <a16:creationId xmlns:a16="http://schemas.microsoft.com/office/drawing/2014/main" xmlns="" id="{F60B7365-28CC-4BE6-8140-64F8EB86F485}"/>
              </a:ext>
            </a:extLst>
          </p:cNvPr>
          <p:cNvSpPr>
            <a:spLocks noGrp="1"/>
          </p:cNvSpPr>
          <p:nvPr>
            <p:ph idx="1"/>
          </p:nvPr>
        </p:nvSpPr>
        <p:spPr/>
        <p:txBody>
          <a:bodyPr>
            <a:noAutofit/>
          </a:bodyPr>
          <a:lstStyle/>
          <a:p>
            <a:pPr lvl="0"/>
            <a:r>
              <a:rPr lang="en-US" sz="2000" dirty="0" smtClean="0"/>
              <a:t>ET-CAC previously focused on WIS </a:t>
            </a:r>
            <a:r>
              <a:rPr lang="en-US" sz="2000" dirty="0" err="1" smtClean="0"/>
              <a:t>centres</a:t>
            </a:r>
            <a:r>
              <a:rPr lang="en-US" sz="2000" dirty="0" smtClean="0"/>
              <a:t> -ET-CAC owned the audit framework, specification, and results </a:t>
            </a:r>
            <a:r>
              <a:rPr lang="mr-IN" sz="2000" dirty="0" smtClean="0"/>
              <a:t>–</a:t>
            </a:r>
            <a:r>
              <a:rPr lang="en-US" sz="2000" dirty="0" smtClean="0"/>
              <a:t> auditors were WIS </a:t>
            </a:r>
            <a:r>
              <a:rPr lang="en-US" sz="2000" dirty="0" err="1" smtClean="0"/>
              <a:t>centre</a:t>
            </a:r>
            <a:r>
              <a:rPr lang="en-US" sz="2000" dirty="0" smtClean="0"/>
              <a:t> domain experts</a:t>
            </a:r>
          </a:p>
          <a:p>
            <a:pPr lvl="0"/>
            <a:r>
              <a:rPr lang="en-US" sz="2000" dirty="0" smtClean="0"/>
              <a:t>ET-CAC </a:t>
            </a:r>
            <a:r>
              <a:rPr lang="en-US" sz="2000" dirty="0"/>
              <a:t>now supporting any </a:t>
            </a:r>
            <a:r>
              <a:rPr lang="en-US" sz="2000" dirty="0" err="1" smtClean="0"/>
              <a:t>centre</a:t>
            </a:r>
            <a:r>
              <a:rPr lang="en-US" sz="2000" dirty="0" smtClean="0"/>
              <a:t>/service </a:t>
            </a:r>
            <a:r>
              <a:rPr lang="mr-IN" sz="2000" dirty="0" smtClean="0"/>
              <a:t>–</a:t>
            </a:r>
            <a:r>
              <a:rPr lang="en-US" sz="2000" dirty="0" smtClean="0"/>
              <a:t> no longer required to be the domain experts</a:t>
            </a:r>
            <a:endParaRPr lang="en-NZ" sz="2000" dirty="0"/>
          </a:p>
          <a:p>
            <a:r>
              <a:rPr lang="en-NZ" sz="2000" dirty="0" smtClean="0"/>
              <a:t>ET-CAC now owns/maintains the audit framework (not domain specific) and the centre/service being </a:t>
            </a:r>
            <a:r>
              <a:rPr lang="en-NZ" sz="2000" dirty="0"/>
              <a:t>audited (domain </a:t>
            </a:r>
            <a:r>
              <a:rPr lang="en-NZ" sz="2000" dirty="0" smtClean="0"/>
              <a:t>experts) owns the specification, results</a:t>
            </a:r>
          </a:p>
          <a:p>
            <a:r>
              <a:rPr lang="en-US" sz="2000" dirty="0" smtClean="0"/>
              <a:t>ET-CAC to provide </a:t>
            </a:r>
            <a:r>
              <a:rPr lang="en-US" sz="2000" dirty="0"/>
              <a:t>guidance to </a:t>
            </a:r>
            <a:r>
              <a:rPr lang="en-US" sz="2000" dirty="0" smtClean="0"/>
              <a:t>system and process owners in developing audit specification and application of risk based assessment framework</a:t>
            </a:r>
            <a:endParaRPr lang="en-NZ" sz="2000" dirty="0" smtClean="0"/>
          </a:p>
          <a:p>
            <a:pPr lvl="0"/>
            <a:r>
              <a:rPr lang="en-US" sz="2000" dirty="0" smtClean="0"/>
              <a:t>ET-CAC to coordinate/schedule audits and to undertake audits with domain experts</a:t>
            </a:r>
            <a:endParaRPr lang="en-NZ" sz="2000" dirty="0"/>
          </a:p>
        </p:txBody>
      </p:sp>
      <p:sp>
        <p:nvSpPr>
          <p:cNvPr id="4" name="Slide Number Placeholder 3">
            <a:extLst>
              <a:ext uri="{FF2B5EF4-FFF2-40B4-BE49-F238E27FC236}">
                <a16:creationId xmlns:a16="http://schemas.microsoft.com/office/drawing/2014/main" xmlns="" id="{F921E32B-6A49-4A67-83A9-7EF5EA2017CE}"/>
              </a:ext>
            </a:extLst>
          </p:cNvPr>
          <p:cNvSpPr>
            <a:spLocks noGrp="1"/>
          </p:cNvSpPr>
          <p:nvPr>
            <p:ph type="sldNum" sz="quarter" idx="12"/>
          </p:nvPr>
        </p:nvSpPr>
        <p:spPr/>
        <p:txBody>
          <a:bodyPr/>
          <a:lstStyle/>
          <a:p>
            <a:r>
              <a:rPr lang="en-US"/>
              <a:t>ET-WISC2017 pp</a:t>
            </a:r>
            <a:fld id="{9259AF2F-52C6-9B46-B8B2-0579234AE62E}" type="slidenum">
              <a:rPr lang="en-US" smtClean="0"/>
              <a:pPr/>
              <a:t>19</a:t>
            </a:fld>
            <a:endParaRPr lang="en-US" dirty="0"/>
          </a:p>
        </p:txBody>
      </p:sp>
      <p:sp>
        <p:nvSpPr>
          <p:cNvPr id="6" name="TextBox 5"/>
          <p:cNvSpPr txBox="1"/>
          <p:nvPr/>
        </p:nvSpPr>
        <p:spPr>
          <a:xfrm>
            <a:off x="844952" y="5710019"/>
            <a:ext cx="7274690" cy="646331"/>
          </a:xfrm>
          <a:prstGeom prst="rect">
            <a:avLst/>
          </a:prstGeom>
          <a:noFill/>
        </p:spPr>
        <p:txBody>
          <a:bodyPr wrap="square" rtlCol="0">
            <a:spAutoFit/>
          </a:bodyPr>
          <a:lstStyle/>
          <a:p>
            <a:pPr algn="ctr"/>
            <a:r>
              <a:rPr lang="en-US" b="1" dirty="0" smtClean="0"/>
              <a:t>Under the new </a:t>
            </a:r>
            <a:r>
              <a:rPr lang="en-US" b="1" dirty="0" err="1" smtClean="0"/>
              <a:t>ToR</a:t>
            </a:r>
            <a:r>
              <a:rPr lang="en-US" b="1" dirty="0" smtClean="0"/>
              <a:t>, ET-CAC is well positioned to support certification of marine </a:t>
            </a:r>
            <a:r>
              <a:rPr lang="en-US" b="1" dirty="0" err="1" smtClean="0"/>
              <a:t>centres</a:t>
            </a:r>
            <a:r>
              <a:rPr lang="en-US" b="1" dirty="0" smtClean="0"/>
              <a:t> to be integrated into WIS. </a:t>
            </a:r>
            <a:endParaRPr lang="en-US" b="1" dirty="0"/>
          </a:p>
        </p:txBody>
      </p:sp>
    </p:spTree>
    <p:extLst>
      <p:ext uri="{BB962C8B-B14F-4D97-AF65-F5344CB8AC3E}">
        <p14:creationId xmlns:p14="http://schemas.microsoft.com/office/powerpoint/2010/main" val="196089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context</a:t>
            </a:r>
            <a:endParaRPr lang="en-US" dirty="0"/>
          </a:p>
        </p:txBody>
      </p:sp>
      <p:sp>
        <p:nvSpPr>
          <p:cNvPr id="4" name="Slide Number Placeholder 3"/>
          <p:cNvSpPr>
            <a:spLocks noGrp="1"/>
          </p:cNvSpPr>
          <p:nvPr>
            <p:ph type="sldNum" sz="quarter" idx="12"/>
          </p:nvPr>
        </p:nvSpPr>
        <p:spPr/>
        <p:txBody>
          <a:bodyPr/>
          <a:lstStyle/>
          <a:p>
            <a:r>
              <a:rPr lang="en-US" smtClean="0"/>
              <a:t>TT-eWIS2017 pp</a:t>
            </a:r>
            <a:fld id="{9259AF2F-52C6-9B46-B8B2-0579234AE62E}" type="slidenum">
              <a:rPr lang="en-US" smtClean="0"/>
              <a:pPr/>
              <a:t>2</a:t>
            </a:fld>
            <a:endParaRPr lang="en-US" dirty="0"/>
          </a:p>
        </p:txBody>
      </p:sp>
    </p:spTree>
    <p:extLst>
      <p:ext uri="{BB962C8B-B14F-4D97-AF65-F5344CB8AC3E}">
        <p14:creationId xmlns:p14="http://schemas.microsoft.com/office/powerpoint/2010/main" val="100686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go from here</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20</a:t>
            </a:fld>
            <a:endParaRPr lang="en-US" dirty="0"/>
          </a:p>
        </p:txBody>
      </p:sp>
    </p:spTree>
    <p:extLst>
      <p:ext uri="{BB962C8B-B14F-4D97-AF65-F5344CB8AC3E}">
        <p14:creationId xmlns:p14="http://schemas.microsoft.com/office/powerpoint/2010/main" val="184273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Embrace complementary </a:t>
            </a:r>
            <a:r>
              <a:rPr lang="en-US" dirty="0" smtClean="0"/>
              <a:t>efforts </a:t>
            </a:r>
            <a:r>
              <a:rPr lang="mr-IN" dirty="0" smtClean="0"/>
              <a:t>–</a:t>
            </a:r>
            <a:r>
              <a:rPr lang="en-US" dirty="0" smtClean="0"/>
              <a:t> some examples</a:t>
            </a:r>
            <a:endParaRPr lang="en-US" dirty="0"/>
          </a:p>
        </p:txBody>
      </p:sp>
      <p:sp>
        <p:nvSpPr>
          <p:cNvPr id="3" name="Content Placeholder 2"/>
          <p:cNvSpPr>
            <a:spLocks noGrp="1"/>
          </p:cNvSpPr>
          <p:nvPr>
            <p:ph idx="1"/>
          </p:nvPr>
        </p:nvSpPr>
        <p:spPr/>
        <p:txBody>
          <a:bodyPr>
            <a:normAutofit/>
          </a:bodyPr>
          <a:lstStyle/>
          <a:p>
            <a:pPr fontAlgn="ctr"/>
            <a:r>
              <a:rPr lang="en-US" b="1" dirty="0"/>
              <a:t>Technology</a:t>
            </a:r>
            <a:r>
              <a:rPr lang="en-US" dirty="0"/>
              <a:t> - </a:t>
            </a:r>
            <a:r>
              <a:rPr lang="en-US" dirty="0" err="1"/>
              <a:t>GeoNetwork</a:t>
            </a:r>
            <a:r>
              <a:rPr lang="en-US" dirty="0"/>
              <a:t>, </a:t>
            </a:r>
            <a:r>
              <a:rPr lang="en-US" dirty="0" err="1"/>
              <a:t>pycsw</a:t>
            </a:r>
            <a:r>
              <a:rPr lang="en-US" dirty="0"/>
              <a:t>, CKAN, </a:t>
            </a:r>
            <a:r>
              <a:rPr lang="en-US" dirty="0" smtClean="0"/>
              <a:t>ERDDAP</a:t>
            </a:r>
            <a:r>
              <a:rPr lang="en-US" dirty="0"/>
              <a:t>, ODP, GEOSS Common Infrastructure (CAT, DAB), </a:t>
            </a:r>
            <a:r>
              <a:rPr lang="en-US" dirty="0" err="1"/>
              <a:t>GeoServer</a:t>
            </a:r>
            <a:r>
              <a:rPr lang="en-US" dirty="0"/>
              <a:t>/ArcGIS Server, </a:t>
            </a:r>
            <a:r>
              <a:rPr lang="mr-IN" dirty="0"/>
              <a:t>…</a:t>
            </a:r>
            <a:endParaRPr lang="en-US" dirty="0"/>
          </a:p>
          <a:p>
            <a:pPr fontAlgn="ctr"/>
            <a:r>
              <a:rPr lang="en-US" b="1" dirty="0" smtClean="0"/>
              <a:t>Systems </a:t>
            </a:r>
            <a:r>
              <a:rPr lang="en-US" dirty="0" smtClean="0"/>
              <a:t>- </a:t>
            </a:r>
            <a:r>
              <a:rPr lang="en-US" dirty="0"/>
              <a:t>GEOSS, GOOS, </a:t>
            </a:r>
            <a:r>
              <a:rPr lang="en-US" dirty="0" err="1" smtClean="0"/>
              <a:t>SeaDataNet</a:t>
            </a:r>
            <a:r>
              <a:rPr lang="en-US" dirty="0" smtClean="0"/>
              <a:t>/Cloud, </a:t>
            </a:r>
            <a:r>
              <a:rPr lang="mr-IN" dirty="0" smtClean="0"/>
              <a:t>…</a:t>
            </a:r>
            <a:endParaRPr lang="en-US" dirty="0"/>
          </a:p>
          <a:p>
            <a:pPr fontAlgn="ctr"/>
            <a:r>
              <a:rPr lang="en-US" b="1" dirty="0"/>
              <a:t>Standards</a:t>
            </a:r>
            <a:r>
              <a:rPr lang="en-US" dirty="0"/>
              <a:t> - WMO Core, Harmonized North American Profile of ISO 19115, Darwin Core, ...</a:t>
            </a:r>
          </a:p>
          <a:p>
            <a:pPr fontAlgn="ctr"/>
            <a:r>
              <a:rPr lang="en-US" b="1" dirty="0"/>
              <a:t>Best Practices </a:t>
            </a:r>
            <a:r>
              <a:rPr lang="mr-IN" dirty="0"/>
              <a:t>–</a:t>
            </a:r>
            <a:r>
              <a:rPr lang="en-US" dirty="0"/>
              <a:t> </a:t>
            </a:r>
            <a:r>
              <a:rPr lang="en-US" dirty="0" smtClean="0"/>
              <a:t>ISO, OGC, </a:t>
            </a:r>
            <a:r>
              <a:rPr lang="en-US" dirty="0"/>
              <a:t>W3C, others</a:t>
            </a:r>
          </a:p>
          <a:p>
            <a:endParaRPr lang="en-US" dirty="0"/>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21</a:t>
            </a:fld>
            <a:endParaRPr lang="en-US" dirty="0"/>
          </a:p>
        </p:txBody>
      </p:sp>
    </p:spTree>
    <p:extLst>
      <p:ext uri="{BB962C8B-B14F-4D97-AF65-F5344CB8AC3E}">
        <p14:creationId xmlns:p14="http://schemas.microsoft.com/office/powerpoint/2010/main" val="84296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fontAlgn="ctr"/>
            <a:r>
              <a:rPr lang="en-CA" dirty="0"/>
              <a:t>Consider the users and the providers</a:t>
            </a:r>
          </a:p>
          <a:p>
            <a:pPr fontAlgn="ctr"/>
            <a:r>
              <a:rPr lang="en-CA" dirty="0" smtClean="0"/>
              <a:t>Break </a:t>
            </a:r>
            <a:r>
              <a:rPr lang="en-CA" dirty="0"/>
              <a:t>down barriers to </a:t>
            </a:r>
            <a:r>
              <a:rPr lang="en-CA" dirty="0" smtClean="0"/>
              <a:t>participation </a:t>
            </a:r>
            <a:r>
              <a:rPr lang="mr-IN" dirty="0" smtClean="0"/>
              <a:t>–</a:t>
            </a:r>
            <a:r>
              <a:rPr lang="en-CA" dirty="0" smtClean="0"/>
              <a:t> be inclusive, collaborate</a:t>
            </a:r>
            <a:endParaRPr lang="en-CA" dirty="0"/>
          </a:p>
          <a:p>
            <a:pPr fontAlgn="ctr"/>
            <a:r>
              <a:rPr lang="en-CA" dirty="0" smtClean="0"/>
              <a:t>Variety </a:t>
            </a:r>
            <a:r>
              <a:rPr lang="en-CA" dirty="0"/>
              <a:t>is </a:t>
            </a:r>
            <a:r>
              <a:rPr lang="en-CA" dirty="0" smtClean="0"/>
              <a:t>a reality </a:t>
            </a:r>
            <a:endParaRPr lang="en-CA" dirty="0"/>
          </a:p>
          <a:p>
            <a:pPr fontAlgn="ctr"/>
            <a:r>
              <a:rPr lang="en-CA" dirty="0"/>
              <a:t>Ensure data is well managed through the data lifecycle</a:t>
            </a:r>
          </a:p>
          <a:p>
            <a:pPr fontAlgn="ctr"/>
            <a:r>
              <a:rPr lang="en-CA" dirty="0"/>
              <a:t>Know your </a:t>
            </a:r>
            <a:r>
              <a:rPr lang="en-CA" dirty="0" smtClean="0"/>
              <a:t>requirements and service levels</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22</a:t>
            </a:fld>
            <a:endParaRPr lang="en-US" dirty="0"/>
          </a:p>
        </p:txBody>
      </p:sp>
    </p:spTree>
    <p:extLst>
      <p:ext uri="{BB962C8B-B14F-4D97-AF65-F5344CB8AC3E}">
        <p14:creationId xmlns:p14="http://schemas.microsoft.com/office/powerpoint/2010/main" val="1333776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a:t>
            </a:r>
          </a:p>
          <a:p>
            <a:r>
              <a:rPr lang="en-US" sz="4800" dirty="0">
                <a:solidFill>
                  <a:srgbClr val="000090"/>
                </a:solidFill>
              </a:rPr>
              <a:t>Merci</a:t>
            </a:r>
          </a:p>
        </p:txBody>
      </p:sp>
      <p:sp>
        <p:nvSpPr>
          <p:cNvPr id="2" name="Slide Number Placeholder 1"/>
          <p:cNvSpPr>
            <a:spLocks noGrp="1"/>
          </p:cNvSpPr>
          <p:nvPr>
            <p:ph type="sldNum" sz="quarter" idx="12"/>
          </p:nvPr>
        </p:nvSpPr>
        <p:spPr/>
        <p:txBody>
          <a:bodyPr/>
          <a:lstStyle/>
          <a:p>
            <a:fld id="{9259AF2F-52C6-9B46-B8B2-0579234AE62E}" type="slidenum">
              <a:rPr lang="en-US" smtClean="0"/>
              <a:t>23</a:t>
            </a:fld>
            <a:endParaRPr lang="en-US"/>
          </a:p>
        </p:txBody>
      </p:sp>
    </p:spTree>
    <p:extLst>
      <p:ext uri="{BB962C8B-B14F-4D97-AF65-F5344CB8AC3E}">
        <p14:creationId xmlns:p14="http://schemas.microsoft.com/office/powerpoint/2010/main" val="38022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Marine community</a:t>
            </a:r>
          </a:p>
        </p:txBody>
      </p:sp>
      <p:sp>
        <p:nvSpPr>
          <p:cNvPr id="3" name="Content Placeholder 2"/>
          <p:cNvSpPr>
            <a:spLocks noGrp="1"/>
          </p:cNvSpPr>
          <p:nvPr>
            <p:ph idx="1"/>
          </p:nvPr>
        </p:nvSpPr>
        <p:spPr/>
        <p:txBody>
          <a:bodyPr>
            <a:normAutofit lnSpcReduction="10000"/>
          </a:bodyPr>
          <a:lstStyle/>
          <a:p>
            <a:r>
              <a:rPr lang="en-US" dirty="0"/>
              <a:t>Marine data networks (e.g. GOOS)</a:t>
            </a:r>
          </a:p>
          <a:p>
            <a:r>
              <a:rPr lang="en-US" dirty="0"/>
              <a:t>National Oceanographic Data </a:t>
            </a:r>
            <a:r>
              <a:rPr lang="en-US" dirty="0" err="1" smtClean="0"/>
              <a:t>Centres</a:t>
            </a:r>
            <a:endParaRPr lang="en-US" dirty="0"/>
          </a:p>
          <a:p>
            <a:r>
              <a:rPr lang="en-US" dirty="0"/>
              <a:t>Associate Data Units</a:t>
            </a:r>
          </a:p>
          <a:p>
            <a:r>
              <a:rPr lang="en-US" dirty="0"/>
              <a:t>Individual </a:t>
            </a:r>
            <a:r>
              <a:rPr lang="en-US" dirty="0" err="1"/>
              <a:t>centres</a:t>
            </a:r>
            <a:endParaRPr lang="en-US" dirty="0"/>
          </a:p>
          <a:p>
            <a:r>
              <a:rPr lang="en-US" dirty="0"/>
              <a:t>Marine services (e.g. </a:t>
            </a:r>
            <a:r>
              <a:rPr lang="en-US" dirty="0" smtClean="0"/>
              <a:t>Argo)</a:t>
            </a:r>
            <a:endParaRPr lang="en-US" dirty="0"/>
          </a:p>
          <a:p>
            <a:r>
              <a:rPr lang="en-US" dirty="0"/>
              <a:t>Industry and academic partners</a:t>
            </a:r>
          </a:p>
          <a:p>
            <a:pPr marL="0" indent="0">
              <a:buNone/>
            </a:pPr>
            <a:endParaRPr lang="en-US" dirty="0"/>
          </a:p>
          <a:p>
            <a:pPr marL="0" indent="0" algn="ctr">
              <a:buNone/>
            </a:pPr>
            <a:r>
              <a:rPr lang="en-US" b="1" dirty="0"/>
              <a:t>The community continues to grow</a:t>
            </a:r>
            <a:r>
              <a:rPr lang="mr-IN" b="1" dirty="0"/>
              <a:t>…</a:t>
            </a:r>
            <a:endParaRPr lang="en-US" b="1" dirty="0"/>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3</a:t>
            </a:fld>
            <a:endParaRPr lang="en-US" dirty="0"/>
          </a:p>
        </p:txBody>
      </p:sp>
    </p:spTree>
    <p:extLst>
      <p:ext uri="{BB962C8B-B14F-4D97-AF65-F5344CB8AC3E}">
        <p14:creationId xmlns:p14="http://schemas.microsoft.com/office/powerpoint/2010/main" val="94875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5.png"/>
          <p:cNvPicPr/>
          <p:nvPr/>
        </p:nvPicPr>
        <p:blipFill>
          <a:blip r:embed="rId3">
            <a:alphaModFix amt="34000"/>
          </a:blip>
          <a:srcRect/>
          <a:stretch>
            <a:fillRect/>
          </a:stretch>
        </p:blipFill>
        <p:spPr>
          <a:xfrm>
            <a:off x="4109013" y="2673752"/>
            <a:ext cx="4692570" cy="3682598"/>
          </a:xfrm>
          <a:prstGeom prst="rect">
            <a:avLst/>
          </a:prstGeom>
          <a:ln/>
        </p:spPr>
      </p:pic>
      <p:sp>
        <p:nvSpPr>
          <p:cNvPr id="2" name="Title 1">
            <a:extLst>
              <a:ext uri="{FF2B5EF4-FFF2-40B4-BE49-F238E27FC236}">
                <a16:creationId xmlns:a16="http://schemas.microsoft.com/office/drawing/2014/main" xmlns="" id="{9345C57C-EC7F-8347-A2D4-254C649999D0}"/>
              </a:ext>
            </a:extLst>
          </p:cNvPr>
          <p:cNvSpPr>
            <a:spLocks noGrp="1"/>
          </p:cNvSpPr>
          <p:nvPr>
            <p:ph type="title"/>
          </p:nvPr>
        </p:nvSpPr>
        <p:spPr/>
        <p:txBody>
          <a:bodyPr/>
          <a:lstStyle/>
          <a:p>
            <a:r>
              <a:rPr lang="en-CA" dirty="0"/>
              <a:t>What do we want?</a:t>
            </a:r>
            <a:endParaRPr lang="en-US" dirty="0"/>
          </a:p>
        </p:txBody>
      </p:sp>
      <p:sp>
        <p:nvSpPr>
          <p:cNvPr id="3" name="Content Placeholder 2">
            <a:extLst>
              <a:ext uri="{FF2B5EF4-FFF2-40B4-BE49-F238E27FC236}">
                <a16:creationId xmlns:a16="http://schemas.microsoft.com/office/drawing/2014/main" xmlns="" id="{998712AB-8388-3C41-A2AA-AE3E8FCF23CE}"/>
              </a:ext>
            </a:extLst>
          </p:cNvPr>
          <p:cNvSpPr>
            <a:spLocks noGrp="1"/>
          </p:cNvSpPr>
          <p:nvPr>
            <p:ph idx="1"/>
          </p:nvPr>
        </p:nvSpPr>
        <p:spPr/>
        <p:txBody>
          <a:bodyPr>
            <a:normAutofit fontScale="92500" lnSpcReduction="10000"/>
          </a:bodyPr>
          <a:lstStyle/>
          <a:p>
            <a:r>
              <a:rPr lang="en-CA" dirty="0"/>
              <a:t>A universal data and information system which</a:t>
            </a:r>
          </a:p>
          <a:p>
            <a:pPr lvl="1"/>
            <a:r>
              <a:rPr lang="en-CA" dirty="0"/>
              <a:t> at a minimum, provides discovery and access capabilities</a:t>
            </a:r>
          </a:p>
          <a:p>
            <a:pPr lvl="1"/>
            <a:r>
              <a:rPr lang="en-CA" dirty="0"/>
              <a:t>Ideally, provides a level of integrated access to data and information</a:t>
            </a:r>
          </a:p>
          <a:p>
            <a:r>
              <a:rPr lang="en-CA" dirty="0"/>
              <a:t>In short, we want the internet to do what we thought it would do 10 years </a:t>
            </a:r>
            <a:r>
              <a:rPr lang="en-CA" dirty="0" smtClean="0"/>
              <a:t>ago</a:t>
            </a:r>
          </a:p>
          <a:p>
            <a:r>
              <a:rPr lang="en-CA" dirty="0" smtClean="0"/>
              <a:t>IODE </a:t>
            </a:r>
            <a:r>
              <a:rPr lang="en-CA" dirty="0" err="1" smtClean="0"/>
              <a:t>OceanPortal</a:t>
            </a:r>
            <a:r>
              <a:rPr lang="en-CA" dirty="0" smtClean="0"/>
              <a:t> </a:t>
            </a:r>
            <a:r>
              <a:rPr lang="en-US" dirty="0" smtClean="0"/>
              <a:t>Closed </a:t>
            </a:r>
            <a:r>
              <a:rPr lang="en-US" dirty="0"/>
              <a:t>in 2009</a:t>
            </a:r>
          </a:p>
          <a:p>
            <a:pPr lvl="1"/>
            <a:r>
              <a:rPr lang="en-US" dirty="0" err="1"/>
              <a:t>Labour</a:t>
            </a:r>
            <a:r>
              <a:rPr lang="en-US" dirty="0"/>
              <a:t> intensive to maintain inventory of sites</a:t>
            </a:r>
          </a:p>
          <a:p>
            <a:pPr lvl="1"/>
            <a:r>
              <a:rPr lang="en-US" dirty="0"/>
              <a:t>Thought that search engines would solve the problem</a:t>
            </a:r>
          </a:p>
          <a:p>
            <a:endParaRPr lang="en-CA" dirty="0"/>
          </a:p>
        </p:txBody>
      </p:sp>
      <p:sp>
        <p:nvSpPr>
          <p:cNvPr id="4" name="Slide Number Placeholder 3">
            <a:extLst>
              <a:ext uri="{FF2B5EF4-FFF2-40B4-BE49-F238E27FC236}">
                <a16:creationId xmlns:a16="http://schemas.microsoft.com/office/drawing/2014/main" xmlns="" id="{545FA356-22B5-BC4B-B5D8-E7096B1E5CF2}"/>
              </a:ext>
            </a:extLst>
          </p:cNvPr>
          <p:cNvSpPr>
            <a:spLocks noGrp="1"/>
          </p:cNvSpPr>
          <p:nvPr>
            <p:ph type="sldNum" sz="quarter" idx="12"/>
          </p:nvPr>
        </p:nvSpPr>
        <p:spPr/>
        <p:txBody>
          <a:bodyPr/>
          <a:lstStyle/>
          <a:p>
            <a:r>
              <a:rPr lang="en-US"/>
              <a:t>TT-eWIS2017 pp</a:t>
            </a:r>
            <a:fld id="{9259AF2F-52C6-9B46-B8B2-0579234AE62E}" type="slidenum">
              <a:rPr lang="en-US" smtClean="0"/>
              <a:pPr/>
              <a:t>4</a:t>
            </a:fld>
            <a:endParaRPr lang="en-US" dirty="0"/>
          </a:p>
        </p:txBody>
      </p:sp>
    </p:spTree>
    <p:extLst>
      <p:ext uri="{BB962C8B-B14F-4D97-AF65-F5344CB8AC3E}">
        <p14:creationId xmlns:p14="http://schemas.microsoft.com/office/powerpoint/2010/main" val="158326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far have we </a:t>
            </a:r>
            <a:r>
              <a:rPr lang="en-US" sz="3600" dirty="0" smtClean="0"/>
              <a:t>come - a quick example</a:t>
            </a:r>
            <a:endParaRPr lang="en-US" sz="3600" dirty="0"/>
          </a:p>
        </p:txBody>
      </p:sp>
      <p:sp>
        <p:nvSpPr>
          <p:cNvPr id="3" name="Content Placeholder 2"/>
          <p:cNvSpPr>
            <a:spLocks noGrp="1"/>
          </p:cNvSpPr>
          <p:nvPr>
            <p:ph idx="1"/>
          </p:nvPr>
        </p:nvSpPr>
        <p:spPr/>
        <p:txBody>
          <a:bodyPr>
            <a:normAutofit fontScale="70000" lnSpcReduction="20000"/>
          </a:bodyPr>
          <a:lstStyle/>
          <a:p>
            <a:pPr fontAlgn="ctr"/>
            <a:r>
              <a:rPr lang="en-CA" b="1" dirty="0"/>
              <a:t>Data exchange </a:t>
            </a:r>
            <a:r>
              <a:rPr lang="en-CA" dirty="0"/>
              <a:t>- </a:t>
            </a:r>
            <a:r>
              <a:rPr lang="en-CA" dirty="0">
                <a:solidFill>
                  <a:srgbClr val="0070C0"/>
                </a:solidFill>
              </a:rPr>
              <a:t>FTP, SFTP, HTTP, HTTPS</a:t>
            </a:r>
            <a:r>
              <a:rPr lang="en-CA" dirty="0"/>
              <a:t>, </a:t>
            </a:r>
            <a:r>
              <a:rPr lang="en-CA" dirty="0">
                <a:solidFill>
                  <a:schemeClr val="accent3">
                    <a:lumMod val="50000"/>
                  </a:schemeClr>
                </a:solidFill>
              </a:rPr>
              <a:t>OAI-PMH, OGC and other web services, RSS and other feeds, REST, OpenSearch</a:t>
            </a:r>
            <a:r>
              <a:rPr lang="en-CA" dirty="0"/>
              <a:t>, </a:t>
            </a:r>
            <a:r>
              <a:rPr lang="en-CA" dirty="0">
                <a:solidFill>
                  <a:srgbClr val="7030A0"/>
                </a:solidFill>
              </a:rPr>
              <a:t>SPARQL, SRU, linked data, SOS</a:t>
            </a:r>
          </a:p>
          <a:p>
            <a:pPr fontAlgn="ctr"/>
            <a:r>
              <a:rPr lang="en-CA" b="1" dirty="0"/>
              <a:t>Metadata </a:t>
            </a:r>
            <a:r>
              <a:rPr lang="en-CA" dirty="0"/>
              <a:t>- </a:t>
            </a:r>
            <a:r>
              <a:rPr lang="en-CA" dirty="0">
                <a:solidFill>
                  <a:srgbClr val="0070C0"/>
                </a:solidFill>
              </a:rPr>
              <a:t>text (standardized and non-standardized), XML (standardized and non-standardized), HTML</a:t>
            </a:r>
            <a:r>
              <a:rPr lang="en-CA" dirty="0"/>
              <a:t>, </a:t>
            </a:r>
            <a:r>
              <a:rPr lang="en-CA" dirty="0">
                <a:solidFill>
                  <a:schemeClr val="accent3">
                    <a:lumMod val="50000"/>
                  </a:schemeClr>
                </a:solidFill>
              </a:rPr>
              <a:t>RDF/OWL, HTML Microdata, JSON (standardized and non-standardized</a:t>
            </a:r>
            <a:r>
              <a:rPr lang="en-CA" dirty="0"/>
              <a:t>)</a:t>
            </a:r>
          </a:p>
          <a:p>
            <a:pPr fontAlgn="ctr"/>
            <a:r>
              <a:rPr lang="en-CA" b="1" dirty="0"/>
              <a:t>Metadata standards </a:t>
            </a:r>
            <a:r>
              <a:rPr lang="en-CA" dirty="0"/>
              <a:t>- </a:t>
            </a:r>
            <a:r>
              <a:rPr lang="en-CA" dirty="0">
                <a:solidFill>
                  <a:srgbClr val="0070C0"/>
                </a:solidFill>
              </a:rPr>
              <a:t>Dublin Core</a:t>
            </a:r>
            <a:r>
              <a:rPr lang="en-CA" dirty="0"/>
              <a:t>, </a:t>
            </a:r>
            <a:r>
              <a:rPr lang="en-CA" dirty="0">
                <a:solidFill>
                  <a:srgbClr val="FF0000"/>
                </a:solidFill>
              </a:rPr>
              <a:t>DIF, FGDC</a:t>
            </a:r>
            <a:r>
              <a:rPr lang="en-CA" dirty="0"/>
              <a:t>, </a:t>
            </a:r>
            <a:r>
              <a:rPr lang="en-CA" dirty="0">
                <a:solidFill>
                  <a:srgbClr val="0070C0"/>
                </a:solidFill>
              </a:rPr>
              <a:t>ISO (various profiles)</a:t>
            </a:r>
            <a:r>
              <a:rPr lang="en-CA" dirty="0"/>
              <a:t>, </a:t>
            </a:r>
            <a:r>
              <a:rPr lang="en-CA" dirty="0">
                <a:solidFill>
                  <a:schemeClr val="accent3">
                    <a:lumMod val="50000"/>
                  </a:schemeClr>
                </a:solidFill>
              </a:rPr>
              <a:t>Darwin Core</a:t>
            </a:r>
            <a:r>
              <a:rPr lang="en-CA" dirty="0"/>
              <a:t>, </a:t>
            </a:r>
            <a:r>
              <a:rPr lang="en-CA" dirty="0" err="1">
                <a:solidFill>
                  <a:srgbClr val="7030A0"/>
                </a:solidFill>
              </a:rPr>
              <a:t>Schema.org</a:t>
            </a:r>
            <a:r>
              <a:rPr lang="en-CA" dirty="0">
                <a:solidFill>
                  <a:srgbClr val="7030A0"/>
                </a:solidFill>
              </a:rPr>
              <a:t> (standardized)</a:t>
            </a:r>
          </a:p>
          <a:p>
            <a:pPr fontAlgn="ctr"/>
            <a:r>
              <a:rPr lang="en-CA" b="1" dirty="0"/>
              <a:t>Catalogue service </a:t>
            </a:r>
            <a:r>
              <a:rPr lang="mr-IN" dirty="0"/>
              <a:t>–</a:t>
            </a:r>
            <a:r>
              <a:rPr lang="en-CA" dirty="0"/>
              <a:t> </a:t>
            </a:r>
            <a:r>
              <a:rPr lang="en-CA" dirty="0">
                <a:solidFill>
                  <a:srgbClr val="0070C0"/>
                </a:solidFill>
              </a:rPr>
              <a:t>OGC CSW</a:t>
            </a:r>
            <a:r>
              <a:rPr lang="en-CA" dirty="0"/>
              <a:t>, </a:t>
            </a:r>
            <a:r>
              <a:rPr lang="en-CA" dirty="0">
                <a:solidFill>
                  <a:schemeClr val="accent3">
                    <a:lumMod val="50000"/>
                  </a:schemeClr>
                </a:solidFill>
              </a:rPr>
              <a:t>OpenSearch,</a:t>
            </a:r>
            <a:r>
              <a:rPr lang="en-CA" dirty="0"/>
              <a:t> </a:t>
            </a:r>
            <a:r>
              <a:rPr lang="en-CA" dirty="0">
                <a:solidFill>
                  <a:schemeClr val="accent1"/>
                </a:solidFill>
              </a:rPr>
              <a:t>proprietary APIs</a:t>
            </a:r>
            <a:r>
              <a:rPr lang="en-CA" dirty="0"/>
              <a:t>, </a:t>
            </a:r>
            <a:r>
              <a:rPr lang="en-CA" dirty="0">
                <a:solidFill>
                  <a:schemeClr val="accent3">
                    <a:lumMod val="50000"/>
                  </a:schemeClr>
                </a:solidFill>
              </a:rPr>
              <a:t>search engine provider</a:t>
            </a:r>
            <a:r>
              <a:rPr lang="en-CA" dirty="0"/>
              <a:t>, </a:t>
            </a:r>
            <a:r>
              <a:rPr lang="en-CA" dirty="0">
                <a:solidFill>
                  <a:srgbClr val="0070C0"/>
                </a:solidFill>
              </a:rPr>
              <a:t>standalone lists, or non-existent</a:t>
            </a:r>
          </a:p>
          <a:p>
            <a:pPr fontAlgn="ctr"/>
            <a:r>
              <a:rPr lang="en-CA" b="1" dirty="0"/>
              <a:t>Semantics</a:t>
            </a:r>
            <a:r>
              <a:rPr lang="en-CA" dirty="0"/>
              <a:t> - </a:t>
            </a:r>
            <a:r>
              <a:rPr lang="en-CA" dirty="0">
                <a:solidFill>
                  <a:srgbClr val="0070C0"/>
                </a:solidFill>
              </a:rPr>
              <a:t>standalone vocabularies (managed and unmanaged), </a:t>
            </a:r>
            <a:r>
              <a:rPr lang="en-CA" dirty="0">
                <a:solidFill>
                  <a:schemeClr val="accent3">
                    <a:lumMod val="50000"/>
                  </a:schemeClr>
                </a:solidFill>
              </a:rPr>
              <a:t>vocabulary services (managed and unmanaged), ** faceting **</a:t>
            </a:r>
            <a:r>
              <a:rPr lang="en-CA" dirty="0"/>
              <a:t>, </a:t>
            </a:r>
            <a:r>
              <a:rPr lang="en-CA" dirty="0">
                <a:solidFill>
                  <a:schemeClr val="accent4"/>
                </a:solidFill>
              </a:rPr>
              <a:t>** Machine Learning - Semantic and other enrichment (e.g. NLP, recommenders, …)**</a:t>
            </a:r>
          </a:p>
          <a:p>
            <a:pPr fontAlgn="ctr"/>
            <a:r>
              <a:rPr lang="en-CA" b="1" dirty="0"/>
              <a:t>PIDs</a:t>
            </a:r>
            <a:r>
              <a:rPr lang="en-CA" dirty="0"/>
              <a:t> - Many (</a:t>
            </a:r>
            <a:r>
              <a:rPr lang="en-CA" dirty="0">
                <a:solidFill>
                  <a:srgbClr val="7030A0"/>
                </a:solidFill>
              </a:rPr>
              <a:t>people</a:t>
            </a:r>
            <a:r>
              <a:rPr lang="en-CA" dirty="0"/>
              <a:t>, </a:t>
            </a:r>
            <a:r>
              <a:rPr lang="en-CA" dirty="0">
                <a:solidFill>
                  <a:srgbClr val="7030A0"/>
                </a:solidFill>
              </a:rPr>
              <a:t>organizations</a:t>
            </a:r>
            <a:r>
              <a:rPr lang="en-CA" dirty="0">
                <a:solidFill>
                  <a:schemeClr val="accent3">
                    <a:lumMod val="50000"/>
                  </a:schemeClr>
                </a:solidFill>
              </a:rPr>
              <a:t>, DOI</a:t>
            </a:r>
            <a:r>
              <a:rPr lang="en-CA" dirty="0">
                <a:solidFill>
                  <a:srgbClr val="7030A0"/>
                </a:solidFill>
              </a:rPr>
              <a:t>, </a:t>
            </a:r>
            <a:r>
              <a:rPr lang="en-CA" dirty="0" err="1">
                <a:solidFill>
                  <a:srgbClr val="7030A0"/>
                </a:solidFill>
              </a:rPr>
              <a:t>pURLs</a:t>
            </a:r>
            <a:r>
              <a:rPr lang="en-CA" dirty="0"/>
              <a:t>)</a:t>
            </a:r>
          </a:p>
          <a:p>
            <a:endParaRPr lang="en-US" dirty="0"/>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5</a:t>
            </a:fld>
            <a:endParaRPr lang="en-US" dirty="0"/>
          </a:p>
        </p:txBody>
      </p:sp>
    </p:spTree>
    <p:extLst>
      <p:ext uri="{BB962C8B-B14F-4D97-AF65-F5344CB8AC3E}">
        <p14:creationId xmlns:p14="http://schemas.microsoft.com/office/powerpoint/2010/main" val="6960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trends</a:t>
            </a:r>
          </a:p>
        </p:txBody>
      </p:sp>
      <p:sp>
        <p:nvSpPr>
          <p:cNvPr id="3" name="Content Placeholder 2"/>
          <p:cNvSpPr>
            <a:spLocks noGrp="1"/>
          </p:cNvSpPr>
          <p:nvPr>
            <p:ph idx="1"/>
          </p:nvPr>
        </p:nvSpPr>
        <p:spPr/>
        <p:txBody>
          <a:bodyPr>
            <a:normAutofit fontScale="92500" lnSpcReduction="20000"/>
          </a:bodyPr>
          <a:lstStyle/>
          <a:p>
            <a:pPr fontAlgn="ctr"/>
            <a:r>
              <a:rPr lang="en-CA" dirty="0" smtClean="0"/>
              <a:t>Legacy practices </a:t>
            </a:r>
            <a:r>
              <a:rPr lang="en-CA" dirty="0"/>
              <a:t>continue to persist</a:t>
            </a:r>
          </a:p>
          <a:p>
            <a:pPr fontAlgn="ctr"/>
            <a:r>
              <a:rPr lang="en-CA" dirty="0"/>
              <a:t>Moving to more web-centric approaches</a:t>
            </a:r>
          </a:p>
          <a:p>
            <a:pPr fontAlgn="ctr"/>
            <a:r>
              <a:rPr lang="en-CA" dirty="0"/>
              <a:t>Continue to add more sophistication </a:t>
            </a:r>
            <a:r>
              <a:rPr lang="mr-IN" dirty="0" smtClean="0"/>
              <a:t>–</a:t>
            </a:r>
            <a:r>
              <a:rPr lang="en-CA" dirty="0" smtClean="0"/>
              <a:t> more solutions to the same problem</a:t>
            </a:r>
            <a:endParaRPr lang="en-CA" dirty="0"/>
          </a:p>
          <a:p>
            <a:pPr fontAlgn="ctr"/>
            <a:r>
              <a:rPr lang="en-CA" dirty="0"/>
              <a:t>Attempting to introduce simplicity by enforcing complexity (e.g. one size fits all solutions)</a:t>
            </a:r>
          </a:p>
          <a:p>
            <a:pPr fontAlgn="ctr"/>
            <a:r>
              <a:rPr lang="en-CA" dirty="0"/>
              <a:t>Not respecting the capability maturity of participants (usually the data and information producers, or the technical teams tasked with connecting them with the global community)</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6</a:t>
            </a:fld>
            <a:endParaRPr lang="en-US" dirty="0"/>
          </a:p>
        </p:txBody>
      </p:sp>
    </p:spTree>
    <p:extLst>
      <p:ext uri="{BB962C8B-B14F-4D97-AF65-F5344CB8AC3E}">
        <p14:creationId xmlns:p14="http://schemas.microsoft.com/office/powerpoint/2010/main" val="178820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a:t>
            </a:r>
          </a:p>
        </p:txBody>
      </p:sp>
      <p:sp>
        <p:nvSpPr>
          <p:cNvPr id="3" name="Content Placeholder 2"/>
          <p:cNvSpPr>
            <a:spLocks noGrp="1"/>
          </p:cNvSpPr>
          <p:nvPr>
            <p:ph idx="1"/>
          </p:nvPr>
        </p:nvSpPr>
        <p:spPr/>
        <p:txBody>
          <a:bodyPr/>
          <a:lstStyle/>
          <a:p>
            <a:pPr fontAlgn="ctr"/>
            <a:r>
              <a:rPr lang="en-CA" dirty="0"/>
              <a:t>Limited buy-in - why work with you when I can participate in a competing effort more easily?</a:t>
            </a:r>
          </a:p>
          <a:p>
            <a:pPr fontAlgn="ctr"/>
            <a:r>
              <a:rPr lang="en-CA" dirty="0"/>
              <a:t>Limited participation due barriers on many levels</a:t>
            </a:r>
          </a:p>
          <a:p>
            <a:pPr fontAlgn="ctr"/>
            <a:r>
              <a:rPr lang="en-CA" dirty="0"/>
              <a:t>Non-conformity to 'agreed upon' standards</a:t>
            </a:r>
          </a:p>
          <a:p>
            <a:pPr fontAlgn="ctr"/>
            <a:r>
              <a:rPr lang="en-CA" dirty="0"/>
              <a:t>Non-conformity to 'agreed upon' service </a:t>
            </a:r>
            <a:r>
              <a:rPr lang="en-CA" dirty="0" smtClean="0"/>
              <a:t>levels</a:t>
            </a:r>
          </a:p>
          <a:p>
            <a:pPr fontAlgn="ctr"/>
            <a:r>
              <a:rPr lang="en-CA" dirty="0" smtClean="0"/>
              <a:t>Not attain the global view</a:t>
            </a:r>
            <a:endParaRPr lang="en-CA" dirty="0"/>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7</a:t>
            </a:fld>
            <a:endParaRPr lang="en-US" dirty="0"/>
          </a:p>
        </p:txBody>
      </p:sp>
    </p:spTree>
    <p:extLst>
      <p:ext uri="{BB962C8B-B14F-4D97-AF65-F5344CB8AC3E}">
        <p14:creationId xmlns:p14="http://schemas.microsoft.com/office/powerpoint/2010/main" val="137488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data and information system</a:t>
            </a:r>
            <a:endParaRPr lang="en-US" dirty="0"/>
          </a:p>
        </p:txBody>
      </p:sp>
      <p:sp>
        <p:nvSpPr>
          <p:cNvPr id="4" name="Slide Number Placeholder 3"/>
          <p:cNvSpPr>
            <a:spLocks noGrp="1"/>
          </p:cNvSpPr>
          <p:nvPr>
            <p:ph type="sldNum" sz="quarter" idx="12"/>
          </p:nvPr>
        </p:nvSpPr>
        <p:spPr/>
        <p:txBody>
          <a:bodyPr/>
          <a:lstStyle/>
          <a:p>
            <a:r>
              <a:rPr lang="en-US" smtClean="0"/>
              <a:t>TT-eWIS2017 pp</a:t>
            </a:r>
            <a:fld id="{9259AF2F-52C6-9B46-B8B2-0579234AE62E}" type="slidenum">
              <a:rPr lang="en-US" smtClean="0"/>
              <a:pPr/>
              <a:t>8</a:t>
            </a:fld>
            <a:endParaRPr lang="en-US" dirty="0"/>
          </a:p>
        </p:txBody>
      </p:sp>
    </p:spTree>
    <p:extLst>
      <p:ext uri="{BB962C8B-B14F-4D97-AF65-F5344CB8AC3E}">
        <p14:creationId xmlns:p14="http://schemas.microsoft.com/office/powerpoint/2010/main" val="171503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Ocean Data and Information System (ODIS)</a:t>
            </a:r>
          </a:p>
        </p:txBody>
      </p:sp>
      <p:sp>
        <p:nvSpPr>
          <p:cNvPr id="3" name="Content Placeholder 2"/>
          <p:cNvSpPr>
            <a:spLocks noGrp="1"/>
          </p:cNvSpPr>
          <p:nvPr>
            <p:ph idx="1"/>
          </p:nvPr>
        </p:nvSpPr>
        <p:spPr/>
        <p:txBody>
          <a:bodyPr>
            <a:normAutofit fontScale="62500" lnSpcReduction="20000"/>
          </a:bodyPr>
          <a:lstStyle/>
          <a:p>
            <a:r>
              <a:rPr lang="en-US" dirty="0"/>
              <a:t>A </a:t>
            </a:r>
            <a:r>
              <a:rPr lang="en-GB" dirty="0"/>
              <a:t>team of external auditors was engaged by UNESCO in 2016 to undertake an audit of aspects of Intergovernmental Oceanographic Commission (IOC) operations, including </a:t>
            </a:r>
            <a:r>
              <a:rPr lang="en-GB" b="1" i="1" dirty="0"/>
              <a:t>Information exchange system and marine data management </a:t>
            </a:r>
            <a:endParaRPr lang="en-GB" b="1" i="1" dirty="0" smtClean="0"/>
          </a:p>
          <a:p>
            <a:r>
              <a:rPr lang="en-GB" i="1" dirty="0" smtClean="0"/>
              <a:t>There </a:t>
            </a:r>
            <a:r>
              <a:rPr lang="en-GB" i="1" dirty="0"/>
              <a:t>is no common database for all marine sciences, which is certainly un attainable when one considers the amount, complexity and heterogeneity of the information to be assembled, </a:t>
            </a:r>
            <a:r>
              <a:rPr lang="en-GB" i="1" dirty="0">
                <a:solidFill>
                  <a:srgbClr val="FF0000"/>
                </a:solidFill>
              </a:rPr>
              <a:t>but there is also no common portal for all marine sciences that connects all websites and relevant disciplines through web links</a:t>
            </a:r>
            <a:r>
              <a:rPr lang="en-GB" i="1" dirty="0"/>
              <a:t>. IOC could submit a draft resolution calling for Member States to work together to construct a universal information system and ocean data portal. </a:t>
            </a:r>
          </a:p>
          <a:p>
            <a:r>
              <a:rPr lang="en-US" b="1" dirty="0" smtClean="0"/>
              <a:t>Recommendation </a:t>
            </a:r>
            <a:r>
              <a:rPr lang="en-US" b="1" dirty="0"/>
              <a:t>No. 15 from the audit.</a:t>
            </a:r>
            <a:r>
              <a:rPr lang="en-US" dirty="0"/>
              <a:t> The External Auditor recommends that a draft resolution be submitted to the IOC Assembly calling for Member States to work together, with the support of IOC, to construct a universal information system and ocean data portal, along with a cost-benefit analysis prepared in advance by the IODE project.</a:t>
            </a:r>
          </a:p>
        </p:txBody>
      </p:sp>
      <p:sp>
        <p:nvSpPr>
          <p:cNvPr id="4" name="Slide Number Placeholder 3"/>
          <p:cNvSpPr>
            <a:spLocks noGrp="1"/>
          </p:cNvSpPr>
          <p:nvPr>
            <p:ph type="sldNum" sz="quarter" idx="12"/>
          </p:nvPr>
        </p:nvSpPr>
        <p:spPr/>
        <p:txBody>
          <a:bodyPr/>
          <a:lstStyle/>
          <a:p>
            <a:r>
              <a:rPr lang="en-US"/>
              <a:t>TT-eWIS2017 pp</a:t>
            </a:r>
            <a:fld id="{9259AF2F-52C6-9B46-B8B2-0579234AE62E}" type="slidenum">
              <a:rPr lang="en-US" smtClean="0"/>
              <a:pPr/>
              <a:t>9</a:t>
            </a:fld>
            <a:endParaRPr lang="en-US" dirty="0"/>
          </a:p>
        </p:txBody>
      </p:sp>
    </p:spTree>
    <p:extLst>
      <p:ext uri="{BB962C8B-B14F-4D97-AF65-F5344CB8AC3E}">
        <p14:creationId xmlns:p14="http://schemas.microsoft.com/office/powerpoint/2010/main" val="69285579"/>
      </p:ext>
    </p:extLst>
  </p:cSld>
  <p:clrMapOvr>
    <a:masterClrMapping/>
  </p:clrMapOvr>
</p:sld>
</file>

<file path=ppt/theme/theme1.xml><?xml version="1.0" encoding="utf-8"?>
<a:theme xmlns:a="http://schemas.openxmlformats.org/drawingml/2006/main" name="TT-eWIS2017-presentationXX-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A1927-25D7-4D7F-9C5E-079730C96301}"/>
</file>

<file path=customXml/itemProps2.xml><?xml version="1.0" encoding="utf-8"?>
<ds:datastoreItem xmlns:ds="http://schemas.openxmlformats.org/officeDocument/2006/customXml" ds:itemID="{96742A56-99E4-4446-8D8F-1BE7B2883C90}"/>
</file>

<file path=customXml/itemProps3.xml><?xml version="1.0" encoding="utf-8"?>
<ds:datastoreItem xmlns:ds="http://schemas.openxmlformats.org/officeDocument/2006/customXml" ds:itemID="{BBAF5BD9-89F1-4CDD-B1FE-2AACC8DBA359}"/>
</file>

<file path=docProps/app.xml><?xml version="1.0" encoding="utf-8"?>
<Properties xmlns="http://schemas.openxmlformats.org/officeDocument/2006/extended-properties" xmlns:vt="http://schemas.openxmlformats.org/officeDocument/2006/docPropsVTypes">
  <Template>TT-eWIS2017-presentationXX-DataSharingMarineLinkages</Template>
  <TotalTime>919</TotalTime>
  <Words>2165</Words>
  <Application>Microsoft Macintosh PowerPoint</Application>
  <PresentationFormat>On-screen Show (4:3)</PresentationFormat>
  <Paragraphs>192</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Mangal</vt:lpstr>
      <vt:lpstr>Arial</vt:lpstr>
      <vt:lpstr>TT-eWIS2017-presentationXX-template</vt:lpstr>
      <vt:lpstr>PowerPoint Presentation</vt:lpstr>
      <vt:lpstr>A bit of context</vt:lpstr>
      <vt:lpstr>The Marine community</vt:lpstr>
      <vt:lpstr>What do we want?</vt:lpstr>
      <vt:lpstr>How far have we come - a quick example</vt:lpstr>
      <vt:lpstr>Key trends</vt:lpstr>
      <vt:lpstr>The result</vt:lpstr>
      <vt:lpstr>Ocean data and information system</vt:lpstr>
      <vt:lpstr>Ocean Data and Information System (ODIS)</vt:lpstr>
      <vt:lpstr>Concept paper</vt:lpstr>
      <vt:lpstr>Highlight - barriers to participation</vt:lpstr>
      <vt:lpstr>In order to progress</vt:lpstr>
      <vt:lpstr>ODIS – System Perspective</vt:lpstr>
      <vt:lpstr>ODIS – Contributor perspective</vt:lpstr>
      <vt:lpstr>Results of IODE XXIV (March 2017)</vt:lpstr>
      <vt:lpstr>Connections to wmo</vt:lpstr>
      <vt:lpstr>Inter-Programme Expert Team for Integrated Marine Meteorological and Oceanographic Services within WMO and IOC Information Systems (IPET-MOIS)</vt:lpstr>
      <vt:lpstr>Marine and WMO network structures</vt:lpstr>
      <vt:lpstr>Expert Team for WIS Centre Audits and Certification (ET-CAC)</vt:lpstr>
      <vt:lpstr>Where to go from here</vt:lpstr>
      <vt:lpstr>Embrace complementary efforts – some examples</vt:lpstr>
      <vt:lpstr>Conclusions</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Spears</dc:creator>
  <cp:lastModifiedBy>Tobias Spears</cp:lastModifiedBy>
  <cp:revision>147</cp:revision>
  <dcterms:created xsi:type="dcterms:W3CDTF">2017-11-02T14:31:58Z</dcterms:created>
  <dcterms:modified xsi:type="dcterms:W3CDTF">2017-11-19T09:36:52Z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