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8.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61" r:id="rId1"/>
  </p:sldMasterIdLst>
  <p:notesMasterIdLst>
    <p:notesMasterId r:id="rId27"/>
  </p:notesMasterIdLst>
  <p:sldIdLst>
    <p:sldId id="256" r:id="rId2"/>
    <p:sldId id="359" r:id="rId3"/>
    <p:sldId id="360" r:id="rId4"/>
    <p:sldId id="361" r:id="rId5"/>
    <p:sldId id="363" r:id="rId6"/>
    <p:sldId id="257" r:id="rId7"/>
    <p:sldId id="364" r:id="rId8"/>
    <p:sldId id="268" r:id="rId9"/>
    <p:sldId id="323" r:id="rId10"/>
    <p:sldId id="261" r:id="rId11"/>
    <p:sldId id="351" r:id="rId12"/>
    <p:sldId id="262" r:id="rId13"/>
    <p:sldId id="263" r:id="rId14"/>
    <p:sldId id="264" r:id="rId15"/>
    <p:sldId id="267" r:id="rId16"/>
    <p:sldId id="356" r:id="rId17"/>
    <p:sldId id="352" r:id="rId18"/>
    <p:sldId id="358" r:id="rId19"/>
    <p:sldId id="279" r:id="rId20"/>
    <p:sldId id="348" r:id="rId21"/>
    <p:sldId id="297" r:id="rId22"/>
    <p:sldId id="355" r:id="rId23"/>
    <p:sldId id="365" r:id="rId24"/>
    <p:sldId id="366" r:id="rId25"/>
    <p:sldId id="300" r:id="rId26"/>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AFBEF90-0936-46F3-AA99-5A69D1C5B935}">
  <a:tblStyle styleId="{0AFBEF90-0936-46F3-AA99-5A69D1C5B93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neCell>
      <a:tcTxStyle/>
      <a:tcStyle>
        <a:tcBdr/>
      </a:tcStyle>
    </a:neCell>
    <a:nwCell>
      <a:tcTxStyle/>
      <a:tcStyle>
        <a:tcBdr/>
      </a:tcStyle>
    </a:nwCell>
  </a:tblStyle>
  <a:tblStyle styleId="{B828B3DD-5340-4470-9017-5E97F4594082}"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95"/>
    <p:restoredTop sz="86704" autoAdjust="0"/>
  </p:normalViewPr>
  <p:slideViewPr>
    <p:cSldViewPr snapToGrid="0" snapToObjects="1">
      <p:cViewPr varScale="1">
        <p:scale>
          <a:sx n="124" d="100"/>
          <a:sy n="124" d="100"/>
        </p:scale>
        <p:origin x="1120" y="176"/>
      </p:cViewPr>
      <p:guideLst>
        <p:guide orient="horz" pos="16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21" Type="http://schemas.openxmlformats.org/officeDocument/2006/relationships/slide" Target="slides/slide20.xml"/><Relationship Id="rId3" Type="http://schemas.openxmlformats.org/officeDocument/2006/relationships/slide" Target="slides/slide2.xml"/><Relationship Id="rId25" Type="http://schemas.openxmlformats.org/officeDocument/2006/relationships/slide" Target="slides/slide24.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29" Type="http://schemas.openxmlformats.org/officeDocument/2006/relationships/viewProps" Target="viewProps.xml"/><Relationship Id="rId16" Type="http://schemas.openxmlformats.org/officeDocument/2006/relationships/slide" Target="slides/slide15.xml"/><Relationship Id="rId2" Type="http://schemas.openxmlformats.org/officeDocument/2006/relationships/slide" Target="slides/slide1.xml"/><Relationship Id="rId75" Type="http://schemas.openxmlformats.org/officeDocument/2006/relationships/customXml" Target="../customXml/item3.xml"/><Relationship Id="rId24" Type="http://schemas.openxmlformats.org/officeDocument/2006/relationships/slide" Target="slides/slide23.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74" Type="http://schemas.openxmlformats.org/officeDocument/2006/relationships/customXml" Target="../customXml/item2.xml"/><Relationship Id="rId23" Type="http://schemas.openxmlformats.org/officeDocument/2006/relationships/slide" Target="slides/slide22.xml"/><Relationship Id="rId28" Type="http://schemas.openxmlformats.org/officeDocument/2006/relationships/presProps" Target="presProps.xml"/><Relationship Id="rId15" Type="http://schemas.openxmlformats.org/officeDocument/2006/relationships/slide" Target="slides/slide14.xml"/><Relationship Id="rId5" Type="http://schemas.openxmlformats.org/officeDocument/2006/relationships/slide" Target="slides/slide4.xml"/><Relationship Id="rId3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73" Type="http://schemas.openxmlformats.org/officeDocument/2006/relationships/customXml" Target="../customXml/item1.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72" Type="http://schemas.microsoft.com/office/2015/10/relationships/revisionInfo" Target="revisionInfo.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A614EF-BA53-46C2-A6FD-A9B1CC01FD80}"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kumimoji="1" lang="ja-JP" altLang="en-US"/>
        </a:p>
      </dgm:t>
    </dgm:pt>
    <dgm:pt modelId="{62A21544-684F-4111-BC3E-F0AAA6D9673D}">
      <dgm:prSet phldrT="[テキスト]" custT="1"/>
      <dgm:spPr/>
      <dgm:t>
        <a:bodyPr/>
        <a:lstStyle/>
        <a:p>
          <a:r>
            <a:rPr kumimoji="1" lang="en-US" altLang="ja-JP" sz="1200" b="1" dirty="0" smtClean="0">
              <a:solidFill>
                <a:schemeClr val="tx2"/>
              </a:solidFill>
            </a:rPr>
            <a:t>Initial stage</a:t>
          </a:r>
          <a:endParaRPr kumimoji="1" lang="ja-JP" altLang="en-US" sz="1200" b="1" dirty="0">
            <a:solidFill>
              <a:schemeClr val="tx2"/>
            </a:solidFill>
          </a:endParaRPr>
        </a:p>
      </dgm:t>
    </dgm:pt>
    <dgm:pt modelId="{360BFBED-BBC0-424F-95C2-F15260F2EA89}" type="parTrans" cxnId="{5E38AEB5-BA04-4CA3-AE1F-E6590FCA83A8}">
      <dgm:prSet/>
      <dgm:spPr/>
      <dgm:t>
        <a:bodyPr/>
        <a:lstStyle/>
        <a:p>
          <a:endParaRPr kumimoji="1" lang="ja-JP" altLang="en-US"/>
        </a:p>
      </dgm:t>
    </dgm:pt>
    <dgm:pt modelId="{B7537118-AB6E-4F76-BE3B-A91CA1384477}" type="sibTrans" cxnId="{5E38AEB5-BA04-4CA3-AE1F-E6590FCA83A8}">
      <dgm:prSet/>
      <dgm:spPr/>
      <dgm:t>
        <a:bodyPr/>
        <a:lstStyle/>
        <a:p>
          <a:endParaRPr kumimoji="1" lang="ja-JP" altLang="en-US"/>
        </a:p>
      </dgm:t>
    </dgm:pt>
    <dgm:pt modelId="{8CCD3C50-BBF2-4CFE-9AE9-5691C79FFC59}">
      <dgm:prSet phldrT="[テキスト]" custT="1"/>
      <dgm:spPr/>
      <dgm:t>
        <a:bodyPr/>
        <a:lstStyle/>
        <a:p>
          <a:pPr algn="ctr"/>
          <a:r>
            <a:rPr kumimoji="1" lang="en-US" altLang="ja-JP" sz="1200" b="1" dirty="0" smtClean="0">
              <a:solidFill>
                <a:schemeClr val="tx2"/>
              </a:solidFill>
            </a:rPr>
            <a:t>Evolution</a:t>
          </a:r>
          <a:br>
            <a:rPr kumimoji="1" lang="en-US" altLang="ja-JP" sz="1200" b="1" dirty="0" smtClean="0">
              <a:solidFill>
                <a:schemeClr val="tx2"/>
              </a:solidFill>
            </a:rPr>
          </a:br>
          <a:r>
            <a:rPr kumimoji="1" lang="en-US" altLang="ja-JP" sz="1200" b="1" dirty="0" smtClean="0">
              <a:solidFill>
                <a:schemeClr val="tx2"/>
              </a:solidFill>
            </a:rPr>
            <a:t>stage </a:t>
          </a:r>
          <a:endParaRPr kumimoji="1" lang="ja-JP" altLang="en-US" sz="1200" b="1" dirty="0">
            <a:solidFill>
              <a:schemeClr val="tx2"/>
            </a:solidFill>
          </a:endParaRPr>
        </a:p>
      </dgm:t>
    </dgm:pt>
    <dgm:pt modelId="{8EAAD170-2078-400D-AF54-66E7809C5C37}" type="parTrans" cxnId="{F9E192D5-F5D8-4816-9B77-54BD6DF5CC00}">
      <dgm:prSet/>
      <dgm:spPr/>
      <dgm:t>
        <a:bodyPr/>
        <a:lstStyle/>
        <a:p>
          <a:endParaRPr kumimoji="1" lang="ja-JP" altLang="en-US"/>
        </a:p>
      </dgm:t>
    </dgm:pt>
    <dgm:pt modelId="{3B735E9F-75A4-418E-868C-954E65EC5B92}" type="sibTrans" cxnId="{F9E192D5-F5D8-4816-9B77-54BD6DF5CC00}">
      <dgm:prSet/>
      <dgm:spPr/>
      <dgm:t>
        <a:bodyPr/>
        <a:lstStyle/>
        <a:p>
          <a:endParaRPr kumimoji="1" lang="ja-JP" altLang="en-US"/>
        </a:p>
      </dgm:t>
    </dgm:pt>
    <dgm:pt modelId="{1C691D36-ED68-4CA6-8218-C0C707906612}">
      <dgm:prSet phldrT="[テキスト]" custT="1"/>
      <dgm:spPr/>
      <dgm:t>
        <a:bodyPr/>
        <a:lstStyle/>
        <a:p>
          <a:r>
            <a:rPr kumimoji="1" lang="en-US" altLang="ja-JP" sz="1600" b="1" dirty="0" smtClean="0">
              <a:solidFill>
                <a:schemeClr val="tx2"/>
              </a:solidFill>
            </a:rPr>
            <a:t>Final stage</a:t>
          </a:r>
          <a:endParaRPr kumimoji="1" lang="ja-JP" altLang="en-US" sz="1600" b="1" dirty="0">
            <a:solidFill>
              <a:schemeClr val="tx2"/>
            </a:solidFill>
          </a:endParaRPr>
        </a:p>
      </dgm:t>
    </dgm:pt>
    <dgm:pt modelId="{096E167A-ADD8-44CA-A677-0B50E918E350}" type="parTrans" cxnId="{280E77A8-16E0-402C-B00D-A8B6C5D37C06}">
      <dgm:prSet/>
      <dgm:spPr/>
      <dgm:t>
        <a:bodyPr/>
        <a:lstStyle/>
        <a:p>
          <a:endParaRPr kumimoji="1" lang="ja-JP" altLang="en-US"/>
        </a:p>
      </dgm:t>
    </dgm:pt>
    <dgm:pt modelId="{7C467E30-1853-43D1-BDFD-1FF293ED722B}" type="sibTrans" cxnId="{280E77A8-16E0-402C-B00D-A8B6C5D37C06}">
      <dgm:prSet/>
      <dgm:spPr/>
      <dgm:t>
        <a:bodyPr/>
        <a:lstStyle/>
        <a:p>
          <a:endParaRPr kumimoji="1" lang="ja-JP" altLang="en-US"/>
        </a:p>
      </dgm:t>
    </dgm:pt>
    <dgm:pt modelId="{42B18BD4-A8FA-4363-92E3-A1B059E25286}" type="pres">
      <dgm:prSet presAssocID="{2DA614EF-BA53-46C2-A6FD-A9B1CC01FD80}" presName="arrowDiagram" presStyleCnt="0">
        <dgm:presLayoutVars>
          <dgm:chMax val="5"/>
          <dgm:dir/>
          <dgm:resizeHandles val="exact"/>
        </dgm:presLayoutVars>
      </dgm:prSet>
      <dgm:spPr/>
      <dgm:t>
        <a:bodyPr/>
        <a:lstStyle/>
        <a:p>
          <a:endParaRPr kumimoji="1" lang="ja-JP" altLang="en-US"/>
        </a:p>
      </dgm:t>
    </dgm:pt>
    <dgm:pt modelId="{F28B3EE1-CF00-44C7-9DB6-0BEA3C38D921}" type="pres">
      <dgm:prSet presAssocID="{2DA614EF-BA53-46C2-A6FD-A9B1CC01FD80}" presName="arrow" presStyleLbl="bgShp" presStyleIdx="0" presStyleCnt="1" custLinFactNeighborX="162" custLinFactNeighborY="-1872"/>
      <dgm:spPr/>
      <dgm:t>
        <a:bodyPr/>
        <a:lstStyle/>
        <a:p>
          <a:endParaRPr lang="en-US"/>
        </a:p>
      </dgm:t>
    </dgm:pt>
    <dgm:pt modelId="{C5EE989F-0DA2-4CDF-AFC6-899EDE50949F}" type="pres">
      <dgm:prSet presAssocID="{2DA614EF-BA53-46C2-A6FD-A9B1CC01FD80}" presName="arrowDiagram3" presStyleCnt="0"/>
      <dgm:spPr/>
    </dgm:pt>
    <dgm:pt modelId="{49B66D85-4B60-464A-B5F1-7330D43EBA46}" type="pres">
      <dgm:prSet presAssocID="{62A21544-684F-4111-BC3E-F0AAA6D9673D}" presName="bullet3a" presStyleLbl="node1" presStyleIdx="0" presStyleCnt="3"/>
      <dgm:spPr/>
    </dgm:pt>
    <dgm:pt modelId="{E2BF9D48-3CDF-4265-A96C-E5CC9A65D421}" type="pres">
      <dgm:prSet presAssocID="{62A21544-684F-4111-BC3E-F0AAA6D9673D}" presName="textBox3a" presStyleLbl="revTx" presStyleIdx="0" presStyleCnt="3" custScaleX="156835" custLinFactNeighborX="-9428" custLinFactNeighborY="-50011">
        <dgm:presLayoutVars>
          <dgm:bulletEnabled val="1"/>
        </dgm:presLayoutVars>
      </dgm:prSet>
      <dgm:spPr/>
      <dgm:t>
        <a:bodyPr/>
        <a:lstStyle/>
        <a:p>
          <a:endParaRPr kumimoji="1" lang="ja-JP" altLang="en-US"/>
        </a:p>
      </dgm:t>
    </dgm:pt>
    <dgm:pt modelId="{407D105C-76C7-456A-B1F6-3B4682F9E2F5}" type="pres">
      <dgm:prSet presAssocID="{8CCD3C50-BBF2-4CFE-9AE9-5691C79FFC59}" presName="bullet3b" presStyleLbl="node1" presStyleIdx="1" presStyleCnt="3"/>
      <dgm:spPr/>
    </dgm:pt>
    <dgm:pt modelId="{946D30F6-4BC8-45FA-B66B-D60612FD680D}" type="pres">
      <dgm:prSet presAssocID="{8CCD3C50-BBF2-4CFE-9AE9-5691C79FFC59}" presName="textBox3b" presStyleLbl="revTx" presStyleIdx="1" presStyleCnt="3" custScaleX="193733" custLinFactNeighborX="-34685" custLinFactNeighborY="-45348">
        <dgm:presLayoutVars>
          <dgm:bulletEnabled val="1"/>
        </dgm:presLayoutVars>
      </dgm:prSet>
      <dgm:spPr/>
      <dgm:t>
        <a:bodyPr/>
        <a:lstStyle/>
        <a:p>
          <a:endParaRPr kumimoji="1" lang="ja-JP" altLang="en-US"/>
        </a:p>
      </dgm:t>
    </dgm:pt>
    <dgm:pt modelId="{4C3A993C-B85A-49F3-A98C-236AC6A477F5}" type="pres">
      <dgm:prSet presAssocID="{1C691D36-ED68-4CA6-8218-C0C707906612}" presName="bullet3c" presStyleLbl="node1" presStyleIdx="2" presStyleCnt="3"/>
      <dgm:spPr/>
    </dgm:pt>
    <dgm:pt modelId="{9D98AF1A-3F32-44CC-941D-83574E52F62A}" type="pres">
      <dgm:prSet presAssocID="{1C691D36-ED68-4CA6-8218-C0C707906612}" presName="textBox3c" presStyleLbl="revTx" presStyleIdx="2" presStyleCnt="3" custScaleX="214544" custLinFactNeighborX="17514" custLinFactNeighborY="-32107">
        <dgm:presLayoutVars>
          <dgm:bulletEnabled val="1"/>
        </dgm:presLayoutVars>
      </dgm:prSet>
      <dgm:spPr/>
      <dgm:t>
        <a:bodyPr/>
        <a:lstStyle/>
        <a:p>
          <a:endParaRPr kumimoji="1" lang="ja-JP" altLang="en-US"/>
        </a:p>
      </dgm:t>
    </dgm:pt>
  </dgm:ptLst>
  <dgm:cxnLst>
    <dgm:cxn modelId="{63ED4200-047A-9043-AFD7-C2FFEA782897}" type="presOf" srcId="{2DA614EF-BA53-46C2-A6FD-A9B1CC01FD80}" destId="{42B18BD4-A8FA-4363-92E3-A1B059E25286}" srcOrd="0" destOrd="0" presId="urn:microsoft.com/office/officeart/2005/8/layout/arrow2"/>
    <dgm:cxn modelId="{1CA8A37A-FEB8-BA4C-A73C-69457EC7B042}" type="presOf" srcId="{1C691D36-ED68-4CA6-8218-C0C707906612}" destId="{9D98AF1A-3F32-44CC-941D-83574E52F62A}" srcOrd="0" destOrd="0" presId="urn:microsoft.com/office/officeart/2005/8/layout/arrow2"/>
    <dgm:cxn modelId="{5E38AEB5-BA04-4CA3-AE1F-E6590FCA83A8}" srcId="{2DA614EF-BA53-46C2-A6FD-A9B1CC01FD80}" destId="{62A21544-684F-4111-BC3E-F0AAA6D9673D}" srcOrd="0" destOrd="0" parTransId="{360BFBED-BBC0-424F-95C2-F15260F2EA89}" sibTransId="{B7537118-AB6E-4F76-BE3B-A91CA1384477}"/>
    <dgm:cxn modelId="{896825CA-2BAA-0A45-A105-D0A0E5A13655}" type="presOf" srcId="{8CCD3C50-BBF2-4CFE-9AE9-5691C79FFC59}" destId="{946D30F6-4BC8-45FA-B66B-D60612FD680D}" srcOrd="0" destOrd="0" presId="urn:microsoft.com/office/officeart/2005/8/layout/arrow2"/>
    <dgm:cxn modelId="{6DFB1BE5-252B-A746-B55C-196B2F01AA10}" type="presOf" srcId="{62A21544-684F-4111-BC3E-F0AAA6D9673D}" destId="{E2BF9D48-3CDF-4265-A96C-E5CC9A65D421}" srcOrd="0" destOrd="0" presId="urn:microsoft.com/office/officeart/2005/8/layout/arrow2"/>
    <dgm:cxn modelId="{F9E192D5-F5D8-4816-9B77-54BD6DF5CC00}" srcId="{2DA614EF-BA53-46C2-A6FD-A9B1CC01FD80}" destId="{8CCD3C50-BBF2-4CFE-9AE9-5691C79FFC59}" srcOrd="1" destOrd="0" parTransId="{8EAAD170-2078-400D-AF54-66E7809C5C37}" sibTransId="{3B735E9F-75A4-418E-868C-954E65EC5B92}"/>
    <dgm:cxn modelId="{280E77A8-16E0-402C-B00D-A8B6C5D37C06}" srcId="{2DA614EF-BA53-46C2-A6FD-A9B1CC01FD80}" destId="{1C691D36-ED68-4CA6-8218-C0C707906612}" srcOrd="2" destOrd="0" parTransId="{096E167A-ADD8-44CA-A677-0B50E918E350}" sibTransId="{7C467E30-1853-43D1-BDFD-1FF293ED722B}"/>
    <dgm:cxn modelId="{FC53644A-0259-554B-9BC7-CFC92A6E9B25}" type="presParOf" srcId="{42B18BD4-A8FA-4363-92E3-A1B059E25286}" destId="{F28B3EE1-CF00-44C7-9DB6-0BEA3C38D921}" srcOrd="0" destOrd="0" presId="urn:microsoft.com/office/officeart/2005/8/layout/arrow2"/>
    <dgm:cxn modelId="{91466754-FB46-394F-82E1-ED61611758EA}" type="presParOf" srcId="{42B18BD4-A8FA-4363-92E3-A1B059E25286}" destId="{C5EE989F-0DA2-4CDF-AFC6-899EDE50949F}" srcOrd="1" destOrd="0" presId="urn:microsoft.com/office/officeart/2005/8/layout/arrow2"/>
    <dgm:cxn modelId="{3B9EC792-2741-F34C-BFA2-CE7503665935}" type="presParOf" srcId="{C5EE989F-0DA2-4CDF-AFC6-899EDE50949F}" destId="{49B66D85-4B60-464A-B5F1-7330D43EBA46}" srcOrd="0" destOrd="0" presId="urn:microsoft.com/office/officeart/2005/8/layout/arrow2"/>
    <dgm:cxn modelId="{6F3DCF64-EE2B-5E44-8D05-8EE3AA409BAE}" type="presParOf" srcId="{C5EE989F-0DA2-4CDF-AFC6-899EDE50949F}" destId="{E2BF9D48-3CDF-4265-A96C-E5CC9A65D421}" srcOrd="1" destOrd="0" presId="urn:microsoft.com/office/officeart/2005/8/layout/arrow2"/>
    <dgm:cxn modelId="{DF0AA3A6-79DE-9947-AC05-26FA1DF73ABB}" type="presParOf" srcId="{C5EE989F-0DA2-4CDF-AFC6-899EDE50949F}" destId="{407D105C-76C7-456A-B1F6-3B4682F9E2F5}" srcOrd="2" destOrd="0" presId="urn:microsoft.com/office/officeart/2005/8/layout/arrow2"/>
    <dgm:cxn modelId="{440FC32F-C453-A648-B90C-F582141B596E}" type="presParOf" srcId="{C5EE989F-0DA2-4CDF-AFC6-899EDE50949F}" destId="{946D30F6-4BC8-45FA-B66B-D60612FD680D}" srcOrd="3" destOrd="0" presId="urn:microsoft.com/office/officeart/2005/8/layout/arrow2"/>
    <dgm:cxn modelId="{65A6A7F4-45F9-5746-A549-FFA458DF63FD}" type="presParOf" srcId="{C5EE989F-0DA2-4CDF-AFC6-899EDE50949F}" destId="{4C3A993C-B85A-49F3-A98C-236AC6A477F5}" srcOrd="4" destOrd="0" presId="urn:microsoft.com/office/officeart/2005/8/layout/arrow2"/>
    <dgm:cxn modelId="{602CE27B-A69C-344E-9CEF-58E45476E8E3}" type="presParOf" srcId="{C5EE989F-0DA2-4CDF-AFC6-899EDE50949F}" destId="{9D98AF1A-3F32-44CC-941D-83574E52F62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B3EE1-CF00-44C7-9DB6-0BEA3C38D921}">
      <dsp:nvSpPr>
        <dsp:cNvPr id="0" name=""/>
        <dsp:cNvSpPr/>
      </dsp:nvSpPr>
      <dsp:spPr>
        <a:xfrm>
          <a:off x="-25399" y="0"/>
          <a:ext cx="2982835" cy="1864272"/>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B66D85-4B60-464A-B5F1-7330D43EBA46}">
      <dsp:nvSpPr>
        <dsp:cNvPr id="0" name=""/>
        <dsp:cNvSpPr/>
      </dsp:nvSpPr>
      <dsp:spPr>
        <a:xfrm>
          <a:off x="348588" y="1286720"/>
          <a:ext cx="77553" cy="77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BF9D48-3CDF-4265-A96C-E5CC9A65D421}">
      <dsp:nvSpPr>
        <dsp:cNvPr id="0" name=""/>
        <dsp:cNvSpPr/>
      </dsp:nvSpPr>
      <dsp:spPr>
        <a:xfrm>
          <a:off x="124339" y="1056050"/>
          <a:ext cx="1090004" cy="538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094" tIns="0" rIns="0" bIns="0" numCol="1" spcCol="1270" anchor="t" anchorCtr="0">
          <a:noAutofit/>
        </a:bodyPr>
        <a:lstStyle/>
        <a:p>
          <a:pPr lvl="0" algn="l" defTabSz="533400">
            <a:lnSpc>
              <a:spcPct val="90000"/>
            </a:lnSpc>
            <a:spcBef>
              <a:spcPct val="0"/>
            </a:spcBef>
            <a:spcAft>
              <a:spcPct val="35000"/>
            </a:spcAft>
          </a:pPr>
          <a:r>
            <a:rPr kumimoji="1" lang="en-US" altLang="ja-JP" sz="1200" b="1" kern="1200" dirty="0" smtClean="0">
              <a:solidFill>
                <a:schemeClr val="tx2"/>
              </a:solidFill>
            </a:rPr>
            <a:t>Initial stage</a:t>
          </a:r>
          <a:endParaRPr kumimoji="1" lang="ja-JP" altLang="en-US" sz="1200" b="1" kern="1200" dirty="0">
            <a:solidFill>
              <a:schemeClr val="tx2"/>
            </a:solidFill>
          </a:endParaRPr>
        </a:p>
      </dsp:txBody>
      <dsp:txXfrm>
        <a:off x="124339" y="1056050"/>
        <a:ext cx="1090004" cy="538774"/>
      </dsp:txXfrm>
    </dsp:sp>
    <dsp:sp modelId="{407D105C-76C7-456A-B1F6-3B4682F9E2F5}">
      <dsp:nvSpPr>
        <dsp:cNvPr id="0" name=""/>
        <dsp:cNvSpPr/>
      </dsp:nvSpPr>
      <dsp:spPr>
        <a:xfrm>
          <a:off x="1033149" y="780011"/>
          <a:ext cx="140193" cy="1401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6D30F6-4BC8-45FA-B66B-D60612FD680D}">
      <dsp:nvSpPr>
        <dsp:cNvPr id="0" name=""/>
        <dsp:cNvSpPr/>
      </dsp:nvSpPr>
      <dsp:spPr>
        <a:xfrm>
          <a:off x="519434" y="390204"/>
          <a:ext cx="1386896" cy="1014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86" tIns="0" rIns="0" bIns="0" numCol="1" spcCol="1270" anchor="t" anchorCtr="0">
          <a:noAutofit/>
        </a:bodyPr>
        <a:lstStyle/>
        <a:p>
          <a:pPr lvl="0" algn="ctr" defTabSz="533400">
            <a:lnSpc>
              <a:spcPct val="90000"/>
            </a:lnSpc>
            <a:spcBef>
              <a:spcPct val="0"/>
            </a:spcBef>
            <a:spcAft>
              <a:spcPct val="35000"/>
            </a:spcAft>
          </a:pPr>
          <a:r>
            <a:rPr kumimoji="1" lang="en-US" altLang="ja-JP" sz="1200" b="1" kern="1200" dirty="0" smtClean="0">
              <a:solidFill>
                <a:schemeClr val="tx2"/>
              </a:solidFill>
            </a:rPr>
            <a:t>Evolution</a:t>
          </a:r>
          <a:br>
            <a:rPr kumimoji="1" lang="en-US" altLang="ja-JP" sz="1200" b="1" kern="1200" dirty="0" smtClean="0">
              <a:solidFill>
                <a:schemeClr val="tx2"/>
              </a:solidFill>
            </a:rPr>
          </a:br>
          <a:r>
            <a:rPr kumimoji="1" lang="en-US" altLang="ja-JP" sz="1200" b="1" kern="1200" dirty="0" smtClean="0">
              <a:solidFill>
                <a:schemeClr val="tx2"/>
              </a:solidFill>
            </a:rPr>
            <a:t>stage </a:t>
          </a:r>
          <a:endParaRPr kumimoji="1" lang="ja-JP" altLang="en-US" sz="1200" b="1" kern="1200" dirty="0">
            <a:solidFill>
              <a:schemeClr val="tx2"/>
            </a:solidFill>
          </a:endParaRPr>
        </a:p>
      </dsp:txBody>
      <dsp:txXfrm>
        <a:off x="519434" y="390204"/>
        <a:ext cx="1386896" cy="1014163"/>
      </dsp:txXfrm>
    </dsp:sp>
    <dsp:sp modelId="{4C3A993C-B85A-49F3-A98C-236AC6A477F5}">
      <dsp:nvSpPr>
        <dsp:cNvPr id="0" name=""/>
        <dsp:cNvSpPr/>
      </dsp:nvSpPr>
      <dsp:spPr>
        <a:xfrm>
          <a:off x="1856411" y="471660"/>
          <a:ext cx="193884" cy="1938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8AF1A-3F32-44CC-941D-83574E52F62A}">
      <dsp:nvSpPr>
        <dsp:cNvPr id="0" name=""/>
        <dsp:cNvSpPr/>
      </dsp:nvSpPr>
      <dsp:spPr>
        <a:xfrm>
          <a:off x="1543354" y="152602"/>
          <a:ext cx="1535878" cy="129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735" tIns="0" rIns="0" bIns="0" numCol="1" spcCol="1270" anchor="t" anchorCtr="0">
          <a:noAutofit/>
        </a:bodyPr>
        <a:lstStyle/>
        <a:p>
          <a:pPr lvl="0" algn="l" defTabSz="711200">
            <a:lnSpc>
              <a:spcPct val="90000"/>
            </a:lnSpc>
            <a:spcBef>
              <a:spcPct val="0"/>
            </a:spcBef>
            <a:spcAft>
              <a:spcPct val="35000"/>
            </a:spcAft>
          </a:pPr>
          <a:r>
            <a:rPr kumimoji="1" lang="en-US" altLang="ja-JP" sz="1600" b="1" kern="1200" dirty="0" smtClean="0">
              <a:solidFill>
                <a:schemeClr val="tx2"/>
              </a:solidFill>
            </a:rPr>
            <a:t>Final stage</a:t>
          </a:r>
          <a:endParaRPr kumimoji="1" lang="ja-JP" altLang="en-US" sz="1600" b="1" kern="1200" dirty="0">
            <a:solidFill>
              <a:schemeClr val="tx2"/>
            </a:solidFill>
          </a:endParaRPr>
        </a:p>
      </dsp:txBody>
      <dsp:txXfrm>
        <a:off x="1543354" y="152602"/>
        <a:ext cx="1535878" cy="129566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22713620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None/>
              <a:tabLst/>
              <a:defRPr/>
            </a:pPr>
            <a:r>
              <a:rPr lang="en-US" dirty="0" smtClean="0"/>
              <a:t>Baseline services are the </a:t>
            </a:r>
            <a:r>
              <a:rPr lang="en-US" b="1" u="sng" dirty="0" smtClean="0"/>
              <a:t>minimum</a:t>
            </a:r>
            <a:r>
              <a:rPr lang="en-US" b="0" u="none" baseline="0" dirty="0" smtClean="0"/>
              <a:t> capabilities required to store and exchange data meeting the capacity of the existing WIS cache. This does not include failover and other services needed to fulfill other certification requirements such as availability.</a:t>
            </a:r>
            <a:endParaRPr lang="en-US" b="1" u="sng" dirty="0"/>
          </a:p>
        </p:txBody>
      </p:sp>
    </p:spTree>
    <p:extLst>
      <p:ext uri="{BB962C8B-B14F-4D97-AF65-F5344CB8AC3E}">
        <p14:creationId xmlns:p14="http://schemas.microsoft.com/office/powerpoint/2010/main" val="1575168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88467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1800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6" name="Shape 3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None/>
              <a:tabLst/>
              <a:defRPr/>
            </a:pPr>
            <a:endParaRPr lang="en-US" dirty="0"/>
          </a:p>
        </p:txBody>
      </p:sp>
    </p:spTree>
    <p:extLst>
      <p:ext uri="{BB962C8B-B14F-4D97-AF65-F5344CB8AC3E}">
        <p14:creationId xmlns:p14="http://schemas.microsoft.com/office/powerpoint/2010/main" val="2045755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None/>
              <a:tabLst/>
              <a:defRPr/>
            </a:pPr>
            <a:endParaRPr lang="en-US" dirty="0"/>
          </a:p>
        </p:txBody>
      </p:sp>
    </p:spTree>
    <p:extLst>
      <p:ext uri="{BB962C8B-B14F-4D97-AF65-F5344CB8AC3E}">
        <p14:creationId xmlns:p14="http://schemas.microsoft.com/office/powerpoint/2010/main" val="2055740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3" name="Shape 3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342892" marR="0" lvl="0" indent="-247644" algn="l" defTabSz="914400" rtl="0" eaLnBrk="1" fontAlgn="auto" latinLnBrk="0" hangingPunct="1">
              <a:lnSpc>
                <a:spcPct val="100000"/>
              </a:lnSpc>
              <a:spcBef>
                <a:spcPts val="0"/>
              </a:spcBef>
              <a:spcAft>
                <a:spcPts val="0"/>
              </a:spcAft>
              <a:buClrTx/>
              <a:buSzPct val="100000"/>
              <a:buFontTx/>
              <a:buNone/>
              <a:tabLst/>
              <a:defRPr/>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171450" indent="-171450">
              <a:buFont typeface="Arial" charset="0"/>
              <a:buChar char="•"/>
            </a:pPr>
            <a:r>
              <a:rPr lang="en-US" dirty="0" smtClean="0"/>
              <a:t>Scope of data included in each phase of the project and access are controlled by metadata keywords set by originating </a:t>
            </a:r>
            <a:r>
              <a:rPr lang="en-US" dirty="0" err="1" smtClean="0"/>
              <a:t>centre</a:t>
            </a:r>
            <a:r>
              <a:rPr lang="en-US" dirty="0" smtClean="0"/>
              <a:t>/data provider:</a:t>
            </a:r>
          </a:p>
          <a:p>
            <a:pPr marL="628650" lvl="1" indent="-171450">
              <a:buFont typeface="Arial" charset="0"/>
              <a:buChar char="•"/>
            </a:pPr>
            <a:r>
              <a:rPr lang="en-US" b="1" dirty="0" err="1" smtClean="0"/>
              <a:t>WMO_DataLicenseCode</a:t>
            </a:r>
            <a:r>
              <a:rPr lang="en-US" dirty="0" smtClean="0"/>
              <a:t> </a:t>
            </a:r>
            <a:r>
              <a:rPr lang="mr-IN" dirty="0" smtClean="0"/>
              <a:t>–</a:t>
            </a:r>
            <a:r>
              <a:rPr lang="en-US" dirty="0" smtClean="0"/>
              <a:t> whether or not the data is considered essential and if the data has associated licensing/access constraints</a:t>
            </a:r>
          </a:p>
          <a:p>
            <a:pPr marL="628650" lvl="1" indent="-171450">
              <a:buFont typeface="Arial" charset="0"/>
              <a:buChar char="•"/>
            </a:pPr>
            <a:r>
              <a:rPr lang="en-US" b="1" dirty="0" err="1" smtClean="0"/>
              <a:t>WMO_DistributionScopeCode</a:t>
            </a:r>
            <a:r>
              <a:rPr lang="en-US" dirty="0" smtClean="0"/>
              <a:t> </a:t>
            </a:r>
            <a:r>
              <a:rPr lang="mr-IN" dirty="0" smtClean="0"/>
              <a:t>–</a:t>
            </a:r>
            <a:r>
              <a:rPr lang="en-US" dirty="0" smtClean="0"/>
              <a:t> level of data exchange (global, regional, </a:t>
            </a:r>
            <a:r>
              <a:rPr lang="en-US" dirty="0" err="1" smtClean="0"/>
              <a:t>centre</a:t>
            </a:r>
            <a:r>
              <a:rPr lang="en-US" dirty="0" smtClean="0"/>
              <a:t>)</a:t>
            </a:r>
          </a:p>
          <a:p>
            <a:pPr marL="628650" lvl="1" indent="-171450">
              <a:buFont typeface="Arial" charset="0"/>
              <a:buChar char="•"/>
            </a:pPr>
            <a:r>
              <a:rPr lang="en-US" b="1" dirty="0" err="1" smtClean="0"/>
              <a:t>WMO_ProductCategoryCode</a:t>
            </a:r>
            <a:r>
              <a:rPr lang="en-US" b="1" dirty="0" smtClean="0"/>
              <a:t> </a:t>
            </a:r>
            <a:r>
              <a:rPr lang="mr-IN" dirty="0" smtClean="0"/>
              <a:t>–</a:t>
            </a:r>
            <a:r>
              <a:rPr lang="en-US" dirty="0" smtClean="0"/>
              <a:t> GTS priority level (also determines if </a:t>
            </a:r>
            <a:r>
              <a:rPr lang="en-US" dirty="0" err="1" smtClean="0"/>
              <a:t>QoS</a:t>
            </a:r>
            <a:r>
              <a:rPr lang="en-US" dirty="0" smtClean="0"/>
              <a:t> mechanisms are required)</a:t>
            </a:r>
          </a:p>
          <a:p>
            <a:pPr lvl="0">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62" name="Shape 462"/>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None/>
            </a:pPr>
            <a:r>
              <a:rPr lang="en-US" sz="1200" b="0" i="0" u="none" strike="noStrike" cap="none" baseline="0" dirty="0" smtClean="0">
                <a:solidFill>
                  <a:schemeClr val="dk1"/>
                </a:solidFill>
                <a:latin typeface="Calibri"/>
                <a:ea typeface="Calibri"/>
                <a:cs typeface="Calibri"/>
                <a:sym typeface="Calibri"/>
              </a:rPr>
              <a:t>Evolution and Final Stages represent </a:t>
            </a:r>
            <a:r>
              <a:rPr lang="en-US" sz="1200" b="1" i="0" u="sng" strike="noStrike" cap="none" baseline="0" dirty="0" smtClean="0">
                <a:solidFill>
                  <a:schemeClr val="dk1"/>
                </a:solidFill>
                <a:latin typeface="Calibri"/>
                <a:ea typeface="Calibri"/>
                <a:cs typeface="Calibri"/>
                <a:sym typeface="Calibri"/>
              </a:rPr>
              <a:t>possible</a:t>
            </a:r>
            <a:r>
              <a:rPr lang="en-US" sz="1200" b="0" i="0" u="none" strike="noStrike" cap="none" baseline="0" dirty="0" smtClean="0">
                <a:solidFill>
                  <a:schemeClr val="dk1"/>
                </a:solidFill>
                <a:latin typeface="Calibri"/>
                <a:ea typeface="Calibri"/>
                <a:cs typeface="Calibri"/>
                <a:sym typeface="Calibri"/>
              </a:rPr>
              <a:t> expansion of participant base.</a:t>
            </a:r>
          </a:p>
        </p:txBody>
      </p:sp>
      <p:sp>
        <p:nvSpPr>
          <p:cNvPr id="463" name="Shape 463"/>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 sz="1200">
                <a:solidFill>
                  <a:schemeClr val="dk1"/>
                </a:solidFill>
                <a:latin typeface="Calibri"/>
                <a:ea typeface="Calibri"/>
                <a:cs typeface="Calibri"/>
                <a:sym typeface="Calibri"/>
              </a:rPr>
              <a:t>9</a:t>
            </a:fld>
            <a:endParaRPr lang="en"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90584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Reference documents:</a:t>
            </a:r>
          </a:p>
          <a:p>
            <a:pPr marL="457200" lvl="0" indent="-298450" rtl="0">
              <a:lnSpc>
                <a:spcPct val="115000"/>
              </a:lnSpc>
              <a:spcBef>
                <a:spcPts val="0"/>
              </a:spcBef>
              <a:buChar char="-"/>
            </a:pPr>
            <a:r>
              <a:rPr lang="en" dirty="0"/>
              <a:t>WIS-TECHSPEC-3: Centralization of Global Distributed Data</a:t>
            </a:r>
          </a:p>
          <a:p>
            <a:pPr lvl="0" rtl="0">
              <a:lnSpc>
                <a:spcPct val="115000"/>
              </a:lnSpc>
              <a:spcBef>
                <a:spcPts val="0"/>
              </a:spcBef>
              <a:buNone/>
            </a:pPr>
            <a:endParaRPr dirty="0"/>
          </a:p>
          <a:p>
            <a:pPr lvl="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According to </a:t>
            </a:r>
            <a:r>
              <a:rPr lang="en" dirty="0">
                <a:solidFill>
                  <a:schemeClr val="dk1"/>
                </a:solidFill>
              </a:rPr>
              <a:t>WIS-TECHSPEC-3</a:t>
            </a:r>
            <a:r>
              <a:rPr lang="en" sz="1200" dirty="0">
                <a:solidFill>
                  <a:schemeClr val="dk1"/>
                </a:solidFill>
                <a:latin typeface="Calibri"/>
                <a:ea typeface="Calibri"/>
                <a:cs typeface="Calibri"/>
                <a:sym typeface="Calibri"/>
              </a:rPr>
              <a:t> of “Centralization of Global Distributed Data”.</a:t>
            </a:r>
          </a:p>
          <a:p>
            <a:pPr marL="457200" lvl="0" indent="-304800" rtl="0">
              <a:lnSpc>
                <a:spcPct val="115000"/>
              </a:lnSpc>
              <a:spcBef>
                <a:spcPts val="0"/>
              </a:spcBef>
              <a:spcAft>
                <a:spcPts val="0"/>
              </a:spcAft>
              <a:buClr>
                <a:schemeClr val="dk1"/>
              </a:buClr>
              <a:buSzPct val="100000"/>
              <a:buFont typeface="Calibri"/>
              <a:buChar char="-"/>
            </a:pPr>
            <a:r>
              <a:rPr lang="en" sz="1200" dirty="0">
                <a:solidFill>
                  <a:schemeClr val="dk1"/>
                </a:solidFill>
                <a:latin typeface="Calibri"/>
                <a:ea typeface="Calibri"/>
                <a:cs typeface="Calibri"/>
                <a:sym typeface="Calibri"/>
              </a:rPr>
              <a:t>As the performance metrics global information is some of the operation-critical data intended for global distribution is to be transmitted end-to-end within two minutes.</a:t>
            </a:r>
          </a:p>
          <a:p>
            <a:pPr marL="457200" lvl="0" indent="-304800" rtl="0">
              <a:lnSpc>
                <a:spcPct val="115000"/>
              </a:lnSpc>
              <a:spcBef>
                <a:spcPts val="0"/>
              </a:spcBef>
              <a:buClr>
                <a:schemeClr val="dk1"/>
              </a:buClr>
              <a:buSzPct val="100000"/>
              <a:buFont typeface="Calibri"/>
              <a:buChar char="-"/>
            </a:pPr>
            <a:r>
              <a:rPr lang="en" sz="1200" dirty="0">
                <a:solidFill>
                  <a:schemeClr val="dk1"/>
                </a:solidFill>
                <a:latin typeface="Calibri"/>
                <a:ea typeface="Calibri"/>
                <a:cs typeface="Calibri"/>
                <a:sym typeface="Calibri"/>
              </a:rPr>
              <a:t>Data flow, Inputs is Global information, and outputs is Cached Global information.</a:t>
            </a:r>
          </a:p>
          <a:p>
            <a:pPr marL="457200" lvl="0" indent="-69850" rtl="0">
              <a:lnSpc>
                <a:spcPct val="115000"/>
              </a:lnSpc>
              <a:spcBef>
                <a:spcPts val="0"/>
              </a:spcBef>
              <a:buClr>
                <a:schemeClr val="dk1"/>
              </a:buClr>
              <a:buSzPct val="91666"/>
              <a:buFont typeface="Arial"/>
              <a:buNone/>
            </a:pPr>
            <a:r>
              <a:rPr lang="en" sz="1200" dirty="0">
                <a:solidFill>
                  <a:schemeClr val="dk1"/>
                </a:solidFill>
                <a:latin typeface="Calibri"/>
                <a:ea typeface="Calibri"/>
                <a:cs typeface="Calibri"/>
                <a:sym typeface="Calibri"/>
              </a:rPr>
              <a:t>In the notes, Global data is required to be all GISCs within 15 minutes</a:t>
            </a:r>
            <a:r>
              <a:rPr lang="en" sz="1200" dirty="0" smtClean="0">
                <a:solidFill>
                  <a:schemeClr val="dk1"/>
                </a:solidFill>
                <a:latin typeface="Calibri"/>
                <a:ea typeface="Calibri"/>
                <a:cs typeface="Calibri"/>
                <a:sym typeface="Calibri"/>
              </a:rPr>
              <a:t>.</a:t>
            </a:r>
            <a:endParaRPr lang="en" sz="1200" dirty="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298450">
              <a:spcBef>
                <a:spcPts val="0"/>
              </a:spcBef>
              <a:buChar char="-"/>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Clr>
                <a:schemeClr val="dk1"/>
              </a:buClr>
              <a:buSzPct val="100000"/>
              <a:buFont typeface="Arial"/>
              <a:buNone/>
            </a:pPr>
            <a:r>
              <a:rPr lang="en" dirty="0"/>
              <a:t>Reference documents:</a:t>
            </a:r>
          </a:p>
          <a:p>
            <a:pPr marL="457200" lvl="0" indent="-298450" rtl="0">
              <a:spcBef>
                <a:spcPts val="0"/>
              </a:spcBef>
              <a:buChar char="-"/>
            </a:pPr>
            <a:r>
              <a:rPr lang="en" dirty="0"/>
              <a:t>WIS-TECHSPEC-4: maintenance of user identification and role information</a:t>
            </a:r>
          </a:p>
          <a:p>
            <a:pPr marL="457200" lvl="0" indent="-298450" rtl="0">
              <a:spcBef>
                <a:spcPts val="0"/>
              </a:spcBef>
              <a:buChar char="-"/>
            </a:pPr>
            <a:r>
              <a:rPr lang="en" dirty="0"/>
              <a:t>WIS-TECHSPEC-5: consolidated view of distributed identification and role information</a:t>
            </a:r>
          </a:p>
          <a:p>
            <a:pPr marL="457200" lvl="0" indent="-298450" rtl="0">
              <a:spcBef>
                <a:spcPts val="0"/>
              </a:spcBef>
              <a:buChar char="-"/>
            </a:pPr>
            <a:r>
              <a:rPr lang="en" dirty="0"/>
              <a:t>WIS-TECHSPEC-6: authentication of a user</a:t>
            </a:r>
          </a:p>
          <a:p>
            <a:pPr marL="457200" lvl="0" indent="-298450" rtl="0">
              <a:spcBef>
                <a:spcPts val="0"/>
              </a:spcBef>
              <a:buChar char="-"/>
            </a:pPr>
            <a:r>
              <a:rPr lang="en" dirty="0"/>
              <a:t>WIS-TECHSPEC-7: authorization of a user role</a:t>
            </a:r>
          </a:p>
          <a:p>
            <a:pPr marL="457200" lvl="0" indent="-298450" rtl="0">
              <a:spcBef>
                <a:spcPts val="0"/>
              </a:spcBef>
              <a:buChar char="-"/>
            </a:pPr>
            <a:r>
              <a:rPr lang="en" dirty="0"/>
              <a:t>WIS-TECHSPEC-15: reporting of quality of service</a:t>
            </a:r>
          </a:p>
          <a:p>
            <a:pPr lvl="0">
              <a:spcBef>
                <a:spcPts val="0"/>
              </a:spcBef>
              <a:buNone/>
            </a:pPr>
            <a:endParaRPr dirty="0"/>
          </a:p>
          <a:p>
            <a:pPr lvl="0">
              <a:spcBef>
                <a:spcPts val="0"/>
              </a:spcBef>
              <a:buNone/>
            </a:pPr>
            <a:r>
              <a:rPr lang="en" dirty="0"/>
              <a:t>Typical competencies for “Managers”</a:t>
            </a:r>
          </a:p>
          <a:p>
            <a:pPr marL="457200" lvl="0" indent="-298450" rtl="0">
              <a:spcBef>
                <a:spcPts val="0"/>
              </a:spcBef>
              <a:buChar char="-"/>
            </a:pPr>
            <a:r>
              <a:rPr lang="en" dirty="0"/>
              <a:t>Virtual Machine (IT maintenance)</a:t>
            </a:r>
          </a:p>
          <a:p>
            <a:pPr marL="914400" lvl="1" indent="-298450" rtl="0">
              <a:spcBef>
                <a:spcPts val="0"/>
              </a:spcBef>
              <a:buChar char="-"/>
            </a:pPr>
            <a:r>
              <a:rPr lang="en" dirty="0"/>
              <a:t>Experienced IT admin skills</a:t>
            </a:r>
          </a:p>
          <a:p>
            <a:pPr marL="914400" lvl="1" indent="-298450" rtl="0">
              <a:spcBef>
                <a:spcPts val="0"/>
              </a:spcBef>
              <a:buChar char="-"/>
            </a:pPr>
            <a:r>
              <a:rPr lang="en" dirty="0"/>
              <a:t>Dedicated routine works?</a:t>
            </a:r>
          </a:p>
          <a:p>
            <a:pPr marL="457200" lvl="0" indent="-298450" rtl="0">
              <a:spcBef>
                <a:spcPts val="0"/>
              </a:spcBef>
              <a:buChar char="-"/>
            </a:pPr>
            <a:r>
              <a:rPr lang="en" dirty="0"/>
              <a:t>Configuration Management</a:t>
            </a:r>
          </a:p>
          <a:p>
            <a:pPr marL="914400" lvl="1" indent="-298450" rtl="0">
              <a:spcBef>
                <a:spcPts val="0"/>
              </a:spcBef>
              <a:buChar char="-"/>
            </a:pPr>
            <a:r>
              <a:rPr lang="en" dirty="0"/>
              <a:t>(at least) Familiar with WIS business</a:t>
            </a:r>
          </a:p>
          <a:p>
            <a:pPr marL="914400" lvl="1" indent="-298450" rtl="0">
              <a:spcBef>
                <a:spcPts val="0"/>
              </a:spcBef>
              <a:buChar char="-"/>
            </a:pPr>
            <a:r>
              <a:rPr lang="en" dirty="0"/>
              <a:t>(at least) Familiar with business application (e.g. AFD)</a:t>
            </a:r>
          </a:p>
          <a:p>
            <a:pPr marL="457200" lvl="0" indent="-298450" rtl="0">
              <a:spcBef>
                <a:spcPts val="0"/>
              </a:spcBef>
              <a:buChar char="-"/>
            </a:pPr>
            <a:r>
              <a:rPr lang="en" dirty="0"/>
              <a:t>Users, Roles, and Rights</a:t>
            </a:r>
          </a:p>
          <a:p>
            <a:pPr marL="914400" lvl="1" indent="-298450" rtl="0">
              <a:spcBef>
                <a:spcPts val="0"/>
              </a:spcBef>
              <a:buChar char="-"/>
            </a:pPr>
            <a:r>
              <a:rPr lang="en" dirty="0"/>
              <a:t>Authority or authorized points that can “officially verify” the users identity</a:t>
            </a:r>
          </a:p>
          <a:p>
            <a:pPr marL="914400" lvl="1" indent="-298450" rtl="0">
              <a:spcBef>
                <a:spcPts val="0"/>
              </a:spcBef>
              <a:buChar char="-"/>
            </a:pPr>
            <a:r>
              <a:rPr lang="en" dirty="0"/>
              <a:t>(at least) Familiar with WIS rules for user roles and rights</a:t>
            </a:r>
          </a:p>
          <a:p>
            <a:pPr marL="457200" lvl="0" indent="-298450" rtl="0">
              <a:spcBef>
                <a:spcPts val="0"/>
              </a:spcBef>
              <a:buChar char="-"/>
            </a:pPr>
            <a:r>
              <a:rPr lang="en" dirty="0"/>
              <a:t>Data availability and timeliness</a:t>
            </a:r>
          </a:p>
          <a:p>
            <a:pPr marL="914400" lvl="1" indent="-298450" rtl="0">
              <a:spcBef>
                <a:spcPts val="0"/>
              </a:spcBef>
              <a:buChar char="-"/>
            </a:pPr>
            <a:r>
              <a:rPr lang="en" dirty="0"/>
              <a:t>(at least) Familiar with WIS business</a:t>
            </a:r>
          </a:p>
          <a:p>
            <a:pPr marL="457200" lvl="0" indent="-298450" rtl="0">
              <a:spcBef>
                <a:spcPts val="0"/>
              </a:spcBef>
              <a:buChar char="-"/>
            </a:pPr>
            <a:r>
              <a:rPr lang="en" dirty="0"/>
              <a:t>Capacity (of resources)</a:t>
            </a:r>
          </a:p>
          <a:p>
            <a:pPr marL="914400" lvl="1" indent="-298450" rtl="0">
              <a:spcBef>
                <a:spcPts val="0"/>
              </a:spcBef>
              <a:buChar char="-"/>
            </a:pPr>
            <a:r>
              <a:rPr lang="en" dirty="0"/>
              <a:t>(at least) Familiar with VM resources and WIS business</a:t>
            </a:r>
          </a:p>
          <a:p>
            <a:pPr lvl="0" rtl="0">
              <a:spcBef>
                <a:spcPts val="0"/>
              </a:spcBef>
              <a:buClr>
                <a:schemeClr val="dk1"/>
              </a:buClr>
              <a:buSzPct val="100000"/>
              <a:buFont typeface="Arial"/>
              <a:buNone/>
            </a:pPr>
            <a:endParaRPr dirty="0"/>
          </a:p>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5" name="Picture 4" descr="wmo2016_powerpoint_standard_v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5143500"/>
          </a:xfrm>
          <a:prstGeom prst="rect">
            <a:avLst/>
          </a:prstGeom>
        </p:spPr>
      </p:pic>
      <p:sp>
        <p:nvSpPr>
          <p:cNvPr id="2" name="Title 1"/>
          <p:cNvSpPr>
            <a:spLocks noGrp="1"/>
          </p:cNvSpPr>
          <p:nvPr>
            <p:ph type="ctrTitle"/>
          </p:nvPr>
        </p:nvSpPr>
        <p:spPr>
          <a:xfrm>
            <a:off x="514350" y="1597820"/>
            <a:ext cx="5829300" cy="1102519"/>
          </a:xfrm>
        </p:spPr>
        <p:txBody>
          <a:bodyPr/>
          <a:lstStyle/>
          <a:p>
            <a:r>
              <a:rPr lang="en-US" altLang="ja-JP"/>
              <a:t>Click to edit Master title style</a:t>
            </a:r>
            <a:endParaRPr lang="en-US"/>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ltLang="ja-JP"/>
              <a:t>Click to edit Master subtitle style</a:t>
            </a:r>
            <a:endParaRPr lang="en-US"/>
          </a:p>
        </p:txBody>
      </p:sp>
      <p:sp>
        <p:nvSpPr>
          <p:cNvPr id="6" name="Slide Number Placeholder 5"/>
          <p:cNvSpPr>
            <a:spLocks noGrp="1"/>
          </p:cNvSpPr>
          <p:nvPr>
            <p:ph type="sldNum" sz="quarter" idx="12"/>
          </p:nvPr>
        </p:nvSpPr>
        <p:spPr/>
        <p:txBody>
          <a:bodyPr/>
          <a:lstStyle/>
          <a:p>
            <a:pPr algn="r">
              <a:buSzPct val="25000"/>
            </a:pPr>
            <a:r>
              <a:rPr lang="en" sz="900">
                <a:solidFill>
                  <a:srgbClr val="888888"/>
                </a:solidFill>
                <a:latin typeface="Calibri"/>
                <a:ea typeface="Calibri"/>
                <a:cs typeface="Calibri"/>
                <a:sym typeface="Calibri"/>
              </a:rPr>
              <a:t>pp</a:t>
            </a:r>
            <a:fld id="{00000000-1234-1234-1234-123412341234}" type="slidenum">
              <a:rPr lang="en" sz="900" smtClean="0">
                <a:solidFill>
                  <a:srgbClr val="888888"/>
                </a:solidFill>
                <a:latin typeface="Calibri"/>
                <a:ea typeface="Calibri"/>
                <a:cs typeface="Calibri"/>
                <a:sym typeface="Calibri"/>
              </a:rPr>
              <a:pPr algn="r">
                <a:buSzPct val="25000"/>
              </a:pPr>
              <a:t>‹#›</a:t>
            </a:fld>
            <a:endParaRPr lang="en"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0544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233775" y="445025"/>
            <a:ext cx="6390450" cy="572700"/>
          </a:xfrm>
          <a:prstGeom prst="rect">
            <a:avLst/>
          </a:prstGeom>
        </p:spPr>
        <p:txBody>
          <a:bodyPr wrap="square"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233775" y="1152475"/>
            <a:ext cx="6390450" cy="34164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4" name="Shape 54"/>
          <p:cNvSpPr txBox="1">
            <a:spLocks noGrp="1"/>
          </p:cNvSpPr>
          <p:nvPr>
            <p:ph type="sldNum" idx="12"/>
          </p:nvPr>
        </p:nvSpPr>
        <p:spPr>
          <a:xfrm>
            <a:off x="6354344" y="4663217"/>
            <a:ext cx="411525" cy="393600"/>
          </a:xfrm>
          <a:prstGeom prst="rect">
            <a:avLst/>
          </a:prstGeom>
        </p:spPr>
        <p:txBody>
          <a:bodyPr wrap="square" lIns="91425" tIns="45700" rIns="91425" bIns="45700"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65244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SECTION_HEADER_1">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233775" y="2150850"/>
            <a:ext cx="6390450" cy="841800"/>
          </a:xfrm>
          <a:prstGeom prst="rect">
            <a:avLst/>
          </a:prstGeom>
        </p:spPr>
        <p:txBody>
          <a:bodyPr wrap="square" lIns="91425" tIns="91425" rIns="91425" bIns="91425" anchor="ctr" anchorCtr="0"/>
          <a:lstStyle>
            <a:lvl1pPr lvl="0" algn="ctr" rtl="0">
              <a:spcBef>
                <a:spcPts val="0"/>
              </a:spcBef>
              <a:buSzPct val="100000"/>
              <a:defRPr sz="2700"/>
            </a:lvl1pPr>
            <a:lvl2pPr lvl="1" algn="ctr" rtl="0">
              <a:spcBef>
                <a:spcPts val="0"/>
              </a:spcBef>
              <a:buSzPct val="100000"/>
              <a:defRPr sz="2700"/>
            </a:lvl2pPr>
            <a:lvl3pPr lvl="2" algn="ctr" rtl="0">
              <a:spcBef>
                <a:spcPts val="0"/>
              </a:spcBef>
              <a:buSzPct val="100000"/>
              <a:defRPr sz="2700"/>
            </a:lvl3pPr>
            <a:lvl4pPr lvl="3" algn="ctr" rtl="0">
              <a:spcBef>
                <a:spcPts val="0"/>
              </a:spcBef>
              <a:buSzPct val="100000"/>
              <a:defRPr sz="2700"/>
            </a:lvl4pPr>
            <a:lvl5pPr lvl="4" algn="ctr" rtl="0">
              <a:spcBef>
                <a:spcPts val="0"/>
              </a:spcBef>
              <a:buSzPct val="100000"/>
              <a:defRPr sz="2700"/>
            </a:lvl5pPr>
            <a:lvl6pPr lvl="5" algn="ctr" rtl="0">
              <a:spcBef>
                <a:spcPts val="0"/>
              </a:spcBef>
              <a:buSzPct val="100000"/>
              <a:defRPr sz="2700"/>
            </a:lvl6pPr>
            <a:lvl7pPr lvl="6" algn="ctr" rtl="0">
              <a:spcBef>
                <a:spcPts val="0"/>
              </a:spcBef>
              <a:buSzPct val="100000"/>
              <a:defRPr sz="2700"/>
            </a:lvl7pPr>
            <a:lvl8pPr lvl="7" algn="ctr" rtl="0">
              <a:spcBef>
                <a:spcPts val="0"/>
              </a:spcBef>
              <a:buSzPct val="100000"/>
              <a:defRPr sz="2700"/>
            </a:lvl8pPr>
            <a:lvl9pPr lvl="8" algn="ctr" rtl="0">
              <a:spcBef>
                <a:spcPts val="0"/>
              </a:spcBef>
              <a:buSzPct val="100000"/>
              <a:defRPr sz="2700"/>
            </a:lvl9pPr>
          </a:lstStyle>
          <a:p>
            <a:endParaRPr/>
          </a:p>
        </p:txBody>
      </p:sp>
      <p:sp>
        <p:nvSpPr>
          <p:cNvPr id="57" name="Shape 57"/>
          <p:cNvSpPr txBox="1">
            <a:spLocks noGrp="1"/>
          </p:cNvSpPr>
          <p:nvPr>
            <p:ph type="sldNum" idx="12"/>
          </p:nvPr>
        </p:nvSpPr>
        <p:spPr>
          <a:xfrm>
            <a:off x="6354344" y="4663217"/>
            <a:ext cx="411525" cy="393600"/>
          </a:xfrm>
          <a:prstGeom prst="rect">
            <a:avLst/>
          </a:prstGeom>
        </p:spPr>
        <p:txBody>
          <a:bodyPr wrap="square" lIns="91425" tIns="45700" rIns="91425" bIns="45700"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02262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a:p>
        </p:txBody>
      </p:sp>
      <p:sp>
        <p:nvSpPr>
          <p:cNvPr id="3" name="Content Placeholder 2"/>
          <p:cNvSpPr>
            <a:spLocks noGrp="1"/>
          </p:cNvSpPr>
          <p:nvPr>
            <p:ph idx="1"/>
          </p:nvPr>
        </p:nvSpPr>
        <p:spPr/>
        <p:txBody>
          <a:body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6" name="Slide Number Placeholder 5"/>
          <p:cNvSpPr>
            <a:spLocks noGrp="1"/>
          </p:cNvSpPr>
          <p:nvPr>
            <p:ph type="sldNum" sz="quarter" idx="12"/>
          </p:nvPr>
        </p:nvSpPr>
        <p:spPr/>
        <p:txBody>
          <a:bodyPr/>
          <a:lstStyle/>
          <a:p>
            <a:pPr algn="r">
              <a:buSzPct val="25000"/>
            </a:pPr>
            <a:r>
              <a:rPr lang="en" sz="900">
                <a:solidFill>
                  <a:srgbClr val="888888"/>
                </a:solidFill>
                <a:latin typeface="Calibri"/>
                <a:ea typeface="Calibri"/>
                <a:cs typeface="Calibri"/>
                <a:sym typeface="Calibri"/>
              </a:rPr>
              <a:t>ET-CTS2017 pp</a:t>
            </a:r>
            <a:fld id="{00000000-1234-1234-1234-123412341234}" type="slidenum">
              <a:rPr lang="en" sz="900" smtClean="0">
                <a:solidFill>
                  <a:srgbClr val="888888"/>
                </a:solidFill>
                <a:latin typeface="Calibri"/>
                <a:ea typeface="Calibri"/>
                <a:cs typeface="Calibri"/>
                <a:sym typeface="Calibri"/>
              </a:rPr>
              <a:pPr algn="r">
                <a:buSzPct val="25000"/>
              </a:pPr>
              <a:t>‹#›</a:t>
            </a:fld>
            <a:endParaRPr lang="en" sz="900">
              <a:solidFill>
                <a:srgbClr val="888888"/>
              </a:solidFill>
              <a:latin typeface="Calibri"/>
              <a:ea typeface="Calibri"/>
              <a:cs typeface="Calibri"/>
              <a:sym typeface="Calibri"/>
            </a:endParaRPr>
          </a:p>
        </p:txBody>
      </p:sp>
      <p:pic>
        <p:nvPicPr>
          <p:cNvPr id="7" name="Picture 6" descr="wmo2016_powerpoint_standard_v2-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63772"/>
            <a:ext cx="1491615" cy="1285875"/>
          </a:xfrm>
          <a:prstGeom prst="rect">
            <a:avLst/>
          </a:prstGeom>
        </p:spPr>
      </p:pic>
    </p:spTree>
    <p:extLst>
      <p:ext uri="{BB962C8B-B14F-4D97-AF65-F5344CB8AC3E}">
        <p14:creationId xmlns:p14="http://schemas.microsoft.com/office/powerpoint/2010/main" val="269848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lstStyle>
            <a:lvl1pPr algn="l">
              <a:defRPr sz="2250" b="1" cap="all"/>
            </a:lvl1pPr>
          </a:lstStyle>
          <a:p>
            <a:r>
              <a:rPr lang="en-US" altLang="ja-JP"/>
              <a:t>Click to edit Master title style</a:t>
            </a:r>
            <a:endParaRPr lang="en-US"/>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ltLang="ja-JP"/>
              <a:t>Edit Master text styles</a:t>
            </a:r>
          </a:p>
        </p:txBody>
      </p:sp>
      <p:sp>
        <p:nvSpPr>
          <p:cNvPr id="6" name="Slide Number Placeholder 5"/>
          <p:cNvSpPr>
            <a:spLocks noGrp="1"/>
          </p:cNvSpPr>
          <p:nvPr>
            <p:ph type="sldNum" sz="quarter" idx="12"/>
          </p:nvPr>
        </p:nvSpPr>
        <p:spPr/>
        <p:txBody>
          <a:bodyPr/>
          <a:lstStyle>
            <a:lvl1pPr marL="0" marR="0" indent="0" algn="r" defTabSz="257175" rtl="0" eaLnBrk="1" fontAlgn="auto" latinLnBrk="0" hangingPunct="1">
              <a:lnSpc>
                <a:spcPct val="100000"/>
              </a:lnSpc>
              <a:spcBef>
                <a:spcPts val="0"/>
              </a:spcBef>
              <a:spcAft>
                <a:spcPts val="0"/>
              </a:spcAft>
              <a:buClrTx/>
              <a:buSzTx/>
              <a:buFontTx/>
              <a:buNone/>
              <a:tabLst/>
              <a:defRPr/>
            </a:lvl1pPr>
          </a:lstStyle>
          <a:p>
            <a:pPr indent="-57149">
              <a:buClr>
                <a:srgbClr val="888888"/>
              </a:buClr>
              <a:buSzPct val="100000"/>
            </a:pPr>
            <a:r>
              <a:rPr lang="en" sz="900" smtClean="0">
                <a:solidFill>
                  <a:srgbClr val="888888"/>
                </a:solidFill>
                <a:ea typeface="Calibri"/>
                <a:cs typeface="Calibri"/>
                <a:sym typeface="Calibri"/>
              </a:rPr>
              <a:t>ET-CTS2017 pp</a:t>
            </a:r>
            <a:fld id="{00000000-1234-1234-1234-123412341234}" type="slidenum">
              <a:rPr lang="en" sz="900" smtClean="0">
                <a:solidFill>
                  <a:srgbClr val="888888"/>
                </a:solidFill>
                <a:ea typeface="Calibri"/>
                <a:cs typeface="Calibri"/>
                <a:sym typeface="Calibri"/>
              </a:rPr>
              <a:pPr indent="-57149">
                <a:buClr>
                  <a:srgbClr val="888888"/>
                </a:buClr>
                <a:buSzPct val="100000"/>
              </a:pPr>
              <a:t>‹#›</a:t>
            </a:fld>
            <a:endParaRPr lang="en" sz="900">
              <a:solidFill>
                <a:srgbClr val="888888"/>
              </a:solidFill>
              <a:ea typeface="Calibri"/>
              <a:cs typeface="Calibri"/>
              <a:sym typeface="Calibri"/>
            </a:endParaRPr>
          </a:p>
        </p:txBody>
      </p:sp>
    </p:spTree>
    <p:extLst>
      <p:ext uri="{BB962C8B-B14F-4D97-AF65-F5344CB8AC3E}">
        <p14:creationId xmlns:p14="http://schemas.microsoft.com/office/powerpoint/2010/main" val="139866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a:p>
        </p:txBody>
      </p:sp>
      <p:sp>
        <p:nvSpPr>
          <p:cNvPr id="3" name="Content Placeholder 2"/>
          <p:cNvSpPr>
            <a:spLocks noGrp="1"/>
          </p:cNvSpPr>
          <p:nvPr>
            <p:ph sz="half" idx="1"/>
          </p:nvPr>
        </p:nvSpPr>
        <p:spPr>
          <a:xfrm>
            <a:off x="342900" y="1200151"/>
            <a:ext cx="3028950" cy="3394472"/>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Content Placeholder 3"/>
          <p:cNvSpPr>
            <a:spLocks noGrp="1"/>
          </p:cNvSpPr>
          <p:nvPr>
            <p:ph sz="half" idx="2"/>
          </p:nvPr>
        </p:nvSpPr>
        <p:spPr>
          <a:xfrm>
            <a:off x="3486150" y="1200151"/>
            <a:ext cx="3028950" cy="3394472"/>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7" name="Slide Number Placeholder 6"/>
          <p:cNvSpPr>
            <a:spLocks noGrp="1"/>
          </p:cNvSpPr>
          <p:nvPr>
            <p:ph type="sldNum" sz="quarter" idx="12"/>
          </p:nvPr>
        </p:nvSpPr>
        <p:spPr/>
        <p:txBody>
          <a:bodyPr/>
          <a:lstStyle/>
          <a:p>
            <a:pPr algn="r">
              <a:buSzPct val="25000"/>
            </a:pPr>
            <a:r>
              <a:rPr lang="en" sz="900">
                <a:solidFill>
                  <a:srgbClr val="888888"/>
                </a:solidFill>
                <a:latin typeface="Calibri"/>
                <a:ea typeface="Calibri"/>
                <a:cs typeface="Calibri"/>
                <a:sym typeface="Calibri"/>
              </a:rPr>
              <a:t>ET-CTS2017 pp</a:t>
            </a:r>
            <a:fld id="{00000000-1234-1234-1234-123412341234}" type="slidenum">
              <a:rPr lang="en" sz="900" smtClean="0">
                <a:solidFill>
                  <a:srgbClr val="888888"/>
                </a:solidFill>
                <a:latin typeface="Calibri"/>
                <a:ea typeface="Calibri"/>
                <a:cs typeface="Calibri"/>
                <a:sym typeface="Calibri"/>
              </a:rPr>
              <a:pPr algn="r">
                <a:buSzPct val="25000"/>
              </a:pPr>
              <a:t>‹#›</a:t>
            </a:fld>
            <a:endParaRPr lang="en"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6540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a:t>Click to edit Master title style</a:t>
            </a:r>
            <a:endParaRPr lang="en-US"/>
          </a:p>
        </p:txBody>
      </p:sp>
      <p:sp>
        <p:nvSpPr>
          <p:cNvPr id="3" name="Text Placeholder 2"/>
          <p:cNvSpPr>
            <a:spLocks noGrp="1"/>
          </p:cNvSpPr>
          <p:nvPr>
            <p:ph type="body" idx="1"/>
          </p:nvPr>
        </p:nvSpPr>
        <p:spPr>
          <a:xfrm>
            <a:off x="342900" y="1151335"/>
            <a:ext cx="3030141" cy="47982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ltLang="ja-JP"/>
              <a:t>Edit Master text styles</a:t>
            </a:r>
          </a:p>
        </p:txBody>
      </p:sp>
      <p:sp>
        <p:nvSpPr>
          <p:cNvPr id="4" name="Content Placeholder 3"/>
          <p:cNvSpPr>
            <a:spLocks noGrp="1"/>
          </p:cNvSpPr>
          <p:nvPr>
            <p:ph sz="half" idx="2"/>
          </p:nvPr>
        </p:nvSpPr>
        <p:spPr>
          <a:xfrm>
            <a:off x="342900" y="1631156"/>
            <a:ext cx="3030141" cy="2963466"/>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5" name="Text Placeholder 4"/>
          <p:cNvSpPr>
            <a:spLocks noGrp="1"/>
          </p:cNvSpPr>
          <p:nvPr>
            <p:ph type="body" sz="quarter" idx="3"/>
          </p:nvPr>
        </p:nvSpPr>
        <p:spPr>
          <a:xfrm>
            <a:off x="3483770" y="1151335"/>
            <a:ext cx="3031331" cy="47982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ltLang="ja-JP"/>
              <a:t>Edit Master text styles</a:t>
            </a:r>
          </a:p>
        </p:txBody>
      </p:sp>
      <p:sp>
        <p:nvSpPr>
          <p:cNvPr id="6" name="Content Placeholder 5"/>
          <p:cNvSpPr>
            <a:spLocks noGrp="1"/>
          </p:cNvSpPr>
          <p:nvPr>
            <p:ph sz="quarter" idx="4"/>
          </p:nvPr>
        </p:nvSpPr>
        <p:spPr>
          <a:xfrm>
            <a:off x="3483770" y="1631156"/>
            <a:ext cx="3031331" cy="2963466"/>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9" name="Slide Number Placeholder 8"/>
          <p:cNvSpPr>
            <a:spLocks noGrp="1"/>
          </p:cNvSpPr>
          <p:nvPr>
            <p:ph type="sldNum" sz="quarter" idx="12"/>
          </p:nvPr>
        </p:nvSpPr>
        <p:spPr/>
        <p:txBody>
          <a:bodyPr/>
          <a:lstStyle/>
          <a:p>
            <a:pPr algn="r">
              <a:buSzPct val="25000"/>
            </a:pPr>
            <a:r>
              <a:rPr lang="en" sz="900">
                <a:solidFill>
                  <a:srgbClr val="888888"/>
                </a:solidFill>
                <a:latin typeface="Calibri"/>
                <a:ea typeface="Calibri"/>
                <a:cs typeface="Calibri"/>
                <a:sym typeface="Calibri"/>
              </a:rPr>
              <a:t>ET-CTS2017 pp</a:t>
            </a:r>
            <a:fld id="{00000000-1234-1234-1234-123412341234}" type="slidenum">
              <a:rPr lang="en" sz="900" smtClean="0">
                <a:solidFill>
                  <a:srgbClr val="888888"/>
                </a:solidFill>
                <a:latin typeface="Calibri"/>
                <a:ea typeface="Calibri"/>
                <a:cs typeface="Calibri"/>
                <a:sym typeface="Calibri"/>
              </a:rPr>
              <a:pPr algn="r">
                <a:buSzPct val="25000"/>
              </a:pPr>
              <a:t>‹#›</a:t>
            </a:fld>
            <a:endParaRPr lang="en"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22924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a:p>
        </p:txBody>
      </p:sp>
      <p:sp>
        <p:nvSpPr>
          <p:cNvPr id="5" name="Slide Number Placeholder 4"/>
          <p:cNvSpPr>
            <a:spLocks noGrp="1"/>
          </p:cNvSpPr>
          <p:nvPr>
            <p:ph type="sldNum" sz="quarter" idx="12"/>
          </p:nvPr>
        </p:nvSpPr>
        <p:spPr/>
        <p:txBody>
          <a:bodyPr/>
          <a:lstStyle/>
          <a:p>
            <a:pPr algn="r">
              <a:buSzPct val="25000"/>
            </a:pPr>
            <a:r>
              <a:rPr lang="en" sz="900">
                <a:solidFill>
                  <a:srgbClr val="888888"/>
                </a:solidFill>
                <a:latin typeface="Calibri"/>
                <a:ea typeface="Calibri"/>
                <a:cs typeface="Calibri"/>
                <a:sym typeface="Calibri"/>
              </a:rPr>
              <a:t>ET-CTS2017 pp</a:t>
            </a:r>
            <a:fld id="{00000000-1234-1234-1234-123412341234}" type="slidenum">
              <a:rPr lang="en" sz="900" smtClean="0">
                <a:solidFill>
                  <a:srgbClr val="888888"/>
                </a:solidFill>
                <a:latin typeface="Calibri"/>
                <a:ea typeface="Calibri"/>
                <a:cs typeface="Calibri"/>
                <a:sym typeface="Calibri"/>
              </a:rPr>
              <a:pPr algn="r">
                <a:buSzPct val="25000"/>
              </a:pPr>
              <a:t>‹#›</a:t>
            </a:fld>
            <a:endParaRPr lang="en"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70851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marL="0" marR="0" indent="0" algn="r" defTabSz="257175" rtl="0" eaLnBrk="1" fontAlgn="auto" latinLnBrk="0" hangingPunct="1">
              <a:lnSpc>
                <a:spcPct val="100000"/>
              </a:lnSpc>
              <a:spcBef>
                <a:spcPts val="0"/>
              </a:spcBef>
              <a:spcAft>
                <a:spcPts val="0"/>
              </a:spcAft>
              <a:buClrTx/>
              <a:buSzTx/>
              <a:buFontTx/>
              <a:buNone/>
              <a:tabLst/>
              <a:defRPr/>
            </a:lvl1pPr>
          </a:lstStyle>
          <a:p>
            <a:pPr indent="-57149">
              <a:buClr>
                <a:srgbClr val="888888"/>
              </a:buClr>
              <a:buSzPct val="100000"/>
            </a:pPr>
            <a:r>
              <a:rPr lang="en" sz="900" smtClean="0">
                <a:solidFill>
                  <a:srgbClr val="888888"/>
                </a:solidFill>
                <a:ea typeface="Calibri"/>
                <a:cs typeface="Calibri"/>
                <a:sym typeface="Calibri"/>
              </a:rPr>
              <a:t>ET-CTS2017 pp</a:t>
            </a:r>
            <a:fld id="{00000000-1234-1234-1234-123412341234}" type="slidenum">
              <a:rPr lang="en" sz="900" smtClean="0">
                <a:solidFill>
                  <a:srgbClr val="888888"/>
                </a:solidFill>
                <a:ea typeface="Calibri"/>
                <a:cs typeface="Calibri"/>
                <a:sym typeface="Calibri"/>
              </a:rPr>
              <a:pPr indent="-57149">
                <a:buClr>
                  <a:srgbClr val="888888"/>
                </a:buClr>
                <a:buSzPct val="100000"/>
              </a:pPr>
              <a:t>‹#›</a:t>
            </a:fld>
            <a:endParaRPr lang="en" sz="900">
              <a:solidFill>
                <a:srgbClr val="888888"/>
              </a:solidFill>
              <a:ea typeface="Calibri"/>
              <a:cs typeface="Calibri"/>
              <a:sym typeface="Calibri"/>
            </a:endParaRPr>
          </a:p>
        </p:txBody>
      </p:sp>
    </p:spTree>
    <p:extLst>
      <p:ext uri="{BB962C8B-B14F-4D97-AF65-F5344CB8AC3E}">
        <p14:creationId xmlns:p14="http://schemas.microsoft.com/office/powerpoint/2010/main" val="405925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1" y="204787"/>
            <a:ext cx="2256235" cy="871538"/>
          </a:xfrm>
        </p:spPr>
        <p:txBody>
          <a:bodyPr anchor="b"/>
          <a:lstStyle>
            <a:lvl1pPr algn="l">
              <a:defRPr sz="1125" b="1"/>
            </a:lvl1pPr>
          </a:lstStyle>
          <a:p>
            <a:r>
              <a:rPr lang="en-US" altLang="ja-JP"/>
              <a:t>Click to edit Master title style</a:t>
            </a:r>
            <a:endParaRPr lang="en-US"/>
          </a:p>
        </p:txBody>
      </p:sp>
      <p:sp>
        <p:nvSpPr>
          <p:cNvPr id="3" name="Content Placeholder 2"/>
          <p:cNvSpPr>
            <a:spLocks noGrp="1"/>
          </p:cNvSpPr>
          <p:nvPr>
            <p:ph idx="1"/>
          </p:nvPr>
        </p:nvSpPr>
        <p:spPr>
          <a:xfrm>
            <a:off x="2681287" y="204789"/>
            <a:ext cx="3833813" cy="438983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4" name="Text Placeholder 3"/>
          <p:cNvSpPr>
            <a:spLocks noGrp="1"/>
          </p:cNvSpPr>
          <p:nvPr>
            <p:ph type="body" sz="half" idx="2"/>
          </p:nvPr>
        </p:nvSpPr>
        <p:spPr>
          <a:xfrm>
            <a:off x="342901" y="1076327"/>
            <a:ext cx="2256235" cy="3518297"/>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ltLang="ja-JP"/>
              <a:t>Edit Master text styles</a:t>
            </a:r>
          </a:p>
        </p:txBody>
      </p:sp>
      <p:sp>
        <p:nvSpPr>
          <p:cNvPr id="7" name="Slide Number Placeholder 6"/>
          <p:cNvSpPr>
            <a:spLocks noGrp="1"/>
          </p:cNvSpPr>
          <p:nvPr>
            <p:ph type="sldNum" sz="quarter" idx="12"/>
          </p:nvPr>
        </p:nvSpPr>
        <p:spPr/>
        <p:txBody>
          <a:bodyPr/>
          <a:lstStyle/>
          <a:p>
            <a:pPr algn="r">
              <a:buSzPct val="25000"/>
            </a:pPr>
            <a:r>
              <a:rPr lang="en" sz="900">
                <a:solidFill>
                  <a:srgbClr val="888888"/>
                </a:solidFill>
                <a:latin typeface="Calibri"/>
                <a:ea typeface="Calibri"/>
                <a:cs typeface="Calibri"/>
                <a:sym typeface="Calibri"/>
              </a:rPr>
              <a:t>ET-CTS2017 pp</a:t>
            </a:r>
            <a:fld id="{00000000-1234-1234-1234-123412341234}" type="slidenum">
              <a:rPr lang="en" sz="900" smtClean="0">
                <a:solidFill>
                  <a:srgbClr val="888888"/>
                </a:solidFill>
                <a:latin typeface="Calibri"/>
                <a:ea typeface="Calibri"/>
                <a:cs typeface="Calibri"/>
                <a:sym typeface="Calibri"/>
              </a:rPr>
              <a:pPr algn="r">
                <a:buSzPct val="25000"/>
              </a:pPr>
              <a:t>‹#›</a:t>
            </a:fld>
            <a:endParaRPr lang="en"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91565563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0"/>
            <a:ext cx="4114800" cy="425054"/>
          </a:xfrm>
        </p:spPr>
        <p:txBody>
          <a:bodyPr anchor="b"/>
          <a:lstStyle>
            <a:lvl1pPr algn="l">
              <a:defRPr sz="1125" b="1"/>
            </a:lvl1pPr>
          </a:lstStyle>
          <a:p>
            <a:r>
              <a:rPr lang="en-US" altLang="ja-JP"/>
              <a:t>Click to edit Master title style</a:t>
            </a:r>
            <a:endParaRPr lang="en-US"/>
          </a:p>
        </p:txBody>
      </p:sp>
      <p:sp>
        <p:nvSpPr>
          <p:cNvPr id="3" name="Picture Placeholder 2"/>
          <p:cNvSpPr>
            <a:spLocks noGrp="1"/>
          </p:cNvSpPr>
          <p:nvPr>
            <p:ph type="pic" idx="1"/>
          </p:nvPr>
        </p:nvSpPr>
        <p:spPr>
          <a:xfrm>
            <a:off x="1344216" y="459581"/>
            <a:ext cx="4114800" cy="30861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ltLang="ja-JP"/>
              <a:t>Click icon to add picture</a:t>
            </a:r>
            <a:endParaRPr lang="en-US"/>
          </a:p>
        </p:txBody>
      </p:sp>
      <p:sp>
        <p:nvSpPr>
          <p:cNvPr id="4" name="Text Placeholder 3"/>
          <p:cNvSpPr>
            <a:spLocks noGrp="1"/>
          </p:cNvSpPr>
          <p:nvPr>
            <p:ph type="body" sz="half" idx="2"/>
          </p:nvPr>
        </p:nvSpPr>
        <p:spPr>
          <a:xfrm>
            <a:off x="1344216" y="4025504"/>
            <a:ext cx="4114800" cy="603647"/>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ltLang="ja-JP"/>
              <a:t>Edit Master text styles</a:t>
            </a:r>
          </a:p>
        </p:txBody>
      </p:sp>
      <p:sp>
        <p:nvSpPr>
          <p:cNvPr id="7" name="Slide Number Placeholder 6"/>
          <p:cNvSpPr>
            <a:spLocks noGrp="1"/>
          </p:cNvSpPr>
          <p:nvPr>
            <p:ph type="sldNum" sz="quarter" idx="12"/>
          </p:nvPr>
        </p:nvSpPr>
        <p:spPr/>
        <p:txBody>
          <a:bodyPr/>
          <a:lstStyle>
            <a:lvl1pPr marL="0" marR="0" indent="0" algn="r" defTabSz="257175" rtl="0" eaLnBrk="1" fontAlgn="auto" latinLnBrk="0" hangingPunct="1">
              <a:lnSpc>
                <a:spcPct val="100000"/>
              </a:lnSpc>
              <a:spcBef>
                <a:spcPts val="0"/>
              </a:spcBef>
              <a:spcAft>
                <a:spcPts val="0"/>
              </a:spcAft>
              <a:buClrTx/>
              <a:buSzTx/>
              <a:buFontTx/>
              <a:buNone/>
              <a:tabLst/>
              <a:defRPr/>
            </a:lvl1pPr>
          </a:lstStyle>
          <a:p>
            <a:pPr indent="-57149">
              <a:buClr>
                <a:srgbClr val="888888"/>
              </a:buClr>
              <a:buSzPct val="100000"/>
            </a:pPr>
            <a:r>
              <a:rPr lang="en" sz="900" smtClean="0">
                <a:solidFill>
                  <a:srgbClr val="888888"/>
                </a:solidFill>
                <a:ea typeface="Calibri"/>
                <a:cs typeface="Calibri"/>
                <a:sym typeface="Calibri"/>
              </a:rPr>
              <a:t>ET-CTS2017 pp</a:t>
            </a:r>
            <a:fld id="{00000000-1234-1234-1234-123412341234}" type="slidenum">
              <a:rPr lang="en" sz="900" smtClean="0">
                <a:solidFill>
                  <a:srgbClr val="888888"/>
                </a:solidFill>
                <a:ea typeface="Calibri"/>
                <a:cs typeface="Calibri"/>
                <a:sym typeface="Calibri"/>
              </a:rPr>
              <a:pPr indent="-57149">
                <a:buClr>
                  <a:srgbClr val="888888"/>
                </a:buClr>
                <a:buSzPct val="100000"/>
              </a:pPr>
              <a:t>‹#›</a:t>
            </a:fld>
            <a:endParaRPr lang="en" sz="900">
              <a:solidFill>
                <a:srgbClr val="888888"/>
              </a:solidFill>
              <a:ea typeface="Calibri"/>
              <a:cs typeface="Calibri"/>
              <a:sym typeface="Calibri"/>
            </a:endParaRPr>
          </a:p>
        </p:txBody>
      </p:sp>
    </p:spTree>
    <p:extLst>
      <p:ext uri="{BB962C8B-B14F-4D97-AF65-F5344CB8AC3E}">
        <p14:creationId xmlns:p14="http://schemas.microsoft.com/office/powerpoint/2010/main" val="36939305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wmo2016_powerpoint_standard_v2-2.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3863772"/>
            <a:ext cx="1491615" cy="1285875"/>
          </a:xfrm>
          <a:prstGeom prst="rect">
            <a:avLst/>
          </a:prstGeom>
        </p:spPr>
      </p:pic>
      <p:sp>
        <p:nvSpPr>
          <p:cNvPr id="2" name="Title Placeholder 1"/>
          <p:cNvSpPr>
            <a:spLocks noGrp="1"/>
          </p:cNvSpPr>
          <p:nvPr>
            <p:ph type="title"/>
          </p:nvPr>
        </p:nvSpPr>
        <p:spPr>
          <a:xfrm>
            <a:off x="342900" y="205979"/>
            <a:ext cx="6172200" cy="857250"/>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342900" y="1200151"/>
            <a:ext cx="6172200" cy="339447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Slide Number Placeholder 5"/>
          <p:cNvSpPr>
            <a:spLocks noGrp="1"/>
          </p:cNvSpPr>
          <p:nvPr>
            <p:ph type="sldNum" sz="quarter" idx="4"/>
          </p:nvPr>
        </p:nvSpPr>
        <p:spPr>
          <a:xfrm>
            <a:off x="4914900" y="4767263"/>
            <a:ext cx="1600200" cy="273844"/>
          </a:xfrm>
          <a:prstGeom prst="rect">
            <a:avLst/>
          </a:prstGeom>
        </p:spPr>
        <p:txBody>
          <a:bodyPr vert="horz" lIns="91440" tIns="45720" rIns="91440" bIns="45720" rtlCol="0" anchor="ctr"/>
          <a:lstStyle>
            <a:lvl1pPr algn="r">
              <a:defRPr sz="675">
                <a:solidFill>
                  <a:schemeClr val="tx1">
                    <a:tint val="75000"/>
                  </a:schemeClr>
                </a:solidFill>
              </a:defRPr>
            </a:lvl1pPr>
          </a:lstStyle>
          <a:p>
            <a:pPr algn="r">
              <a:buSzPct val="25000"/>
            </a:pPr>
            <a:r>
              <a:rPr lang="en" sz="900">
                <a:solidFill>
                  <a:srgbClr val="888888"/>
                </a:solidFill>
                <a:latin typeface="Calibri"/>
                <a:ea typeface="Calibri"/>
                <a:cs typeface="Calibri"/>
                <a:sym typeface="Calibri"/>
              </a:rPr>
              <a:t>ET-CTS2017 pp</a:t>
            </a:r>
            <a:fld id="{00000000-1234-1234-1234-123412341234}" type="slidenum">
              <a:rPr lang="en" sz="900" smtClean="0">
                <a:solidFill>
                  <a:srgbClr val="888888"/>
                </a:solidFill>
                <a:latin typeface="Calibri"/>
                <a:ea typeface="Calibri"/>
                <a:cs typeface="Calibri"/>
                <a:sym typeface="Calibri"/>
              </a:rPr>
              <a:pPr algn="r">
                <a:buSzPct val="25000"/>
              </a:pPr>
              <a:t>‹#›</a:t>
            </a:fld>
            <a:endParaRPr lang="en" sz="9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0254912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defTabSz="257175" rtl="0" eaLnBrk="1" latinLnBrk="0" hangingPunct="1">
        <a:spcBef>
          <a:spcPct val="0"/>
        </a:spcBef>
        <a:buNone/>
        <a:defRPr kumimoji="1" sz="2475" kern="1200">
          <a:solidFill>
            <a:schemeClr val="tx1"/>
          </a:solidFill>
          <a:latin typeface="+mj-lt"/>
          <a:ea typeface="+mj-ea"/>
          <a:cs typeface="+mj-cs"/>
        </a:defRPr>
      </a:lvl1pPr>
    </p:titleStyle>
    <p:bodyStyle>
      <a:lvl1pPr marL="192881" indent="-192881" algn="l" defTabSz="257175" rtl="0" eaLnBrk="1" latinLnBrk="0" hangingPunct="1">
        <a:spcBef>
          <a:spcPct val="20000"/>
        </a:spcBef>
        <a:buFont typeface="Arial"/>
        <a:buChar char="•"/>
        <a:defRPr kumimoji="1" sz="1800" kern="1200">
          <a:solidFill>
            <a:schemeClr val="tx1"/>
          </a:solidFill>
          <a:latin typeface="+mn-lt"/>
          <a:ea typeface="+mn-ea"/>
          <a:cs typeface="+mn-cs"/>
        </a:defRPr>
      </a:lvl1pPr>
      <a:lvl2pPr marL="417910" indent="-160735" algn="l" defTabSz="257175" rtl="0" eaLnBrk="1" latinLnBrk="0" hangingPunct="1">
        <a:spcBef>
          <a:spcPct val="20000"/>
        </a:spcBef>
        <a:buFont typeface="Arial"/>
        <a:buChar char="–"/>
        <a:defRPr kumimoji="1" sz="1575" kern="1200">
          <a:solidFill>
            <a:schemeClr val="tx1"/>
          </a:solidFill>
          <a:latin typeface="+mn-lt"/>
          <a:ea typeface="+mn-ea"/>
          <a:cs typeface="+mn-cs"/>
        </a:defRPr>
      </a:lvl2pPr>
      <a:lvl3pPr marL="642938" indent="-128588" algn="l" defTabSz="257175" rtl="0" eaLnBrk="1" latinLnBrk="0" hangingPunct="1">
        <a:spcBef>
          <a:spcPct val="20000"/>
        </a:spcBef>
        <a:buFont typeface="Arial"/>
        <a:buChar char="•"/>
        <a:defRPr kumimoji="1" sz="1350" kern="1200">
          <a:solidFill>
            <a:schemeClr val="tx1"/>
          </a:solidFill>
          <a:latin typeface="+mn-lt"/>
          <a:ea typeface="+mn-ea"/>
          <a:cs typeface="+mn-cs"/>
        </a:defRPr>
      </a:lvl3pPr>
      <a:lvl4pPr marL="900113" indent="-128588" algn="l" defTabSz="257175" rtl="0" eaLnBrk="1" latinLnBrk="0" hangingPunct="1">
        <a:spcBef>
          <a:spcPct val="20000"/>
        </a:spcBef>
        <a:buFont typeface="Arial"/>
        <a:buChar char="–"/>
        <a:defRPr kumimoji="1" sz="1125" kern="1200">
          <a:solidFill>
            <a:schemeClr val="tx1"/>
          </a:solidFill>
          <a:latin typeface="+mn-lt"/>
          <a:ea typeface="+mn-ea"/>
          <a:cs typeface="+mn-cs"/>
        </a:defRPr>
      </a:lvl4pPr>
      <a:lvl5pPr marL="1157288" indent="-128588" algn="l" defTabSz="257175" rtl="0" eaLnBrk="1" latinLnBrk="0" hangingPunct="1">
        <a:spcBef>
          <a:spcPct val="20000"/>
        </a:spcBef>
        <a:buFont typeface="Arial"/>
        <a:buChar char="»"/>
        <a:defRPr kumimoji="1" sz="1125" kern="1200">
          <a:solidFill>
            <a:schemeClr val="tx1"/>
          </a:solidFill>
          <a:latin typeface="+mn-lt"/>
          <a:ea typeface="+mn-ea"/>
          <a:cs typeface="+mn-cs"/>
        </a:defRPr>
      </a:lvl5pPr>
      <a:lvl6pPr marL="1414463" indent="-128588" algn="l" defTabSz="257175" rtl="0" eaLnBrk="1" latinLnBrk="0" hangingPunct="1">
        <a:spcBef>
          <a:spcPct val="20000"/>
        </a:spcBef>
        <a:buFont typeface="Arial"/>
        <a:buChar char="•"/>
        <a:defRPr kumimoji="1" sz="1125" kern="1200">
          <a:solidFill>
            <a:schemeClr val="tx1"/>
          </a:solidFill>
          <a:latin typeface="+mn-lt"/>
          <a:ea typeface="+mn-ea"/>
          <a:cs typeface="+mn-cs"/>
        </a:defRPr>
      </a:lvl6pPr>
      <a:lvl7pPr marL="1671638" indent="-128588" algn="l" defTabSz="257175" rtl="0" eaLnBrk="1" latinLnBrk="0" hangingPunct="1">
        <a:spcBef>
          <a:spcPct val="20000"/>
        </a:spcBef>
        <a:buFont typeface="Arial"/>
        <a:buChar char="•"/>
        <a:defRPr kumimoji="1" sz="1125" kern="1200">
          <a:solidFill>
            <a:schemeClr val="tx1"/>
          </a:solidFill>
          <a:latin typeface="+mn-lt"/>
          <a:ea typeface="+mn-ea"/>
          <a:cs typeface="+mn-cs"/>
        </a:defRPr>
      </a:lvl7pPr>
      <a:lvl8pPr marL="1928813" indent="-128588" algn="l" defTabSz="257175" rtl="0" eaLnBrk="1" latinLnBrk="0" hangingPunct="1">
        <a:spcBef>
          <a:spcPct val="20000"/>
        </a:spcBef>
        <a:buFont typeface="Arial"/>
        <a:buChar char="•"/>
        <a:defRPr kumimoji="1" sz="1125" kern="1200">
          <a:solidFill>
            <a:schemeClr val="tx1"/>
          </a:solidFill>
          <a:latin typeface="+mn-lt"/>
          <a:ea typeface="+mn-ea"/>
          <a:cs typeface="+mn-cs"/>
        </a:defRPr>
      </a:lvl8pPr>
      <a:lvl9pPr marL="2185988" indent="-128588" algn="l" defTabSz="257175" rtl="0" eaLnBrk="1" latinLnBrk="0" hangingPunct="1">
        <a:spcBef>
          <a:spcPct val="20000"/>
        </a:spcBef>
        <a:buFont typeface="Arial"/>
        <a:buChar char="•"/>
        <a:defRPr kumimoji="1" sz="1125" kern="1200">
          <a:solidFill>
            <a:schemeClr val="tx1"/>
          </a:solidFill>
          <a:latin typeface="+mn-lt"/>
          <a:ea typeface="+mn-ea"/>
          <a:cs typeface="+mn-cs"/>
        </a:defRPr>
      </a:lvl9pPr>
    </p:bodyStyle>
    <p:otherStyle>
      <a:defPPr>
        <a:defRPr lang="en-US"/>
      </a:defPPr>
      <a:lvl1pPr marL="0" algn="l" defTabSz="257175" rtl="0" eaLnBrk="1" latinLnBrk="0" hangingPunct="1">
        <a:defRPr kumimoji="1" sz="1013" kern="1200">
          <a:solidFill>
            <a:schemeClr val="tx1"/>
          </a:solidFill>
          <a:latin typeface="+mn-lt"/>
          <a:ea typeface="+mn-ea"/>
          <a:cs typeface="+mn-cs"/>
        </a:defRPr>
      </a:lvl1pPr>
      <a:lvl2pPr marL="257175" algn="l" defTabSz="257175" rtl="0" eaLnBrk="1" latinLnBrk="0" hangingPunct="1">
        <a:defRPr kumimoji="1" sz="1013" kern="1200">
          <a:solidFill>
            <a:schemeClr val="tx1"/>
          </a:solidFill>
          <a:latin typeface="+mn-lt"/>
          <a:ea typeface="+mn-ea"/>
          <a:cs typeface="+mn-cs"/>
        </a:defRPr>
      </a:lvl2pPr>
      <a:lvl3pPr marL="514350" algn="l" defTabSz="257175" rtl="0" eaLnBrk="1" latinLnBrk="0" hangingPunct="1">
        <a:defRPr kumimoji="1" sz="1013" kern="1200">
          <a:solidFill>
            <a:schemeClr val="tx1"/>
          </a:solidFill>
          <a:latin typeface="+mn-lt"/>
          <a:ea typeface="+mn-ea"/>
          <a:cs typeface="+mn-cs"/>
        </a:defRPr>
      </a:lvl3pPr>
      <a:lvl4pPr marL="771525" algn="l" defTabSz="257175" rtl="0" eaLnBrk="1" latinLnBrk="0" hangingPunct="1">
        <a:defRPr kumimoji="1" sz="1013" kern="1200">
          <a:solidFill>
            <a:schemeClr val="tx1"/>
          </a:solidFill>
          <a:latin typeface="+mn-lt"/>
          <a:ea typeface="+mn-ea"/>
          <a:cs typeface="+mn-cs"/>
        </a:defRPr>
      </a:lvl4pPr>
      <a:lvl5pPr marL="1028700" algn="l" defTabSz="257175" rtl="0" eaLnBrk="1" latinLnBrk="0" hangingPunct="1">
        <a:defRPr kumimoji="1" sz="1013" kern="1200">
          <a:solidFill>
            <a:schemeClr val="tx1"/>
          </a:solidFill>
          <a:latin typeface="+mn-lt"/>
          <a:ea typeface="+mn-ea"/>
          <a:cs typeface="+mn-cs"/>
        </a:defRPr>
      </a:lvl5pPr>
      <a:lvl6pPr marL="1285875" algn="l" defTabSz="257175" rtl="0" eaLnBrk="1" latinLnBrk="0" hangingPunct="1">
        <a:defRPr kumimoji="1" sz="1013" kern="1200">
          <a:solidFill>
            <a:schemeClr val="tx1"/>
          </a:solidFill>
          <a:latin typeface="+mn-lt"/>
          <a:ea typeface="+mn-ea"/>
          <a:cs typeface="+mn-cs"/>
        </a:defRPr>
      </a:lvl6pPr>
      <a:lvl7pPr marL="1543050" algn="l" defTabSz="257175" rtl="0" eaLnBrk="1" latinLnBrk="0" hangingPunct="1">
        <a:defRPr kumimoji="1" sz="1013" kern="1200">
          <a:solidFill>
            <a:schemeClr val="tx1"/>
          </a:solidFill>
          <a:latin typeface="+mn-lt"/>
          <a:ea typeface="+mn-ea"/>
          <a:cs typeface="+mn-cs"/>
        </a:defRPr>
      </a:lvl7pPr>
      <a:lvl8pPr marL="1800225" algn="l" defTabSz="257175" rtl="0" eaLnBrk="1" latinLnBrk="0" hangingPunct="1">
        <a:defRPr kumimoji="1" sz="1013" kern="1200">
          <a:solidFill>
            <a:schemeClr val="tx1"/>
          </a:solidFill>
          <a:latin typeface="+mn-lt"/>
          <a:ea typeface="+mn-ea"/>
          <a:cs typeface="+mn-cs"/>
        </a:defRPr>
      </a:lvl8pPr>
      <a:lvl9pPr marL="2057400" algn="l" defTabSz="257175"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 Id="rId3" Type="http://schemas.openxmlformats.org/officeDocument/2006/relationships/image" Target="../media/image6.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Shape 66"/>
          <p:cNvSpPr txBox="1">
            <a:spLocks noGrp="1"/>
          </p:cNvSpPr>
          <p:nvPr>
            <p:ph type="ctrTitle"/>
          </p:nvPr>
        </p:nvSpPr>
        <p:spPr>
          <a:prstGeom prst="rect">
            <a:avLst/>
          </a:prstGeom>
        </p:spPr>
        <p:txBody>
          <a:bodyPr vert="horz" wrap="square" lIns="68569" tIns="68569" rIns="68569" bIns="68569" rtlCol="0" anchor="ctr" anchorCtr="0">
            <a:noAutofit/>
          </a:bodyPr>
          <a:lstStyle/>
          <a:p>
            <a:r>
              <a:rPr lang="fr-FR" dirty="0" smtClean="0"/>
              <a:t>ET-CTS </a:t>
            </a:r>
            <a:r>
              <a:rPr lang="en" dirty="0" smtClean="0"/>
              <a:t>- </a:t>
            </a:r>
            <a:r>
              <a:rPr lang="en" dirty="0"/>
              <a:t>Cache in and through the cloud</a:t>
            </a:r>
          </a:p>
        </p:txBody>
      </p:sp>
      <p:sp>
        <p:nvSpPr>
          <p:cNvPr id="67" name="Shape 67"/>
          <p:cNvSpPr txBox="1">
            <a:spLocks noGrp="1"/>
          </p:cNvSpPr>
          <p:nvPr>
            <p:ph type="subTitle" idx="1"/>
          </p:nvPr>
        </p:nvSpPr>
        <p:spPr>
          <a:prstGeom prst="rect">
            <a:avLst/>
          </a:prstGeom>
        </p:spPr>
        <p:txBody>
          <a:bodyPr vert="horz" wrap="square" lIns="68569" tIns="68569" rIns="68569" bIns="68569" rtlCol="0" anchor="t" anchorCtr="0">
            <a:noAutofit/>
          </a:bodyPr>
          <a:lstStyle/>
          <a:p>
            <a:pPr>
              <a:spcBef>
                <a:spcPts val="0"/>
              </a:spcBef>
            </a:pPr>
            <a:r>
              <a:rPr lang="fr-FR" dirty="0" smtClean="0"/>
              <a:t>ET-CTS / ET- WISC </a:t>
            </a:r>
            <a:r>
              <a:rPr lang="fr-FR" dirty="0" err="1" smtClean="0"/>
              <a:t>Plenary</a:t>
            </a:r>
            <a:r>
              <a:rPr lang="fr-FR" dirty="0" smtClean="0"/>
              <a:t> Session</a:t>
            </a:r>
          </a:p>
          <a:p>
            <a:pPr>
              <a:spcBef>
                <a:spcPts val="0"/>
              </a:spcBef>
            </a:pPr>
            <a:r>
              <a:rPr lang="fr-FR" dirty="0" smtClean="0"/>
              <a:t>Novembre 2017</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vert="horz" wrap="square" lIns="68569" tIns="68569" rIns="68569" bIns="68569" rtlCol="0" anchor="ctr" anchorCtr="0">
            <a:noAutofit/>
          </a:bodyPr>
          <a:lstStyle/>
          <a:p>
            <a:r>
              <a:rPr lang="en" dirty="0"/>
              <a:t>Functional and technical </a:t>
            </a:r>
            <a:r>
              <a:rPr lang="en" dirty="0" smtClean="0"/>
              <a:t>requirements for </a:t>
            </a:r>
            <a:r>
              <a:rPr lang="fr-FR" sz="2800" dirty="0"/>
              <a:t>« </a:t>
            </a:r>
            <a:r>
              <a:rPr lang="fr-FR" sz="2800" dirty="0" smtClean="0"/>
              <a:t>Initial Phase</a:t>
            </a:r>
            <a:r>
              <a:rPr lang="fr-FR" sz="2800" dirty="0"/>
              <a:t> »</a:t>
            </a:r>
            <a:r>
              <a:rPr lang="en" dirty="0" smtClean="0"/>
              <a:t> </a:t>
            </a:r>
            <a:endParaRPr lang="e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mr-IN" dirty="0" smtClean="0"/>
              <a:t>–</a:t>
            </a:r>
            <a:r>
              <a:rPr lang="en-US" dirty="0" smtClean="0"/>
              <a:t> Guiding principles</a:t>
            </a:r>
            <a:endParaRPr lang="en-US" dirty="0"/>
          </a:p>
        </p:txBody>
      </p:sp>
      <p:sp>
        <p:nvSpPr>
          <p:cNvPr id="3" name="Text Placeholder 2"/>
          <p:cNvSpPr>
            <a:spLocks noGrp="1"/>
          </p:cNvSpPr>
          <p:nvPr>
            <p:ph type="body" idx="1"/>
          </p:nvPr>
        </p:nvSpPr>
        <p:spPr/>
        <p:txBody>
          <a:bodyPr>
            <a:normAutofit/>
          </a:bodyPr>
          <a:lstStyle/>
          <a:p>
            <a:pPr marL="342892" indent="-323842">
              <a:buFont typeface="Arial"/>
              <a:buChar char="-"/>
            </a:pPr>
            <a:r>
              <a:rPr lang="en-US" sz="1400" dirty="0"/>
              <a:t>Compliance with certification requirements of WIS </a:t>
            </a:r>
            <a:r>
              <a:rPr lang="en-US" sz="1400" dirty="0" err="1"/>
              <a:t>centres</a:t>
            </a:r>
            <a:endParaRPr lang="en-US" sz="1400" dirty="0"/>
          </a:p>
          <a:p>
            <a:pPr marL="342892" indent="-323842">
              <a:buFont typeface="Arial"/>
              <a:buChar char="-"/>
            </a:pPr>
            <a:r>
              <a:rPr lang="en-US" sz="1400" dirty="0"/>
              <a:t>Adherence to WIS technical specifications (maintain technical interfaces currently in places - architecture, protocols,</a:t>
            </a:r>
            <a:r>
              <a:rPr lang="is-IS" sz="1400" dirty="0"/>
              <a:t>… -)</a:t>
            </a:r>
            <a:endParaRPr lang="en-US" sz="1400" dirty="0"/>
          </a:p>
          <a:p>
            <a:pPr marL="342892" indent="-323842">
              <a:buFont typeface="Arial"/>
              <a:buChar char="-"/>
            </a:pPr>
            <a:r>
              <a:rPr lang="en-US" sz="1400" dirty="0"/>
              <a:t>Evolutionary </a:t>
            </a:r>
            <a:r>
              <a:rPr lang="mr-IN" sz="1400" dirty="0"/>
              <a:t>–</a:t>
            </a:r>
            <a:r>
              <a:rPr lang="en-US" sz="1400" dirty="0"/>
              <a:t> support current protocols, evolve to support new ones over time, seek opportunities for improving efficiency</a:t>
            </a:r>
          </a:p>
          <a:p>
            <a:pPr marL="342892" indent="-323842">
              <a:buFont typeface="Arial"/>
              <a:buChar char="-"/>
            </a:pPr>
            <a:r>
              <a:rPr lang="en-US" sz="1400" dirty="0"/>
              <a:t>Address both data and metadata exchange requirements</a:t>
            </a:r>
          </a:p>
          <a:p>
            <a:pPr marL="342892" indent="-323842">
              <a:buFont typeface="Arial"/>
              <a:buChar char="-"/>
            </a:pPr>
            <a:r>
              <a:rPr lang="en-US" sz="1400" dirty="0"/>
              <a:t>Consider </a:t>
            </a:r>
            <a:r>
              <a:rPr lang="en-US" sz="1400" dirty="0" smtClean="0"/>
              <a:t>governance, performance</a:t>
            </a:r>
            <a:r>
              <a:rPr lang="en-US" sz="1400" dirty="0"/>
              <a:t>, reliability, security, administration, monitoring, and financial aspects </a:t>
            </a:r>
            <a:r>
              <a:rPr lang="en-US" sz="1400" dirty="0" smtClean="0"/>
              <a:t>of the project</a:t>
            </a:r>
          </a:p>
          <a:p>
            <a:pPr marL="342892" indent="-323842">
              <a:buFont typeface="Arial"/>
              <a:buChar char="-"/>
            </a:pPr>
            <a:endParaRPr lang="en-US" sz="1400" dirty="0"/>
          </a:p>
        </p:txBody>
      </p:sp>
    </p:spTree>
    <p:extLst>
      <p:ext uri="{BB962C8B-B14F-4D97-AF65-F5344CB8AC3E}">
        <p14:creationId xmlns:p14="http://schemas.microsoft.com/office/powerpoint/2010/main" val="1214868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prstGeom prst="rect">
            <a:avLst/>
          </a:prstGeom>
        </p:spPr>
        <p:txBody>
          <a:bodyPr vert="horz" wrap="square" lIns="68569" tIns="68569" rIns="68569" bIns="68569" rtlCol="0" anchor="ctr" anchorCtr="0">
            <a:noAutofit/>
          </a:bodyPr>
          <a:lstStyle/>
          <a:p>
            <a:r>
              <a:rPr lang="en" dirty="0"/>
              <a:t>Data requirements in the cloud</a:t>
            </a:r>
          </a:p>
        </p:txBody>
      </p:sp>
      <p:sp>
        <p:nvSpPr>
          <p:cNvPr id="101" name="Shape 101"/>
          <p:cNvSpPr txBox="1">
            <a:spLocks noGrp="1"/>
          </p:cNvSpPr>
          <p:nvPr>
            <p:ph type="body" idx="1"/>
          </p:nvPr>
        </p:nvSpPr>
        <p:spPr>
          <a:xfrm>
            <a:off x="233775" y="990043"/>
            <a:ext cx="6390450" cy="3416400"/>
          </a:xfrm>
          <a:prstGeom prst="rect">
            <a:avLst/>
          </a:prstGeom>
        </p:spPr>
        <p:txBody>
          <a:bodyPr vert="horz" wrap="square" lIns="68569" tIns="68569" rIns="68569" bIns="68569" rtlCol="0" anchor="t" anchorCtr="0">
            <a:noAutofit/>
          </a:bodyPr>
          <a:lstStyle/>
          <a:p>
            <a:pPr marL="342892" indent="-323842">
              <a:buChar char="-"/>
            </a:pPr>
            <a:r>
              <a:rPr lang="en" sz="1400" dirty="0"/>
              <a:t>Performance</a:t>
            </a:r>
          </a:p>
          <a:p>
            <a:pPr marL="685784" lvl="1" indent="-304793">
              <a:buChar char="-"/>
            </a:pPr>
            <a:r>
              <a:rPr lang="en" sz="1400" dirty="0" smtClean="0"/>
              <a:t>Global data is to be available at all GISCs within 15 minutes</a:t>
            </a:r>
          </a:p>
          <a:p>
            <a:pPr marL="685784" lvl="1" indent="-304793">
              <a:buChar char="-"/>
            </a:pPr>
            <a:r>
              <a:rPr lang="fr-FR" sz="1400" dirty="0" smtClean="0"/>
              <a:t>High </a:t>
            </a:r>
            <a:r>
              <a:rPr lang="fr-FR" sz="1400" dirty="0" err="1" smtClean="0"/>
              <a:t>priority</a:t>
            </a:r>
            <a:r>
              <a:rPr lang="fr-FR" sz="1400" dirty="0" smtClean="0"/>
              <a:t> data </a:t>
            </a:r>
            <a:r>
              <a:rPr lang="fr-FR" sz="1400" dirty="0" err="1" smtClean="0"/>
              <a:t>is</a:t>
            </a:r>
            <a:r>
              <a:rPr lang="fr-FR" sz="1400" dirty="0" smtClean="0"/>
              <a:t> to </a:t>
            </a:r>
            <a:r>
              <a:rPr lang="fr-FR" sz="1400" dirty="0" err="1" smtClean="0"/>
              <a:t>be</a:t>
            </a:r>
            <a:r>
              <a:rPr lang="fr-FR" sz="1400" dirty="0" smtClean="0"/>
              <a:t> </a:t>
            </a:r>
            <a:r>
              <a:rPr lang="fr-FR" sz="1400" dirty="0" err="1" smtClean="0"/>
              <a:t>transmitted</a:t>
            </a:r>
            <a:r>
              <a:rPr lang="fr-FR" sz="1400" dirty="0" smtClean="0"/>
              <a:t> end-to-end </a:t>
            </a:r>
            <a:r>
              <a:rPr lang="en" sz="1400" dirty="0" smtClean="0"/>
              <a:t>within </a:t>
            </a:r>
            <a:r>
              <a:rPr lang="en" sz="1400" dirty="0"/>
              <a:t>two minutes (when priority data is included</a:t>
            </a:r>
            <a:r>
              <a:rPr lang="en" sz="1400" dirty="0" smtClean="0"/>
              <a:t>)</a:t>
            </a:r>
            <a:endParaRPr lang="fr-FR" sz="1400" dirty="0" smtClean="0"/>
          </a:p>
          <a:p>
            <a:pPr marL="685784" lvl="1" indent="-304793">
              <a:buChar char="-"/>
            </a:pPr>
            <a:endParaRPr lang="en" sz="1400" dirty="0"/>
          </a:p>
          <a:p>
            <a:pPr marL="342892" indent="-323842">
              <a:buChar char="-"/>
            </a:pPr>
            <a:r>
              <a:rPr lang="en" sz="1400" dirty="0" smtClean="0"/>
              <a:t>Scalability</a:t>
            </a:r>
            <a:endParaRPr lang="en" sz="1400" dirty="0"/>
          </a:p>
          <a:p>
            <a:pPr marL="685784" lvl="1" indent="-304793">
              <a:buChar char="-"/>
            </a:pPr>
            <a:r>
              <a:rPr lang="en" sz="1400" dirty="0" smtClean="0"/>
              <a:t>Currently, individual </a:t>
            </a:r>
            <a:r>
              <a:rPr lang="en" sz="1400" dirty="0"/>
              <a:t>instance of data cache </a:t>
            </a:r>
            <a:r>
              <a:rPr lang="fr-FR" sz="1400" dirty="0" err="1" smtClean="0"/>
              <a:t>is</a:t>
            </a:r>
            <a:r>
              <a:rPr lang="fr-FR" sz="1400" dirty="0" smtClean="0"/>
              <a:t> </a:t>
            </a:r>
            <a:r>
              <a:rPr lang="fr-FR" sz="1400" dirty="0" err="1" smtClean="0"/>
              <a:t>estimated</a:t>
            </a:r>
            <a:r>
              <a:rPr lang="fr-FR" sz="1400" dirty="0" smtClean="0"/>
              <a:t> to </a:t>
            </a:r>
            <a:r>
              <a:rPr lang="fr-FR" sz="1400" dirty="0" err="1" smtClean="0"/>
              <a:t>be</a:t>
            </a:r>
            <a:r>
              <a:rPr lang="fr-FR" sz="1400" dirty="0" smtClean="0"/>
              <a:t> </a:t>
            </a:r>
            <a:r>
              <a:rPr lang="fr-FR" sz="1400" dirty="0" err="1" smtClean="0"/>
              <a:t>less</a:t>
            </a:r>
            <a:r>
              <a:rPr lang="fr-FR" sz="1400" dirty="0" smtClean="0"/>
              <a:t> </a:t>
            </a:r>
            <a:r>
              <a:rPr lang="fr-FR" sz="1400" dirty="0" err="1" smtClean="0"/>
              <a:t>than</a:t>
            </a:r>
            <a:r>
              <a:rPr lang="fr-FR" sz="1400" dirty="0" smtClean="0"/>
              <a:t> </a:t>
            </a:r>
            <a:r>
              <a:rPr lang="en" sz="1400" dirty="0" smtClean="0"/>
              <a:t>200GB </a:t>
            </a:r>
            <a:r>
              <a:rPr lang="en" sz="1400" dirty="0"/>
              <a:t>(assuming 24 hour cache, higher should data throughput increase or should the period covered by the cache be increased from 24 hours) </a:t>
            </a:r>
          </a:p>
          <a:p>
            <a:pPr marL="685784" lvl="1" indent="-304793">
              <a:buChar char="-"/>
            </a:pPr>
            <a:r>
              <a:rPr lang="en" sz="1400" dirty="0"/>
              <a:t>Decision to extend service will be at least partially driven by </a:t>
            </a:r>
            <a:r>
              <a:rPr lang="en" sz="1400" dirty="0" smtClean="0"/>
              <a:t>cost</a:t>
            </a:r>
            <a:endParaRPr lang="fr-FR" sz="1400" dirty="0" smtClean="0"/>
          </a:p>
          <a:p>
            <a:pPr marL="685784" lvl="1" indent="-304793">
              <a:buChar char="-"/>
            </a:pPr>
            <a:endParaRPr lang="en" sz="1400" dirty="0"/>
          </a:p>
          <a:p>
            <a:pPr marL="342892" indent="-323842">
              <a:buChar char="-"/>
            </a:pPr>
            <a:r>
              <a:rPr lang="en" sz="1400" dirty="0"/>
              <a:t>Data </a:t>
            </a:r>
            <a:r>
              <a:rPr lang="en" sz="1400" dirty="0" smtClean="0"/>
              <a:t>exchange</a:t>
            </a:r>
            <a:endParaRPr lang="en" sz="1400" dirty="0"/>
          </a:p>
          <a:p>
            <a:pPr marL="685784" lvl="1" indent="-304793">
              <a:buChar char="-"/>
            </a:pPr>
            <a:r>
              <a:rPr lang="fr-FR" sz="1400" dirty="0" smtClean="0"/>
              <a:t>Must use </a:t>
            </a:r>
            <a:r>
              <a:rPr lang="fr-FR" sz="1400" dirty="0" err="1" smtClean="0"/>
              <a:t>agreed</a:t>
            </a:r>
            <a:r>
              <a:rPr lang="fr-FR" sz="1400" dirty="0" smtClean="0"/>
              <a:t> </a:t>
            </a:r>
            <a:r>
              <a:rPr lang="fr-FR" sz="1400" dirty="0" err="1" smtClean="0"/>
              <a:t>protocol</a:t>
            </a:r>
            <a:r>
              <a:rPr lang="fr-FR" sz="1400" dirty="0" smtClean="0"/>
              <a:t> to exchange data (FTP, SFTP, HTTP, HTTPS) </a:t>
            </a:r>
            <a:r>
              <a:rPr lang="fr-FR" sz="1400" dirty="0" err="1" smtClean="0"/>
              <a:t>based</a:t>
            </a:r>
            <a:r>
              <a:rPr lang="fr-FR" sz="1400" dirty="0" smtClean="0"/>
              <a:t> on a « push » </a:t>
            </a:r>
            <a:r>
              <a:rPr lang="fr-FR" sz="1400" dirty="0" err="1" smtClean="0"/>
              <a:t>approach</a:t>
            </a:r>
            <a:endParaRPr lang="fr-FR" sz="1400" dirty="0" smtClean="0"/>
          </a:p>
          <a:p>
            <a:pPr marL="380991" lvl="1" indent="0">
              <a:buNone/>
            </a:pPr>
            <a:endParaRPr lang="fr-FR" sz="1400" dirty="0"/>
          </a:p>
          <a:p>
            <a:pPr marL="342892" lvl="1" indent="-323842">
              <a:buFont typeface="Arial"/>
              <a:buChar char="-"/>
            </a:pPr>
            <a:r>
              <a:rPr lang="en" sz="1400" dirty="0"/>
              <a:t>Data repository in the cloud is not a user accessible service (e.g. via subscription, etc.) – this is the role of the GISC portal</a:t>
            </a:r>
          </a:p>
          <a:p>
            <a:pPr marL="380991" lvl="1" indent="0">
              <a:buNone/>
            </a:pPr>
            <a:endParaRPr lang="fr-FR"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prstGeom prst="rect">
            <a:avLst/>
          </a:prstGeom>
        </p:spPr>
        <p:txBody>
          <a:bodyPr vert="horz" wrap="square" lIns="68569" tIns="68569" rIns="68569" bIns="68569" rtlCol="0" anchor="ctr" anchorCtr="0">
            <a:noAutofit/>
          </a:bodyPr>
          <a:lstStyle/>
          <a:p>
            <a:r>
              <a:rPr lang="en"/>
              <a:t>Metadata requirements in the cloud</a:t>
            </a:r>
          </a:p>
        </p:txBody>
      </p:sp>
      <p:sp>
        <p:nvSpPr>
          <p:cNvPr id="107" name="Shape 107"/>
          <p:cNvSpPr txBox="1">
            <a:spLocks noGrp="1"/>
          </p:cNvSpPr>
          <p:nvPr>
            <p:ph type="body" idx="1"/>
          </p:nvPr>
        </p:nvSpPr>
        <p:spPr>
          <a:xfrm>
            <a:off x="233775" y="1011803"/>
            <a:ext cx="6390450" cy="3416400"/>
          </a:xfrm>
          <a:prstGeom prst="rect">
            <a:avLst/>
          </a:prstGeom>
        </p:spPr>
        <p:txBody>
          <a:bodyPr vert="horz" wrap="square" lIns="68569" tIns="68569" rIns="68569" bIns="68569" rtlCol="0" anchor="t" anchorCtr="0">
            <a:noAutofit/>
          </a:bodyPr>
          <a:lstStyle/>
          <a:p>
            <a:pPr marL="484574" indent="-285750">
              <a:buFontTx/>
              <a:buChar char="-"/>
            </a:pPr>
            <a:r>
              <a:rPr lang="fr-FR" sz="1600" dirty="0" err="1"/>
              <a:t>Metadata</a:t>
            </a:r>
            <a:r>
              <a:rPr lang="fr-FR" sz="1600" dirty="0"/>
              <a:t> exchange</a:t>
            </a:r>
          </a:p>
          <a:p>
            <a:pPr marL="709602" lvl="2" indent="-285750">
              <a:buFontTx/>
              <a:buChar char="-"/>
            </a:pPr>
            <a:r>
              <a:rPr lang="fr-FR" sz="1375" dirty="0"/>
              <a:t>Must use </a:t>
            </a:r>
            <a:r>
              <a:rPr lang="fr-FR" sz="1375" dirty="0" err="1"/>
              <a:t>agreed</a:t>
            </a:r>
            <a:r>
              <a:rPr lang="fr-FR" sz="1375" dirty="0"/>
              <a:t> </a:t>
            </a:r>
            <a:r>
              <a:rPr lang="fr-FR" sz="1375" dirty="0" err="1"/>
              <a:t>protocol</a:t>
            </a:r>
            <a:r>
              <a:rPr lang="fr-FR" sz="1375" dirty="0"/>
              <a:t> to exchange </a:t>
            </a:r>
            <a:r>
              <a:rPr lang="fr-FR" sz="1375" dirty="0" err="1"/>
              <a:t>metadata</a:t>
            </a:r>
            <a:r>
              <a:rPr lang="fr-FR" sz="1375" dirty="0"/>
              <a:t> (OAI-PMH)</a:t>
            </a:r>
          </a:p>
          <a:p>
            <a:pPr marL="709602" lvl="2" indent="-285750">
              <a:buFontTx/>
              <a:buChar char="-"/>
            </a:pPr>
            <a:r>
              <a:rPr lang="fr-FR" sz="1375" dirty="0" err="1"/>
              <a:t>Facilitates</a:t>
            </a:r>
            <a:r>
              <a:rPr lang="fr-FR" sz="1375" dirty="0"/>
              <a:t> </a:t>
            </a:r>
            <a:r>
              <a:rPr lang="fr-FR" sz="1375" dirty="0" err="1"/>
              <a:t>synchronization</a:t>
            </a:r>
            <a:r>
              <a:rPr lang="fr-FR" sz="1375" dirty="0"/>
              <a:t> of the WIS catalogue via a central point of exchange </a:t>
            </a:r>
          </a:p>
          <a:p>
            <a:pPr marL="198824" indent="0">
              <a:buNone/>
            </a:pPr>
            <a:endParaRPr lang="en" sz="1600" dirty="0"/>
          </a:p>
          <a:p>
            <a:pPr marL="484574" indent="-285750">
              <a:buFontTx/>
              <a:buChar char="-"/>
            </a:pPr>
            <a:r>
              <a:rPr lang="en" sz="1600" dirty="0"/>
              <a:t>Metadata information in the cloud does not consititute a user searchable metadata catalogue – this is the role of the GISC portal</a:t>
            </a:r>
          </a:p>
          <a:p>
            <a:pPr marL="484574" indent="-285750">
              <a:buFontTx/>
              <a:buChar char="-"/>
            </a:pPr>
            <a:endParaRPr lang="en"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233775" y="173721"/>
            <a:ext cx="6390450" cy="572700"/>
          </a:xfrm>
          <a:prstGeom prst="rect">
            <a:avLst/>
          </a:prstGeom>
        </p:spPr>
        <p:txBody>
          <a:bodyPr vert="horz" wrap="square" lIns="68569" tIns="68569" rIns="68569" bIns="68569" rtlCol="0" anchor="ctr" anchorCtr="0">
            <a:noAutofit/>
          </a:bodyPr>
          <a:lstStyle/>
          <a:p>
            <a:r>
              <a:rPr lang="en-US" dirty="0" smtClean="0"/>
              <a:t>Administration </a:t>
            </a:r>
            <a:r>
              <a:rPr lang="en" dirty="0" smtClean="0"/>
              <a:t>requirements </a:t>
            </a:r>
            <a:r>
              <a:rPr lang="en" dirty="0"/>
              <a:t>in the cloud</a:t>
            </a:r>
          </a:p>
        </p:txBody>
      </p:sp>
      <p:sp>
        <p:nvSpPr>
          <p:cNvPr id="113" name="Shape 113"/>
          <p:cNvSpPr txBox="1">
            <a:spLocks noGrp="1"/>
          </p:cNvSpPr>
          <p:nvPr>
            <p:ph type="body" idx="1"/>
          </p:nvPr>
        </p:nvSpPr>
        <p:spPr>
          <a:xfrm>
            <a:off x="233775" y="640016"/>
            <a:ext cx="6390450" cy="3416400"/>
          </a:xfrm>
          <a:prstGeom prst="rect">
            <a:avLst/>
          </a:prstGeom>
        </p:spPr>
        <p:txBody>
          <a:bodyPr vert="horz" wrap="square" lIns="68569" tIns="68569" rIns="68569" bIns="68569" rtlCol="0" anchor="t" anchorCtr="0">
            <a:noAutofit/>
          </a:bodyPr>
          <a:lstStyle/>
          <a:p>
            <a:pPr marL="342892" indent="-323842">
              <a:buChar char="-"/>
            </a:pPr>
            <a:r>
              <a:rPr lang="fr-FR" dirty="0" smtClean="0"/>
              <a:t>IT </a:t>
            </a:r>
            <a:r>
              <a:rPr lang="fr-FR" dirty="0" err="1" smtClean="0"/>
              <a:t>environment</a:t>
            </a:r>
            <a:r>
              <a:rPr lang="fr-FR" dirty="0" smtClean="0"/>
              <a:t> (hosts, VM, firewalls,</a:t>
            </a:r>
            <a:r>
              <a:rPr lang="is-IS" dirty="0" smtClean="0"/>
              <a:t>…)</a:t>
            </a:r>
            <a:endParaRPr lang="en" dirty="0"/>
          </a:p>
          <a:p>
            <a:pPr marL="685784" lvl="1" indent="-304793">
              <a:buChar char="-"/>
            </a:pPr>
            <a:r>
              <a:rPr lang="en" dirty="0" smtClean="0"/>
              <a:t>Operating System level + maintenance including system resources (CPU, storage, …) monitoring</a:t>
            </a:r>
          </a:p>
          <a:p>
            <a:pPr marL="685784" lvl="1" indent="-304793">
              <a:buChar char="-"/>
            </a:pPr>
            <a:r>
              <a:rPr lang="en" dirty="0" smtClean="0"/>
              <a:t>Software packages that are dependent on by WIS service</a:t>
            </a:r>
          </a:p>
          <a:p>
            <a:pPr marL="342892" indent="-323842">
              <a:buChar char="-"/>
            </a:pPr>
            <a:r>
              <a:rPr lang="en" dirty="0" smtClean="0"/>
              <a:t>Configuration</a:t>
            </a:r>
            <a:endParaRPr lang="en" dirty="0"/>
          </a:p>
          <a:p>
            <a:pPr marL="342892" indent="-323842">
              <a:buChar char="-"/>
            </a:pPr>
            <a:r>
              <a:rPr lang="en" dirty="0" smtClean="0"/>
              <a:t>Roles </a:t>
            </a:r>
            <a:r>
              <a:rPr lang="en" dirty="0"/>
              <a:t>and Rights</a:t>
            </a:r>
          </a:p>
          <a:p>
            <a:pPr marL="685784" lvl="1" indent="-304793">
              <a:buChar char="-"/>
            </a:pPr>
            <a:r>
              <a:rPr lang="en" dirty="0" smtClean="0"/>
              <a:t>Authentication and authorization</a:t>
            </a:r>
            <a:endParaRPr lang="en" dirty="0"/>
          </a:p>
          <a:p>
            <a:pPr marL="342892" indent="-323842">
              <a:buFont typeface="Arial"/>
              <a:buChar char="-"/>
            </a:pPr>
            <a:r>
              <a:rPr lang="fr-FR" dirty="0"/>
              <a:t>Activity monitoring</a:t>
            </a:r>
            <a:endParaRPr lang="en" dirty="0"/>
          </a:p>
          <a:p>
            <a:pPr marL="342892" indent="-323842">
              <a:buChar char="-"/>
            </a:pPr>
            <a:r>
              <a:rPr lang="en" dirty="0"/>
              <a:t>Data availability and timeliness</a:t>
            </a:r>
          </a:p>
          <a:p>
            <a:pPr marL="685784" lvl="1" indent="-304793">
              <a:buChar char="-"/>
            </a:pPr>
            <a:r>
              <a:rPr lang="en" dirty="0"/>
              <a:t>monitoring &amp; statistics</a:t>
            </a:r>
          </a:p>
          <a:p>
            <a:pPr marL="342892" indent="-323842">
              <a:buChar char="-"/>
            </a:pPr>
            <a:r>
              <a:rPr lang="en" dirty="0"/>
              <a:t>Capacity (of resources)</a:t>
            </a:r>
          </a:p>
          <a:p>
            <a:pPr marL="685784" lvl="1" indent="-304793">
              <a:buChar char="-"/>
            </a:pPr>
            <a:r>
              <a:rPr lang="en" dirty="0" smtClean="0"/>
              <a:t>Procurement/provisioning</a:t>
            </a:r>
            <a:endParaRPr lang="fr-FR" dirty="0" smtClean="0"/>
          </a:p>
          <a:p>
            <a:pPr marL="342892" indent="-323842">
              <a:buFont typeface="Arial"/>
              <a:buChar char="-"/>
            </a:pPr>
            <a:r>
              <a:rPr lang="fr-FR" dirty="0" err="1" smtClean="0"/>
              <a:t>Cybersecurity</a:t>
            </a:r>
            <a:endParaRPr lang="fr-FR" dirty="0" smtClean="0"/>
          </a:p>
          <a:p>
            <a:pPr marL="342892" indent="-323842">
              <a:buFont typeface="Arial"/>
              <a:buChar char="-"/>
            </a:pPr>
            <a:r>
              <a:rPr lang="fr-FR" dirty="0" err="1" smtClean="0"/>
              <a:t>Reliability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prstGeom prst="rect">
            <a:avLst/>
          </a:prstGeom>
        </p:spPr>
        <p:txBody>
          <a:bodyPr vert="horz" wrap="square" lIns="68569" tIns="68569" rIns="68569" bIns="68569" rtlCol="0" anchor="ctr" anchorCtr="0">
            <a:noAutofit/>
          </a:bodyPr>
          <a:lstStyle/>
          <a:p>
            <a:r>
              <a:rPr lang="en"/>
              <a:t>Proposed implementation approach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Architecting and implementing the solution</a:t>
            </a:r>
            <a:endParaRPr lang="en-US" dirty="0"/>
          </a:p>
        </p:txBody>
      </p:sp>
      <p:sp>
        <p:nvSpPr>
          <p:cNvPr id="3" name="Content Placeholder 2"/>
          <p:cNvSpPr>
            <a:spLocks noGrp="1"/>
          </p:cNvSpPr>
          <p:nvPr>
            <p:ph idx="1"/>
          </p:nvPr>
        </p:nvSpPr>
        <p:spPr/>
        <p:txBody>
          <a:bodyPr>
            <a:normAutofit fontScale="92500" lnSpcReduction="10000"/>
          </a:bodyPr>
          <a:lstStyle/>
          <a:p>
            <a:pPr marL="342892" indent="-323842">
              <a:spcBef>
                <a:spcPts val="0"/>
              </a:spcBef>
              <a:buFont typeface="Arial"/>
              <a:buChar char="-"/>
            </a:pPr>
            <a:r>
              <a:rPr lang="en-US" dirty="0"/>
              <a:t>Public cloud providers use similar approaches for configuring and procuring services (storage, compute, network, application services, security services, etc.), and use tiers to allow customers to balance capabilities against costs.</a:t>
            </a:r>
          </a:p>
          <a:p>
            <a:pPr marL="342892" indent="-323842">
              <a:spcBef>
                <a:spcPts val="0"/>
              </a:spcBef>
              <a:buFont typeface="Arial"/>
              <a:buChar char="-"/>
            </a:pPr>
            <a:r>
              <a:rPr lang="en-US" dirty="0"/>
              <a:t>Public cloud providers were reasonably consistent in terms of costing for baseline services.</a:t>
            </a:r>
          </a:p>
          <a:p>
            <a:pPr marL="342892" indent="-323842">
              <a:spcBef>
                <a:spcPts val="0"/>
              </a:spcBef>
              <a:buFont typeface="Arial"/>
              <a:buChar char="-"/>
            </a:pPr>
            <a:r>
              <a:rPr lang="en-US" dirty="0"/>
              <a:t>Niche players provide other capabilities, but public cloud provides were more open/consistent in </a:t>
            </a:r>
            <a:r>
              <a:rPr lang="en-US" dirty="0" smtClean="0"/>
              <a:t>pricing, approach, tools.</a:t>
            </a:r>
          </a:p>
          <a:p>
            <a:pPr marL="342892" indent="-323842">
              <a:spcBef>
                <a:spcPts val="0"/>
              </a:spcBef>
              <a:buFont typeface="Arial"/>
              <a:buChar char="-"/>
            </a:pPr>
            <a:endParaRPr lang="en-US" dirty="0"/>
          </a:p>
          <a:p>
            <a:pPr marL="19050" indent="0" algn="ctr">
              <a:spcBef>
                <a:spcPts val="0"/>
              </a:spcBef>
              <a:buNone/>
            </a:pPr>
            <a:r>
              <a:rPr lang="en-US" b="1" dirty="0"/>
              <a:t>It is recommended that </a:t>
            </a:r>
            <a:r>
              <a:rPr lang="en-US" b="1" dirty="0" smtClean="0"/>
              <a:t>a single solution provider be </a:t>
            </a:r>
            <a:r>
              <a:rPr lang="en-US" b="1" dirty="0"/>
              <a:t>engaged to handle the implementation </a:t>
            </a:r>
            <a:r>
              <a:rPr lang="en-US" b="1" dirty="0" smtClean="0"/>
              <a:t>and management of </a:t>
            </a:r>
            <a:r>
              <a:rPr lang="en-US" b="1" dirty="0"/>
              <a:t>the </a:t>
            </a:r>
            <a:r>
              <a:rPr lang="en-US" b="1" dirty="0" smtClean="0"/>
              <a:t>service.</a:t>
            </a:r>
          </a:p>
          <a:p>
            <a:pPr marL="19050" indent="0" algn="ctr">
              <a:spcBef>
                <a:spcPts val="0"/>
              </a:spcBef>
              <a:buNone/>
            </a:pPr>
            <a:endParaRPr lang="en-US" b="1" dirty="0" smtClean="0"/>
          </a:p>
          <a:p>
            <a:pPr marL="19050" indent="0" algn="ctr">
              <a:spcBef>
                <a:spcPts val="0"/>
              </a:spcBef>
              <a:buNone/>
            </a:pPr>
            <a:r>
              <a:rPr lang="fr-CH" b="1" dirty="0" smtClean="0"/>
              <a:t>Along </a:t>
            </a:r>
            <a:r>
              <a:rPr lang="fr-CH" b="1" dirty="0" err="1" smtClean="0"/>
              <a:t>with</a:t>
            </a:r>
            <a:r>
              <a:rPr lang="fr-CH" b="1" dirty="0" smtClean="0"/>
              <a:t> commercial </a:t>
            </a:r>
            <a:r>
              <a:rPr lang="fr-CH" b="1" dirty="0" err="1" smtClean="0"/>
              <a:t>vendors</a:t>
            </a:r>
            <a:r>
              <a:rPr lang="fr-CH" b="1" dirty="0" smtClean="0"/>
              <a:t>, </a:t>
            </a:r>
            <a:r>
              <a:rPr lang="fr-CH" b="1" dirty="0" err="1" smtClean="0"/>
              <a:t>NMHSs</a:t>
            </a:r>
            <a:r>
              <a:rPr lang="fr-CH" b="1" dirty="0" smtClean="0"/>
              <a:t> (</a:t>
            </a:r>
            <a:r>
              <a:rPr lang="fr-CH" b="1" dirty="0" err="1" smtClean="0"/>
              <a:t>e.g</a:t>
            </a:r>
            <a:r>
              <a:rPr lang="fr-CH" b="1" dirty="0" smtClean="0"/>
              <a:t>. </a:t>
            </a:r>
            <a:r>
              <a:rPr lang="fr-CH" b="1" dirty="0" err="1" smtClean="0"/>
              <a:t>those</a:t>
            </a:r>
            <a:r>
              <a:rPr lang="fr-CH" b="1" dirty="0" smtClean="0"/>
              <a:t> operating </a:t>
            </a:r>
            <a:r>
              <a:rPr lang="fr-CH" b="1" dirty="0" err="1" smtClean="0"/>
              <a:t>GISCs</a:t>
            </a:r>
            <a:r>
              <a:rPr lang="fr-CH" b="1" dirty="0" smtClean="0"/>
              <a:t>) </a:t>
            </a:r>
            <a:r>
              <a:rPr lang="fr-CH" b="1" dirty="0" err="1" smtClean="0"/>
              <a:t>may</a:t>
            </a:r>
            <a:r>
              <a:rPr lang="fr-CH" b="1" dirty="0" smtClean="0"/>
              <a:t> </a:t>
            </a:r>
            <a:r>
              <a:rPr lang="fr-CH" b="1" dirty="0" err="1" smtClean="0"/>
              <a:t>choose</a:t>
            </a:r>
            <a:r>
              <a:rPr lang="fr-CH" b="1" dirty="0" smtClean="0"/>
              <a:t> to </a:t>
            </a:r>
            <a:r>
              <a:rPr lang="fr-CH" b="1" dirty="0" err="1" smtClean="0"/>
              <a:t>respond</a:t>
            </a:r>
            <a:r>
              <a:rPr lang="fr-CH" b="1" dirty="0" smtClean="0"/>
              <a:t> to the tender.</a:t>
            </a:r>
            <a:endParaRPr lang="en-US" b="1" dirty="0"/>
          </a:p>
        </p:txBody>
      </p:sp>
    </p:spTree>
    <p:extLst>
      <p:ext uri="{BB962C8B-B14F-4D97-AF65-F5344CB8AC3E}">
        <p14:creationId xmlns:p14="http://schemas.microsoft.com/office/powerpoint/2010/main" val="1452994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Delivering the solution</a:t>
            </a:r>
            <a:endParaRPr lang="en-US" dirty="0"/>
          </a:p>
        </p:txBody>
      </p:sp>
      <p:sp>
        <p:nvSpPr>
          <p:cNvPr id="3" name="Content Placeholder 2"/>
          <p:cNvSpPr>
            <a:spLocks noGrp="1"/>
          </p:cNvSpPr>
          <p:nvPr>
            <p:ph idx="1"/>
          </p:nvPr>
        </p:nvSpPr>
        <p:spPr/>
        <p:txBody>
          <a:bodyPr>
            <a:normAutofit lnSpcReduction="10000"/>
          </a:bodyPr>
          <a:lstStyle/>
          <a:p>
            <a:pPr marL="342892" lvl="1" indent="-323842">
              <a:spcBef>
                <a:spcPts val="0"/>
              </a:spcBef>
              <a:buFont typeface="Arial"/>
              <a:buChar char="-"/>
            </a:pPr>
            <a:r>
              <a:rPr lang="en-US" sz="1900" dirty="0" smtClean="0"/>
              <a:t>The </a:t>
            </a:r>
            <a:r>
              <a:rPr lang="en-US" sz="1900" dirty="0"/>
              <a:t>current recommendation is to employ a tendering process to solicit bid from qualified </a:t>
            </a:r>
            <a:r>
              <a:rPr lang="en-US" sz="1900" dirty="0" smtClean="0"/>
              <a:t>solution providers </a:t>
            </a:r>
            <a:r>
              <a:rPr lang="en-US" sz="1900" dirty="0"/>
              <a:t>to deliver the solution (deliver on SLA)</a:t>
            </a:r>
          </a:p>
          <a:p>
            <a:pPr marL="342892" lvl="1" indent="-323842">
              <a:spcBef>
                <a:spcPts val="0"/>
              </a:spcBef>
              <a:buFont typeface="Arial"/>
              <a:buChar char="-"/>
            </a:pPr>
            <a:r>
              <a:rPr lang="en-US" sz="1900" dirty="0"/>
              <a:t>Execute a 3 </a:t>
            </a:r>
            <a:r>
              <a:rPr lang="mr-IN" sz="1900" dirty="0"/>
              <a:t>–</a:t>
            </a:r>
            <a:r>
              <a:rPr lang="en-US" sz="1900" dirty="0"/>
              <a:t> 4 year contract</a:t>
            </a:r>
          </a:p>
          <a:p>
            <a:pPr marL="342892" lvl="1" indent="-323842">
              <a:spcBef>
                <a:spcPts val="0"/>
              </a:spcBef>
              <a:buFont typeface="Arial"/>
              <a:buChar char="-"/>
            </a:pPr>
            <a:r>
              <a:rPr lang="en-US" sz="1900" dirty="0" smtClean="0"/>
              <a:t>Solution provider is </a:t>
            </a:r>
            <a:r>
              <a:rPr lang="en-US" sz="1900" dirty="0"/>
              <a:t>responsible for architecting and delivering a solution which complies with the needs of </a:t>
            </a:r>
            <a:r>
              <a:rPr lang="en-US" sz="1900" dirty="0" smtClean="0"/>
              <a:t>WMO</a:t>
            </a:r>
          </a:p>
          <a:p>
            <a:pPr marL="342892" lvl="1" indent="-323842">
              <a:spcBef>
                <a:spcPts val="0"/>
              </a:spcBef>
              <a:buFont typeface="Arial"/>
              <a:buChar char="-"/>
            </a:pPr>
            <a:r>
              <a:rPr lang="en-US" sz="1900" dirty="0" smtClean="0"/>
              <a:t>The solution provider is responsible for the solution design to meet WMO requirements (e.g. certification requirements for GISCs, application of interfaces based on requirements to be defined by WMO, in line with subsequent updates from time to time)</a:t>
            </a:r>
          </a:p>
        </p:txBody>
      </p:sp>
    </p:spTree>
    <p:extLst>
      <p:ext uri="{BB962C8B-B14F-4D97-AF65-F5344CB8AC3E}">
        <p14:creationId xmlns:p14="http://schemas.microsoft.com/office/powerpoint/2010/main" val="227337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with WIS 2.0</a:t>
            </a:r>
            <a:endParaRPr lang="en-US" dirty="0"/>
          </a:p>
        </p:txBody>
      </p:sp>
      <p:sp>
        <p:nvSpPr>
          <p:cNvPr id="3" name="Content Placeholder 2"/>
          <p:cNvSpPr>
            <a:spLocks noGrp="1"/>
          </p:cNvSpPr>
          <p:nvPr>
            <p:ph idx="1"/>
          </p:nvPr>
        </p:nvSpPr>
        <p:spPr>
          <a:xfrm>
            <a:off x="342900" y="977901"/>
            <a:ext cx="6172200" cy="3394472"/>
          </a:xfrm>
        </p:spPr>
        <p:txBody>
          <a:bodyPr>
            <a:noAutofit/>
          </a:bodyPr>
          <a:lstStyle/>
          <a:p>
            <a:pPr marL="342892" indent="-323842">
              <a:spcBef>
                <a:spcPts val="0"/>
              </a:spcBef>
              <a:buFont typeface="Arial"/>
              <a:buChar char="-"/>
            </a:pPr>
            <a:r>
              <a:rPr lang="en-US" sz="1900" dirty="0"/>
              <a:t>WIS 2.0 implementation strategy as presented and endorsed both at CBS-16 and EC-69 includes a step by step approach</a:t>
            </a:r>
          </a:p>
          <a:p>
            <a:pPr marL="342892" indent="-323842">
              <a:spcBef>
                <a:spcPts val="0"/>
              </a:spcBef>
              <a:buFont typeface="Arial"/>
              <a:buChar char="-"/>
            </a:pPr>
            <a:r>
              <a:rPr lang="fr-FR" sz="1900" dirty="0"/>
              <a:t>WIS 2.0 </a:t>
            </a:r>
            <a:r>
              <a:rPr lang="fr-FR" sz="1900" dirty="0" err="1"/>
              <a:t>includes</a:t>
            </a:r>
            <a:r>
              <a:rPr lang="fr-FR" sz="1900" dirty="0"/>
              <a:t> the provision of </a:t>
            </a:r>
            <a:r>
              <a:rPr lang="fr-FR" sz="1900" dirty="0" smtClean="0"/>
              <a:t>cloud-</a:t>
            </a:r>
            <a:r>
              <a:rPr lang="fr-FR" sz="1900" dirty="0" err="1" smtClean="0"/>
              <a:t>based</a:t>
            </a:r>
            <a:r>
              <a:rPr lang="fr-FR" sz="1900" dirty="0" smtClean="0"/>
              <a:t> services</a:t>
            </a:r>
            <a:endParaRPr lang="en-US" sz="1900" dirty="0"/>
          </a:p>
          <a:p>
            <a:pPr marL="342892" indent="-323842">
              <a:spcBef>
                <a:spcPts val="0"/>
              </a:spcBef>
              <a:buFont typeface="Arial"/>
              <a:buChar char="-"/>
            </a:pPr>
            <a:r>
              <a:rPr lang="en-US" sz="1900" dirty="0"/>
              <a:t>The “cache in and through the cloud” is part of this strategy and as such is considered to be the first of the cloud services that are likely to be included in the WIS 2.0 </a:t>
            </a:r>
            <a:r>
              <a:rPr lang="en-US" sz="1900" dirty="0" smtClean="0"/>
              <a:t>implementation</a:t>
            </a:r>
            <a:endParaRPr lang="en-US" sz="1900" dirty="0"/>
          </a:p>
        </p:txBody>
      </p:sp>
    </p:spTree>
    <p:extLst>
      <p:ext uri="{BB962C8B-B14F-4D97-AF65-F5344CB8AC3E}">
        <p14:creationId xmlns:p14="http://schemas.microsoft.com/office/powerpoint/2010/main" val="3171382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prstGeom prst="rect">
            <a:avLst/>
          </a:prstGeom>
        </p:spPr>
        <p:txBody>
          <a:bodyPr vert="horz" wrap="square" lIns="68569" tIns="68569" rIns="68569" bIns="68569" rtlCol="0" anchor="ctr" anchorCtr="0">
            <a:noAutofit/>
          </a:bodyPr>
          <a:lstStyle/>
          <a:p>
            <a:r>
              <a:rPr lang="en"/>
              <a:t>Procurement requirements and options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5142" y="141480"/>
            <a:ext cx="6172200" cy="857250"/>
          </a:xfrm>
        </p:spPr>
        <p:txBody>
          <a:bodyPr/>
          <a:lstStyle/>
          <a:p>
            <a:pPr eaLnBrk="1" hangingPunct="1"/>
            <a:r>
              <a:rPr lang="fr-FR" altLang="en-US" dirty="0" smtClean="0">
                <a:ea typeface="ＭＳ Ｐゴシック" charset="-128"/>
              </a:rPr>
              <a:t>History</a:t>
            </a:r>
          </a:p>
        </p:txBody>
      </p:sp>
      <p:sp>
        <p:nvSpPr>
          <p:cNvPr id="6147" name="Rectangle 5"/>
          <p:cNvSpPr>
            <a:spLocks noChangeArrowheads="1"/>
          </p:cNvSpPr>
          <p:nvPr/>
        </p:nvSpPr>
        <p:spPr bwMode="auto">
          <a:xfrm>
            <a:off x="1475185" y="1107281"/>
            <a:ext cx="6858000" cy="288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lnSpc>
                <a:spcPct val="71000"/>
              </a:lnSpc>
              <a:spcBef>
                <a:spcPct val="50000"/>
              </a:spcBef>
              <a:buClr>
                <a:srgbClr val="000000"/>
              </a:buClr>
              <a:buFont typeface="Arial" charset="0"/>
              <a:buNone/>
            </a:pPr>
            <a:endParaRPr lang="fr-FR" altLang="en-US" sz="1800">
              <a:solidFill>
                <a:srgbClr val="FE1200"/>
              </a:solidFill>
            </a:endParaRPr>
          </a:p>
        </p:txBody>
      </p:sp>
      <p:sp>
        <p:nvSpPr>
          <p:cNvPr id="6148" name="Rectangle 105"/>
          <p:cNvSpPr>
            <a:spLocks noGrp="1" noChangeArrowheads="1"/>
          </p:cNvSpPr>
          <p:nvPr>
            <p:ph type="body" idx="1"/>
          </p:nvPr>
        </p:nvSpPr>
        <p:spPr>
          <a:xfrm>
            <a:off x="134634" y="866458"/>
            <a:ext cx="6723366" cy="3919538"/>
          </a:xfrm>
        </p:spPr>
        <p:txBody>
          <a:bodyPr>
            <a:noAutofit/>
          </a:bodyPr>
          <a:lstStyle/>
          <a:p>
            <a:pPr marL="342892" indent="-323842">
              <a:spcBef>
                <a:spcPts val="0"/>
              </a:spcBef>
              <a:buFont typeface="Arial"/>
              <a:buChar char="-"/>
            </a:pPr>
            <a:r>
              <a:rPr lang="fr-FR" altLang="en-US" sz="1400" dirty="0"/>
              <a:t>For GISC to GISC communication and in particular for exchange of « GlobalExchange » data the current architecture is based on an any to any unicast based solution</a:t>
            </a:r>
          </a:p>
          <a:p>
            <a:pPr marL="342892" indent="-323842">
              <a:spcBef>
                <a:spcPts val="0"/>
              </a:spcBef>
              <a:buFont typeface="Arial"/>
              <a:buChar char="-"/>
            </a:pPr>
            <a:r>
              <a:rPr lang="fr-FR" altLang="en-US" sz="1400" dirty="0"/>
              <a:t>The solution is:</a:t>
            </a:r>
          </a:p>
          <a:p>
            <a:pPr marL="685784" lvl="1" indent="-304793">
              <a:spcBef>
                <a:spcPts val="0"/>
              </a:spcBef>
              <a:buFont typeface="Arial"/>
              <a:buChar char="-"/>
            </a:pPr>
            <a:r>
              <a:rPr lang="fr-FR" altLang="en-US" sz="1400" dirty="0"/>
              <a:t>Politically very challenging (some bilateral links are virtually impossible to set up)</a:t>
            </a:r>
          </a:p>
          <a:p>
            <a:pPr marL="685784" lvl="1" indent="-304793">
              <a:spcBef>
                <a:spcPts val="0"/>
              </a:spcBef>
              <a:buFont typeface="Arial"/>
              <a:buChar char="-"/>
            </a:pPr>
            <a:r>
              <a:rPr lang="fr-FR" altLang="en-US" sz="1400" dirty="0"/>
              <a:t>Technically difficult to establish, to monitor and to maintain</a:t>
            </a:r>
          </a:p>
          <a:p>
            <a:pPr marL="685784" lvl="1" indent="-304793">
              <a:spcBef>
                <a:spcPts val="0"/>
              </a:spcBef>
              <a:buFont typeface="Arial"/>
              <a:buChar char="-"/>
            </a:pPr>
            <a:r>
              <a:rPr lang="fr-FR" altLang="en-US" sz="1400" dirty="0"/>
              <a:t>Financially unattractive as the same data is sent multiple times on an expensive network</a:t>
            </a:r>
          </a:p>
          <a:p>
            <a:pPr marL="342892" indent="-323842">
              <a:spcBef>
                <a:spcPts val="0"/>
              </a:spcBef>
              <a:buFont typeface="Arial"/>
              <a:buChar char="-"/>
            </a:pPr>
            <a:r>
              <a:rPr lang="fr-FR" altLang="en-US" sz="1400" dirty="0"/>
              <a:t>In 2014, at TT-GISC and ET-CTS, a solution using a cloud based approach </a:t>
            </a:r>
            <a:r>
              <a:rPr lang="fr-FR" altLang="en-US" sz="1400" dirty="0" err="1"/>
              <a:t>was</a:t>
            </a:r>
            <a:r>
              <a:rPr lang="fr-FR" altLang="en-US" sz="1400" dirty="0"/>
              <a:t> </a:t>
            </a:r>
            <a:r>
              <a:rPr lang="fr-FR" altLang="en-US" sz="1400" dirty="0" err="1" smtClean="0"/>
              <a:t>presented</a:t>
            </a:r>
            <a:endParaRPr lang="fr-FR" altLang="en-US" sz="1400" dirty="0" smtClean="0"/>
          </a:p>
          <a:p>
            <a:pPr marL="342892" indent="-323842">
              <a:spcBef>
                <a:spcPts val="0"/>
              </a:spcBef>
              <a:buFont typeface="Arial"/>
              <a:buChar char="-"/>
            </a:pPr>
            <a:r>
              <a:rPr lang="fr-FR" altLang="en-US" sz="1400" dirty="0" smtClean="0"/>
              <a:t>It </a:t>
            </a:r>
            <a:r>
              <a:rPr lang="fr-FR" altLang="en-US" sz="1400" dirty="0"/>
              <a:t>was then agreed to run a pilot in 2015 to assess whether this option was viable </a:t>
            </a:r>
          </a:p>
          <a:p>
            <a:pPr marL="685784" lvl="1" indent="-304793">
              <a:spcBef>
                <a:spcPts val="0"/>
              </a:spcBef>
              <a:buFont typeface="Arial"/>
              <a:buChar char="-"/>
            </a:pPr>
            <a:r>
              <a:rPr lang="fr-FR" altLang="en-US" sz="1400" dirty="0"/>
              <a:t>Suitability of this solution will be established based on:</a:t>
            </a:r>
          </a:p>
          <a:p>
            <a:pPr marL="685784" lvl="1" indent="-304793">
              <a:spcBef>
                <a:spcPts val="0"/>
              </a:spcBef>
              <a:buFont typeface="Arial"/>
              <a:buChar char="-"/>
            </a:pPr>
            <a:r>
              <a:rPr lang="fr-FR" altLang="en-US" sz="1400" dirty="0"/>
              <a:t>The technical outcome of the pilot</a:t>
            </a:r>
          </a:p>
          <a:p>
            <a:pPr marL="685784" lvl="1" indent="-304793">
              <a:spcBef>
                <a:spcPts val="0"/>
              </a:spcBef>
              <a:buFont typeface="Arial"/>
              <a:buChar char="-"/>
            </a:pPr>
            <a:r>
              <a:rPr lang="fr-FR" altLang="en-US" sz="1400" dirty="0"/>
              <a:t>The result of a questionnaire (it appears that some organisations forbid the storage of their data into the cloud)</a:t>
            </a:r>
          </a:p>
          <a:p>
            <a:pPr marL="685784" lvl="1" indent="-304793">
              <a:spcBef>
                <a:spcPts val="0"/>
              </a:spcBef>
              <a:buFont typeface="Arial"/>
              <a:buChar char="-"/>
            </a:pPr>
            <a:r>
              <a:rPr lang="fr-FR" altLang="en-US" sz="1400" dirty="0"/>
              <a:t>The financial and contractual aspects</a:t>
            </a:r>
          </a:p>
          <a:p>
            <a:pPr marL="685784" lvl="1" indent="-304793">
              <a:spcBef>
                <a:spcPts val="0"/>
              </a:spcBef>
              <a:buFont typeface="Arial"/>
              <a:buChar char="-"/>
            </a:pPr>
            <a:r>
              <a:rPr lang="fr-FR" altLang="en-US" sz="1400" dirty="0"/>
              <a:t>The agreement of the GISCs to proceed with such a solution</a:t>
            </a:r>
          </a:p>
        </p:txBody>
      </p:sp>
    </p:spTree>
    <p:extLst>
      <p:ext uri="{BB962C8B-B14F-4D97-AF65-F5344CB8AC3E}">
        <p14:creationId xmlns:p14="http://schemas.microsoft.com/office/powerpoint/2010/main" val="1209033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financial strategy</a:t>
            </a:r>
            <a:endParaRPr lang="en-US" dirty="0"/>
          </a:p>
        </p:txBody>
      </p:sp>
      <p:sp>
        <p:nvSpPr>
          <p:cNvPr id="3" name="Content Placeholder 2"/>
          <p:cNvSpPr>
            <a:spLocks noGrp="1"/>
          </p:cNvSpPr>
          <p:nvPr>
            <p:ph idx="1"/>
          </p:nvPr>
        </p:nvSpPr>
        <p:spPr/>
        <p:txBody>
          <a:bodyPr>
            <a:normAutofit lnSpcReduction="10000"/>
          </a:bodyPr>
          <a:lstStyle/>
          <a:p>
            <a:pPr marL="342892" indent="-323842">
              <a:spcBef>
                <a:spcPts val="0"/>
              </a:spcBef>
              <a:buFont typeface="Arial"/>
              <a:buChar char="-"/>
            </a:pPr>
            <a:r>
              <a:rPr lang="fr-FR" sz="1900" dirty="0" smtClean="0"/>
              <a:t>For </a:t>
            </a:r>
            <a:r>
              <a:rPr lang="fr-FR" sz="1900" dirty="0" err="1" smtClean="0"/>
              <a:t>expedience</a:t>
            </a:r>
            <a:r>
              <a:rPr lang="fr-FR" sz="1900" dirty="0" smtClean="0"/>
              <a:t> </a:t>
            </a:r>
            <a:r>
              <a:rPr lang="fr-FR" sz="1900" dirty="0" err="1" smtClean="0"/>
              <a:t>during</a:t>
            </a:r>
            <a:r>
              <a:rPr lang="fr-FR" sz="1900" dirty="0"/>
              <a:t> « </a:t>
            </a:r>
            <a:r>
              <a:rPr lang="fr-FR" sz="1900" dirty="0" smtClean="0"/>
              <a:t>initial phase</a:t>
            </a:r>
            <a:r>
              <a:rPr lang="fr-FR" sz="1900" dirty="0"/>
              <a:t> </a:t>
            </a:r>
            <a:r>
              <a:rPr lang="fr-FR" sz="1900" dirty="0" smtClean="0"/>
              <a:t>», WMO to </a:t>
            </a:r>
            <a:r>
              <a:rPr lang="fr-FR" sz="1900" dirty="0" err="1" smtClean="0"/>
              <a:t>run</a:t>
            </a:r>
            <a:r>
              <a:rPr lang="fr-FR" sz="1900" dirty="0" smtClean="0"/>
              <a:t> a tender on </a:t>
            </a:r>
            <a:r>
              <a:rPr lang="fr-FR" sz="1900" dirty="0" err="1" smtClean="0"/>
              <a:t>behalf</a:t>
            </a:r>
            <a:r>
              <a:rPr lang="fr-FR" sz="1900" dirty="0" smtClean="0"/>
              <a:t> of the 15 </a:t>
            </a:r>
            <a:r>
              <a:rPr lang="fr-FR" sz="1900" dirty="0" err="1" smtClean="0"/>
              <a:t>GISCs</a:t>
            </a:r>
            <a:r>
              <a:rPr lang="fr-FR" sz="1900" dirty="0" smtClean="0"/>
              <a:t> </a:t>
            </a:r>
          </a:p>
          <a:p>
            <a:pPr marL="342892" indent="-323842">
              <a:spcBef>
                <a:spcPts val="0"/>
              </a:spcBef>
              <a:buFont typeface="Arial"/>
              <a:buChar char="-"/>
            </a:pPr>
            <a:r>
              <a:rPr lang="fr-FR" sz="1900" dirty="0" smtClean="0"/>
              <a:t>A « trust </a:t>
            </a:r>
            <a:r>
              <a:rPr lang="fr-FR" sz="1900" dirty="0" err="1" smtClean="0"/>
              <a:t>fund</a:t>
            </a:r>
            <a:r>
              <a:rPr lang="fr-FR" sz="1900" dirty="0" smtClean="0"/>
              <a:t> » </a:t>
            </a:r>
            <a:r>
              <a:rPr lang="fr-FR" sz="1900" dirty="0" err="1" smtClean="0"/>
              <a:t>mechanism</a:t>
            </a:r>
            <a:r>
              <a:rPr lang="fr-FR" sz="1900" dirty="0" smtClean="0"/>
              <a:t> to </a:t>
            </a:r>
            <a:r>
              <a:rPr lang="fr-FR" sz="1900" dirty="0" err="1" smtClean="0"/>
              <a:t>be</a:t>
            </a:r>
            <a:r>
              <a:rPr lang="fr-FR" sz="1900" dirty="0" smtClean="0"/>
              <a:t> </a:t>
            </a:r>
            <a:r>
              <a:rPr lang="fr-FR" sz="1900" dirty="0" err="1" smtClean="0"/>
              <a:t>implemented</a:t>
            </a:r>
            <a:r>
              <a:rPr lang="fr-FR" sz="1900" dirty="0" smtClean="0"/>
              <a:t> to </a:t>
            </a:r>
            <a:r>
              <a:rPr lang="fr-FR" sz="1900" dirty="0" err="1" smtClean="0"/>
              <a:t>handle</a:t>
            </a:r>
            <a:r>
              <a:rPr lang="fr-FR" sz="1900" dirty="0" smtClean="0"/>
              <a:t> the money </a:t>
            </a:r>
            <a:r>
              <a:rPr lang="fr-FR" sz="1900" dirty="0" err="1" smtClean="0"/>
              <a:t>stream</a:t>
            </a:r>
            <a:endParaRPr lang="fr-FR" sz="1900" dirty="0" smtClean="0"/>
          </a:p>
          <a:p>
            <a:pPr marL="342892" indent="-323842">
              <a:spcBef>
                <a:spcPts val="0"/>
              </a:spcBef>
              <a:buFont typeface="Arial"/>
              <a:buChar char="-"/>
            </a:pPr>
            <a:r>
              <a:rPr lang="fr-FR" sz="1900" dirty="0" err="1" smtClean="0"/>
              <a:t>Provisionally</a:t>
            </a:r>
            <a:r>
              <a:rPr lang="fr-FR" sz="1900" dirty="0" smtClean="0"/>
              <a:t>, split </a:t>
            </a:r>
            <a:r>
              <a:rPr lang="en-US" sz="1900" dirty="0" smtClean="0"/>
              <a:t>costs </a:t>
            </a:r>
            <a:r>
              <a:rPr lang="en-US" sz="1900" dirty="0"/>
              <a:t>equally between the </a:t>
            </a:r>
            <a:r>
              <a:rPr lang="en-US" sz="1900" dirty="0" smtClean="0"/>
              <a:t>participating GISCs.</a:t>
            </a:r>
            <a:endParaRPr lang="en-US" sz="1900" dirty="0"/>
          </a:p>
          <a:p>
            <a:pPr marL="342892" indent="-323842">
              <a:spcBef>
                <a:spcPts val="0"/>
              </a:spcBef>
              <a:buFont typeface="Arial"/>
              <a:buChar char="-"/>
            </a:pPr>
            <a:r>
              <a:rPr lang="en-US" sz="1900" dirty="0"/>
              <a:t>GISCs require a level of certainty in terms of cost </a:t>
            </a:r>
            <a:r>
              <a:rPr lang="en-US" sz="1900" dirty="0" smtClean="0"/>
              <a:t>implication with this solution</a:t>
            </a:r>
          </a:p>
          <a:p>
            <a:pPr marL="342892" indent="-323842">
              <a:spcBef>
                <a:spcPts val="0"/>
              </a:spcBef>
              <a:buFont typeface="Arial"/>
              <a:buChar char="-"/>
            </a:pPr>
            <a:r>
              <a:rPr lang="fr-FR" sz="1900" dirty="0" err="1" smtClean="0"/>
              <a:t>Outstanding</a:t>
            </a:r>
            <a:r>
              <a:rPr lang="fr-FR" sz="1900" dirty="0" smtClean="0"/>
              <a:t> actions: </a:t>
            </a:r>
            <a:r>
              <a:rPr lang="fr-FR" sz="1900" dirty="0" err="1" smtClean="0"/>
              <a:t>Execute</a:t>
            </a:r>
            <a:r>
              <a:rPr lang="fr-FR" sz="1900" dirty="0" smtClean="0"/>
              <a:t> </a:t>
            </a:r>
            <a:r>
              <a:rPr lang="en-US" sz="1900" dirty="0" smtClean="0"/>
              <a:t>the </a:t>
            </a:r>
            <a:r>
              <a:rPr lang="en-US" sz="1900" dirty="0"/>
              <a:t>tender, determine successful vendors, </a:t>
            </a:r>
            <a:r>
              <a:rPr lang="en-US" sz="1900" dirty="0" smtClean="0"/>
              <a:t>and determine </a:t>
            </a:r>
            <a:r>
              <a:rPr lang="en-US" sz="1900" dirty="0"/>
              <a:t>baseline </a:t>
            </a:r>
            <a:r>
              <a:rPr lang="en-US" sz="1900" dirty="0" smtClean="0"/>
              <a:t>costs</a:t>
            </a:r>
          </a:p>
          <a:p>
            <a:pPr marL="342892" indent="-323842">
              <a:spcBef>
                <a:spcPts val="0"/>
              </a:spcBef>
              <a:buFont typeface="Arial"/>
              <a:buChar char="-"/>
            </a:pPr>
            <a:r>
              <a:rPr lang="en-US" sz="1900" dirty="0" smtClean="0"/>
              <a:t>Check with GISCs regarding “value for money” of the solution before contracting with the proposed vendor</a:t>
            </a:r>
          </a:p>
          <a:p>
            <a:pPr marL="342892" indent="-323842">
              <a:spcBef>
                <a:spcPts val="0"/>
              </a:spcBef>
              <a:buFont typeface="Arial"/>
              <a:buChar char="-"/>
            </a:pPr>
            <a:endParaRPr lang="en-US" sz="1900" dirty="0" smtClean="0"/>
          </a:p>
        </p:txBody>
      </p:sp>
    </p:spTree>
    <p:extLst>
      <p:ext uri="{BB962C8B-B14F-4D97-AF65-F5344CB8AC3E}">
        <p14:creationId xmlns:p14="http://schemas.microsoft.com/office/powerpoint/2010/main" val="1880012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prstGeom prst="rect">
            <a:avLst/>
          </a:prstGeom>
        </p:spPr>
        <p:txBody>
          <a:bodyPr vert="horz" wrap="square" lIns="68569" tIns="68569" rIns="68569" bIns="68569" rtlCol="0" anchor="ctr" anchorCtr="0">
            <a:noAutofit/>
          </a:bodyPr>
          <a:lstStyle/>
          <a:p>
            <a:r>
              <a:rPr lang="en"/>
              <a:t>Conclusions and next steps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marL="342892" indent="-323842">
              <a:spcBef>
                <a:spcPts val="0"/>
              </a:spcBef>
              <a:buFont typeface="Arial"/>
              <a:buChar char="-"/>
            </a:pPr>
            <a:r>
              <a:rPr lang="en-US" sz="1600" dirty="0"/>
              <a:t>Align the process with the upcoming WMO official bodies (ICT-ISS, </a:t>
            </a:r>
            <a:r>
              <a:rPr lang="en-US" sz="1600" dirty="0" smtClean="0"/>
              <a:t>CBS TECO 2018, EC-17, Cg-18)</a:t>
            </a:r>
            <a:endParaRPr lang="en-US" sz="1600" dirty="0"/>
          </a:p>
          <a:p>
            <a:pPr marL="342892" indent="-323842">
              <a:spcBef>
                <a:spcPts val="0"/>
              </a:spcBef>
              <a:buFont typeface="Arial"/>
              <a:buChar char="-"/>
            </a:pPr>
            <a:r>
              <a:rPr lang="en-US" sz="1600" dirty="0"/>
              <a:t>Define requirements and constraints for the tender process</a:t>
            </a:r>
          </a:p>
          <a:p>
            <a:pPr marL="342892" indent="-323842">
              <a:spcBef>
                <a:spcPts val="0"/>
              </a:spcBef>
              <a:buFont typeface="Arial"/>
              <a:buChar char="-"/>
            </a:pPr>
            <a:r>
              <a:rPr lang="en-US" sz="1600" dirty="0"/>
              <a:t>Develop position papers related to cache in and through the cloud and the proposed path forward, for approval by WMO governing bodies</a:t>
            </a:r>
          </a:p>
          <a:p>
            <a:pPr marL="342892" indent="-323842">
              <a:spcBef>
                <a:spcPts val="0"/>
              </a:spcBef>
              <a:buFont typeface="Arial"/>
              <a:buChar char="-"/>
            </a:pPr>
            <a:r>
              <a:rPr lang="en-US" sz="1600" dirty="0"/>
              <a:t>Execution of the tender and selection of  successful bidder</a:t>
            </a:r>
          </a:p>
          <a:p>
            <a:pPr marL="342892" indent="-323842">
              <a:spcBef>
                <a:spcPts val="0"/>
              </a:spcBef>
              <a:buFont typeface="Arial"/>
              <a:buChar char="-"/>
            </a:pPr>
            <a:r>
              <a:rPr lang="en-US" sz="1600" dirty="0"/>
              <a:t>Implementation of cloud environment and connections to GISCs</a:t>
            </a:r>
          </a:p>
          <a:p>
            <a:pPr marL="342892" indent="-323842">
              <a:spcBef>
                <a:spcPts val="0"/>
              </a:spcBef>
              <a:buFont typeface="Arial"/>
              <a:buChar char="-"/>
            </a:pPr>
            <a:r>
              <a:rPr lang="en-US" sz="1600" dirty="0"/>
              <a:t>Operational monitoring of cloud environment</a:t>
            </a:r>
          </a:p>
          <a:p>
            <a:pPr marL="342892" indent="-323842">
              <a:spcBef>
                <a:spcPts val="0"/>
              </a:spcBef>
              <a:buFont typeface="Arial"/>
              <a:buChar char="-"/>
            </a:pPr>
            <a:r>
              <a:rPr lang="en-US" sz="1600" dirty="0"/>
              <a:t>Progress through phases of implementation described previously</a:t>
            </a:r>
          </a:p>
        </p:txBody>
      </p:sp>
    </p:spTree>
    <p:extLst>
      <p:ext uri="{BB962C8B-B14F-4D97-AF65-F5344CB8AC3E}">
        <p14:creationId xmlns:p14="http://schemas.microsoft.com/office/powerpoint/2010/main" val="1948712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75" y="123481"/>
            <a:ext cx="6390450" cy="572700"/>
          </a:xfrm>
        </p:spPr>
        <p:txBody>
          <a:bodyPr>
            <a:normAutofit fontScale="90000"/>
          </a:bodyPr>
          <a:lstStyle/>
          <a:p>
            <a:r>
              <a:rPr lang="fr-FR" dirty="0" err="1" smtClean="0"/>
              <a:t>Planned</a:t>
            </a:r>
            <a:r>
              <a:rPr lang="fr-FR" dirty="0" smtClean="0"/>
              <a:t> </a:t>
            </a:r>
            <a:r>
              <a:rPr lang="fr-FR" dirty="0" err="1" smtClean="0"/>
              <a:t>approach</a:t>
            </a:r>
            <a:r>
              <a:rPr lang="fr-FR" dirty="0" smtClean="0"/>
              <a:t> </a:t>
            </a:r>
            <a:r>
              <a:rPr lang="fr-FR" dirty="0" err="1" smtClean="0"/>
              <a:t>toward</a:t>
            </a:r>
            <a:r>
              <a:rPr lang="fr-FR" dirty="0" smtClean="0"/>
              <a:t> the « </a:t>
            </a:r>
            <a:r>
              <a:rPr lang="en-US" dirty="0"/>
              <a:t> Initial Phase </a:t>
            </a:r>
            <a:r>
              <a:rPr lang="fr-FR" dirty="0" smtClean="0"/>
              <a:t> » - 1</a:t>
            </a:r>
            <a:endParaRPr lang="en-US" dirty="0"/>
          </a:p>
        </p:txBody>
      </p:sp>
      <p:sp>
        <p:nvSpPr>
          <p:cNvPr id="3" name="Text Placeholder 2"/>
          <p:cNvSpPr>
            <a:spLocks noGrp="1"/>
          </p:cNvSpPr>
          <p:nvPr>
            <p:ph type="body" idx="1"/>
          </p:nvPr>
        </p:nvSpPr>
        <p:spPr>
          <a:xfrm>
            <a:off x="452175" y="700305"/>
            <a:ext cx="6300317" cy="4354016"/>
          </a:xfrm>
          <a:solidFill>
            <a:schemeClr val="bg1"/>
          </a:solidFill>
        </p:spPr>
        <p:txBody>
          <a:bodyPr>
            <a:noAutofit/>
          </a:bodyPr>
          <a:lstStyle/>
          <a:p>
            <a:pPr marL="342892" indent="-323842" fontAlgn="ctr">
              <a:buFont typeface="Arial"/>
              <a:buChar char="-"/>
            </a:pPr>
            <a:r>
              <a:rPr lang="en-US" sz="1600" dirty="0"/>
              <a:t>ICT-ISS </a:t>
            </a:r>
            <a:r>
              <a:rPr lang="en-US" sz="1600" dirty="0"/>
              <a:t>- </a:t>
            </a:r>
            <a:r>
              <a:rPr lang="en-US" sz="1600" dirty="0"/>
              <a:t>January </a:t>
            </a:r>
            <a:r>
              <a:rPr lang="en-US" sz="1600" dirty="0" smtClean="0"/>
              <a:t>2018</a:t>
            </a:r>
          </a:p>
          <a:p>
            <a:pPr marL="567921" lvl="1" indent="-323842" fontAlgn="ctr">
              <a:buFont typeface="Arial"/>
              <a:buChar char="-"/>
            </a:pPr>
            <a:r>
              <a:rPr lang="en-US" sz="1375" dirty="0" smtClean="0"/>
              <a:t>Present the project and the plan</a:t>
            </a:r>
            <a:endParaRPr lang="en-US" sz="1375" dirty="0"/>
          </a:p>
          <a:p>
            <a:pPr marL="342892" indent="-323842" fontAlgn="ctr">
              <a:buFont typeface="Arial"/>
              <a:buChar char="-"/>
            </a:pPr>
            <a:r>
              <a:rPr lang="en-US" sz="1600" dirty="0"/>
              <a:t>TECO </a:t>
            </a:r>
            <a:r>
              <a:rPr lang="mr-IN" sz="1600" dirty="0"/>
              <a:t>–</a:t>
            </a:r>
            <a:r>
              <a:rPr lang="en-US" sz="1600" dirty="0"/>
              <a:t> March </a:t>
            </a:r>
            <a:r>
              <a:rPr lang="en-US" sz="1600" dirty="0"/>
              <a:t>2018</a:t>
            </a:r>
          </a:p>
          <a:p>
            <a:pPr marL="567921" lvl="1" indent="-323842" fontAlgn="ctr">
              <a:buFont typeface="Arial"/>
              <a:buChar char="-"/>
            </a:pPr>
            <a:r>
              <a:rPr lang="en-US" sz="1375" dirty="0" smtClean="0"/>
              <a:t>Get approval on the project and the plan</a:t>
            </a:r>
          </a:p>
          <a:p>
            <a:pPr marL="342892" indent="-323842" fontAlgn="ctr">
              <a:buFont typeface="Arial"/>
              <a:buChar char="-"/>
            </a:pPr>
            <a:r>
              <a:rPr lang="en-US" sz="1600" dirty="0" smtClean="0"/>
              <a:t>Starts working on the future tender documents – March 2018</a:t>
            </a:r>
            <a:endParaRPr lang="en-US" sz="1600" dirty="0"/>
          </a:p>
          <a:p>
            <a:pPr marL="342892" indent="-323842" fontAlgn="ctr">
              <a:buFont typeface="Arial"/>
              <a:buChar char="-"/>
            </a:pPr>
            <a:r>
              <a:rPr lang="en-US" sz="1600" dirty="0" smtClean="0"/>
              <a:t>Evaluate budget for the overall 3-year contract – April 2018</a:t>
            </a:r>
          </a:p>
          <a:p>
            <a:pPr marL="567921" lvl="1" indent="-323842" fontAlgn="ctr">
              <a:buFont typeface="Arial"/>
              <a:buChar char="-"/>
            </a:pPr>
            <a:r>
              <a:rPr lang="en-US" sz="1375" dirty="0"/>
              <a:t>Include </a:t>
            </a:r>
            <a:r>
              <a:rPr lang="en-US" sz="1375" dirty="0" smtClean="0"/>
              <a:t>management cost, </a:t>
            </a:r>
            <a:r>
              <a:rPr lang="en-US" sz="1375" dirty="0"/>
              <a:t>cloud </a:t>
            </a:r>
            <a:r>
              <a:rPr lang="en-US" sz="1375" dirty="0" smtClean="0"/>
              <a:t>infrastructure running </a:t>
            </a:r>
            <a:r>
              <a:rPr lang="en-US" sz="1375" dirty="0"/>
              <a:t>cost, WMO management cost (contract, tender,</a:t>
            </a:r>
            <a:r>
              <a:rPr lang="is-IS" sz="1375" dirty="0" smtClean="0"/>
              <a:t>…)</a:t>
            </a:r>
            <a:r>
              <a:rPr lang="en-US" sz="1600" dirty="0" smtClean="0"/>
              <a:t> </a:t>
            </a:r>
          </a:p>
          <a:p>
            <a:pPr marL="342892" indent="-323842" fontAlgn="ctr">
              <a:buFont typeface="Arial"/>
              <a:buChar char="-"/>
            </a:pPr>
            <a:r>
              <a:rPr lang="en-US" sz="1600" dirty="0" smtClean="0"/>
              <a:t>Paper for EC including – April 2018:</a:t>
            </a:r>
          </a:p>
          <a:p>
            <a:pPr marL="567921" lvl="1" indent="-323842" fontAlgn="ctr">
              <a:buFont typeface="Arial"/>
              <a:buChar char="-"/>
            </a:pPr>
            <a:r>
              <a:rPr lang="en-US" sz="1375" dirty="0" smtClean="0"/>
              <a:t>Expected WMO support/role </a:t>
            </a:r>
          </a:p>
          <a:p>
            <a:pPr marL="567921" lvl="1" indent="-323842" fontAlgn="ctr">
              <a:buFont typeface="Arial"/>
              <a:buChar char="-"/>
            </a:pPr>
            <a:r>
              <a:rPr lang="en-US" sz="1375" dirty="0" smtClean="0"/>
              <a:t>Description of the project and expected benefits</a:t>
            </a:r>
          </a:p>
          <a:p>
            <a:pPr marL="342892" indent="-323842" fontAlgn="ctr">
              <a:buFont typeface="Arial"/>
              <a:buChar char="-"/>
            </a:pPr>
            <a:r>
              <a:rPr lang="en-US" sz="1825" dirty="0" smtClean="0"/>
              <a:t>EC </a:t>
            </a:r>
            <a:r>
              <a:rPr lang="en-US" sz="1825" dirty="0"/>
              <a:t>- June </a:t>
            </a:r>
            <a:r>
              <a:rPr lang="en-US" sz="1825" dirty="0" smtClean="0"/>
              <a:t>2018</a:t>
            </a:r>
          </a:p>
          <a:p>
            <a:pPr marL="567921" lvl="1" indent="-323842" fontAlgn="ctr">
              <a:buFont typeface="Arial"/>
              <a:buChar char="-"/>
            </a:pPr>
            <a:r>
              <a:rPr lang="en-US" sz="1375" dirty="0" smtClean="0"/>
              <a:t>Endorse the concept and allow CBS to proceed once the financial commitment from the GISCs has been received</a:t>
            </a:r>
            <a:endParaRPr lang="en-US" sz="1375" dirty="0"/>
          </a:p>
        </p:txBody>
      </p:sp>
    </p:spTree>
    <p:extLst>
      <p:ext uri="{BB962C8B-B14F-4D97-AF65-F5344CB8AC3E}">
        <p14:creationId xmlns:p14="http://schemas.microsoft.com/office/powerpoint/2010/main" val="1371127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75" y="123481"/>
            <a:ext cx="6390450" cy="572700"/>
          </a:xfrm>
        </p:spPr>
        <p:txBody>
          <a:bodyPr>
            <a:normAutofit fontScale="90000"/>
          </a:bodyPr>
          <a:lstStyle/>
          <a:p>
            <a:r>
              <a:rPr lang="fr-FR" dirty="0" err="1" smtClean="0"/>
              <a:t>Planned</a:t>
            </a:r>
            <a:r>
              <a:rPr lang="fr-FR" dirty="0" smtClean="0"/>
              <a:t> </a:t>
            </a:r>
            <a:r>
              <a:rPr lang="fr-FR" dirty="0" err="1" smtClean="0"/>
              <a:t>approach</a:t>
            </a:r>
            <a:r>
              <a:rPr lang="fr-FR" dirty="0" smtClean="0"/>
              <a:t> </a:t>
            </a:r>
            <a:r>
              <a:rPr lang="fr-FR" dirty="0" err="1" smtClean="0"/>
              <a:t>toward</a:t>
            </a:r>
            <a:r>
              <a:rPr lang="fr-FR" dirty="0" smtClean="0"/>
              <a:t> the « </a:t>
            </a:r>
            <a:r>
              <a:rPr lang="en-US" dirty="0"/>
              <a:t> Initial Phase </a:t>
            </a:r>
            <a:r>
              <a:rPr lang="fr-FR" dirty="0" smtClean="0"/>
              <a:t> » - 2</a:t>
            </a:r>
            <a:endParaRPr lang="en-US" dirty="0"/>
          </a:p>
        </p:txBody>
      </p:sp>
      <p:sp>
        <p:nvSpPr>
          <p:cNvPr id="3" name="Text Placeholder 2"/>
          <p:cNvSpPr>
            <a:spLocks noGrp="1"/>
          </p:cNvSpPr>
          <p:nvPr>
            <p:ph type="body" idx="1"/>
          </p:nvPr>
        </p:nvSpPr>
        <p:spPr>
          <a:xfrm>
            <a:off x="452175" y="700305"/>
            <a:ext cx="6300317" cy="4354016"/>
          </a:xfrm>
          <a:solidFill>
            <a:schemeClr val="bg1"/>
          </a:solidFill>
        </p:spPr>
        <p:txBody>
          <a:bodyPr>
            <a:noAutofit/>
          </a:bodyPr>
          <a:lstStyle/>
          <a:p>
            <a:pPr marL="342892" indent="-323842" fontAlgn="ctr">
              <a:buFont typeface="Arial"/>
              <a:buChar char="-"/>
            </a:pPr>
            <a:r>
              <a:rPr lang="en-US" sz="1600" dirty="0"/>
              <a:t>Approval from GISCs with commitment to pay – October 2018</a:t>
            </a:r>
          </a:p>
          <a:p>
            <a:pPr marL="342892" indent="-323842" fontAlgn="ctr">
              <a:buFont typeface="Arial"/>
              <a:buChar char="-"/>
            </a:pPr>
            <a:r>
              <a:rPr lang="en-US" sz="1600" dirty="0"/>
              <a:t>WMO issue a “Expression Of Interest” allowing pre-selection of potential bidders – October 2018</a:t>
            </a:r>
          </a:p>
          <a:p>
            <a:pPr marL="567921" lvl="1" indent="-323842" fontAlgn="ctr">
              <a:buFont typeface="Arial"/>
              <a:buChar char="-"/>
            </a:pPr>
            <a:r>
              <a:rPr lang="en-US" sz="1375" dirty="0"/>
              <a:t>Once potential bidders are identified, address conflict of interests among experts (if an NMHSs is selected no expert from that country should be involved in the tender</a:t>
            </a:r>
            <a:r>
              <a:rPr lang="en-US" sz="1375" dirty="0" smtClean="0"/>
              <a:t>)</a:t>
            </a:r>
            <a:endParaRPr lang="en-US" sz="700" dirty="0"/>
          </a:p>
          <a:p>
            <a:pPr marL="342892" indent="-323842" fontAlgn="ctr">
              <a:buFont typeface="Arial"/>
              <a:buChar char="-"/>
            </a:pPr>
            <a:r>
              <a:rPr lang="en-US" sz="1600" dirty="0" smtClean="0"/>
              <a:t>Complete tendering documents – November 2018</a:t>
            </a:r>
          </a:p>
          <a:p>
            <a:pPr marL="342892" indent="-323842" fontAlgn="ctr">
              <a:buFont typeface="Arial"/>
              <a:buChar char="-"/>
            </a:pPr>
            <a:r>
              <a:rPr lang="en-US" sz="1600" dirty="0" smtClean="0"/>
              <a:t>WMO to issue the documents to the selected bidders – January 2019</a:t>
            </a:r>
          </a:p>
          <a:p>
            <a:pPr marL="342892" indent="-323842" fontAlgn="ctr">
              <a:buFont typeface="Arial"/>
              <a:buChar char="-"/>
            </a:pPr>
            <a:r>
              <a:rPr lang="en-US" sz="1600" dirty="0" smtClean="0"/>
              <a:t>Answers received – March 2019</a:t>
            </a:r>
          </a:p>
          <a:p>
            <a:pPr marL="342892" indent="-323842" fontAlgn="ctr">
              <a:buFont typeface="Arial"/>
              <a:buChar char="-"/>
            </a:pPr>
            <a:r>
              <a:rPr lang="en-US" sz="1600" dirty="0" smtClean="0"/>
              <a:t>Analysis of the answers and prepare tender </a:t>
            </a:r>
            <a:r>
              <a:rPr lang="en-US" sz="1600" dirty="0"/>
              <a:t>report </a:t>
            </a:r>
            <a:r>
              <a:rPr lang="en-US" sz="1600" dirty="0"/>
              <a:t>- </a:t>
            </a:r>
            <a:r>
              <a:rPr lang="en-US" sz="1600" dirty="0" smtClean="0"/>
              <a:t>May 2019</a:t>
            </a:r>
          </a:p>
          <a:p>
            <a:pPr marL="342892" indent="-323842" fontAlgn="ctr">
              <a:buFont typeface="Arial"/>
              <a:buChar char="-"/>
            </a:pPr>
            <a:r>
              <a:rPr lang="en-US" sz="1600" dirty="0" smtClean="0"/>
              <a:t>WMO to choose the successful tender – </a:t>
            </a:r>
            <a:r>
              <a:rPr lang="en-US" sz="1600" dirty="0"/>
              <a:t>J</a:t>
            </a:r>
            <a:r>
              <a:rPr lang="en-US" sz="1600" dirty="0" smtClean="0"/>
              <a:t>une 2019</a:t>
            </a:r>
            <a:endParaRPr lang="en-US" sz="1600" dirty="0"/>
          </a:p>
          <a:p>
            <a:pPr marL="342892" indent="-323842" fontAlgn="ctr">
              <a:buFont typeface="Arial"/>
              <a:buChar char="-"/>
            </a:pPr>
            <a:r>
              <a:rPr lang="en-US" sz="1600" dirty="0" smtClean="0"/>
              <a:t>Approval by CBS Management Group - Summer 2019</a:t>
            </a:r>
            <a:endParaRPr lang="en-US" sz="1600" dirty="0"/>
          </a:p>
          <a:p>
            <a:pPr marL="342892" indent="-323842">
              <a:buFont typeface="Arial"/>
              <a:buChar char="-"/>
            </a:pPr>
            <a:r>
              <a:rPr lang="en-US" sz="1600" dirty="0" smtClean="0"/>
              <a:t>Commissioning - </a:t>
            </a:r>
            <a:r>
              <a:rPr lang="en-US" sz="1600" dirty="0"/>
              <a:t>Initial </a:t>
            </a:r>
            <a:r>
              <a:rPr lang="en-US" sz="1600" dirty="0"/>
              <a:t>phase </a:t>
            </a:r>
            <a:r>
              <a:rPr lang="en-US" sz="1600" dirty="0" smtClean="0"/>
              <a:t>– Late 2019 </a:t>
            </a:r>
            <a:r>
              <a:rPr lang="mr-IN" sz="1600" dirty="0"/>
              <a:t>–</a:t>
            </a:r>
            <a:r>
              <a:rPr lang="en-US" sz="1600" dirty="0"/>
              <a:t> </a:t>
            </a:r>
            <a:r>
              <a:rPr lang="en-US" sz="1600" dirty="0" smtClean="0"/>
              <a:t>mid-2020</a:t>
            </a:r>
          </a:p>
          <a:p>
            <a:pPr marL="342892" indent="-323842">
              <a:buFont typeface="Arial"/>
              <a:buChar char="-"/>
            </a:pPr>
            <a:r>
              <a:rPr lang="en-US" sz="1600" dirty="0" smtClean="0"/>
              <a:t>Operational phase – Mid-2020 - 2022</a:t>
            </a:r>
          </a:p>
          <a:p>
            <a:pPr marL="0" indent="0" algn="ctr">
              <a:buNone/>
            </a:pPr>
            <a:endParaRPr lang="en-US" sz="1600" b="1" dirty="0"/>
          </a:p>
          <a:p>
            <a:pPr marL="0" indent="0" algn="ctr">
              <a:buNone/>
            </a:pPr>
            <a:r>
              <a:rPr lang="en-US" b="1" dirty="0" smtClean="0"/>
              <a:t>By </a:t>
            </a:r>
            <a:r>
              <a:rPr lang="en-US" b="1" dirty="0"/>
              <a:t>2022, </a:t>
            </a:r>
            <a:r>
              <a:rPr lang="en-US" b="1" dirty="0" smtClean="0"/>
              <a:t>we should </a:t>
            </a:r>
            <a:r>
              <a:rPr lang="en-US" b="1" dirty="0"/>
              <a:t>know what WIS 2.0 will look like and will be prepared </a:t>
            </a:r>
            <a:r>
              <a:rPr lang="en-US" b="1" dirty="0" smtClean="0"/>
              <a:t>for any required changes through the evolution phase</a:t>
            </a:r>
            <a:endParaRPr lang="en-US" sz="3600" b="1" dirty="0"/>
          </a:p>
          <a:p>
            <a:endParaRPr lang="en-US" sz="700" dirty="0"/>
          </a:p>
          <a:p>
            <a:endParaRPr lang="en-US" sz="700" dirty="0"/>
          </a:p>
        </p:txBody>
      </p:sp>
    </p:spTree>
    <p:extLst>
      <p:ext uri="{BB962C8B-B14F-4D97-AF65-F5344CB8AC3E}">
        <p14:creationId xmlns:p14="http://schemas.microsoft.com/office/powerpoint/2010/main" val="1795079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title"/>
          </p:nvPr>
        </p:nvSpPr>
        <p:spPr>
          <a:prstGeom prst="rect">
            <a:avLst/>
          </a:prstGeom>
        </p:spPr>
        <p:txBody>
          <a:bodyPr vert="horz" wrap="square" lIns="68569" tIns="68569" rIns="68569" bIns="68569" rtlCol="0" anchor="ctr" anchorCtr="0">
            <a:noAutofit/>
          </a:bodyPr>
          <a:lstStyle/>
          <a:p>
            <a:r>
              <a:rPr lang="en"/>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42900" y="205979"/>
            <a:ext cx="6172200" cy="729555"/>
          </a:xfrm>
        </p:spPr>
        <p:txBody>
          <a:bodyPr/>
          <a:lstStyle/>
          <a:p>
            <a:pPr eaLnBrk="1" hangingPunct="1"/>
            <a:r>
              <a:rPr lang="fr-FR" altLang="en-US" dirty="0" smtClean="0">
                <a:ea typeface="ＭＳ Ｐゴシック" charset="-128"/>
              </a:rPr>
              <a:t>The should and the may</a:t>
            </a:r>
          </a:p>
        </p:txBody>
      </p:sp>
      <p:sp>
        <p:nvSpPr>
          <p:cNvPr id="7171" name="Rectangle 5"/>
          <p:cNvSpPr>
            <a:spLocks noChangeArrowheads="1"/>
          </p:cNvSpPr>
          <p:nvPr/>
        </p:nvSpPr>
        <p:spPr bwMode="auto">
          <a:xfrm>
            <a:off x="1475185" y="1107281"/>
            <a:ext cx="6858000" cy="288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lnSpc>
                <a:spcPct val="71000"/>
              </a:lnSpc>
              <a:spcBef>
                <a:spcPct val="50000"/>
              </a:spcBef>
              <a:buClr>
                <a:srgbClr val="000000"/>
              </a:buClr>
              <a:buFont typeface="Arial" charset="0"/>
              <a:buNone/>
            </a:pPr>
            <a:endParaRPr lang="fr-FR" altLang="en-US" sz="1800">
              <a:solidFill>
                <a:srgbClr val="FE1200"/>
              </a:solidFill>
            </a:endParaRPr>
          </a:p>
        </p:txBody>
      </p:sp>
      <p:pic>
        <p:nvPicPr>
          <p:cNvPr id="717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2676" y="935533"/>
            <a:ext cx="2187179"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21782" y="2234804"/>
            <a:ext cx="3912394"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TextBox 4"/>
          <p:cNvSpPr txBox="1">
            <a:spLocks noChangeArrowheads="1"/>
          </p:cNvSpPr>
          <p:nvPr/>
        </p:nvSpPr>
        <p:spPr bwMode="auto">
          <a:xfrm>
            <a:off x="2627710" y="1128712"/>
            <a:ext cx="3108543" cy="288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lnSpc>
                <a:spcPct val="71000"/>
              </a:lnSpc>
              <a:spcBef>
                <a:spcPct val="50000"/>
              </a:spcBef>
              <a:buClr>
                <a:srgbClr val="000000"/>
              </a:buClr>
              <a:buFont typeface="Arial" charset="0"/>
              <a:buNone/>
            </a:pPr>
            <a:r>
              <a:rPr lang="en-US" altLang="en-US" sz="1800" dirty="0">
                <a:solidFill>
                  <a:srgbClr val="000000"/>
                </a:solidFill>
                <a:ea typeface="Arial Unicode MS" pitchFamily="34" charset="-128"/>
                <a:cs typeface="Arial Unicode MS" pitchFamily="34" charset="-128"/>
              </a:rPr>
              <a:t>What we should have now…</a:t>
            </a:r>
          </a:p>
        </p:txBody>
      </p:sp>
      <p:sp>
        <p:nvSpPr>
          <p:cNvPr id="7175" name="TextBox 8"/>
          <p:cNvSpPr txBox="1">
            <a:spLocks noChangeArrowheads="1"/>
          </p:cNvSpPr>
          <p:nvPr/>
        </p:nvSpPr>
        <p:spPr bwMode="auto">
          <a:xfrm>
            <a:off x="582216" y="4038600"/>
            <a:ext cx="3403496" cy="288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lnSpc>
                <a:spcPct val="71000"/>
              </a:lnSpc>
              <a:spcBef>
                <a:spcPct val="50000"/>
              </a:spcBef>
              <a:buClr>
                <a:srgbClr val="000000"/>
              </a:buClr>
              <a:buFont typeface="Arial" charset="0"/>
              <a:buNone/>
            </a:pPr>
            <a:r>
              <a:rPr lang="en-US" altLang="en-US" sz="1800">
                <a:solidFill>
                  <a:srgbClr val="000000"/>
                </a:solidFill>
                <a:ea typeface="Arial Unicode MS" pitchFamily="34" charset="-128"/>
                <a:cs typeface="Arial Unicode MS" pitchFamily="34" charset="-128"/>
              </a:rPr>
              <a:t>What we may have tomorrow…</a:t>
            </a:r>
          </a:p>
        </p:txBody>
      </p:sp>
    </p:spTree>
    <p:extLst>
      <p:ext uri="{BB962C8B-B14F-4D97-AF65-F5344CB8AC3E}">
        <p14:creationId xmlns:p14="http://schemas.microsoft.com/office/powerpoint/2010/main" val="743783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5"/>
          <p:cNvSpPr txBox="1">
            <a:spLocks noChangeArrowheads="1"/>
          </p:cNvSpPr>
          <p:nvPr/>
        </p:nvSpPr>
        <p:spPr bwMode="auto">
          <a:xfrm>
            <a:off x="177665" y="940097"/>
            <a:ext cx="6669360" cy="1119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marL="342900" indent="-342900">
              <a:defRPr sz="2400">
                <a:solidFill>
                  <a:schemeClr val="tx1"/>
                </a:solidFill>
                <a:latin typeface="Arial" charset="0"/>
                <a:cs typeface="Arial" charset="0"/>
              </a:defRPr>
            </a:lvl1pPr>
            <a:lvl2pPr marL="990600" indent="-533400">
              <a:defRPr sz="2400">
                <a:solidFill>
                  <a:schemeClr val="tx1"/>
                </a:solidFill>
                <a:latin typeface="Arial" charset="0"/>
                <a:cs typeface="Arial" charset="0"/>
              </a:defRPr>
            </a:lvl2pPr>
            <a:lvl3pPr marL="1371600" indent="-457200">
              <a:defRPr sz="2400">
                <a:solidFill>
                  <a:schemeClr val="tx1"/>
                </a:solidFill>
                <a:latin typeface="Arial" charset="0"/>
                <a:cs typeface="Arial" charset="0"/>
              </a:defRPr>
            </a:lvl3pPr>
            <a:lvl4pPr marL="1828800" indent="-457200">
              <a:defRPr sz="2400">
                <a:solidFill>
                  <a:schemeClr val="tx1"/>
                </a:solidFill>
                <a:latin typeface="Arial" charset="0"/>
                <a:cs typeface="Arial" charset="0"/>
              </a:defRPr>
            </a:lvl4pPr>
            <a:lvl5pPr marL="2286000" indent="-457200">
              <a:defRPr sz="2400">
                <a:solidFill>
                  <a:schemeClr val="tx1"/>
                </a:solidFill>
                <a:latin typeface="Arial" charset="0"/>
                <a:cs typeface="Arial" charset="0"/>
              </a:defRPr>
            </a:lvl5pPr>
            <a:lvl6pPr marL="2743200" indent="-457200" eaLnBrk="0" fontAlgn="base" hangingPunct="0">
              <a:spcBef>
                <a:spcPct val="0"/>
              </a:spcBef>
              <a:spcAft>
                <a:spcPct val="0"/>
              </a:spcAft>
              <a:defRPr sz="2400">
                <a:solidFill>
                  <a:schemeClr val="tx1"/>
                </a:solidFill>
                <a:latin typeface="Arial" charset="0"/>
                <a:cs typeface="Arial" charset="0"/>
              </a:defRPr>
            </a:lvl6pPr>
            <a:lvl7pPr marL="3200400" indent="-457200" eaLnBrk="0" fontAlgn="base" hangingPunct="0">
              <a:spcBef>
                <a:spcPct val="0"/>
              </a:spcBef>
              <a:spcAft>
                <a:spcPct val="0"/>
              </a:spcAft>
              <a:defRPr sz="2400">
                <a:solidFill>
                  <a:schemeClr val="tx1"/>
                </a:solidFill>
                <a:latin typeface="Arial" charset="0"/>
                <a:cs typeface="Arial" charset="0"/>
              </a:defRPr>
            </a:lvl7pPr>
            <a:lvl8pPr marL="3657600" indent="-457200" eaLnBrk="0" fontAlgn="base" hangingPunct="0">
              <a:spcBef>
                <a:spcPct val="0"/>
              </a:spcBef>
              <a:spcAft>
                <a:spcPct val="0"/>
              </a:spcAft>
              <a:defRPr sz="2400">
                <a:solidFill>
                  <a:schemeClr val="tx1"/>
                </a:solidFill>
                <a:latin typeface="Arial" charset="0"/>
                <a:cs typeface="Arial" charset="0"/>
              </a:defRPr>
            </a:lvl8pPr>
            <a:lvl9pPr marL="4114800" indent="-457200" eaLnBrk="0" fontAlgn="base" hangingPunct="0">
              <a:spcBef>
                <a:spcPct val="0"/>
              </a:spcBef>
              <a:spcAft>
                <a:spcPct val="0"/>
              </a:spcAft>
              <a:defRPr sz="2400">
                <a:solidFill>
                  <a:schemeClr val="tx1"/>
                </a:solidFill>
                <a:latin typeface="Arial" charset="0"/>
                <a:cs typeface="Arial" charset="0"/>
              </a:defRPr>
            </a:lvl9pPr>
          </a:lstStyle>
          <a:p>
            <a:pPr marL="342892" indent="-323842" defTabSz="257175">
              <a:buSzPct val="80000"/>
              <a:buFont typeface="Arial"/>
              <a:buChar char="-"/>
            </a:pPr>
            <a:r>
              <a:rPr kumimoji="1" lang="fr-FR" altLang="en-US" sz="1400" dirty="0">
                <a:latin typeface="+mn-lt"/>
                <a:cs typeface="+mn-cs"/>
              </a:rPr>
              <a:t>The pilot has been managed by ET-CTS with the support of DWD</a:t>
            </a:r>
          </a:p>
          <a:p>
            <a:pPr marL="342892" indent="-323842" defTabSz="257175">
              <a:buSzPct val="80000"/>
              <a:buFont typeface="Arial"/>
              <a:buChar char="-"/>
            </a:pPr>
            <a:r>
              <a:rPr kumimoji="1" lang="fr-FR" altLang="en-US" sz="1400" dirty="0">
                <a:latin typeface="+mn-lt"/>
                <a:cs typeface="+mn-cs"/>
              </a:rPr>
              <a:t>From a technical point of view, we have been using AFD (Automated File Distribution</a:t>
            </a:r>
            <a:r>
              <a:rPr kumimoji="1" lang="fr-FR" altLang="en-US" sz="1400" dirty="0" smtClean="0">
                <a:latin typeface="+mn-lt"/>
                <a:cs typeface="+mn-cs"/>
              </a:rPr>
              <a:t>).</a:t>
            </a:r>
          </a:p>
          <a:p>
            <a:pPr marL="342892" indent="-323842" defTabSz="257175">
              <a:buSzPct val="80000"/>
              <a:buFont typeface="Arial"/>
              <a:buChar char="-"/>
            </a:pPr>
            <a:r>
              <a:rPr kumimoji="1" lang="fr-FR" altLang="en-US" sz="1400" dirty="0" err="1" smtClean="0">
                <a:latin typeface="+mn-lt"/>
                <a:cs typeface="+mn-cs"/>
              </a:rPr>
              <a:t>Used</a:t>
            </a:r>
            <a:r>
              <a:rPr kumimoji="1" lang="fr-FR" altLang="en-US" sz="1400" dirty="0" smtClean="0">
                <a:latin typeface="+mn-lt"/>
                <a:cs typeface="+mn-cs"/>
              </a:rPr>
              <a:t> </a:t>
            </a:r>
            <a:r>
              <a:rPr kumimoji="1" lang="fr-FR" altLang="en-US" sz="1400" dirty="0">
                <a:latin typeface="+mn-lt"/>
                <a:cs typeface="+mn-cs"/>
              </a:rPr>
              <a:t>Internet only</a:t>
            </a:r>
          </a:p>
          <a:p>
            <a:pPr marL="342892" indent="-323842" defTabSz="257175">
              <a:buSzPct val="80000"/>
              <a:buFont typeface="Arial"/>
              <a:buChar char="-"/>
            </a:pPr>
            <a:r>
              <a:rPr kumimoji="1" lang="fr-FR" altLang="en-US" sz="1400" dirty="0">
                <a:latin typeface="+mn-lt"/>
                <a:cs typeface="+mn-cs"/>
              </a:rPr>
              <a:t>Pilot limited to data exchange, not to metadata</a:t>
            </a:r>
          </a:p>
        </p:txBody>
      </p:sp>
      <p:sp>
        <p:nvSpPr>
          <p:cNvPr id="2" name="タイトル 1"/>
          <p:cNvSpPr>
            <a:spLocks noGrp="1"/>
          </p:cNvSpPr>
          <p:nvPr>
            <p:ph type="title"/>
          </p:nvPr>
        </p:nvSpPr>
        <p:spPr>
          <a:xfrm>
            <a:off x="426245" y="146677"/>
            <a:ext cx="6172200" cy="857250"/>
          </a:xfrm>
        </p:spPr>
        <p:txBody>
          <a:bodyPr/>
          <a:lstStyle/>
          <a:p>
            <a:r>
              <a:rPr kumimoji="1" lang="en-US" altLang="ja-JP" dirty="0" smtClean="0"/>
              <a:t>The Pilot (2015-2016)</a:t>
            </a:r>
            <a:endParaRPr kumimoji="1" lang="ja-JP" altLang="en-US" dirty="0"/>
          </a:p>
        </p:txBody>
      </p:sp>
      <p:grpSp>
        <p:nvGrpSpPr>
          <p:cNvPr id="3" name="Group 2"/>
          <p:cNvGrpSpPr/>
          <p:nvPr/>
        </p:nvGrpSpPr>
        <p:grpSpPr>
          <a:xfrm>
            <a:off x="1851072" y="2429499"/>
            <a:ext cx="3143130" cy="2226299"/>
            <a:chOff x="1851072" y="2529979"/>
            <a:chExt cx="3143130" cy="2226299"/>
          </a:xfrm>
        </p:grpSpPr>
        <p:grpSp>
          <p:nvGrpSpPr>
            <p:cNvPr id="22" name="グループ化 21"/>
            <p:cNvGrpSpPr/>
            <p:nvPr/>
          </p:nvGrpSpPr>
          <p:grpSpPr>
            <a:xfrm>
              <a:off x="2469100" y="3368932"/>
              <a:ext cx="1858492" cy="524949"/>
              <a:chOff x="4683127" y="5612249"/>
              <a:chExt cx="2477989" cy="699932"/>
            </a:xfrm>
          </p:grpSpPr>
          <p:grpSp>
            <p:nvGrpSpPr>
              <p:cNvPr id="14" name="グループ化 13"/>
              <p:cNvGrpSpPr/>
              <p:nvPr/>
            </p:nvGrpSpPr>
            <p:grpSpPr>
              <a:xfrm>
                <a:off x="4683127" y="5612249"/>
                <a:ext cx="2477989" cy="699932"/>
                <a:chOff x="3779912" y="3356992"/>
                <a:chExt cx="1368152" cy="648072"/>
              </a:xfrm>
              <a:solidFill>
                <a:schemeClr val="accent1">
                  <a:lumMod val="20000"/>
                  <a:lumOff val="80000"/>
                </a:schemeClr>
              </a:solidFill>
            </p:grpSpPr>
            <p:sp>
              <p:nvSpPr>
                <p:cNvPr id="15" name="円/楕円 14"/>
                <p:cNvSpPr/>
                <p:nvPr/>
              </p:nvSpPr>
              <p:spPr>
                <a:xfrm>
                  <a:off x="3779912" y="3501008"/>
                  <a:ext cx="720080" cy="288032"/>
                </a:xfrm>
                <a:prstGeom prst="ellipse">
                  <a:avLst/>
                </a:prstGeom>
                <a:grp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6" name="円/楕円 15"/>
                <p:cNvSpPr/>
                <p:nvPr/>
              </p:nvSpPr>
              <p:spPr>
                <a:xfrm>
                  <a:off x="4067944" y="3356992"/>
                  <a:ext cx="720080" cy="288032"/>
                </a:xfrm>
                <a:prstGeom prst="ellipse">
                  <a:avLst/>
                </a:prstGeom>
                <a:grp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円/楕円 16"/>
                <p:cNvSpPr/>
                <p:nvPr/>
              </p:nvSpPr>
              <p:spPr>
                <a:xfrm>
                  <a:off x="4427984" y="3501008"/>
                  <a:ext cx="720080" cy="288032"/>
                </a:xfrm>
                <a:prstGeom prst="ellipse">
                  <a:avLst/>
                </a:prstGeom>
                <a:grp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円/楕円 17"/>
                <p:cNvSpPr/>
                <p:nvPr/>
              </p:nvSpPr>
              <p:spPr>
                <a:xfrm>
                  <a:off x="4355976" y="3717032"/>
                  <a:ext cx="720080" cy="288032"/>
                </a:xfrm>
                <a:prstGeom prst="ellipse">
                  <a:avLst/>
                </a:prstGeom>
                <a:grp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円/楕円 18"/>
                <p:cNvSpPr/>
                <p:nvPr/>
              </p:nvSpPr>
              <p:spPr>
                <a:xfrm>
                  <a:off x="3923928" y="3717032"/>
                  <a:ext cx="720080" cy="288032"/>
                </a:xfrm>
                <a:prstGeom prst="ellipse">
                  <a:avLst/>
                </a:prstGeom>
                <a:grp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0" name="円/楕円 19"/>
                <p:cNvSpPr/>
                <p:nvPr/>
              </p:nvSpPr>
              <p:spPr>
                <a:xfrm>
                  <a:off x="3923928" y="3501008"/>
                  <a:ext cx="1080120" cy="360040"/>
                </a:xfrm>
                <a:prstGeom prst="ellips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1" name="正方形/長方形 20"/>
              <p:cNvSpPr/>
              <p:nvPr/>
            </p:nvSpPr>
            <p:spPr>
              <a:xfrm>
                <a:off x="5230200" y="5816434"/>
                <a:ext cx="1182376" cy="400109"/>
              </a:xfrm>
              <a:prstGeom prst="rect">
                <a:avLst/>
              </a:prstGeom>
            </p:spPr>
            <p:txBody>
              <a:bodyPr wrap="none">
                <a:spAutoFit/>
              </a:bodyPr>
              <a:lstStyle/>
              <a:p>
                <a:pPr algn="ctr"/>
                <a:r>
                  <a:rPr lang="en-US" altLang="ja-JP" sz="1350" dirty="0"/>
                  <a:t>INTERNET</a:t>
                </a:r>
                <a:endParaRPr lang="en-GB" altLang="ja-JP" sz="1350" dirty="0"/>
              </a:p>
            </p:txBody>
          </p:sp>
        </p:grpSp>
        <p:pic>
          <p:nvPicPr>
            <p:cNvPr id="5" name="図 4" descr="MC900428971.WMF"/>
            <p:cNvPicPr>
              <a:picLocks noChangeAspect="1"/>
            </p:cNvPicPr>
            <p:nvPr/>
          </p:nvPicPr>
          <p:blipFill>
            <a:blip r:embed="rId2" cstate="print"/>
            <a:stretch>
              <a:fillRect/>
            </a:stretch>
          </p:blipFill>
          <p:spPr>
            <a:xfrm>
              <a:off x="3226808" y="3735786"/>
              <a:ext cx="417691" cy="610569"/>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2581" y="3715593"/>
              <a:ext cx="424916" cy="589235"/>
            </a:xfrm>
            <a:prstGeom prst="rect">
              <a:avLst/>
            </a:prstGeom>
          </p:spPr>
        </p:pic>
        <p:pic>
          <p:nvPicPr>
            <p:cNvPr id="23" name="図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0234" y="2808221"/>
              <a:ext cx="424916" cy="589235"/>
            </a:xfrm>
            <a:prstGeom prst="rect">
              <a:avLst/>
            </a:prstGeom>
          </p:spPr>
        </p:pic>
        <p:pic>
          <p:nvPicPr>
            <p:cNvPr id="24" name="図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7790" y="2529979"/>
              <a:ext cx="424916" cy="589235"/>
            </a:xfrm>
            <a:prstGeom prst="rect">
              <a:avLst/>
            </a:prstGeom>
          </p:spPr>
        </p:pic>
        <p:pic>
          <p:nvPicPr>
            <p:cNvPr id="25" name="図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9220" y="2529979"/>
              <a:ext cx="424916" cy="589235"/>
            </a:xfrm>
            <a:prstGeom prst="rect">
              <a:avLst/>
            </a:prstGeom>
          </p:spPr>
        </p:pic>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0187" y="2896353"/>
              <a:ext cx="424916" cy="589235"/>
            </a:xfrm>
            <a:prstGeom prst="rect">
              <a:avLst/>
            </a:prstGeom>
          </p:spPr>
        </p:pic>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9286" y="3725848"/>
              <a:ext cx="424916" cy="589235"/>
            </a:xfrm>
            <a:prstGeom prst="rect">
              <a:avLst/>
            </a:prstGeom>
          </p:spPr>
        </p:pic>
        <p:sp>
          <p:nvSpPr>
            <p:cNvPr id="28" name="正方形/長方形 27"/>
            <p:cNvSpPr/>
            <p:nvPr/>
          </p:nvSpPr>
          <p:spPr>
            <a:xfrm>
              <a:off x="1851072" y="4304827"/>
              <a:ext cx="647934" cy="300082"/>
            </a:xfrm>
            <a:prstGeom prst="rect">
              <a:avLst/>
            </a:prstGeom>
          </p:spPr>
          <p:txBody>
            <a:bodyPr wrap="none">
              <a:spAutoFit/>
            </a:bodyPr>
            <a:lstStyle/>
            <a:p>
              <a:pPr algn="ctr"/>
              <a:r>
                <a:rPr lang="en-US" altLang="ja-JP" sz="1350" dirty="0"/>
                <a:t>GISC A</a:t>
              </a:r>
              <a:endParaRPr lang="en-GB" altLang="ja-JP" sz="1350" dirty="0"/>
            </a:p>
          </p:txBody>
        </p:sp>
        <p:sp>
          <p:nvSpPr>
            <p:cNvPr id="29" name="正方形/長方形 28"/>
            <p:cNvSpPr/>
            <p:nvPr/>
          </p:nvSpPr>
          <p:spPr>
            <a:xfrm>
              <a:off x="1942302" y="3359014"/>
              <a:ext cx="643126" cy="300082"/>
            </a:xfrm>
            <a:prstGeom prst="rect">
              <a:avLst/>
            </a:prstGeom>
          </p:spPr>
          <p:txBody>
            <a:bodyPr wrap="none">
              <a:spAutoFit/>
            </a:bodyPr>
            <a:lstStyle/>
            <a:p>
              <a:pPr algn="ctr"/>
              <a:r>
                <a:rPr lang="en-US" altLang="ja-JP" sz="1350" dirty="0"/>
                <a:t>GISC B</a:t>
              </a:r>
              <a:endParaRPr lang="en-GB" altLang="ja-JP" sz="1350" dirty="0"/>
            </a:p>
          </p:txBody>
        </p:sp>
        <p:sp>
          <p:nvSpPr>
            <p:cNvPr id="30" name="正方形/長方形 29"/>
            <p:cNvSpPr/>
            <p:nvPr/>
          </p:nvSpPr>
          <p:spPr>
            <a:xfrm>
              <a:off x="2838720" y="3033677"/>
              <a:ext cx="641522" cy="300082"/>
            </a:xfrm>
            <a:prstGeom prst="rect">
              <a:avLst/>
            </a:prstGeom>
          </p:spPr>
          <p:txBody>
            <a:bodyPr wrap="none">
              <a:spAutoFit/>
            </a:bodyPr>
            <a:lstStyle/>
            <a:p>
              <a:pPr algn="ctr"/>
              <a:r>
                <a:rPr lang="en-US" altLang="ja-JP" sz="1350" dirty="0"/>
                <a:t>GISC C</a:t>
              </a:r>
              <a:endParaRPr lang="en-GB" altLang="ja-JP" sz="1350" dirty="0"/>
            </a:p>
          </p:txBody>
        </p:sp>
        <p:sp>
          <p:nvSpPr>
            <p:cNvPr id="31" name="正方形/長方形 30"/>
            <p:cNvSpPr/>
            <p:nvPr/>
          </p:nvSpPr>
          <p:spPr>
            <a:xfrm>
              <a:off x="3547863" y="3088512"/>
              <a:ext cx="654346" cy="300082"/>
            </a:xfrm>
            <a:prstGeom prst="rect">
              <a:avLst/>
            </a:prstGeom>
          </p:spPr>
          <p:txBody>
            <a:bodyPr wrap="none">
              <a:spAutoFit/>
            </a:bodyPr>
            <a:lstStyle/>
            <a:p>
              <a:pPr algn="ctr"/>
              <a:r>
                <a:rPr lang="en-US" altLang="ja-JP" sz="1350" dirty="0"/>
                <a:t>GISC D</a:t>
              </a:r>
              <a:endParaRPr lang="en-GB" altLang="ja-JP" sz="1350" dirty="0"/>
            </a:p>
          </p:txBody>
        </p:sp>
        <p:sp>
          <p:nvSpPr>
            <p:cNvPr id="32" name="正方形/長方形 31"/>
            <p:cNvSpPr/>
            <p:nvPr/>
          </p:nvSpPr>
          <p:spPr>
            <a:xfrm>
              <a:off x="4335892" y="3507472"/>
              <a:ext cx="633507" cy="300082"/>
            </a:xfrm>
            <a:prstGeom prst="rect">
              <a:avLst/>
            </a:prstGeom>
          </p:spPr>
          <p:txBody>
            <a:bodyPr wrap="none">
              <a:spAutoFit/>
            </a:bodyPr>
            <a:lstStyle/>
            <a:p>
              <a:pPr algn="ctr"/>
              <a:r>
                <a:rPr lang="en-US" altLang="ja-JP" sz="1350" dirty="0"/>
                <a:t>GISC E</a:t>
              </a:r>
              <a:endParaRPr lang="en-GB" altLang="ja-JP" sz="1350" dirty="0"/>
            </a:p>
          </p:txBody>
        </p:sp>
        <p:sp>
          <p:nvSpPr>
            <p:cNvPr id="33" name="正方形/長方形 32"/>
            <p:cNvSpPr/>
            <p:nvPr/>
          </p:nvSpPr>
          <p:spPr>
            <a:xfrm>
              <a:off x="4327746" y="4304827"/>
              <a:ext cx="628698" cy="300082"/>
            </a:xfrm>
            <a:prstGeom prst="rect">
              <a:avLst/>
            </a:prstGeom>
          </p:spPr>
          <p:txBody>
            <a:bodyPr wrap="none">
              <a:spAutoFit/>
            </a:bodyPr>
            <a:lstStyle/>
            <a:p>
              <a:pPr algn="ctr"/>
              <a:r>
                <a:rPr lang="en-US" altLang="ja-JP" sz="1350" dirty="0"/>
                <a:t>GISC F</a:t>
              </a:r>
              <a:endParaRPr lang="en-GB" altLang="ja-JP" sz="1350" dirty="0"/>
            </a:p>
          </p:txBody>
        </p:sp>
        <p:sp>
          <p:nvSpPr>
            <p:cNvPr id="34" name="正方形/長方形 33"/>
            <p:cNvSpPr/>
            <p:nvPr/>
          </p:nvSpPr>
          <p:spPr>
            <a:xfrm>
              <a:off x="2670403" y="4248447"/>
              <a:ext cx="1504131" cy="507831"/>
            </a:xfrm>
            <a:prstGeom prst="rect">
              <a:avLst/>
            </a:prstGeom>
          </p:spPr>
          <p:txBody>
            <a:bodyPr wrap="none">
              <a:spAutoFit/>
            </a:bodyPr>
            <a:lstStyle/>
            <a:p>
              <a:pPr algn="ctr"/>
              <a:r>
                <a:rPr lang="en-US" altLang="ja-JP" sz="1350" dirty="0"/>
                <a:t>AFD in the cloud</a:t>
              </a:r>
            </a:p>
            <a:p>
              <a:pPr algn="ctr"/>
              <a:r>
                <a:rPr lang="en-US" altLang="ja-JP" sz="1350" dirty="0"/>
                <a:t>cloud.1.teganet.eu</a:t>
              </a:r>
              <a:endParaRPr lang="en-GB" altLang="ja-JP" sz="1350" dirty="0"/>
            </a:p>
          </p:txBody>
        </p:sp>
        <p:cxnSp>
          <p:nvCxnSpPr>
            <p:cNvPr id="36" name="直線矢印コネクタ 35"/>
            <p:cNvCxnSpPr/>
            <p:nvPr/>
          </p:nvCxnSpPr>
          <p:spPr>
            <a:xfrm>
              <a:off x="2565150" y="3359015"/>
              <a:ext cx="588657" cy="440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2476323" y="3961790"/>
              <a:ext cx="677484" cy="484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30" idx="2"/>
            </p:cNvCxnSpPr>
            <p:nvPr/>
          </p:nvCxnSpPr>
          <p:spPr>
            <a:xfrm>
              <a:off x="3159481" y="3333759"/>
              <a:ext cx="92142" cy="4434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31" idx="2"/>
            </p:cNvCxnSpPr>
            <p:nvPr/>
          </p:nvCxnSpPr>
          <p:spPr>
            <a:xfrm flipH="1">
              <a:off x="3620479" y="3388594"/>
              <a:ext cx="254557" cy="3886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H="1">
              <a:off x="3734780" y="3507473"/>
              <a:ext cx="672490" cy="3840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flipV="1">
              <a:off x="3849080" y="4005826"/>
              <a:ext cx="558189" cy="352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7395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Final report of ET-WISC 2016</a:t>
            </a:r>
            <a:endParaRPr kumimoji="1" lang="ja-JP" altLang="en-US" dirty="0"/>
          </a:p>
        </p:txBody>
      </p:sp>
      <p:sp>
        <p:nvSpPr>
          <p:cNvPr id="3" name="コンテンツ プレースホルダー 2"/>
          <p:cNvSpPr>
            <a:spLocks noGrp="1"/>
          </p:cNvSpPr>
          <p:nvPr>
            <p:ph idx="1"/>
          </p:nvPr>
        </p:nvSpPr>
        <p:spPr>
          <a:xfrm>
            <a:off x="350658" y="1005577"/>
            <a:ext cx="6164442" cy="3610496"/>
          </a:xfrm>
        </p:spPr>
        <p:txBody>
          <a:bodyPr>
            <a:normAutofit/>
          </a:bodyPr>
          <a:lstStyle/>
          <a:p>
            <a:pPr marL="342892" indent="-323842">
              <a:spcBef>
                <a:spcPts val="0"/>
              </a:spcBef>
              <a:buFont typeface="Arial"/>
              <a:buChar char="-"/>
            </a:pPr>
            <a:r>
              <a:rPr lang="en-US" altLang="ja-JP" sz="1400" dirty="0"/>
              <a:t>The meeting noted that </a:t>
            </a:r>
            <a:r>
              <a:rPr lang="en-US" altLang="ja-JP" sz="1400" dirty="0" smtClean="0"/>
              <a:t>target </a:t>
            </a:r>
            <a:r>
              <a:rPr lang="en-US" altLang="ja-JP" sz="1400" dirty="0"/>
              <a:t>solution should be scalable and should not rely on one host. Should be based on technical functionality and reliability. It should address security and other related risks such as denial of service </a:t>
            </a:r>
            <a:r>
              <a:rPr lang="en-US" altLang="ja-JP" sz="1400" dirty="0" smtClean="0"/>
              <a:t>attack</a:t>
            </a:r>
          </a:p>
          <a:p>
            <a:pPr marL="342892" indent="-323842">
              <a:spcBef>
                <a:spcPts val="0"/>
              </a:spcBef>
              <a:buFont typeface="Arial"/>
              <a:buChar char="-"/>
            </a:pPr>
            <a:endParaRPr lang="en-US" altLang="ja-JP" sz="1400" dirty="0"/>
          </a:p>
          <a:p>
            <a:pPr marL="342892" indent="-323842">
              <a:spcBef>
                <a:spcPts val="0"/>
              </a:spcBef>
              <a:buFont typeface="Arial"/>
              <a:buChar char="-"/>
            </a:pPr>
            <a:r>
              <a:rPr lang="en-US" altLang="ja-JP" sz="1400" dirty="0"/>
              <a:t>TT-GISC decided, as a consequence, to establish a working group lead by </a:t>
            </a:r>
            <a:r>
              <a:rPr lang="en-US" altLang="ja-JP" sz="1400" dirty="0" err="1"/>
              <a:t>Meteo</a:t>
            </a:r>
            <a:r>
              <a:rPr lang="en-US" altLang="ja-JP" sz="1400" dirty="0"/>
              <a:t> France and including the following experts UK, Republic of Korea, Japan, </a:t>
            </a:r>
            <a:r>
              <a:rPr lang="en-US" altLang="ja-JP" sz="1400" dirty="0" smtClean="0"/>
              <a:t>China tasked </a:t>
            </a:r>
            <a:r>
              <a:rPr lang="en-US" altLang="ja-JP" sz="1400" dirty="0"/>
              <a:t>to prepare the requirements, to define the potential architecture, to prepare a workable financial and manageable solution, and to establish the required elements for the implementation of an operational service starting in mid-2018 at the latest. </a:t>
            </a:r>
            <a:endParaRPr lang="en-US" altLang="ja-JP" sz="1400" dirty="0" smtClean="0"/>
          </a:p>
          <a:p>
            <a:pPr marL="342892" indent="-323842">
              <a:spcBef>
                <a:spcPts val="0"/>
              </a:spcBef>
              <a:buFont typeface="Arial"/>
              <a:buChar char="-"/>
            </a:pPr>
            <a:endParaRPr lang="en-US" altLang="ja-JP" sz="1400" dirty="0" smtClean="0"/>
          </a:p>
          <a:p>
            <a:pPr marL="342892" indent="-323842">
              <a:spcBef>
                <a:spcPts val="0"/>
              </a:spcBef>
              <a:buFont typeface="Arial"/>
              <a:buChar char="-"/>
            </a:pPr>
            <a:r>
              <a:rPr lang="en-US" altLang="ja-JP" sz="1400" dirty="0" smtClean="0"/>
              <a:t>This document presents the outcome of the working group described above</a:t>
            </a:r>
            <a:endParaRPr lang="ja-JP" altLang="en-US" sz="1400" dirty="0"/>
          </a:p>
        </p:txBody>
      </p:sp>
    </p:spTree>
    <p:extLst>
      <p:ext uri="{BB962C8B-B14F-4D97-AF65-F5344CB8AC3E}">
        <p14:creationId xmlns:p14="http://schemas.microsoft.com/office/powerpoint/2010/main" val="109484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p:spPr>
        <p:txBody>
          <a:bodyPr vert="horz" wrap="square" lIns="68569" tIns="68569" rIns="68569" bIns="68569" rtlCol="0" anchor="ctr" anchorCtr="0">
            <a:noAutofit/>
          </a:bodyPr>
          <a:lstStyle/>
          <a:p>
            <a:r>
              <a:rPr lang="en"/>
              <a:t>Background</a:t>
            </a:r>
          </a:p>
        </p:txBody>
      </p:sp>
      <p:sp>
        <p:nvSpPr>
          <p:cNvPr id="73" name="Shape 73"/>
          <p:cNvSpPr txBox="1">
            <a:spLocks noGrp="1"/>
          </p:cNvSpPr>
          <p:nvPr>
            <p:ph type="body" idx="1"/>
          </p:nvPr>
        </p:nvSpPr>
        <p:spPr>
          <a:prstGeom prst="rect">
            <a:avLst/>
          </a:prstGeom>
        </p:spPr>
        <p:txBody>
          <a:bodyPr vert="horz" wrap="square" lIns="68569" tIns="68569" rIns="68569" bIns="68569" rtlCol="0" anchor="t" anchorCtr="0">
            <a:noAutofit/>
          </a:bodyPr>
          <a:lstStyle/>
          <a:p>
            <a:pPr>
              <a:buNone/>
            </a:pPr>
            <a:r>
              <a:rPr lang="en" sz="1650" dirty="0"/>
              <a:t>As a follow-up to the successful cache in and through the cloud pilot, follow-up activities were undertaken in the following </a:t>
            </a:r>
            <a:r>
              <a:rPr lang="en" sz="1650" dirty="0" smtClean="0"/>
              <a:t>areas:</a:t>
            </a:r>
          </a:p>
          <a:p>
            <a:pPr marL="342892" indent="-247644">
              <a:buChar char="-"/>
            </a:pPr>
            <a:r>
              <a:rPr lang="en-US" sz="1650" dirty="0" smtClean="0"/>
              <a:t>Definition of key </a:t>
            </a:r>
            <a:r>
              <a:rPr lang="en" sz="1650" dirty="0" smtClean="0"/>
              <a:t>functional and technical requirements for operating the WIS </a:t>
            </a:r>
            <a:r>
              <a:rPr lang="en-US" sz="1650" dirty="0" smtClean="0"/>
              <a:t>cache </a:t>
            </a:r>
            <a:r>
              <a:rPr lang="en" sz="1650" dirty="0" smtClean="0"/>
              <a:t>(data + metadata) in and through the cloud</a:t>
            </a:r>
          </a:p>
          <a:p>
            <a:pPr marL="342892" indent="-247644">
              <a:buChar char="-"/>
            </a:pPr>
            <a:r>
              <a:rPr lang="en" sz="1650" dirty="0" smtClean="0"/>
              <a:t>Analysis </a:t>
            </a:r>
            <a:r>
              <a:rPr lang="en" sz="1650" dirty="0"/>
              <a:t>of financial </a:t>
            </a:r>
            <a:r>
              <a:rPr lang="en-US" sz="1650" dirty="0" smtClean="0"/>
              <a:t>and service level implications</a:t>
            </a:r>
            <a:r>
              <a:rPr lang="en" sz="1650" dirty="0" smtClean="0"/>
              <a:t> </a:t>
            </a:r>
            <a:r>
              <a:rPr lang="en" sz="1650" dirty="0"/>
              <a:t>(costs, areas of uncertainty, service level management) </a:t>
            </a:r>
            <a:endParaRPr lang="en-US" sz="1650" dirty="0" smtClean="0"/>
          </a:p>
          <a:p>
            <a:pPr marL="342892" indent="-247644">
              <a:buChar char="-"/>
            </a:pPr>
            <a:r>
              <a:rPr lang="en" sz="1650" dirty="0" smtClean="0"/>
              <a:t>Analysis </a:t>
            </a:r>
            <a:r>
              <a:rPr lang="en" sz="1650" dirty="0"/>
              <a:t>of requirements for executing management functions necessary to operate the cache in and through the cloud</a:t>
            </a:r>
          </a:p>
          <a:p>
            <a:pPr marL="342892" indent="-247644">
              <a:buFont typeface="Arial"/>
              <a:buChar char="-"/>
            </a:pPr>
            <a:r>
              <a:rPr lang="en" sz="1650" dirty="0" smtClean="0"/>
              <a:t>Development </a:t>
            </a:r>
            <a:r>
              <a:rPr lang="en" sz="1650" dirty="0"/>
              <a:t>of a proposed implementation </a:t>
            </a:r>
            <a:r>
              <a:rPr lang="en" sz="1650" dirty="0" smtClean="0"/>
              <a:t>strategy</a:t>
            </a:r>
            <a:endParaRPr lang="en-US" sz="1650" dirty="0" smtClean="0"/>
          </a:p>
          <a:p>
            <a:pPr marL="342892" indent="-247644">
              <a:buFont typeface="Arial"/>
              <a:buChar char="-"/>
            </a:pPr>
            <a:r>
              <a:rPr lang="en-US" sz="1650" dirty="0" smtClean="0"/>
              <a:t>Highlight </a:t>
            </a:r>
            <a:r>
              <a:rPr lang="en-US" sz="1650" dirty="0"/>
              <a:t>remaining concerns to be investigated going forward</a:t>
            </a:r>
          </a:p>
          <a:p>
            <a:pPr marL="342892" indent="-247644">
              <a:buChar char="-"/>
            </a:pPr>
            <a:endParaRPr lang="en-US" sz="1650" dirty="0" smtClean="0"/>
          </a:p>
          <a:p>
            <a:pPr>
              <a:buFontTx/>
              <a:buChar char="-"/>
            </a:pPr>
            <a:endParaRPr lang="en-US" sz="1650" dirty="0"/>
          </a:p>
          <a:p>
            <a:pPr>
              <a:buNone/>
            </a:pPr>
            <a:endParaRPr sz="165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vert="horz" wrap="square" lIns="68569" tIns="68569" rIns="68569" bIns="68569" rtlCol="0" anchor="ctr" anchorCtr="0">
            <a:noAutofit/>
          </a:bodyPr>
          <a:lstStyle/>
          <a:p>
            <a:r>
              <a:rPr lang="en" dirty="0" smtClean="0"/>
              <a:t>Approach</a:t>
            </a:r>
            <a:endParaRPr lang="en" dirty="0"/>
          </a:p>
        </p:txBody>
      </p:sp>
    </p:spTree>
    <p:extLst>
      <p:ext uri="{BB962C8B-B14F-4D97-AF65-F5344CB8AC3E}">
        <p14:creationId xmlns:p14="http://schemas.microsoft.com/office/powerpoint/2010/main" val="3279691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7" name="Shape 137"/>
          <p:cNvSpPr txBox="1">
            <a:spLocks noGrp="1"/>
          </p:cNvSpPr>
          <p:nvPr>
            <p:ph type="body" idx="1"/>
          </p:nvPr>
        </p:nvSpPr>
        <p:spPr>
          <a:xfrm>
            <a:off x="233775" y="569672"/>
            <a:ext cx="6390450" cy="3416400"/>
          </a:xfrm>
          <a:prstGeom prst="rect">
            <a:avLst/>
          </a:prstGeom>
        </p:spPr>
        <p:txBody>
          <a:bodyPr vert="horz" wrap="square" lIns="68569" tIns="68569" rIns="68569" bIns="68569" rtlCol="0" anchor="t" anchorCtr="0">
            <a:noAutofit/>
          </a:bodyPr>
          <a:lstStyle/>
          <a:p>
            <a:pPr marL="342892" indent="-323842">
              <a:buFont typeface="Arial"/>
              <a:buChar char="-"/>
            </a:pPr>
            <a:r>
              <a:rPr lang="en" dirty="0"/>
              <a:t>Operation of the cloud service should be step-by-step transition</a:t>
            </a:r>
            <a:r>
              <a:rPr lang="fr-FR" dirty="0"/>
              <a:t> (as </a:t>
            </a:r>
            <a:r>
              <a:rPr lang="fr-FR" dirty="0" err="1"/>
              <a:t>prescribed</a:t>
            </a:r>
            <a:r>
              <a:rPr lang="fr-FR" dirty="0"/>
              <a:t> by the WIS 2.0 </a:t>
            </a:r>
            <a:r>
              <a:rPr lang="fr-FR" dirty="0" err="1"/>
              <a:t>implementation</a:t>
            </a:r>
            <a:r>
              <a:rPr lang="fr-FR" dirty="0"/>
              <a:t> </a:t>
            </a:r>
            <a:r>
              <a:rPr lang="fr-FR" dirty="0" err="1"/>
              <a:t>strategy</a:t>
            </a:r>
            <a:r>
              <a:rPr lang="fr-FR" dirty="0"/>
              <a:t>)</a:t>
            </a:r>
            <a:endParaRPr lang="en" dirty="0"/>
          </a:p>
          <a:p>
            <a:pPr marL="342892" indent="-323842">
              <a:buSzPct val="73333"/>
              <a:buFont typeface="Arial"/>
              <a:buChar char="-"/>
            </a:pPr>
            <a:r>
              <a:rPr lang="en" dirty="0"/>
              <a:t>Initial stage:</a:t>
            </a:r>
          </a:p>
          <a:p>
            <a:pPr marL="685784" lvl="1" indent="-304793">
              <a:buFont typeface="Arial"/>
              <a:buChar char="-"/>
            </a:pPr>
            <a:r>
              <a:rPr lang="en" dirty="0"/>
              <a:t>All GISCs participate</a:t>
            </a:r>
            <a:r>
              <a:rPr lang="en-US" dirty="0"/>
              <a:t>.</a:t>
            </a:r>
          </a:p>
          <a:p>
            <a:pPr marL="685784" lvl="1" indent="-304793">
              <a:buFont typeface="Arial"/>
              <a:buChar char="-"/>
            </a:pPr>
            <a:r>
              <a:rPr lang="en-US" dirty="0"/>
              <a:t>Add </a:t>
            </a:r>
            <a:r>
              <a:rPr lang="en-US" dirty="0" smtClean="0"/>
              <a:t>data meant for Global Exchange.</a:t>
            </a:r>
            <a:endParaRPr lang="en" dirty="0"/>
          </a:p>
          <a:p>
            <a:pPr marL="685784" lvl="1" indent="-304793">
              <a:buFont typeface="Arial"/>
              <a:buChar char="-"/>
            </a:pPr>
            <a:r>
              <a:rPr lang="en" dirty="0"/>
              <a:t>Add Metadata to the cloud.</a:t>
            </a:r>
          </a:p>
          <a:p>
            <a:pPr marL="342892" indent="-323842">
              <a:buSzPct val="73333"/>
              <a:buFont typeface="Arial"/>
              <a:buChar char="-"/>
            </a:pPr>
            <a:r>
              <a:rPr lang="en" dirty="0"/>
              <a:t>Evolution stages:</a:t>
            </a:r>
          </a:p>
          <a:p>
            <a:pPr marL="685784" lvl="1" indent="-304793">
              <a:buFont typeface="Arial"/>
              <a:buChar char="-"/>
            </a:pPr>
            <a:r>
              <a:rPr lang="en-US" dirty="0" smtClean="0"/>
              <a:t>Incorporate some of the concepts of WIS 2.0.</a:t>
            </a:r>
            <a:endParaRPr lang="en-US" dirty="0"/>
          </a:p>
          <a:p>
            <a:pPr marL="342892" indent="-323842">
              <a:buFont typeface="Arial"/>
              <a:buChar char="-"/>
            </a:pPr>
            <a:r>
              <a:rPr lang="en" dirty="0"/>
              <a:t>Final stage</a:t>
            </a:r>
            <a:r>
              <a:rPr lang="en-US" dirty="0"/>
              <a:t>s:</a:t>
            </a:r>
          </a:p>
          <a:p>
            <a:pPr marL="685784" lvl="1" indent="-304793">
              <a:buFont typeface="Arial"/>
              <a:buChar char="-"/>
            </a:pPr>
            <a:r>
              <a:rPr lang="en-US" dirty="0"/>
              <a:t>Subscription to data/products by users.</a:t>
            </a:r>
          </a:p>
          <a:p>
            <a:pPr marL="685784" lvl="1" indent="-304793">
              <a:buFont typeface="Arial"/>
              <a:buChar char="-"/>
            </a:pPr>
            <a:r>
              <a:rPr lang="en" dirty="0"/>
              <a:t>Meet WIS 2.0 requirements</a:t>
            </a:r>
            <a:r>
              <a:rPr lang="en-US" dirty="0"/>
              <a:t>.</a:t>
            </a:r>
            <a:endParaRPr lang="en" dirty="0"/>
          </a:p>
          <a:p>
            <a:pPr>
              <a:buNone/>
            </a:pPr>
            <a:endParaRPr sz="1400" dirty="0"/>
          </a:p>
        </p:txBody>
      </p:sp>
      <p:sp>
        <p:nvSpPr>
          <p:cNvPr id="136" name="Shape 136"/>
          <p:cNvSpPr txBox="1">
            <a:spLocks noGrp="1"/>
          </p:cNvSpPr>
          <p:nvPr>
            <p:ph type="title"/>
          </p:nvPr>
        </p:nvSpPr>
        <p:spPr>
          <a:xfrm>
            <a:off x="233775" y="83286"/>
            <a:ext cx="6390450" cy="572700"/>
          </a:xfrm>
          <a:prstGeom prst="rect">
            <a:avLst/>
          </a:prstGeom>
        </p:spPr>
        <p:txBody>
          <a:bodyPr vert="horz" wrap="square" lIns="68569" tIns="68569" rIns="68569" bIns="68569" rtlCol="0" anchor="ctr" anchorCtr="0">
            <a:noAutofit/>
          </a:bodyPr>
          <a:lstStyle/>
          <a:p>
            <a:r>
              <a:rPr lang="en" dirty="0"/>
              <a:t>Proposed </a:t>
            </a:r>
            <a:r>
              <a:rPr lang="en" dirty="0" smtClean="0"/>
              <a:t>approach</a:t>
            </a:r>
            <a:r>
              <a:rPr lang="en-US" dirty="0" smtClean="0"/>
              <a:t> - Iterative</a:t>
            </a:r>
            <a:endParaRPr lang="en" dirty="0"/>
          </a:p>
        </p:txBody>
      </p:sp>
      <p:graphicFrame>
        <p:nvGraphicFramePr>
          <p:cNvPr id="6" name="コンテンツ プレースホルダー 17"/>
          <p:cNvGraphicFramePr>
            <a:graphicFrameLocks/>
          </p:cNvGraphicFramePr>
          <p:nvPr>
            <p:extLst>
              <p:ext uri="{D42A27DB-BD31-4B8C-83A1-F6EECF244321}">
                <p14:modId xmlns:p14="http://schemas.microsoft.com/office/powerpoint/2010/main" val="1708608981"/>
              </p:ext>
            </p:extLst>
          </p:nvPr>
        </p:nvGraphicFramePr>
        <p:xfrm>
          <a:off x="3808999" y="3279228"/>
          <a:ext cx="3049002" cy="1864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テキスト ボックス 8"/>
          <p:cNvSpPr txBox="1"/>
          <p:nvPr/>
        </p:nvSpPr>
        <p:spPr>
          <a:xfrm>
            <a:off x="4132373" y="4594577"/>
            <a:ext cx="869149" cy="26161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100" b="1" dirty="0" smtClean="0">
                <a:solidFill>
                  <a:schemeClr val="accent1"/>
                </a:solidFill>
              </a:rPr>
              <a:t>2019 - 2022</a:t>
            </a:r>
          </a:p>
        </p:txBody>
      </p:sp>
      <p:sp>
        <p:nvSpPr>
          <p:cNvPr id="8" name="テキスト ボックス 8"/>
          <p:cNvSpPr txBox="1"/>
          <p:nvPr/>
        </p:nvSpPr>
        <p:spPr>
          <a:xfrm>
            <a:off x="5753214" y="3932611"/>
            <a:ext cx="582211" cy="26161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100" b="1" dirty="0" smtClean="0">
                <a:solidFill>
                  <a:schemeClr val="accent1"/>
                </a:solidFill>
              </a:rPr>
              <a:t>2025-?</a:t>
            </a:r>
          </a:p>
        </p:txBody>
      </p:sp>
      <p:sp>
        <p:nvSpPr>
          <p:cNvPr id="9" name="テキスト ボックス 8"/>
          <p:cNvSpPr txBox="1"/>
          <p:nvPr/>
        </p:nvSpPr>
        <p:spPr>
          <a:xfrm>
            <a:off x="4861279" y="4176459"/>
            <a:ext cx="994183" cy="26161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100" b="1" dirty="0" smtClean="0">
                <a:solidFill>
                  <a:schemeClr val="accent1"/>
                </a:solidFill>
              </a:rPr>
              <a:t>2022</a:t>
            </a:r>
            <a:r>
              <a:rPr lang="en-US" altLang="ja-JP" sz="1100" b="1" dirty="0">
                <a:solidFill>
                  <a:schemeClr val="accent1"/>
                </a:solidFill>
              </a:rPr>
              <a:t> </a:t>
            </a:r>
            <a:r>
              <a:rPr lang="en-US" altLang="ja-JP" sz="1100" b="1" dirty="0" smtClean="0">
                <a:solidFill>
                  <a:schemeClr val="accent1"/>
                </a:solidFill>
              </a:rPr>
              <a:t>– 2025 ?</a:t>
            </a:r>
            <a:endParaRPr kumimoji="1" lang="en-US" altLang="ja-JP" sz="1100" b="1" dirty="0" smtClean="0">
              <a:solidFill>
                <a:schemeClr val="accen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graphicFrame>
        <p:nvGraphicFramePr>
          <p:cNvPr id="465" name="Shape 465"/>
          <p:cNvGraphicFramePr/>
          <p:nvPr>
            <p:extLst>
              <p:ext uri="{D42A27DB-BD31-4B8C-83A1-F6EECF244321}">
                <p14:modId xmlns:p14="http://schemas.microsoft.com/office/powerpoint/2010/main" val="862586266"/>
              </p:ext>
            </p:extLst>
          </p:nvPr>
        </p:nvGraphicFramePr>
        <p:xfrm>
          <a:off x="307805" y="1444014"/>
          <a:ext cx="6355256" cy="2828970"/>
        </p:xfrm>
        <a:graphic>
          <a:graphicData uri="http://schemas.openxmlformats.org/drawingml/2006/table">
            <a:tbl>
              <a:tblPr firstRow="1" bandRow="1">
                <a:noFill/>
                <a:tableStyleId>{B828B3DD-5340-4470-9017-5E97F4594082}</a:tableStyleId>
              </a:tblPr>
              <a:tblGrid>
                <a:gridCol w="6355256">
                  <a:extLst>
                    <a:ext uri="{9D8B030D-6E8A-4147-A177-3AD203B41FA5}">
                      <a16:colId xmlns:a16="http://schemas.microsoft.com/office/drawing/2014/main" xmlns="" val="20000"/>
                    </a:ext>
                  </a:extLst>
                </a:gridCol>
              </a:tblGrid>
              <a:tr h="942990">
                <a:tc>
                  <a:txBody>
                    <a:bodyPr/>
                    <a:lstStyle/>
                    <a:p>
                      <a:pPr marL="254000" marR="0" lvl="0" indent="-254000" algn="l" rtl="0">
                        <a:spcBef>
                          <a:spcPts val="0"/>
                        </a:spcBef>
                        <a:buClr>
                          <a:schemeClr val="dk1"/>
                        </a:buClr>
                        <a:buSzPct val="100000"/>
                        <a:buFont typeface="Arial"/>
                        <a:buChar char="•"/>
                      </a:pPr>
                      <a:r>
                        <a:rPr lang="en" sz="1400" b="1" dirty="0"/>
                        <a:t>Initial stage: </a:t>
                      </a:r>
                      <a:r>
                        <a:rPr lang="en" sz="1400" dirty="0"/>
                        <a:t>GISCs</a:t>
                      </a:r>
                    </a:p>
                    <a:p>
                      <a:pPr marL="254000" marR="0" lvl="0" indent="-247650" algn="l" rtl="0">
                        <a:spcBef>
                          <a:spcPts val="0"/>
                        </a:spcBef>
                        <a:buClr>
                          <a:schemeClr val="dk1"/>
                        </a:buClr>
                        <a:buSzPct val="100000"/>
                        <a:buFont typeface="Arial"/>
                        <a:buNone/>
                      </a:pPr>
                      <a:endParaRPr sz="1100" dirty="0"/>
                    </a:p>
                    <a:p>
                      <a:pPr marL="254000" marR="0" lvl="0" indent="-247650" algn="l" rtl="0">
                        <a:spcBef>
                          <a:spcPts val="0"/>
                        </a:spcBef>
                        <a:buClr>
                          <a:schemeClr val="dk1"/>
                        </a:buClr>
                        <a:buSzPct val="100000"/>
                        <a:buFont typeface="Arial"/>
                        <a:buNone/>
                      </a:pPr>
                      <a:endParaRPr sz="1100" dirty="0"/>
                    </a:p>
                    <a:p>
                      <a:pPr marL="254000" marR="0" lvl="0" indent="-247650" algn="l" rtl="0">
                        <a:spcBef>
                          <a:spcPts val="0"/>
                        </a:spcBef>
                        <a:buClr>
                          <a:schemeClr val="dk1"/>
                        </a:buClr>
                        <a:buSzPct val="100000"/>
                        <a:buFont typeface="Arial"/>
                        <a:buNone/>
                      </a:pPr>
                      <a:endParaRPr sz="1100" dirty="0"/>
                    </a:p>
                    <a:p>
                      <a:pPr marL="254000" marR="0" lvl="0" indent="-247650" algn="l" rtl="0">
                        <a:spcBef>
                          <a:spcPts val="0"/>
                        </a:spcBef>
                        <a:buClr>
                          <a:schemeClr val="dk1"/>
                        </a:buClr>
                        <a:buSzPct val="100000"/>
                        <a:buFont typeface="Arial"/>
                        <a:buNone/>
                      </a:pPr>
                      <a:endParaRPr sz="1100" dirty="0"/>
                    </a:p>
                  </a:txBody>
                  <a:tcPr marL="68588" marR="68588" marT="25725" marB="25725"/>
                </a:tc>
                <a:extLst>
                  <a:ext uri="{0D108BD9-81ED-4DB2-BD59-A6C34878D82A}">
                    <a16:rowId xmlns:a16="http://schemas.microsoft.com/office/drawing/2014/main" xmlns="" val="10000"/>
                  </a:ext>
                </a:extLst>
              </a:tr>
              <a:tr h="942990">
                <a:tc>
                  <a:txBody>
                    <a:bodyPr/>
                    <a:lstStyle/>
                    <a:p>
                      <a:pPr marL="254000" marR="0" lvl="0" indent="-254000" algn="l" rtl="0">
                        <a:spcBef>
                          <a:spcPts val="0"/>
                        </a:spcBef>
                        <a:buClr>
                          <a:schemeClr val="dk1"/>
                        </a:buClr>
                        <a:buSzPct val="100000"/>
                        <a:buFont typeface="Arial"/>
                        <a:buChar char="•"/>
                      </a:pPr>
                      <a:r>
                        <a:rPr lang="en" sz="1400" b="1" dirty="0"/>
                        <a:t>Evolution stage: </a:t>
                      </a:r>
                      <a:r>
                        <a:rPr lang="en" sz="1400" dirty="0"/>
                        <a:t>DCPC/NCs</a:t>
                      </a:r>
                    </a:p>
                    <a:p>
                      <a:pPr marL="254000" marR="0" lvl="0" indent="-247650" algn="l" rtl="0">
                        <a:spcBef>
                          <a:spcPts val="0"/>
                        </a:spcBef>
                        <a:buClr>
                          <a:schemeClr val="dk1"/>
                        </a:buClr>
                        <a:buSzPct val="100000"/>
                        <a:buFont typeface="Arial"/>
                        <a:buNone/>
                      </a:pPr>
                      <a:endParaRPr sz="1100" dirty="0"/>
                    </a:p>
                    <a:p>
                      <a:pPr marL="254000" marR="0" lvl="0" indent="-247650" algn="l" rtl="0">
                        <a:spcBef>
                          <a:spcPts val="0"/>
                        </a:spcBef>
                        <a:buClr>
                          <a:schemeClr val="dk1"/>
                        </a:buClr>
                        <a:buSzPct val="100000"/>
                        <a:buFont typeface="Arial"/>
                        <a:buNone/>
                      </a:pPr>
                      <a:endParaRPr sz="1100" dirty="0"/>
                    </a:p>
                    <a:p>
                      <a:pPr marL="254000" marR="0" lvl="0" indent="-247650" algn="l" rtl="0">
                        <a:spcBef>
                          <a:spcPts val="0"/>
                        </a:spcBef>
                        <a:buClr>
                          <a:schemeClr val="dk1"/>
                        </a:buClr>
                        <a:buSzPct val="100000"/>
                        <a:buFont typeface="Arial"/>
                        <a:buNone/>
                      </a:pPr>
                      <a:endParaRPr sz="1100" dirty="0"/>
                    </a:p>
                    <a:p>
                      <a:pPr marL="254000" marR="0" lvl="0" indent="-247650" algn="l" rtl="0">
                        <a:spcBef>
                          <a:spcPts val="0"/>
                        </a:spcBef>
                        <a:buClr>
                          <a:schemeClr val="dk1"/>
                        </a:buClr>
                        <a:buSzPct val="100000"/>
                        <a:buFont typeface="Arial"/>
                        <a:buNone/>
                      </a:pPr>
                      <a:endParaRPr sz="1100" dirty="0"/>
                    </a:p>
                  </a:txBody>
                  <a:tcPr marL="68588" marR="68588" marT="25725" marB="25725"/>
                </a:tc>
                <a:extLst>
                  <a:ext uri="{0D108BD9-81ED-4DB2-BD59-A6C34878D82A}">
                    <a16:rowId xmlns:a16="http://schemas.microsoft.com/office/drawing/2014/main" xmlns="" val="10001"/>
                  </a:ext>
                </a:extLst>
              </a:tr>
              <a:tr h="942990">
                <a:tc>
                  <a:txBody>
                    <a:bodyPr/>
                    <a:lstStyle/>
                    <a:p>
                      <a:pPr marL="254000" marR="0" lvl="0" indent="-254000" algn="l" rtl="0">
                        <a:spcBef>
                          <a:spcPts val="0"/>
                        </a:spcBef>
                        <a:buClr>
                          <a:schemeClr val="dk1"/>
                        </a:buClr>
                        <a:buSzPct val="100000"/>
                        <a:buFont typeface="Arial"/>
                        <a:buChar char="•"/>
                      </a:pPr>
                      <a:r>
                        <a:rPr lang="en" sz="1400" b="1" dirty="0"/>
                        <a:t>Future stage: </a:t>
                      </a:r>
                      <a:r>
                        <a:rPr lang="fr-FR" sz="1400" dirty="0" err="1" smtClean="0"/>
                        <a:t>Users</a:t>
                      </a:r>
                      <a:endParaRPr lang="en" sz="1400" dirty="0"/>
                    </a:p>
                    <a:p>
                      <a:pPr marL="254000" marR="0" lvl="0" indent="-247650" algn="l" rtl="0">
                        <a:spcBef>
                          <a:spcPts val="0"/>
                        </a:spcBef>
                        <a:buClr>
                          <a:schemeClr val="dk1"/>
                        </a:buClr>
                        <a:buSzPct val="100000"/>
                        <a:buFont typeface="Arial"/>
                        <a:buNone/>
                      </a:pPr>
                      <a:endParaRPr sz="1100" dirty="0"/>
                    </a:p>
                    <a:p>
                      <a:pPr marL="254000" marR="0" lvl="0" indent="-247650" algn="l" rtl="0">
                        <a:spcBef>
                          <a:spcPts val="0"/>
                        </a:spcBef>
                        <a:buClr>
                          <a:schemeClr val="dk1"/>
                        </a:buClr>
                        <a:buSzPct val="100000"/>
                        <a:buFont typeface="Arial"/>
                        <a:buNone/>
                      </a:pPr>
                      <a:endParaRPr sz="1100" dirty="0"/>
                    </a:p>
                    <a:p>
                      <a:pPr marL="254000" marR="0" lvl="0" indent="-247650" algn="l" rtl="0">
                        <a:spcBef>
                          <a:spcPts val="0"/>
                        </a:spcBef>
                        <a:buClr>
                          <a:schemeClr val="dk1"/>
                        </a:buClr>
                        <a:buSzPct val="100000"/>
                        <a:buFont typeface="Arial"/>
                        <a:buNone/>
                      </a:pPr>
                      <a:endParaRPr sz="1100" dirty="0"/>
                    </a:p>
                    <a:p>
                      <a:pPr marL="254000" marR="0" lvl="0" indent="-247650" algn="l" rtl="0">
                        <a:spcBef>
                          <a:spcPts val="0"/>
                        </a:spcBef>
                        <a:buClr>
                          <a:schemeClr val="dk1"/>
                        </a:buClr>
                        <a:buSzPct val="100000"/>
                        <a:buFont typeface="Arial"/>
                        <a:buNone/>
                      </a:pPr>
                      <a:endParaRPr sz="1100" dirty="0"/>
                    </a:p>
                  </a:txBody>
                  <a:tcPr marL="68588" marR="68588" marT="25725" marB="25725"/>
                </a:tc>
                <a:extLst>
                  <a:ext uri="{0D108BD9-81ED-4DB2-BD59-A6C34878D82A}">
                    <a16:rowId xmlns:a16="http://schemas.microsoft.com/office/drawing/2014/main" xmlns="" val="10002"/>
                  </a:ext>
                </a:extLst>
              </a:tr>
            </a:tbl>
          </a:graphicData>
        </a:graphic>
      </p:graphicFrame>
      <p:sp>
        <p:nvSpPr>
          <p:cNvPr id="466" name="Shape 466"/>
          <p:cNvSpPr txBox="1">
            <a:spLocks noGrp="1"/>
          </p:cNvSpPr>
          <p:nvPr>
            <p:ph type="title"/>
          </p:nvPr>
        </p:nvSpPr>
        <p:spPr>
          <a:xfrm>
            <a:off x="134634" y="708543"/>
            <a:ext cx="6642738" cy="642938"/>
          </a:xfrm>
          <a:prstGeom prst="rect">
            <a:avLst/>
          </a:prstGeom>
          <a:noFill/>
          <a:ln>
            <a:noFill/>
          </a:ln>
        </p:spPr>
        <p:txBody>
          <a:bodyPr vert="horz" wrap="square" lIns="68569" tIns="34275" rIns="68569" bIns="34275" rtlCol="0" anchor="ctr" anchorCtr="0">
            <a:noAutofit/>
          </a:bodyPr>
          <a:lstStyle/>
          <a:p>
            <a:pPr indent="-188543">
              <a:buSzPct val="98975"/>
            </a:pPr>
            <a:r>
              <a:rPr lang="en-US" sz="2700" dirty="0" smtClean="0"/>
              <a:t>Participating </a:t>
            </a:r>
            <a:r>
              <a:rPr lang="en-US" sz="2700" dirty="0" err="1" smtClean="0"/>
              <a:t>centres</a:t>
            </a:r>
            <a:r>
              <a:rPr lang="en-US" sz="2700" dirty="0" smtClean="0"/>
              <a:t> by implementation phase</a:t>
            </a:r>
            <a:endParaRPr lang="en" sz="2700" dirty="0"/>
          </a:p>
        </p:txBody>
      </p:sp>
      <p:grpSp>
        <p:nvGrpSpPr>
          <p:cNvPr id="467" name="Shape 467"/>
          <p:cNvGrpSpPr/>
          <p:nvPr/>
        </p:nvGrpSpPr>
        <p:grpSpPr>
          <a:xfrm>
            <a:off x="1780338" y="1488967"/>
            <a:ext cx="4818130" cy="974107"/>
            <a:chOff x="2339753" y="1484784"/>
            <a:chExt cx="6424173" cy="1731745"/>
          </a:xfrm>
        </p:grpSpPr>
        <p:sp>
          <p:nvSpPr>
            <p:cNvPr id="468" name="Shape 468"/>
            <p:cNvSpPr/>
            <p:nvPr/>
          </p:nvSpPr>
          <p:spPr>
            <a:xfrm rot="-625654">
              <a:off x="6291994" y="1908189"/>
              <a:ext cx="2392052" cy="1100960"/>
            </a:xfrm>
            <a:prstGeom prst="ellipse">
              <a:avLst/>
            </a:prstGeom>
            <a:noFill/>
            <a:ln w="25400" cap="flat" cmpd="sng">
              <a:solidFill>
                <a:schemeClr val="accent4"/>
              </a:solidFill>
              <a:prstDash val="dash"/>
              <a:round/>
              <a:headEnd type="none" w="med" len="med"/>
              <a:tailEnd type="none" w="med" len="med"/>
            </a:ln>
          </p:spPr>
          <p:txBody>
            <a:bodyPr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469" name="Shape 469"/>
            <p:cNvSpPr/>
            <p:nvPr/>
          </p:nvSpPr>
          <p:spPr>
            <a:xfrm rot="258544">
              <a:off x="2377733" y="1895992"/>
              <a:ext cx="2392052" cy="1100960"/>
            </a:xfrm>
            <a:prstGeom prst="ellipse">
              <a:avLst/>
            </a:prstGeom>
            <a:noFill/>
            <a:ln w="25400" cap="flat" cmpd="sng">
              <a:solidFill>
                <a:schemeClr val="accent4"/>
              </a:solidFill>
              <a:prstDash val="dash"/>
              <a:round/>
              <a:headEnd type="none" w="med" len="med"/>
              <a:tailEnd type="none" w="med" len="med"/>
            </a:ln>
          </p:spPr>
          <p:txBody>
            <a:bodyPr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pic>
          <p:nvPicPr>
            <p:cNvPr id="470" name="Shape 470" descr="http://macprovid.vo.llnwd.net/o43/hub/media/1092/8492/logo-skydrive.png"/>
            <p:cNvPicPr preferRelativeResize="0"/>
            <p:nvPr/>
          </p:nvPicPr>
          <p:blipFill rotWithShape="1">
            <a:blip r:embed="rId3">
              <a:alphaModFix/>
            </a:blip>
            <a:srcRect/>
            <a:stretch/>
          </p:blipFill>
          <p:spPr>
            <a:xfrm>
              <a:off x="4967740" y="1484784"/>
              <a:ext cx="1221790" cy="1221790"/>
            </a:xfrm>
            <a:prstGeom prst="rect">
              <a:avLst/>
            </a:prstGeom>
            <a:noFill/>
            <a:ln>
              <a:noFill/>
            </a:ln>
          </p:spPr>
        </p:pic>
        <p:sp>
          <p:nvSpPr>
            <p:cNvPr id="471" name="Shape 471"/>
            <p:cNvSpPr/>
            <p:nvPr/>
          </p:nvSpPr>
          <p:spPr>
            <a:xfrm>
              <a:off x="3671596" y="1628800"/>
              <a:ext cx="648072" cy="357302"/>
            </a:xfrm>
            <a:prstGeom prst="roundRect">
              <a:avLst>
                <a:gd name="adj" fmla="val 16667"/>
              </a:avLst>
            </a:prstGeom>
            <a:solidFill>
              <a:schemeClr val="accent5"/>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GISC</a:t>
              </a:r>
            </a:p>
          </p:txBody>
        </p:sp>
        <p:sp>
          <p:nvSpPr>
            <p:cNvPr id="472" name="Shape 472"/>
            <p:cNvSpPr/>
            <p:nvPr/>
          </p:nvSpPr>
          <p:spPr>
            <a:xfrm>
              <a:off x="4139952" y="2551877"/>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cxnSp>
          <p:nvCxnSpPr>
            <p:cNvPr id="473" name="Shape 473"/>
            <p:cNvCxnSpPr>
              <a:stCxn id="471" idx="3"/>
            </p:cNvCxnSpPr>
            <p:nvPr/>
          </p:nvCxnSpPr>
          <p:spPr>
            <a:xfrm>
              <a:off x="4319668" y="1807451"/>
              <a:ext cx="864000" cy="0"/>
            </a:xfrm>
            <a:prstGeom prst="straightConnector1">
              <a:avLst/>
            </a:prstGeom>
            <a:noFill/>
            <a:ln w="31750" cap="flat" cmpd="sng">
              <a:solidFill>
                <a:srgbClr val="4A7DBA"/>
              </a:solidFill>
              <a:prstDash val="solid"/>
              <a:round/>
              <a:headEnd type="stealth" w="lg" len="lg"/>
              <a:tailEnd type="stealth" w="lg" len="lg"/>
            </a:ln>
          </p:spPr>
        </p:cxnSp>
        <p:cxnSp>
          <p:nvCxnSpPr>
            <p:cNvPr id="474" name="Shape 474"/>
            <p:cNvCxnSpPr/>
            <p:nvPr/>
          </p:nvCxnSpPr>
          <p:spPr>
            <a:xfrm>
              <a:off x="3995632" y="1988840"/>
              <a:ext cx="324036" cy="563037"/>
            </a:xfrm>
            <a:prstGeom prst="straightConnector1">
              <a:avLst/>
            </a:prstGeom>
            <a:noFill/>
            <a:ln w="31750" cap="flat" cmpd="sng">
              <a:solidFill>
                <a:srgbClr val="4A7DBA"/>
              </a:solidFill>
              <a:prstDash val="solid"/>
              <a:round/>
              <a:headEnd type="stealth" w="lg" len="lg"/>
              <a:tailEnd type="stealth" w="lg" len="lg"/>
            </a:ln>
          </p:spPr>
        </p:cxnSp>
        <p:cxnSp>
          <p:nvCxnSpPr>
            <p:cNvPr id="475" name="Shape 475"/>
            <p:cNvCxnSpPr>
              <a:endCxn id="476" idx="0"/>
            </p:cNvCxnSpPr>
            <p:nvPr/>
          </p:nvCxnSpPr>
          <p:spPr>
            <a:xfrm flipH="1">
              <a:off x="3401566" y="2005306"/>
              <a:ext cx="558000" cy="609600"/>
            </a:xfrm>
            <a:prstGeom prst="straightConnector1">
              <a:avLst/>
            </a:prstGeom>
            <a:noFill/>
            <a:ln w="31750" cap="flat" cmpd="sng">
              <a:solidFill>
                <a:srgbClr val="4A7DBA"/>
              </a:solidFill>
              <a:prstDash val="solid"/>
              <a:round/>
              <a:headEnd type="stealth" w="lg" len="lg"/>
              <a:tailEnd type="stealth" w="lg" len="lg"/>
            </a:ln>
          </p:spPr>
        </p:cxnSp>
        <p:cxnSp>
          <p:nvCxnSpPr>
            <p:cNvPr id="477" name="Shape 477"/>
            <p:cNvCxnSpPr/>
            <p:nvPr/>
          </p:nvCxnSpPr>
          <p:spPr>
            <a:xfrm flipH="1">
              <a:off x="3131536" y="2005373"/>
              <a:ext cx="756084" cy="288132"/>
            </a:xfrm>
            <a:prstGeom prst="straightConnector1">
              <a:avLst/>
            </a:prstGeom>
            <a:noFill/>
            <a:ln w="31750" cap="flat" cmpd="sng">
              <a:solidFill>
                <a:srgbClr val="4A7DBA"/>
              </a:solidFill>
              <a:prstDash val="solid"/>
              <a:round/>
              <a:headEnd type="stealth" w="lg" len="lg"/>
              <a:tailEnd type="stealth" w="lg" len="lg"/>
            </a:ln>
          </p:spPr>
        </p:cxnSp>
        <p:cxnSp>
          <p:nvCxnSpPr>
            <p:cNvPr id="478" name="Shape 478"/>
            <p:cNvCxnSpPr/>
            <p:nvPr/>
          </p:nvCxnSpPr>
          <p:spPr>
            <a:xfrm>
              <a:off x="5903844" y="1815716"/>
              <a:ext cx="936104" cy="0"/>
            </a:xfrm>
            <a:prstGeom prst="straightConnector1">
              <a:avLst/>
            </a:prstGeom>
            <a:noFill/>
            <a:ln w="31750" cap="flat" cmpd="sng">
              <a:solidFill>
                <a:srgbClr val="4A7DBA"/>
              </a:solidFill>
              <a:prstDash val="solid"/>
              <a:round/>
              <a:headEnd type="stealth" w="lg" len="lg"/>
              <a:tailEnd type="stealth" w="lg" len="lg"/>
            </a:ln>
          </p:spPr>
        </p:cxnSp>
        <p:cxnSp>
          <p:nvCxnSpPr>
            <p:cNvPr id="479" name="Shape 479"/>
            <p:cNvCxnSpPr/>
            <p:nvPr/>
          </p:nvCxnSpPr>
          <p:spPr>
            <a:xfrm>
              <a:off x="7199988" y="1986102"/>
              <a:ext cx="864096" cy="254766"/>
            </a:xfrm>
            <a:prstGeom prst="straightConnector1">
              <a:avLst/>
            </a:prstGeom>
            <a:noFill/>
            <a:ln w="31750" cap="flat" cmpd="sng">
              <a:solidFill>
                <a:srgbClr val="4A7DBA"/>
              </a:solidFill>
              <a:prstDash val="solid"/>
              <a:round/>
              <a:headEnd type="stealth" w="lg" len="lg"/>
              <a:tailEnd type="stealth" w="lg" len="lg"/>
            </a:ln>
          </p:spPr>
        </p:cxnSp>
        <p:cxnSp>
          <p:nvCxnSpPr>
            <p:cNvPr id="480" name="Shape 480"/>
            <p:cNvCxnSpPr/>
            <p:nvPr/>
          </p:nvCxnSpPr>
          <p:spPr>
            <a:xfrm>
              <a:off x="7199988" y="1986102"/>
              <a:ext cx="288032" cy="614806"/>
            </a:xfrm>
            <a:prstGeom prst="straightConnector1">
              <a:avLst/>
            </a:prstGeom>
            <a:noFill/>
            <a:ln w="31750" cap="flat" cmpd="sng">
              <a:solidFill>
                <a:srgbClr val="4A7DBA"/>
              </a:solidFill>
              <a:prstDash val="solid"/>
              <a:round/>
              <a:headEnd type="stealth" w="lg" len="lg"/>
              <a:tailEnd type="stealth" w="lg" len="lg"/>
            </a:ln>
          </p:spPr>
        </p:cxnSp>
        <p:cxnSp>
          <p:nvCxnSpPr>
            <p:cNvPr id="481" name="Shape 481"/>
            <p:cNvCxnSpPr/>
            <p:nvPr/>
          </p:nvCxnSpPr>
          <p:spPr>
            <a:xfrm flipH="1">
              <a:off x="6767940" y="2005373"/>
              <a:ext cx="432050" cy="595535"/>
            </a:xfrm>
            <a:prstGeom prst="straightConnector1">
              <a:avLst/>
            </a:prstGeom>
            <a:noFill/>
            <a:ln w="31750" cap="flat" cmpd="sng">
              <a:solidFill>
                <a:srgbClr val="4A7DBA"/>
              </a:solidFill>
              <a:prstDash val="solid"/>
              <a:round/>
              <a:headEnd type="stealth" w="lg" len="lg"/>
              <a:tailEnd type="stealth" w="lg" len="lg"/>
            </a:ln>
          </p:spPr>
        </p:cxnSp>
        <p:sp>
          <p:nvSpPr>
            <p:cNvPr id="476" name="Shape 476"/>
            <p:cNvSpPr/>
            <p:nvPr/>
          </p:nvSpPr>
          <p:spPr>
            <a:xfrm>
              <a:off x="3131536" y="2614906"/>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sp>
          <p:nvSpPr>
            <p:cNvPr id="482" name="Shape 482"/>
            <p:cNvSpPr/>
            <p:nvPr/>
          </p:nvSpPr>
          <p:spPr>
            <a:xfrm>
              <a:off x="6407900" y="2600908"/>
              <a:ext cx="756388"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DCPC</a:t>
              </a:r>
            </a:p>
          </p:txBody>
        </p:sp>
        <p:sp>
          <p:nvSpPr>
            <p:cNvPr id="483" name="Shape 483"/>
            <p:cNvSpPr/>
            <p:nvPr/>
          </p:nvSpPr>
          <p:spPr>
            <a:xfrm>
              <a:off x="2424590" y="2277843"/>
              <a:ext cx="756388"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DCPC</a:t>
              </a:r>
            </a:p>
          </p:txBody>
        </p:sp>
        <p:sp>
          <p:nvSpPr>
            <p:cNvPr id="484" name="Shape 484"/>
            <p:cNvSpPr/>
            <p:nvPr/>
          </p:nvSpPr>
          <p:spPr>
            <a:xfrm>
              <a:off x="7344004" y="2603959"/>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sp>
          <p:nvSpPr>
            <p:cNvPr id="485" name="Shape 485"/>
            <p:cNvSpPr/>
            <p:nvPr/>
          </p:nvSpPr>
          <p:spPr>
            <a:xfrm>
              <a:off x="8064388" y="2113485"/>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sp>
          <p:nvSpPr>
            <p:cNvPr id="486" name="Shape 486"/>
            <p:cNvSpPr/>
            <p:nvPr/>
          </p:nvSpPr>
          <p:spPr>
            <a:xfrm>
              <a:off x="6839948" y="1628800"/>
              <a:ext cx="648072" cy="357302"/>
            </a:xfrm>
            <a:prstGeom prst="roundRect">
              <a:avLst>
                <a:gd name="adj" fmla="val 16667"/>
              </a:avLst>
            </a:prstGeom>
            <a:solidFill>
              <a:schemeClr val="accent5"/>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GISC</a:t>
              </a:r>
            </a:p>
          </p:txBody>
        </p:sp>
      </p:grpSp>
      <p:grpSp>
        <p:nvGrpSpPr>
          <p:cNvPr id="487" name="Shape 487"/>
          <p:cNvGrpSpPr/>
          <p:nvPr/>
        </p:nvGrpSpPr>
        <p:grpSpPr>
          <a:xfrm>
            <a:off x="1916832" y="2456877"/>
            <a:ext cx="4634894" cy="850595"/>
            <a:chOff x="2424590" y="3356992"/>
            <a:chExt cx="6179858" cy="1512168"/>
          </a:xfrm>
        </p:grpSpPr>
        <p:pic>
          <p:nvPicPr>
            <p:cNvPr id="488" name="Shape 488" descr="http://macprovid.vo.llnwd.net/o43/hub/media/1092/8492/logo-skydrive.png"/>
            <p:cNvPicPr preferRelativeResize="0"/>
            <p:nvPr/>
          </p:nvPicPr>
          <p:blipFill rotWithShape="1">
            <a:blip r:embed="rId3">
              <a:alphaModFix/>
            </a:blip>
            <a:srcRect/>
            <a:stretch/>
          </p:blipFill>
          <p:spPr>
            <a:xfrm>
              <a:off x="4967740" y="3356992"/>
              <a:ext cx="1221790" cy="1221790"/>
            </a:xfrm>
            <a:prstGeom prst="rect">
              <a:avLst/>
            </a:prstGeom>
            <a:noFill/>
            <a:ln>
              <a:noFill/>
            </a:ln>
          </p:spPr>
        </p:pic>
        <p:sp>
          <p:nvSpPr>
            <p:cNvPr id="489" name="Shape 489"/>
            <p:cNvSpPr/>
            <p:nvPr/>
          </p:nvSpPr>
          <p:spPr>
            <a:xfrm>
              <a:off x="3671596" y="3609020"/>
              <a:ext cx="648072" cy="357302"/>
            </a:xfrm>
            <a:prstGeom prst="roundRect">
              <a:avLst>
                <a:gd name="adj" fmla="val 16667"/>
              </a:avLst>
            </a:prstGeom>
            <a:solidFill>
              <a:schemeClr val="accent5"/>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GISC</a:t>
              </a:r>
            </a:p>
          </p:txBody>
        </p:sp>
        <p:sp>
          <p:nvSpPr>
            <p:cNvPr id="490" name="Shape 490"/>
            <p:cNvSpPr/>
            <p:nvPr/>
          </p:nvSpPr>
          <p:spPr>
            <a:xfrm>
              <a:off x="4139952" y="4532097"/>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cxnSp>
          <p:nvCxnSpPr>
            <p:cNvPr id="491" name="Shape 491"/>
            <p:cNvCxnSpPr>
              <a:stCxn id="489" idx="3"/>
            </p:cNvCxnSpPr>
            <p:nvPr/>
          </p:nvCxnSpPr>
          <p:spPr>
            <a:xfrm>
              <a:off x="4319668" y="3787671"/>
              <a:ext cx="864000" cy="0"/>
            </a:xfrm>
            <a:prstGeom prst="straightConnector1">
              <a:avLst/>
            </a:prstGeom>
            <a:noFill/>
            <a:ln w="31750" cap="flat" cmpd="sng">
              <a:solidFill>
                <a:srgbClr val="4A7DBA"/>
              </a:solidFill>
              <a:prstDash val="solid"/>
              <a:round/>
              <a:headEnd type="stealth" w="lg" len="lg"/>
              <a:tailEnd type="stealth" w="lg" len="lg"/>
            </a:ln>
          </p:spPr>
        </p:cxnSp>
        <p:cxnSp>
          <p:nvCxnSpPr>
            <p:cNvPr id="492" name="Shape 492"/>
            <p:cNvCxnSpPr/>
            <p:nvPr/>
          </p:nvCxnSpPr>
          <p:spPr>
            <a:xfrm flipH="1">
              <a:off x="4319668" y="4221088"/>
              <a:ext cx="643136" cy="311009"/>
            </a:xfrm>
            <a:prstGeom prst="straightConnector1">
              <a:avLst/>
            </a:prstGeom>
            <a:noFill/>
            <a:ln w="31750" cap="flat" cmpd="sng">
              <a:solidFill>
                <a:srgbClr val="4A7DBA"/>
              </a:solidFill>
              <a:prstDash val="solid"/>
              <a:round/>
              <a:headEnd type="stealth" w="lg" len="lg"/>
              <a:tailEnd type="stealth" w="lg" len="lg"/>
            </a:ln>
          </p:spPr>
        </p:cxnSp>
        <p:cxnSp>
          <p:nvCxnSpPr>
            <p:cNvPr id="493" name="Shape 493"/>
            <p:cNvCxnSpPr>
              <a:endCxn id="494" idx="0"/>
            </p:cNvCxnSpPr>
            <p:nvPr/>
          </p:nvCxnSpPr>
          <p:spPr>
            <a:xfrm flipH="1">
              <a:off x="3401566" y="4093826"/>
              <a:ext cx="1566300" cy="501300"/>
            </a:xfrm>
            <a:prstGeom prst="straightConnector1">
              <a:avLst/>
            </a:prstGeom>
            <a:noFill/>
            <a:ln w="31750" cap="flat" cmpd="sng">
              <a:solidFill>
                <a:srgbClr val="4A7DBA"/>
              </a:solidFill>
              <a:prstDash val="solid"/>
              <a:round/>
              <a:headEnd type="stealth" w="lg" len="lg"/>
              <a:tailEnd type="stealth" w="lg" len="lg"/>
            </a:ln>
          </p:spPr>
        </p:cxnSp>
        <p:cxnSp>
          <p:nvCxnSpPr>
            <p:cNvPr id="495" name="Shape 495"/>
            <p:cNvCxnSpPr/>
            <p:nvPr/>
          </p:nvCxnSpPr>
          <p:spPr>
            <a:xfrm flipH="1">
              <a:off x="3131536" y="3985593"/>
              <a:ext cx="1831268" cy="288132"/>
            </a:xfrm>
            <a:prstGeom prst="straightConnector1">
              <a:avLst/>
            </a:prstGeom>
            <a:noFill/>
            <a:ln w="31750" cap="flat" cmpd="sng">
              <a:solidFill>
                <a:srgbClr val="4A7DBA"/>
              </a:solidFill>
              <a:prstDash val="solid"/>
              <a:round/>
              <a:headEnd type="stealth" w="lg" len="lg"/>
              <a:tailEnd type="stealth" w="lg" len="lg"/>
            </a:ln>
          </p:spPr>
        </p:cxnSp>
        <p:cxnSp>
          <p:nvCxnSpPr>
            <p:cNvPr id="496" name="Shape 496"/>
            <p:cNvCxnSpPr/>
            <p:nvPr/>
          </p:nvCxnSpPr>
          <p:spPr>
            <a:xfrm>
              <a:off x="5903844" y="3795936"/>
              <a:ext cx="936104" cy="0"/>
            </a:xfrm>
            <a:prstGeom prst="straightConnector1">
              <a:avLst/>
            </a:prstGeom>
            <a:noFill/>
            <a:ln w="31750" cap="flat" cmpd="sng">
              <a:solidFill>
                <a:srgbClr val="4A7DBA"/>
              </a:solidFill>
              <a:prstDash val="solid"/>
              <a:round/>
              <a:headEnd type="stealth" w="lg" len="lg"/>
              <a:tailEnd type="stealth" w="lg" len="lg"/>
            </a:ln>
          </p:spPr>
        </p:cxnSp>
        <p:cxnSp>
          <p:nvCxnSpPr>
            <p:cNvPr id="497" name="Shape 497"/>
            <p:cNvCxnSpPr/>
            <p:nvPr/>
          </p:nvCxnSpPr>
          <p:spPr>
            <a:xfrm>
              <a:off x="6042924" y="3985593"/>
              <a:ext cx="2021160" cy="235495"/>
            </a:xfrm>
            <a:prstGeom prst="straightConnector1">
              <a:avLst/>
            </a:prstGeom>
            <a:noFill/>
            <a:ln w="31750" cap="flat" cmpd="sng">
              <a:solidFill>
                <a:srgbClr val="4A7DBA"/>
              </a:solidFill>
              <a:prstDash val="solid"/>
              <a:round/>
              <a:headEnd type="stealth" w="lg" len="lg"/>
              <a:tailEnd type="stealth" w="lg" len="lg"/>
            </a:ln>
          </p:spPr>
        </p:cxnSp>
        <p:cxnSp>
          <p:nvCxnSpPr>
            <p:cNvPr id="498" name="Shape 498"/>
            <p:cNvCxnSpPr/>
            <p:nvPr/>
          </p:nvCxnSpPr>
          <p:spPr>
            <a:xfrm>
              <a:off x="6186940" y="4093705"/>
              <a:ext cx="1301080" cy="487423"/>
            </a:xfrm>
            <a:prstGeom prst="straightConnector1">
              <a:avLst/>
            </a:prstGeom>
            <a:noFill/>
            <a:ln w="31750" cap="flat" cmpd="sng">
              <a:solidFill>
                <a:srgbClr val="4A7DBA"/>
              </a:solidFill>
              <a:prstDash val="solid"/>
              <a:round/>
              <a:headEnd type="stealth" w="lg" len="lg"/>
              <a:tailEnd type="stealth" w="lg" len="lg"/>
            </a:ln>
          </p:spPr>
        </p:cxnSp>
        <p:cxnSp>
          <p:nvCxnSpPr>
            <p:cNvPr id="499" name="Shape 499"/>
            <p:cNvCxnSpPr/>
            <p:nvPr/>
          </p:nvCxnSpPr>
          <p:spPr>
            <a:xfrm>
              <a:off x="6186940" y="4230722"/>
              <a:ext cx="581000" cy="350406"/>
            </a:xfrm>
            <a:prstGeom prst="straightConnector1">
              <a:avLst/>
            </a:prstGeom>
            <a:noFill/>
            <a:ln w="31750" cap="flat" cmpd="sng">
              <a:solidFill>
                <a:srgbClr val="4A7DBA"/>
              </a:solidFill>
              <a:prstDash val="solid"/>
              <a:round/>
              <a:headEnd type="stealth" w="lg" len="lg"/>
              <a:tailEnd type="stealth" w="lg" len="lg"/>
            </a:ln>
          </p:spPr>
        </p:cxnSp>
        <p:sp>
          <p:nvSpPr>
            <p:cNvPr id="494" name="Shape 494"/>
            <p:cNvSpPr/>
            <p:nvPr/>
          </p:nvSpPr>
          <p:spPr>
            <a:xfrm>
              <a:off x="3131536" y="4595126"/>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sp>
          <p:nvSpPr>
            <p:cNvPr id="500" name="Shape 500"/>
            <p:cNvSpPr/>
            <p:nvPr/>
          </p:nvSpPr>
          <p:spPr>
            <a:xfrm>
              <a:off x="6407900" y="4581128"/>
              <a:ext cx="756388"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DCPC</a:t>
              </a:r>
            </a:p>
          </p:txBody>
        </p:sp>
        <p:sp>
          <p:nvSpPr>
            <p:cNvPr id="501" name="Shape 501"/>
            <p:cNvSpPr/>
            <p:nvPr/>
          </p:nvSpPr>
          <p:spPr>
            <a:xfrm>
              <a:off x="2424590" y="4258063"/>
              <a:ext cx="756388"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DCPC</a:t>
              </a:r>
            </a:p>
          </p:txBody>
        </p:sp>
        <p:sp>
          <p:nvSpPr>
            <p:cNvPr id="502" name="Shape 502"/>
            <p:cNvSpPr/>
            <p:nvPr/>
          </p:nvSpPr>
          <p:spPr>
            <a:xfrm>
              <a:off x="7344004" y="4584179"/>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sp>
          <p:nvSpPr>
            <p:cNvPr id="503" name="Shape 503"/>
            <p:cNvSpPr/>
            <p:nvPr/>
          </p:nvSpPr>
          <p:spPr>
            <a:xfrm>
              <a:off x="8064388" y="4093705"/>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sp>
          <p:nvSpPr>
            <p:cNvPr id="504" name="Shape 504"/>
            <p:cNvSpPr/>
            <p:nvPr/>
          </p:nvSpPr>
          <p:spPr>
            <a:xfrm>
              <a:off x="6839948" y="3609020"/>
              <a:ext cx="648072" cy="357302"/>
            </a:xfrm>
            <a:prstGeom prst="roundRect">
              <a:avLst>
                <a:gd name="adj" fmla="val 16667"/>
              </a:avLst>
            </a:prstGeom>
            <a:solidFill>
              <a:schemeClr val="accent5"/>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GISC</a:t>
              </a:r>
            </a:p>
          </p:txBody>
        </p:sp>
      </p:grpSp>
      <p:grpSp>
        <p:nvGrpSpPr>
          <p:cNvPr id="505" name="Shape 505"/>
          <p:cNvGrpSpPr/>
          <p:nvPr/>
        </p:nvGrpSpPr>
        <p:grpSpPr>
          <a:xfrm>
            <a:off x="1777891" y="3450043"/>
            <a:ext cx="4837423" cy="804002"/>
            <a:chOff x="1526767" y="5155068"/>
            <a:chExt cx="6449897" cy="1429337"/>
          </a:xfrm>
        </p:grpSpPr>
        <p:pic>
          <p:nvPicPr>
            <p:cNvPr id="506" name="Shape 506" descr="http://macprovid.vo.llnwd.net/o43/hub/media/1092/8492/logo-skydrive.png"/>
            <p:cNvPicPr preferRelativeResize="0"/>
            <p:nvPr/>
          </p:nvPicPr>
          <p:blipFill rotWithShape="1">
            <a:blip r:embed="rId3">
              <a:alphaModFix/>
            </a:blip>
            <a:srcRect/>
            <a:stretch/>
          </p:blipFill>
          <p:spPr>
            <a:xfrm>
              <a:off x="4159137" y="5155068"/>
              <a:ext cx="1221790" cy="1221790"/>
            </a:xfrm>
            <a:prstGeom prst="rect">
              <a:avLst/>
            </a:prstGeom>
            <a:noFill/>
            <a:ln>
              <a:noFill/>
            </a:ln>
          </p:spPr>
        </p:pic>
        <p:sp>
          <p:nvSpPr>
            <p:cNvPr id="507" name="Shape 507"/>
            <p:cNvSpPr/>
            <p:nvPr/>
          </p:nvSpPr>
          <p:spPr>
            <a:xfrm>
              <a:off x="2773773" y="5319110"/>
              <a:ext cx="648072" cy="357302"/>
            </a:xfrm>
            <a:prstGeom prst="roundRect">
              <a:avLst>
                <a:gd name="adj" fmla="val 16667"/>
              </a:avLst>
            </a:prstGeom>
            <a:solidFill>
              <a:schemeClr val="accent5"/>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GISC</a:t>
              </a:r>
            </a:p>
          </p:txBody>
        </p:sp>
        <p:sp>
          <p:nvSpPr>
            <p:cNvPr id="508" name="Shape 508"/>
            <p:cNvSpPr/>
            <p:nvPr/>
          </p:nvSpPr>
          <p:spPr>
            <a:xfrm>
              <a:off x="3242129" y="6242187"/>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cxnSp>
          <p:nvCxnSpPr>
            <p:cNvPr id="509" name="Shape 509"/>
            <p:cNvCxnSpPr>
              <a:stCxn id="507" idx="3"/>
            </p:cNvCxnSpPr>
            <p:nvPr/>
          </p:nvCxnSpPr>
          <p:spPr>
            <a:xfrm>
              <a:off x="3421845" y="5497761"/>
              <a:ext cx="864000" cy="0"/>
            </a:xfrm>
            <a:prstGeom prst="straightConnector1">
              <a:avLst/>
            </a:prstGeom>
            <a:noFill/>
            <a:ln w="31750" cap="flat" cmpd="sng">
              <a:solidFill>
                <a:srgbClr val="4A7DBA"/>
              </a:solidFill>
              <a:prstDash val="solid"/>
              <a:round/>
              <a:headEnd type="stealth" w="lg" len="lg"/>
              <a:tailEnd type="stealth" w="lg" len="lg"/>
            </a:ln>
          </p:spPr>
        </p:cxnSp>
        <p:cxnSp>
          <p:nvCxnSpPr>
            <p:cNvPr id="510" name="Shape 510"/>
            <p:cNvCxnSpPr/>
            <p:nvPr/>
          </p:nvCxnSpPr>
          <p:spPr>
            <a:xfrm flipH="1">
              <a:off x="3421845" y="5931178"/>
              <a:ext cx="643136" cy="311009"/>
            </a:xfrm>
            <a:prstGeom prst="straightConnector1">
              <a:avLst/>
            </a:prstGeom>
            <a:noFill/>
            <a:ln w="31750" cap="flat" cmpd="sng">
              <a:solidFill>
                <a:srgbClr val="4A7DBA"/>
              </a:solidFill>
              <a:prstDash val="solid"/>
              <a:round/>
              <a:headEnd type="stealth" w="lg" len="lg"/>
              <a:tailEnd type="stealth" w="lg" len="lg"/>
            </a:ln>
          </p:spPr>
        </p:cxnSp>
        <p:cxnSp>
          <p:nvCxnSpPr>
            <p:cNvPr id="511" name="Shape 511"/>
            <p:cNvCxnSpPr>
              <a:endCxn id="512" idx="0"/>
            </p:cNvCxnSpPr>
            <p:nvPr/>
          </p:nvCxnSpPr>
          <p:spPr>
            <a:xfrm flipH="1">
              <a:off x="2503743" y="5803916"/>
              <a:ext cx="1566300" cy="501300"/>
            </a:xfrm>
            <a:prstGeom prst="straightConnector1">
              <a:avLst/>
            </a:prstGeom>
            <a:noFill/>
            <a:ln w="31750" cap="flat" cmpd="sng">
              <a:solidFill>
                <a:srgbClr val="4A7DBA"/>
              </a:solidFill>
              <a:prstDash val="solid"/>
              <a:round/>
              <a:headEnd type="stealth" w="lg" len="lg"/>
              <a:tailEnd type="stealth" w="lg" len="lg"/>
            </a:ln>
          </p:spPr>
        </p:cxnSp>
        <p:cxnSp>
          <p:nvCxnSpPr>
            <p:cNvPr id="513" name="Shape 513"/>
            <p:cNvCxnSpPr/>
            <p:nvPr/>
          </p:nvCxnSpPr>
          <p:spPr>
            <a:xfrm flipH="1">
              <a:off x="2233713" y="5695683"/>
              <a:ext cx="1831268" cy="288132"/>
            </a:xfrm>
            <a:prstGeom prst="straightConnector1">
              <a:avLst/>
            </a:prstGeom>
            <a:noFill/>
            <a:ln w="31750" cap="flat" cmpd="sng">
              <a:solidFill>
                <a:srgbClr val="4A7DBA"/>
              </a:solidFill>
              <a:prstDash val="solid"/>
              <a:round/>
              <a:headEnd type="stealth" w="lg" len="lg"/>
              <a:tailEnd type="stealth" w="lg" len="lg"/>
            </a:ln>
          </p:spPr>
        </p:cxnSp>
        <p:cxnSp>
          <p:nvCxnSpPr>
            <p:cNvPr id="514" name="Shape 514"/>
            <p:cNvCxnSpPr/>
            <p:nvPr/>
          </p:nvCxnSpPr>
          <p:spPr>
            <a:xfrm>
              <a:off x="5006021" y="5506026"/>
              <a:ext cx="936104" cy="0"/>
            </a:xfrm>
            <a:prstGeom prst="straightConnector1">
              <a:avLst/>
            </a:prstGeom>
            <a:noFill/>
            <a:ln w="31750" cap="flat" cmpd="sng">
              <a:solidFill>
                <a:srgbClr val="4A7DBA"/>
              </a:solidFill>
              <a:prstDash val="solid"/>
              <a:round/>
              <a:headEnd type="stealth" w="lg" len="lg"/>
              <a:tailEnd type="stealth" w="lg" len="lg"/>
            </a:ln>
          </p:spPr>
        </p:cxnSp>
        <p:cxnSp>
          <p:nvCxnSpPr>
            <p:cNvPr id="515" name="Shape 515"/>
            <p:cNvCxnSpPr/>
            <p:nvPr/>
          </p:nvCxnSpPr>
          <p:spPr>
            <a:xfrm>
              <a:off x="5145101" y="5695683"/>
              <a:ext cx="2021160" cy="235495"/>
            </a:xfrm>
            <a:prstGeom prst="straightConnector1">
              <a:avLst/>
            </a:prstGeom>
            <a:noFill/>
            <a:ln w="31750" cap="flat" cmpd="sng">
              <a:solidFill>
                <a:srgbClr val="4A7DBA"/>
              </a:solidFill>
              <a:prstDash val="solid"/>
              <a:round/>
              <a:headEnd type="stealth" w="lg" len="lg"/>
              <a:tailEnd type="stealth" w="lg" len="lg"/>
            </a:ln>
          </p:spPr>
        </p:cxnSp>
        <p:cxnSp>
          <p:nvCxnSpPr>
            <p:cNvPr id="516" name="Shape 516"/>
            <p:cNvCxnSpPr/>
            <p:nvPr/>
          </p:nvCxnSpPr>
          <p:spPr>
            <a:xfrm>
              <a:off x="5289117" y="5803795"/>
              <a:ext cx="1301080" cy="487423"/>
            </a:xfrm>
            <a:prstGeom prst="straightConnector1">
              <a:avLst/>
            </a:prstGeom>
            <a:noFill/>
            <a:ln w="31750" cap="flat" cmpd="sng">
              <a:solidFill>
                <a:srgbClr val="4A7DBA"/>
              </a:solidFill>
              <a:prstDash val="solid"/>
              <a:round/>
              <a:headEnd type="stealth" w="lg" len="lg"/>
              <a:tailEnd type="stealth" w="lg" len="lg"/>
            </a:ln>
          </p:spPr>
        </p:cxnSp>
        <p:cxnSp>
          <p:nvCxnSpPr>
            <p:cNvPr id="517" name="Shape 517"/>
            <p:cNvCxnSpPr/>
            <p:nvPr/>
          </p:nvCxnSpPr>
          <p:spPr>
            <a:xfrm>
              <a:off x="5289117" y="5940812"/>
              <a:ext cx="581000" cy="350406"/>
            </a:xfrm>
            <a:prstGeom prst="straightConnector1">
              <a:avLst/>
            </a:prstGeom>
            <a:noFill/>
            <a:ln w="31750" cap="flat" cmpd="sng">
              <a:solidFill>
                <a:srgbClr val="4A7DBA"/>
              </a:solidFill>
              <a:prstDash val="solid"/>
              <a:round/>
              <a:headEnd type="stealth" w="lg" len="lg"/>
              <a:tailEnd type="stealth" w="lg" len="lg"/>
            </a:ln>
          </p:spPr>
        </p:cxnSp>
        <p:sp>
          <p:nvSpPr>
            <p:cNvPr id="512" name="Shape 512"/>
            <p:cNvSpPr/>
            <p:nvPr/>
          </p:nvSpPr>
          <p:spPr>
            <a:xfrm>
              <a:off x="2233713" y="6305216"/>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sp>
          <p:nvSpPr>
            <p:cNvPr id="518" name="Shape 518"/>
            <p:cNvSpPr/>
            <p:nvPr/>
          </p:nvSpPr>
          <p:spPr>
            <a:xfrm>
              <a:off x="5510077" y="6291218"/>
              <a:ext cx="756388"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DCPC</a:t>
              </a:r>
            </a:p>
          </p:txBody>
        </p:sp>
        <p:sp>
          <p:nvSpPr>
            <p:cNvPr id="519" name="Shape 519"/>
            <p:cNvSpPr/>
            <p:nvPr/>
          </p:nvSpPr>
          <p:spPr>
            <a:xfrm>
              <a:off x="1526767" y="5968153"/>
              <a:ext cx="756388"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DCPC</a:t>
              </a:r>
            </a:p>
          </p:txBody>
        </p:sp>
        <p:sp>
          <p:nvSpPr>
            <p:cNvPr id="520" name="Shape 520"/>
            <p:cNvSpPr/>
            <p:nvPr/>
          </p:nvSpPr>
          <p:spPr>
            <a:xfrm>
              <a:off x="6446181" y="6294269"/>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sp>
          <p:nvSpPr>
            <p:cNvPr id="521" name="Shape 521"/>
            <p:cNvSpPr/>
            <p:nvPr/>
          </p:nvSpPr>
          <p:spPr>
            <a:xfrm>
              <a:off x="7166565" y="5803795"/>
              <a:ext cx="540060" cy="274034"/>
            </a:xfrm>
            <a:prstGeom prst="roundRect">
              <a:avLst>
                <a:gd name="adj" fmla="val 16667"/>
              </a:avLst>
            </a:prstGeom>
            <a:solidFill>
              <a:schemeClr val="accent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NC</a:t>
              </a:r>
            </a:p>
          </p:txBody>
        </p:sp>
        <p:sp>
          <p:nvSpPr>
            <p:cNvPr id="522" name="Shape 522"/>
            <p:cNvSpPr/>
            <p:nvPr/>
          </p:nvSpPr>
          <p:spPr>
            <a:xfrm>
              <a:off x="5942125" y="5319110"/>
              <a:ext cx="648072" cy="357302"/>
            </a:xfrm>
            <a:prstGeom prst="roundRect">
              <a:avLst>
                <a:gd name="adj" fmla="val 16667"/>
              </a:avLst>
            </a:prstGeom>
            <a:solidFill>
              <a:schemeClr val="accent5"/>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GISC</a:t>
              </a:r>
            </a:p>
          </p:txBody>
        </p:sp>
        <p:sp>
          <p:nvSpPr>
            <p:cNvPr id="523" name="Shape 523"/>
            <p:cNvSpPr/>
            <p:nvPr/>
          </p:nvSpPr>
          <p:spPr>
            <a:xfrm>
              <a:off x="1526767" y="5520761"/>
              <a:ext cx="778151" cy="274034"/>
            </a:xfrm>
            <a:prstGeom prst="roundRect">
              <a:avLst>
                <a:gd name="adj" fmla="val 16667"/>
              </a:avLst>
            </a:prstGeom>
            <a:solidFill>
              <a:srgbClr val="D9959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User</a:t>
              </a:r>
            </a:p>
          </p:txBody>
        </p:sp>
        <p:sp>
          <p:nvSpPr>
            <p:cNvPr id="524" name="Shape 524"/>
            <p:cNvSpPr/>
            <p:nvPr/>
          </p:nvSpPr>
          <p:spPr>
            <a:xfrm>
              <a:off x="7198513" y="6310371"/>
              <a:ext cx="778151" cy="274034"/>
            </a:xfrm>
            <a:prstGeom prst="roundRect">
              <a:avLst>
                <a:gd name="adj" fmla="val 16667"/>
              </a:avLst>
            </a:prstGeom>
            <a:solidFill>
              <a:srgbClr val="D99593"/>
            </a:solidFill>
            <a:ln>
              <a:noFill/>
            </a:ln>
          </p:spPr>
          <p:txBody>
            <a:bodyPr wrap="square" lIns="68569" tIns="34275" rIns="68569" bIns="34275" anchor="ctr" anchorCtr="0">
              <a:noAutofit/>
            </a:bodyPr>
            <a:lstStyle/>
            <a:p>
              <a:pPr algn="ctr">
                <a:buSzPct val="25000"/>
              </a:pPr>
              <a:r>
                <a:rPr lang="en" sz="1350">
                  <a:solidFill>
                    <a:schemeClr val="lt1"/>
                  </a:solidFill>
                  <a:latin typeface="Calibri"/>
                  <a:ea typeface="Calibri"/>
                  <a:cs typeface="Calibri"/>
                  <a:sym typeface="Calibri"/>
                </a:rPr>
                <a:t>User</a:t>
              </a:r>
            </a:p>
          </p:txBody>
        </p:sp>
        <p:cxnSp>
          <p:nvCxnSpPr>
            <p:cNvPr id="525" name="Shape 525"/>
            <p:cNvCxnSpPr/>
            <p:nvPr/>
          </p:nvCxnSpPr>
          <p:spPr>
            <a:xfrm>
              <a:off x="5236277" y="5775380"/>
              <a:ext cx="2038300" cy="534991"/>
            </a:xfrm>
            <a:prstGeom prst="straightConnector1">
              <a:avLst/>
            </a:prstGeom>
            <a:noFill/>
            <a:ln w="31750" cap="flat" cmpd="sng">
              <a:solidFill>
                <a:schemeClr val="accent2"/>
              </a:solidFill>
              <a:prstDash val="solid"/>
              <a:round/>
              <a:headEnd type="oval" w="lg" len="lg"/>
              <a:tailEnd type="stealth" w="lg" len="lg"/>
            </a:ln>
          </p:spPr>
        </p:cxnSp>
        <p:cxnSp>
          <p:nvCxnSpPr>
            <p:cNvPr id="526" name="Shape 526"/>
            <p:cNvCxnSpPr>
              <a:stCxn id="506" idx="1"/>
              <a:endCxn id="523" idx="3"/>
            </p:cNvCxnSpPr>
            <p:nvPr/>
          </p:nvCxnSpPr>
          <p:spPr>
            <a:xfrm rot="10800000">
              <a:off x="2304837" y="5657963"/>
              <a:ext cx="1854300" cy="108000"/>
            </a:xfrm>
            <a:prstGeom prst="straightConnector1">
              <a:avLst/>
            </a:prstGeom>
            <a:noFill/>
            <a:ln w="31750" cap="flat" cmpd="sng">
              <a:solidFill>
                <a:schemeClr val="accent2"/>
              </a:solidFill>
              <a:prstDash val="solid"/>
              <a:round/>
              <a:headEnd type="oval" w="lg" len="lg"/>
              <a:tailEnd type="stealth" w="lg" len="lg"/>
            </a:ln>
          </p:spPr>
        </p:cxnSp>
      </p:grpSp>
    </p:spTree>
    <p:extLst>
      <p:ext uri="{BB962C8B-B14F-4D97-AF65-F5344CB8AC3E}">
        <p14:creationId xmlns:p14="http://schemas.microsoft.com/office/powerpoint/2010/main" val="905842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ET-CTS2017-presentationXX-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CE80B02BBC6F4586DBE30EDCB657A5" ma:contentTypeVersion="14" ma:contentTypeDescription="Create a new document." ma:contentTypeScope="" ma:versionID="c3e70647cfd6916d7c5e07e1610a7326">
  <xsd:schema xmlns:xsd="http://www.w3.org/2001/XMLSchema" xmlns:xs="http://www.w3.org/2001/XMLSchema" xmlns:p="http://schemas.microsoft.com/office/2006/metadata/properties" xmlns:ns2="f026baef-f058-4dc3-b261-36cda4839fb4" xmlns:ns3="96d886eb-95f6-47f3-bdfb-70dab5061c60" targetNamespace="http://schemas.microsoft.com/office/2006/metadata/properties" ma:root="true" ma:fieldsID="33a0c93ad58eddf02bb04d64af9f76e4" ns2:_="" ns3:_="">
    <xsd:import namespace="f026baef-f058-4dc3-b261-36cda4839fb4"/>
    <xsd:import namespace="96d886eb-95f6-47f3-bdfb-70dab5061c6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26baef-f058-4dc3-b261-36cda4839f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d886eb-95f6-47f3-bdfb-70dab5061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4EDEB3-4A61-4264-A37D-B9B546D2D687}"/>
</file>

<file path=customXml/itemProps2.xml><?xml version="1.0" encoding="utf-8"?>
<ds:datastoreItem xmlns:ds="http://schemas.openxmlformats.org/officeDocument/2006/customXml" ds:itemID="{F05D12DE-14AD-4527-8943-FFDD6260A799}"/>
</file>

<file path=customXml/itemProps3.xml><?xml version="1.0" encoding="utf-8"?>
<ds:datastoreItem xmlns:ds="http://schemas.openxmlformats.org/officeDocument/2006/customXml" ds:itemID="{6CA25448-A4B6-43B2-8E80-7465F72ABF4A}"/>
</file>

<file path=docProps/app.xml><?xml version="1.0" encoding="utf-8"?>
<Properties xmlns="http://schemas.openxmlformats.org/officeDocument/2006/extended-properties" xmlns:vt="http://schemas.openxmlformats.org/officeDocument/2006/docPropsVTypes">
  <Template>[JMA]functional_and_technical_requirement20171110</Template>
  <TotalTime>995</TotalTime>
  <Words>1746</Words>
  <Application>Microsoft Macintosh PowerPoint</Application>
  <PresentationFormat>Custom</PresentationFormat>
  <Paragraphs>239</Paragraphs>
  <Slides>25</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 Unicode MS</vt:lpstr>
      <vt:lpstr>Mangal</vt:lpstr>
      <vt:lpstr>ＭＳ Ｐゴシック</vt:lpstr>
      <vt:lpstr>Arial</vt:lpstr>
      <vt:lpstr>Calibri</vt:lpstr>
      <vt:lpstr>ET-CTS2017-presentationXX-template</vt:lpstr>
      <vt:lpstr>ET-CTS - Cache in and through the cloud</vt:lpstr>
      <vt:lpstr>History</vt:lpstr>
      <vt:lpstr>The should and the may</vt:lpstr>
      <vt:lpstr>The Pilot (2015-2016)</vt:lpstr>
      <vt:lpstr>Final report of ET-WISC 2016</vt:lpstr>
      <vt:lpstr>Background</vt:lpstr>
      <vt:lpstr>Approach</vt:lpstr>
      <vt:lpstr>Proposed approach - Iterative</vt:lpstr>
      <vt:lpstr>Participating centres by implementation phase</vt:lpstr>
      <vt:lpstr>Functional and technical requirements for « Initial Phase » </vt:lpstr>
      <vt:lpstr>Requirements – Guiding principles</vt:lpstr>
      <vt:lpstr>Data requirements in the cloud</vt:lpstr>
      <vt:lpstr>Metadata requirements in the cloud</vt:lpstr>
      <vt:lpstr>Administration requirements in the cloud</vt:lpstr>
      <vt:lpstr>Proposed implementation approach</vt:lpstr>
      <vt:lpstr>Architecting and implementing the solution</vt:lpstr>
      <vt:lpstr>Delivering the solution</vt:lpstr>
      <vt:lpstr>Compliance with WIS 2.0</vt:lpstr>
      <vt:lpstr>Procurement requirements and options</vt:lpstr>
      <vt:lpstr>Proposed financial strategy</vt:lpstr>
      <vt:lpstr>Conclusions and next steps</vt:lpstr>
      <vt:lpstr>Next steps</vt:lpstr>
      <vt:lpstr>Planned approach toward the «  Initial Phase  » - 1</vt:lpstr>
      <vt:lpstr>Planned approach toward the «  Initial Phase  » - 2</vt:lpstr>
      <vt:lpstr>Questions?</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 Team - Cache in and through the cloud</dc:title>
  <dc:creator>Meeting 11</dc:creator>
  <cp:lastModifiedBy>Remy Giraud</cp:lastModifiedBy>
  <cp:revision>99</cp:revision>
  <dcterms:modified xsi:type="dcterms:W3CDTF">2017-11-17T11:54:56Z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0x01010023CE80B02BBC6F4586DBE30EDCB657A5</vt:lpwstr>
  </property>
</Properties>
</file>