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65" r:id="rId5"/>
    <p:sldId id="267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75" r:id="rId14"/>
    <p:sldId id="258" r:id="rId1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939" autoAdjust="0"/>
  </p:normalViewPr>
  <p:slideViewPr>
    <p:cSldViewPr snapToGrid="0" snapToObjects="1">
      <p:cViewPr>
        <p:scale>
          <a:sx n="100" d="100"/>
          <a:sy n="100" d="100"/>
        </p:scale>
        <p:origin x="2504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7" Type="http://schemas.openxmlformats.org/officeDocument/2006/relationships/slide" Target="slides/slide6.xml"/><Relationship Id="rId20" Type="http://schemas.openxmlformats.org/officeDocument/2006/relationships/tableStyles" Target="tableStyles.xml"/><Relationship Id="rId1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A64BE-CACF-4CEE-A925-28596A754FAC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16527-64FD-4ADC-8819-9BFA1E8A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89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723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96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17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41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056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5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8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CA9AC-7222-40E5-87F3-7393BB177AB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98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519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16527-64FD-4ADC-8819-9BFA1E8A93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32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TT-eWIS2017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TT-eWIS2017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TT-eWIS2017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TT-eWIS2017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TT-eWIS2017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TT-eWIS2017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TT-eWIS2017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TT-eWIS2017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TT-eWIS2017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Cache in the cloud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- Measurement of traffic volume -</a:t>
            </a:r>
          </a:p>
          <a:p>
            <a:r>
              <a:rPr lang="en-US" sz="4800" i="1" dirty="0" smtClean="0">
                <a:solidFill>
                  <a:srgbClr val="000090"/>
                </a:solidFill>
              </a:rPr>
              <a:t>Shuichi Ikeda</a:t>
            </a:r>
          </a:p>
          <a:p>
            <a:r>
              <a:rPr lang="en-US" sz="3000" dirty="0" smtClean="0">
                <a:solidFill>
                  <a:srgbClr val="000090"/>
                </a:solidFill>
              </a:rPr>
              <a:t>Agenda </a:t>
            </a:r>
            <a:r>
              <a:rPr lang="en-US" sz="3000" smtClean="0">
                <a:solidFill>
                  <a:srgbClr val="000090"/>
                </a:solidFill>
              </a:rPr>
              <a:t>item </a:t>
            </a:r>
            <a:r>
              <a:rPr lang="en-US" sz="3000" smtClean="0">
                <a:solidFill>
                  <a:srgbClr val="000090"/>
                </a:solidFill>
              </a:rPr>
              <a:t>3.1.9</a:t>
            </a:r>
            <a:endParaRPr lang="en-US" sz="30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2125" y="4638662"/>
            <a:ext cx="4230806" cy="1840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rgbClr val="000090"/>
                </a:solidFill>
              </a:rPr>
              <a:t>Task Team on Evolution of WIS</a:t>
            </a:r>
          </a:p>
          <a:p>
            <a:pPr algn="r"/>
            <a:r>
              <a:rPr lang="fr-CH" sz="1600" dirty="0" smtClean="0">
                <a:solidFill>
                  <a:srgbClr val="000090"/>
                </a:solidFill>
              </a:rPr>
              <a:t>TT-eWIS2017</a:t>
            </a:r>
          </a:p>
          <a:p>
            <a:pPr algn="r"/>
            <a:r>
              <a:rPr lang="fr-CH" sz="1600" dirty="0" smtClean="0">
                <a:solidFill>
                  <a:srgbClr val="000090"/>
                </a:solidFill>
              </a:rPr>
              <a:t>21-23 </a:t>
            </a:r>
            <a:r>
              <a:rPr lang="fr-CH" sz="1600" dirty="0" err="1" smtClean="0">
                <a:solidFill>
                  <a:srgbClr val="000090"/>
                </a:solidFill>
              </a:rPr>
              <a:t>November</a:t>
            </a:r>
            <a:r>
              <a:rPr lang="fr-CH" sz="1600" dirty="0" smtClean="0">
                <a:solidFill>
                  <a:srgbClr val="000090"/>
                </a:solidFill>
              </a:rPr>
              <a:t> 2017, Geneva</a:t>
            </a:r>
            <a:endParaRPr lang="en-US" sz="11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138"/>
          </a:xfrm>
        </p:spPr>
        <p:txBody>
          <a:bodyPr/>
          <a:lstStyle/>
          <a:p>
            <a:r>
              <a:rPr lang="en-US" altLang="ja-JP" dirty="0"/>
              <a:t> Total downloading time per hour</a:t>
            </a:r>
            <a:endParaRPr kumimoji="1" lang="ja-JP" altLang="en-US" dirty="0"/>
          </a:p>
        </p:txBody>
      </p:sp>
      <p:graphicFrame>
        <p:nvGraphicFramePr>
          <p:cNvPr id="2444" name="表 24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23389"/>
              </p:ext>
            </p:extLst>
          </p:nvPr>
        </p:nvGraphicFramePr>
        <p:xfrm>
          <a:off x="179512" y="1164776"/>
          <a:ext cx="8856984" cy="5067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870558"/>
                <a:gridCol w="1816818"/>
                <a:gridCol w="1597100"/>
                <a:gridCol w="1620180"/>
                <a:gridCol w="1476164"/>
              </a:tblGrid>
              <a:tr h="919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Test case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Number of data in an 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hour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Data Volume in an hour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Total Download Time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Download speeds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9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SFTP 1 session</a:t>
                      </a:r>
                      <a:endParaRPr lang="ja-JP" sz="18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Ave.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15020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213 MB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5 h 13 min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1.25 sec/1 file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MIN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11665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70 MB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4 h 0 min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1.22 sec/1 file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MAX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22941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1646 MB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8 h 48 min</a:t>
                      </a:r>
                      <a:endParaRPr lang="ja-JP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1.38 sec/1 file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SFTP 3 sessions</a:t>
                      </a:r>
                      <a:endParaRPr lang="ja-JP" sz="18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Ave.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15029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187 MB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 h 0 min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0.68 sec/1 file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MIN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11386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89 MB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 h 9 min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0.67 sec/1 file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MA</a:t>
                      </a: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X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22477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1642 MB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4 h 48 min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0.77 sec/1 file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SFTP 6 sessions</a:t>
                      </a:r>
                      <a:endParaRPr lang="ja-JP" sz="18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Ave.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14976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181 MB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 h 36  min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0.62 sec/1 file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MIN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10538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65 MB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 h 30 min</a:t>
                      </a:r>
                      <a:endParaRPr lang="ja-JP" sz="20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0.47 sec/1 file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MAX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22963</a:t>
                      </a:r>
                      <a:endParaRPr lang="ja-JP" sz="200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1646 MB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5 h 54 min</a:t>
                      </a:r>
                      <a:endParaRPr lang="ja-JP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0.92 sec/1 file</a:t>
                      </a:r>
                      <a:endParaRPr lang="ja-JP" sz="2000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595" y="6354975"/>
            <a:ext cx="5992015" cy="36651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ja-JP" sz="1600" dirty="0"/>
              <a:t>Downloading time is total time to download for an hour's data.</a:t>
            </a:r>
          </a:p>
        </p:txBody>
      </p:sp>
    </p:spTree>
    <p:extLst>
      <p:ext uri="{BB962C8B-B14F-4D97-AF65-F5344CB8AC3E}">
        <p14:creationId xmlns:p14="http://schemas.microsoft.com/office/powerpoint/2010/main" val="91495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Consideration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2682" y="1417638"/>
            <a:ext cx="7844118" cy="478539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About parallel sessions</a:t>
            </a:r>
          </a:p>
          <a:p>
            <a:pPr lvl="1"/>
            <a:r>
              <a:rPr lang="en-US" altLang="ja-JP" dirty="0" smtClean="0"/>
              <a:t>SFTP </a:t>
            </a:r>
            <a:r>
              <a:rPr lang="en-US" altLang="ja-JP" dirty="0"/>
              <a:t>3 sessions are effectively</a:t>
            </a:r>
            <a:endParaRPr lang="ja-JP" altLang="ja-JP" dirty="0"/>
          </a:p>
          <a:p>
            <a:pPr lvl="1"/>
            <a:r>
              <a:rPr lang="en-US" altLang="ja-JP" dirty="0"/>
              <a:t>SFTP 1 session is not effectively</a:t>
            </a:r>
            <a:endParaRPr lang="ja-JP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If we can reduce number of files, downloading time </a:t>
            </a:r>
            <a:r>
              <a:rPr lang="en-US" altLang="ja-JP" dirty="0" smtClean="0"/>
              <a:t>will be reducing.</a:t>
            </a:r>
          </a:p>
          <a:p>
            <a:pPr lvl="1"/>
            <a:r>
              <a:rPr kumimoji="1" lang="en-US" altLang="ja-JP" dirty="0" smtClean="0"/>
              <a:t>To use WMO FTP procedure (accumulating message)</a:t>
            </a:r>
          </a:p>
          <a:p>
            <a:pPr lvl="1"/>
            <a:r>
              <a:rPr lang="en-US" altLang="ja-JP" dirty="0" smtClean="0"/>
              <a:t>To pack data (e.g. ZIP, bz7)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115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Documents and Settings\JMA1E5B\My Documents\My Pictures\Microsoft クリップ オーガナイザ\j043806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6913" y="4598260"/>
            <a:ext cx="1533669" cy="1533669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 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r>
              <a:rPr lang="en-US" altLang="ja-JP" sz="2400" b="1" dirty="0">
                <a:latin typeface="+mj-lt"/>
              </a:rPr>
              <a:t>There is a “Round-Trip-Time issue” in the TCP/IP’s world</a:t>
            </a:r>
            <a:endParaRPr lang="ja-JP" altLang="ja-JP" sz="2400" dirty="0">
              <a:latin typeface="+mj-lt"/>
            </a:endParaRPr>
          </a:p>
          <a:p>
            <a:pPr lvl="1"/>
            <a:r>
              <a:rPr lang="en-US" altLang="ja-JP" sz="2400" dirty="0">
                <a:latin typeface="+mj-lt"/>
              </a:rPr>
              <a:t>In theory, throughput of the "Round Trip Time (RTT) 222ms” is 2.31 Mbps. </a:t>
            </a:r>
            <a:endParaRPr lang="en-US" altLang="ja-JP" sz="2400" dirty="0" smtClean="0">
              <a:latin typeface="+mj-lt"/>
            </a:endParaRPr>
          </a:p>
          <a:p>
            <a:pPr lvl="1"/>
            <a:r>
              <a:rPr lang="en-US" altLang="ja-JP" sz="2400" dirty="0" smtClean="0">
                <a:latin typeface="+mj-lt"/>
              </a:rPr>
              <a:t>In </a:t>
            </a:r>
            <a:r>
              <a:rPr lang="en-US" altLang="ja-JP" sz="2400" dirty="0">
                <a:latin typeface="+mj-lt"/>
              </a:rPr>
              <a:t>this situation, we might not get a good performance of high speed even though the number of files reduced. </a:t>
            </a:r>
            <a:endParaRPr lang="en-US" altLang="ja-JP" sz="2400" dirty="0" smtClean="0">
              <a:latin typeface="+mj-lt"/>
            </a:endParaRPr>
          </a:p>
          <a:p>
            <a:pPr lvl="1"/>
            <a:r>
              <a:rPr lang="en-US" altLang="ja-JP" sz="2400" dirty="0" smtClean="0">
                <a:latin typeface="+mj-lt"/>
              </a:rPr>
              <a:t>And </a:t>
            </a:r>
            <a:r>
              <a:rPr lang="en-US" altLang="ja-JP" sz="2400" dirty="0">
                <a:latin typeface="+mj-lt"/>
              </a:rPr>
              <a:t>I’ve tried calculating expected downloading time in case of RTT 222ms </a:t>
            </a:r>
            <a:r>
              <a:rPr lang="en-US" altLang="ja-JP" sz="2400" dirty="0" smtClean="0">
                <a:latin typeface="+mj-lt"/>
              </a:rPr>
              <a:t>when we can handle WMO FTP procedures. 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335" y="5085759"/>
            <a:ext cx="546411" cy="75771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967" y="5028142"/>
            <a:ext cx="597184" cy="872946"/>
          </a:xfrm>
          <a:prstGeom prst="rect">
            <a:avLst/>
          </a:prstGeom>
        </p:spPr>
      </p:pic>
      <p:sp>
        <p:nvSpPr>
          <p:cNvPr id="8" name="テキスト ボックス 22"/>
          <p:cNvSpPr txBox="1">
            <a:spLocks noChangeArrowheads="1"/>
          </p:cNvSpPr>
          <p:nvPr/>
        </p:nvSpPr>
        <p:spPr bwMode="auto">
          <a:xfrm>
            <a:off x="2535853" y="5774133"/>
            <a:ext cx="6751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Cloud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9" name="テキスト ボックス 22"/>
          <p:cNvSpPr txBox="1">
            <a:spLocks noChangeArrowheads="1"/>
          </p:cNvSpPr>
          <p:nvPr/>
        </p:nvSpPr>
        <p:spPr bwMode="auto">
          <a:xfrm>
            <a:off x="5807292" y="5752647"/>
            <a:ext cx="682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Tokyo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11" name="上カーブ矢印 10"/>
          <p:cNvSpPr/>
          <p:nvPr/>
        </p:nvSpPr>
        <p:spPr>
          <a:xfrm rot="5400000">
            <a:off x="4321720" y="4314117"/>
            <a:ext cx="504056" cy="2467088"/>
          </a:xfrm>
          <a:prstGeom prst="curvedUp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22"/>
          <p:cNvSpPr txBox="1">
            <a:spLocks noChangeArrowheads="1"/>
          </p:cNvSpPr>
          <p:nvPr/>
        </p:nvSpPr>
        <p:spPr bwMode="auto">
          <a:xfrm>
            <a:off x="3994935" y="6088312"/>
            <a:ext cx="1157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RTT: 222ms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30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TT-eWIS2017 pp</a:t>
            </a:r>
            <a:fld id="{9259AF2F-52C6-9B46-B8B2-0579234AE62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6488" y="1399789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ja-JP" sz="2400" dirty="0" smtClean="0">
                <a:latin typeface="Century" panose="02040604050505020304" pitchFamily="18" charset="0"/>
              </a:rPr>
              <a:t>Exchanging data using cloud will be useful</a:t>
            </a:r>
          </a:p>
          <a:p>
            <a:pPr lvl="1"/>
            <a:r>
              <a:rPr lang="en-US" altLang="ja-JP" sz="2000" dirty="0" smtClean="0">
                <a:latin typeface="Century" panose="02040604050505020304" pitchFamily="18" charset="0"/>
              </a:rPr>
              <a:t>It’s easy to access data, no full mesh sync</a:t>
            </a:r>
          </a:p>
          <a:p>
            <a:pPr lvl="1"/>
            <a:r>
              <a:rPr lang="en-US" altLang="ja-JP" sz="2000" dirty="0" smtClean="0">
                <a:latin typeface="Century" panose="02040604050505020304" pitchFamily="18" charset="0"/>
              </a:rPr>
              <a:t>Concerns</a:t>
            </a:r>
          </a:p>
          <a:p>
            <a:pPr lvl="2"/>
            <a:r>
              <a:rPr lang="en-US" altLang="ja-JP" sz="1600" dirty="0" smtClean="0">
                <a:latin typeface="Century" panose="02040604050505020304" pitchFamily="18" charset="0"/>
              </a:rPr>
              <a:t>Many files on cache in </a:t>
            </a:r>
            <a:r>
              <a:rPr lang="en-US" altLang="ja-JP" sz="1600" smtClean="0">
                <a:latin typeface="Century" panose="02040604050505020304" pitchFamily="18" charset="0"/>
              </a:rPr>
              <a:t>the cloud</a:t>
            </a:r>
          </a:p>
          <a:p>
            <a:pPr lvl="2"/>
            <a:r>
              <a:rPr lang="en-US" altLang="ja-JP" sz="1600" smtClean="0">
                <a:latin typeface="Century" panose="02040604050505020304" pitchFamily="18" charset="0"/>
              </a:rPr>
              <a:t>Throughput </a:t>
            </a:r>
            <a:r>
              <a:rPr lang="en-US" altLang="ja-JP" sz="1600" dirty="0">
                <a:latin typeface="Century" panose="02040604050505020304" pitchFamily="18" charset="0"/>
              </a:rPr>
              <a:t>(TCP/IP round trip time issue)</a:t>
            </a:r>
          </a:p>
          <a:p>
            <a:r>
              <a:rPr lang="en-US" altLang="ja-JP" sz="2400" dirty="0" smtClean="0">
                <a:latin typeface="Century" panose="02040604050505020304" pitchFamily="18" charset="0"/>
              </a:rPr>
              <a:t>In preparation for WIS 2.0</a:t>
            </a:r>
          </a:p>
          <a:p>
            <a:pPr lvl="1"/>
            <a:r>
              <a:rPr kumimoji="1" lang="en-US" altLang="ja-JP" sz="2000" dirty="0" smtClean="0">
                <a:latin typeface="Century" panose="02040604050505020304" pitchFamily="18" charset="0"/>
              </a:rPr>
              <a:t>How to achieve requirement of WIS 2.0 strategy, seamless access to meteorological information using cloud.</a:t>
            </a:r>
          </a:p>
          <a:p>
            <a:pPr lvl="1"/>
            <a:r>
              <a:rPr lang="en-US" altLang="ja-JP" sz="2000" dirty="0" smtClean="0">
                <a:latin typeface="Century" panose="02040604050505020304" pitchFamily="18" charset="0"/>
              </a:rPr>
              <a:t>How to handle large volume data.</a:t>
            </a:r>
          </a:p>
        </p:txBody>
      </p:sp>
    </p:spTree>
    <p:extLst>
      <p:ext uri="{BB962C8B-B14F-4D97-AF65-F5344CB8AC3E}">
        <p14:creationId xmlns:p14="http://schemas.microsoft.com/office/powerpoint/2010/main" val="290276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506"/>
            <a:ext cx="8229600" cy="1143000"/>
          </a:xfrm>
        </p:spPr>
        <p:txBody>
          <a:bodyPr/>
          <a:lstStyle/>
          <a:p>
            <a:r>
              <a:rPr lang="en-US" altLang="ja-JP" dirty="0"/>
              <a:t>Cache in the cloud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TT-eWIS2017 pp</a:t>
            </a:r>
            <a:fld id="{9259AF2F-52C6-9B46-B8B2-0579234AE62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46" y="1494577"/>
            <a:ext cx="3493110" cy="325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502" y="1063904"/>
            <a:ext cx="336064" cy="46602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550" y="1240519"/>
            <a:ext cx="336064" cy="46602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784" y="1649504"/>
            <a:ext cx="336064" cy="46602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864" y="2286665"/>
            <a:ext cx="336064" cy="46602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006745"/>
            <a:ext cx="336064" cy="46602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726825"/>
            <a:ext cx="336064" cy="46602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800" y="4336863"/>
            <a:ext cx="336064" cy="46602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8" y="4662929"/>
            <a:ext cx="336064" cy="466022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662929"/>
            <a:ext cx="336064" cy="46602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60" y="4374897"/>
            <a:ext cx="336064" cy="46602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4176"/>
            <a:ext cx="336064" cy="46602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73" y="3006940"/>
            <a:ext cx="336064" cy="46602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48631"/>
            <a:ext cx="336064" cy="466022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36" y="1638593"/>
            <a:ext cx="336064" cy="46602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422" y="1240519"/>
            <a:ext cx="336064" cy="466022"/>
          </a:xfrm>
          <a:prstGeom prst="rect">
            <a:avLst/>
          </a:prstGeom>
        </p:spPr>
      </p:pic>
      <p:grpSp>
        <p:nvGrpSpPr>
          <p:cNvPr id="21" name="グループ化 20"/>
          <p:cNvGrpSpPr/>
          <p:nvPr/>
        </p:nvGrpSpPr>
        <p:grpSpPr>
          <a:xfrm>
            <a:off x="4840395" y="1024495"/>
            <a:ext cx="3836061" cy="4065047"/>
            <a:chOff x="5148044" y="2172265"/>
            <a:chExt cx="3836061" cy="4065047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5886675" y="4559324"/>
              <a:ext cx="2477989" cy="699932"/>
              <a:chOff x="3779912" y="3356992"/>
              <a:chExt cx="1368152" cy="648072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67" name="円/楕円 66"/>
              <p:cNvSpPr/>
              <p:nvPr/>
            </p:nvSpPr>
            <p:spPr>
              <a:xfrm>
                <a:off x="3779912" y="3501008"/>
                <a:ext cx="720080" cy="288032"/>
              </a:xfrm>
              <a:prstGeom prst="ellipse">
                <a:avLst/>
              </a:prstGeom>
              <a:grpFill/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/楕円 67"/>
              <p:cNvSpPr/>
              <p:nvPr/>
            </p:nvSpPr>
            <p:spPr>
              <a:xfrm>
                <a:off x="4067944" y="3356992"/>
                <a:ext cx="720080" cy="288032"/>
              </a:xfrm>
              <a:prstGeom prst="ellipse">
                <a:avLst/>
              </a:prstGeom>
              <a:grpFill/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円/楕円 68"/>
              <p:cNvSpPr/>
              <p:nvPr/>
            </p:nvSpPr>
            <p:spPr>
              <a:xfrm>
                <a:off x="4427984" y="3501008"/>
                <a:ext cx="720080" cy="288032"/>
              </a:xfrm>
              <a:prstGeom prst="ellipse">
                <a:avLst/>
              </a:prstGeom>
              <a:grpFill/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/楕円 69"/>
              <p:cNvSpPr/>
              <p:nvPr/>
            </p:nvSpPr>
            <p:spPr>
              <a:xfrm>
                <a:off x="4355976" y="3717032"/>
                <a:ext cx="720080" cy="288032"/>
              </a:xfrm>
              <a:prstGeom prst="ellipse">
                <a:avLst/>
              </a:prstGeom>
              <a:grpFill/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円/楕円 70"/>
              <p:cNvSpPr/>
              <p:nvPr/>
            </p:nvSpPr>
            <p:spPr>
              <a:xfrm>
                <a:off x="3923928" y="3717032"/>
                <a:ext cx="720080" cy="288032"/>
              </a:xfrm>
              <a:prstGeom prst="ellipse">
                <a:avLst/>
              </a:prstGeom>
              <a:grpFill/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円/楕円 71"/>
              <p:cNvSpPr/>
              <p:nvPr/>
            </p:nvSpPr>
            <p:spPr>
              <a:xfrm>
                <a:off x="3923928" y="3501008"/>
                <a:ext cx="1080120" cy="36004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>
              <a:off x="5832982" y="3027008"/>
              <a:ext cx="2477989" cy="699932"/>
              <a:chOff x="3779912" y="3356992"/>
              <a:chExt cx="1368152" cy="648072"/>
            </a:xfrm>
          </p:grpSpPr>
          <p:sp>
            <p:nvSpPr>
              <p:cNvPr id="61" name="円/楕円 60"/>
              <p:cNvSpPr/>
              <p:nvPr/>
            </p:nvSpPr>
            <p:spPr>
              <a:xfrm>
                <a:off x="3779912" y="3501008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円/楕円 61"/>
              <p:cNvSpPr/>
              <p:nvPr/>
            </p:nvSpPr>
            <p:spPr>
              <a:xfrm>
                <a:off x="4067944" y="3356992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/楕円 62"/>
              <p:cNvSpPr/>
              <p:nvPr/>
            </p:nvSpPr>
            <p:spPr>
              <a:xfrm>
                <a:off x="4427984" y="3501008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円/楕円 63"/>
              <p:cNvSpPr/>
              <p:nvPr/>
            </p:nvSpPr>
            <p:spPr>
              <a:xfrm>
                <a:off x="4355976" y="3717032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3923928" y="3717032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3923928" y="3501008"/>
                <a:ext cx="108012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角丸四角形 23"/>
            <p:cNvSpPr/>
            <p:nvPr/>
          </p:nvSpPr>
          <p:spPr>
            <a:xfrm>
              <a:off x="5886675" y="3715415"/>
              <a:ext cx="2477989" cy="889091"/>
            </a:xfrm>
            <a:prstGeom prst="round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8740" y="2172265"/>
              <a:ext cx="336064" cy="466022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4473" y="2382147"/>
              <a:ext cx="336064" cy="466022"/>
            </a:xfrm>
            <a:prstGeom prst="rect">
              <a:avLst/>
            </a:prstGeom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8529" y="2757865"/>
              <a:ext cx="336064" cy="466022"/>
            </a:xfrm>
            <a:prstGeom prst="rect">
              <a:avLst/>
            </a:prstGeom>
          </p:spPr>
        </p:pic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0219" y="3395026"/>
              <a:ext cx="336064" cy="466022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8041" y="4115106"/>
              <a:ext cx="336064" cy="466022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4593" y="4835186"/>
              <a:ext cx="336064" cy="466022"/>
            </a:xfrm>
            <a:prstGeom prst="rect">
              <a:avLst/>
            </a:prstGeom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907" y="5388364"/>
              <a:ext cx="336064" cy="466022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7939" y="5771290"/>
              <a:ext cx="336064" cy="466022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321" y="5729922"/>
              <a:ext cx="336064" cy="466022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0257" y="5496911"/>
              <a:ext cx="336064" cy="466022"/>
            </a:xfrm>
            <a:prstGeom prst="rect">
              <a:avLst/>
            </a:prstGeom>
          </p:spPr>
        </p:pic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6076" y="4922537"/>
              <a:ext cx="336064" cy="466022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8044" y="4115301"/>
              <a:ext cx="336064" cy="466022"/>
            </a:xfrm>
            <a:prstGeom prst="rect">
              <a:avLst/>
            </a:prstGeom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2185" y="3403767"/>
              <a:ext cx="336064" cy="466022"/>
            </a:xfrm>
            <a:prstGeom prst="rect">
              <a:avLst/>
            </a:prstGeom>
          </p:spPr>
        </p:pic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249" y="2790687"/>
              <a:ext cx="336064" cy="466022"/>
            </a:xfrm>
            <a:prstGeom prst="rect">
              <a:avLst/>
            </a:prstGeom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8289" y="2369927"/>
              <a:ext cx="336064" cy="466022"/>
            </a:xfrm>
            <a:prstGeom prst="rect">
              <a:avLst/>
            </a:prstGeom>
          </p:spPr>
        </p:pic>
        <p:sp>
          <p:nvSpPr>
            <p:cNvPr id="40" name="正方形/長方形 39"/>
            <p:cNvSpPr/>
            <p:nvPr/>
          </p:nvSpPr>
          <p:spPr>
            <a:xfrm>
              <a:off x="6304281" y="3096420"/>
              <a:ext cx="1473480" cy="46935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400" dirty="0" smtClean="0"/>
                <a:t>RMDCN</a:t>
              </a:r>
            </a:p>
            <a:p>
              <a:pPr algn="ctr"/>
              <a:r>
                <a:rPr lang="ja-JP" altLang="en-US" sz="1050" dirty="0" smtClean="0"/>
                <a:t>（</a:t>
              </a:r>
              <a:r>
                <a:rPr lang="en-US" altLang="ja-JP" sz="1050" dirty="0" smtClean="0"/>
                <a:t>WIS Core Network)</a:t>
              </a:r>
              <a:endParaRPr lang="en-GB" altLang="ja-JP" sz="1050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6527339" y="4748522"/>
              <a:ext cx="118013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400" dirty="0" smtClean="0"/>
                <a:t>INTERNET</a:t>
              </a:r>
              <a:endParaRPr lang="en-GB" altLang="ja-JP" sz="1400" dirty="0"/>
            </a:p>
          </p:txBody>
        </p:sp>
        <p:pic>
          <p:nvPicPr>
            <p:cNvPr id="42" name="図 41" descr="MC900428971.WM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05674" y="3820895"/>
              <a:ext cx="439990" cy="643165"/>
            </a:xfrm>
            <a:prstGeom prst="rect">
              <a:avLst/>
            </a:prstGeom>
          </p:spPr>
        </p:pic>
        <p:cxnSp>
          <p:nvCxnSpPr>
            <p:cNvPr id="43" name="直線矢印コネクタ 42"/>
            <p:cNvCxnSpPr>
              <a:endCxn id="65" idx="4"/>
            </p:cNvCxnSpPr>
            <p:nvPr/>
          </p:nvCxnSpPr>
          <p:spPr>
            <a:xfrm>
              <a:off x="6444353" y="2848169"/>
              <a:ext cx="301573" cy="878771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H="1">
              <a:off x="7071977" y="2738562"/>
              <a:ext cx="30956" cy="1003747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 flipH="1">
              <a:off x="7365971" y="2890962"/>
              <a:ext cx="278502" cy="903472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>
              <a:endCxn id="65" idx="3"/>
            </p:cNvCxnSpPr>
            <p:nvPr/>
          </p:nvCxnSpPr>
          <p:spPr>
            <a:xfrm>
              <a:off x="5886675" y="3214709"/>
              <a:ext cx="398144" cy="466674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H="1">
              <a:off x="7832488" y="3223887"/>
              <a:ext cx="348063" cy="59700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図 47" descr="MC900428971.WM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0507" y="3794434"/>
              <a:ext cx="439990" cy="643165"/>
            </a:xfrm>
            <a:prstGeom prst="rect">
              <a:avLst/>
            </a:prstGeom>
          </p:spPr>
        </p:pic>
        <p:pic>
          <p:nvPicPr>
            <p:cNvPr id="49" name="図 48" descr="MC900428971.WM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13759" y="3861048"/>
              <a:ext cx="439990" cy="643165"/>
            </a:xfrm>
            <a:prstGeom prst="rect">
              <a:avLst/>
            </a:prstGeom>
          </p:spPr>
        </p:pic>
        <p:sp>
          <p:nvSpPr>
            <p:cNvPr id="50" name="正方形/長方形 49"/>
            <p:cNvSpPr/>
            <p:nvPr/>
          </p:nvSpPr>
          <p:spPr>
            <a:xfrm>
              <a:off x="6354439" y="4350324"/>
              <a:ext cx="160550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400" dirty="0" smtClean="0"/>
                <a:t>Data center (Cloud)</a:t>
              </a:r>
              <a:endParaRPr lang="en-GB" altLang="ja-JP" sz="1400" dirty="0"/>
            </a:p>
          </p:txBody>
        </p:sp>
        <p:cxnSp>
          <p:nvCxnSpPr>
            <p:cNvPr id="51" name="直線矢印コネクタ 50"/>
            <p:cNvCxnSpPr/>
            <p:nvPr/>
          </p:nvCxnSpPr>
          <p:spPr>
            <a:xfrm flipV="1">
              <a:off x="5832982" y="4464060"/>
              <a:ext cx="479859" cy="639656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>
              <a:endCxn id="68" idx="1"/>
            </p:cNvCxnSpPr>
            <p:nvPr/>
          </p:nvCxnSpPr>
          <p:spPr>
            <a:xfrm flipV="1">
              <a:off x="6108289" y="4604881"/>
              <a:ext cx="491064" cy="882853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flipV="1">
              <a:off x="6485085" y="4658101"/>
              <a:ext cx="391261" cy="963275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endCxn id="50" idx="2"/>
            </p:cNvCxnSpPr>
            <p:nvPr/>
          </p:nvCxnSpPr>
          <p:spPr>
            <a:xfrm flipH="1" flipV="1">
              <a:off x="7157191" y="4658101"/>
              <a:ext cx="97614" cy="1062643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flipH="1" flipV="1">
              <a:off x="7644473" y="4658101"/>
              <a:ext cx="376030" cy="829633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>
              <a:off x="5652140" y="3618859"/>
              <a:ext cx="495376" cy="344253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 flipV="1">
              <a:off x="5508249" y="4227225"/>
              <a:ext cx="768072" cy="111715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 flipV="1">
              <a:off x="8050130" y="3742309"/>
              <a:ext cx="434463" cy="36361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8103823" y="4338939"/>
              <a:ext cx="500625" cy="3898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>
              <a:off x="8050130" y="4504213"/>
              <a:ext cx="434463" cy="330973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下カーブ矢印 72"/>
          <p:cNvSpPr/>
          <p:nvPr/>
        </p:nvSpPr>
        <p:spPr>
          <a:xfrm>
            <a:off x="3491880" y="736013"/>
            <a:ext cx="1708720" cy="801624"/>
          </a:xfrm>
          <a:prstGeom prst="curved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94171" y="5122839"/>
            <a:ext cx="3302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/>
              <a:t>Current</a:t>
            </a:r>
          </a:p>
          <a:p>
            <a:r>
              <a:rPr lang="en-US" altLang="ja-JP" sz="1600" dirty="0" smtClean="0"/>
              <a:t>Full mesh Sync among 15 GISCs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989319" y="5122839"/>
            <a:ext cx="3767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/>
              <a:t>One possible solution</a:t>
            </a:r>
          </a:p>
          <a:p>
            <a:pPr algn="ctr"/>
            <a:r>
              <a:rPr lang="en-US" altLang="ja-JP" sz="1600" dirty="0" smtClean="0"/>
              <a:t>Centralization using cloud technology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79512" y="5743957"/>
            <a:ext cx="8799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*</a:t>
            </a:r>
            <a:r>
              <a:rPr lang="en-US" altLang="ja-JP" sz="1600" dirty="0" smtClean="0"/>
              <a:t> A solution using a cloud based approach was presented at TT-GISC and ET-CTS in 2014.</a:t>
            </a:r>
          </a:p>
          <a:p>
            <a:r>
              <a:rPr lang="en-US" altLang="ja-JP" sz="1600" dirty="0"/>
              <a:t>*</a:t>
            </a:r>
            <a:r>
              <a:rPr kumimoji="1" lang="en-US" altLang="ja-JP" sz="1600" dirty="0" smtClean="0"/>
              <a:t> Then it was agreed to run a pilot to access whether this option was viable or not in 2015.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822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506"/>
            <a:ext cx="8229600" cy="1143000"/>
          </a:xfrm>
        </p:spPr>
        <p:txBody>
          <a:bodyPr/>
          <a:lstStyle/>
          <a:p>
            <a:r>
              <a:rPr lang="en-US" altLang="ja-JP" dirty="0"/>
              <a:t>Cache in the cloud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TT-eWIS2017 pp</a:t>
            </a:r>
            <a:fld id="{9259AF2F-52C6-9B46-B8B2-0579234AE62E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77" name="グループ化 76"/>
          <p:cNvGrpSpPr/>
          <p:nvPr/>
        </p:nvGrpSpPr>
        <p:grpSpPr>
          <a:xfrm>
            <a:off x="611560" y="1412776"/>
            <a:ext cx="7779261" cy="4344845"/>
            <a:chOff x="324375" y="1081894"/>
            <a:chExt cx="8470653" cy="4730998"/>
          </a:xfrm>
        </p:grpSpPr>
        <p:sp>
          <p:nvSpPr>
            <p:cNvPr id="78" name="テキスト ボックス 38"/>
            <p:cNvSpPr txBox="1">
              <a:spLocks noChangeArrowheads="1"/>
            </p:cNvSpPr>
            <p:nvPr/>
          </p:nvSpPr>
          <p:spPr bwMode="auto">
            <a:xfrm>
              <a:off x="324375" y="4113240"/>
              <a:ext cx="1434290" cy="77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u="sng" dirty="0" smtClean="0">
                  <a:latin typeface="Calibri" pitchFamily="34" charset="0"/>
                </a:rPr>
                <a:t>Cloud SV</a:t>
              </a:r>
            </a:p>
            <a:p>
              <a:pPr algn="ctr"/>
              <a:r>
                <a:rPr lang="en-US" altLang="ja-JP" sz="2000" dirty="0" smtClean="0">
                  <a:latin typeface="Calibri" pitchFamily="34" charset="0"/>
                </a:rPr>
                <a:t>(</a:t>
              </a:r>
              <a:r>
                <a:rPr lang="en-US" altLang="ja-JP" sz="2000" dirty="0" err="1" smtClean="0">
                  <a:latin typeface="Calibri" pitchFamily="34" charset="0"/>
                </a:rPr>
                <a:t>Interoute</a:t>
              </a:r>
              <a:r>
                <a:rPr lang="en-US" altLang="ja-JP" sz="2000" dirty="0" smtClean="0">
                  <a:latin typeface="Calibri" pitchFamily="34" charset="0"/>
                </a:rPr>
                <a:t>)</a:t>
              </a:r>
            </a:p>
          </p:txBody>
        </p:sp>
        <p:cxnSp>
          <p:nvCxnSpPr>
            <p:cNvPr id="79" name="直線コネクタ 78"/>
            <p:cNvCxnSpPr>
              <a:stCxn id="165" idx="6"/>
              <a:endCxn id="83" idx="1"/>
            </p:cNvCxnSpPr>
            <p:nvPr/>
          </p:nvCxnSpPr>
          <p:spPr>
            <a:xfrm flipV="1">
              <a:off x="5729201" y="3490666"/>
              <a:ext cx="1861876" cy="139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38"/>
            <p:cNvSpPr txBox="1">
              <a:spLocks noChangeArrowheads="1"/>
            </p:cNvSpPr>
            <p:nvPr/>
          </p:nvSpPr>
          <p:spPr bwMode="auto">
            <a:xfrm>
              <a:off x="7367582" y="4041328"/>
              <a:ext cx="12346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 u="sng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GISC Tokyo</a:t>
              </a:r>
              <a:endParaRPr lang="ja-JP" altLang="en-US" b="1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1" name="テキスト ボックス 22"/>
            <p:cNvSpPr txBox="1">
              <a:spLocks noChangeArrowheads="1"/>
            </p:cNvSpPr>
            <p:nvPr/>
          </p:nvSpPr>
          <p:spPr bwMode="auto">
            <a:xfrm>
              <a:off x="7309557" y="2644061"/>
              <a:ext cx="148547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  <a:cs typeface="Arial" charset="0"/>
                </a:rPr>
                <a:t>FTP/SFTP client</a:t>
              </a:r>
              <a:endParaRPr lang="en-US" altLang="ja-JP" sz="1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82" name="グループ化 81"/>
            <p:cNvGrpSpPr/>
            <p:nvPr/>
          </p:nvGrpSpPr>
          <p:grpSpPr>
            <a:xfrm>
              <a:off x="3251212" y="3075344"/>
              <a:ext cx="2477989" cy="965765"/>
              <a:chOff x="3779912" y="3356992"/>
              <a:chExt cx="1368152" cy="648072"/>
            </a:xfrm>
          </p:grpSpPr>
          <p:sp>
            <p:nvSpPr>
              <p:cNvPr id="163" name="円/楕円 162"/>
              <p:cNvSpPr/>
              <p:nvPr/>
            </p:nvSpPr>
            <p:spPr>
              <a:xfrm>
                <a:off x="3779912" y="3501008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円/楕円 163"/>
              <p:cNvSpPr/>
              <p:nvPr/>
            </p:nvSpPr>
            <p:spPr>
              <a:xfrm>
                <a:off x="4067944" y="3356992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円/楕円 164"/>
              <p:cNvSpPr/>
              <p:nvPr/>
            </p:nvSpPr>
            <p:spPr>
              <a:xfrm>
                <a:off x="4427984" y="3501008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/楕円 165"/>
              <p:cNvSpPr/>
              <p:nvPr/>
            </p:nvSpPr>
            <p:spPr>
              <a:xfrm>
                <a:off x="4355976" y="3717032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円/楕円 166"/>
              <p:cNvSpPr/>
              <p:nvPr/>
            </p:nvSpPr>
            <p:spPr>
              <a:xfrm>
                <a:off x="3923928" y="3717032"/>
                <a:ext cx="720080" cy="28803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/楕円 167"/>
              <p:cNvSpPr/>
              <p:nvPr/>
            </p:nvSpPr>
            <p:spPr>
              <a:xfrm>
                <a:off x="3923928" y="3501008"/>
                <a:ext cx="1080120" cy="36004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1077" y="2960646"/>
              <a:ext cx="764431" cy="1060040"/>
            </a:xfrm>
            <a:prstGeom prst="rect">
              <a:avLst/>
            </a:prstGeom>
          </p:spPr>
        </p:pic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947" y="2826316"/>
              <a:ext cx="945749" cy="1382469"/>
            </a:xfrm>
            <a:prstGeom prst="rect">
              <a:avLst/>
            </a:prstGeom>
          </p:spPr>
        </p:pic>
        <p:sp>
          <p:nvSpPr>
            <p:cNvPr id="85" name="テキスト ボックス 38"/>
            <p:cNvSpPr txBox="1">
              <a:spLocks noChangeArrowheads="1"/>
            </p:cNvSpPr>
            <p:nvPr/>
          </p:nvSpPr>
          <p:spPr bwMode="auto">
            <a:xfrm>
              <a:off x="3891701" y="3327393"/>
              <a:ext cx="11978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Calibri" pitchFamily="34" charset="0"/>
                </a:rPr>
                <a:t>Internet</a:t>
              </a:r>
            </a:p>
          </p:txBody>
        </p:sp>
        <p:cxnSp>
          <p:nvCxnSpPr>
            <p:cNvPr id="86" name="直線コネクタ 85"/>
            <p:cNvCxnSpPr>
              <a:stCxn id="84" idx="3"/>
              <a:endCxn id="163" idx="2"/>
            </p:cNvCxnSpPr>
            <p:nvPr/>
          </p:nvCxnSpPr>
          <p:spPr>
            <a:xfrm flipV="1">
              <a:off x="1755696" y="3504573"/>
              <a:ext cx="1495516" cy="12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正方形/長方形 86"/>
            <p:cNvSpPr/>
            <p:nvPr/>
          </p:nvSpPr>
          <p:spPr>
            <a:xfrm>
              <a:off x="329243" y="2459395"/>
              <a:ext cx="18837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ja-JP" dirty="0" smtClean="0"/>
                <a:t>cloud1.teganet.eu</a:t>
              </a:r>
              <a:endParaRPr lang="en-GB" altLang="ja-JP" dirty="0"/>
            </a:p>
          </p:txBody>
        </p:sp>
        <p:sp>
          <p:nvSpPr>
            <p:cNvPr id="88" name="テキスト ボックス 22"/>
            <p:cNvSpPr txBox="1">
              <a:spLocks noChangeArrowheads="1"/>
            </p:cNvSpPr>
            <p:nvPr/>
          </p:nvSpPr>
          <p:spPr bwMode="auto">
            <a:xfrm>
              <a:off x="6106218" y="3275077"/>
              <a:ext cx="8513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200" b="1" dirty="0" smtClean="0">
                  <a:latin typeface="Calibri" pitchFamily="34" charset="0"/>
                  <a:cs typeface="Arial" charset="0"/>
                </a:rPr>
                <a:t>100Mbps</a:t>
              </a:r>
            </a:p>
            <a:p>
              <a:pPr algn="ctr"/>
              <a:r>
                <a:rPr lang="en-US" altLang="ja-JP" sz="1200" b="1" dirty="0" smtClean="0">
                  <a:latin typeface="Calibri" pitchFamily="34" charset="0"/>
                  <a:cs typeface="Arial" charset="0"/>
                </a:rPr>
                <a:t>Best Effort</a:t>
              </a:r>
              <a:endParaRPr lang="en-US" altLang="ja-JP" sz="1200" b="1" dirty="0">
                <a:latin typeface="Calibri" pitchFamily="34" charset="0"/>
                <a:cs typeface="Arial" charset="0"/>
              </a:endParaRPr>
            </a:p>
          </p:txBody>
        </p:sp>
        <p:cxnSp>
          <p:nvCxnSpPr>
            <p:cNvPr id="89" name="直線コネクタ 88"/>
            <p:cNvCxnSpPr>
              <a:stCxn id="162" idx="0"/>
              <a:endCxn id="167" idx="3"/>
            </p:cNvCxnSpPr>
            <p:nvPr/>
          </p:nvCxnSpPr>
          <p:spPr>
            <a:xfrm flipV="1">
              <a:off x="2119014" y="3978250"/>
              <a:ext cx="1584035" cy="6721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テキスト ボックス 22"/>
            <p:cNvSpPr txBox="1">
              <a:spLocks noChangeArrowheads="1"/>
            </p:cNvSpPr>
            <p:nvPr/>
          </p:nvSpPr>
          <p:spPr bwMode="auto">
            <a:xfrm>
              <a:off x="1763218" y="5442644"/>
              <a:ext cx="6815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GISC8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1" name="テキスト ボックス 22"/>
            <p:cNvSpPr txBox="1">
              <a:spLocks noChangeArrowheads="1"/>
            </p:cNvSpPr>
            <p:nvPr/>
          </p:nvSpPr>
          <p:spPr bwMode="auto">
            <a:xfrm>
              <a:off x="2714898" y="5455260"/>
              <a:ext cx="6815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GISC9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cxnSp>
          <p:nvCxnSpPr>
            <p:cNvPr id="92" name="直線コネクタ 91"/>
            <p:cNvCxnSpPr>
              <a:stCxn id="161" idx="0"/>
              <a:endCxn id="167" idx="4"/>
            </p:cNvCxnSpPr>
            <p:nvPr/>
          </p:nvCxnSpPr>
          <p:spPr>
            <a:xfrm flipV="1">
              <a:off x="3217048" y="4041109"/>
              <a:ext cx="947108" cy="6093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160" idx="0"/>
              <a:endCxn id="167" idx="5"/>
            </p:cNvCxnSpPr>
            <p:nvPr/>
          </p:nvCxnSpPr>
          <p:spPr>
            <a:xfrm flipV="1">
              <a:off x="4118435" y="3978250"/>
              <a:ext cx="506827" cy="6342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stCxn id="159" idx="0"/>
              <a:endCxn id="166" idx="4"/>
            </p:cNvCxnSpPr>
            <p:nvPr/>
          </p:nvCxnSpPr>
          <p:spPr>
            <a:xfrm flipH="1" flipV="1">
              <a:off x="4946679" y="4041109"/>
              <a:ext cx="168887" cy="5769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テキスト ボックス 22"/>
            <p:cNvSpPr txBox="1">
              <a:spLocks noChangeArrowheads="1"/>
            </p:cNvSpPr>
            <p:nvPr/>
          </p:nvSpPr>
          <p:spPr bwMode="auto">
            <a:xfrm>
              <a:off x="3616747" y="5471882"/>
              <a:ext cx="7857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GISC10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6" name="テキスト ボックス 22"/>
            <p:cNvSpPr txBox="1">
              <a:spLocks noChangeArrowheads="1"/>
            </p:cNvSpPr>
            <p:nvPr/>
          </p:nvSpPr>
          <p:spPr bwMode="auto">
            <a:xfrm>
              <a:off x="4618564" y="5471882"/>
              <a:ext cx="7857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GISC11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cxnSp>
          <p:nvCxnSpPr>
            <p:cNvPr id="97" name="直線コネクタ 96"/>
            <p:cNvCxnSpPr>
              <a:stCxn id="158" idx="0"/>
            </p:cNvCxnSpPr>
            <p:nvPr/>
          </p:nvCxnSpPr>
          <p:spPr>
            <a:xfrm flipH="1" flipV="1">
              <a:off x="5383184" y="4006968"/>
              <a:ext cx="571290" cy="600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テキスト ボックス 22"/>
            <p:cNvSpPr txBox="1">
              <a:spLocks noChangeArrowheads="1"/>
            </p:cNvSpPr>
            <p:nvPr/>
          </p:nvSpPr>
          <p:spPr bwMode="auto">
            <a:xfrm>
              <a:off x="5520564" y="5474338"/>
              <a:ext cx="7857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GISC12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cxnSp>
          <p:nvCxnSpPr>
            <p:cNvPr id="99" name="直線コネクタ 98"/>
            <p:cNvCxnSpPr>
              <a:stCxn id="157" idx="0"/>
              <a:endCxn id="166" idx="6"/>
            </p:cNvCxnSpPr>
            <p:nvPr/>
          </p:nvCxnSpPr>
          <p:spPr>
            <a:xfrm flipH="1" flipV="1">
              <a:off x="5598781" y="3826495"/>
              <a:ext cx="1238810" cy="771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テキスト ボックス 22"/>
            <p:cNvSpPr txBox="1">
              <a:spLocks noChangeArrowheads="1"/>
            </p:cNvSpPr>
            <p:nvPr/>
          </p:nvSpPr>
          <p:spPr bwMode="auto">
            <a:xfrm>
              <a:off x="6439889" y="5471882"/>
              <a:ext cx="7857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GISC13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1" name="テキスト ボックス 22"/>
            <p:cNvSpPr txBox="1">
              <a:spLocks noChangeArrowheads="1"/>
            </p:cNvSpPr>
            <p:nvPr/>
          </p:nvSpPr>
          <p:spPr bwMode="auto">
            <a:xfrm>
              <a:off x="1639846" y="1081894"/>
              <a:ext cx="6815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GISC1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" name="テキスト ボックス 22"/>
            <p:cNvSpPr txBox="1">
              <a:spLocks noChangeArrowheads="1"/>
            </p:cNvSpPr>
            <p:nvPr/>
          </p:nvSpPr>
          <p:spPr bwMode="auto">
            <a:xfrm>
              <a:off x="2591526" y="1094510"/>
              <a:ext cx="6815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GISC2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" name="テキスト ボックス 22"/>
            <p:cNvSpPr txBox="1">
              <a:spLocks noChangeArrowheads="1"/>
            </p:cNvSpPr>
            <p:nvPr/>
          </p:nvSpPr>
          <p:spPr bwMode="auto">
            <a:xfrm>
              <a:off x="3545472" y="1111132"/>
              <a:ext cx="6815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GISC3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4" name="テキスト ボックス 22"/>
            <p:cNvSpPr txBox="1">
              <a:spLocks noChangeArrowheads="1"/>
            </p:cNvSpPr>
            <p:nvPr/>
          </p:nvSpPr>
          <p:spPr bwMode="auto">
            <a:xfrm>
              <a:off x="4498442" y="1111132"/>
              <a:ext cx="6815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GISC4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5" name="テキスト ボックス 22"/>
            <p:cNvSpPr txBox="1">
              <a:spLocks noChangeArrowheads="1"/>
            </p:cNvSpPr>
            <p:nvPr/>
          </p:nvSpPr>
          <p:spPr bwMode="auto">
            <a:xfrm>
              <a:off x="5284629" y="1113588"/>
              <a:ext cx="6815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GISC5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" name="テキスト ボックス 22"/>
            <p:cNvSpPr txBox="1">
              <a:spLocks noChangeArrowheads="1"/>
            </p:cNvSpPr>
            <p:nvPr/>
          </p:nvSpPr>
          <p:spPr bwMode="auto">
            <a:xfrm>
              <a:off x="6203954" y="1111132"/>
              <a:ext cx="6815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GISC6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7" name="テキスト ボックス 22"/>
            <p:cNvSpPr txBox="1">
              <a:spLocks noChangeArrowheads="1"/>
            </p:cNvSpPr>
            <p:nvPr/>
          </p:nvSpPr>
          <p:spPr bwMode="auto">
            <a:xfrm>
              <a:off x="7395481" y="5474338"/>
              <a:ext cx="7857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GISC14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cxnSp>
          <p:nvCxnSpPr>
            <p:cNvPr id="108" name="直線コネクタ 107"/>
            <p:cNvCxnSpPr>
              <a:stCxn id="156" idx="0"/>
              <a:endCxn id="166" idx="7"/>
            </p:cNvCxnSpPr>
            <p:nvPr/>
          </p:nvCxnSpPr>
          <p:spPr>
            <a:xfrm flipH="1" flipV="1">
              <a:off x="5407785" y="3674739"/>
              <a:ext cx="2389687" cy="9645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テキスト ボックス 22"/>
            <p:cNvSpPr txBox="1">
              <a:spLocks noChangeArrowheads="1"/>
            </p:cNvSpPr>
            <p:nvPr/>
          </p:nvSpPr>
          <p:spPr bwMode="auto">
            <a:xfrm>
              <a:off x="7041043" y="1127754"/>
              <a:ext cx="6815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GISC7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cxnSp>
          <p:nvCxnSpPr>
            <p:cNvPr id="110" name="直線コネクタ 109"/>
            <p:cNvCxnSpPr>
              <a:stCxn id="155" idx="2"/>
              <a:endCxn id="163" idx="1"/>
            </p:cNvCxnSpPr>
            <p:nvPr/>
          </p:nvCxnSpPr>
          <p:spPr>
            <a:xfrm>
              <a:off x="2018292" y="2316530"/>
              <a:ext cx="1423916" cy="10362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>
              <a:stCxn id="154" idx="2"/>
              <a:endCxn id="164" idx="2"/>
            </p:cNvCxnSpPr>
            <p:nvPr/>
          </p:nvCxnSpPr>
          <p:spPr>
            <a:xfrm>
              <a:off x="3004741" y="2314964"/>
              <a:ext cx="768153" cy="9749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>
              <a:stCxn id="153" idx="2"/>
              <a:endCxn id="164" idx="1"/>
            </p:cNvCxnSpPr>
            <p:nvPr/>
          </p:nvCxnSpPr>
          <p:spPr>
            <a:xfrm>
              <a:off x="3920879" y="2270670"/>
              <a:ext cx="43011" cy="8675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>
              <a:stCxn id="152" idx="2"/>
              <a:endCxn id="164" idx="0"/>
            </p:cNvCxnSpPr>
            <p:nvPr/>
          </p:nvCxnSpPr>
          <p:spPr>
            <a:xfrm flipH="1">
              <a:off x="4424997" y="2267996"/>
              <a:ext cx="456782" cy="8073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>
              <a:stCxn id="151" idx="2"/>
              <a:endCxn id="164" idx="7"/>
            </p:cNvCxnSpPr>
            <p:nvPr/>
          </p:nvCxnSpPr>
          <p:spPr>
            <a:xfrm flipH="1">
              <a:off x="4886103" y="2283286"/>
              <a:ext cx="842587" cy="8549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>
              <a:stCxn id="150" idx="2"/>
              <a:endCxn id="164" idx="6"/>
            </p:cNvCxnSpPr>
            <p:nvPr/>
          </p:nvCxnSpPr>
          <p:spPr>
            <a:xfrm flipH="1">
              <a:off x="5077099" y="2267996"/>
              <a:ext cx="1574217" cy="10219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>
              <a:stCxn id="149" idx="2"/>
              <a:endCxn id="165" idx="7"/>
            </p:cNvCxnSpPr>
            <p:nvPr/>
          </p:nvCxnSpPr>
          <p:spPr>
            <a:xfrm flipH="1">
              <a:off x="5538205" y="2292092"/>
              <a:ext cx="2008882" cy="1060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上矢印 116"/>
            <p:cNvSpPr/>
            <p:nvPr/>
          </p:nvSpPr>
          <p:spPr>
            <a:xfrm rot="7386150">
              <a:off x="1959245" y="2330722"/>
              <a:ext cx="118094" cy="163481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上矢印 117"/>
            <p:cNvSpPr/>
            <p:nvPr/>
          </p:nvSpPr>
          <p:spPr>
            <a:xfrm rot="18177592">
              <a:off x="2224585" y="2305752"/>
              <a:ext cx="126665" cy="198687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上矢印 118"/>
            <p:cNvSpPr/>
            <p:nvPr/>
          </p:nvSpPr>
          <p:spPr>
            <a:xfrm rot="8573428">
              <a:off x="2943412" y="2329759"/>
              <a:ext cx="104890" cy="214284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上矢印 119"/>
            <p:cNvSpPr/>
            <p:nvPr/>
          </p:nvSpPr>
          <p:spPr>
            <a:xfrm rot="10420617">
              <a:off x="3757010" y="2343158"/>
              <a:ext cx="138421" cy="233037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上矢印 120"/>
            <p:cNvSpPr/>
            <p:nvPr/>
          </p:nvSpPr>
          <p:spPr>
            <a:xfrm rot="12761099">
              <a:off x="4598208" y="2398833"/>
              <a:ext cx="155427" cy="180362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上矢印 121"/>
            <p:cNvSpPr/>
            <p:nvPr/>
          </p:nvSpPr>
          <p:spPr>
            <a:xfrm rot="13423741">
              <a:off x="5389827" y="2329384"/>
              <a:ext cx="157063" cy="209711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上矢印 122"/>
            <p:cNvSpPr/>
            <p:nvPr/>
          </p:nvSpPr>
          <p:spPr>
            <a:xfrm rot="13872312">
              <a:off x="6294304" y="2284026"/>
              <a:ext cx="119346" cy="174240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上矢印 123"/>
            <p:cNvSpPr/>
            <p:nvPr/>
          </p:nvSpPr>
          <p:spPr>
            <a:xfrm rot="14497930">
              <a:off x="7076487" y="2338887"/>
              <a:ext cx="123036" cy="153954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上矢印 124"/>
            <p:cNvSpPr/>
            <p:nvPr/>
          </p:nvSpPr>
          <p:spPr>
            <a:xfrm rot="19367628">
              <a:off x="3182867" y="2332625"/>
              <a:ext cx="116899" cy="207094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上矢印 125"/>
            <p:cNvSpPr/>
            <p:nvPr/>
          </p:nvSpPr>
          <p:spPr>
            <a:xfrm rot="21278138">
              <a:off x="3969648" y="2360214"/>
              <a:ext cx="111155" cy="199406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上矢印 126"/>
            <p:cNvSpPr/>
            <p:nvPr/>
          </p:nvSpPr>
          <p:spPr>
            <a:xfrm rot="1726580">
              <a:off x="4848384" y="2377590"/>
              <a:ext cx="160677" cy="177825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上矢印 127"/>
            <p:cNvSpPr/>
            <p:nvPr/>
          </p:nvSpPr>
          <p:spPr>
            <a:xfrm rot="2407270">
              <a:off x="5605526" y="2410394"/>
              <a:ext cx="137406" cy="192348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上矢印 128"/>
            <p:cNvSpPr/>
            <p:nvPr/>
          </p:nvSpPr>
          <p:spPr>
            <a:xfrm rot="3385571">
              <a:off x="6540328" y="2347167"/>
              <a:ext cx="135203" cy="213482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上矢印 129"/>
            <p:cNvSpPr/>
            <p:nvPr/>
          </p:nvSpPr>
          <p:spPr>
            <a:xfrm rot="3686812">
              <a:off x="7300179" y="2398597"/>
              <a:ext cx="134804" cy="215942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上矢印 130"/>
            <p:cNvSpPr/>
            <p:nvPr/>
          </p:nvSpPr>
          <p:spPr>
            <a:xfrm rot="16200000">
              <a:off x="7269264" y="3236416"/>
              <a:ext cx="164208" cy="232797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上矢印 131"/>
            <p:cNvSpPr/>
            <p:nvPr/>
          </p:nvSpPr>
          <p:spPr>
            <a:xfrm rot="5400000">
              <a:off x="7346456" y="3483809"/>
              <a:ext cx="161392" cy="228875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上矢印 132"/>
            <p:cNvSpPr/>
            <p:nvPr/>
          </p:nvSpPr>
          <p:spPr>
            <a:xfrm rot="3659569">
              <a:off x="2437968" y="4459125"/>
              <a:ext cx="94485" cy="190739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上矢印 133"/>
            <p:cNvSpPr/>
            <p:nvPr/>
          </p:nvSpPr>
          <p:spPr>
            <a:xfrm rot="14641458">
              <a:off x="2321300" y="4381916"/>
              <a:ext cx="95638" cy="176863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上矢印 134"/>
            <p:cNvSpPr/>
            <p:nvPr/>
          </p:nvSpPr>
          <p:spPr>
            <a:xfrm rot="3732864">
              <a:off x="3397552" y="4495860"/>
              <a:ext cx="86544" cy="158629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上矢印 135"/>
            <p:cNvSpPr/>
            <p:nvPr/>
          </p:nvSpPr>
          <p:spPr>
            <a:xfrm rot="14153461">
              <a:off x="3266508" y="4398652"/>
              <a:ext cx="89591" cy="143392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上矢印 136"/>
            <p:cNvSpPr/>
            <p:nvPr/>
          </p:nvSpPr>
          <p:spPr>
            <a:xfrm rot="2276188">
              <a:off x="4225218" y="4468968"/>
              <a:ext cx="108886" cy="133053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上矢印 137"/>
            <p:cNvSpPr/>
            <p:nvPr/>
          </p:nvSpPr>
          <p:spPr>
            <a:xfrm rot="13083662">
              <a:off x="4097610" y="4390783"/>
              <a:ext cx="95042" cy="168688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上矢印 138"/>
            <p:cNvSpPr/>
            <p:nvPr/>
          </p:nvSpPr>
          <p:spPr>
            <a:xfrm rot="20709826">
              <a:off x="5106685" y="4383709"/>
              <a:ext cx="103370" cy="140391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上矢印 139"/>
            <p:cNvSpPr/>
            <p:nvPr/>
          </p:nvSpPr>
          <p:spPr>
            <a:xfrm rot="9953600">
              <a:off x="4904161" y="4393179"/>
              <a:ext cx="100155" cy="160572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上矢印 140"/>
            <p:cNvSpPr/>
            <p:nvPr/>
          </p:nvSpPr>
          <p:spPr>
            <a:xfrm rot="19379137">
              <a:off x="5843977" y="4368265"/>
              <a:ext cx="120881" cy="149667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上矢印 141"/>
            <p:cNvSpPr/>
            <p:nvPr/>
          </p:nvSpPr>
          <p:spPr>
            <a:xfrm rot="8407438">
              <a:off x="5666802" y="4416923"/>
              <a:ext cx="123776" cy="173965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上矢印 142"/>
            <p:cNvSpPr/>
            <p:nvPr/>
          </p:nvSpPr>
          <p:spPr>
            <a:xfrm rot="18138666">
              <a:off x="6673853" y="4351231"/>
              <a:ext cx="120790" cy="200956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上矢印 143"/>
            <p:cNvSpPr/>
            <p:nvPr/>
          </p:nvSpPr>
          <p:spPr>
            <a:xfrm rot="7312948">
              <a:off x="6515742" y="4460362"/>
              <a:ext cx="101443" cy="136755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上矢印 144"/>
            <p:cNvSpPr/>
            <p:nvPr/>
          </p:nvSpPr>
          <p:spPr>
            <a:xfrm rot="17540095">
              <a:off x="7685204" y="4457298"/>
              <a:ext cx="106228" cy="148998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上矢印 145"/>
            <p:cNvSpPr/>
            <p:nvPr/>
          </p:nvSpPr>
          <p:spPr>
            <a:xfrm rot="7104627">
              <a:off x="7465628" y="4544431"/>
              <a:ext cx="121750" cy="156078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上矢印 146"/>
            <p:cNvSpPr/>
            <p:nvPr/>
          </p:nvSpPr>
          <p:spPr>
            <a:xfrm rot="16200000">
              <a:off x="1899072" y="3165528"/>
              <a:ext cx="208712" cy="419076"/>
            </a:xfrm>
            <a:prstGeom prst="upArrow">
              <a:avLst/>
            </a:prstGeom>
            <a:solidFill>
              <a:srgbClr val="FF000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上矢印 147"/>
            <p:cNvSpPr/>
            <p:nvPr/>
          </p:nvSpPr>
          <p:spPr>
            <a:xfrm rot="5400000">
              <a:off x="1917781" y="3438163"/>
              <a:ext cx="227004" cy="474786"/>
            </a:xfrm>
            <a:prstGeom prst="upArrow">
              <a:avLst/>
            </a:prstGeom>
            <a:solidFill>
              <a:srgbClr val="0000FF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49" name="図 1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0525" y="1441870"/>
              <a:ext cx="613124" cy="850222"/>
            </a:xfrm>
            <a:prstGeom prst="rect">
              <a:avLst/>
            </a:prstGeom>
          </p:spPr>
        </p:pic>
        <p:pic>
          <p:nvPicPr>
            <p:cNvPr id="150" name="図 1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4754" y="1417774"/>
              <a:ext cx="613124" cy="850222"/>
            </a:xfrm>
            <a:prstGeom prst="rect">
              <a:avLst/>
            </a:prstGeom>
          </p:spPr>
        </p:pic>
        <p:pic>
          <p:nvPicPr>
            <p:cNvPr id="151" name="図 1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2128" y="1433064"/>
              <a:ext cx="613124" cy="850222"/>
            </a:xfrm>
            <a:prstGeom prst="rect">
              <a:avLst/>
            </a:prstGeom>
          </p:spPr>
        </p:pic>
        <p:pic>
          <p:nvPicPr>
            <p:cNvPr id="152" name="図 1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5217" y="1417774"/>
              <a:ext cx="613124" cy="850222"/>
            </a:xfrm>
            <a:prstGeom prst="rect">
              <a:avLst/>
            </a:prstGeom>
          </p:spPr>
        </p:pic>
        <p:pic>
          <p:nvPicPr>
            <p:cNvPr id="153" name="図 1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4317" y="1420448"/>
              <a:ext cx="613124" cy="850222"/>
            </a:xfrm>
            <a:prstGeom prst="rect">
              <a:avLst/>
            </a:prstGeom>
          </p:spPr>
        </p:pic>
        <p:pic>
          <p:nvPicPr>
            <p:cNvPr id="154" name="図 1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8179" y="1464742"/>
              <a:ext cx="613124" cy="850222"/>
            </a:xfrm>
            <a:prstGeom prst="rect">
              <a:avLst/>
            </a:prstGeom>
          </p:spPr>
        </p:pic>
        <p:pic>
          <p:nvPicPr>
            <p:cNvPr id="155" name="図 1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1730" y="1466308"/>
              <a:ext cx="613124" cy="850222"/>
            </a:xfrm>
            <a:prstGeom prst="rect">
              <a:avLst/>
            </a:prstGeom>
          </p:spPr>
        </p:pic>
        <p:pic>
          <p:nvPicPr>
            <p:cNvPr id="156" name="図 1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910" y="4639302"/>
              <a:ext cx="613124" cy="850222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1029" y="4597563"/>
              <a:ext cx="613124" cy="850222"/>
            </a:xfrm>
            <a:prstGeom prst="rect">
              <a:avLst/>
            </a:prstGeom>
          </p:spPr>
        </p:pic>
        <p:pic>
          <p:nvPicPr>
            <p:cNvPr id="158" name="図 1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912" y="4607925"/>
              <a:ext cx="613124" cy="850222"/>
            </a:xfrm>
            <a:prstGeom prst="rect">
              <a:avLst/>
            </a:prstGeom>
          </p:spPr>
        </p:pic>
        <p:pic>
          <p:nvPicPr>
            <p:cNvPr id="159" name="図 1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9004" y="4618026"/>
              <a:ext cx="613124" cy="850222"/>
            </a:xfrm>
            <a:prstGeom prst="rect">
              <a:avLst/>
            </a:prstGeom>
          </p:spPr>
        </p:pic>
        <p:pic>
          <p:nvPicPr>
            <p:cNvPr id="160" name="図 1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1873" y="4612451"/>
              <a:ext cx="613124" cy="850222"/>
            </a:xfrm>
            <a:prstGeom prst="rect">
              <a:avLst/>
            </a:prstGeom>
          </p:spPr>
        </p:pic>
        <p:pic>
          <p:nvPicPr>
            <p:cNvPr id="161" name="図 16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0486" y="4650431"/>
              <a:ext cx="613124" cy="850222"/>
            </a:xfrm>
            <a:prstGeom prst="rect">
              <a:avLst/>
            </a:prstGeom>
          </p:spPr>
        </p:pic>
        <p:pic>
          <p:nvPicPr>
            <p:cNvPr id="162" name="図 1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2452" y="4650431"/>
              <a:ext cx="613124" cy="8502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900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506"/>
            <a:ext cx="8229600" cy="1143000"/>
          </a:xfrm>
        </p:spPr>
        <p:txBody>
          <a:bodyPr/>
          <a:lstStyle/>
          <a:p>
            <a:r>
              <a:rPr lang="en-US" altLang="ja-JP" dirty="0"/>
              <a:t>Requirement of cache in the 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TT-eWIS2017 pp</a:t>
            </a:r>
            <a:fld id="{9259AF2F-52C6-9B46-B8B2-0579234AE62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790232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altLang="ja-JP" sz="2400" dirty="0" smtClean="0">
                <a:latin typeface="Century" panose="02040604050505020304" pitchFamily="18" charset="0"/>
              </a:rPr>
              <a:t>Centralization of global distributed data</a:t>
            </a:r>
          </a:p>
          <a:p>
            <a:pPr lvl="2"/>
            <a:r>
              <a:rPr lang="en-US" altLang="ja-JP" sz="2000" dirty="0" smtClean="0">
                <a:latin typeface="Century" panose="02040604050505020304" pitchFamily="18" charset="0"/>
              </a:rPr>
              <a:t>Performance</a:t>
            </a:r>
          </a:p>
          <a:p>
            <a:pPr lvl="3"/>
            <a:r>
              <a:rPr kumimoji="1" lang="en-US" altLang="ja-JP" sz="1600" dirty="0" smtClean="0">
                <a:latin typeface="Century" panose="02040604050505020304" pitchFamily="18" charset="0"/>
              </a:rPr>
              <a:t>Centralization global data is to be transmitted end to end within two minutes (if priority data is included)</a:t>
            </a:r>
            <a:endParaRPr kumimoji="1" lang="en-US" altLang="ja-JP" sz="1600" dirty="0">
              <a:latin typeface="Century" panose="02040604050505020304" pitchFamily="18" charset="0"/>
            </a:endParaRPr>
          </a:p>
          <a:p>
            <a:pPr lvl="2"/>
            <a:r>
              <a:rPr lang="en-US" altLang="ja-JP" sz="2000" dirty="0" smtClean="0">
                <a:latin typeface="Century" panose="02040604050505020304" pitchFamily="18" charset="0"/>
              </a:rPr>
              <a:t>Data flow</a:t>
            </a:r>
          </a:p>
          <a:p>
            <a:pPr lvl="3"/>
            <a:r>
              <a:rPr lang="en-US" altLang="ja-JP" sz="1600" dirty="0" smtClean="0">
                <a:latin typeface="Century" panose="02040604050505020304" pitchFamily="18" charset="0"/>
              </a:rPr>
              <a:t>Inputs: Global information</a:t>
            </a:r>
          </a:p>
          <a:p>
            <a:pPr lvl="3"/>
            <a:r>
              <a:rPr kumimoji="1" lang="en-US" altLang="ja-JP" sz="1600" dirty="0" smtClean="0">
                <a:latin typeface="Century" panose="02040604050505020304" pitchFamily="18" charset="0"/>
              </a:rPr>
              <a:t>Outputs: Cached global information</a:t>
            </a:r>
            <a:endParaRPr kumimoji="1" lang="en-US" altLang="ja-JP" sz="1600" dirty="0">
              <a:latin typeface="Century" panose="02040604050505020304" pitchFamily="18" charset="0"/>
            </a:endParaRPr>
          </a:p>
          <a:p>
            <a:pPr lvl="2"/>
            <a:r>
              <a:rPr lang="en-US" altLang="ja-JP" sz="2000" dirty="0" smtClean="0">
                <a:latin typeface="Century" panose="02040604050505020304" pitchFamily="18" charset="0"/>
              </a:rPr>
              <a:t>Note</a:t>
            </a:r>
          </a:p>
          <a:p>
            <a:pPr lvl="3"/>
            <a:r>
              <a:rPr kumimoji="1" lang="en-US" altLang="ja-JP" sz="1600" dirty="0" smtClean="0">
                <a:latin typeface="Century" panose="02040604050505020304" pitchFamily="18" charset="0"/>
              </a:rPr>
              <a:t>Global information is required to be all GISCs within 15 minutes</a:t>
            </a: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251520" y="53002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Requirement : See Tech-Spec 3 of Manual on the WIS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734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506"/>
            <a:ext cx="8229600" cy="1143000"/>
          </a:xfrm>
        </p:spPr>
        <p:txBody>
          <a:bodyPr/>
          <a:lstStyle/>
          <a:p>
            <a:r>
              <a:rPr lang="en-US" altLang="ja-JP" dirty="0"/>
              <a:t>Target architecture (initial stage)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TT-eWIS2017 pp</a:t>
            </a:r>
            <a:fld id="{9259AF2F-52C6-9B46-B8B2-0579234AE62E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07202"/>
              </p:ext>
            </p:extLst>
          </p:nvPr>
        </p:nvGraphicFramePr>
        <p:xfrm>
          <a:off x="323528" y="1334760"/>
          <a:ext cx="8424936" cy="281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19268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Condition: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 smtClean="0"/>
                        <a:t>SLA: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Best Effort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 smtClean="0"/>
                        <a:t>Storage: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200 GB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 smtClean="0"/>
                        <a:t>Number of users: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15 users</a:t>
                      </a:r>
                      <a:r>
                        <a:rPr kumimoji="1" lang="en-US" altLang="ja-JP" sz="1600" baseline="0" dirty="0" smtClean="0"/>
                        <a:t> (GISCs)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 smtClean="0"/>
                        <a:t>CDN Service: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May</a:t>
                      </a:r>
                      <a:r>
                        <a:rPr kumimoji="1" lang="en-US" altLang="ja-JP" sz="1600" baseline="0" dirty="0" smtClean="0"/>
                        <a:t> be needed to meet 20 Mb/s or more</a:t>
                      </a:r>
                      <a:endParaRPr kumimoji="1" lang="en-US" altLang="ja-JP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600" dirty="0" smtClean="0"/>
                        <a:t>Throughput: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 Mb/s (not contractual) between a GISC and the cloud</a:t>
                      </a:r>
                    </a:p>
                    <a:p>
                      <a:endParaRPr kumimoji="1" lang="en-US" altLang="ja-JP" sz="900" dirty="0" smtClean="0"/>
                    </a:p>
                    <a:p>
                      <a:r>
                        <a:rPr kumimoji="1" lang="en-US" altLang="ja-JP" sz="1600" dirty="0" smtClean="0"/>
                        <a:t>e.g. to get 4 GB (e.g. NWP)</a:t>
                      </a:r>
                      <a:r>
                        <a:rPr kumimoji="1" lang="en-US" altLang="ja-JP" sz="1600" baseline="0" dirty="0" smtClean="0"/>
                        <a:t> within 30 minutes, minimum actual speed must be 20Mb/s or more (see below)</a:t>
                      </a:r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28024" y="4433595"/>
            <a:ext cx="842044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If actual speed of each connection is </a:t>
            </a:r>
            <a:r>
              <a:rPr lang="en-US" altLang="ja-JP" sz="1400" dirty="0" smtClean="0"/>
              <a:t>20</a:t>
            </a:r>
            <a:r>
              <a:rPr kumimoji="1" lang="en-US" altLang="ja-JP" sz="1400" dirty="0" smtClean="0"/>
              <a:t>Mb/s, the deliver time (end-to-end) will be 120 minutes</a:t>
            </a:r>
            <a:endParaRPr kumimoji="1" lang="ja-JP" altLang="en-US" sz="14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328024" y="4751871"/>
            <a:ext cx="8361920" cy="1615507"/>
            <a:chOff x="386544" y="5360779"/>
            <a:chExt cx="8361920" cy="1615507"/>
          </a:xfrm>
        </p:grpSpPr>
        <p:sp>
          <p:nvSpPr>
            <p:cNvPr id="12" name="角丸四角形 11"/>
            <p:cNvSpPr/>
            <p:nvPr/>
          </p:nvSpPr>
          <p:spPr>
            <a:xfrm>
              <a:off x="386544" y="5889611"/>
              <a:ext cx="1069899" cy="525923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DCPC-A</a:t>
              </a:r>
            </a:p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NWP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2151457" y="5914525"/>
              <a:ext cx="876573" cy="476095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GISC-A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カギ線コネクタ 13"/>
            <p:cNvCxnSpPr/>
            <p:nvPr/>
          </p:nvCxnSpPr>
          <p:spPr>
            <a:xfrm>
              <a:off x="1456443" y="6146222"/>
              <a:ext cx="695014" cy="12700"/>
            </a:xfrm>
            <a:prstGeom prst="bentConnector3">
              <a:avLst>
                <a:gd name="adj1" fmla="val 50000"/>
              </a:avLst>
            </a:prstGeom>
            <a:ln w="50800" cap="rnd">
              <a:solidFill>
                <a:srgbClr val="00B0F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1147460" y="5438218"/>
              <a:ext cx="1439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20</a:t>
              </a:r>
              <a:r>
                <a:rPr kumimoji="1" lang="en-US" altLang="ja-JP" sz="1400" dirty="0" smtClean="0"/>
                <a:t>Mb/s</a:t>
              </a:r>
            </a:p>
            <a:p>
              <a:r>
                <a:rPr lang="en-US" altLang="ja-JP" sz="1400" dirty="0" smtClean="0"/>
                <a:t>4GB/30 min</a:t>
              </a:r>
              <a:endParaRPr lang="ja-JP" altLang="en-US" sz="1400" dirty="0"/>
            </a:p>
          </p:txBody>
        </p:sp>
        <p:cxnSp>
          <p:nvCxnSpPr>
            <p:cNvPr id="16" name="カギ線コネクタ 15"/>
            <p:cNvCxnSpPr/>
            <p:nvPr/>
          </p:nvCxnSpPr>
          <p:spPr>
            <a:xfrm flipV="1">
              <a:off x="3028030" y="6162404"/>
              <a:ext cx="895898" cy="1019"/>
            </a:xfrm>
            <a:prstGeom prst="bentConnector3">
              <a:avLst>
                <a:gd name="adj1" fmla="val 50000"/>
              </a:avLst>
            </a:prstGeom>
            <a:ln w="50800" cap="rnd">
              <a:solidFill>
                <a:srgbClr val="00B0F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3021241" y="5489030"/>
              <a:ext cx="12573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20</a:t>
              </a:r>
              <a:r>
                <a:rPr kumimoji="1" lang="en-US" altLang="ja-JP" sz="1400" dirty="0" smtClean="0"/>
                <a:t>Mb/s</a:t>
              </a:r>
            </a:p>
            <a:p>
              <a:r>
                <a:rPr lang="en-US" altLang="ja-JP" sz="1400" dirty="0" smtClean="0"/>
                <a:t>4GB/30 </a:t>
              </a:r>
              <a:r>
                <a:rPr lang="en-US" altLang="ja-JP" sz="1400" dirty="0"/>
                <a:t>min</a:t>
              </a:r>
              <a:endParaRPr lang="ja-JP" altLang="en-US" sz="1400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215707" y="5914525"/>
              <a:ext cx="876573" cy="4760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GISC-B</a:t>
              </a:r>
              <a:endParaRPr kumimoji="1" lang="ja-JP" altLang="en-US" sz="1400" dirty="0"/>
            </a:p>
          </p:txBody>
        </p:sp>
        <p:cxnSp>
          <p:nvCxnSpPr>
            <p:cNvPr id="19" name="カギ線コネクタ 18"/>
            <p:cNvCxnSpPr/>
            <p:nvPr/>
          </p:nvCxnSpPr>
          <p:spPr>
            <a:xfrm>
              <a:off x="5436096" y="6162404"/>
              <a:ext cx="779611" cy="1018"/>
            </a:xfrm>
            <a:prstGeom prst="bentConnector3">
              <a:avLst>
                <a:gd name="adj1" fmla="val 50000"/>
              </a:avLst>
            </a:prstGeom>
            <a:ln w="50800" cap="rnd">
              <a:solidFill>
                <a:srgbClr val="FF00FF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5141998" y="5443653"/>
              <a:ext cx="13678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20</a:t>
              </a:r>
              <a:r>
                <a:rPr kumimoji="1" lang="en-US" altLang="ja-JP" sz="1400" dirty="0" smtClean="0"/>
                <a:t>Mb/s</a:t>
              </a:r>
            </a:p>
            <a:p>
              <a:r>
                <a:rPr lang="en-US" altLang="ja-JP" sz="1400" dirty="0" smtClean="0"/>
                <a:t>4GB/30 min</a:t>
              </a:r>
              <a:endParaRPr kumimoji="1" lang="ja-JP" altLang="en-US" sz="1400" dirty="0"/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7668344" y="5914525"/>
              <a:ext cx="1080120" cy="47609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DCPC-B</a:t>
              </a:r>
            </a:p>
            <a:p>
              <a:pPr algn="ctr"/>
              <a:r>
                <a:rPr kumimoji="1" lang="en-US" altLang="ja-JP" sz="1400" dirty="0" smtClean="0"/>
                <a:t>NC-B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743848" y="5446283"/>
              <a:ext cx="14498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20</a:t>
              </a:r>
              <a:r>
                <a:rPr kumimoji="1" lang="en-US" altLang="ja-JP" sz="1400" dirty="0" smtClean="0"/>
                <a:t>Mb/s</a:t>
              </a:r>
            </a:p>
            <a:p>
              <a:r>
                <a:rPr lang="en-US" altLang="ja-JP" sz="1400" dirty="0" smtClean="0"/>
                <a:t>4GB/30 min</a:t>
              </a:r>
              <a:endParaRPr kumimoji="1" lang="ja-JP" altLang="en-US" sz="1400" dirty="0"/>
            </a:p>
          </p:txBody>
        </p:sp>
        <p:cxnSp>
          <p:nvCxnSpPr>
            <p:cNvPr id="23" name="カギ線コネクタ 22"/>
            <p:cNvCxnSpPr/>
            <p:nvPr/>
          </p:nvCxnSpPr>
          <p:spPr>
            <a:xfrm>
              <a:off x="7092280" y="6146222"/>
              <a:ext cx="576064" cy="12700"/>
            </a:xfrm>
            <a:prstGeom prst="bentConnector3">
              <a:avLst>
                <a:gd name="adj1" fmla="val 50000"/>
              </a:avLst>
            </a:prstGeom>
            <a:ln w="50800" cap="rnd">
              <a:solidFill>
                <a:srgbClr val="FF00FF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4" descr="http://macprovid.vo.llnwd.net/o43/hub/media/1092/8492/logo-skydriv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5360779"/>
              <a:ext cx="1512168" cy="1340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4520898" y="6114782"/>
              <a:ext cx="6567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solidFill>
                    <a:schemeClr val="bg1"/>
                  </a:solidFill>
                </a:rPr>
                <a:t>Cache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>
              <a:off x="921493" y="6597352"/>
              <a:ext cx="7296203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3434070" y="6637732"/>
              <a:ext cx="2564602" cy="338554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/>
                <a:t>End-to-end : </a:t>
              </a:r>
              <a:r>
                <a:rPr lang="en-US" altLang="ja-JP" sz="1600" dirty="0" smtClean="0"/>
                <a:t>12</a:t>
              </a:r>
              <a:r>
                <a:rPr kumimoji="1" lang="en-US" altLang="ja-JP" sz="1600" dirty="0" smtClean="0"/>
                <a:t>0 minutes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024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ja-JP" dirty="0" smtClean="0"/>
              <a:t>TEST case of GISC Tokyo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r>
              <a:rPr kumimoji="1" lang="en-US" altLang="ja-JP" dirty="0" smtClean="0"/>
              <a:t>Our t</a:t>
            </a:r>
            <a:r>
              <a:rPr lang="en-US" altLang="ja-JP" dirty="0" smtClean="0"/>
              <a:t>est server is</a:t>
            </a:r>
          </a:p>
          <a:p>
            <a:pPr lvl="1"/>
            <a:r>
              <a:rPr lang="en-US" altLang="ja-JP" dirty="0" smtClean="0"/>
              <a:t>Uploading JMA’s data (Observation, NWP Products, etc.) and GISC Tokyo’s Area of responsibility’s data as WMO FTP file format by using </a:t>
            </a:r>
            <a:r>
              <a:rPr lang="en-US" altLang="ja-JP" b="1" dirty="0" smtClean="0">
                <a:solidFill>
                  <a:srgbClr val="0000FF"/>
                </a:solidFill>
              </a:rPr>
              <a:t>FTP</a:t>
            </a:r>
            <a:r>
              <a:rPr lang="en-US" altLang="ja-JP" dirty="0" smtClean="0"/>
              <a:t> (LFTP tool).</a:t>
            </a:r>
          </a:p>
          <a:p>
            <a:pPr lvl="1"/>
            <a:r>
              <a:rPr lang="en-US" altLang="ja-JP" dirty="0" smtClean="0"/>
              <a:t>Downloading </a:t>
            </a:r>
            <a:r>
              <a:rPr lang="en-US" altLang="ja-JP" dirty="0"/>
              <a:t>data </a:t>
            </a:r>
            <a:r>
              <a:rPr lang="en-US" altLang="ja-JP" b="1" dirty="0">
                <a:solidFill>
                  <a:schemeClr val="accent2"/>
                </a:solidFill>
              </a:rPr>
              <a:t>one by one</a:t>
            </a:r>
            <a:r>
              <a:rPr lang="en-US" altLang="ja-JP" dirty="0"/>
              <a:t> from Cloud server (cloud1.teganet.eu) by using </a:t>
            </a:r>
            <a:r>
              <a:rPr lang="en-US" altLang="ja-JP" b="1" dirty="0">
                <a:solidFill>
                  <a:srgbClr val="FF0000"/>
                </a:solidFill>
              </a:rPr>
              <a:t>SFTP</a:t>
            </a:r>
            <a:r>
              <a:rPr lang="en-US" altLang="ja-JP" dirty="0"/>
              <a:t> (LFTP tool</a:t>
            </a:r>
            <a:r>
              <a:rPr lang="en-US" altLang="ja-JP" dirty="0" smtClean="0"/>
              <a:t>) and  </a:t>
            </a:r>
            <a:r>
              <a:rPr lang="en-US" altLang="ja-JP" dirty="0"/>
              <a:t>removing data after downloaded it from </a:t>
            </a:r>
            <a:r>
              <a:rPr lang="en-US" altLang="ja-JP" dirty="0" smtClean="0"/>
              <a:t>directory of GISC Tokyo </a:t>
            </a:r>
            <a:r>
              <a:rPr lang="en-US" altLang="ja-JP" dirty="0"/>
              <a:t>on the </a:t>
            </a:r>
            <a:r>
              <a:rPr lang="en-US" altLang="ja-JP" dirty="0" smtClean="0"/>
              <a:t>cloud.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623617"/>
            <a:ext cx="546411" cy="75771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531622"/>
            <a:ext cx="597184" cy="872946"/>
          </a:xfrm>
          <a:prstGeom prst="rect">
            <a:avLst/>
          </a:prstGeom>
        </p:spPr>
      </p:pic>
      <p:sp>
        <p:nvSpPr>
          <p:cNvPr id="6" name="テキスト ボックス 22"/>
          <p:cNvSpPr txBox="1">
            <a:spLocks noChangeArrowheads="1"/>
          </p:cNvSpPr>
          <p:nvPr/>
        </p:nvSpPr>
        <p:spPr bwMode="auto">
          <a:xfrm>
            <a:off x="6067894" y="5517232"/>
            <a:ext cx="8803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FTP PUT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7" name="右矢印 6"/>
          <p:cNvSpPr/>
          <p:nvPr/>
        </p:nvSpPr>
        <p:spPr>
          <a:xfrm rot="10800000">
            <a:off x="4860033" y="5733256"/>
            <a:ext cx="2391901" cy="234839"/>
          </a:xfrm>
          <a:prstGeom prst="rightArrow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22"/>
          <p:cNvSpPr txBox="1">
            <a:spLocks noChangeArrowheads="1"/>
          </p:cNvSpPr>
          <p:nvPr/>
        </p:nvSpPr>
        <p:spPr bwMode="auto">
          <a:xfrm>
            <a:off x="4112838" y="6277613"/>
            <a:ext cx="6751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Cloud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9" name="テキスト ボックス 22"/>
          <p:cNvSpPr txBox="1">
            <a:spLocks noChangeArrowheads="1"/>
          </p:cNvSpPr>
          <p:nvPr/>
        </p:nvSpPr>
        <p:spPr bwMode="auto">
          <a:xfrm>
            <a:off x="7338715" y="6381328"/>
            <a:ext cx="11217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GISC Tokyo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11" name="上カーブ矢印 10"/>
          <p:cNvSpPr/>
          <p:nvPr/>
        </p:nvSpPr>
        <p:spPr>
          <a:xfrm rot="5400000">
            <a:off x="5961368" y="5046956"/>
            <a:ext cx="259982" cy="2391901"/>
          </a:xfrm>
          <a:prstGeom prst="curvedUp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22"/>
          <p:cNvSpPr txBox="1">
            <a:spLocks noChangeArrowheads="1"/>
          </p:cNvSpPr>
          <p:nvPr/>
        </p:nvSpPr>
        <p:spPr bwMode="auto">
          <a:xfrm>
            <a:off x="6058368" y="5877272"/>
            <a:ext cx="9653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SFTP GET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4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40768"/>
            <a:ext cx="6624736" cy="4237931"/>
          </a:xfrm>
        </p:spPr>
        <p:txBody>
          <a:bodyPr/>
          <a:lstStyle/>
          <a:p>
            <a:r>
              <a:rPr lang="en-US" altLang="ja-JP" sz="2800" dirty="0" smtClean="0"/>
              <a:t>Average uploading daily data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Number of Bulletin: 	43,115</a:t>
            </a:r>
            <a:endParaRPr lang="en-US" altLang="ja-JP" sz="2400" dirty="0"/>
          </a:p>
          <a:p>
            <a:pPr lvl="1"/>
            <a:r>
              <a:rPr lang="en-US" altLang="ja-JP" sz="2400" dirty="0" smtClean="0"/>
              <a:t>Number of File</a:t>
            </a:r>
            <a:r>
              <a:rPr kumimoji="1" lang="en-US" altLang="ja-JP" sz="2400" dirty="0" smtClean="0"/>
              <a:t> data: 	69 (Satellite)</a:t>
            </a:r>
          </a:p>
          <a:p>
            <a:pPr lvl="1"/>
            <a:r>
              <a:rPr lang="en-US" altLang="ja-JP" sz="2400" dirty="0" smtClean="0"/>
              <a:t>Daily data volume: 219 Mbytes</a:t>
            </a:r>
          </a:p>
          <a:p>
            <a:pPr lvl="1"/>
            <a:endParaRPr kumimoji="1" lang="en-US" altLang="ja-JP" sz="2400" dirty="0" smtClean="0"/>
          </a:p>
          <a:p>
            <a:pPr lvl="1"/>
            <a:endParaRPr lang="en-US" altLang="ja-JP" sz="24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43632"/>
            <a:ext cx="3882433" cy="3150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361254"/>
            <a:ext cx="546411" cy="75771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03637"/>
            <a:ext cx="597184" cy="872946"/>
          </a:xfrm>
          <a:prstGeom prst="rect">
            <a:avLst/>
          </a:prstGeom>
        </p:spPr>
      </p:pic>
      <p:sp>
        <p:nvSpPr>
          <p:cNvPr id="21" name="テキスト ボックス 22"/>
          <p:cNvSpPr txBox="1">
            <a:spLocks noChangeArrowheads="1"/>
          </p:cNvSpPr>
          <p:nvPr/>
        </p:nvSpPr>
        <p:spPr bwMode="auto">
          <a:xfrm>
            <a:off x="2490641" y="4433310"/>
            <a:ext cx="8803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FTP PUT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8" name="右矢印 7"/>
          <p:cNvSpPr/>
          <p:nvPr/>
        </p:nvSpPr>
        <p:spPr>
          <a:xfrm rot="10800000">
            <a:off x="1367017" y="4686072"/>
            <a:ext cx="2391901" cy="234839"/>
          </a:xfrm>
          <a:prstGeom prst="rightArrow">
            <a:avLst/>
          </a:prstGeom>
          <a:solidFill>
            <a:srgbClr val="0000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2"/>
          <p:cNvSpPr txBox="1">
            <a:spLocks noChangeArrowheads="1"/>
          </p:cNvSpPr>
          <p:nvPr/>
        </p:nvSpPr>
        <p:spPr bwMode="auto">
          <a:xfrm>
            <a:off x="584446" y="5049628"/>
            <a:ext cx="6751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Cloud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26" name="テキスト ボックス 22"/>
          <p:cNvSpPr txBox="1">
            <a:spLocks noChangeArrowheads="1"/>
          </p:cNvSpPr>
          <p:nvPr/>
        </p:nvSpPr>
        <p:spPr bwMode="auto">
          <a:xfrm>
            <a:off x="3855885" y="5028142"/>
            <a:ext cx="682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Tokyo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 bwMode="auto">
          <a:xfrm>
            <a:off x="20568" y="111439"/>
            <a:ext cx="8943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3600" dirty="0" smtClean="0"/>
              <a:t>Uploading data from Tokyo to Cloud</a:t>
            </a:r>
            <a:endParaRPr lang="ja-JP" altLang="en-US" sz="36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2961640" y="3789040"/>
            <a:ext cx="1276503" cy="647580"/>
            <a:chOff x="2961640" y="3933056"/>
            <a:chExt cx="1276503" cy="647580"/>
          </a:xfrm>
        </p:grpSpPr>
        <p:sp>
          <p:nvSpPr>
            <p:cNvPr id="11" name="メモ 10"/>
            <p:cNvSpPr/>
            <p:nvPr/>
          </p:nvSpPr>
          <p:spPr>
            <a:xfrm>
              <a:off x="3131840" y="3933056"/>
              <a:ext cx="936104" cy="370581"/>
            </a:xfrm>
            <a:prstGeom prst="foldedCorner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Bulletin</a:t>
              </a:r>
              <a:endParaRPr kumimoji="1" lang="ja-JP" altLang="en-US" sz="1400" dirty="0"/>
            </a:p>
          </p:txBody>
        </p:sp>
        <p:sp>
          <p:nvSpPr>
            <p:cNvPr id="12" name="テキスト ボックス 22"/>
            <p:cNvSpPr txBox="1">
              <a:spLocks noChangeArrowheads="1"/>
            </p:cNvSpPr>
            <p:nvPr/>
          </p:nvSpPr>
          <p:spPr bwMode="auto">
            <a:xfrm>
              <a:off x="2961640" y="4303637"/>
              <a:ext cx="127650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200" dirty="0" smtClean="0">
                  <a:latin typeface="Calibri" pitchFamily="34" charset="0"/>
                  <a:cs typeface="Arial" charset="0"/>
                </a:rPr>
                <a:t>WMO FTP format</a:t>
              </a:r>
              <a:endParaRPr lang="en-US" altLang="ja-JP" sz="1200" dirty="0">
                <a:latin typeface="Calibri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214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68" y="111439"/>
            <a:ext cx="8943920" cy="1143000"/>
          </a:xfrm>
        </p:spPr>
        <p:txBody>
          <a:bodyPr/>
          <a:lstStyle/>
          <a:p>
            <a:r>
              <a:rPr lang="en-US" altLang="ja-JP" sz="3600" dirty="0" smtClean="0"/>
              <a:t>Downloading data from cloud to Tokyo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40768"/>
            <a:ext cx="6408712" cy="4237931"/>
          </a:xfrm>
        </p:spPr>
        <p:txBody>
          <a:bodyPr/>
          <a:lstStyle/>
          <a:p>
            <a:r>
              <a:rPr lang="en-US" altLang="ja-JP" sz="2800" dirty="0"/>
              <a:t>Average </a:t>
            </a:r>
            <a:r>
              <a:rPr lang="en-US" altLang="ja-JP" sz="2800" dirty="0" smtClean="0"/>
              <a:t>downloading </a:t>
            </a:r>
            <a:r>
              <a:rPr lang="en-US" altLang="ja-JP" sz="2800" dirty="0"/>
              <a:t>daily </a:t>
            </a:r>
            <a:r>
              <a:rPr lang="en-US" altLang="ja-JP" sz="2800" dirty="0" smtClean="0"/>
              <a:t>data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Number of Bulletin: 	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285,443</a:t>
            </a:r>
          </a:p>
          <a:p>
            <a:pPr lvl="1"/>
            <a:r>
              <a:rPr lang="en-US" altLang="ja-JP" sz="2400" dirty="0" smtClean="0"/>
              <a:t>Number of File data:	50 </a:t>
            </a:r>
            <a:r>
              <a:rPr lang="en-US" altLang="ja-JP" sz="2400" dirty="0"/>
              <a:t>(Satellite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400" dirty="0" smtClean="0"/>
              <a:t>Daily data </a:t>
            </a:r>
            <a:r>
              <a:rPr lang="en-US" altLang="ja-JP" sz="2400" dirty="0"/>
              <a:t>volume: </a:t>
            </a:r>
            <a:r>
              <a:rPr lang="en-US" altLang="ja-JP" sz="2400" dirty="0" smtClean="0"/>
              <a:t>4.5 </a:t>
            </a:r>
            <a:r>
              <a:rPr lang="en-US" altLang="ja-JP" sz="2400" dirty="0" err="1" smtClean="0"/>
              <a:t>GBytes</a:t>
            </a:r>
            <a:endParaRPr lang="en-US" altLang="ja-JP" sz="2400" dirty="0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3555079"/>
            <a:ext cx="3916013" cy="314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テキスト ボックス 22"/>
          <p:cNvSpPr txBox="1">
            <a:spLocks noChangeArrowheads="1"/>
          </p:cNvSpPr>
          <p:nvPr/>
        </p:nvSpPr>
        <p:spPr bwMode="auto">
          <a:xfrm>
            <a:off x="2622338" y="4134360"/>
            <a:ext cx="9653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SFTP GET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7" name="上カーブ矢印 6"/>
          <p:cNvSpPr/>
          <p:nvPr/>
        </p:nvSpPr>
        <p:spPr>
          <a:xfrm rot="5400000">
            <a:off x="2370313" y="3491398"/>
            <a:ext cx="504056" cy="2467088"/>
          </a:xfrm>
          <a:prstGeom prst="curvedUp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361254"/>
            <a:ext cx="546411" cy="75771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303637"/>
            <a:ext cx="597184" cy="872946"/>
          </a:xfrm>
          <a:prstGeom prst="rect">
            <a:avLst/>
          </a:prstGeom>
        </p:spPr>
      </p:pic>
      <p:sp>
        <p:nvSpPr>
          <p:cNvPr id="24" name="テキスト ボックス 22"/>
          <p:cNvSpPr txBox="1">
            <a:spLocks noChangeArrowheads="1"/>
          </p:cNvSpPr>
          <p:nvPr/>
        </p:nvSpPr>
        <p:spPr bwMode="auto">
          <a:xfrm>
            <a:off x="584446" y="5049628"/>
            <a:ext cx="6751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Cloud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29" name="テキスト ボックス 22"/>
          <p:cNvSpPr txBox="1">
            <a:spLocks noChangeArrowheads="1"/>
          </p:cNvSpPr>
          <p:nvPr/>
        </p:nvSpPr>
        <p:spPr bwMode="auto">
          <a:xfrm>
            <a:off x="3855885" y="5028142"/>
            <a:ext cx="682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Calibri" pitchFamily="34" charset="0"/>
                <a:cs typeface="Arial" charset="0"/>
              </a:rPr>
              <a:t>Tokyo</a:t>
            </a:r>
            <a:endParaRPr lang="en-US" altLang="ja-JP" sz="1600" b="1" dirty="0">
              <a:latin typeface="Calibri" pitchFamily="34" charset="0"/>
              <a:cs typeface="Arial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881616" y="3840539"/>
            <a:ext cx="936104" cy="632375"/>
            <a:chOff x="1115616" y="3763345"/>
            <a:chExt cx="936104" cy="632375"/>
          </a:xfrm>
        </p:grpSpPr>
        <p:sp>
          <p:nvSpPr>
            <p:cNvPr id="11" name="メモ 10"/>
            <p:cNvSpPr/>
            <p:nvPr/>
          </p:nvSpPr>
          <p:spPr>
            <a:xfrm>
              <a:off x="1115616" y="3763345"/>
              <a:ext cx="936104" cy="370581"/>
            </a:xfrm>
            <a:prstGeom prst="foldedCorner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Bulletin</a:t>
              </a:r>
              <a:endParaRPr kumimoji="1" lang="ja-JP" altLang="en-US" sz="1400" dirty="0"/>
            </a:p>
          </p:txBody>
        </p:sp>
        <p:sp>
          <p:nvSpPr>
            <p:cNvPr id="13" name="テキスト ボックス 22"/>
            <p:cNvSpPr txBox="1">
              <a:spLocks noChangeArrowheads="1"/>
            </p:cNvSpPr>
            <p:nvPr/>
          </p:nvSpPr>
          <p:spPr bwMode="auto">
            <a:xfrm>
              <a:off x="1187187" y="4118721"/>
              <a:ext cx="86292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200" dirty="0" smtClean="0">
                  <a:latin typeface="Calibri" pitchFamily="34" charset="0"/>
                  <a:cs typeface="Arial" charset="0"/>
                </a:rPr>
                <a:t>File format</a:t>
              </a:r>
              <a:endParaRPr lang="en-US" altLang="ja-JP" sz="1200" dirty="0">
                <a:latin typeface="Calibri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054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44537"/>
              </p:ext>
            </p:extLst>
          </p:nvPr>
        </p:nvGraphicFramePr>
        <p:xfrm>
          <a:off x="179512" y="836712"/>
          <a:ext cx="4320480" cy="577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36870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Test case</a:t>
                      </a:r>
                      <a:r>
                        <a:rPr kumimoji="1" lang="en-US" altLang="ja-JP" baseline="0" dirty="0" smtClean="0"/>
                        <a:t>: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9061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7510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7510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/>
          <a:lstStyle/>
          <a:p>
            <a:r>
              <a:rPr kumimoji="1" lang="en-US" altLang="ja-JP" dirty="0" smtClean="0"/>
              <a:t>Comparing </a:t>
            </a:r>
            <a:r>
              <a:rPr lang="en-US" altLang="ja-JP" dirty="0" smtClean="0"/>
              <a:t>time for parallel download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89556" y="3074546"/>
            <a:ext cx="3977258" cy="1800200"/>
            <a:chOff x="-4475471" y="2056423"/>
            <a:chExt cx="3977258" cy="1800200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44624" y="2742226"/>
              <a:ext cx="546411" cy="757711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356992" y="2684609"/>
              <a:ext cx="597184" cy="872946"/>
            </a:xfrm>
            <a:prstGeom prst="rect">
              <a:avLst/>
            </a:prstGeom>
          </p:spPr>
        </p:pic>
        <p:sp>
          <p:nvSpPr>
            <p:cNvPr id="10" name="テキスト ボックス 22"/>
            <p:cNvSpPr txBox="1">
              <a:spLocks noChangeArrowheads="1"/>
            </p:cNvSpPr>
            <p:nvPr/>
          </p:nvSpPr>
          <p:spPr bwMode="auto">
            <a:xfrm>
              <a:off x="-3895455" y="2056423"/>
              <a:ext cx="28746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b="1" dirty="0" smtClean="0">
                  <a:latin typeface="Calibri" pitchFamily="34" charset="0"/>
                  <a:cs typeface="Arial" charset="0"/>
                </a:rPr>
                <a:t>In case of 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Calibri" pitchFamily="34" charset="0"/>
                  <a:cs typeface="Arial" charset="0"/>
                </a:rPr>
                <a:t>3</a:t>
              </a:r>
              <a:r>
                <a:rPr lang="en-US" altLang="ja-JP" sz="2000" b="1" dirty="0" smtClean="0">
                  <a:latin typeface="Calibri" pitchFamily="34" charset="0"/>
                  <a:cs typeface="Arial" charset="0"/>
                </a:rPr>
                <a:t> SFTP sessions</a:t>
              </a:r>
              <a:endParaRPr lang="en-US" altLang="ja-JP" sz="20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" name="上カーブ矢印 10"/>
            <p:cNvSpPr/>
            <p:nvPr/>
          </p:nvSpPr>
          <p:spPr>
            <a:xfrm rot="5400000">
              <a:off x="-2497981" y="1634852"/>
              <a:ext cx="25998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上カーブ矢印 12"/>
            <p:cNvSpPr/>
            <p:nvPr/>
          </p:nvSpPr>
          <p:spPr>
            <a:xfrm rot="5400000">
              <a:off x="-2502887" y="1937402"/>
              <a:ext cx="25998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上カーブ矢印 14"/>
            <p:cNvSpPr/>
            <p:nvPr/>
          </p:nvSpPr>
          <p:spPr>
            <a:xfrm rot="5400000">
              <a:off x="-2514327" y="2205056"/>
              <a:ext cx="25998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2"/>
            <p:cNvSpPr txBox="1">
              <a:spLocks noChangeArrowheads="1"/>
            </p:cNvSpPr>
            <p:nvPr/>
          </p:nvSpPr>
          <p:spPr bwMode="auto">
            <a:xfrm>
              <a:off x="-4475471" y="3518069"/>
              <a:ext cx="6751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Cloud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6" name="テキスト ボックス 22"/>
            <p:cNvSpPr txBox="1">
              <a:spLocks noChangeArrowheads="1"/>
            </p:cNvSpPr>
            <p:nvPr/>
          </p:nvSpPr>
          <p:spPr bwMode="auto">
            <a:xfrm>
              <a:off x="-1204032" y="3496583"/>
              <a:ext cx="6824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Tokyo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89556" y="4813480"/>
            <a:ext cx="3953935" cy="1800200"/>
            <a:chOff x="-4376954" y="3928631"/>
            <a:chExt cx="3953935" cy="1800200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44624" y="4611275"/>
              <a:ext cx="546411" cy="757711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356992" y="4553658"/>
              <a:ext cx="597184" cy="872946"/>
            </a:xfrm>
            <a:prstGeom prst="rect">
              <a:avLst/>
            </a:prstGeom>
          </p:spPr>
        </p:pic>
        <p:sp>
          <p:nvSpPr>
            <p:cNvPr id="18" name="テキスト ボックス 22"/>
            <p:cNvSpPr txBox="1">
              <a:spLocks noChangeArrowheads="1"/>
            </p:cNvSpPr>
            <p:nvPr/>
          </p:nvSpPr>
          <p:spPr bwMode="auto">
            <a:xfrm>
              <a:off x="-3771413" y="3928631"/>
              <a:ext cx="29371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b="1" dirty="0" smtClean="0">
                  <a:latin typeface="Calibri" pitchFamily="34" charset="0"/>
                  <a:cs typeface="Arial" charset="0"/>
                </a:rPr>
                <a:t>In case of 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Calibri" pitchFamily="34" charset="0"/>
                  <a:cs typeface="Arial" charset="0"/>
                </a:rPr>
                <a:t>6</a:t>
              </a:r>
              <a:r>
                <a:rPr lang="en-US" altLang="ja-JP" sz="2000" b="1" dirty="0" smtClean="0">
                  <a:latin typeface="Calibri" pitchFamily="34" charset="0"/>
                  <a:cs typeface="Arial" charset="0"/>
                </a:rPr>
                <a:t> SFTP sessions</a:t>
              </a:r>
              <a:endParaRPr lang="en-US" altLang="ja-JP" sz="20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" name="上カーブ矢印 18"/>
            <p:cNvSpPr/>
            <p:nvPr/>
          </p:nvSpPr>
          <p:spPr>
            <a:xfrm rot="5400000">
              <a:off x="-2448361" y="3190779"/>
              <a:ext cx="16074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上カーブ矢印 19"/>
            <p:cNvSpPr/>
            <p:nvPr/>
          </p:nvSpPr>
          <p:spPr>
            <a:xfrm rot="5400000">
              <a:off x="-2426758" y="3407296"/>
              <a:ext cx="16074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上カーブ矢印 20"/>
            <p:cNvSpPr/>
            <p:nvPr/>
          </p:nvSpPr>
          <p:spPr>
            <a:xfrm rot="5400000">
              <a:off x="-2438198" y="3622827"/>
              <a:ext cx="16074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上カーブ矢印 21"/>
            <p:cNvSpPr/>
            <p:nvPr/>
          </p:nvSpPr>
          <p:spPr>
            <a:xfrm rot="5400000">
              <a:off x="-2395343" y="3838851"/>
              <a:ext cx="16074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上カーブ矢印 22"/>
            <p:cNvSpPr/>
            <p:nvPr/>
          </p:nvSpPr>
          <p:spPr>
            <a:xfrm rot="5400000">
              <a:off x="-2400249" y="4054875"/>
              <a:ext cx="16074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上カーブ矢印 23"/>
            <p:cNvSpPr/>
            <p:nvPr/>
          </p:nvSpPr>
          <p:spPr>
            <a:xfrm rot="5400000">
              <a:off x="-2411689" y="4270899"/>
              <a:ext cx="16074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テキスト ボックス 22"/>
            <p:cNvSpPr txBox="1">
              <a:spLocks noChangeArrowheads="1"/>
            </p:cNvSpPr>
            <p:nvPr/>
          </p:nvSpPr>
          <p:spPr bwMode="auto">
            <a:xfrm>
              <a:off x="-4376954" y="5390277"/>
              <a:ext cx="6751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Cloud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8" name="テキスト ボックス 22"/>
            <p:cNvSpPr txBox="1">
              <a:spLocks noChangeArrowheads="1"/>
            </p:cNvSpPr>
            <p:nvPr/>
          </p:nvSpPr>
          <p:spPr bwMode="auto">
            <a:xfrm>
              <a:off x="-1105515" y="5368791"/>
              <a:ext cx="6824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Tokyo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2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4048" y="5725127"/>
            <a:ext cx="4080801" cy="36004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ja-JP" sz="1800" dirty="0"/>
              <a:t>Downloading time is total time to download for an hour's data.</a:t>
            </a:r>
            <a:endParaRPr lang="en-US" altLang="ja-JP" sz="1800" dirty="0" smtClean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95760" y="1203648"/>
            <a:ext cx="3977258" cy="1800200"/>
            <a:chOff x="-4412893" y="347213"/>
            <a:chExt cx="3977258" cy="1800200"/>
          </a:xfrm>
        </p:grpSpPr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82046" y="1033016"/>
              <a:ext cx="546411" cy="757711"/>
            </a:xfrm>
            <a:prstGeom prst="rect">
              <a:avLst/>
            </a:prstGeom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94414" y="975399"/>
              <a:ext cx="597184" cy="872946"/>
            </a:xfrm>
            <a:prstGeom prst="rect">
              <a:avLst/>
            </a:prstGeom>
          </p:spPr>
        </p:pic>
        <p:sp>
          <p:nvSpPr>
            <p:cNvPr id="32" name="テキスト ボックス 22"/>
            <p:cNvSpPr txBox="1">
              <a:spLocks noChangeArrowheads="1"/>
            </p:cNvSpPr>
            <p:nvPr/>
          </p:nvSpPr>
          <p:spPr bwMode="auto">
            <a:xfrm>
              <a:off x="-3781578" y="347213"/>
              <a:ext cx="27720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b="1" dirty="0" smtClean="0">
                  <a:latin typeface="Calibri" pitchFamily="34" charset="0"/>
                  <a:cs typeface="Arial" charset="0"/>
                </a:rPr>
                <a:t>In case of 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Calibri" pitchFamily="34" charset="0"/>
                  <a:cs typeface="Arial" charset="0"/>
                </a:rPr>
                <a:t>1</a:t>
              </a:r>
              <a:r>
                <a:rPr lang="en-US" altLang="ja-JP" sz="2000" b="1" dirty="0" smtClean="0">
                  <a:latin typeface="Calibri" pitchFamily="34" charset="0"/>
                  <a:cs typeface="Arial" charset="0"/>
                </a:rPr>
                <a:t> SFTP session</a:t>
              </a:r>
              <a:endParaRPr lang="en-US" altLang="ja-JP" sz="20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4" name="上カーブ矢印 33"/>
            <p:cNvSpPr/>
            <p:nvPr/>
          </p:nvSpPr>
          <p:spPr>
            <a:xfrm rot="5400000">
              <a:off x="-2440309" y="228192"/>
              <a:ext cx="259982" cy="2467088"/>
            </a:xfrm>
            <a:prstGeom prst="curvedUp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テキスト ボックス 22"/>
            <p:cNvSpPr txBox="1">
              <a:spLocks noChangeArrowheads="1"/>
            </p:cNvSpPr>
            <p:nvPr/>
          </p:nvSpPr>
          <p:spPr bwMode="auto">
            <a:xfrm>
              <a:off x="-4412893" y="1808859"/>
              <a:ext cx="67518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Cloud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7" name="テキスト ボックス 22"/>
            <p:cNvSpPr txBox="1">
              <a:spLocks noChangeArrowheads="1"/>
            </p:cNvSpPr>
            <p:nvPr/>
          </p:nvSpPr>
          <p:spPr bwMode="auto">
            <a:xfrm>
              <a:off x="-1141454" y="1787373"/>
              <a:ext cx="6824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b="1" dirty="0" smtClean="0">
                  <a:latin typeface="Calibri" pitchFamily="34" charset="0"/>
                  <a:cs typeface="Arial" charset="0"/>
                </a:rPr>
                <a:t>Tokyo</a:t>
              </a:r>
              <a:endParaRPr lang="en-US" altLang="ja-JP" sz="1600" b="1" dirty="0"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1618892"/>
            <a:ext cx="4440841" cy="349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38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T-eWIS2017-presentationX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98B61D-AF8B-4EF8-8902-7B7D7051BBB0}"/>
</file>

<file path=customXml/itemProps2.xml><?xml version="1.0" encoding="utf-8"?>
<ds:datastoreItem xmlns:ds="http://schemas.openxmlformats.org/officeDocument/2006/customXml" ds:itemID="{1513752F-2354-450F-8F64-927D940D33AF}"/>
</file>

<file path=customXml/itemProps3.xml><?xml version="1.0" encoding="utf-8"?>
<ds:datastoreItem xmlns:ds="http://schemas.openxmlformats.org/officeDocument/2006/customXml" ds:itemID="{0012064D-A0C9-4FA4-ACBA-EE16DE6315CF}"/>
</file>

<file path=docProps/app.xml><?xml version="1.0" encoding="utf-8"?>
<Properties xmlns="http://schemas.openxmlformats.org/officeDocument/2006/extended-properties" xmlns:vt="http://schemas.openxmlformats.org/officeDocument/2006/docPropsVTypes">
  <Template>TT-eWIS2017-presentationXX-template</Template>
  <TotalTime>659</TotalTime>
  <Words>849</Words>
  <Application>Microsoft Macintosh PowerPoint</Application>
  <PresentationFormat>On-screen Show (4:3)</PresentationFormat>
  <Paragraphs>223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</vt:lpstr>
      <vt:lpstr>ＭＳ Ｐゴシック</vt:lpstr>
      <vt:lpstr>ＭＳ 明朝</vt:lpstr>
      <vt:lpstr>Times New Roman</vt:lpstr>
      <vt:lpstr>Wingdings</vt:lpstr>
      <vt:lpstr>TT-eWIS2017-presentationXX-template</vt:lpstr>
      <vt:lpstr>PowerPoint Presentation</vt:lpstr>
      <vt:lpstr>Cache in the cloud project</vt:lpstr>
      <vt:lpstr>Cache in the cloud project</vt:lpstr>
      <vt:lpstr>Requirement of cache in the cloud</vt:lpstr>
      <vt:lpstr>Target architecture (initial stage)</vt:lpstr>
      <vt:lpstr>TEST case of GISC Tokyo</vt:lpstr>
      <vt:lpstr>PowerPoint Presentation</vt:lpstr>
      <vt:lpstr>Downloading data from cloud to Tokyo</vt:lpstr>
      <vt:lpstr>Comparing time for parallel download</vt:lpstr>
      <vt:lpstr> Total downloading time per hour</vt:lpstr>
      <vt:lpstr>Consideration (1)</vt:lpstr>
      <vt:lpstr>Consideration (2)</vt:lpstr>
      <vt:lpstr>Summary</vt:lpstr>
      <vt:lpstr>PowerPoint Presentation</vt:lpstr>
    </vt:vector>
  </TitlesOfParts>
  <Company>気象庁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Shuichi Ikeda</dc:creator>
  <cp:lastModifiedBy>Tandy, Jeremy</cp:lastModifiedBy>
  <cp:revision>19</cp:revision>
  <cp:lastPrinted>2017-11-14T07:54:01Z</cp:lastPrinted>
  <dcterms:created xsi:type="dcterms:W3CDTF">2017-11-10T09:33:34Z</dcterms:created>
  <dcterms:modified xsi:type="dcterms:W3CDTF">2017-11-15T10:16:07Z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