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70" r:id="rId5"/>
    <p:sldId id="272" r:id="rId6"/>
    <p:sldId id="271" r:id="rId7"/>
    <p:sldId id="273" r:id="rId8"/>
    <p:sldId id="267" r:id="rId9"/>
    <p:sldId id="266" r:id="rId10"/>
    <p:sldId id="268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-jma.go.jp/wcd/v1/top.html" TargetMode="External"/><Relationship Id="rId2" Type="http://schemas.openxmlformats.org/officeDocument/2006/relationships/hyperlink" Target="http://mon.wis.cma.cn/WC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ET-WISC </a:t>
            </a:r>
            <a:r>
              <a:rPr lang="en-US" altLang="zh-CN" sz="4800" dirty="0" smtClean="0">
                <a:solidFill>
                  <a:srgbClr val="000090"/>
                </a:solidFill>
              </a:rPr>
              <a:t>Report</a:t>
            </a:r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000" dirty="0" smtClean="0">
                <a:solidFill>
                  <a:srgbClr val="000090"/>
                </a:solidFill>
              </a:rPr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What </a:t>
            </a:r>
            <a:r>
              <a:rPr lang="en-US" altLang="zh-CN" dirty="0"/>
              <a:t>need </a:t>
            </a:r>
            <a:r>
              <a:rPr lang="en-US" altLang="zh-CN" dirty="0" smtClean="0"/>
              <a:t>to be </a:t>
            </a:r>
            <a:r>
              <a:rPr lang="en-US" altLang="zh-CN" dirty="0"/>
              <a:t>reported to CBS </a:t>
            </a:r>
            <a:r>
              <a:rPr lang="en-US" altLang="zh-CN" dirty="0" smtClean="0"/>
              <a:t>MG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555"/>
          </a:xfrm>
        </p:spPr>
        <p:txBody>
          <a:bodyPr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400" dirty="0" smtClean="0">
                <a:solidFill>
                  <a:prstClr val="black"/>
                </a:solidFill>
              </a:rPr>
              <a:t>Key </a:t>
            </a:r>
            <a:r>
              <a:rPr kumimoji="1" lang="en-US" altLang="zh-CN" sz="2400" dirty="0" err="1" smtClean="0">
                <a:solidFill>
                  <a:prstClr val="black"/>
                </a:solidFill>
              </a:rPr>
              <a:t>activites</a:t>
            </a:r>
            <a:endParaRPr kumimoji="1" lang="en-US" altLang="zh-CN" sz="2400" dirty="0" smtClean="0">
              <a:solidFill>
                <a:prstClr val="black"/>
              </a:solidFill>
            </a:endParaRP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800" dirty="0"/>
              <a:t>Drafted recommendations (amendment of No.1060 and 1061) to be approved by </a:t>
            </a:r>
            <a:r>
              <a:rPr kumimoji="1" lang="en-US" altLang="zh-CN" sz="1800" dirty="0" smtClean="0"/>
              <a:t>Cg-18, including ICT operation, GISC monitoring and coordination </a:t>
            </a:r>
            <a:r>
              <a:rPr kumimoji="1" lang="en-US" altLang="zh-CN" sz="1800" dirty="0" smtClean="0"/>
              <a:t>activates</a:t>
            </a:r>
            <a:endParaRPr kumimoji="1" lang="en-US" altLang="zh-CN" sz="1800" dirty="0"/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800" dirty="0" smtClean="0"/>
              <a:t>WIS </a:t>
            </a:r>
            <a:r>
              <a:rPr kumimoji="1" lang="en-US" altLang="zh-CN" sz="1800" dirty="0"/>
              <a:t>monitoring: GISC Watch started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800" dirty="0"/>
              <a:t>Started supporting Upper-Air BUFR issues with using the </a:t>
            </a:r>
            <a:r>
              <a:rPr kumimoji="1" lang="en-US" altLang="zh-CN" sz="1800" dirty="0" smtClean="0"/>
              <a:t>amendments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GB" altLang="zh-CN" sz="1800" dirty="0"/>
              <a:t>Review audit criteria and update the GISC Check List</a:t>
            </a:r>
            <a:endParaRPr kumimoji="1" lang="en-US" altLang="zh-CN" sz="1800" dirty="0" smtClean="0"/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400" dirty="0" smtClean="0">
                <a:solidFill>
                  <a:prstClr val="black"/>
                </a:solidFill>
              </a:rPr>
              <a:t>Key plans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GB" altLang="zh-CN" sz="1800" dirty="0" smtClean="0"/>
              <a:t>Finalize the </a:t>
            </a:r>
            <a:r>
              <a:rPr kumimoji="1" lang="en-GB" altLang="zh-CN" sz="1800" dirty="0"/>
              <a:t>audit criteria and </a:t>
            </a:r>
            <a:r>
              <a:rPr kumimoji="1" lang="en-GB" altLang="zh-CN" sz="1800" dirty="0" smtClean="0"/>
              <a:t>GISC </a:t>
            </a:r>
            <a:r>
              <a:rPr kumimoji="1" lang="en-GB" altLang="zh-CN" sz="1800" dirty="0"/>
              <a:t>Check List, April 2019 (-&gt; May 2019</a:t>
            </a:r>
            <a:r>
              <a:rPr kumimoji="1" lang="en-GB" altLang="zh-CN" sz="1800" dirty="0" smtClean="0"/>
              <a:t>)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800" dirty="0" smtClean="0"/>
              <a:t>Develop the </a:t>
            </a:r>
            <a:r>
              <a:rPr kumimoji="1" lang="en-US" altLang="zh-CN" sz="1800" dirty="0"/>
              <a:t>Guidelines and Regulations for the Exchange of Operational </a:t>
            </a:r>
            <a:r>
              <a:rPr kumimoji="1" lang="en-US" altLang="zh-CN" sz="1800" dirty="0" smtClean="0"/>
              <a:t>Information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800" dirty="0"/>
              <a:t>Survey, National Centre‘s looking at capacity and capability ability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GB" altLang="zh-CN" sz="1800" dirty="0" smtClean="0"/>
              <a:t>Review </a:t>
            </a:r>
            <a:r>
              <a:rPr kumimoji="1" lang="en-GB" altLang="zh-CN" sz="1800" dirty="0"/>
              <a:t>WIS competencies related to WIS centre operations and associated training and learning </a:t>
            </a:r>
            <a:r>
              <a:rPr kumimoji="1" lang="en-GB" altLang="zh-CN" sz="1800" dirty="0" smtClean="0"/>
              <a:t>guides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800" dirty="0"/>
              <a:t>Technical Regulations updating (Manual, Guide)</a:t>
            </a:r>
          </a:p>
          <a:p>
            <a:pPr lvl="2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600" dirty="0"/>
              <a:t>a) updates to WIS monitoring  </a:t>
            </a:r>
          </a:p>
          <a:p>
            <a:pPr lvl="2" defTabSz="914400">
              <a:lnSpc>
                <a:spcPct val="90000"/>
              </a:lnSpc>
              <a:spcBef>
                <a:spcPts val="500"/>
              </a:spcBef>
            </a:pPr>
            <a:r>
              <a:rPr kumimoji="1" lang="en-US" altLang="zh-CN" sz="1600" dirty="0"/>
              <a:t>b) Metadata sync </a:t>
            </a:r>
            <a:r>
              <a:rPr kumimoji="1" lang="en-US" altLang="zh-CN" sz="1600" dirty="0" smtClean="0"/>
              <a:t>procedure</a:t>
            </a:r>
            <a:endParaRPr kumimoji="1"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06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436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ET-WISC-DC-2019 meeting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228600" indent="-228600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dirty="0" smtClean="0">
                <a:solidFill>
                  <a:prstClr val="black"/>
                </a:solidFill>
              </a:rPr>
              <a:t>A </a:t>
            </a:r>
            <a:r>
              <a:rPr kumimoji="1" lang="en-US" altLang="zh-CN" dirty="0">
                <a:solidFill>
                  <a:prstClr val="black"/>
                </a:solidFill>
              </a:rPr>
              <a:t>joint meeting of </a:t>
            </a:r>
            <a:r>
              <a:rPr kumimoji="1" lang="en-US" altLang="zh-CN" dirty="0" smtClean="0">
                <a:solidFill>
                  <a:prstClr val="black"/>
                </a:solidFill>
              </a:rPr>
              <a:t>ET-WISC and TT-DC </a:t>
            </a:r>
            <a:r>
              <a:rPr kumimoji="1" lang="en-US" altLang="zh-CN" dirty="0">
                <a:solidFill>
                  <a:prstClr val="black"/>
                </a:solidFill>
              </a:rPr>
              <a:t>was held in </a:t>
            </a:r>
            <a:r>
              <a:rPr kumimoji="1" lang="en-US" altLang="zh-CN" dirty="0" smtClean="0">
                <a:solidFill>
                  <a:prstClr val="black"/>
                </a:solidFill>
              </a:rPr>
              <a:t>Beijing, </a:t>
            </a:r>
            <a:r>
              <a:rPr kumimoji="1" lang="en-US" altLang="zh-CN" dirty="0">
                <a:solidFill>
                  <a:prstClr val="black"/>
                </a:solidFill>
              </a:rPr>
              <a:t>China </a:t>
            </a:r>
            <a:r>
              <a:rPr kumimoji="1" lang="en-US" altLang="zh-CN" dirty="0" smtClean="0">
                <a:solidFill>
                  <a:prstClr val="black"/>
                </a:solidFill>
              </a:rPr>
              <a:t>during March 12-15. </a:t>
            </a:r>
            <a:endParaRPr kumimoji="1" lang="en-US" altLang="zh-CN" dirty="0">
              <a:solidFill>
                <a:prstClr val="black"/>
              </a:solidFill>
            </a:endParaRPr>
          </a:p>
          <a:p>
            <a:pPr lvl="1" defTabSz="914400">
              <a:lnSpc>
                <a:spcPct val="15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lang="en-GB" altLang="zh-CN" dirty="0"/>
              <a:t>Structure and </a:t>
            </a:r>
            <a:r>
              <a:rPr lang="en-GB" altLang="zh-CN" dirty="0" err="1" smtClean="0"/>
              <a:t>ToR</a:t>
            </a:r>
            <a:r>
              <a:rPr lang="en-GB" altLang="zh-CN" dirty="0" smtClean="0"/>
              <a:t> of </a:t>
            </a:r>
            <a:r>
              <a:rPr lang="en-GB" altLang="zh-CN" dirty="0"/>
              <a:t>ET-WISC and </a:t>
            </a:r>
            <a:r>
              <a:rPr lang="en-GB" altLang="zh-CN" dirty="0" smtClean="0"/>
              <a:t>TTs</a:t>
            </a:r>
            <a:endParaRPr kumimoji="1" lang="en-US" altLang="zh-CN" dirty="0"/>
          </a:p>
          <a:p>
            <a:pPr lvl="1" defTabSz="914400">
              <a:lnSpc>
                <a:spcPct val="11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dirty="0" smtClean="0"/>
              <a:t>Key activities since ET-WISC-2017 meeting (joint with TT-GISC and ET-CTS) which was held in November, 2017</a:t>
            </a:r>
            <a:endParaRPr kumimoji="1" lang="en-US" altLang="zh-CN" dirty="0"/>
          </a:p>
          <a:p>
            <a:pPr lvl="1" defTabSz="914400">
              <a:lnSpc>
                <a:spcPct val="15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dirty="0" smtClean="0"/>
              <a:t>Work Plans for 2019-2020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87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Key </a:t>
            </a:r>
            <a:r>
              <a:rPr lang="en-US" altLang="zh-CN" dirty="0" smtClean="0"/>
              <a:t>Activities (1)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802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Drafted </a:t>
            </a:r>
            <a:r>
              <a:rPr lang="en-US" altLang="ja-JP" dirty="0"/>
              <a:t>recommendations (amendment of No.1060 and 1061) to be approved by </a:t>
            </a:r>
            <a:r>
              <a:rPr lang="en-US" altLang="ja-JP" dirty="0" smtClean="0"/>
              <a:t>Cg-18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dirty="0" smtClean="0"/>
              <a:t>Guidance </a:t>
            </a:r>
            <a:r>
              <a:rPr lang="en-US" altLang="zh-CN" dirty="0"/>
              <a:t>on managing ICT </a:t>
            </a:r>
            <a:r>
              <a:rPr lang="en-US" altLang="zh-CN" dirty="0" smtClean="0"/>
              <a:t>Operations</a:t>
            </a:r>
          </a:p>
          <a:p>
            <a:pPr lvl="1"/>
            <a:r>
              <a:rPr lang="en-US" altLang="ja-JP" dirty="0"/>
              <a:t>Annual meetings of GISC </a:t>
            </a:r>
            <a:r>
              <a:rPr lang="en-US" altLang="ja-JP" dirty="0" smtClean="0"/>
              <a:t>operators</a:t>
            </a:r>
          </a:p>
          <a:p>
            <a:pPr lvl="1"/>
            <a:r>
              <a:rPr lang="en-GB" altLang="zh-CN" dirty="0"/>
              <a:t>Operational monitoring of the WMO Information System </a:t>
            </a:r>
            <a:r>
              <a:rPr lang="en-GB" altLang="zh-CN" dirty="0" smtClean="0"/>
              <a:t>(“</a:t>
            </a:r>
            <a:r>
              <a:rPr lang="en-GB" altLang="zh-CN" dirty="0"/>
              <a:t>GISC Watch</a:t>
            </a:r>
            <a:r>
              <a:rPr lang="en-GB" altLang="zh-CN" dirty="0" smtClean="0"/>
              <a:t>”)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463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Key </a:t>
            </a:r>
            <a:r>
              <a:rPr lang="en-US" altLang="zh-CN" dirty="0" smtClean="0"/>
              <a:t>Activities (2)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0583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WIS Monitoring</a:t>
            </a:r>
          </a:p>
          <a:p>
            <a:pPr lvl="1"/>
            <a:r>
              <a:rPr lang="en-US" altLang="ja-JP" dirty="0" smtClean="0"/>
              <a:t> GISC Watch </a:t>
            </a:r>
            <a:r>
              <a:rPr lang="en-US" altLang="ja-JP" dirty="0"/>
              <a:t>Started </a:t>
            </a:r>
            <a:r>
              <a:rPr lang="en-US" altLang="zh-CN" dirty="0"/>
              <a:t>on</a:t>
            </a:r>
            <a:r>
              <a:rPr lang="en-US" altLang="ja-JP" dirty="0" smtClean="0"/>
              <a:t> May 1, 2018 </a:t>
            </a:r>
            <a:endParaRPr lang="en-US" altLang="ja-JP" dirty="0"/>
          </a:p>
          <a:p>
            <a:pPr lvl="2"/>
            <a:r>
              <a:rPr lang="en-US" altLang="ja-JP" dirty="0" smtClean="0"/>
              <a:t>All 15 GISC </a:t>
            </a:r>
            <a:r>
              <a:rPr lang="en-US" altLang="ja-JP" dirty="0" err="1" smtClean="0"/>
              <a:t>centres</a:t>
            </a:r>
            <a:r>
              <a:rPr lang="en-US" altLang="ja-JP" dirty="0" smtClean="0"/>
              <a:t> are well attending.</a:t>
            </a:r>
          </a:p>
          <a:p>
            <a:pPr lvl="2"/>
            <a:r>
              <a:rPr lang="en-US" altLang="zh-CN" dirty="0" smtClean="0"/>
              <a:t>GISCs using </a:t>
            </a:r>
            <a:r>
              <a:rPr lang="en-US" altLang="zh-CN" dirty="0"/>
              <a:t>the issue tracking system </a:t>
            </a:r>
            <a:r>
              <a:rPr lang="en-US" altLang="ja-JP" dirty="0" smtClean="0"/>
              <a:t>to </a:t>
            </a:r>
            <a:r>
              <a:rPr lang="en-US" altLang="zh-CN" dirty="0" smtClean="0"/>
              <a:t>manage </a:t>
            </a:r>
            <a:r>
              <a:rPr lang="en-US" altLang="zh-CN" dirty="0"/>
              <a:t>the GISC operational issues </a:t>
            </a:r>
            <a:r>
              <a:rPr lang="en-US" altLang="ja-JP" dirty="0"/>
              <a:t>with support from GISC </a:t>
            </a:r>
            <a:r>
              <a:rPr lang="en-US" altLang="ja-JP" dirty="0" smtClean="0"/>
              <a:t>Brasilia</a:t>
            </a:r>
            <a:endParaRPr lang="en-US" altLang="ja-JP" dirty="0"/>
          </a:p>
          <a:p>
            <a:pPr lvl="2"/>
            <a:r>
              <a:rPr lang="en-US" altLang="ja-JP" dirty="0"/>
              <a:t>GISC </a:t>
            </a:r>
            <a:r>
              <a:rPr lang="en-US" altLang="ja-JP" dirty="0">
                <a:hlinkClick r:id="rId2"/>
              </a:rPr>
              <a:t>Beijing</a:t>
            </a:r>
            <a:r>
              <a:rPr lang="en-US" altLang="ja-JP" dirty="0"/>
              <a:t> and </a:t>
            </a:r>
            <a:r>
              <a:rPr lang="en-US" altLang="ja-JP" dirty="0">
                <a:hlinkClick r:id="rId3"/>
              </a:rPr>
              <a:t>Tokyo</a:t>
            </a:r>
            <a:r>
              <a:rPr lang="en-US" altLang="ja-JP" dirty="0"/>
              <a:t> started providing WIS common dashboard (WCD) on an operational </a:t>
            </a:r>
            <a:r>
              <a:rPr lang="en-US" altLang="ja-JP" dirty="0" smtClean="0"/>
              <a:t>basis</a:t>
            </a:r>
          </a:p>
          <a:p>
            <a:pPr lvl="1"/>
            <a:r>
              <a:rPr kumimoji="1" lang="en-US" altLang="ja-JP" dirty="0" smtClean="0"/>
              <a:t> Started </a:t>
            </a:r>
            <a:r>
              <a:rPr kumimoji="1" lang="en-US" altLang="ja-JP" dirty="0"/>
              <a:t>supporting the </a:t>
            </a:r>
            <a:r>
              <a:rPr kumimoji="1" lang="en-US" altLang="ja-JP" dirty="0" smtClean="0"/>
              <a:t>management </a:t>
            </a:r>
            <a:r>
              <a:rPr kumimoji="1" lang="en-US" altLang="ja-JP" dirty="0"/>
              <a:t>of BUFR </a:t>
            </a:r>
            <a:r>
              <a:rPr kumimoji="1" lang="en-US" altLang="ja-JP" dirty="0" smtClean="0"/>
              <a:t> issues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Following the Problem </a:t>
            </a:r>
            <a:r>
              <a:rPr lang="en-US" altLang="ja-JP" dirty="0"/>
              <a:t>management process of upper-air data in </a:t>
            </a:r>
            <a:r>
              <a:rPr lang="en-US" altLang="ja-JP" dirty="0"/>
              <a:t>BUFR</a:t>
            </a:r>
          </a:p>
          <a:p>
            <a:pPr lvl="2"/>
            <a:r>
              <a:rPr lang="en-US" altLang="zh-CN" dirty="0" smtClean="0"/>
              <a:t>Using the </a:t>
            </a:r>
            <a:r>
              <a:rPr lang="en-US" altLang="zh-CN" dirty="0"/>
              <a:t>issue tracking </a:t>
            </a:r>
            <a:r>
              <a:rPr lang="en-US" altLang="zh-CN" dirty="0"/>
              <a:t>system</a:t>
            </a:r>
            <a:endParaRPr lang="en-US" altLang="ja-JP" dirty="0"/>
          </a:p>
          <a:p>
            <a:pPr lvl="1"/>
            <a:endParaRPr lang="en-US" altLang="ja-JP" dirty="0"/>
          </a:p>
          <a:p>
            <a:pPr lvl="2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463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Key </a:t>
            </a:r>
            <a:r>
              <a:rPr lang="en-US" altLang="zh-CN" dirty="0" smtClean="0"/>
              <a:t>Activities (3)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058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Review and further </a:t>
            </a:r>
            <a:r>
              <a:rPr lang="en-US" altLang="ja-JP" sz="2800" dirty="0"/>
              <a:t>develop Technical Regulations</a:t>
            </a:r>
            <a:endParaRPr lang="en-US" altLang="ja-JP" sz="2800" dirty="0" smtClean="0"/>
          </a:p>
          <a:p>
            <a:pPr lvl="1"/>
            <a:r>
              <a:rPr lang="en-US" altLang="ja-JP" dirty="0"/>
              <a:t> </a:t>
            </a:r>
            <a:r>
              <a:rPr kumimoji="1" lang="en-US" altLang="zh-CN" dirty="0">
                <a:solidFill>
                  <a:prstClr val="black"/>
                </a:solidFill>
              </a:rPr>
              <a:t>Review Interim guide on WIS </a:t>
            </a:r>
            <a:r>
              <a:rPr kumimoji="1" lang="en-US" altLang="zh-CN" dirty="0" smtClean="0">
                <a:solidFill>
                  <a:prstClr val="black"/>
                </a:solidFill>
              </a:rPr>
              <a:t>Monitoring</a:t>
            </a:r>
          </a:p>
          <a:p>
            <a:pPr lvl="1"/>
            <a:r>
              <a:rPr kumimoji="1" lang="en-US" altLang="ja-JP" dirty="0" smtClean="0">
                <a:solidFill>
                  <a:prstClr val="black"/>
                </a:solidFill>
              </a:rPr>
              <a:t> Develop Metadata synchronization </a:t>
            </a:r>
            <a:r>
              <a:rPr kumimoji="1" lang="en-US" altLang="ja-JP" dirty="0" err="1" smtClean="0">
                <a:solidFill>
                  <a:prstClr val="black"/>
                </a:solidFill>
              </a:rPr>
              <a:t>proceudure</a:t>
            </a:r>
            <a:r>
              <a:rPr kumimoji="1" lang="en-US" altLang="ja-JP" dirty="0" smtClean="0">
                <a:solidFill>
                  <a:prstClr val="black"/>
                </a:solidFill>
              </a:rPr>
              <a:t> </a:t>
            </a:r>
          </a:p>
          <a:p>
            <a:pPr lvl="1"/>
            <a:r>
              <a:rPr kumimoji="1" lang="en-US" altLang="ja-JP" dirty="0" smtClean="0">
                <a:solidFill>
                  <a:prstClr val="black"/>
                </a:solidFill>
              </a:rPr>
              <a:t> Develop Guidelines </a:t>
            </a:r>
            <a:r>
              <a:rPr kumimoji="1" lang="en-US" altLang="ja-JP" dirty="0">
                <a:solidFill>
                  <a:prstClr val="black"/>
                </a:solidFill>
              </a:rPr>
              <a:t>and Regulations for the Exchange of Operational </a:t>
            </a:r>
            <a:r>
              <a:rPr kumimoji="1" lang="en-US" altLang="ja-JP" dirty="0" smtClean="0">
                <a:solidFill>
                  <a:prstClr val="black"/>
                </a:solidFill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20613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Key </a:t>
            </a:r>
            <a:r>
              <a:rPr lang="en-US" altLang="zh-CN" dirty="0" smtClean="0"/>
              <a:t>Activities (4)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058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Review and develop Audit </a:t>
            </a:r>
            <a:r>
              <a:rPr lang="en-US" altLang="ja-JP" dirty="0"/>
              <a:t>criteria </a:t>
            </a:r>
            <a:endParaRPr lang="en-US" altLang="ja-JP" dirty="0" smtClean="0"/>
          </a:p>
          <a:p>
            <a:pPr lvl="1"/>
            <a:r>
              <a:rPr lang="en-GB" altLang="ja-JP" sz="2400" dirty="0" smtClean="0"/>
              <a:t>T</a:t>
            </a:r>
            <a:r>
              <a:rPr lang="en-GB" altLang="zh-CN" sz="2400" dirty="0" smtClean="0"/>
              <a:t>his </a:t>
            </a:r>
            <a:r>
              <a:rPr lang="en-GB" altLang="zh-CN" sz="2400" dirty="0"/>
              <a:t>action </a:t>
            </a:r>
            <a:r>
              <a:rPr lang="en-GB" altLang="zh-CN" sz="2400" dirty="0" smtClean="0"/>
              <a:t>initiated </a:t>
            </a:r>
            <a:r>
              <a:rPr lang="en-GB" altLang="zh-CN" sz="2400" dirty="0"/>
              <a:t>in the joint meeting of </a:t>
            </a:r>
            <a:r>
              <a:rPr lang="en-GB" altLang="zh-CN" sz="2400" dirty="0" smtClean="0"/>
              <a:t>ET-WISC-2017 </a:t>
            </a:r>
            <a:r>
              <a:rPr lang="en-US" altLang="zh-CN" sz="2400" dirty="0" smtClean="0"/>
              <a:t>in November, 2017</a:t>
            </a:r>
            <a:r>
              <a:rPr lang="en-GB" altLang="zh-CN" sz="2400" dirty="0" smtClean="0"/>
              <a:t>.</a:t>
            </a:r>
            <a:endParaRPr lang="en-US" altLang="ja-JP" sz="2400" dirty="0" smtClean="0"/>
          </a:p>
          <a:p>
            <a:pPr lvl="1"/>
            <a:r>
              <a:rPr lang="en-US" altLang="zh-CN" sz="2400" dirty="0" smtClean="0"/>
              <a:t>Working </a:t>
            </a:r>
            <a:r>
              <a:rPr lang="en-US" altLang="zh-CN" sz="2400" dirty="0"/>
              <a:t>group - Mark FRANCIS, LI Xiang, </a:t>
            </a:r>
            <a:r>
              <a:rPr lang="en-US" altLang="zh-CN" sz="2400" dirty="0" err="1"/>
              <a:t>Sungsoo</a:t>
            </a:r>
            <a:r>
              <a:rPr lang="en-US" altLang="zh-CN" sz="2400" dirty="0"/>
              <a:t> DO and Kai-Thorsten WIRT</a:t>
            </a:r>
          </a:p>
          <a:p>
            <a:pPr lvl="1"/>
            <a:r>
              <a:rPr lang="en-US" altLang="zh-CN" sz="2400" dirty="0" smtClean="0"/>
              <a:t>Developing the new </a:t>
            </a:r>
            <a:r>
              <a:rPr lang="en-US" altLang="ja-JP" sz="2400" dirty="0"/>
              <a:t>Audit </a:t>
            </a:r>
            <a:r>
              <a:rPr lang="en-US" altLang="ja-JP" sz="2400" dirty="0" smtClean="0"/>
              <a:t>criteria</a:t>
            </a:r>
            <a:endParaRPr lang="en-US" altLang="zh-CN" dirty="0"/>
          </a:p>
          <a:p>
            <a:pPr lvl="2"/>
            <a:r>
              <a:rPr lang="en-GB" altLang="ja-JP" sz="2000" dirty="0" smtClean="0"/>
              <a:t>Organizational Factors</a:t>
            </a:r>
          </a:p>
          <a:p>
            <a:pPr lvl="2"/>
            <a:r>
              <a:rPr lang="en-US" altLang="zh-CN" sz="2000" dirty="0" smtClean="0"/>
              <a:t>O</a:t>
            </a:r>
            <a:r>
              <a:rPr lang="en-GB" altLang="ja-JP" sz="2000" dirty="0" smtClean="0"/>
              <a:t>operational </a:t>
            </a:r>
            <a:r>
              <a:rPr lang="en-GB" altLang="ja-JP" sz="2000" dirty="0"/>
              <a:t>Factors</a:t>
            </a:r>
          </a:p>
          <a:p>
            <a:pPr lvl="2"/>
            <a:r>
              <a:rPr lang="en-GB" altLang="ja-JP" sz="2000" dirty="0" smtClean="0"/>
              <a:t>Technical Factors</a:t>
            </a:r>
            <a:endParaRPr lang="en-GB" altLang="ja-JP" sz="2000" dirty="0"/>
          </a:p>
          <a:p>
            <a:pPr lvl="2"/>
            <a:r>
              <a:rPr lang="en-GB" altLang="ja-JP" sz="2000" dirty="0" smtClean="0"/>
              <a:t>Backup</a:t>
            </a:r>
            <a:endParaRPr lang="en-GB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9854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Key </a:t>
            </a:r>
            <a:r>
              <a:rPr lang="en-US" altLang="zh-CN" dirty="0" smtClean="0"/>
              <a:t>Activities (5)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0583"/>
          </a:xfrm>
        </p:spPr>
        <p:txBody>
          <a:bodyPr>
            <a:normAutofit/>
          </a:bodyPr>
          <a:lstStyle/>
          <a:p>
            <a:r>
              <a:rPr lang="de-DE" altLang="zh-CN" sz="2800" dirty="0" smtClean="0"/>
              <a:t>WIS </a:t>
            </a:r>
            <a:r>
              <a:rPr lang="de-DE" altLang="zh-CN" sz="2800" dirty="0"/>
              <a:t>2.0, what does this mean to NC/DCPC</a:t>
            </a:r>
            <a:endParaRPr lang="en-US" altLang="ja-JP" sz="2800" dirty="0" smtClean="0"/>
          </a:p>
          <a:p>
            <a:pPr lvl="1"/>
            <a:r>
              <a:rPr lang="en-US" altLang="ja-JP" dirty="0"/>
              <a:t> TT-DC would benefit from a briefing document on WIS 2.0, outlining what </a:t>
            </a:r>
            <a:r>
              <a:rPr lang="en-US" altLang="ja-JP" dirty="0" smtClean="0"/>
              <a:t>potential </a:t>
            </a:r>
            <a:r>
              <a:rPr lang="en-US" altLang="ja-JP" dirty="0"/>
              <a:t>changes NC‘s need to consider.  This would help NC‘s consider any technical and </a:t>
            </a:r>
            <a:r>
              <a:rPr lang="en-US" altLang="ja-JP" dirty="0" smtClean="0"/>
              <a:t>financial </a:t>
            </a:r>
            <a:r>
              <a:rPr lang="en-US" altLang="ja-JP" dirty="0"/>
              <a:t>decisions in the future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86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Key plans for 2019-2020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GB" altLang="zh-CN" sz="2800" dirty="0"/>
              <a:t>Audit criteria:</a:t>
            </a:r>
            <a:endParaRPr kumimoji="1" lang="zh-CN" altLang="zh-CN" sz="2800" dirty="0"/>
          </a:p>
          <a:p>
            <a:pPr lvl="1" defTabSz="914400">
              <a:lnSpc>
                <a:spcPct val="9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sz="2400" dirty="0" smtClean="0"/>
              <a:t>Finalize the</a:t>
            </a:r>
            <a:r>
              <a:rPr kumimoji="1" lang="en-GB" altLang="zh-CN" sz="2400" dirty="0" smtClean="0"/>
              <a:t> </a:t>
            </a:r>
            <a:r>
              <a:rPr kumimoji="1" lang="en-GB" altLang="zh-CN" sz="2400" dirty="0"/>
              <a:t>audit criteria and </a:t>
            </a:r>
            <a:r>
              <a:rPr kumimoji="1" lang="en-GB" altLang="zh-CN" sz="2400" dirty="0" smtClean="0"/>
              <a:t>GISC </a:t>
            </a:r>
            <a:r>
              <a:rPr kumimoji="1" lang="en-GB" altLang="zh-CN" sz="2400" dirty="0"/>
              <a:t>Check </a:t>
            </a:r>
            <a:r>
              <a:rPr kumimoji="1" lang="en-GB" altLang="zh-CN" sz="2400" dirty="0" smtClean="0"/>
              <a:t>List, April 2019 (-&gt; May 2019)</a:t>
            </a:r>
            <a:endParaRPr kumimoji="1" lang="en-US" altLang="zh-CN" sz="2400" dirty="0"/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800" dirty="0" smtClean="0"/>
              <a:t>Operational </a:t>
            </a:r>
            <a:r>
              <a:rPr kumimoji="1" lang="en-US" altLang="zh-CN" sz="2800" dirty="0"/>
              <a:t>Information </a:t>
            </a:r>
            <a:r>
              <a:rPr kumimoji="1" lang="en-US" altLang="zh-CN" sz="2800" dirty="0" smtClean="0"/>
              <a:t>exchange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sz="2400" dirty="0" smtClean="0"/>
              <a:t>Develop </a:t>
            </a:r>
            <a:r>
              <a:rPr kumimoji="1" lang="en-US" altLang="zh-CN" sz="2400" dirty="0"/>
              <a:t>Guidelines and Regulations for the Exchange of </a:t>
            </a:r>
            <a:r>
              <a:rPr kumimoji="1" lang="en-US" altLang="zh-CN" sz="2400" dirty="0" smtClean="0"/>
              <a:t>Operational </a:t>
            </a:r>
            <a:r>
              <a:rPr kumimoji="1" lang="en-US" altLang="zh-CN" sz="2400" dirty="0" smtClean="0"/>
              <a:t>Information  (2020)</a:t>
            </a:r>
            <a:endParaRPr kumimoji="1" lang="en-US" altLang="zh-CN" sz="2400" dirty="0" smtClean="0"/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solidFill>
                  <a:prstClr val="black"/>
                </a:solidFill>
              </a:rPr>
              <a:t>WIS </a:t>
            </a:r>
            <a:r>
              <a:rPr kumimoji="1" lang="en-US" altLang="zh-CN" sz="2800" dirty="0" smtClean="0">
                <a:solidFill>
                  <a:prstClr val="black"/>
                </a:solidFill>
              </a:rPr>
              <a:t>monitoring</a:t>
            </a: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None/>
            </a:pPr>
            <a:r>
              <a:rPr kumimoji="1" lang="en-US" altLang="zh-CN" sz="2400" dirty="0">
                <a:solidFill>
                  <a:prstClr val="black"/>
                </a:solidFill>
              </a:rPr>
              <a:t>a</a:t>
            </a:r>
            <a:r>
              <a:rPr kumimoji="1" lang="en-US" altLang="zh-CN" sz="2400" dirty="0"/>
              <a:t>)  </a:t>
            </a:r>
            <a:r>
              <a:rPr kumimoji="1" lang="en-US" altLang="zh-CN" sz="2400" dirty="0" smtClean="0"/>
              <a:t> Develop guideline </a:t>
            </a:r>
            <a:r>
              <a:rPr kumimoji="1" lang="en-US" altLang="zh-CN" sz="2400" dirty="0"/>
              <a:t>for WIS tickets </a:t>
            </a:r>
            <a:r>
              <a:rPr kumimoji="1" lang="en-US" altLang="zh-CN" sz="2400" dirty="0" smtClean="0"/>
              <a:t>management (2019)</a:t>
            </a:r>
            <a:endParaRPr kumimoji="1" lang="en-US" altLang="zh-CN" sz="2400" dirty="0"/>
          </a:p>
          <a:p>
            <a:pPr marL="914400" lvl="1" indent="-457200" defTabSz="914400">
              <a:lnSpc>
                <a:spcPct val="90000"/>
              </a:lnSpc>
              <a:spcBef>
                <a:spcPts val="500"/>
              </a:spcBef>
              <a:buAutoNum type="alphaLcParenR" startAt="2"/>
            </a:pPr>
            <a:r>
              <a:rPr kumimoji="1" lang="en-US" altLang="zh-CN" sz="2400" dirty="0" smtClean="0"/>
              <a:t>review </a:t>
            </a:r>
            <a:r>
              <a:rPr kumimoji="1" lang="en-US" altLang="zh-CN" sz="2400" dirty="0"/>
              <a:t>Interim guide on WIS </a:t>
            </a:r>
            <a:r>
              <a:rPr kumimoji="1" lang="en-US" altLang="zh-CN" sz="2400" dirty="0" smtClean="0"/>
              <a:t>Monitoring (2019)</a:t>
            </a:r>
          </a:p>
          <a:p>
            <a:pPr marL="914400" lvl="1" indent="-457200" defTabSz="914400">
              <a:lnSpc>
                <a:spcPct val="90000"/>
              </a:lnSpc>
              <a:spcBef>
                <a:spcPts val="500"/>
              </a:spcBef>
              <a:buAutoNum type="alphaLcParenR" startAt="2"/>
            </a:pPr>
            <a:r>
              <a:rPr lang="en-GB" altLang="zh-CN" sz="2400" dirty="0"/>
              <a:t>New service monitoring (including NC/DCPC Monitoring</a:t>
            </a:r>
            <a:r>
              <a:rPr lang="en-GB" altLang="zh-CN" sz="2400" dirty="0" smtClean="0"/>
              <a:t>), (2019-2020)</a:t>
            </a:r>
            <a:endParaRPr kumimoji="1"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2060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/>
              <a:t>Key plans for </a:t>
            </a:r>
            <a:r>
              <a:rPr lang="en-US" altLang="zh-CN" dirty="0" smtClean="0"/>
              <a:t>2019-2020 (cont.)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3100" dirty="0" smtClean="0">
                <a:solidFill>
                  <a:prstClr val="black"/>
                </a:solidFill>
              </a:rPr>
              <a:t>Technical </a:t>
            </a:r>
            <a:r>
              <a:rPr kumimoji="1" lang="en-US" altLang="zh-CN" sz="3100" dirty="0">
                <a:solidFill>
                  <a:prstClr val="black"/>
                </a:solidFill>
              </a:rPr>
              <a:t>Regulations updating </a:t>
            </a:r>
            <a:r>
              <a:rPr kumimoji="1" lang="en-US" altLang="zh-CN" sz="3100" dirty="0" smtClean="0">
                <a:solidFill>
                  <a:prstClr val="black"/>
                </a:solidFill>
              </a:rPr>
              <a:t>(Manual</a:t>
            </a:r>
            <a:r>
              <a:rPr kumimoji="1" lang="en-US" altLang="zh-CN" sz="3100" dirty="0">
                <a:solidFill>
                  <a:prstClr val="black"/>
                </a:solidFill>
              </a:rPr>
              <a:t>, </a:t>
            </a:r>
            <a:r>
              <a:rPr kumimoji="1" lang="en-US" altLang="zh-CN" sz="3100" dirty="0" smtClean="0">
                <a:solidFill>
                  <a:prstClr val="black"/>
                </a:solidFill>
              </a:rPr>
              <a:t>Guide)</a:t>
            </a:r>
          </a:p>
          <a:p>
            <a:pPr marL="623888" lvl="1" indent="-166688" defTabSz="914400">
              <a:lnSpc>
                <a:spcPct val="120000"/>
              </a:lnSpc>
              <a:spcBef>
                <a:spcPts val="500"/>
              </a:spcBef>
              <a:buNone/>
            </a:pPr>
            <a:r>
              <a:rPr kumimoji="1" lang="en-US" altLang="zh-CN" sz="2400" dirty="0"/>
              <a:t>-</a:t>
            </a: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draft proposal  on </a:t>
            </a:r>
            <a:r>
              <a:rPr kumimoji="1" lang="en-US" altLang="zh-CN" sz="2400" dirty="0"/>
              <a:t>the amendment </a:t>
            </a:r>
            <a:r>
              <a:rPr kumimoji="1" lang="en-US" altLang="zh-CN" sz="2400" dirty="0" smtClean="0"/>
              <a:t>for WIS </a:t>
            </a:r>
            <a:r>
              <a:rPr kumimoji="1" lang="en-US" altLang="zh-CN" sz="2400" dirty="0" err="1" smtClean="0"/>
              <a:t>Mornitoring</a:t>
            </a:r>
            <a:r>
              <a:rPr kumimoji="1" lang="en-US" altLang="zh-CN" sz="2400" dirty="0"/>
              <a:t> </a:t>
            </a:r>
            <a:r>
              <a:rPr kumimoji="1" lang="en-US" altLang="zh-CN" sz="2400" dirty="0" smtClean="0"/>
              <a:t>of </a:t>
            </a:r>
            <a:r>
              <a:rPr kumimoji="1" lang="en-US" altLang="zh-CN" sz="2400" dirty="0"/>
              <a:t>No</a:t>
            </a:r>
            <a:r>
              <a:rPr kumimoji="1" lang="en-US" altLang="zh-CN" sz="2400" dirty="0" smtClean="0"/>
              <a:t>. 1061  </a:t>
            </a:r>
            <a:r>
              <a:rPr kumimoji="1" lang="en-US" altLang="zh-CN" sz="2400" i="1" dirty="0"/>
              <a:t>(report to TT-GISC-2019</a:t>
            </a:r>
            <a:r>
              <a:rPr kumimoji="1" lang="en-US" altLang="zh-CN" sz="2400" i="1" dirty="0" smtClean="0"/>
              <a:t>)</a:t>
            </a:r>
            <a:endParaRPr kumimoji="1" lang="en-US" altLang="zh-CN" sz="2400" dirty="0"/>
          </a:p>
          <a:p>
            <a:pPr marL="623888" lvl="1" indent="-166688" defTabSz="914400">
              <a:lnSpc>
                <a:spcPct val="120000"/>
              </a:lnSpc>
              <a:spcBef>
                <a:spcPts val="500"/>
              </a:spcBef>
              <a:buNone/>
            </a:pPr>
            <a:r>
              <a:rPr kumimoji="1" lang="en-US" altLang="zh-CN" sz="2400" dirty="0" smtClean="0"/>
              <a:t>-  draft </a:t>
            </a:r>
            <a:r>
              <a:rPr kumimoji="1" lang="en-US" altLang="zh-CN" sz="2400" dirty="0"/>
              <a:t>proposal  on the amendment </a:t>
            </a:r>
            <a:r>
              <a:rPr kumimoji="1" lang="en-US" altLang="zh-CN" sz="2400" dirty="0" smtClean="0"/>
              <a:t>for “Metadata </a:t>
            </a:r>
            <a:r>
              <a:rPr kumimoji="1" lang="en-US" altLang="zh-CN" sz="2400" dirty="0"/>
              <a:t>sync </a:t>
            </a:r>
            <a:r>
              <a:rPr kumimoji="1" lang="en-US" altLang="zh-CN" sz="2400" dirty="0" smtClean="0"/>
              <a:t>procedure ” in </a:t>
            </a:r>
            <a:r>
              <a:rPr kumimoji="1" lang="en-US" altLang="zh-CN" sz="2400" dirty="0"/>
              <a:t>No. 1061  </a:t>
            </a:r>
            <a:r>
              <a:rPr kumimoji="1" lang="en-US" altLang="zh-CN" sz="2400" i="1" dirty="0"/>
              <a:t>(report to TT-GISC-2019)</a:t>
            </a:r>
            <a:r>
              <a:rPr kumimoji="1" lang="en-US" altLang="zh-CN" sz="2400" dirty="0" smtClean="0"/>
              <a:t> </a:t>
            </a:r>
            <a:r>
              <a:rPr kumimoji="1" lang="en-US" altLang="zh-CN" sz="2400" i="1" dirty="0" smtClean="0"/>
              <a:t>(report to TT-GISC-2019)</a:t>
            </a:r>
            <a:endParaRPr kumimoji="1" lang="en-US" altLang="zh-CN" sz="2400" i="1" dirty="0"/>
          </a:p>
          <a:p>
            <a:pPr marL="623888" lvl="1" indent="-166688" defTabSz="914400">
              <a:lnSpc>
                <a:spcPct val="120000"/>
              </a:lnSpc>
              <a:spcBef>
                <a:spcPts val="500"/>
              </a:spcBef>
              <a:buNone/>
            </a:pPr>
            <a:r>
              <a:rPr kumimoji="1" lang="en-US" altLang="zh-CN" sz="2400" dirty="0" smtClean="0"/>
              <a:t>- Develop </a:t>
            </a:r>
            <a:r>
              <a:rPr kumimoji="1" lang="en-US" altLang="zh-CN" sz="2400" dirty="0"/>
              <a:t>Guidelines and Regulations for the Exchange of Operational Information  </a:t>
            </a:r>
            <a:r>
              <a:rPr kumimoji="1" lang="en-US" altLang="zh-CN" sz="2400" i="1" dirty="0" smtClean="0"/>
              <a:t>(2019-2020</a:t>
            </a:r>
            <a:r>
              <a:rPr kumimoji="1" lang="en-US" altLang="zh-CN" sz="2400" i="1" dirty="0"/>
              <a:t>)</a:t>
            </a: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None/>
            </a:pPr>
            <a:endParaRPr kumimoji="1" lang="en-US" altLang="zh-CN" sz="2400" dirty="0" smtClean="0">
              <a:solidFill>
                <a:prstClr val="black"/>
              </a:solidFill>
            </a:endParaRPr>
          </a:p>
          <a:p>
            <a:pPr marL="2286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prstClr val="black"/>
                </a:solidFill>
              </a:rPr>
              <a:t>Survey, National Centre‘s looking at capacity and capability </a:t>
            </a:r>
            <a:r>
              <a:rPr kumimoji="1" lang="en-US" altLang="zh-CN" dirty="0">
                <a:solidFill>
                  <a:prstClr val="black"/>
                </a:solidFill>
              </a:rPr>
              <a:t>ability </a:t>
            </a:r>
            <a:r>
              <a:rPr kumimoji="1" lang="en-US" altLang="zh-CN" i="1" dirty="0">
                <a:solidFill>
                  <a:prstClr val="black"/>
                </a:solidFill>
              </a:rPr>
              <a:t>(2019-2020)</a:t>
            </a:r>
          </a:p>
          <a:p>
            <a:pPr marL="2286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800" dirty="0" smtClean="0">
                <a:solidFill>
                  <a:prstClr val="black"/>
                </a:solidFill>
              </a:rPr>
              <a:t>Training </a:t>
            </a:r>
            <a:r>
              <a:rPr kumimoji="1" lang="en-US" altLang="zh-CN" sz="2800" dirty="0">
                <a:solidFill>
                  <a:prstClr val="black"/>
                </a:solidFill>
              </a:rPr>
              <a:t>and capacity </a:t>
            </a:r>
            <a:r>
              <a:rPr kumimoji="1" lang="en-US" altLang="zh-CN" sz="2800" dirty="0" smtClean="0">
                <a:solidFill>
                  <a:prstClr val="black"/>
                </a:solidFill>
              </a:rPr>
              <a:t>development </a:t>
            </a:r>
            <a:r>
              <a:rPr kumimoji="1" lang="en-US" altLang="zh-CN" i="1" dirty="0">
                <a:solidFill>
                  <a:prstClr val="black"/>
                </a:solidFill>
              </a:rPr>
              <a:t>(2019-2020</a:t>
            </a:r>
            <a:r>
              <a:rPr kumimoji="1" lang="en-US" altLang="zh-CN" i="1" dirty="0" smtClean="0">
                <a:solidFill>
                  <a:prstClr val="black"/>
                </a:solidFill>
              </a:rPr>
              <a:t>)</a:t>
            </a:r>
            <a:endParaRPr kumimoji="1" lang="en-US" altLang="zh-CN" sz="2800" dirty="0">
              <a:solidFill>
                <a:prstClr val="black"/>
              </a:solidFill>
            </a:endParaRP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None/>
            </a:pPr>
            <a:r>
              <a:rPr kumimoji="1" lang="en-GB" altLang="zh-CN" sz="2400" dirty="0" smtClean="0"/>
              <a:t>-  development </a:t>
            </a:r>
            <a:r>
              <a:rPr kumimoji="1" lang="en-GB" altLang="zh-CN" sz="2400" dirty="0"/>
              <a:t>of common training materials (TT-GISC WP7)</a:t>
            </a:r>
            <a:endParaRPr kumimoji="1" lang="zh-CN" altLang="zh-CN" sz="2400" dirty="0"/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None/>
            </a:pPr>
            <a:r>
              <a:rPr kumimoji="1" lang="en-GB" altLang="zh-CN" sz="2400" dirty="0" smtClean="0"/>
              <a:t>-  review </a:t>
            </a:r>
            <a:r>
              <a:rPr kumimoji="1" lang="en-GB" altLang="zh-CN" sz="2400" dirty="0"/>
              <a:t>WIS competencies related to WIS centre operations and associated training and learning guides</a:t>
            </a:r>
          </a:p>
          <a:p>
            <a:pPr marL="228600" indent="-228600" defTabSz="9144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kumimoji="1" lang="en-US" altLang="zh-CN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T-WISC2017-presentationX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A46714-0D15-4507-9386-FF0A0D9732BE}"/>
</file>

<file path=customXml/itemProps2.xml><?xml version="1.0" encoding="utf-8"?>
<ds:datastoreItem xmlns:ds="http://schemas.openxmlformats.org/officeDocument/2006/customXml" ds:itemID="{38102521-CC4A-4CCD-91D0-35CF28D57B13}"/>
</file>

<file path=customXml/itemProps3.xml><?xml version="1.0" encoding="utf-8"?>
<ds:datastoreItem xmlns:ds="http://schemas.openxmlformats.org/officeDocument/2006/customXml" ds:itemID="{FDDFB636-86F4-4DCC-B63F-672199928F02}"/>
</file>

<file path=docProps/app.xml><?xml version="1.0" encoding="utf-8"?>
<Properties xmlns="http://schemas.openxmlformats.org/officeDocument/2006/extended-properties" xmlns:vt="http://schemas.openxmlformats.org/officeDocument/2006/docPropsVTypes">
  <Template>ET-WISC2017-presentationXX-template</Template>
  <TotalTime>1387</TotalTime>
  <Words>629</Words>
  <Application>Microsoft Office PowerPoint</Application>
  <PresentationFormat>全屏显示(4:3)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ET-WISC2017-presentationXX-template</vt:lpstr>
      <vt:lpstr>PowerPoint 演示文稿</vt:lpstr>
      <vt:lpstr>ET-WISC-DC-2019 meeting</vt:lpstr>
      <vt:lpstr>Key Activities (1)</vt:lpstr>
      <vt:lpstr>Key Activities (2)</vt:lpstr>
      <vt:lpstr>Key Activities (3)</vt:lpstr>
      <vt:lpstr>Key Activities (4)</vt:lpstr>
      <vt:lpstr>Key Activities (5)</vt:lpstr>
      <vt:lpstr>Key plans for 2019-2020</vt:lpstr>
      <vt:lpstr>Key plans for 2019-2020 (cont.)</vt:lpstr>
      <vt:lpstr>What need to be reported to CBS MG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NOT NULL</dc:creator>
  <cp:lastModifiedBy>NOT NULL</cp:lastModifiedBy>
  <cp:revision>46</cp:revision>
  <dcterms:created xsi:type="dcterms:W3CDTF">2019-04-29T07:16:20Z</dcterms:created>
  <dcterms:modified xsi:type="dcterms:W3CDTF">2019-04-30T09:37:10Z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