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4" r:id="rId3"/>
    <p:sldId id="271" r:id="rId4"/>
    <p:sldId id="26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A64BE-CACF-4CEE-A925-28596A754FAC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16527-64FD-4ADC-8819-9BFA1E8A93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352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-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/>
              <a:t>ET-WISC2017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ET-WISC2017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ET-WISC2017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/>
              <a:t>ET-WISC2017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ET-WISC2017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/>
              <a:t>ET-WISC2017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ET-WISC2017 pp</a:t>
            </a:r>
            <a:fld id="{9259AF2F-52C6-9B46-B8B2-0579234AE6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000090"/>
                </a:solidFill>
              </a:rPr>
              <a:t>ET-CAC </a:t>
            </a:r>
            <a:r>
              <a:rPr lang="en-US" altLang="zh-CN" sz="4800" dirty="0">
                <a:solidFill>
                  <a:srgbClr val="000090"/>
                </a:solidFill>
              </a:rPr>
              <a:t>Report</a:t>
            </a:r>
            <a:endParaRPr lang="en-US" sz="4800" dirty="0">
              <a:solidFill>
                <a:srgbClr val="000090"/>
              </a:solidFill>
            </a:endParaRPr>
          </a:p>
          <a:p>
            <a:r>
              <a:rPr lang="en-US" sz="3000" dirty="0">
                <a:solidFill>
                  <a:srgbClr val="000090"/>
                </a:solidFill>
              </a:rPr>
              <a:t>2018-2019</a:t>
            </a: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dirty="0"/>
              <a:t>ET-CAC Meetings</a:t>
            </a:r>
            <a:endParaRPr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228600" indent="-228600" defTabSz="9144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en-US" altLang="zh-CN" dirty="0">
                <a:solidFill>
                  <a:prstClr val="black"/>
                </a:solidFill>
              </a:rPr>
              <a:t>ET-CAC meeting held in Wellington 1-4 Oct '18</a:t>
            </a:r>
          </a:p>
          <a:p>
            <a:pPr lvl="1" defTabSz="914400">
              <a:lnSpc>
                <a:spcPct val="110000"/>
              </a:lnSpc>
              <a:spcBef>
                <a:spcPts val="1000"/>
              </a:spcBef>
            </a:pPr>
            <a:r>
              <a:rPr kumimoji="1" lang="en-US" altLang="zh-CN" dirty="0">
                <a:solidFill>
                  <a:prstClr val="black"/>
                </a:solidFill>
              </a:rPr>
              <a:t>Review of generic audit process</a:t>
            </a:r>
          </a:p>
          <a:p>
            <a:pPr lvl="1" defTabSz="914400">
              <a:lnSpc>
                <a:spcPct val="110000"/>
              </a:lnSpc>
              <a:spcBef>
                <a:spcPts val="1000"/>
              </a:spcBef>
            </a:pPr>
            <a:r>
              <a:rPr kumimoji="1" lang="en-US" altLang="zh-CN" dirty="0">
                <a:solidFill>
                  <a:prstClr val="black"/>
                </a:solidFill>
              </a:rPr>
              <a:t>Tentative timetable for 2</a:t>
            </a:r>
            <a:r>
              <a:rPr kumimoji="1" lang="en-US" altLang="zh-CN" baseline="30000" dirty="0">
                <a:solidFill>
                  <a:prstClr val="black"/>
                </a:solidFill>
              </a:rPr>
              <a:t>nd</a:t>
            </a:r>
            <a:r>
              <a:rPr kumimoji="1" lang="en-US" altLang="zh-CN" dirty="0">
                <a:solidFill>
                  <a:prstClr val="black"/>
                </a:solidFill>
              </a:rPr>
              <a:t> round of GISC audits drawn up</a:t>
            </a:r>
          </a:p>
          <a:p>
            <a:pPr lvl="1" defTabSz="914400">
              <a:lnSpc>
                <a:spcPct val="110000"/>
              </a:lnSpc>
              <a:spcBef>
                <a:spcPts val="1000"/>
              </a:spcBef>
            </a:pPr>
            <a:r>
              <a:rPr kumimoji="1" lang="en-US" altLang="zh-CN" dirty="0">
                <a:solidFill>
                  <a:prstClr val="black"/>
                </a:solidFill>
              </a:rPr>
              <a:t> Audit training for team members</a:t>
            </a:r>
          </a:p>
          <a:p>
            <a:pPr lvl="1" defTabSz="914400">
              <a:lnSpc>
                <a:spcPct val="110000"/>
              </a:lnSpc>
              <a:spcBef>
                <a:spcPts val="1000"/>
              </a:spcBef>
            </a:pPr>
            <a:r>
              <a:rPr kumimoji="1" lang="en-US" altLang="zh-CN" dirty="0"/>
              <a:t>Next meeting scheduled for Oct 2019 in Seattle</a:t>
            </a:r>
          </a:p>
        </p:txBody>
      </p:sp>
    </p:spTree>
    <p:extLst>
      <p:ext uri="{BB962C8B-B14F-4D97-AF65-F5344CB8AC3E}">
        <p14:creationId xmlns:p14="http://schemas.microsoft.com/office/powerpoint/2010/main" val="328728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dirty="0"/>
              <a:t>Activities</a:t>
            </a:r>
            <a:endParaRPr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0583"/>
          </a:xfrm>
        </p:spPr>
        <p:txBody>
          <a:bodyPr>
            <a:norm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en-US" altLang="zh-CN" sz="2800" dirty="0"/>
              <a:t>Audits</a:t>
            </a:r>
          </a:p>
          <a:p>
            <a:pPr marL="628650" lvl="1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en-US" altLang="zh-CN" sz="2400" dirty="0"/>
              <a:t>DCPC audit activity has been very slow – 13 centres in Trello yet to start, 6 under way (but little/no recent activity). </a:t>
            </a:r>
          </a:p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kumimoji="1" lang="en-US" altLang="zh-CN" sz="2800" dirty="0"/>
          </a:p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en-US" altLang="zh-CN" sz="2800" dirty="0"/>
              <a:t>Coordination</a:t>
            </a:r>
          </a:p>
          <a:p>
            <a:pPr marL="628650" lvl="1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en-US" altLang="zh-CN" sz="2400" dirty="0"/>
              <a:t>Chair ET-CAC attended the ET-WISC and TT-DC meetings in Beijing in March 2019. </a:t>
            </a:r>
          </a:p>
          <a:p>
            <a:pPr lvl="1"/>
            <a:r>
              <a:rPr kumimoji="1" lang="en-US" altLang="zh-CN" sz="2400" dirty="0"/>
              <a:t>Assisting in the development of a</a:t>
            </a:r>
            <a:r>
              <a:rPr kumimoji="1" lang="en-US" altLang="ja-JP" sz="2400" dirty="0"/>
              <a:t>udit criteria for next round of GISC audits</a:t>
            </a:r>
          </a:p>
          <a:p>
            <a:endParaRPr kumimoji="1"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985414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CN" dirty="0"/>
              <a:t>Key plans for 2019-2020</a:t>
            </a:r>
            <a:endParaRPr lang="zh-CN" alt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en-GB" altLang="zh-CN" sz="2800" dirty="0"/>
              <a:t>Audit Planning:</a:t>
            </a:r>
            <a:endParaRPr kumimoji="1" lang="zh-CN" altLang="zh-CN" sz="2800" dirty="0"/>
          </a:p>
          <a:p>
            <a:pPr lvl="1" defTabSz="914400">
              <a:lnSpc>
                <a:spcPct val="90000"/>
              </a:lnSpc>
              <a:spcBef>
                <a:spcPts val="500"/>
              </a:spcBef>
              <a:buFont typeface="Calibri" pitchFamily="34" charset="0"/>
              <a:buChar char="₋"/>
            </a:pPr>
            <a:r>
              <a:rPr kumimoji="1" lang="en-US" altLang="zh-CN" sz="2400" dirty="0"/>
              <a:t>Assist with finalizing the</a:t>
            </a:r>
            <a:r>
              <a:rPr kumimoji="1" lang="en-GB" altLang="zh-CN" sz="2400" dirty="0"/>
              <a:t> GISC audit criteria and check lists. </a:t>
            </a:r>
          </a:p>
          <a:p>
            <a:pPr lvl="1" defTabSz="914400">
              <a:lnSpc>
                <a:spcPct val="90000"/>
              </a:lnSpc>
              <a:spcBef>
                <a:spcPts val="500"/>
              </a:spcBef>
              <a:buFont typeface="Calibri" pitchFamily="34" charset="0"/>
              <a:buChar char="₋"/>
            </a:pPr>
            <a:r>
              <a:rPr kumimoji="1" lang="en-US" altLang="zh-CN" sz="2400" dirty="0"/>
              <a:t>planning for 2nd round of GISC audits (Oct 2019)</a:t>
            </a:r>
          </a:p>
          <a:p>
            <a:pPr lvl="1" defTabSz="914400">
              <a:lnSpc>
                <a:spcPct val="90000"/>
              </a:lnSpc>
              <a:spcBef>
                <a:spcPts val="500"/>
              </a:spcBef>
              <a:buFont typeface="Calibri" pitchFamily="34" charset="0"/>
              <a:buChar char="₋"/>
            </a:pPr>
            <a:r>
              <a:rPr kumimoji="1" lang="en-US" altLang="zh-CN" sz="2400" dirty="0"/>
              <a:t>Commence 3-year audit programme to recertify all GISCs (5 per year).</a:t>
            </a:r>
          </a:p>
          <a:p>
            <a:pPr lvl="1" defTabSz="914400">
              <a:lnSpc>
                <a:spcPct val="90000"/>
              </a:lnSpc>
              <a:spcBef>
                <a:spcPts val="500"/>
              </a:spcBef>
              <a:buFont typeface="Calibri" pitchFamily="34" charset="0"/>
              <a:buChar char="₋"/>
            </a:pPr>
            <a:endParaRPr kumimoji="1" lang="en-US" altLang="zh-CN" sz="2400" dirty="0"/>
          </a:p>
          <a:p>
            <a:pPr marL="22860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en-US" altLang="zh-CN" sz="2800" dirty="0"/>
              <a:t>Generic Audit Process</a:t>
            </a:r>
          </a:p>
          <a:p>
            <a:pPr lvl="1" defTabSz="914400">
              <a:lnSpc>
                <a:spcPct val="90000"/>
              </a:lnSpc>
              <a:spcBef>
                <a:spcPts val="500"/>
              </a:spcBef>
              <a:buFont typeface="Calibri" pitchFamily="34" charset="0"/>
              <a:buChar char="₋"/>
            </a:pPr>
            <a:r>
              <a:rPr kumimoji="1" lang="en-US" altLang="zh-CN" sz="2400" dirty="0"/>
              <a:t>Assist other CBS teams to define audit criteria for their audit programmes e.g. GDPFS Centres</a:t>
            </a:r>
          </a:p>
        </p:txBody>
      </p:sp>
    </p:spTree>
    <p:extLst>
      <p:ext uri="{BB962C8B-B14F-4D97-AF65-F5344CB8AC3E}">
        <p14:creationId xmlns:p14="http://schemas.microsoft.com/office/powerpoint/2010/main" val="2206096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2436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000090"/>
                </a:solidFill>
              </a:rPr>
              <a:t>Thank you</a:t>
            </a:r>
          </a:p>
          <a:p>
            <a:r>
              <a:rPr lang="en-US" sz="4800" dirty="0">
                <a:solidFill>
                  <a:srgbClr val="000090"/>
                </a:solidFill>
              </a:rPr>
              <a:t>Merci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</p:sld>
</file>

<file path=ppt/theme/theme1.xml><?xml version="1.0" encoding="utf-8"?>
<a:theme xmlns:a="http://schemas.openxmlformats.org/drawingml/2006/main" name="ET-WISC2017-presentationXX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3" ma:contentTypeDescription="Create a new document." ma:contentTypeScope="" ma:versionID="e78154a7b4a8d5f2d29b1d37b087c6e1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6e931cfba8e3600c2e05a90aeb23a81e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D2D581-A540-4E02-B23F-333F637982D6}"/>
</file>

<file path=customXml/itemProps2.xml><?xml version="1.0" encoding="utf-8"?>
<ds:datastoreItem xmlns:ds="http://schemas.openxmlformats.org/officeDocument/2006/customXml" ds:itemID="{D3B16CD3-59D4-423A-9DB8-DD628CAEB206}"/>
</file>

<file path=customXml/itemProps3.xml><?xml version="1.0" encoding="utf-8"?>
<ds:datastoreItem xmlns:ds="http://schemas.openxmlformats.org/officeDocument/2006/customXml" ds:itemID="{19CA6484-445A-4027-90A6-AAF9376D64B4}"/>
</file>

<file path=docProps/app.xml><?xml version="1.0" encoding="utf-8"?>
<Properties xmlns="http://schemas.openxmlformats.org/officeDocument/2006/extended-properties" xmlns:vt="http://schemas.openxmlformats.org/officeDocument/2006/docPropsVTypes">
  <Template>ET-WISC2017-presentationXX-template</Template>
  <TotalTime>1434</TotalTime>
  <Words>167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ET-WISC2017-presentationXX-template</vt:lpstr>
      <vt:lpstr>PowerPoint Presentation</vt:lpstr>
      <vt:lpstr>ET-CAC Meetings</vt:lpstr>
      <vt:lpstr>Activities</vt:lpstr>
      <vt:lpstr>Key plans for 2019-2020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NOT NULL</dc:creator>
  <cp:lastModifiedBy>Kevin Alder</cp:lastModifiedBy>
  <cp:revision>51</cp:revision>
  <dcterms:created xsi:type="dcterms:W3CDTF">2019-04-29T07:16:20Z</dcterms:created>
  <dcterms:modified xsi:type="dcterms:W3CDTF">2019-04-30T10:43:26Z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