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3" r:id="rId5"/>
    <p:sldId id="270" r:id="rId6"/>
    <p:sldId id="271" r:id="rId7"/>
    <p:sldId id="272" r:id="rId8"/>
    <p:sldId id="27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309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2520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pPr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IPET-CM 2018-2019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ET-CTS2017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Update on IPET-CM activities</a:t>
            </a:r>
            <a:endParaRPr lang="en-US" sz="30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38700" y="4638662"/>
            <a:ext cx="4114231" cy="184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>
                <a:solidFill>
                  <a:srgbClr val="000090"/>
                </a:solidFill>
              </a:rPr>
              <a:t>Inter-</a:t>
            </a:r>
            <a:r>
              <a:rPr lang="en-US" sz="2400" dirty="0" err="1" smtClean="0">
                <a:solidFill>
                  <a:srgbClr val="000090"/>
                </a:solidFill>
              </a:rPr>
              <a:t>Programme</a:t>
            </a:r>
            <a:r>
              <a:rPr lang="en-US" sz="2400" dirty="0" smtClean="0">
                <a:solidFill>
                  <a:srgbClr val="000090"/>
                </a:solidFill>
              </a:rPr>
              <a:t> Expert Team on Codes Maintenance</a:t>
            </a:r>
          </a:p>
          <a:p>
            <a:pPr algn="r"/>
            <a:r>
              <a:rPr lang="fr-CH" sz="1600" dirty="0" smtClean="0">
                <a:solidFill>
                  <a:srgbClr val="000090"/>
                </a:solidFill>
              </a:rPr>
              <a:t>ICT-ISS</a:t>
            </a:r>
          </a:p>
          <a:p>
            <a:pPr algn="r"/>
            <a:r>
              <a:rPr lang="fr-CH" sz="1600" dirty="0" smtClean="0">
                <a:solidFill>
                  <a:srgbClr val="000090"/>
                </a:solidFill>
              </a:rPr>
              <a:t>30 April 2019</a:t>
            </a:r>
            <a:endParaRPr lang="en-US" sz="11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Outcome of </a:t>
            </a:r>
            <a:r>
              <a:rPr lang="en-US" altLang="ja-JP" dirty="0" smtClean="0"/>
              <a:t>2018 </a:t>
            </a:r>
            <a:r>
              <a:rPr lang="en-US" altLang="ja-JP" dirty="0"/>
              <a:t>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GRIB2/BUFR4/CCT proposals</a:t>
            </a:r>
          </a:p>
          <a:p>
            <a:r>
              <a:rPr kumimoji="1" lang="en-US" altLang="ja-JP" dirty="0" smtClean="0"/>
              <a:t>Development of the next edition of GRIB</a:t>
            </a:r>
          </a:p>
          <a:p>
            <a:pPr lvl="1"/>
            <a:r>
              <a:rPr kumimoji="1" lang="en-US" altLang="ja-JP" dirty="0" smtClean="0"/>
              <a:t>Refinements of proposals submitted to CBS-16</a:t>
            </a:r>
          </a:p>
          <a:p>
            <a:pPr lvl="1"/>
            <a:r>
              <a:rPr kumimoji="1" lang="en-US" altLang="ja-JP" dirty="0" smtClean="0"/>
              <a:t>Developments of new functionalities</a:t>
            </a:r>
          </a:p>
          <a:p>
            <a:r>
              <a:rPr kumimoji="1" lang="en-US" altLang="ja-JP" dirty="0" smtClean="0"/>
              <a:t>Development of </a:t>
            </a:r>
            <a:r>
              <a:rPr kumimoji="1" lang="en-US" altLang="ja-JP" dirty="0"/>
              <a:t>the </a:t>
            </a:r>
            <a:r>
              <a:rPr kumimoji="1" lang="en-US" altLang="ja-JP" dirty="0" smtClean="0"/>
              <a:t>next edition of BUFR</a:t>
            </a:r>
          </a:p>
          <a:p>
            <a:pPr lvl="1"/>
            <a:r>
              <a:rPr kumimoji="1" lang="en-US" altLang="ja-JP" dirty="0" smtClean="0"/>
              <a:t>Review of requirements</a:t>
            </a:r>
          </a:p>
          <a:p>
            <a:pPr lvl="1"/>
            <a:r>
              <a:rPr kumimoji="1" lang="en-US" altLang="ja-JP" dirty="0" smtClean="0"/>
              <a:t>BUFR Edition 4 will continue to be used for MTDCF</a:t>
            </a:r>
          </a:p>
          <a:p>
            <a:r>
              <a:rPr kumimoji="1" lang="en-US" altLang="ja-JP" dirty="0" smtClean="0"/>
              <a:t>Collaboration with the Inter-</a:t>
            </a:r>
            <a:r>
              <a:rPr kumimoji="1" lang="en-US" altLang="ja-JP" dirty="0" err="1" smtClean="0"/>
              <a:t>Programme</a:t>
            </a:r>
            <a:r>
              <a:rPr kumimoji="1" lang="en-US" altLang="ja-JP" dirty="0" smtClean="0"/>
              <a:t> Expert Team on Operational Weather Radar (IPET-OWR)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3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Outcome of 2019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/>
              <a:t>GRIB2/BUFR4/CCT proposals</a:t>
            </a:r>
          </a:p>
          <a:p>
            <a:r>
              <a:rPr kumimoji="1" lang="en-US" altLang="ja-JP" dirty="0" smtClean="0"/>
              <a:t>Development </a:t>
            </a:r>
            <a:r>
              <a:rPr kumimoji="1" lang="en-US" altLang="ja-JP" dirty="0"/>
              <a:t>of </a:t>
            </a:r>
            <a:r>
              <a:rPr kumimoji="1" lang="en-US" altLang="ja-JP" dirty="0" smtClean="0"/>
              <a:t>the next </a:t>
            </a:r>
            <a:r>
              <a:rPr kumimoji="1" lang="en-US" altLang="ja-JP" dirty="0"/>
              <a:t>edition of BUFR</a:t>
            </a:r>
          </a:p>
          <a:p>
            <a:pPr lvl="1"/>
            <a:r>
              <a:rPr kumimoji="1" lang="en-US" altLang="ja-JP" dirty="0" smtClean="0"/>
              <a:t>Requirement of ISO 19156 compliance</a:t>
            </a:r>
          </a:p>
          <a:p>
            <a:pPr lvl="1"/>
            <a:r>
              <a:rPr kumimoji="1" lang="en-US" altLang="ja-JP" dirty="0" smtClean="0"/>
              <a:t>Explore the possibility of using the new edition of GRIB for the universal data representation</a:t>
            </a:r>
          </a:p>
          <a:p>
            <a:pPr lvl="1"/>
            <a:r>
              <a:rPr kumimoji="1" lang="en-US" altLang="ja-JP" dirty="0" smtClean="0"/>
              <a:t>Produce data samples to investigate the possibility</a:t>
            </a:r>
          </a:p>
          <a:p>
            <a:r>
              <a:rPr kumimoji="1" lang="en-US" altLang="ja-JP" dirty="0" smtClean="0"/>
              <a:t>Support of CF Conventions in WMO </a:t>
            </a:r>
            <a:r>
              <a:rPr kumimoji="1" lang="en-US" altLang="ja-JP" dirty="0" err="1" smtClean="0"/>
              <a:t>Programmes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The team supports the initiative of having a workshop to decide the governance needed for future WMO CF profile.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4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Outcome of 2019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/>
              <a:t>Development of </a:t>
            </a:r>
            <a:r>
              <a:rPr kumimoji="1" lang="en-US" altLang="ja-JP" i="1" dirty="0"/>
              <a:t>Reporting Practices</a:t>
            </a:r>
          </a:p>
          <a:p>
            <a:pPr lvl="1"/>
            <a:r>
              <a:rPr kumimoji="1" lang="en-US" altLang="ja-JP" dirty="0"/>
              <a:t>Involvement of all WMO </a:t>
            </a:r>
            <a:r>
              <a:rPr kumimoji="1" lang="en-US" altLang="ja-JP" dirty="0" err="1"/>
              <a:t>Programmes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Part of WMO’s regulatory materials</a:t>
            </a:r>
          </a:p>
          <a:p>
            <a:pPr lvl="1"/>
            <a:r>
              <a:rPr kumimoji="1" lang="en-US" altLang="ja-JP" dirty="0"/>
              <a:t>The Team will play a coordination role in establishing a mechanism for all WMO </a:t>
            </a:r>
            <a:r>
              <a:rPr kumimoji="1" lang="en-US" altLang="ja-JP" dirty="0" err="1"/>
              <a:t>Programmes</a:t>
            </a:r>
            <a:r>
              <a:rPr kumimoji="1" lang="en-US" altLang="ja-JP" dirty="0"/>
              <a:t> to develop and maintain documentation of Reporting Practices.</a:t>
            </a:r>
          </a:p>
          <a:p>
            <a:pPr lvl="1"/>
            <a:r>
              <a:rPr kumimoji="1" lang="en-US" altLang="ja-JP" dirty="0"/>
              <a:t>This item should be covered by the Terms of Reference of a new team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Compliance </a:t>
            </a:r>
            <a:r>
              <a:rPr kumimoji="1" lang="en-US" altLang="ja-JP" dirty="0"/>
              <a:t>to Technical </a:t>
            </a:r>
            <a:r>
              <a:rPr kumimoji="1" lang="en-US" altLang="ja-JP" dirty="0" smtClean="0"/>
              <a:t>Regulations</a:t>
            </a:r>
          </a:p>
          <a:p>
            <a:pPr lvl="1"/>
            <a:r>
              <a:rPr kumimoji="1" lang="en-US" altLang="ja-JP" dirty="0" smtClean="0"/>
              <a:t>Regional Representatives on migration to TDCF have been designated by all Regional Associations.</a:t>
            </a:r>
          </a:p>
          <a:p>
            <a:pPr lvl="1"/>
            <a:r>
              <a:rPr kumimoji="1" lang="en-US" altLang="ja-JP" dirty="0" smtClean="0"/>
              <a:t>The Team continues to support Members in this area including migration to TDCF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98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Manual on Codes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924425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Fast-track </a:t>
            </a:r>
            <a:r>
              <a:rPr kumimoji="1" lang="en-US" altLang="ja-JP" dirty="0"/>
              <a:t>2018-1 (2 May 2018)</a:t>
            </a:r>
          </a:p>
          <a:p>
            <a:r>
              <a:rPr kumimoji="1" lang="en-US" altLang="ja-JP" dirty="0" smtClean="0"/>
              <a:t>Adoption </a:t>
            </a:r>
            <a:r>
              <a:rPr kumimoji="1" lang="en-US" altLang="ja-JP" dirty="0"/>
              <a:t>between CBS sessions 2018 (7 November </a:t>
            </a:r>
            <a:r>
              <a:rPr kumimoji="1" lang="en-US" altLang="ja-JP" dirty="0" smtClean="0"/>
              <a:t>2018)</a:t>
            </a:r>
            <a:endParaRPr kumimoji="1" lang="en-US" altLang="ja-JP" dirty="0"/>
          </a:p>
          <a:p>
            <a:r>
              <a:rPr kumimoji="1" lang="en-US" altLang="ja-JP" dirty="0" smtClean="0"/>
              <a:t>Pre-operational </a:t>
            </a:r>
            <a:r>
              <a:rPr kumimoji="1" lang="en-US" altLang="ja-JP" dirty="0"/>
              <a:t>(23 August 2018)</a:t>
            </a:r>
          </a:p>
          <a:p>
            <a:r>
              <a:rPr kumimoji="1" lang="en-US" altLang="ja-JP" dirty="0" smtClean="0"/>
              <a:t>Fast-track </a:t>
            </a:r>
            <a:r>
              <a:rPr kumimoji="1" lang="en-US" altLang="ja-JP" dirty="0"/>
              <a:t>2018-2 (7 November </a:t>
            </a:r>
            <a:r>
              <a:rPr kumimoji="1" lang="en-US" altLang="ja-JP" dirty="0" smtClean="0"/>
              <a:t>2018)</a:t>
            </a:r>
            <a:endParaRPr kumimoji="1" lang="en-US" altLang="ja-JP" dirty="0"/>
          </a:p>
          <a:p>
            <a:r>
              <a:rPr kumimoji="1" lang="en-US" altLang="ja-JP" dirty="0" smtClean="0"/>
              <a:t>Fast-track </a:t>
            </a:r>
            <a:r>
              <a:rPr kumimoji="1" lang="en-US" altLang="ja-JP" dirty="0"/>
              <a:t>2019-1 (15 May 2019: </a:t>
            </a:r>
            <a:r>
              <a:rPr kumimoji="1" lang="en-US" altLang="ja-JP" sz="2400" dirty="0"/>
              <a:t>waiting for implementation</a:t>
            </a:r>
            <a:r>
              <a:rPr kumimoji="1" lang="en-US" altLang="ja-JP" dirty="0" smtClean="0"/>
              <a:t>)</a:t>
            </a:r>
            <a:endParaRPr kumimoji="1" lang="en-US" altLang="ja-JP" dirty="0"/>
          </a:p>
          <a:p>
            <a:r>
              <a:rPr kumimoji="1" lang="en-US" altLang="ja-JP" dirty="0" smtClean="0"/>
              <a:t>Adoption </a:t>
            </a:r>
            <a:r>
              <a:rPr kumimoji="1" lang="en-US" altLang="ja-JP" dirty="0"/>
              <a:t>between CBS sessions 2019 (6 November 2019: </a:t>
            </a:r>
            <a:r>
              <a:rPr kumimoji="1" lang="en-US" altLang="ja-JP" sz="2400" dirty="0"/>
              <a:t>waiting for implementation</a:t>
            </a:r>
            <a:r>
              <a:rPr kumimoji="1" lang="en-US" altLang="ja-JP" dirty="0" smtClean="0"/>
              <a:t>)</a:t>
            </a:r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sz="2800" dirty="0" smtClean="0"/>
              <a:t>* Since 2018, </a:t>
            </a:r>
            <a:r>
              <a:rPr kumimoji="1" lang="en-US" altLang="ja-JP" sz="2800" i="1" dirty="0" smtClean="0"/>
              <a:t>Category of Amendments</a:t>
            </a:r>
            <a:r>
              <a:rPr kumimoji="1" lang="en-US" altLang="ja-JP" sz="2800" dirty="0" smtClean="0"/>
              <a:t> is indicated for each proposal on a trial basis to help people who approve the proposals understand the range and level of impacts of Manual amendments.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2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Toward WIS 2.0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Maintain </a:t>
            </a:r>
            <a:r>
              <a:rPr kumimoji="1" lang="en-US" altLang="ja-JP" dirty="0"/>
              <a:t>alignments of strategy for development of a new edition of GRIB and </a:t>
            </a:r>
            <a:r>
              <a:rPr kumimoji="1" lang="en-US" altLang="ja-JP" dirty="0" smtClean="0"/>
              <a:t>BUFR </a:t>
            </a:r>
            <a:r>
              <a:rPr kumimoji="1" lang="en-US" altLang="ja-JP" dirty="0"/>
              <a:t>in the context of WIS </a:t>
            </a:r>
            <a:r>
              <a:rPr kumimoji="1" lang="en-US" altLang="ja-JP" dirty="0" smtClean="0"/>
              <a:t>2.0 to achieve required interoperability in data formats.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98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Impact of Constituent Body Reform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Fast track procedure 2020-1 </a:t>
            </a:r>
            <a:r>
              <a:rPr kumimoji="1" lang="en-US" altLang="ja-JP" dirty="0"/>
              <a:t>and Adoption between CBS sessions </a:t>
            </a:r>
            <a:r>
              <a:rPr kumimoji="1" lang="en-US" altLang="ja-JP" dirty="0" smtClean="0"/>
              <a:t>2020 for amending the Manual on Codes can be affected by the Reform.</a:t>
            </a:r>
          </a:p>
          <a:p>
            <a:pPr lvl="1"/>
            <a:r>
              <a:rPr kumimoji="1" lang="en-US" altLang="ja-JP" dirty="0" smtClean="0"/>
              <a:t>Consolidation of proposals by the Team: end of 2019</a:t>
            </a:r>
          </a:p>
          <a:p>
            <a:pPr lvl="1"/>
            <a:r>
              <a:rPr kumimoji="1" lang="en-US" altLang="ja-JP" dirty="0" smtClean="0"/>
              <a:t>Approval process: beginning of 2020</a:t>
            </a:r>
          </a:p>
          <a:p>
            <a:pPr lvl="1"/>
            <a:r>
              <a:rPr kumimoji="1" lang="en-US" altLang="ja-JP" dirty="0" smtClean="0"/>
              <a:t>Implementation: May (FT2020-1) and November 2020</a:t>
            </a:r>
          </a:p>
          <a:p>
            <a:r>
              <a:rPr kumimoji="1" lang="en-US" altLang="ja-JP" dirty="0" smtClean="0"/>
              <a:t>Amendments proposed by the Team needs to be approved by the ICT-ISS Chair and the CBS President.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5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2946400"/>
            <a:ext cx="4543425" cy="3409950"/>
          </a:xfrm>
          <a:prstGeom prst="rect">
            <a:avLst/>
          </a:prstGeom>
        </p:spPr>
      </p:pic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9436"/>
            <a:ext cx="4847771" cy="3634850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IPET-CM 2018-2019 pp</a:t>
            </a:r>
            <a:fld id="{9259AF2F-52C6-9B46-B8B2-0579234AE62E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63885" y="2258109"/>
            <a:ext cx="40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Meeting in Marrakech</a:t>
            </a:r>
            <a:r>
              <a:rPr kumimoji="1" lang="fr-CA" altLang="ja-JP" dirty="0"/>
              <a:t>, </a:t>
            </a:r>
            <a:r>
              <a:rPr kumimoji="1" lang="en-US" altLang="ja-JP" dirty="0"/>
              <a:t>May 15-19, </a:t>
            </a:r>
            <a:r>
              <a:rPr kumimoji="1" lang="en-US" altLang="ja-JP" dirty="0" smtClean="0"/>
              <a:t>2019, by the kind host of </a:t>
            </a:r>
            <a:r>
              <a:rPr kumimoji="1" lang="en-US" altLang="ja-JP" dirty="0" err="1" smtClean="0"/>
              <a:t>Maroc</a:t>
            </a:r>
            <a:r>
              <a:rPr kumimoji="1" lang="en-US" altLang="ja-JP" dirty="0" smtClean="0"/>
              <a:t> M</a:t>
            </a:r>
            <a:r>
              <a:rPr kumimoji="1" lang="fr-CA" altLang="ja-JP" dirty="0" smtClean="0"/>
              <a:t>étéo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601" y="4344286"/>
            <a:ext cx="449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Meeting in Offenbach</a:t>
            </a:r>
            <a:r>
              <a:rPr kumimoji="1" lang="fr-CA" altLang="ja-JP" dirty="0" smtClean="0"/>
              <a:t>, </a:t>
            </a:r>
            <a:r>
              <a:rPr kumimoji="1" lang="en-US" altLang="ja-JP" dirty="0"/>
              <a:t>May </a:t>
            </a:r>
            <a:r>
              <a:rPr kumimoji="1" lang="en-US" altLang="ja-JP" dirty="0" smtClean="0"/>
              <a:t>28 – June 1, 2018, by the kind host of DWD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72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-CTS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200F76-EA94-4C19-B986-3BD712F65061}"/>
</file>

<file path=customXml/itemProps2.xml><?xml version="1.0" encoding="utf-8"?>
<ds:datastoreItem xmlns:ds="http://schemas.openxmlformats.org/officeDocument/2006/customXml" ds:itemID="{9BD7824A-80A2-4C7C-859B-2C51D4566B94}"/>
</file>

<file path=customXml/itemProps3.xml><?xml version="1.0" encoding="utf-8"?>
<ds:datastoreItem xmlns:ds="http://schemas.openxmlformats.org/officeDocument/2006/customXml" ds:itemID="{DA5823F0-F55D-4144-A80E-9922C458A457}"/>
</file>

<file path=docProps/app.xml><?xml version="1.0" encoding="utf-8"?>
<Properties xmlns="http://schemas.openxmlformats.org/officeDocument/2006/extended-properties" xmlns:vt="http://schemas.openxmlformats.org/officeDocument/2006/docPropsVTypes">
  <Template>ET-CTS2017-presentationXX-template</Template>
  <TotalTime>207</TotalTime>
  <Words>484</Words>
  <Application>Microsoft Office PowerPoint</Application>
  <PresentationFormat>画面に合わせる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ET-CTS2017-presentationXX-template</vt:lpstr>
      <vt:lpstr>PowerPoint プレゼンテーション</vt:lpstr>
      <vt:lpstr>Outcome of 2018 meeting</vt:lpstr>
      <vt:lpstr>Outcome of 2019 meeting</vt:lpstr>
      <vt:lpstr>Outcome of 2019 meeting</vt:lpstr>
      <vt:lpstr>Manual on Codes</vt:lpstr>
      <vt:lpstr>Toward WIS 2.0</vt:lpstr>
      <vt:lpstr>Impact of Constituent Body Reform</vt:lpstr>
      <vt:lpstr>PowerPoint プレゼンテーション</vt:lpstr>
      <vt:lpstr>PowerPoint プレゼンテーション</vt:lpstr>
    </vt:vector>
  </TitlesOfParts>
  <Company>Deutscher Wetterdienst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Glaser Ilona</dc:creator>
  <cp:lastModifiedBy>JH</cp:lastModifiedBy>
  <cp:revision>21</cp:revision>
  <dcterms:created xsi:type="dcterms:W3CDTF">2017-11-09T13:17:19Z</dcterms:created>
  <dcterms:modified xsi:type="dcterms:W3CDTF">2019-04-30T07:15:32Z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