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6" r:id="rId4"/>
    <p:sldId id="262" r:id="rId5"/>
    <p:sldId id="257" r:id="rId6"/>
    <p:sldId id="267" r:id="rId7"/>
    <p:sldId id="261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1" autoAdjust="0"/>
    <p:restoredTop sz="94660"/>
  </p:normalViewPr>
  <p:slideViewPr>
    <p:cSldViewPr snapToGrid="0">
      <p:cViewPr>
        <p:scale>
          <a:sx n="70" d="100"/>
          <a:sy n="70" d="100"/>
        </p:scale>
        <p:origin x="-120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96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41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42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33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24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27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35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19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1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2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85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C998-B48F-451E-A579-5F313BA640A6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6C41-3F3D-4126-95C6-0432F386D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9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www/CBS/Lists_WorkGroups/CBS/opag%20iss/et-wisc-tt-gis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hyperlink" Target="https://wiswiki.wmo.int/tiki-index.php?page=TT-GISC-ops&amp;pagenum=2#GISC_connectivi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swiki.wmo.int/tiki-index.php?page=TT-GISC2018" TargetMode="External"/><Relationship Id="rId2" Type="http://schemas.openxmlformats.org/officeDocument/2006/relationships/hyperlink" Target="https://wiswiki.wmo.int/tiki-index.php?page=joint-ET-WISC+CTS-2017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hyperlink" Target="https://wiswiki.wmo.int/tiki-index.php?page=TT-GISC20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n.wis.cma.cn/WCD/" TargetMode="Externa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swiki.wmo.int/tiki-index.php?page=TrainingAids" TargetMode="External"/><Relationship Id="rId5" Type="http://schemas.openxmlformats.org/officeDocument/2006/relationships/hyperlink" Target="https://wiswiki.wmo.int/tiki-index.php?page=TT-GISC-ops" TargetMode="External"/><Relationship Id="rId4" Type="http://schemas.openxmlformats.org/officeDocument/2006/relationships/hyperlink" Target="https://www.wis-jma.go.jp/wcd/v1/top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nmet.gov.br/giscticket/login_pag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3.png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TT-GISC </a:t>
            </a:r>
            <a:r>
              <a:rPr lang="en-US" altLang="ja-JP" dirty="0" smtClean="0"/>
              <a:t>report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CBS-16 period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86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TT-GISC Structure </a:t>
            </a:r>
            <a:r>
              <a:rPr lang="en-US" altLang="ja-JP" dirty="0"/>
              <a:t>and membership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55499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Re-established under the ET-WISC (in 2016)</a:t>
            </a:r>
          </a:p>
          <a:p>
            <a:r>
              <a:rPr lang="en-US" altLang="ja-JP" dirty="0" smtClean="0"/>
              <a:t>TT-GISC </a:t>
            </a:r>
            <a:r>
              <a:rPr lang="en-US" altLang="ja-JP" dirty="0" err="1" smtClean="0"/>
              <a:t>ToR</a:t>
            </a:r>
            <a:r>
              <a:rPr lang="en-US" altLang="ja-JP" dirty="0" smtClean="0"/>
              <a:t> and Work Plan </a:t>
            </a:r>
            <a:r>
              <a:rPr lang="en-US" altLang="ja-JP" dirty="0"/>
              <a:t>was </a:t>
            </a:r>
            <a:r>
              <a:rPr lang="en-US" altLang="ja-JP" dirty="0" smtClean="0"/>
              <a:t>updated</a:t>
            </a:r>
          </a:p>
          <a:p>
            <a:r>
              <a:rPr lang="en-US" altLang="ja-JP" dirty="0" smtClean="0">
                <a:hlinkClick r:id="rId2"/>
              </a:rPr>
              <a:t>Membership</a:t>
            </a:r>
            <a:endParaRPr lang="en-US" altLang="ja-JP" dirty="0"/>
          </a:p>
          <a:p>
            <a:pPr lvl="1"/>
            <a:r>
              <a:rPr lang="en-US" altLang="ja-JP" dirty="0" smtClean="0"/>
              <a:t>1 Chair</a:t>
            </a:r>
          </a:p>
          <a:p>
            <a:pPr lvl="1"/>
            <a:r>
              <a:rPr lang="en-US" altLang="ja-JP" dirty="0" smtClean="0"/>
              <a:t>24 members (including a rep. from all GISCs)</a:t>
            </a:r>
          </a:p>
          <a:p>
            <a:r>
              <a:rPr lang="en-US" altLang="ja-JP" dirty="0" smtClean="0"/>
              <a:t>Sub-groups</a:t>
            </a:r>
          </a:p>
          <a:p>
            <a:pPr lvl="1"/>
            <a:r>
              <a:rPr lang="en-US" altLang="ja-JP" dirty="0"/>
              <a:t>L</a:t>
            </a:r>
            <a:r>
              <a:rPr lang="en-US" altLang="ja-JP" dirty="0" smtClean="0"/>
              <a:t>aunched </a:t>
            </a:r>
            <a:r>
              <a:rPr lang="en-US" altLang="ja-JP" dirty="0"/>
              <a:t>8 </a:t>
            </a:r>
            <a:r>
              <a:rPr lang="en-US" altLang="ja-JP" dirty="0" smtClean="0"/>
              <a:t>Work packages to address</a:t>
            </a:r>
            <a:r>
              <a:rPr lang="ja-JP" altLang="en-US" dirty="0"/>
              <a:t> </a:t>
            </a:r>
            <a:r>
              <a:rPr lang="en-US" altLang="ja-JP" dirty="0" smtClean="0"/>
              <a:t>following key issues </a:t>
            </a:r>
          </a:p>
          <a:p>
            <a:pPr lvl="1"/>
            <a:r>
              <a:rPr lang="en-US" altLang="ja-JP" dirty="0" smtClean="0"/>
              <a:t>Part-C</a:t>
            </a:r>
            <a:r>
              <a:rPr lang="en-US" altLang="ja-JP" dirty="0"/>
              <a:t>, </a:t>
            </a:r>
            <a:r>
              <a:rPr lang="en-US" altLang="ja-JP" dirty="0" smtClean="0"/>
              <a:t>User-Interface, User-Federation, GISC-Committee, Metadata-Consistency, WIS-Monitoring, Capacity-Develop and Tech-</a:t>
            </a:r>
            <a:r>
              <a:rPr lang="en-US" altLang="ja-JP" dirty="0" err="1" smtClean="0"/>
              <a:t>Reg</a:t>
            </a:r>
            <a:r>
              <a:rPr lang="en-US" altLang="ja-JP" dirty="0" smtClean="0"/>
              <a:t>-Updating</a:t>
            </a:r>
          </a:p>
        </p:txBody>
      </p:sp>
    </p:spTree>
    <p:extLst>
      <p:ext uri="{BB962C8B-B14F-4D97-AF65-F5344CB8AC3E}">
        <p14:creationId xmlns:p14="http://schemas.microsoft.com/office/powerpoint/2010/main" val="13951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kumimoji="1" lang="en-US" altLang="ja-JP" dirty="0" smtClean="0"/>
              <a:t>TT-GISC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Status (1)</a:t>
            </a:r>
            <a:endParaRPr kumimoji="1" lang="ja-JP" altLang="en-US" sz="32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55499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Statement</a:t>
            </a:r>
            <a:endParaRPr lang="en-US" altLang="ja-JP" dirty="0"/>
          </a:p>
          <a:p>
            <a:pPr lvl="1"/>
            <a:r>
              <a:rPr lang="en-US" altLang="ja-JP" dirty="0"/>
              <a:t>All 15 GISCs stated “operational”</a:t>
            </a:r>
          </a:p>
          <a:p>
            <a:r>
              <a:rPr lang="en-US" altLang="ja-JP" dirty="0"/>
              <a:t>GISC-GISC </a:t>
            </a:r>
            <a:r>
              <a:rPr lang="en-US" altLang="ja-JP" dirty="0">
                <a:hlinkClick r:id="rId2"/>
              </a:rPr>
              <a:t>connectivity</a:t>
            </a:r>
            <a:r>
              <a:rPr lang="en-US" altLang="ja-JP" dirty="0"/>
              <a:t> </a:t>
            </a:r>
            <a:r>
              <a:rPr lang="en-US" altLang="ja-JP" dirty="0" smtClean="0"/>
              <a:t>(</a:t>
            </a:r>
            <a:r>
              <a:rPr lang="en-US" altLang="ja-JP" dirty="0"/>
              <a:t>as of Sep. 2018)</a:t>
            </a:r>
          </a:p>
          <a:p>
            <a:pPr lvl="1"/>
            <a:r>
              <a:rPr lang="en-US" altLang="ja-JP" dirty="0"/>
              <a:t>“1” GISC Offenbach connected to all 14 GISCs </a:t>
            </a:r>
            <a:r>
              <a:rPr lang="en-US" altLang="ja-JP" dirty="0" smtClean="0"/>
              <a:t>(100%) </a:t>
            </a:r>
            <a:endParaRPr lang="en-US" altLang="ja-JP" dirty="0"/>
          </a:p>
          <a:p>
            <a:pPr lvl="1"/>
            <a:r>
              <a:rPr lang="en-US" altLang="ja-JP" dirty="0"/>
              <a:t>“7” GISCs connected to 8-13 GISCs (57-93%)  </a:t>
            </a:r>
          </a:p>
          <a:p>
            <a:pPr lvl="1"/>
            <a:r>
              <a:rPr lang="en-US" altLang="ja-JP" dirty="0"/>
              <a:t>Remaining “7” GISCs connected to 2-7 GISCs (14-50%)</a:t>
            </a:r>
          </a:p>
          <a:p>
            <a:r>
              <a:rPr lang="en-US" altLang="ja-JP" dirty="0" smtClean="0"/>
              <a:t>GISC </a:t>
            </a:r>
            <a:r>
              <a:rPr lang="en-US" altLang="ja-JP" dirty="0"/>
              <a:t>– GISC </a:t>
            </a:r>
            <a:r>
              <a:rPr lang="en-US" altLang="ja-JP" dirty="0">
                <a:hlinkClick r:id="rId3" action="ppaction://hlinksldjump"/>
              </a:rPr>
              <a:t>backup </a:t>
            </a:r>
            <a:r>
              <a:rPr lang="en-US" altLang="ja-JP" dirty="0" smtClean="0">
                <a:hlinkClick r:id="rId3" action="ppaction://hlinksldjump"/>
              </a:rPr>
              <a:t>status</a:t>
            </a:r>
            <a:endParaRPr lang="en-US" altLang="ja-JP" dirty="0"/>
          </a:p>
          <a:p>
            <a:pPr lvl="1"/>
            <a:r>
              <a:rPr lang="en-US" altLang="ja-JP" dirty="0"/>
              <a:t>“6” GISCs are in operational</a:t>
            </a:r>
          </a:p>
          <a:p>
            <a:pPr lvl="1"/>
            <a:r>
              <a:rPr lang="en-US" altLang="ja-JP" dirty="0"/>
              <a:t>“7” GISCs are under negotiating and developing</a:t>
            </a:r>
          </a:p>
          <a:p>
            <a:pPr lvl="1"/>
            <a:r>
              <a:rPr lang="en-US" altLang="ja-JP" dirty="0"/>
              <a:t>“1” GISC is not </a:t>
            </a:r>
            <a:r>
              <a:rPr lang="en-US" altLang="ja-JP" dirty="0" smtClean="0"/>
              <a:t>yet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842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lang="en-US" altLang="ja-JP" dirty="0" smtClean="0"/>
              <a:t>TT-GISC</a:t>
            </a:r>
            <a:r>
              <a:rPr lang="ja-JP" altLang="en-US" dirty="0" smtClean="0"/>
              <a:t> </a:t>
            </a:r>
            <a:r>
              <a:rPr lang="en-US" altLang="ja-JP" dirty="0"/>
              <a:t>Status </a:t>
            </a:r>
            <a:r>
              <a:rPr lang="en-US" altLang="ja-JP" dirty="0" smtClean="0"/>
              <a:t>(2)</a:t>
            </a:r>
            <a:endParaRPr kumimoji="1" lang="ja-JP" altLang="en-US" sz="32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5549900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Meetings</a:t>
            </a:r>
          </a:p>
          <a:p>
            <a:pPr lvl="1"/>
            <a:r>
              <a:rPr lang="en-US" altLang="ja-JP" dirty="0">
                <a:hlinkClick r:id="rId2"/>
              </a:rPr>
              <a:t>TT-GISC-2017</a:t>
            </a:r>
            <a:r>
              <a:rPr lang="en-US" altLang="ja-JP" dirty="0"/>
              <a:t> 13-17 Nov., Geneva (joint with WISC/CTS)</a:t>
            </a:r>
          </a:p>
          <a:p>
            <a:pPr lvl="1"/>
            <a:r>
              <a:rPr lang="en-US" altLang="ja-JP" dirty="0">
                <a:hlinkClick r:id="rId3"/>
              </a:rPr>
              <a:t>TT-GISC-2018</a:t>
            </a:r>
            <a:r>
              <a:rPr lang="en-US" altLang="ja-JP" dirty="0"/>
              <a:t> 18-20 Sep., Casablanca, Morocco</a:t>
            </a:r>
          </a:p>
          <a:p>
            <a:pPr lvl="1"/>
            <a:r>
              <a:rPr lang="en-US" altLang="ja-JP" dirty="0"/>
              <a:t>Plan: </a:t>
            </a:r>
            <a:r>
              <a:rPr lang="en-US" altLang="ja-JP" dirty="0">
                <a:hlinkClick r:id="rId4"/>
              </a:rPr>
              <a:t>TT-GISC-2019</a:t>
            </a:r>
            <a:r>
              <a:rPr lang="en-US" altLang="ja-JP" dirty="0"/>
              <a:t> 26-29 Aug., Offenbach, Germany</a:t>
            </a:r>
          </a:p>
          <a:p>
            <a:r>
              <a:rPr lang="en-US" altLang="ja-JP" dirty="0" smtClean="0"/>
              <a:t>Metadata </a:t>
            </a:r>
            <a:r>
              <a:rPr lang="en-US" altLang="ja-JP" dirty="0"/>
              <a:t>sync</a:t>
            </a:r>
          </a:p>
          <a:p>
            <a:pPr lvl="1"/>
            <a:r>
              <a:rPr lang="en-US" altLang="ja-JP" dirty="0"/>
              <a:t>There are inconsistency between GISCs</a:t>
            </a:r>
          </a:p>
          <a:p>
            <a:pPr lvl="1"/>
            <a:r>
              <a:rPr lang="en-US" altLang="ja-JP" dirty="0"/>
              <a:t>Testing a </a:t>
            </a:r>
            <a:r>
              <a:rPr lang="en-US" altLang="ja-JP" dirty="0" smtClean="0"/>
              <a:t>solution </a:t>
            </a:r>
            <a:r>
              <a:rPr lang="en-US" altLang="ja-JP" dirty="0"/>
              <a:t>to avoid inconsistency  </a:t>
            </a:r>
          </a:p>
          <a:p>
            <a:r>
              <a:rPr lang="en-US" altLang="ja-JP" dirty="0" smtClean="0"/>
              <a:t>Capacity development activities (2016-2018)</a:t>
            </a:r>
          </a:p>
          <a:p>
            <a:pPr lvl="1"/>
            <a:r>
              <a:rPr lang="en-US" altLang="ja-JP" dirty="0" smtClean="0"/>
              <a:t>9 GISCs provided </a:t>
            </a:r>
            <a:r>
              <a:rPr lang="en-US" altLang="ja-JP" dirty="0" smtClean="0">
                <a:hlinkClick r:id="rId5" action="ppaction://hlinksldjump"/>
              </a:rPr>
              <a:t>training opportunities</a:t>
            </a:r>
            <a:r>
              <a:rPr lang="en-US" altLang="ja-JP" dirty="0" smtClean="0"/>
              <a:t> for their area of responsibility</a:t>
            </a:r>
          </a:p>
          <a:p>
            <a:pPr lvl="1"/>
            <a:r>
              <a:rPr lang="en-US" altLang="ja-JP" dirty="0" smtClean="0"/>
              <a:t>There were three types of workshop</a:t>
            </a:r>
          </a:p>
          <a:p>
            <a:pPr lvl="2"/>
            <a:r>
              <a:rPr lang="en-US" altLang="ja-JP" dirty="0" smtClean="0"/>
              <a:t>Workshop held at GISC</a:t>
            </a:r>
          </a:p>
          <a:p>
            <a:pPr lvl="2"/>
            <a:r>
              <a:rPr lang="en-US" altLang="ja-JP" dirty="0" smtClean="0"/>
              <a:t>On-site training </a:t>
            </a:r>
          </a:p>
          <a:p>
            <a:pPr lvl="2"/>
            <a:r>
              <a:rPr lang="en-US" altLang="ja-JP" dirty="0" smtClean="0"/>
              <a:t>Remote online training</a:t>
            </a:r>
          </a:p>
        </p:txBody>
      </p:sp>
    </p:spTree>
    <p:extLst>
      <p:ext uri="{BB962C8B-B14F-4D97-AF65-F5344CB8AC3E}">
        <p14:creationId xmlns:p14="http://schemas.microsoft.com/office/powerpoint/2010/main" val="27326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lang="en-US" altLang="ja-JP" dirty="0"/>
              <a:t>Achievements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55499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Drafted recommendations </a:t>
            </a:r>
            <a:r>
              <a:rPr lang="en-US" altLang="ja-JP" dirty="0"/>
              <a:t>(</a:t>
            </a:r>
            <a:r>
              <a:rPr lang="en-US" altLang="ja-JP" dirty="0" smtClean="0"/>
              <a:t>amendment of </a:t>
            </a:r>
            <a:r>
              <a:rPr lang="en-US" altLang="ja-JP" dirty="0"/>
              <a:t>No.1060 </a:t>
            </a:r>
            <a:r>
              <a:rPr lang="en-US" altLang="ja-JP" dirty="0" smtClean="0"/>
              <a:t>and 1061) to be approved by Cg-18</a:t>
            </a:r>
          </a:p>
          <a:p>
            <a:r>
              <a:rPr lang="en-US" altLang="ja-JP" dirty="0" smtClean="0"/>
              <a:t>GISC Watch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/>
              <a:t>S</a:t>
            </a:r>
            <a:r>
              <a:rPr lang="en-US" altLang="ja-JP" dirty="0" smtClean="0"/>
              <a:t>tarted from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May 2018 according to the fortnight roster and using </a:t>
            </a:r>
            <a:r>
              <a:rPr lang="en-US" altLang="ja-JP" dirty="0" smtClean="0">
                <a:hlinkClick r:id="rId2" action="ppaction://hlinksldjump"/>
              </a:rPr>
              <a:t>issue ticketing system</a:t>
            </a:r>
            <a:r>
              <a:rPr lang="en-US" altLang="ja-JP" dirty="0" smtClean="0"/>
              <a:t> with support from GISC Brasilia. All GISC are well attending.</a:t>
            </a:r>
          </a:p>
          <a:p>
            <a:pPr lvl="1"/>
            <a:r>
              <a:rPr lang="en-US" altLang="ja-JP" dirty="0" smtClean="0"/>
              <a:t>GISC </a:t>
            </a:r>
            <a:r>
              <a:rPr lang="en-US" altLang="ja-JP" dirty="0" smtClean="0">
                <a:hlinkClick r:id="rId3"/>
              </a:rPr>
              <a:t>Beijing</a:t>
            </a:r>
            <a:r>
              <a:rPr lang="en-US" altLang="ja-JP" dirty="0" smtClean="0"/>
              <a:t> and </a:t>
            </a:r>
            <a:r>
              <a:rPr lang="en-US" altLang="ja-JP" dirty="0" smtClean="0">
                <a:hlinkClick r:id="rId4"/>
              </a:rPr>
              <a:t>Tokyo</a:t>
            </a:r>
            <a:r>
              <a:rPr lang="en-US" altLang="ja-JP" dirty="0" smtClean="0"/>
              <a:t> started providing WIS common dashboard (WCD) on an operational basis</a:t>
            </a:r>
          </a:p>
          <a:p>
            <a:r>
              <a:rPr kumimoji="1" lang="en-US" altLang="ja-JP" dirty="0" smtClean="0"/>
              <a:t>Started supporting Upper-Air BUFR issues with using the </a:t>
            </a:r>
            <a:r>
              <a:rPr lang="en-US" altLang="ja-JP" dirty="0"/>
              <a:t>GISC </a:t>
            </a:r>
            <a:r>
              <a:rPr lang="en-US" altLang="ja-JP" dirty="0" smtClean="0"/>
              <a:t>ticketing system</a:t>
            </a:r>
            <a:endParaRPr lang="en-US" altLang="ja-JP" dirty="0" smtClean="0"/>
          </a:p>
          <a:p>
            <a:r>
              <a:rPr kumimoji="1" lang="en-US" altLang="ja-JP" dirty="0" smtClean="0"/>
              <a:t>Established </a:t>
            </a:r>
            <a:r>
              <a:rPr kumimoji="1" lang="en-US" altLang="ja-JP" dirty="0" smtClean="0">
                <a:hlinkClick r:id="rId5"/>
              </a:rPr>
              <a:t>GISC Operation page</a:t>
            </a:r>
            <a:r>
              <a:rPr kumimoji="1" lang="en-US" altLang="ja-JP" dirty="0" smtClean="0"/>
              <a:t> to share operational guidance/status/procedures</a:t>
            </a:r>
          </a:p>
          <a:p>
            <a:r>
              <a:rPr lang="en-US" altLang="ja-JP" dirty="0"/>
              <a:t>E</a:t>
            </a:r>
            <a:r>
              <a:rPr lang="en-US" altLang="ja-JP" dirty="0" smtClean="0"/>
              <a:t>stablished </a:t>
            </a:r>
            <a:r>
              <a:rPr lang="en-US" altLang="ja-JP" dirty="0" smtClean="0">
                <a:hlinkClick r:id="rId6"/>
              </a:rPr>
              <a:t>Training Aids page</a:t>
            </a:r>
            <a:r>
              <a:rPr lang="en-US" altLang="ja-JP" dirty="0" smtClean="0"/>
              <a:t> </a:t>
            </a:r>
            <a:r>
              <a:rPr lang="en-US" altLang="ja-JP" dirty="0"/>
              <a:t>to share training </a:t>
            </a:r>
            <a:r>
              <a:rPr lang="en-US" altLang="ja-JP" dirty="0" smtClean="0"/>
              <a:t>materials and activities</a:t>
            </a:r>
            <a:endParaRPr lang="en-US" altLang="ja-JP" dirty="0"/>
          </a:p>
          <a:p>
            <a:pPr lvl="1"/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095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6517"/>
          </a:xfrm>
        </p:spPr>
        <p:txBody>
          <a:bodyPr/>
          <a:lstStyle/>
          <a:p>
            <a:r>
              <a:rPr lang="en-US" altLang="ja-JP" dirty="0" smtClean="0"/>
              <a:t>Thank you for your attention</a:t>
            </a:r>
            <a:endParaRPr kumimoji="1" lang="ja-JP" altLang="en-US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140" y="3406775"/>
            <a:ext cx="497586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 descr="C:\Users\Ken\Documents\WMO+会議\Meeting_2018\TT-GISC2018_doc\TT-GISC2018-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" y="1322102"/>
            <a:ext cx="4858603" cy="325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59307" y="4094329"/>
            <a:ext cx="261283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TT-GISC-2018, Casablanca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57917" y="6171684"/>
            <a:ext cx="227357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TT-GISC-2017, Geneva</a:t>
            </a:r>
          </a:p>
        </p:txBody>
      </p:sp>
    </p:spTree>
    <p:extLst>
      <p:ext uri="{BB962C8B-B14F-4D97-AF65-F5344CB8AC3E}">
        <p14:creationId xmlns:p14="http://schemas.microsoft.com/office/powerpoint/2010/main" val="321693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51"/>
          <p:cNvSpPr txBox="1"/>
          <p:nvPr/>
        </p:nvSpPr>
        <p:spPr>
          <a:xfrm>
            <a:off x="251520" y="116632"/>
            <a:ext cx="204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GISC backup matrix</a:t>
            </a:r>
          </a:p>
        </p:txBody>
      </p:sp>
      <p:cxnSp>
        <p:nvCxnSpPr>
          <p:cNvPr id="152" name="直線コネクタ 151"/>
          <p:cNvCxnSpPr/>
          <p:nvPr/>
        </p:nvCxnSpPr>
        <p:spPr>
          <a:xfrm flipH="1">
            <a:off x="6300192" y="281444"/>
            <a:ext cx="45307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6725875" y="137428"/>
            <a:ext cx="2238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Operational </a:t>
            </a:r>
          </a:p>
          <a:p>
            <a:r>
              <a:rPr lang="en-US" altLang="ja-JP" sz="1200" dirty="0"/>
              <a:t>Planned (under developing)</a:t>
            </a:r>
          </a:p>
          <a:p>
            <a:r>
              <a:rPr lang="en-US" altLang="ja-JP" sz="1200" dirty="0"/>
              <a:t>Negotiating</a:t>
            </a:r>
          </a:p>
          <a:p>
            <a:r>
              <a:rPr kumimoji="1" lang="en-US" altLang="ja-JP" sz="1200" dirty="0"/>
              <a:t>To be confirmed(one-side</a:t>
            </a:r>
            <a:r>
              <a:rPr lang="ja-JP" altLang="en-US" sz="1200" dirty="0"/>
              <a:t> </a:t>
            </a:r>
            <a:r>
              <a:rPr lang="en-US" altLang="ja-JP" sz="1200" dirty="0"/>
              <a:t>info.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6228184" y="116631"/>
            <a:ext cx="2664296" cy="837789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1" name="直線コネクタ 160"/>
          <p:cNvCxnSpPr/>
          <p:nvPr/>
        </p:nvCxnSpPr>
        <p:spPr>
          <a:xfrm flipH="1">
            <a:off x="6300192" y="448103"/>
            <a:ext cx="45307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 flipH="1">
            <a:off x="6300192" y="649827"/>
            <a:ext cx="453070" cy="0"/>
          </a:xfrm>
          <a:prstGeom prst="lin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827140" y="510548"/>
            <a:ext cx="1559401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i="1" u="sng" dirty="0" smtClean="0"/>
              <a:t>As of TT-GISC 2018</a:t>
            </a:r>
            <a:endParaRPr kumimoji="1" lang="ja-JP" altLang="en-US" sz="1400" b="1" i="1" u="sng" dirty="0"/>
          </a:p>
        </p:txBody>
      </p:sp>
      <p:cxnSp>
        <p:nvCxnSpPr>
          <p:cNvPr id="159" name="直線コネクタ 158"/>
          <p:cNvCxnSpPr/>
          <p:nvPr/>
        </p:nvCxnSpPr>
        <p:spPr>
          <a:xfrm flipH="1">
            <a:off x="6300192" y="836712"/>
            <a:ext cx="45307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809829" y="954420"/>
            <a:ext cx="7294172" cy="5910059"/>
            <a:chOff x="809828" y="954420"/>
            <a:chExt cx="7294174" cy="5910056"/>
          </a:xfrm>
        </p:grpSpPr>
        <p:cxnSp>
          <p:nvCxnSpPr>
            <p:cNvPr id="154" name="直線コネクタ 153"/>
            <p:cNvCxnSpPr>
              <a:stCxn id="199" idx="4"/>
              <a:endCxn id="221" idx="3"/>
            </p:cNvCxnSpPr>
            <p:nvPr/>
          </p:nvCxnSpPr>
          <p:spPr>
            <a:xfrm>
              <a:off x="4680012" y="1909976"/>
              <a:ext cx="766629" cy="19802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>
              <a:stCxn id="80" idx="5"/>
              <a:endCxn id="221" idx="3"/>
            </p:cNvCxnSpPr>
            <p:nvPr/>
          </p:nvCxnSpPr>
          <p:spPr>
            <a:xfrm flipV="1">
              <a:off x="3625351" y="2108006"/>
              <a:ext cx="1821290" cy="6146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>
              <a:stCxn id="120" idx="5"/>
              <a:endCxn id="221" idx="3"/>
            </p:cNvCxnSpPr>
            <p:nvPr/>
          </p:nvCxnSpPr>
          <p:spPr>
            <a:xfrm flipV="1">
              <a:off x="2977279" y="2108006"/>
              <a:ext cx="2469361" cy="64807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>
              <a:stCxn id="144" idx="6"/>
              <a:endCxn id="221" idx="3"/>
            </p:cNvCxnSpPr>
            <p:nvPr/>
          </p:nvCxnSpPr>
          <p:spPr>
            <a:xfrm flipV="1">
              <a:off x="2699792" y="2108006"/>
              <a:ext cx="2746848" cy="148671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>
              <a:stCxn id="344" idx="7"/>
              <a:endCxn id="221" idx="3"/>
            </p:cNvCxnSpPr>
            <p:nvPr/>
          </p:nvCxnSpPr>
          <p:spPr>
            <a:xfrm flipV="1">
              <a:off x="3542798" y="2108006"/>
              <a:ext cx="1903842" cy="327418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コネクタ 167"/>
            <p:cNvCxnSpPr>
              <a:stCxn id="199" idx="4"/>
              <a:endCxn id="251" idx="3"/>
            </p:cNvCxnSpPr>
            <p:nvPr/>
          </p:nvCxnSpPr>
          <p:spPr>
            <a:xfrm>
              <a:off x="4680012" y="1909976"/>
              <a:ext cx="1342693" cy="63007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コネクタ 169"/>
            <p:cNvCxnSpPr>
              <a:stCxn id="199" idx="4"/>
              <a:endCxn id="306" idx="1"/>
            </p:cNvCxnSpPr>
            <p:nvPr/>
          </p:nvCxnSpPr>
          <p:spPr>
            <a:xfrm>
              <a:off x="4680012" y="1909976"/>
              <a:ext cx="766629" cy="367550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/>
            <p:cNvCxnSpPr>
              <a:stCxn id="199" idx="4"/>
              <a:endCxn id="344" idx="7"/>
            </p:cNvCxnSpPr>
            <p:nvPr/>
          </p:nvCxnSpPr>
          <p:spPr>
            <a:xfrm flipH="1">
              <a:off x="3542798" y="1909976"/>
              <a:ext cx="1137214" cy="347221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>
              <a:stCxn id="199" idx="4"/>
              <a:endCxn id="80" idx="5"/>
            </p:cNvCxnSpPr>
            <p:nvPr/>
          </p:nvCxnSpPr>
          <p:spPr>
            <a:xfrm flipH="1">
              <a:off x="3625351" y="1909976"/>
              <a:ext cx="1054661" cy="25949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線コネクタ 298"/>
            <p:cNvCxnSpPr>
              <a:stCxn id="80" idx="5"/>
              <a:endCxn id="251" idx="3"/>
            </p:cNvCxnSpPr>
            <p:nvPr/>
          </p:nvCxnSpPr>
          <p:spPr>
            <a:xfrm>
              <a:off x="3625351" y="2169469"/>
              <a:ext cx="2397353" cy="37058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コネクタ 300"/>
            <p:cNvCxnSpPr>
              <a:stCxn id="80" idx="5"/>
              <a:endCxn id="306" idx="1"/>
            </p:cNvCxnSpPr>
            <p:nvPr/>
          </p:nvCxnSpPr>
          <p:spPr>
            <a:xfrm>
              <a:off x="3625351" y="2169469"/>
              <a:ext cx="1821290" cy="341601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線コネクタ 302"/>
            <p:cNvCxnSpPr>
              <a:stCxn id="80" idx="5"/>
              <a:endCxn id="344" idx="7"/>
            </p:cNvCxnSpPr>
            <p:nvPr/>
          </p:nvCxnSpPr>
          <p:spPr>
            <a:xfrm flipH="1">
              <a:off x="3542798" y="2169469"/>
              <a:ext cx="82553" cy="32127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線コネクタ 306"/>
            <p:cNvCxnSpPr>
              <a:stCxn id="120" idx="5"/>
              <a:endCxn id="144" idx="6"/>
            </p:cNvCxnSpPr>
            <p:nvPr/>
          </p:nvCxnSpPr>
          <p:spPr>
            <a:xfrm flipH="1">
              <a:off x="2699792" y="2756078"/>
              <a:ext cx="277487" cy="83863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直線コネクタ 308"/>
            <p:cNvCxnSpPr>
              <a:stCxn id="80" idx="5"/>
              <a:endCxn id="120" idx="5"/>
            </p:cNvCxnSpPr>
            <p:nvPr/>
          </p:nvCxnSpPr>
          <p:spPr>
            <a:xfrm flipH="1">
              <a:off x="2977279" y="2169469"/>
              <a:ext cx="648072" cy="58660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コネクタ 320"/>
            <p:cNvCxnSpPr>
              <a:stCxn id="120" idx="5"/>
              <a:endCxn id="306" idx="1"/>
            </p:cNvCxnSpPr>
            <p:nvPr/>
          </p:nvCxnSpPr>
          <p:spPr>
            <a:xfrm>
              <a:off x="2977279" y="2756078"/>
              <a:ext cx="2469361" cy="282940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322"/>
            <p:cNvCxnSpPr>
              <a:stCxn id="120" idx="5"/>
              <a:endCxn id="344" idx="7"/>
            </p:cNvCxnSpPr>
            <p:nvPr/>
          </p:nvCxnSpPr>
          <p:spPr>
            <a:xfrm>
              <a:off x="2977279" y="2756078"/>
              <a:ext cx="565519" cy="262610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326"/>
            <p:cNvCxnSpPr>
              <a:stCxn id="144" idx="6"/>
              <a:endCxn id="344" idx="7"/>
            </p:cNvCxnSpPr>
            <p:nvPr/>
          </p:nvCxnSpPr>
          <p:spPr>
            <a:xfrm>
              <a:off x="2699792" y="3594715"/>
              <a:ext cx="843006" cy="178747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コネクタ 328"/>
            <p:cNvCxnSpPr>
              <a:stCxn id="144" idx="6"/>
              <a:endCxn id="306" idx="1"/>
            </p:cNvCxnSpPr>
            <p:nvPr/>
          </p:nvCxnSpPr>
          <p:spPr>
            <a:xfrm>
              <a:off x="2699792" y="3594715"/>
              <a:ext cx="2746848" cy="199076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線コネクタ 330"/>
            <p:cNvCxnSpPr>
              <a:stCxn id="144" idx="6"/>
              <a:endCxn id="251" idx="3"/>
            </p:cNvCxnSpPr>
            <p:nvPr/>
          </p:nvCxnSpPr>
          <p:spPr>
            <a:xfrm flipV="1">
              <a:off x="2699792" y="2540054"/>
              <a:ext cx="3322912" cy="105466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線コネクタ 332"/>
            <p:cNvCxnSpPr>
              <a:stCxn id="344" idx="7"/>
              <a:endCxn id="306" idx="1"/>
            </p:cNvCxnSpPr>
            <p:nvPr/>
          </p:nvCxnSpPr>
          <p:spPr>
            <a:xfrm>
              <a:off x="3542798" y="5382186"/>
              <a:ext cx="1903842" cy="20329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線コネクタ 340"/>
            <p:cNvCxnSpPr>
              <a:stCxn id="344" idx="7"/>
              <a:endCxn id="251" idx="3"/>
            </p:cNvCxnSpPr>
            <p:nvPr/>
          </p:nvCxnSpPr>
          <p:spPr>
            <a:xfrm flipV="1">
              <a:off x="3542798" y="2540054"/>
              <a:ext cx="2479906" cy="28421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テキスト ボックス 110"/>
            <p:cNvSpPr txBox="1"/>
            <p:nvPr/>
          </p:nvSpPr>
          <p:spPr>
            <a:xfrm>
              <a:off x="2509142" y="954420"/>
              <a:ext cx="1128834" cy="707886"/>
            </a:xfrm>
            <a:prstGeom prst="rect">
              <a:avLst/>
            </a:prstGeom>
            <a:solidFill>
              <a:srgbClr val="99FF99"/>
            </a:solidFill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/>
                <a:t>GISC (2?)</a:t>
              </a:r>
            </a:p>
            <a:p>
              <a:pPr algn="ctr"/>
              <a:r>
                <a:rPr kumimoji="1" lang="en-US" altLang="ja-JP" sz="2000" dirty="0"/>
                <a:t>Exeter</a:t>
              </a:r>
              <a:endParaRPr kumimoji="1" lang="ja-JP" altLang="en-US" sz="2000" dirty="0"/>
            </a:p>
          </p:txBody>
        </p:sp>
        <p:cxnSp>
          <p:nvCxnSpPr>
            <p:cNvPr id="116" name="直線コネクタ 115"/>
            <p:cNvCxnSpPr>
              <a:stCxn id="111" idx="2"/>
              <a:endCxn id="80" idx="1"/>
            </p:cNvCxnSpPr>
            <p:nvPr/>
          </p:nvCxnSpPr>
          <p:spPr>
            <a:xfrm>
              <a:off x="3073559" y="1662306"/>
              <a:ext cx="500874" cy="456244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テキスト ボックス 118"/>
            <p:cNvSpPr txBox="1"/>
            <p:nvPr/>
          </p:nvSpPr>
          <p:spPr>
            <a:xfrm>
              <a:off x="883249" y="1707239"/>
              <a:ext cx="1267399" cy="707886"/>
            </a:xfrm>
            <a:prstGeom prst="rect">
              <a:avLst/>
            </a:prstGeom>
            <a:solidFill>
              <a:srgbClr val="99FF99"/>
            </a:solidFill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/>
                <a:t>GISC (3?)</a:t>
              </a:r>
            </a:p>
            <a:p>
              <a:pPr algn="ctr"/>
              <a:r>
                <a:rPr kumimoji="1" lang="en-US" altLang="ja-JP" sz="2000" dirty="0"/>
                <a:t>Offenbach</a:t>
              </a:r>
              <a:endParaRPr kumimoji="1" lang="ja-JP" altLang="en-US" sz="2000" dirty="0"/>
            </a:p>
          </p:txBody>
        </p:sp>
        <p:cxnSp>
          <p:nvCxnSpPr>
            <p:cNvPr id="121" name="直線コネクタ 120"/>
            <p:cNvCxnSpPr>
              <a:stCxn id="119" idx="3"/>
              <a:endCxn id="120" idx="1"/>
            </p:cNvCxnSpPr>
            <p:nvPr/>
          </p:nvCxnSpPr>
          <p:spPr>
            <a:xfrm>
              <a:off x="2150646" y="2061184"/>
              <a:ext cx="775716" cy="643976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テキスト ボックス 142"/>
            <p:cNvSpPr txBox="1"/>
            <p:nvPr/>
          </p:nvSpPr>
          <p:spPr>
            <a:xfrm>
              <a:off x="928473" y="3009167"/>
              <a:ext cx="1114089" cy="707886"/>
            </a:xfrm>
            <a:prstGeom prst="rect">
              <a:avLst/>
            </a:prstGeom>
            <a:solidFill>
              <a:srgbClr val="99FF99"/>
            </a:solidFill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/>
                <a:t>GISC (3)</a:t>
              </a:r>
            </a:p>
            <a:p>
              <a:pPr algn="ctr"/>
              <a:r>
                <a:rPr kumimoji="1" lang="en-US" altLang="ja-JP" sz="2000" dirty="0"/>
                <a:t>Toulouse</a:t>
              </a:r>
              <a:endParaRPr kumimoji="1" lang="ja-JP" altLang="en-US" sz="2000" dirty="0"/>
            </a:p>
          </p:txBody>
        </p:sp>
        <p:cxnSp>
          <p:nvCxnSpPr>
            <p:cNvPr id="145" name="直線コネクタ 144"/>
            <p:cNvCxnSpPr>
              <a:stCxn id="143" idx="3"/>
              <a:endCxn id="144" idx="2"/>
            </p:cNvCxnSpPr>
            <p:nvPr/>
          </p:nvCxnSpPr>
          <p:spPr>
            <a:xfrm>
              <a:off x="2042561" y="3363112"/>
              <a:ext cx="585224" cy="231603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テキスト ボックス 186"/>
            <p:cNvSpPr txBox="1"/>
            <p:nvPr/>
          </p:nvSpPr>
          <p:spPr>
            <a:xfrm>
              <a:off x="4130159" y="954422"/>
              <a:ext cx="1063175" cy="707886"/>
            </a:xfrm>
            <a:prstGeom prst="rect">
              <a:avLst/>
            </a:prstGeom>
            <a:solidFill>
              <a:srgbClr val="99FF99"/>
            </a:solidFill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/>
                <a:t>GISC (2)</a:t>
              </a:r>
            </a:p>
            <a:p>
              <a:pPr algn="ctr"/>
              <a:r>
                <a:rPr kumimoji="1" lang="en-US" altLang="ja-JP" sz="2000" dirty="0"/>
                <a:t>Moscow</a:t>
              </a:r>
              <a:endParaRPr kumimoji="1" lang="ja-JP" altLang="en-US" sz="2000" dirty="0"/>
            </a:p>
          </p:txBody>
        </p:sp>
        <p:cxnSp>
          <p:nvCxnSpPr>
            <p:cNvPr id="200" name="直線コネクタ 199"/>
            <p:cNvCxnSpPr>
              <a:stCxn id="187" idx="2"/>
              <a:endCxn id="199" idx="0"/>
            </p:cNvCxnSpPr>
            <p:nvPr/>
          </p:nvCxnSpPr>
          <p:spPr>
            <a:xfrm>
              <a:off x="4661747" y="1662307"/>
              <a:ext cx="18265" cy="175661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コネクタ 221"/>
            <p:cNvCxnSpPr>
              <a:stCxn id="233" idx="2"/>
              <a:endCxn id="221" idx="7"/>
            </p:cNvCxnSpPr>
            <p:nvPr/>
          </p:nvCxnSpPr>
          <p:spPr>
            <a:xfrm flipH="1">
              <a:off x="5497559" y="1844522"/>
              <a:ext cx="483870" cy="212565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テキスト ボックス 232"/>
            <p:cNvSpPr txBox="1"/>
            <p:nvPr/>
          </p:nvSpPr>
          <p:spPr>
            <a:xfrm>
              <a:off x="5476323" y="1136636"/>
              <a:ext cx="1010213" cy="707886"/>
            </a:xfrm>
            <a:prstGeom prst="rect">
              <a:avLst/>
            </a:prstGeom>
            <a:solidFill>
              <a:srgbClr val="99FF99"/>
            </a:solidFill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000" dirty="0"/>
                <a:t>GISC (2)</a:t>
              </a:r>
              <a:endParaRPr kumimoji="1" lang="en-US" altLang="ja-JP" sz="2000" dirty="0"/>
            </a:p>
            <a:p>
              <a:pPr algn="ctr"/>
              <a:r>
                <a:rPr kumimoji="1" lang="en-US" altLang="ja-JP" sz="2000" dirty="0"/>
                <a:t>Beijing</a:t>
              </a:r>
              <a:endParaRPr kumimoji="1" lang="ja-JP" altLang="en-US" sz="2000" dirty="0"/>
            </a:p>
          </p:txBody>
        </p:sp>
        <p:sp>
          <p:nvSpPr>
            <p:cNvPr id="247" name="テキスト ボックス 246"/>
            <p:cNvSpPr txBox="1"/>
            <p:nvPr/>
          </p:nvSpPr>
          <p:spPr>
            <a:xfrm>
              <a:off x="7005012" y="2438231"/>
              <a:ext cx="1010212" cy="70788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000" dirty="0"/>
                <a:t>GISC (</a:t>
              </a:r>
              <a:r>
                <a:rPr lang="en-US" altLang="ja-JP" sz="2000" dirty="0" smtClean="0"/>
                <a:t>2)</a:t>
              </a:r>
              <a:endParaRPr kumimoji="1" lang="en-US" altLang="ja-JP" sz="2000" dirty="0"/>
            </a:p>
            <a:p>
              <a:pPr algn="ctr"/>
              <a:r>
                <a:rPr kumimoji="1" lang="en-US" altLang="ja-JP" sz="2000" dirty="0"/>
                <a:t>Seoul</a:t>
              </a:r>
              <a:endParaRPr kumimoji="1" lang="ja-JP" altLang="en-US" sz="2000" dirty="0"/>
            </a:p>
          </p:txBody>
        </p:sp>
        <p:sp>
          <p:nvSpPr>
            <p:cNvPr id="250" name="テキスト ボックス 249"/>
            <p:cNvSpPr txBox="1"/>
            <p:nvPr/>
          </p:nvSpPr>
          <p:spPr>
            <a:xfrm>
              <a:off x="6993697" y="1338947"/>
              <a:ext cx="1010212" cy="707886"/>
            </a:xfrm>
            <a:prstGeom prst="rect">
              <a:avLst/>
            </a:prstGeom>
            <a:solidFill>
              <a:srgbClr val="99FF99"/>
            </a:solidFill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000" dirty="0"/>
                <a:t>GISC (3)</a:t>
              </a:r>
              <a:endParaRPr kumimoji="1" lang="en-US" altLang="ja-JP" sz="2000" dirty="0"/>
            </a:p>
            <a:p>
              <a:pPr algn="ctr"/>
              <a:r>
                <a:rPr kumimoji="1" lang="en-US" altLang="ja-JP" sz="2000" dirty="0"/>
                <a:t>Tokyo</a:t>
              </a:r>
              <a:endParaRPr kumimoji="1" lang="ja-JP" altLang="en-US" sz="2000" dirty="0"/>
            </a:p>
          </p:txBody>
        </p:sp>
        <p:cxnSp>
          <p:nvCxnSpPr>
            <p:cNvPr id="252" name="直線コネクタ 251"/>
            <p:cNvCxnSpPr>
              <a:stCxn id="250" idx="1"/>
              <a:endCxn id="251" idx="7"/>
            </p:cNvCxnSpPr>
            <p:nvPr/>
          </p:nvCxnSpPr>
          <p:spPr>
            <a:xfrm flipH="1">
              <a:off x="6073623" y="1692890"/>
              <a:ext cx="920074" cy="796245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テキスト ボックス 290"/>
            <p:cNvSpPr txBox="1"/>
            <p:nvPr/>
          </p:nvSpPr>
          <p:spPr>
            <a:xfrm>
              <a:off x="5112406" y="6156593"/>
              <a:ext cx="1348445" cy="70788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000" dirty="0"/>
                <a:t>GISC (3)</a:t>
              </a:r>
              <a:endParaRPr kumimoji="1" lang="en-US" altLang="ja-JP" sz="2000" dirty="0"/>
            </a:p>
            <a:p>
              <a:pPr algn="ctr"/>
              <a:r>
                <a:rPr kumimoji="1" lang="en-US" altLang="ja-JP" sz="2000" dirty="0"/>
                <a:t>Melbourne</a:t>
              </a:r>
              <a:endParaRPr kumimoji="1" lang="ja-JP" altLang="en-US" sz="2000" dirty="0"/>
            </a:p>
          </p:txBody>
        </p:sp>
        <p:cxnSp>
          <p:nvCxnSpPr>
            <p:cNvPr id="308" name="直線コネクタ 307"/>
            <p:cNvCxnSpPr>
              <a:stCxn id="291" idx="0"/>
              <a:endCxn id="306" idx="5"/>
            </p:cNvCxnSpPr>
            <p:nvPr/>
          </p:nvCxnSpPr>
          <p:spPr>
            <a:xfrm flipH="1" flipV="1">
              <a:off x="5497559" y="5636399"/>
              <a:ext cx="289069" cy="520196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2" name="テキスト ボックス 341"/>
            <p:cNvSpPr txBox="1"/>
            <p:nvPr/>
          </p:nvSpPr>
          <p:spPr>
            <a:xfrm>
              <a:off x="2180306" y="6094744"/>
              <a:ext cx="1426096" cy="70788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/>
                <a:t>GISC (1)</a:t>
              </a:r>
            </a:p>
            <a:p>
              <a:pPr algn="ctr"/>
              <a:r>
                <a:rPr kumimoji="1" lang="en-US" altLang="ja-JP" sz="2000" dirty="0"/>
                <a:t>Washington</a:t>
              </a:r>
              <a:endParaRPr kumimoji="1" lang="ja-JP" altLang="en-US" sz="2000" dirty="0"/>
            </a:p>
          </p:txBody>
        </p:sp>
        <p:cxnSp>
          <p:nvCxnSpPr>
            <p:cNvPr id="345" name="直線コネクタ 344"/>
            <p:cNvCxnSpPr>
              <a:stCxn id="342" idx="0"/>
              <a:endCxn id="344" idx="3"/>
            </p:cNvCxnSpPr>
            <p:nvPr/>
          </p:nvCxnSpPr>
          <p:spPr>
            <a:xfrm flipV="1">
              <a:off x="2893353" y="5433104"/>
              <a:ext cx="598527" cy="661643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3" name="テキスト ボックス 382"/>
            <p:cNvSpPr txBox="1"/>
            <p:nvPr/>
          </p:nvSpPr>
          <p:spPr>
            <a:xfrm>
              <a:off x="7052109" y="3558709"/>
              <a:ext cx="998991" cy="70788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000" dirty="0"/>
                <a:t>GISC </a:t>
              </a:r>
              <a:r>
                <a:rPr lang="en-US" altLang="ja-JP" sz="2000" dirty="0" smtClean="0"/>
                <a:t>(?)</a:t>
              </a:r>
              <a:endParaRPr kumimoji="1" lang="en-US" altLang="ja-JP" sz="2000" dirty="0"/>
            </a:p>
            <a:p>
              <a:pPr algn="ctr"/>
              <a:r>
                <a:rPr kumimoji="1" lang="en-US" altLang="ja-JP" sz="2000" dirty="0"/>
                <a:t>Jeddah</a:t>
              </a:r>
              <a:endParaRPr kumimoji="1" lang="ja-JP" altLang="en-US" sz="2000" dirty="0"/>
            </a:p>
          </p:txBody>
        </p:sp>
        <p:sp>
          <p:nvSpPr>
            <p:cNvPr id="384" name="テキスト ボックス 383"/>
            <p:cNvSpPr txBox="1"/>
            <p:nvPr/>
          </p:nvSpPr>
          <p:spPr>
            <a:xfrm>
              <a:off x="6764722" y="5718949"/>
              <a:ext cx="1255792" cy="70788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/>
                <a:t>GISC </a:t>
              </a:r>
              <a:r>
                <a:rPr kumimoji="1" lang="en-US" altLang="ja-JP" sz="2000" dirty="0" smtClean="0"/>
                <a:t>(1)</a:t>
              </a:r>
              <a:endParaRPr kumimoji="1" lang="en-US" altLang="ja-JP" sz="2000" dirty="0"/>
            </a:p>
            <a:p>
              <a:pPr algn="ctr"/>
              <a:r>
                <a:rPr kumimoji="1" lang="en-US" altLang="ja-JP" sz="2000" dirty="0"/>
                <a:t>New Delhi</a:t>
              </a:r>
              <a:endParaRPr kumimoji="1" lang="ja-JP" altLang="en-US" sz="2000" dirty="0"/>
            </a:p>
          </p:txBody>
        </p:sp>
        <p:sp>
          <p:nvSpPr>
            <p:cNvPr id="386" name="テキスト ボックス 385"/>
            <p:cNvSpPr txBox="1"/>
            <p:nvPr/>
          </p:nvSpPr>
          <p:spPr>
            <a:xfrm>
              <a:off x="3882818" y="6083345"/>
              <a:ext cx="1010212" cy="70788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/>
                <a:t>GISC (2)</a:t>
              </a:r>
            </a:p>
            <a:p>
              <a:pPr algn="ctr"/>
              <a:r>
                <a:rPr kumimoji="1" lang="en-US" altLang="ja-JP" sz="2000" dirty="0"/>
                <a:t>Brasilia</a:t>
              </a:r>
              <a:endParaRPr kumimoji="1" lang="ja-JP" altLang="en-US" sz="2000" dirty="0"/>
            </a:p>
          </p:txBody>
        </p:sp>
        <p:sp>
          <p:nvSpPr>
            <p:cNvPr id="387" name="テキスト ボックス 386"/>
            <p:cNvSpPr txBox="1"/>
            <p:nvPr/>
          </p:nvSpPr>
          <p:spPr>
            <a:xfrm>
              <a:off x="6975167" y="4539016"/>
              <a:ext cx="1128834" cy="70788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000" dirty="0"/>
                <a:t>GISC (1?)</a:t>
              </a:r>
              <a:endParaRPr kumimoji="1" lang="en-US" altLang="ja-JP" sz="2000" dirty="0"/>
            </a:p>
            <a:p>
              <a:pPr algn="ctr"/>
              <a:r>
                <a:rPr kumimoji="1" lang="en-US" altLang="ja-JP" sz="2000" dirty="0"/>
                <a:t>Tehran</a:t>
              </a:r>
              <a:endParaRPr kumimoji="1" lang="ja-JP" altLang="en-US" sz="2000" dirty="0"/>
            </a:p>
          </p:txBody>
        </p:sp>
        <p:sp>
          <p:nvSpPr>
            <p:cNvPr id="388" name="テキスト ボックス 387"/>
            <p:cNvSpPr txBox="1"/>
            <p:nvPr/>
          </p:nvSpPr>
          <p:spPr>
            <a:xfrm>
              <a:off x="809829" y="4095249"/>
              <a:ext cx="1351138" cy="70788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/>
                <a:t>GISC (1)</a:t>
              </a:r>
            </a:p>
            <a:p>
              <a:pPr algn="ctr"/>
              <a:r>
                <a:rPr kumimoji="1" lang="en-US" altLang="ja-JP" sz="2000" dirty="0"/>
                <a:t>Casablanca</a:t>
              </a:r>
              <a:endParaRPr kumimoji="1" lang="ja-JP" altLang="en-US" sz="2000" dirty="0"/>
            </a:p>
          </p:txBody>
        </p:sp>
        <p:sp>
          <p:nvSpPr>
            <p:cNvPr id="389" name="テキスト ボックス 388"/>
            <p:cNvSpPr txBox="1"/>
            <p:nvPr/>
          </p:nvSpPr>
          <p:spPr>
            <a:xfrm>
              <a:off x="971436" y="5275129"/>
              <a:ext cx="1071127" cy="707886"/>
            </a:xfrm>
            <a:prstGeom prst="rect">
              <a:avLst/>
            </a:prstGeom>
            <a:noFill/>
            <a:ln w="38100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/>
                <a:t>GISC(2?)</a:t>
              </a:r>
            </a:p>
            <a:p>
              <a:pPr algn="ctr"/>
              <a:r>
                <a:rPr kumimoji="1" lang="en-US" altLang="ja-JP" sz="2000" dirty="0"/>
                <a:t>Pretoria</a:t>
              </a:r>
              <a:endParaRPr kumimoji="1" lang="ja-JP" altLang="en-US" sz="2000" dirty="0"/>
            </a:p>
          </p:txBody>
        </p:sp>
        <p:cxnSp>
          <p:nvCxnSpPr>
            <p:cNvPr id="502" name="直線コネクタ 501"/>
            <p:cNvCxnSpPr>
              <a:stCxn id="476" idx="2"/>
              <a:endCxn id="251" idx="3"/>
            </p:cNvCxnSpPr>
            <p:nvPr/>
          </p:nvCxnSpPr>
          <p:spPr>
            <a:xfrm flipH="1" flipV="1">
              <a:off x="6022705" y="2540054"/>
              <a:ext cx="349495" cy="55060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線コネクタ 503"/>
            <p:cNvCxnSpPr>
              <a:stCxn id="476" idx="2"/>
              <a:endCxn id="221" idx="3"/>
            </p:cNvCxnSpPr>
            <p:nvPr/>
          </p:nvCxnSpPr>
          <p:spPr>
            <a:xfrm flipH="1" flipV="1">
              <a:off x="5446641" y="2108006"/>
              <a:ext cx="925559" cy="98265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直線コネクタ 505"/>
            <p:cNvCxnSpPr>
              <a:stCxn id="476" idx="2"/>
              <a:endCxn id="199" idx="4"/>
            </p:cNvCxnSpPr>
            <p:nvPr/>
          </p:nvCxnSpPr>
          <p:spPr>
            <a:xfrm flipH="1" flipV="1">
              <a:off x="4680012" y="1909976"/>
              <a:ext cx="1692188" cy="118068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直線コネクタ 507"/>
            <p:cNvCxnSpPr>
              <a:stCxn id="476" idx="2"/>
              <a:endCxn id="80" idx="5"/>
            </p:cNvCxnSpPr>
            <p:nvPr/>
          </p:nvCxnSpPr>
          <p:spPr>
            <a:xfrm flipH="1" flipV="1">
              <a:off x="3625351" y="2169469"/>
              <a:ext cx="2746848" cy="92119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直線コネクタ 509"/>
            <p:cNvCxnSpPr>
              <a:stCxn id="476" idx="2"/>
              <a:endCxn id="120" idx="5"/>
            </p:cNvCxnSpPr>
            <p:nvPr/>
          </p:nvCxnSpPr>
          <p:spPr>
            <a:xfrm flipH="1" flipV="1">
              <a:off x="2977279" y="2756078"/>
              <a:ext cx="3394920" cy="33458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直線コネクタ 511"/>
            <p:cNvCxnSpPr>
              <a:stCxn id="476" idx="2"/>
              <a:endCxn id="144" idx="6"/>
            </p:cNvCxnSpPr>
            <p:nvPr/>
          </p:nvCxnSpPr>
          <p:spPr>
            <a:xfrm flipH="1">
              <a:off x="2699792" y="3090659"/>
              <a:ext cx="3672407" cy="50405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直線コネクタ 513"/>
            <p:cNvCxnSpPr>
              <a:stCxn id="476" idx="2"/>
              <a:endCxn id="472" idx="6"/>
            </p:cNvCxnSpPr>
            <p:nvPr/>
          </p:nvCxnSpPr>
          <p:spPr>
            <a:xfrm flipH="1">
              <a:off x="2771800" y="3090659"/>
              <a:ext cx="3600399" cy="122413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線コネクタ 515"/>
            <p:cNvCxnSpPr>
              <a:stCxn id="476" idx="2"/>
              <a:endCxn id="473" idx="7"/>
            </p:cNvCxnSpPr>
            <p:nvPr/>
          </p:nvCxnSpPr>
          <p:spPr>
            <a:xfrm flipH="1">
              <a:off x="2977279" y="3090659"/>
              <a:ext cx="3394920" cy="177474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線コネクタ 517"/>
            <p:cNvCxnSpPr>
              <a:stCxn id="476" idx="2"/>
              <a:endCxn id="344" idx="7"/>
            </p:cNvCxnSpPr>
            <p:nvPr/>
          </p:nvCxnSpPr>
          <p:spPr>
            <a:xfrm flipH="1">
              <a:off x="3542798" y="3090659"/>
              <a:ext cx="2829401" cy="229152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線コネクタ 519"/>
            <p:cNvCxnSpPr>
              <a:stCxn id="476" idx="2"/>
              <a:endCxn id="474" idx="0"/>
            </p:cNvCxnSpPr>
            <p:nvPr/>
          </p:nvCxnSpPr>
          <p:spPr>
            <a:xfrm flipH="1">
              <a:off x="4463988" y="3090659"/>
              <a:ext cx="1908211" cy="262829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直線コネクタ 525"/>
            <p:cNvCxnSpPr>
              <a:stCxn id="476" idx="2"/>
              <a:endCxn id="479" idx="2"/>
            </p:cNvCxnSpPr>
            <p:nvPr/>
          </p:nvCxnSpPr>
          <p:spPr>
            <a:xfrm>
              <a:off x="6372199" y="3090659"/>
              <a:ext cx="23274" cy="150512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線コネクタ 547"/>
            <p:cNvCxnSpPr>
              <a:stCxn id="477" idx="2"/>
              <a:endCxn id="251" idx="3"/>
            </p:cNvCxnSpPr>
            <p:nvPr/>
          </p:nvCxnSpPr>
          <p:spPr>
            <a:xfrm flipH="1" flipV="1">
              <a:off x="6022705" y="2540054"/>
              <a:ext cx="493511" cy="127068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線コネクタ 573"/>
            <p:cNvCxnSpPr>
              <a:stCxn id="477" idx="3"/>
              <a:endCxn id="221" idx="3"/>
            </p:cNvCxnSpPr>
            <p:nvPr/>
          </p:nvCxnSpPr>
          <p:spPr>
            <a:xfrm flipH="1" flipV="1">
              <a:off x="5446641" y="2108006"/>
              <a:ext cx="1080120" cy="172819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直線コネクタ 575"/>
            <p:cNvCxnSpPr>
              <a:stCxn id="477" idx="2"/>
              <a:endCxn id="199" idx="4"/>
            </p:cNvCxnSpPr>
            <p:nvPr/>
          </p:nvCxnSpPr>
          <p:spPr>
            <a:xfrm flipH="1" flipV="1">
              <a:off x="4680012" y="1909976"/>
              <a:ext cx="1836203" cy="190076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直線コネクタ 577"/>
            <p:cNvCxnSpPr>
              <a:stCxn id="477" idx="2"/>
              <a:endCxn id="80" idx="5"/>
            </p:cNvCxnSpPr>
            <p:nvPr/>
          </p:nvCxnSpPr>
          <p:spPr>
            <a:xfrm flipH="1" flipV="1">
              <a:off x="3625351" y="2169469"/>
              <a:ext cx="2890864" cy="164127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直線コネクタ 580"/>
            <p:cNvCxnSpPr>
              <a:stCxn id="477" idx="2"/>
              <a:endCxn id="120" idx="5"/>
            </p:cNvCxnSpPr>
            <p:nvPr/>
          </p:nvCxnSpPr>
          <p:spPr>
            <a:xfrm flipH="1" flipV="1">
              <a:off x="2977279" y="2756078"/>
              <a:ext cx="3538936" cy="105466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直線コネクタ 582"/>
            <p:cNvCxnSpPr>
              <a:stCxn id="477" idx="2"/>
              <a:endCxn id="144" idx="6"/>
            </p:cNvCxnSpPr>
            <p:nvPr/>
          </p:nvCxnSpPr>
          <p:spPr>
            <a:xfrm flipH="1" flipV="1">
              <a:off x="2699792" y="3594715"/>
              <a:ext cx="3816423" cy="216024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直線コネクタ 584"/>
            <p:cNvCxnSpPr>
              <a:stCxn id="477" idx="2"/>
              <a:endCxn id="472" idx="6"/>
            </p:cNvCxnSpPr>
            <p:nvPr/>
          </p:nvCxnSpPr>
          <p:spPr>
            <a:xfrm flipH="1">
              <a:off x="2771800" y="3810739"/>
              <a:ext cx="3744415" cy="50405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直線コネクタ 586"/>
            <p:cNvCxnSpPr>
              <a:stCxn id="477" idx="2"/>
              <a:endCxn id="473" idx="7"/>
            </p:cNvCxnSpPr>
            <p:nvPr/>
          </p:nvCxnSpPr>
          <p:spPr>
            <a:xfrm flipH="1">
              <a:off x="2977279" y="3810739"/>
              <a:ext cx="3538936" cy="105466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直線コネクタ 588"/>
            <p:cNvCxnSpPr>
              <a:stCxn id="477" idx="2"/>
              <a:endCxn id="344" idx="7"/>
            </p:cNvCxnSpPr>
            <p:nvPr/>
          </p:nvCxnSpPr>
          <p:spPr>
            <a:xfrm flipH="1">
              <a:off x="3542798" y="3810739"/>
              <a:ext cx="2973417" cy="157144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直線コネクタ 590"/>
            <p:cNvCxnSpPr>
              <a:stCxn id="477" idx="2"/>
              <a:endCxn id="474" idx="0"/>
            </p:cNvCxnSpPr>
            <p:nvPr/>
          </p:nvCxnSpPr>
          <p:spPr>
            <a:xfrm flipH="1">
              <a:off x="4463988" y="3810739"/>
              <a:ext cx="2052227" cy="190821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直線コネクタ 592"/>
            <p:cNvCxnSpPr>
              <a:stCxn id="477" idx="2"/>
              <a:endCxn id="306" idx="1"/>
            </p:cNvCxnSpPr>
            <p:nvPr/>
          </p:nvCxnSpPr>
          <p:spPr>
            <a:xfrm flipH="1">
              <a:off x="5446641" y="3810739"/>
              <a:ext cx="1069575" cy="177474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直線コネクタ 594"/>
            <p:cNvCxnSpPr>
              <a:stCxn id="477" idx="2"/>
              <a:endCxn id="478" idx="1"/>
            </p:cNvCxnSpPr>
            <p:nvPr/>
          </p:nvCxnSpPr>
          <p:spPr>
            <a:xfrm flipH="1">
              <a:off x="6048164" y="3810739"/>
              <a:ext cx="468052" cy="132359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直線コネクタ 614"/>
            <p:cNvCxnSpPr>
              <a:stCxn id="479" idx="2"/>
              <a:endCxn id="251" idx="3"/>
            </p:cNvCxnSpPr>
            <p:nvPr/>
          </p:nvCxnSpPr>
          <p:spPr>
            <a:xfrm flipH="1" flipV="1">
              <a:off x="6022705" y="2540054"/>
              <a:ext cx="372769" cy="205573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直線コネクタ 616"/>
            <p:cNvCxnSpPr>
              <a:stCxn id="479" idx="2"/>
              <a:endCxn id="221" idx="3"/>
            </p:cNvCxnSpPr>
            <p:nvPr/>
          </p:nvCxnSpPr>
          <p:spPr>
            <a:xfrm flipH="1" flipV="1">
              <a:off x="5446641" y="2108006"/>
              <a:ext cx="948833" cy="248777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直線矢印コネクタ 618"/>
            <p:cNvCxnSpPr>
              <a:stCxn id="479" idx="2"/>
              <a:endCxn id="199" idx="4"/>
            </p:cNvCxnSpPr>
            <p:nvPr/>
          </p:nvCxnSpPr>
          <p:spPr>
            <a:xfrm flipH="1" flipV="1">
              <a:off x="4680012" y="1909976"/>
              <a:ext cx="1715462" cy="2685808"/>
            </a:xfrm>
            <a:prstGeom prst="straightConnector1">
              <a:avLst/>
            </a:prstGeom>
            <a:ln w="9525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直線矢印コネクタ 622"/>
            <p:cNvCxnSpPr>
              <a:stCxn id="479" idx="2"/>
              <a:endCxn id="80" idx="5"/>
            </p:cNvCxnSpPr>
            <p:nvPr/>
          </p:nvCxnSpPr>
          <p:spPr>
            <a:xfrm flipH="1" flipV="1">
              <a:off x="3625351" y="2169469"/>
              <a:ext cx="2770122" cy="2426316"/>
            </a:xfrm>
            <a:prstGeom prst="straightConnector1">
              <a:avLst/>
            </a:prstGeom>
            <a:ln w="9525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直線コネクタ 630"/>
            <p:cNvCxnSpPr>
              <a:stCxn id="479" idx="2"/>
              <a:endCxn id="472" idx="6"/>
            </p:cNvCxnSpPr>
            <p:nvPr/>
          </p:nvCxnSpPr>
          <p:spPr>
            <a:xfrm flipH="1" flipV="1">
              <a:off x="2771800" y="4314796"/>
              <a:ext cx="3623673" cy="28098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直線コネクタ 632"/>
            <p:cNvCxnSpPr>
              <a:stCxn id="479" idx="2"/>
              <a:endCxn id="473" idx="7"/>
            </p:cNvCxnSpPr>
            <p:nvPr/>
          </p:nvCxnSpPr>
          <p:spPr>
            <a:xfrm flipH="1">
              <a:off x="2977279" y="4595785"/>
              <a:ext cx="3418194" cy="2696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直線コネクタ 634"/>
            <p:cNvCxnSpPr>
              <a:stCxn id="479" idx="2"/>
              <a:endCxn id="344" idx="7"/>
            </p:cNvCxnSpPr>
            <p:nvPr/>
          </p:nvCxnSpPr>
          <p:spPr>
            <a:xfrm flipH="1">
              <a:off x="3542798" y="4595785"/>
              <a:ext cx="2852675" cy="78640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直線矢印コネクタ 636"/>
            <p:cNvCxnSpPr>
              <a:stCxn id="479" idx="2"/>
              <a:endCxn id="474" idx="0"/>
            </p:cNvCxnSpPr>
            <p:nvPr/>
          </p:nvCxnSpPr>
          <p:spPr>
            <a:xfrm flipH="1">
              <a:off x="4463988" y="4595785"/>
              <a:ext cx="1931485" cy="1123168"/>
            </a:xfrm>
            <a:prstGeom prst="straightConnector1">
              <a:avLst/>
            </a:prstGeom>
            <a:ln w="9525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直線コネクタ 638"/>
            <p:cNvCxnSpPr>
              <a:stCxn id="479" idx="2"/>
              <a:endCxn id="306" idx="1"/>
            </p:cNvCxnSpPr>
            <p:nvPr/>
          </p:nvCxnSpPr>
          <p:spPr>
            <a:xfrm flipH="1">
              <a:off x="5446641" y="4595785"/>
              <a:ext cx="948833" cy="98969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直線コネクタ 640"/>
            <p:cNvCxnSpPr>
              <a:stCxn id="479" idx="2"/>
              <a:endCxn id="478" idx="1"/>
            </p:cNvCxnSpPr>
            <p:nvPr/>
          </p:nvCxnSpPr>
          <p:spPr>
            <a:xfrm flipH="1">
              <a:off x="6048164" y="4595785"/>
              <a:ext cx="347310" cy="53855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直線コネクタ 645"/>
            <p:cNvCxnSpPr>
              <a:stCxn id="478" idx="1"/>
              <a:endCxn id="251" idx="3"/>
            </p:cNvCxnSpPr>
            <p:nvPr/>
          </p:nvCxnSpPr>
          <p:spPr>
            <a:xfrm flipH="1" flipV="1">
              <a:off x="6022705" y="2540054"/>
              <a:ext cx="25459" cy="2594284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直線コネクタ 647"/>
            <p:cNvCxnSpPr>
              <a:stCxn id="478" idx="1"/>
              <a:endCxn id="221" idx="3"/>
            </p:cNvCxnSpPr>
            <p:nvPr/>
          </p:nvCxnSpPr>
          <p:spPr>
            <a:xfrm flipH="1" flipV="1">
              <a:off x="5446641" y="2108006"/>
              <a:ext cx="601523" cy="302633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直線コネクタ 649"/>
            <p:cNvCxnSpPr>
              <a:stCxn id="478" idx="1"/>
              <a:endCxn id="199" idx="4"/>
            </p:cNvCxnSpPr>
            <p:nvPr/>
          </p:nvCxnSpPr>
          <p:spPr>
            <a:xfrm flipH="1" flipV="1">
              <a:off x="4680012" y="1909976"/>
              <a:ext cx="1368152" cy="322436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直線コネクタ 651"/>
            <p:cNvCxnSpPr>
              <a:stCxn id="478" idx="1"/>
              <a:endCxn id="80" idx="5"/>
            </p:cNvCxnSpPr>
            <p:nvPr/>
          </p:nvCxnSpPr>
          <p:spPr>
            <a:xfrm flipH="1" flipV="1">
              <a:off x="3625351" y="2169469"/>
              <a:ext cx="2422812" cy="296487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直線コネクタ 653"/>
            <p:cNvCxnSpPr>
              <a:stCxn id="478" idx="1"/>
              <a:endCxn id="120" idx="5"/>
            </p:cNvCxnSpPr>
            <p:nvPr/>
          </p:nvCxnSpPr>
          <p:spPr>
            <a:xfrm flipH="1" flipV="1">
              <a:off x="2977279" y="2756078"/>
              <a:ext cx="3070884" cy="237826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直線コネクタ 655"/>
            <p:cNvCxnSpPr>
              <a:stCxn id="478" idx="1"/>
              <a:endCxn id="144" idx="6"/>
            </p:cNvCxnSpPr>
            <p:nvPr/>
          </p:nvCxnSpPr>
          <p:spPr>
            <a:xfrm flipH="1" flipV="1">
              <a:off x="2699792" y="3594715"/>
              <a:ext cx="3348371" cy="153962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直線コネクタ 657"/>
            <p:cNvCxnSpPr>
              <a:stCxn id="478" idx="1"/>
              <a:endCxn id="472" idx="6"/>
            </p:cNvCxnSpPr>
            <p:nvPr/>
          </p:nvCxnSpPr>
          <p:spPr>
            <a:xfrm flipH="1" flipV="1">
              <a:off x="2771800" y="4314796"/>
              <a:ext cx="3276363" cy="81954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直線コネクタ 659"/>
            <p:cNvCxnSpPr>
              <a:stCxn id="478" idx="1"/>
              <a:endCxn id="473" idx="7"/>
            </p:cNvCxnSpPr>
            <p:nvPr/>
          </p:nvCxnSpPr>
          <p:spPr>
            <a:xfrm flipH="1" flipV="1">
              <a:off x="2977279" y="4865401"/>
              <a:ext cx="3070884" cy="26893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直線コネクタ 661"/>
            <p:cNvCxnSpPr>
              <a:stCxn id="478" idx="1"/>
              <a:endCxn id="344" idx="7"/>
            </p:cNvCxnSpPr>
            <p:nvPr/>
          </p:nvCxnSpPr>
          <p:spPr>
            <a:xfrm flipH="1">
              <a:off x="3542798" y="5134338"/>
              <a:ext cx="2505365" cy="24784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直線コネクタ 663"/>
            <p:cNvCxnSpPr>
              <a:stCxn id="478" idx="1"/>
              <a:endCxn id="306" idx="1"/>
            </p:cNvCxnSpPr>
            <p:nvPr/>
          </p:nvCxnSpPr>
          <p:spPr>
            <a:xfrm flipH="1">
              <a:off x="5446641" y="5134338"/>
              <a:ext cx="601523" cy="45114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直線コネクタ 665"/>
            <p:cNvCxnSpPr>
              <a:stCxn id="478" idx="1"/>
              <a:endCxn id="474" idx="0"/>
            </p:cNvCxnSpPr>
            <p:nvPr/>
          </p:nvCxnSpPr>
          <p:spPr>
            <a:xfrm flipH="1">
              <a:off x="4463988" y="5134338"/>
              <a:ext cx="1584176" cy="584614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直線コネクタ 667"/>
            <p:cNvCxnSpPr>
              <a:stCxn id="474" idx="0"/>
              <a:endCxn id="251" idx="3"/>
            </p:cNvCxnSpPr>
            <p:nvPr/>
          </p:nvCxnSpPr>
          <p:spPr>
            <a:xfrm flipV="1">
              <a:off x="4463988" y="2540054"/>
              <a:ext cx="1558717" cy="317889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直線コネクタ 669"/>
            <p:cNvCxnSpPr>
              <a:stCxn id="474" idx="0"/>
              <a:endCxn id="221" idx="3"/>
            </p:cNvCxnSpPr>
            <p:nvPr/>
          </p:nvCxnSpPr>
          <p:spPr>
            <a:xfrm flipV="1">
              <a:off x="4463988" y="2108006"/>
              <a:ext cx="982653" cy="361094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直線コネクタ 671"/>
            <p:cNvCxnSpPr>
              <a:stCxn id="474" idx="0"/>
              <a:endCxn id="199" idx="4"/>
            </p:cNvCxnSpPr>
            <p:nvPr/>
          </p:nvCxnSpPr>
          <p:spPr>
            <a:xfrm flipV="1">
              <a:off x="4463988" y="1909976"/>
              <a:ext cx="216024" cy="380897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直線コネクタ 673"/>
            <p:cNvCxnSpPr>
              <a:stCxn id="474" idx="0"/>
              <a:endCxn id="80" idx="5"/>
            </p:cNvCxnSpPr>
            <p:nvPr/>
          </p:nvCxnSpPr>
          <p:spPr>
            <a:xfrm flipH="1" flipV="1">
              <a:off x="3625351" y="2169469"/>
              <a:ext cx="838637" cy="3549484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直線コネクタ 675"/>
            <p:cNvCxnSpPr>
              <a:stCxn id="474" idx="0"/>
              <a:endCxn id="120" idx="5"/>
            </p:cNvCxnSpPr>
            <p:nvPr/>
          </p:nvCxnSpPr>
          <p:spPr>
            <a:xfrm flipH="1" flipV="1">
              <a:off x="2977279" y="2756078"/>
              <a:ext cx="1486709" cy="296287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直線コネクタ 677"/>
            <p:cNvCxnSpPr>
              <a:stCxn id="474" idx="0"/>
              <a:endCxn id="144" idx="6"/>
            </p:cNvCxnSpPr>
            <p:nvPr/>
          </p:nvCxnSpPr>
          <p:spPr>
            <a:xfrm flipH="1" flipV="1">
              <a:off x="2699792" y="3594715"/>
              <a:ext cx="1764196" cy="212423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直線コネクタ 679"/>
            <p:cNvCxnSpPr>
              <a:stCxn id="474" idx="0"/>
              <a:endCxn id="472" idx="6"/>
            </p:cNvCxnSpPr>
            <p:nvPr/>
          </p:nvCxnSpPr>
          <p:spPr>
            <a:xfrm flipH="1" flipV="1">
              <a:off x="2771800" y="4314796"/>
              <a:ext cx="1692188" cy="140415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" name="直線コネクタ 685"/>
            <p:cNvCxnSpPr>
              <a:stCxn id="473" idx="7"/>
              <a:endCxn id="306" idx="1"/>
            </p:cNvCxnSpPr>
            <p:nvPr/>
          </p:nvCxnSpPr>
          <p:spPr>
            <a:xfrm>
              <a:off x="2977279" y="4865401"/>
              <a:ext cx="2469361" cy="72008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8" name="直線コネクタ 687"/>
            <p:cNvCxnSpPr>
              <a:stCxn id="473" idx="7"/>
              <a:endCxn id="344" idx="7"/>
            </p:cNvCxnSpPr>
            <p:nvPr/>
          </p:nvCxnSpPr>
          <p:spPr>
            <a:xfrm>
              <a:off x="2977279" y="4865401"/>
              <a:ext cx="565519" cy="51678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直線コネクタ 689"/>
            <p:cNvCxnSpPr>
              <a:stCxn id="473" idx="7"/>
              <a:endCxn id="251" idx="3"/>
            </p:cNvCxnSpPr>
            <p:nvPr/>
          </p:nvCxnSpPr>
          <p:spPr>
            <a:xfrm flipV="1">
              <a:off x="2977279" y="2540054"/>
              <a:ext cx="3045425" cy="232534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直線コネクタ 691"/>
            <p:cNvCxnSpPr>
              <a:stCxn id="473" idx="7"/>
              <a:endCxn id="221" idx="3"/>
            </p:cNvCxnSpPr>
            <p:nvPr/>
          </p:nvCxnSpPr>
          <p:spPr>
            <a:xfrm flipV="1">
              <a:off x="2977279" y="2108006"/>
              <a:ext cx="2469361" cy="275739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直線コネクタ 693"/>
            <p:cNvCxnSpPr>
              <a:stCxn id="473" idx="7"/>
              <a:endCxn id="199" idx="4"/>
            </p:cNvCxnSpPr>
            <p:nvPr/>
          </p:nvCxnSpPr>
          <p:spPr>
            <a:xfrm flipV="1">
              <a:off x="2977279" y="1909976"/>
              <a:ext cx="1702733" cy="295542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直線コネクタ 697"/>
            <p:cNvCxnSpPr>
              <a:stCxn id="473" idx="7"/>
              <a:endCxn id="120" idx="5"/>
            </p:cNvCxnSpPr>
            <p:nvPr/>
          </p:nvCxnSpPr>
          <p:spPr>
            <a:xfrm flipV="1">
              <a:off x="2977279" y="2756078"/>
              <a:ext cx="0" cy="210932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直線コネクタ 699"/>
            <p:cNvCxnSpPr>
              <a:stCxn id="473" idx="7"/>
              <a:endCxn id="144" idx="6"/>
            </p:cNvCxnSpPr>
            <p:nvPr/>
          </p:nvCxnSpPr>
          <p:spPr>
            <a:xfrm flipH="1" flipV="1">
              <a:off x="2699792" y="3594715"/>
              <a:ext cx="277487" cy="127068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2" name="直線コネクタ 701"/>
            <p:cNvCxnSpPr>
              <a:stCxn id="473" idx="7"/>
              <a:endCxn id="472" idx="6"/>
            </p:cNvCxnSpPr>
            <p:nvPr/>
          </p:nvCxnSpPr>
          <p:spPr>
            <a:xfrm flipH="1" flipV="1">
              <a:off x="2771800" y="4314796"/>
              <a:ext cx="205479" cy="55060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直線コネクタ 703"/>
            <p:cNvCxnSpPr>
              <a:stCxn id="472" idx="6"/>
              <a:endCxn id="344" idx="7"/>
            </p:cNvCxnSpPr>
            <p:nvPr/>
          </p:nvCxnSpPr>
          <p:spPr>
            <a:xfrm>
              <a:off x="2771800" y="4314796"/>
              <a:ext cx="770998" cy="106739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直線コネクタ 705"/>
            <p:cNvCxnSpPr>
              <a:stCxn id="472" idx="6"/>
              <a:endCxn id="306" idx="1"/>
            </p:cNvCxnSpPr>
            <p:nvPr/>
          </p:nvCxnSpPr>
          <p:spPr>
            <a:xfrm>
              <a:off x="2771800" y="4314796"/>
              <a:ext cx="2674840" cy="127068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直線コネクタ 707"/>
            <p:cNvCxnSpPr>
              <a:stCxn id="472" idx="6"/>
              <a:endCxn id="251" idx="3"/>
            </p:cNvCxnSpPr>
            <p:nvPr/>
          </p:nvCxnSpPr>
          <p:spPr>
            <a:xfrm flipV="1">
              <a:off x="2771800" y="2540054"/>
              <a:ext cx="3250904" cy="177474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直線コネクタ 709"/>
            <p:cNvCxnSpPr>
              <a:stCxn id="472" idx="6"/>
              <a:endCxn id="221" idx="3"/>
            </p:cNvCxnSpPr>
            <p:nvPr/>
          </p:nvCxnSpPr>
          <p:spPr>
            <a:xfrm flipV="1">
              <a:off x="2771800" y="2108006"/>
              <a:ext cx="2674840" cy="220679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直線コネクタ 711"/>
            <p:cNvCxnSpPr>
              <a:stCxn id="472" idx="6"/>
              <a:endCxn id="199" idx="4"/>
            </p:cNvCxnSpPr>
            <p:nvPr/>
          </p:nvCxnSpPr>
          <p:spPr>
            <a:xfrm flipV="1">
              <a:off x="2771800" y="1909976"/>
              <a:ext cx="1908211" cy="240481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直線コネクタ 716"/>
            <p:cNvCxnSpPr>
              <a:stCxn id="386" idx="0"/>
              <a:endCxn id="474" idx="4"/>
            </p:cNvCxnSpPr>
            <p:nvPr/>
          </p:nvCxnSpPr>
          <p:spPr>
            <a:xfrm flipV="1">
              <a:off x="4387924" y="5790960"/>
              <a:ext cx="76064" cy="292387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直線コネクタ 719"/>
            <p:cNvCxnSpPr>
              <a:stCxn id="384" idx="1"/>
              <a:endCxn id="478" idx="5"/>
            </p:cNvCxnSpPr>
            <p:nvPr/>
          </p:nvCxnSpPr>
          <p:spPr>
            <a:xfrm flipH="1" flipV="1">
              <a:off x="6099082" y="5185256"/>
              <a:ext cx="665641" cy="887639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2" name="直線コネクタ 721"/>
            <p:cNvCxnSpPr>
              <a:stCxn id="387" idx="1"/>
              <a:endCxn id="479" idx="5"/>
            </p:cNvCxnSpPr>
            <p:nvPr/>
          </p:nvCxnSpPr>
          <p:spPr>
            <a:xfrm flipH="1" flipV="1">
              <a:off x="6456936" y="4621244"/>
              <a:ext cx="518230" cy="271717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6" name="直線コネクタ 725"/>
            <p:cNvCxnSpPr>
              <a:stCxn id="383" idx="1"/>
              <a:endCxn id="477" idx="6"/>
            </p:cNvCxnSpPr>
            <p:nvPr/>
          </p:nvCxnSpPr>
          <p:spPr>
            <a:xfrm flipH="1" flipV="1">
              <a:off x="6588223" y="3810739"/>
              <a:ext cx="398964" cy="101915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9" name="直線コネクタ 728"/>
            <p:cNvCxnSpPr>
              <a:stCxn id="247" idx="1"/>
              <a:endCxn id="476" idx="6"/>
            </p:cNvCxnSpPr>
            <p:nvPr/>
          </p:nvCxnSpPr>
          <p:spPr>
            <a:xfrm flipH="1">
              <a:off x="6444207" y="2792174"/>
              <a:ext cx="501495" cy="298485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2" name="直線コネクタ 731"/>
            <p:cNvCxnSpPr>
              <a:stCxn id="388" idx="3"/>
              <a:endCxn id="472" idx="2"/>
            </p:cNvCxnSpPr>
            <p:nvPr/>
          </p:nvCxnSpPr>
          <p:spPr>
            <a:xfrm flipV="1">
              <a:off x="2160969" y="4314796"/>
              <a:ext cx="538824" cy="134397"/>
            </a:xfrm>
            <a:prstGeom prst="line">
              <a:avLst/>
            </a:prstGeom>
            <a:ln w="57150" cap="rnd" cmpd="sng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直線コネクタ 734"/>
            <p:cNvCxnSpPr>
              <a:stCxn id="389" idx="3"/>
              <a:endCxn id="473" idx="3"/>
            </p:cNvCxnSpPr>
            <p:nvPr/>
          </p:nvCxnSpPr>
          <p:spPr>
            <a:xfrm flipV="1">
              <a:off x="2042561" y="4916319"/>
              <a:ext cx="883801" cy="712756"/>
            </a:xfrm>
            <a:prstGeom prst="line">
              <a:avLst/>
            </a:prstGeom>
            <a:ln w="57150" cap="rnd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0" name="直線コネクタ 759"/>
            <p:cNvCxnSpPr>
              <a:stCxn id="120" idx="5"/>
              <a:endCxn id="472" idx="6"/>
            </p:cNvCxnSpPr>
            <p:nvPr/>
          </p:nvCxnSpPr>
          <p:spPr>
            <a:xfrm flipH="1">
              <a:off x="2771800" y="2756078"/>
              <a:ext cx="205479" cy="15587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直線コネクタ 799"/>
            <p:cNvCxnSpPr>
              <a:stCxn id="479" idx="2"/>
              <a:endCxn id="477" idx="2"/>
            </p:cNvCxnSpPr>
            <p:nvPr/>
          </p:nvCxnSpPr>
          <p:spPr>
            <a:xfrm flipV="1">
              <a:off x="6395473" y="3810739"/>
              <a:ext cx="120742" cy="78504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3" name="直線コネクタ 802"/>
            <p:cNvCxnSpPr>
              <a:stCxn id="474" idx="0"/>
              <a:endCxn id="306" idx="1"/>
            </p:cNvCxnSpPr>
            <p:nvPr/>
          </p:nvCxnSpPr>
          <p:spPr>
            <a:xfrm flipV="1">
              <a:off x="4463988" y="5585481"/>
              <a:ext cx="982653" cy="133471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円/楕円 119"/>
            <p:cNvSpPr/>
            <p:nvPr/>
          </p:nvSpPr>
          <p:spPr>
            <a:xfrm>
              <a:off x="2915816" y="2694615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4" name="円/楕円 473"/>
            <p:cNvSpPr/>
            <p:nvPr/>
          </p:nvSpPr>
          <p:spPr>
            <a:xfrm>
              <a:off x="4427984" y="5718952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3563888" y="2108006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円/楕円 143"/>
            <p:cNvSpPr/>
            <p:nvPr/>
          </p:nvSpPr>
          <p:spPr>
            <a:xfrm>
              <a:off x="2627785" y="3558711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円/楕円 198"/>
            <p:cNvSpPr/>
            <p:nvPr/>
          </p:nvSpPr>
          <p:spPr>
            <a:xfrm>
              <a:off x="4644008" y="1837968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1" name="円/楕円 220"/>
            <p:cNvSpPr/>
            <p:nvPr/>
          </p:nvSpPr>
          <p:spPr>
            <a:xfrm>
              <a:off x="5436096" y="2046543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円/楕円 250"/>
            <p:cNvSpPr/>
            <p:nvPr/>
          </p:nvSpPr>
          <p:spPr>
            <a:xfrm>
              <a:off x="6012160" y="2478591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円/楕円 305"/>
            <p:cNvSpPr/>
            <p:nvPr/>
          </p:nvSpPr>
          <p:spPr>
            <a:xfrm>
              <a:off x="5436096" y="5574936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円/楕円 343"/>
            <p:cNvSpPr/>
            <p:nvPr/>
          </p:nvSpPr>
          <p:spPr>
            <a:xfrm>
              <a:off x="3481335" y="5371641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3" name="円/楕円 472"/>
            <p:cNvSpPr/>
            <p:nvPr/>
          </p:nvSpPr>
          <p:spPr>
            <a:xfrm>
              <a:off x="2915816" y="4854856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円/楕円 475"/>
            <p:cNvSpPr/>
            <p:nvPr/>
          </p:nvSpPr>
          <p:spPr>
            <a:xfrm>
              <a:off x="6372199" y="3054655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7" name="円/楕円 476"/>
            <p:cNvSpPr/>
            <p:nvPr/>
          </p:nvSpPr>
          <p:spPr>
            <a:xfrm>
              <a:off x="6516215" y="3774735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8" name="円/楕円 477"/>
            <p:cNvSpPr/>
            <p:nvPr/>
          </p:nvSpPr>
          <p:spPr>
            <a:xfrm>
              <a:off x="6037619" y="5123793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9" name="円/楕円 478"/>
            <p:cNvSpPr/>
            <p:nvPr/>
          </p:nvSpPr>
          <p:spPr>
            <a:xfrm>
              <a:off x="6395473" y="4559781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円/楕円 471"/>
            <p:cNvSpPr/>
            <p:nvPr/>
          </p:nvSpPr>
          <p:spPr>
            <a:xfrm>
              <a:off x="2699792" y="4278792"/>
              <a:ext cx="72008" cy="72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29" name="直線コネクタ 628"/>
            <p:cNvCxnSpPr>
              <a:stCxn id="479" idx="2"/>
              <a:endCxn id="144" idx="6"/>
            </p:cNvCxnSpPr>
            <p:nvPr/>
          </p:nvCxnSpPr>
          <p:spPr>
            <a:xfrm flipH="1" flipV="1">
              <a:off x="2699792" y="3594715"/>
              <a:ext cx="3695681" cy="100107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>
              <a:stCxn id="306" idx="1"/>
              <a:endCxn id="221" idx="3"/>
            </p:cNvCxnSpPr>
            <p:nvPr/>
          </p:nvCxnSpPr>
          <p:spPr>
            <a:xfrm flipV="1">
              <a:off x="5446641" y="2108006"/>
              <a:ext cx="0" cy="347747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コネクタ 165"/>
            <p:cNvCxnSpPr>
              <a:stCxn id="251" idx="3"/>
              <a:endCxn id="221" idx="3"/>
            </p:cNvCxnSpPr>
            <p:nvPr/>
          </p:nvCxnSpPr>
          <p:spPr>
            <a:xfrm flipH="1" flipV="1">
              <a:off x="5446641" y="2108006"/>
              <a:ext cx="576064" cy="432048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コネクタ 318"/>
            <p:cNvCxnSpPr>
              <a:stCxn id="120" idx="5"/>
              <a:endCxn id="251" idx="3"/>
            </p:cNvCxnSpPr>
            <p:nvPr/>
          </p:nvCxnSpPr>
          <p:spPr>
            <a:xfrm flipV="1">
              <a:off x="2977279" y="2540054"/>
              <a:ext cx="3045425" cy="216024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線コネクタ 342"/>
            <p:cNvCxnSpPr>
              <a:stCxn id="306" idx="1"/>
              <a:endCxn id="251" idx="3"/>
            </p:cNvCxnSpPr>
            <p:nvPr/>
          </p:nvCxnSpPr>
          <p:spPr>
            <a:xfrm flipV="1">
              <a:off x="5446641" y="2540054"/>
              <a:ext cx="576064" cy="304542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直線コネクタ 681"/>
            <p:cNvCxnSpPr>
              <a:stCxn id="474" idx="0"/>
              <a:endCxn id="473" idx="7"/>
            </p:cNvCxnSpPr>
            <p:nvPr/>
          </p:nvCxnSpPr>
          <p:spPr>
            <a:xfrm flipH="1" flipV="1">
              <a:off x="2977279" y="4865401"/>
              <a:ext cx="1486709" cy="853551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直線コネクタ 683"/>
            <p:cNvCxnSpPr>
              <a:stCxn id="474" idx="0"/>
              <a:endCxn id="344" idx="7"/>
            </p:cNvCxnSpPr>
            <p:nvPr/>
          </p:nvCxnSpPr>
          <p:spPr>
            <a:xfrm flipH="1" flipV="1">
              <a:off x="3542798" y="5382186"/>
              <a:ext cx="921190" cy="336766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直線コネクタ 715"/>
            <p:cNvCxnSpPr>
              <a:stCxn id="472" idx="6"/>
              <a:endCxn id="144" idx="6"/>
            </p:cNvCxnSpPr>
            <p:nvPr/>
          </p:nvCxnSpPr>
          <p:spPr>
            <a:xfrm flipH="1" flipV="1">
              <a:off x="2699792" y="3594715"/>
              <a:ext cx="72008" cy="72008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>
              <a:stCxn id="199" idx="4"/>
              <a:endCxn id="144" idx="6"/>
            </p:cNvCxnSpPr>
            <p:nvPr/>
          </p:nvCxnSpPr>
          <p:spPr>
            <a:xfrm flipH="1">
              <a:off x="2699792" y="1909976"/>
              <a:ext cx="1980219" cy="1684739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コネクタ 177"/>
            <p:cNvCxnSpPr>
              <a:stCxn id="199" idx="4"/>
              <a:endCxn id="120" idx="5"/>
            </p:cNvCxnSpPr>
            <p:nvPr/>
          </p:nvCxnSpPr>
          <p:spPr>
            <a:xfrm flipH="1">
              <a:off x="2977279" y="1909976"/>
              <a:ext cx="1702733" cy="846101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直線コネクタ 304"/>
            <p:cNvCxnSpPr>
              <a:stCxn id="80" idx="5"/>
              <a:endCxn id="144" idx="6"/>
            </p:cNvCxnSpPr>
            <p:nvPr/>
          </p:nvCxnSpPr>
          <p:spPr>
            <a:xfrm flipH="1">
              <a:off x="2699792" y="2169469"/>
              <a:ext cx="925559" cy="1425247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直線コネクタ 521"/>
            <p:cNvCxnSpPr>
              <a:stCxn id="476" idx="2"/>
              <a:endCxn id="306" idx="1"/>
            </p:cNvCxnSpPr>
            <p:nvPr/>
          </p:nvCxnSpPr>
          <p:spPr>
            <a:xfrm flipH="1">
              <a:off x="5446641" y="3090659"/>
              <a:ext cx="925559" cy="2494822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直線コネクタ 626"/>
            <p:cNvCxnSpPr>
              <a:stCxn id="479" idx="2"/>
              <a:endCxn id="120" idx="5"/>
            </p:cNvCxnSpPr>
            <p:nvPr/>
          </p:nvCxnSpPr>
          <p:spPr>
            <a:xfrm flipH="1" flipV="1">
              <a:off x="2977279" y="2756078"/>
              <a:ext cx="3418194" cy="1839707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直線コネクタ 695"/>
            <p:cNvCxnSpPr>
              <a:stCxn id="473" idx="7"/>
              <a:endCxn id="80" idx="5"/>
            </p:cNvCxnSpPr>
            <p:nvPr/>
          </p:nvCxnSpPr>
          <p:spPr>
            <a:xfrm flipV="1">
              <a:off x="2977279" y="2169469"/>
              <a:ext cx="648072" cy="26959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直線コネクタ 523"/>
            <p:cNvCxnSpPr>
              <a:stCxn id="476" idx="2"/>
              <a:endCxn id="478" idx="1"/>
            </p:cNvCxnSpPr>
            <p:nvPr/>
          </p:nvCxnSpPr>
          <p:spPr>
            <a:xfrm flipH="1">
              <a:off x="6048164" y="3090659"/>
              <a:ext cx="324036" cy="2043679"/>
            </a:xfrm>
            <a:prstGeom prst="line">
              <a:avLst/>
            </a:prstGeom>
            <a:ln w="38100">
              <a:solidFill>
                <a:srgbClr val="0000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8324383" y="5750391"/>
            <a:ext cx="684770" cy="1011126"/>
            <a:chOff x="8324383" y="5750391"/>
            <a:chExt cx="684770" cy="1011126"/>
          </a:xfrm>
        </p:grpSpPr>
        <p:sp>
          <p:nvSpPr>
            <p:cNvPr id="9" name="角丸四角形 8">
              <a:hlinkClick r:id="rId2" action="ppaction://hlinksldjump"/>
            </p:cNvPr>
            <p:cNvSpPr/>
            <p:nvPr/>
          </p:nvSpPr>
          <p:spPr>
            <a:xfrm>
              <a:off x="8324383" y="5750391"/>
              <a:ext cx="684770" cy="1011126"/>
            </a:xfrm>
            <a:prstGeom prst="roundRect">
              <a:avLst/>
            </a:prstGeom>
            <a:solidFill>
              <a:srgbClr val="FF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802151">
              <a:off x="8339712" y="5832553"/>
              <a:ext cx="654112" cy="580340"/>
            </a:xfrm>
            <a:prstGeom prst="rect">
              <a:avLst/>
            </a:prstGeom>
          </p:spPr>
        </p:pic>
        <p:sp>
          <p:nvSpPr>
            <p:cNvPr id="8" name="テキスト ボックス 7">
              <a:hlinkClick r:id="rId2" action="ppaction://hlinksldjump"/>
            </p:cNvPr>
            <p:cNvSpPr txBox="1"/>
            <p:nvPr/>
          </p:nvSpPr>
          <p:spPr>
            <a:xfrm>
              <a:off x="8342202" y="6392185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Back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1907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kumimoji="1" lang="en-US" altLang="ja-JP" dirty="0" smtClean="0"/>
              <a:t>Training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activities for their </a:t>
            </a:r>
            <a:r>
              <a:rPr kumimoji="1" lang="en-US" altLang="ja-JP" dirty="0" err="1" smtClean="0"/>
              <a:t>AoR</a:t>
            </a:r>
            <a:endParaRPr kumimoji="1" lang="ja-JP" altLang="en-US" sz="3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60165"/>
              </p:ext>
            </p:extLst>
          </p:nvPr>
        </p:nvGraphicFramePr>
        <p:xfrm>
          <a:off x="1410969" y="1319689"/>
          <a:ext cx="6057902" cy="3810000"/>
        </p:xfrm>
        <a:graphic>
          <a:graphicData uri="http://schemas.openxmlformats.org/drawingml/2006/table">
            <a:tbl>
              <a:tblPr/>
              <a:tblGrid>
                <a:gridCol w="988528">
                  <a:extLst>
                    <a:ext uri="{9D8B030D-6E8A-4147-A177-3AD203B41FA5}">
                      <a16:colId xmlns:a16="http://schemas.microsoft.com/office/drawing/2014/main" xmlns="" val="3453835841"/>
                    </a:ext>
                  </a:extLst>
                </a:gridCol>
                <a:gridCol w="1245165">
                  <a:extLst>
                    <a:ext uri="{9D8B030D-6E8A-4147-A177-3AD203B41FA5}">
                      <a16:colId xmlns:a16="http://schemas.microsoft.com/office/drawing/2014/main" xmlns="" val="2390518065"/>
                    </a:ext>
                  </a:extLst>
                </a:gridCol>
                <a:gridCol w="1245165">
                  <a:extLst>
                    <a:ext uri="{9D8B030D-6E8A-4147-A177-3AD203B41FA5}">
                      <a16:colId xmlns:a16="http://schemas.microsoft.com/office/drawing/2014/main" xmlns="" val="2873711031"/>
                    </a:ext>
                  </a:extLst>
                </a:gridCol>
                <a:gridCol w="1245165">
                  <a:extLst>
                    <a:ext uri="{9D8B030D-6E8A-4147-A177-3AD203B41FA5}">
                      <a16:colId xmlns:a16="http://schemas.microsoft.com/office/drawing/2014/main" xmlns="" val="3166906951"/>
                    </a:ext>
                  </a:extLst>
                </a:gridCol>
                <a:gridCol w="88714">
                  <a:extLst>
                    <a:ext uri="{9D8B030D-6E8A-4147-A177-3AD203B41FA5}">
                      <a16:colId xmlns:a16="http://schemas.microsoft.com/office/drawing/2014/main" xmlns="" val="279107594"/>
                    </a:ext>
                  </a:extLst>
                </a:gridCol>
                <a:gridCol w="1245165">
                  <a:extLst>
                    <a:ext uri="{9D8B030D-6E8A-4147-A177-3AD203B41FA5}">
                      <a16:colId xmlns:a16="http://schemas.microsoft.com/office/drawing/2014/main" xmlns="" val="716684524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(Plan)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48507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Beijing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OST(2)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OST(2)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774948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Brasilia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720837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Casablanca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ROT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and 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plan 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5662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Exeter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JWS with LFPW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JWS with LFPW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786805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Jeddah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444387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Melbourne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730771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Moscow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ROT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ROT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plan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ROT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911538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New Delhi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plan 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440689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Offenbach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OST(2)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OST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OST(2)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plan 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859146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Pretoria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179402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Seoul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ROT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and 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plan 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572561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Teheran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150463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Tokyo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OST(2)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OST(3)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plan 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878734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Toulouse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JWS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with EGRR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JWS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with EGGR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plan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ROT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282483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Washington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plan WS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876242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899211" y="950357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As of </a:t>
            </a:r>
            <a:r>
              <a:rPr kumimoji="1" lang="en-US" altLang="ja-JP" dirty="0" smtClean="0"/>
              <a:t>Sep. </a:t>
            </a:r>
            <a:r>
              <a:rPr kumimoji="1" lang="en-US" altLang="ja-JP" dirty="0"/>
              <a:t>2018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6914" y="5293360"/>
            <a:ext cx="303006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WS	: </a:t>
            </a:r>
            <a:r>
              <a:rPr kumimoji="1" lang="en-US" altLang="ja-JP" dirty="0"/>
              <a:t>Workshop</a:t>
            </a:r>
          </a:p>
          <a:p>
            <a:r>
              <a:rPr kumimoji="1" lang="en-US" altLang="ja-JP" dirty="0" smtClean="0"/>
              <a:t>JWS	: </a:t>
            </a:r>
            <a:r>
              <a:rPr kumimoji="1" lang="en-US" altLang="ja-JP" dirty="0"/>
              <a:t>Joint Workshop</a:t>
            </a:r>
          </a:p>
          <a:p>
            <a:r>
              <a:rPr kumimoji="1" lang="en-US" altLang="ja-JP" dirty="0" smtClean="0"/>
              <a:t>OST	: On-Site </a:t>
            </a:r>
            <a:r>
              <a:rPr kumimoji="1" lang="en-US" altLang="ja-JP" dirty="0"/>
              <a:t>Training</a:t>
            </a:r>
          </a:p>
          <a:p>
            <a:r>
              <a:rPr kumimoji="1" lang="en-US" altLang="ja-JP" dirty="0" smtClean="0"/>
              <a:t>ROT	: Remote Online </a:t>
            </a:r>
            <a:r>
              <a:rPr kumimoji="1" lang="en-US" altLang="ja-JP" dirty="0"/>
              <a:t>Training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8324383" y="5750391"/>
            <a:ext cx="684770" cy="1011126"/>
            <a:chOff x="8324383" y="5750391"/>
            <a:chExt cx="684770" cy="1011126"/>
          </a:xfrm>
        </p:grpSpPr>
        <p:sp>
          <p:nvSpPr>
            <p:cNvPr id="9" name="角丸四角形 8">
              <a:hlinkClick r:id="rId2" action="ppaction://hlinksldjump"/>
            </p:cNvPr>
            <p:cNvSpPr/>
            <p:nvPr/>
          </p:nvSpPr>
          <p:spPr>
            <a:xfrm>
              <a:off x="8324383" y="5750391"/>
              <a:ext cx="684770" cy="1011126"/>
            </a:xfrm>
            <a:prstGeom prst="roundRect">
              <a:avLst/>
            </a:prstGeom>
            <a:solidFill>
              <a:srgbClr val="FF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" name="図 9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802151">
              <a:off x="8339712" y="5832553"/>
              <a:ext cx="654112" cy="580340"/>
            </a:xfrm>
            <a:prstGeom prst="rect">
              <a:avLst/>
            </a:prstGeom>
          </p:spPr>
        </p:pic>
        <p:sp>
          <p:nvSpPr>
            <p:cNvPr id="11" name="テキスト ボックス 10">
              <a:hlinkClick r:id="rId4" action="ppaction://hlinksldjump"/>
            </p:cNvPr>
            <p:cNvSpPr txBox="1"/>
            <p:nvPr/>
          </p:nvSpPr>
          <p:spPr>
            <a:xfrm>
              <a:off x="8342202" y="6392185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hlinkClick r:id="rId2" action="ppaction://hlinksldjump"/>
                </a:rPr>
                <a:t>Back</a:t>
              </a:r>
              <a:endParaRPr kumimoji="1" lang="ja-JP" altLang="en-US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952195" y="6392185"/>
            <a:ext cx="2719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Source: GISC status reports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373683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r>
              <a:rPr lang="en-US" altLang="ja-JP" dirty="0" smtClean="0"/>
              <a:t>GISC Ticketing System (Mantis)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95302" y="975358"/>
            <a:ext cx="5035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hlinkClick r:id="rId2"/>
              </a:rPr>
              <a:t>http://</a:t>
            </a:r>
            <a:r>
              <a:rPr kumimoji="1" lang="en-US" altLang="ja-JP" dirty="0" smtClean="0">
                <a:hlinkClick r:id="rId2"/>
              </a:rPr>
              <a:t>www.inmet.gov.br/giscticket/login_page.php</a:t>
            </a:r>
            <a:endParaRPr kumimoji="1" lang="en-US" altLang="ja-JP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685" y="1677032"/>
            <a:ext cx="6794549" cy="4810450"/>
          </a:xfrm>
          <a:prstGeom prst="rect">
            <a:avLst/>
          </a:prstGeom>
          <a:ln w="28575">
            <a:solidFill>
              <a:srgbClr val="002060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</p:pic>
      <p:grpSp>
        <p:nvGrpSpPr>
          <p:cNvPr id="9" name="グループ化 8"/>
          <p:cNvGrpSpPr/>
          <p:nvPr/>
        </p:nvGrpSpPr>
        <p:grpSpPr>
          <a:xfrm>
            <a:off x="8324383" y="5750391"/>
            <a:ext cx="684770" cy="1011126"/>
            <a:chOff x="8324383" y="5750391"/>
            <a:chExt cx="684770" cy="1011126"/>
          </a:xfrm>
        </p:grpSpPr>
        <p:sp>
          <p:nvSpPr>
            <p:cNvPr id="10" name="角丸四角形 9">
              <a:hlinkClick r:id="rId4" action="ppaction://hlinksldjump"/>
            </p:cNvPr>
            <p:cNvSpPr/>
            <p:nvPr/>
          </p:nvSpPr>
          <p:spPr>
            <a:xfrm>
              <a:off x="8324383" y="5750391"/>
              <a:ext cx="684770" cy="1011126"/>
            </a:xfrm>
            <a:prstGeom prst="roundRect">
              <a:avLst/>
            </a:prstGeom>
            <a:solidFill>
              <a:srgbClr val="FF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" name="図 1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802151">
              <a:off x="8339712" y="5832553"/>
              <a:ext cx="654112" cy="580340"/>
            </a:xfrm>
            <a:prstGeom prst="rect">
              <a:avLst/>
            </a:prstGeom>
          </p:spPr>
        </p:pic>
        <p:sp>
          <p:nvSpPr>
            <p:cNvPr id="12" name="テキスト ボックス 11">
              <a:hlinkClick r:id="rId6" action="ppaction://hlinksldjump"/>
            </p:cNvPr>
            <p:cNvSpPr txBox="1"/>
            <p:nvPr/>
          </p:nvSpPr>
          <p:spPr>
            <a:xfrm>
              <a:off x="8342202" y="6392185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hlinkClick r:id="rId4" action="ppaction://hlinksldjump"/>
                </a:rPr>
                <a:t>Back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4724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4E2980-1CC6-4218-92A6-CB5D6C631F4F}"/>
</file>

<file path=customXml/itemProps2.xml><?xml version="1.0" encoding="utf-8"?>
<ds:datastoreItem xmlns:ds="http://schemas.openxmlformats.org/officeDocument/2006/customXml" ds:itemID="{6C7467D5-BA09-4112-9238-34EA783E0DA5}"/>
</file>

<file path=customXml/itemProps3.xml><?xml version="1.0" encoding="utf-8"?>
<ds:datastoreItem xmlns:ds="http://schemas.openxmlformats.org/officeDocument/2006/customXml" ds:itemID="{D1DDB297-6A53-4366-AE60-E40BAD8C387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521</Words>
  <Application>Microsoft Office PowerPoint</Application>
  <PresentationFormat>画面に合わせる (4:3)</PresentationFormat>
  <Paragraphs>191</Paragraphs>
  <Slides>9</Slides>
  <Notes>0</Notes>
  <HiddenSlides>3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TT-GISC report</vt:lpstr>
      <vt:lpstr>TT-GISC Structure and membership</vt:lpstr>
      <vt:lpstr>TT-GISC Status (1)</vt:lpstr>
      <vt:lpstr>TT-GISC Status (2)</vt:lpstr>
      <vt:lpstr>Achievements</vt:lpstr>
      <vt:lpstr>Thank you for your attention</vt:lpstr>
      <vt:lpstr>PowerPoint プレゼンテーション</vt:lpstr>
      <vt:lpstr>Training activities for their AoR</vt:lpstr>
      <vt:lpstr>GISC Ticketing System (Mantis)</vt:lpstr>
    </vt:vector>
  </TitlesOfParts>
  <Company>気象庁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TT-GISC progress (CBS-16 period)</dc:title>
  <dc:creator>Ken Tsunoda</dc:creator>
  <cp:lastModifiedBy>Ken</cp:lastModifiedBy>
  <cp:revision>53</cp:revision>
  <dcterms:created xsi:type="dcterms:W3CDTF">2019-04-25T00:48:59Z</dcterms:created>
  <dcterms:modified xsi:type="dcterms:W3CDTF">2019-04-30T05:48:17Z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