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1" r:id="rId3"/>
    <p:sldId id="274" r:id="rId4"/>
    <p:sldId id="262" r:id="rId5"/>
    <p:sldId id="264" r:id="rId6"/>
    <p:sldId id="265" r:id="rId7"/>
    <p:sldId id="267" r:id="rId8"/>
    <p:sldId id="268" r:id="rId9"/>
    <p:sldId id="266" r:id="rId10"/>
    <p:sldId id="269"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44" autoAdjust="0"/>
  </p:normalViewPr>
  <p:slideViewPr>
    <p:cSldViewPr snapToGrid="0">
      <p:cViewPr varScale="1">
        <p:scale>
          <a:sx n="66" d="100"/>
          <a:sy n="66" d="100"/>
        </p:scale>
        <p:origin x="13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609703-9974-44AC-82B0-2B139C2C6CFA}" type="datetimeFigureOut">
              <a:rPr lang="en-GB" smtClean="0"/>
              <a:t>29/04/2019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D4AB8-3A11-4583-AC31-2BAB11A69637}" type="slidenum">
              <a:rPr lang="en-GB" smtClean="0"/>
              <a:t>‹#›</a:t>
            </a:fld>
            <a:endParaRPr lang="en-GB"/>
          </a:p>
        </p:txBody>
      </p:sp>
    </p:spTree>
    <p:extLst>
      <p:ext uri="{BB962C8B-B14F-4D97-AF65-F5344CB8AC3E}">
        <p14:creationId xmlns:p14="http://schemas.microsoft.com/office/powerpoint/2010/main" val="131453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s.climate.copernicus.eu/#!/hom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2</a:t>
            </a:fld>
            <a:endParaRPr lang="en-GB"/>
          </a:p>
        </p:txBody>
      </p:sp>
    </p:spTree>
    <p:extLst>
      <p:ext uri="{BB962C8B-B14F-4D97-AF65-F5344CB8AC3E}">
        <p14:creationId xmlns:p14="http://schemas.microsoft.com/office/powerpoint/2010/main" val="3417223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11</a:t>
            </a:fld>
            <a:endParaRPr lang="en-GB"/>
          </a:p>
        </p:txBody>
      </p:sp>
    </p:spTree>
    <p:extLst>
      <p:ext uri="{BB962C8B-B14F-4D97-AF65-F5344CB8AC3E}">
        <p14:creationId xmlns:p14="http://schemas.microsoft.com/office/powerpoint/2010/main" val="371487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WIS 2.0</a:t>
            </a:r>
            <a:r>
              <a:rPr lang="en-GB" baseline="0" dirty="0" smtClean="0"/>
              <a:t> is our response to these drivers.</a:t>
            </a:r>
          </a:p>
          <a:p>
            <a:pPr marL="171450" indent="-171450">
              <a:buFont typeface="Arial" panose="020B0604020202020204" pitchFamily="34" charset="0"/>
              <a:buChar char="•"/>
            </a:pPr>
            <a:r>
              <a:rPr lang="en-GB" baseline="0" dirty="0" smtClean="0"/>
              <a:t>It builds on the first generation of the WMO Information System – and the Global Telecommunication System before that,</a:t>
            </a:r>
          </a:p>
          <a:p>
            <a:pPr marL="171450" indent="-171450">
              <a:buFont typeface="Arial" panose="020B0604020202020204" pitchFamily="34" charset="0"/>
              <a:buChar char="•"/>
            </a:pPr>
            <a:r>
              <a:rPr lang="en-US" baseline="0" dirty="0" smtClean="0"/>
              <a:t>WIS 2.0 reaffirms the original intent of WIS: to open up access to environmental data and products.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WIS 2.0 is an evolution rather than a revolution: the roles of WIS Centres  and the majority of current WIS functions are largely unchanged.</a:t>
            </a:r>
            <a:endParaRPr lang="en-US" baseline="0" dirty="0" smtClean="0"/>
          </a:p>
          <a:p>
            <a:pPr marL="171450" indent="-171450">
              <a:buFont typeface="Arial" panose="020B0604020202020204" pitchFamily="34" charset="0"/>
              <a:buChar char="•"/>
            </a:pPr>
            <a:r>
              <a:rPr lang="en-US" baseline="0" dirty="0" smtClean="0"/>
              <a:t>It will provide users with improved discovery of, and seamless access to, diverse authoritative information from a wide range of sources.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GB" dirty="0" smtClean="0"/>
              <a:t>Intended to</a:t>
            </a:r>
            <a:r>
              <a:rPr lang="en-GB" baseline="0" dirty="0" smtClean="0"/>
              <a:t> support international data sharing, the technologies of WIS2.0 are equally applicable in the national context </a:t>
            </a:r>
          </a:p>
          <a:p>
            <a:pPr marL="171450" indent="-171450">
              <a:buFont typeface="Arial" panose="020B0604020202020204" pitchFamily="34" charset="0"/>
              <a:buChar char="•"/>
            </a:pPr>
            <a:r>
              <a:rPr lang="en-GB" baseline="0" dirty="0" smtClean="0"/>
              <a:t>… there will not be any regulation driving national adoption</a:t>
            </a:r>
          </a:p>
          <a:p>
            <a:pPr marL="171450" indent="-171450">
              <a:buFont typeface="Arial" panose="020B0604020202020204" pitchFamily="34" charset="0"/>
              <a:buChar char="•"/>
            </a:pPr>
            <a:r>
              <a:rPr lang="en-GB" baseline="0" dirty="0" smtClean="0"/>
              <a:t>… instead we expect to see consolidation of national and international approaches over time</a:t>
            </a:r>
          </a:p>
          <a:p>
            <a:pPr marL="171450" indent="-171450">
              <a:buFont typeface="Arial" panose="020B0604020202020204" pitchFamily="34" charset="0"/>
              <a:buChar char="•"/>
            </a:pPr>
            <a:r>
              <a:rPr lang="en-GB" baseline="0" dirty="0" smtClean="0"/>
              <a:t>… as Members recognise the widespread applicability of these approaches</a:t>
            </a:r>
          </a:p>
          <a:p>
            <a:pPr marL="171450" indent="-171450">
              <a:buFont typeface="Arial" panose="020B0604020202020204" pitchFamily="34" charset="0"/>
              <a:buChar char="•"/>
            </a:pPr>
            <a:r>
              <a:rPr lang="en-GB" baseline="0" dirty="0" smtClean="0"/>
              <a:t>… noting that many Members have already adopted the WIS 2.0 technologies in their national context</a:t>
            </a: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3</a:t>
            </a:fld>
            <a:endParaRPr lang="en-GB"/>
          </a:p>
        </p:txBody>
      </p:sp>
    </p:spTree>
    <p:extLst>
      <p:ext uri="{BB962C8B-B14F-4D97-AF65-F5344CB8AC3E}">
        <p14:creationId xmlns:p14="http://schemas.microsoft.com/office/powerpoint/2010/main" val="253223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Adoption of Internet enables people to make the best local choice for a connection – leveraging technology that is often commonly available and well understood</a:t>
            </a:r>
          </a:p>
          <a:p>
            <a:pPr marL="171450" indent="-171450">
              <a:buFont typeface="Arial" panose="020B0604020202020204" pitchFamily="34" charset="0"/>
              <a:buChar char="•"/>
            </a:pPr>
            <a:r>
              <a:rPr lang="en-GB" baseline="0" dirty="0" smtClean="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In many locations,</a:t>
            </a:r>
            <a:r>
              <a:rPr lang="en-GB" baseline="0" dirty="0" smtClean="0"/>
              <a:t> Internet is reliable enough for safety critical applications – provided applications are built to be fault tolerant; may need to combine with [high-performance] managed networks to ensure quality of service (</a:t>
            </a:r>
            <a:r>
              <a:rPr lang="en-GB" baseline="0" dirty="0" err="1" smtClean="0"/>
              <a:t>QoS</a:t>
            </a:r>
            <a:r>
              <a:rPr lang="en-GB"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GISCs operate Area Meteorological Data Communications Network (AMDCN) considering reliability, security, and availability – high-performance managed networks may be necessary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Software Defined Wide-Area Networks (SD-WAN) enable Internet and managed networks to be used together to provide reliable connectivity at reasonable cost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4</a:t>
            </a:fld>
            <a:endParaRPr lang="en-GB"/>
          </a:p>
        </p:txBody>
      </p:sp>
    </p:spTree>
    <p:extLst>
      <p:ext uri="{BB962C8B-B14F-4D97-AF65-F5344CB8AC3E}">
        <p14:creationId xmlns:p14="http://schemas.microsoft.com/office/powerpoint/2010/main" val="722860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core change for WIS 2.0 is use the Web to share data and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According to the World Wide Web Consortium (W3C) “the Web is the World’s most successful distributed information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With Web technology at its core, WIS 2.0 will use widely adopted open standards and leverage industry best practices.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 Firstly, this will allow the global user community to conveniently discover, access and use authoritative weather, water and climate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 Secondly, it will be simpler for NMHSs to partner with others to deliver services to end-users due to sharing the same base 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5</a:t>
            </a:fld>
            <a:endParaRPr lang="en-GB"/>
          </a:p>
        </p:txBody>
      </p:sp>
    </p:spTree>
    <p:extLst>
      <p:ext uri="{BB962C8B-B14F-4D97-AF65-F5344CB8AC3E}">
        <p14:creationId xmlns:p14="http://schemas.microsoft.com/office/powerpoint/2010/main" val="556282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WIS is no longer about pushing data around the network – it’s about exposing what you have using Web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The WMO review of emerging data issues finds that Web services are one of the technologies that “present new operating concepts that will improve operational efficiency, information sharing and service delivery, and enable users to more effectively exploit data.”</a:t>
            </a:r>
            <a:r>
              <a:rPr lang="en-GB" dirty="0" smtClean="0">
                <a:effectLst/>
              </a:rPr>
              <a:t> </a:t>
            </a:r>
            <a:r>
              <a:rPr lang="en-GB" sz="1200" kern="1200" dirty="0" smtClean="0">
                <a:solidFill>
                  <a:schemeClr val="tx1"/>
                </a:solidFill>
                <a:effectLst/>
                <a:latin typeface="+mn-lt"/>
                <a:ea typeface="+mn-ea"/>
                <a:cs typeface="+mn-cs"/>
              </a:rPr>
              <a:t> Is there a map of centres we can publish?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In WIS 2.0, participating centres will provide Web services that enable users to access and interact with data.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When designing their Web services, publishers should consider the capability of users to work with the data. Instead of expecting users to download entire datasets for local processing, WIS centres should provide Web services that allow users to download only the data or information they actually need; for example, extracting only the geographic subset of data of interest to the user.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Whereas the current WIS focused on operational data, the services which can be made available in WIS 2.0 also enable centres to share historical data and offer access to archives, where appropriate, to support the needs of all WMO programmes.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Providing data using the Web does not automatically mean that those resources are freely available to all without restrictions on use.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Access controls</a:t>
            </a:r>
            <a:r>
              <a:rPr lang="en-GB" sz="1200" kern="1200" baseline="0" dirty="0" smtClean="0">
                <a:solidFill>
                  <a:schemeClr val="tx1"/>
                </a:solidFill>
                <a:effectLst/>
                <a:latin typeface="+mn-lt"/>
                <a:ea typeface="+mn-ea"/>
                <a:cs typeface="+mn-cs"/>
              </a:rPr>
              <a:t> and security developed for</a:t>
            </a:r>
            <a:r>
              <a:rPr lang="en-GB" sz="1200" kern="1200" dirty="0" smtClean="0">
                <a:solidFill>
                  <a:schemeClr val="tx1"/>
                </a:solidFill>
                <a:effectLst/>
                <a:latin typeface="+mn-lt"/>
                <a:ea typeface="+mn-ea"/>
                <a:cs typeface="+mn-cs"/>
              </a:rPr>
              <a:t> on-line banking,</a:t>
            </a:r>
            <a:r>
              <a:rPr lang="en-GB" sz="1200"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eCommerce</a:t>
            </a:r>
            <a:r>
              <a:rPr lang="en-GB" sz="1200" kern="1200" dirty="0" smtClean="0">
                <a:solidFill>
                  <a:schemeClr val="tx1"/>
                </a:solidFill>
                <a:effectLst/>
                <a:latin typeface="+mn-lt"/>
                <a:ea typeface="+mn-ea"/>
                <a:cs typeface="+mn-cs"/>
              </a:rPr>
              <a:t> applications</a:t>
            </a:r>
            <a:r>
              <a:rPr lang="en-GB" sz="1200" kern="1200" baseline="0" dirty="0" smtClean="0">
                <a:solidFill>
                  <a:schemeClr val="tx1"/>
                </a:solidFill>
                <a:effectLst/>
                <a:latin typeface="+mn-lt"/>
                <a:ea typeface="+mn-ea"/>
                <a:cs typeface="+mn-cs"/>
              </a:rPr>
              <a:t> and many more</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smtClean="0">
                <a:solidFill>
                  <a:schemeClr val="tx1"/>
                </a:solidFill>
                <a:effectLst/>
                <a:latin typeface="+mn-lt"/>
                <a:ea typeface="+mn-ea"/>
                <a:cs typeface="+mn-cs"/>
              </a:rPr>
              <a:t>Web technologies allow for authentication and authorization where necessary: the provider retains control of who can access published resources and can require users to accept a license specifying the terms and conditions under which those resources can be used before allowing them access.</a:t>
            </a:r>
            <a:endParaRPr lang="en-GB" baseline="0" dirty="0" smtClean="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6</a:t>
            </a:fld>
            <a:endParaRPr lang="en-GB"/>
          </a:p>
        </p:txBody>
      </p:sp>
    </p:spTree>
    <p:extLst>
      <p:ext uri="{BB962C8B-B14F-4D97-AF65-F5344CB8AC3E}">
        <p14:creationId xmlns:p14="http://schemas.microsoft.com/office/powerpoint/2010/main" val="92903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WhatsApp:</a:t>
            </a:r>
            <a:r>
              <a:rPr lang="en-GB" baseline="0" dirty="0" smtClean="0"/>
              <a:t> simple, secure, reliable messaging</a:t>
            </a:r>
            <a:endParaRPr lang="en-GB" dirty="0" smtClean="0"/>
          </a:p>
          <a:p>
            <a:pPr marL="171450" indent="-171450">
              <a:buFont typeface="Arial" panose="020B0604020202020204" pitchFamily="34" charset="0"/>
              <a:buChar char="•"/>
            </a:pPr>
            <a:r>
              <a:rPr lang="en-GB" dirty="0" smtClean="0"/>
              <a:t>“publish-subscribe” messaging</a:t>
            </a:r>
            <a:r>
              <a:rPr lang="en-GB" baseline="0" dirty="0" smtClean="0"/>
              <a:t> protocols make it simpler to distribute to data in real-time to many consumers</a:t>
            </a:r>
          </a:p>
          <a:p>
            <a:pPr marL="171450" indent="-171450">
              <a:buFont typeface="Arial" panose="020B0604020202020204" pitchFamily="34" charset="0"/>
              <a:buChar char="•"/>
            </a:pPr>
            <a:r>
              <a:rPr lang="en-GB" baseline="0" dirty="0" smtClean="0"/>
              <a:t>Satellite-based data dissemination still needed where there is no Internet connectivity; e.g. </a:t>
            </a:r>
            <a:r>
              <a:rPr lang="en-GB" baseline="0" dirty="0" err="1" smtClean="0"/>
              <a:t>GEONETCast</a:t>
            </a: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7</a:t>
            </a:fld>
            <a:endParaRPr lang="en-GB"/>
          </a:p>
        </p:txBody>
      </p:sp>
    </p:spTree>
    <p:extLst>
      <p:ext uri="{BB962C8B-B14F-4D97-AF65-F5344CB8AC3E}">
        <p14:creationId xmlns:p14="http://schemas.microsoft.com/office/powerpoint/2010/main" val="121827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Routeing</a:t>
            </a:r>
            <a:r>
              <a:rPr lang="en-GB" baseline="0" dirty="0" smtClean="0"/>
              <a:t> of messages is handled by the telecommunications network</a:t>
            </a:r>
          </a:p>
          <a:p>
            <a:pPr marL="171450" indent="-171450">
              <a:buFont typeface="Arial" panose="020B0604020202020204" pitchFamily="34" charset="0"/>
              <a:buChar char="•"/>
            </a:pPr>
            <a:r>
              <a:rPr lang="en-GB" baseline="0" dirty="0" smtClean="0"/>
              <a:t>No longer any need for Message Switching Systems to route messages via intermediate centres</a:t>
            </a:r>
          </a:p>
          <a:p>
            <a:pPr marL="171450" indent="-171450">
              <a:buFont typeface="Arial" panose="020B0604020202020204" pitchFamily="34" charset="0"/>
              <a:buChar char="•"/>
            </a:pPr>
            <a:r>
              <a:rPr lang="en-GB" baseline="0" dirty="0" smtClean="0"/>
              <a:t>Telecommunications network will find the optimum path from provider to consumer</a:t>
            </a:r>
          </a:p>
          <a:p>
            <a:pPr marL="171450" indent="-171450">
              <a:buFont typeface="Arial" panose="020B0604020202020204" pitchFamily="34" charset="0"/>
              <a:buChar char="•"/>
            </a:pPr>
            <a:r>
              <a:rPr lang="en-GB" baseline="0" dirty="0" smtClean="0"/>
              <a:t>Faster transmission because there is no latency introduced at intermediate nodes</a:t>
            </a:r>
          </a:p>
          <a:p>
            <a:pPr marL="171450" indent="-171450">
              <a:buFont typeface="Arial" panose="020B0604020202020204" pitchFamily="34" charset="0"/>
              <a:buChar char="•"/>
            </a:pPr>
            <a:r>
              <a:rPr lang="en-GB" baseline="0" dirty="0" smtClean="0"/>
              <a:t>Phasing out routeing tables will reduce configuration effort for NMHS</a:t>
            </a:r>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8</a:t>
            </a:fld>
            <a:endParaRPr lang="en-GB"/>
          </a:p>
        </p:txBody>
      </p:sp>
    </p:spTree>
    <p:extLst>
      <p:ext uri="{BB962C8B-B14F-4D97-AF65-F5344CB8AC3E}">
        <p14:creationId xmlns:p14="http://schemas.microsoft.com/office/powerpoint/2010/main" val="489994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Satellites, radars and numerical models are producing more data than ever before, yet WMO Congress concluded in 2015 that most Members are “ill-prepared” for this change. Storage, management and processing of so-called “big-data” requires expensive infrastructure.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Another challenge is that data volumes are becoming so large that it is impractical to download the data fast enough to meet operational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rPr>
              <a:t>Data is becoming too big to move; the response is to move the processing to the data (a concept also know as "data gravity")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WIS 2.0 does not require the use of cloud;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rather WIS 2.0 implementation will </a:t>
            </a:r>
            <a:r>
              <a:rPr lang="en-GB" sz="1200" b="1" kern="1200" dirty="0" smtClean="0">
                <a:solidFill>
                  <a:schemeClr val="tx1"/>
                </a:solidFill>
                <a:effectLst/>
                <a:latin typeface="+mn-lt"/>
                <a:ea typeface="+mn-ea"/>
                <a:cs typeface="+mn-cs"/>
              </a:rPr>
              <a:t>encourage</a:t>
            </a:r>
            <a:r>
              <a:rPr lang="en-GB" sz="1200" kern="1200" dirty="0" smtClean="0">
                <a:solidFill>
                  <a:schemeClr val="tx1"/>
                </a:solidFill>
                <a:effectLst/>
                <a:latin typeface="+mn-lt"/>
                <a:ea typeface="+mn-ea"/>
                <a:cs typeface="+mn-cs"/>
              </a:rPr>
              <a:t> WIS centres to adopt cloud technologies where it is appropriate to meet their users’ needs.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will not be technical regulation saying “cloud must be used.”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Instead, we hope to see a gradual adoption of these technologies because it makes sense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rPr>
              <a:t>Cloud platforms' provisioning of infrastructure and software as a service readily enables users to execute their data processing adjacent to the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rPr>
              <a:t>… downloading only the resulting products,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rPr>
              <a:t>… exposing complex, data-hungry computations through simple, easy to consume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Data is processed on the data provider's infrastructure to create a product that is small enough to be conveniently downloaded and used</a:t>
            </a: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rPr>
              <a:t>Data users no longer need to procure and maintain infrastructure for local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Where data processing is complex, intensive or requires a lot of user-specific configuration, WIS centres should consider use of cloud technologies to underpin their services. </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libri" panose="020F0502020204030204" pitchFamily="34" charset="0"/>
            </a:endParaRPr>
          </a:p>
          <a:p>
            <a:r>
              <a:rPr lang="en-GB"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FFCD4AB8-3A11-4583-AC31-2BAB11A69637}" type="slidenum">
              <a:rPr lang="en-GB" smtClean="0"/>
              <a:t>9</a:t>
            </a:fld>
            <a:endParaRPr lang="en-GB"/>
          </a:p>
        </p:txBody>
      </p:sp>
    </p:spTree>
    <p:extLst>
      <p:ext uri="{BB962C8B-B14F-4D97-AF65-F5344CB8AC3E}">
        <p14:creationId xmlns:p14="http://schemas.microsoft.com/office/powerpoint/2010/main" val="4066818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Cloud technologies are still new to many Members. </a:t>
            </a:r>
          </a:p>
          <a:p>
            <a:r>
              <a:rPr lang="en-GB" sz="1200" kern="1200" dirty="0" smtClean="0">
                <a:solidFill>
                  <a:schemeClr val="tx1"/>
                </a:solidFill>
                <a:effectLst/>
                <a:latin typeface="+mn-lt"/>
                <a:ea typeface="+mn-ea"/>
                <a:cs typeface="+mn-cs"/>
              </a:rPr>
              <a:t>… Best practices on use of cloud and details of successful cloud implementations will be shared among Members. </a:t>
            </a:r>
          </a:p>
          <a:p>
            <a:r>
              <a:rPr lang="en-GB" sz="1200" kern="1200" dirty="0" smtClean="0">
                <a:solidFill>
                  <a:schemeClr val="tx1"/>
                </a:solidFill>
                <a:effectLst/>
                <a:latin typeface="+mn-lt"/>
                <a:ea typeface="+mn-ea"/>
                <a:cs typeface="+mn-cs"/>
              </a:rPr>
              <a:t>… Additionally, the proposed WIS 2.0 implementation programme aims to provide capacity building opportunities to support cloud adoption.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smtClean="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smtClean="0">
                <a:effectLst/>
                <a:latin typeface="Calibri" panose="020F0502020204030204" pitchFamily="34" charset="0"/>
              </a:rPr>
              <a:t>ECMWF’s Copernicus Climate Data Store </a:t>
            </a:r>
            <a:r>
              <a:rPr lang="en-GB" sz="1200" b="0" i="0" dirty="0" smtClean="0">
                <a:effectLst/>
                <a:latin typeface="Calibri" panose="020F0502020204030204" pitchFamily="34" charset="0"/>
                <a:hlinkClick r:id="rId3"/>
              </a:rPr>
              <a:t>https://cds.climate.copernicus.eu/#!/home</a:t>
            </a:r>
            <a:r>
              <a:rPr lang="en-GB" sz="1200" b="1" i="0" dirty="0" smtClean="0">
                <a:effectLst/>
                <a:latin typeface="Calibri" panose="020F0502020204030204" pitchFamily="34" charset="0"/>
              </a:rPr>
              <a:t> provide cloud-hosted data platforms with processing capacity and ready-made tooling</a:t>
            </a:r>
            <a:r>
              <a:rPr lang="en-GB" sz="1200" b="0" i="0" dirty="0" smtClean="0">
                <a:effectLst/>
                <a:latin typeface="Calibri" panose="020F0502020204030204" pitchFamily="34" charset="0"/>
              </a:rPr>
              <a:t> (a toolbox and APIs) that allows [authorised] users to work with the data in-situ without needing download it for local processing.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CDS is designed to provide Web-based access to, and interaction with, petabytes of existing climate datasets: observations plus global and regional re-analyses and climate projections.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CDS provides a “toolbox” that enables developers using a Web browser to write high-level python code to process CDS datasets and visualize the results, thereby creating specific applications that are delivered to end users as Web services. </a:t>
            </a:r>
          </a:p>
          <a:p>
            <a:r>
              <a:rPr lang="en-GB" sz="1200" kern="1200" dirty="0" smtClean="0">
                <a:solidFill>
                  <a:schemeClr val="tx1"/>
                </a:solidFill>
                <a:effectLst/>
                <a:latin typeface="+mn-lt"/>
                <a:ea typeface="+mn-ea"/>
                <a:cs typeface="+mn-cs"/>
              </a:rPr>
              <a:t>… Crucially, this application code executes on a private cloud infrastructure with high-speed access to massive volumes of data, scaling elastically to meet users’ collective demands. </a:t>
            </a:r>
          </a:p>
          <a:p>
            <a:r>
              <a:rPr lang="en-GB" sz="1200" kern="1200" dirty="0" smtClean="0">
                <a:solidFill>
                  <a:schemeClr val="tx1"/>
                </a:solidFill>
                <a:effectLst/>
                <a:latin typeface="+mn-lt"/>
                <a:ea typeface="+mn-ea"/>
                <a:cs typeface="+mn-cs"/>
              </a:rPr>
              <a:t>… Using the CDS, end-users can gain insight from climate data with minimal effort. </a:t>
            </a:r>
          </a:p>
          <a:p>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term “elastic” is important in reference to the cloud where applications can grow and shrink their infrastructure use in response to users’ collective demands.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smtClean="0"/>
          </a:p>
          <a:p>
            <a:endParaRPr lang="en-GB" dirty="0"/>
          </a:p>
        </p:txBody>
      </p:sp>
      <p:sp>
        <p:nvSpPr>
          <p:cNvPr id="4" name="Slide Number Placeholder 3"/>
          <p:cNvSpPr>
            <a:spLocks noGrp="1"/>
          </p:cNvSpPr>
          <p:nvPr>
            <p:ph type="sldNum" sz="quarter" idx="10"/>
          </p:nvPr>
        </p:nvSpPr>
        <p:spPr/>
        <p:txBody>
          <a:bodyPr/>
          <a:lstStyle/>
          <a:p>
            <a:fld id="{FFCD4AB8-3A11-4583-AC31-2BAB11A69637}" type="slidenum">
              <a:rPr lang="en-GB" smtClean="0"/>
              <a:t>10</a:t>
            </a:fld>
            <a:endParaRPr lang="en-GB"/>
          </a:p>
        </p:txBody>
      </p:sp>
    </p:spTree>
    <p:extLst>
      <p:ext uri="{BB962C8B-B14F-4D97-AF65-F5344CB8AC3E}">
        <p14:creationId xmlns:p14="http://schemas.microsoft.com/office/powerpoint/2010/main" val="17828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87D215-8914-4AFF-AFEE-38176D2AA96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25249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7D215-8914-4AFF-AFEE-38176D2AA96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134339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7D215-8914-4AFF-AFEE-38176D2AA96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30886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87D215-8914-4AFF-AFEE-38176D2AA96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130678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87D215-8914-4AFF-AFEE-38176D2AA964}" type="datetimeFigureOut">
              <a:rPr lang="en-GB" smtClean="0"/>
              <a:t>29/04/2019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253067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87D215-8914-4AFF-AFEE-38176D2AA96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332495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87D215-8914-4AFF-AFEE-38176D2AA964}" type="datetimeFigureOut">
              <a:rPr lang="en-GB" smtClean="0"/>
              <a:t>29/04/2019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666613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87D215-8914-4AFF-AFEE-38176D2AA964}" type="datetimeFigureOut">
              <a:rPr lang="en-GB" smtClean="0"/>
              <a:t>29/04/2019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832802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7D215-8914-4AFF-AFEE-38176D2AA964}" type="datetimeFigureOut">
              <a:rPr lang="en-GB" smtClean="0"/>
              <a:t>29/04/2019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391130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7D215-8914-4AFF-AFEE-38176D2AA96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3565707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87D215-8914-4AFF-AFEE-38176D2AA964}" type="datetimeFigureOut">
              <a:rPr lang="en-GB" smtClean="0"/>
              <a:t>29/04/2019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FCD5AC-5239-4317-A018-1F813C8A6B43}" type="slidenum">
              <a:rPr lang="en-GB" smtClean="0"/>
              <a:t>‹#›</a:t>
            </a:fld>
            <a:endParaRPr lang="en-GB"/>
          </a:p>
        </p:txBody>
      </p:sp>
    </p:spTree>
    <p:extLst>
      <p:ext uri="{BB962C8B-B14F-4D97-AF65-F5344CB8AC3E}">
        <p14:creationId xmlns:p14="http://schemas.microsoft.com/office/powerpoint/2010/main" val="71196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87D215-8914-4AFF-AFEE-38176D2AA964}" type="datetimeFigureOut">
              <a:rPr lang="en-GB" smtClean="0"/>
              <a:t>29/04/2019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CD5AC-5239-4317-A018-1F813C8A6B43}" type="slidenum">
              <a:rPr lang="en-GB" smtClean="0"/>
              <a:t>‹#›</a:t>
            </a:fld>
            <a:endParaRPr lang="en-GB"/>
          </a:p>
        </p:txBody>
      </p:sp>
      <p:pic>
        <p:nvPicPr>
          <p:cNvPr id="7" name="Picture 6" descr="wmo2016_powerpoint_standard_v2-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230420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cds.climate.copernicus.eu/#!/hom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iswiki.wmo.int/tiki-download_file.php?fileId=4684" TargetMode="External"/><Relationship Id="rId7" Type="http://schemas.openxmlformats.org/officeDocument/2006/relationships/hyperlink" Target="http://wis.wmo.int/file=546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library.wmo.int/doc_num.php?explnum_id=5843" TargetMode="External"/><Relationship Id="rId5" Type="http://schemas.openxmlformats.org/officeDocument/2006/relationships/hyperlink" Target="https://wiswiki.wmo.int/tiki-download_file.php?fileId=4865" TargetMode="External"/><Relationship Id="rId4" Type="http://schemas.openxmlformats.org/officeDocument/2006/relationships/hyperlink" Target="http://wis.wmo.int/file=506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ICT-ISS 2019</a:t>
            </a:r>
            <a:endParaRPr lang="en-GB" dirty="0"/>
          </a:p>
        </p:txBody>
      </p:sp>
      <p:sp>
        <p:nvSpPr>
          <p:cNvPr id="3" name="Subtitle 2"/>
          <p:cNvSpPr>
            <a:spLocks noGrp="1"/>
          </p:cNvSpPr>
          <p:nvPr>
            <p:ph type="subTitle" idx="1"/>
          </p:nvPr>
        </p:nvSpPr>
        <p:spPr/>
        <p:txBody>
          <a:bodyPr/>
          <a:lstStyle/>
          <a:p>
            <a:r>
              <a:rPr lang="en-GB" dirty="0" smtClean="0"/>
              <a:t>Report from Task </a:t>
            </a:r>
            <a:r>
              <a:rPr lang="en-GB" dirty="0" smtClean="0"/>
              <a:t>Team on evolution of </a:t>
            </a:r>
            <a:r>
              <a:rPr lang="en-GB" dirty="0" smtClean="0"/>
              <a:t>WIS (TT-</a:t>
            </a:r>
            <a:r>
              <a:rPr lang="en-GB" dirty="0" err="1" smtClean="0"/>
              <a:t>eWIS</a:t>
            </a:r>
            <a:r>
              <a:rPr lang="en-GB" dirty="0" smtClean="0"/>
              <a:t>)</a:t>
            </a:r>
            <a:endParaRPr lang="en-GB" dirty="0" smtClean="0"/>
          </a:p>
          <a:p>
            <a:r>
              <a:rPr lang="en-GB" dirty="0" smtClean="0"/>
              <a:t>April</a:t>
            </a:r>
            <a:r>
              <a:rPr lang="en-GB" dirty="0" smtClean="0"/>
              <a:t> </a:t>
            </a:r>
            <a:r>
              <a:rPr lang="en-GB" dirty="0" smtClean="0"/>
              <a:t>2019</a:t>
            </a:r>
            <a:endParaRPr lang="en-GB" dirty="0"/>
          </a:p>
        </p:txBody>
      </p:sp>
    </p:spTree>
    <p:extLst>
      <p:ext uri="{BB962C8B-B14F-4D97-AF65-F5344CB8AC3E}">
        <p14:creationId xmlns:p14="http://schemas.microsoft.com/office/powerpoint/2010/main" val="37134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p:txBody>
          <a:bodyPr/>
          <a:lstStyle/>
          <a:p>
            <a:fld id="{02FCD5AC-5239-4317-A018-1F813C8A6B43}" type="slidenum">
              <a:rPr lang="en-GB" smtClean="0">
                <a:solidFill>
                  <a:schemeClr val="bg1">
                    <a:lumMod val="65000"/>
                  </a:schemeClr>
                </a:solidFill>
              </a:rPr>
              <a:t>10</a:t>
            </a:fld>
            <a:endParaRPr lang="en-GB">
              <a:solidFill>
                <a:schemeClr val="bg1">
                  <a:lumMod val="65000"/>
                </a:schemeClr>
              </a:solidFill>
            </a:endParaRPr>
          </a:p>
        </p:txBody>
      </p:sp>
      <p:pic>
        <p:nvPicPr>
          <p:cNvPr id="39" name="Picture 38"/>
          <p:cNvPicPr>
            <a:picLocks noChangeAspect="1"/>
          </p:cNvPicPr>
          <p:nvPr/>
        </p:nvPicPr>
        <p:blipFill>
          <a:blip r:embed="rId3"/>
          <a:stretch>
            <a:fillRect/>
          </a:stretch>
        </p:blipFill>
        <p:spPr>
          <a:xfrm>
            <a:off x="0" y="0"/>
            <a:ext cx="12191516" cy="5669280"/>
          </a:xfrm>
          <a:prstGeom prst="rect">
            <a:avLst/>
          </a:prstGeom>
        </p:spPr>
      </p:pic>
      <p:sp>
        <p:nvSpPr>
          <p:cNvPr id="40" name="TextBox 39"/>
          <p:cNvSpPr txBox="1"/>
          <p:nvPr/>
        </p:nvSpPr>
        <p:spPr>
          <a:xfrm>
            <a:off x="6754204" y="6378447"/>
            <a:ext cx="4213013" cy="307777"/>
          </a:xfrm>
          <a:prstGeom prst="rect">
            <a:avLst/>
          </a:prstGeom>
          <a:noFill/>
        </p:spPr>
        <p:txBody>
          <a:bodyPr wrap="none" rtlCol="0">
            <a:spAutoFit/>
          </a:bodyPr>
          <a:lstStyle/>
          <a:p>
            <a:r>
              <a:rPr lang="en-GB" sz="1400" dirty="0"/>
              <a:t>source: </a:t>
            </a:r>
            <a:r>
              <a:rPr lang="en-GB" sz="1400" dirty="0">
                <a:hlinkClick r:id="rId4"/>
              </a:rPr>
              <a:t>https://cds.climate.copernicus.eu/#!/home</a:t>
            </a:r>
            <a:r>
              <a:rPr lang="en-GB" sz="1400" dirty="0"/>
              <a:t>  </a:t>
            </a:r>
          </a:p>
        </p:txBody>
      </p:sp>
      <p:pic>
        <p:nvPicPr>
          <p:cNvPr id="41" name="Picture 40" descr="wmo2016_powerpoint_standard_v2-2.jpg"/>
          <p:cNvPicPr>
            <a:picLocks noChangeAspect="1"/>
          </p:cNvPicPr>
          <p:nvPr/>
        </p:nvPicPr>
        <p:blipFill rotWithShape="1">
          <a:blip r:embed="rId5">
            <a:extLst>
              <a:ext uri="{28A0092B-C50C-407E-A947-70E740481C1C}">
                <a14:useLocalDpi xmlns:a14="http://schemas.microsoft.com/office/drawing/2010/main" val="0"/>
              </a:ext>
            </a:extLst>
          </a:blip>
          <a:srcRect r="94636"/>
          <a:stretch/>
        </p:blipFill>
        <p:spPr>
          <a:xfrm>
            <a:off x="0" y="5151694"/>
            <a:ext cx="106680" cy="1714500"/>
          </a:xfrm>
          <a:prstGeom prst="rect">
            <a:avLst/>
          </a:prstGeom>
        </p:spPr>
      </p:pic>
      <p:sp>
        <p:nvSpPr>
          <p:cNvPr id="42" name="Title 1"/>
          <p:cNvSpPr>
            <a:spLocks noGrp="1"/>
          </p:cNvSpPr>
          <p:nvPr>
            <p:ph type="title"/>
          </p:nvPr>
        </p:nvSpPr>
        <p:spPr>
          <a:xfrm>
            <a:off x="606705" y="5052884"/>
            <a:ext cx="11585295" cy="1325563"/>
          </a:xfrm>
        </p:spPr>
        <p:txBody>
          <a:bodyPr/>
          <a:lstStyle/>
          <a:p>
            <a:r>
              <a:rPr lang="en-GB" dirty="0" smtClean="0"/>
              <a:t>Example: Copernicus Climate Data Store (ECMWF)</a:t>
            </a:r>
            <a:endParaRPr lang="en-GB" dirty="0"/>
          </a:p>
        </p:txBody>
      </p:sp>
    </p:spTree>
    <p:extLst>
      <p:ext uri="{BB962C8B-B14F-4D97-AF65-F5344CB8AC3E}">
        <p14:creationId xmlns:p14="http://schemas.microsoft.com/office/powerpoint/2010/main" val="1124465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p:txBody>
          <a:bodyPr/>
          <a:lstStyle/>
          <a:p>
            <a:fld id="{02FCD5AC-5239-4317-A018-1F813C8A6B43}" type="slidenum">
              <a:rPr lang="en-GB" smtClean="0">
                <a:solidFill>
                  <a:schemeClr val="bg1">
                    <a:lumMod val="65000"/>
                  </a:schemeClr>
                </a:solidFill>
              </a:rPr>
              <a:t>11</a:t>
            </a:fld>
            <a:endParaRPr lang="en-GB">
              <a:solidFill>
                <a:schemeClr val="bg1">
                  <a:lumMod val="65000"/>
                </a:schemeClr>
              </a:solidFill>
            </a:endParaRPr>
          </a:p>
        </p:txBody>
      </p:sp>
      <p:pic>
        <p:nvPicPr>
          <p:cNvPr id="3" name="Picture 2"/>
          <p:cNvPicPr>
            <a:picLocks noChangeAspect="1"/>
          </p:cNvPicPr>
          <p:nvPr/>
        </p:nvPicPr>
        <p:blipFill>
          <a:blip r:embed="rId3"/>
          <a:stretch>
            <a:fillRect/>
          </a:stretch>
        </p:blipFill>
        <p:spPr>
          <a:xfrm>
            <a:off x="1704975" y="2788835"/>
            <a:ext cx="8782050" cy="3248025"/>
          </a:xfrm>
          <a:prstGeom prst="rect">
            <a:avLst/>
          </a:prstGeom>
        </p:spPr>
      </p:pic>
      <p:sp>
        <p:nvSpPr>
          <p:cNvPr id="9" name="Title 1"/>
          <p:cNvSpPr txBox="1">
            <a:spLocks/>
          </p:cNvSpPr>
          <p:nvPr/>
        </p:nvSpPr>
        <p:spPr>
          <a:xfrm>
            <a:off x="838200" y="450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200" b="1" dirty="0" smtClean="0"/>
              <a:t>WIS 2.0</a:t>
            </a:r>
            <a:endParaRPr lang="en-GB" sz="7200" b="1" dirty="0"/>
          </a:p>
        </p:txBody>
      </p:sp>
      <p:sp>
        <p:nvSpPr>
          <p:cNvPr id="10" name="Title 1"/>
          <p:cNvSpPr txBox="1">
            <a:spLocks/>
          </p:cNvSpPr>
          <p:nvPr/>
        </p:nvSpPr>
        <p:spPr>
          <a:xfrm>
            <a:off x="165904" y="1496162"/>
            <a:ext cx="11860192"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t>Providing better access to more meteorological data – </a:t>
            </a:r>
          </a:p>
          <a:p>
            <a:pPr algn="ctr"/>
            <a:r>
              <a:rPr lang="en-GB" sz="3600" i="1" dirty="0" smtClean="0"/>
              <a:t>Supporting delivery of better services to citizens and government </a:t>
            </a:r>
            <a:endParaRPr lang="en-GB" sz="3600" i="1" dirty="0">
              <a:solidFill>
                <a:schemeClr val="bg1">
                  <a:lumMod val="65000"/>
                </a:schemeClr>
              </a:solidFill>
              <a:latin typeface="Arial Black" panose="020B0A04020102020204" pitchFamily="34" charset="0"/>
            </a:endParaRPr>
          </a:p>
        </p:txBody>
      </p:sp>
    </p:spTree>
    <p:extLst>
      <p:ext uri="{BB962C8B-B14F-4D97-AF65-F5344CB8AC3E}">
        <p14:creationId xmlns:p14="http://schemas.microsoft.com/office/powerpoint/2010/main" val="1429008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t>2</a:t>
            </a:fld>
            <a:endParaRPr lang="en-GB"/>
          </a:p>
        </p:txBody>
      </p:sp>
      <p:sp>
        <p:nvSpPr>
          <p:cNvPr id="30" name="Title 1"/>
          <p:cNvSpPr>
            <a:spLocks noGrp="1"/>
          </p:cNvSpPr>
          <p:nvPr>
            <p:ph type="title"/>
          </p:nvPr>
        </p:nvSpPr>
        <p:spPr>
          <a:xfrm>
            <a:off x="606706" y="365125"/>
            <a:ext cx="10515600" cy="1325563"/>
          </a:xfrm>
        </p:spPr>
        <p:txBody>
          <a:bodyPr/>
          <a:lstStyle/>
          <a:p>
            <a:r>
              <a:rPr lang="en-GB" dirty="0" smtClean="0"/>
              <a:t>Highlights 2018-2019</a:t>
            </a:r>
            <a:endParaRPr lang="en-GB" dirty="0"/>
          </a:p>
        </p:txBody>
      </p:sp>
      <p:sp>
        <p:nvSpPr>
          <p:cNvPr id="31" name="Title 1"/>
          <p:cNvSpPr txBox="1">
            <a:spLocks/>
          </p:cNvSpPr>
          <p:nvPr/>
        </p:nvSpPr>
        <p:spPr>
          <a:xfrm>
            <a:off x="606706" y="1529577"/>
            <a:ext cx="11245770" cy="43713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400" dirty="0" smtClean="0"/>
              <a:t>CBS TECO 2018: WIS 2.0 Implementation Approach [</a:t>
            </a:r>
            <a:r>
              <a:rPr lang="en-GB" sz="2400" dirty="0" err="1" smtClean="0">
                <a:hlinkClick r:id="rId3"/>
              </a:rPr>
              <a:t>Inf</a:t>
            </a:r>
            <a:r>
              <a:rPr lang="en-GB" sz="2400" dirty="0" smtClean="0">
                <a:hlinkClick r:id="rId3"/>
              </a:rPr>
              <a:t> 5(1)</a:t>
            </a:r>
            <a:r>
              <a:rPr lang="en-GB" sz="2400" dirty="0" smtClean="0"/>
              <a:t>]</a:t>
            </a:r>
          </a:p>
          <a:p>
            <a:pPr>
              <a:spcAft>
                <a:spcPts val="1200"/>
              </a:spcAft>
            </a:pPr>
            <a:r>
              <a:rPr lang="en-GB" sz="2400" dirty="0" smtClean="0"/>
              <a:t>TT-eWIS-2018 (Beijing, 14-16 November) [</a:t>
            </a:r>
            <a:r>
              <a:rPr lang="en-GB" sz="2400" dirty="0" smtClean="0">
                <a:hlinkClick r:id="rId4"/>
              </a:rPr>
              <a:t>meeting report</a:t>
            </a:r>
            <a:r>
              <a:rPr lang="en-GB" sz="2400" dirty="0" smtClean="0"/>
              <a:t>]</a:t>
            </a:r>
          </a:p>
          <a:p>
            <a:pPr>
              <a:spcAft>
                <a:spcPts val="1200"/>
              </a:spcAft>
            </a:pPr>
            <a:r>
              <a:rPr lang="en-GB" sz="2400" dirty="0" smtClean="0"/>
              <a:t>CBS Consultation 2018: WIS 2.0 Implementation Approach (revised) [</a:t>
            </a:r>
            <a:r>
              <a:rPr lang="en-GB" sz="2400" dirty="0" smtClean="0">
                <a:hlinkClick r:id="rId5"/>
              </a:rPr>
              <a:t>Doc 2(3) (EN)</a:t>
            </a:r>
            <a:r>
              <a:rPr lang="en-GB" sz="2400" dirty="0" smtClean="0"/>
              <a:t>] – ‘demonstration project’ information incomplete (Annex III) &lt;&lt; </a:t>
            </a:r>
            <a:r>
              <a:rPr lang="en-GB" sz="2400" dirty="0" smtClean="0">
                <a:solidFill>
                  <a:srgbClr val="FF0000"/>
                </a:solidFill>
              </a:rPr>
              <a:t>update required</a:t>
            </a:r>
          </a:p>
          <a:p>
            <a:pPr>
              <a:spcAft>
                <a:spcPts val="1200"/>
              </a:spcAft>
            </a:pPr>
            <a:r>
              <a:rPr lang="en-GB" sz="2400" dirty="0" smtClean="0"/>
              <a:t>WMO Bulletin [</a:t>
            </a:r>
            <a:r>
              <a:rPr lang="en-GB" sz="2400" dirty="0" smtClean="0">
                <a:hlinkClick r:id="rId6"/>
              </a:rPr>
              <a:t>article</a:t>
            </a:r>
            <a:r>
              <a:rPr lang="en-GB" sz="2400" dirty="0" smtClean="0"/>
              <a:t>, pp12-16] </a:t>
            </a:r>
            <a:r>
              <a:rPr lang="en-US" sz="2400" dirty="0" smtClean="0"/>
              <a:t>Data Sharing for Sustainable Development: WIS 2.0</a:t>
            </a:r>
            <a:endParaRPr lang="en-GB" sz="2400" dirty="0" smtClean="0"/>
          </a:p>
          <a:p>
            <a:pPr>
              <a:spcAft>
                <a:spcPts val="1200"/>
              </a:spcAft>
            </a:pPr>
            <a:r>
              <a:rPr lang="en-GB" sz="2400" dirty="0" smtClean="0"/>
              <a:t>WMO Future Technology Workshop (Geneva, 19-21 March) [</a:t>
            </a:r>
            <a:r>
              <a:rPr lang="en-GB" sz="2400" dirty="0" smtClean="0">
                <a:hlinkClick r:id="rId7"/>
              </a:rPr>
              <a:t>meeting report</a:t>
            </a:r>
            <a:r>
              <a:rPr lang="en-GB" sz="2400" dirty="0" smtClean="0"/>
              <a:t>]</a:t>
            </a:r>
          </a:p>
          <a:p>
            <a:pPr>
              <a:spcAft>
                <a:spcPts val="1200"/>
              </a:spcAft>
            </a:pPr>
            <a:r>
              <a:rPr lang="en-GB" sz="2400" dirty="0" smtClean="0"/>
              <a:t>Annex 4 to item 6.2 (Cg-18): statement from the WMO Future Technology Workshop [see Annex A of the </a:t>
            </a:r>
            <a:r>
              <a:rPr lang="en-GB" sz="2400" dirty="0">
                <a:hlinkClick r:id="rId7"/>
              </a:rPr>
              <a:t>meeting report</a:t>
            </a:r>
            <a:r>
              <a:rPr lang="en-GB" sz="2400" dirty="0" smtClean="0"/>
              <a:t>] </a:t>
            </a:r>
          </a:p>
          <a:p>
            <a:pPr>
              <a:spcAft>
                <a:spcPts val="1200"/>
              </a:spcAft>
            </a:pPr>
            <a:r>
              <a:rPr lang="en-GB" sz="2400" dirty="0" smtClean="0"/>
              <a:t>Cg-18: seeking endorsement of WIS 2.0 approach &amp; delegation of final approval to EC</a:t>
            </a:r>
            <a:endParaRPr lang="en-GB" sz="2400" dirty="0" smtClean="0"/>
          </a:p>
          <a:p>
            <a:pPr>
              <a:spcAft>
                <a:spcPts val="1200"/>
              </a:spcAft>
            </a:pPr>
            <a:endParaRPr lang="en-GB" sz="2400" dirty="0"/>
          </a:p>
        </p:txBody>
      </p:sp>
    </p:spTree>
    <p:extLst>
      <p:ext uri="{BB962C8B-B14F-4D97-AF65-F5344CB8AC3E}">
        <p14:creationId xmlns:p14="http://schemas.microsoft.com/office/powerpoint/2010/main" val="3553216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7157"/>
            <a:ext cx="10515600" cy="1325563"/>
          </a:xfrm>
        </p:spPr>
        <p:txBody>
          <a:bodyPr/>
          <a:lstStyle/>
          <a:p>
            <a:pPr algn="ctr"/>
            <a:r>
              <a:rPr lang="en-GB" sz="7200" b="1" dirty="0" smtClean="0"/>
              <a:t>WIS 2.0</a:t>
            </a:r>
            <a:endParaRPr lang="en-GB" sz="7200" b="1" dirty="0"/>
          </a:p>
        </p:txBody>
      </p:sp>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t>3</a:t>
            </a:fld>
            <a:endParaRPr lang="en-GB"/>
          </a:p>
        </p:txBody>
      </p:sp>
      <p:sp>
        <p:nvSpPr>
          <p:cNvPr id="5" name="Title 1"/>
          <p:cNvSpPr txBox="1">
            <a:spLocks/>
          </p:cNvSpPr>
          <p:nvPr/>
        </p:nvSpPr>
        <p:spPr>
          <a:xfrm>
            <a:off x="838200" y="1936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i="1" dirty="0" smtClean="0"/>
              <a:t>Data sharing infrastructure for all of WMO</a:t>
            </a:r>
            <a:endParaRPr lang="en-GB" sz="3600" i="1" dirty="0">
              <a:solidFill>
                <a:schemeClr val="bg1">
                  <a:lumMod val="65000"/>
                </a:schemeClr>
              </a:solidFill>
              <a:latin typeface="Arial Black" panose="020B0A04020102020204" pitchFamily="34" charset="0"/>
            </a:endParaRPr>
          </a:p>
        </p:txBody>
      </p:sp>
      <p:cxnSp>
        <p:nvCxnSpPr>
          <p:cNvPr id="7" name="Straight Connector 6"/>
          <p:cNvCxnSpPr/>
          <p:nvPr/>
        </p:nvCxnSpPr>
        <p:spPr>
          <a:xfrm>
            <a:off x="1127760" y="4125485"/>
            <a:ext cx="984504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24840" y="3622565"/>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10972800" y="4125485"/>
            <a:ext cx="1219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0530840" y="3591768"/>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606040" y="3622565"/>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4587240" y="3622565"/>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568440" y="3622565"/>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8549640" y="3622565"/>
            <a:ext cx="1005840" cy="10058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p:cNvSpPr txBox="1">
            <a:spLocks/>
          </p:cNvSpPr>
          <p:nvPr/>
        </p:nvSpPr>
        <p:spPr>
          <a:xfrm>
            <a:off x="62484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2019</a:t>
            </a:r>
            <a:endParaRPr lang="en-GB" sz="2800" dirty="0">
              <a:solidFill>
                <a:srgbClr val="0070C0"/>
              </a:solidFill>
              <a:latin typeface="Arial Black" panose="020B0A04020102020204" pitchFamily="34" charset="0"/>
            </a:endParaRPr>
          </a:p>
        </p:txBody>
      </p:sp>
      <p:sp>
        <p:nvSpPr>
          <p:cNvPr id="20" name="Title 1"/>
          <p:cNvSpPr txBox="1">
            <a:spLocks/>
          </p:cNvSpPr>
          <p:nvPr/>
        </p:nvSpPr>
        <p:spPr>
          <a:xfrm>
            <a:off x="260604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2020</a:t>
            </a:r>
            <a:endParaRPr lang="en-GB" sz="2800" dirty="0">
              <a:solidFill>
                <a:srgbClr val="0070C0"/>
              </a:solidFill>
              <a:latin typeface="Arial Black" panose="020B0A04020102020204" pitchFamily="34" charset="0"/>
            </a:endParaRPr>
          </a:p>
        </p:txBody>
      </p:sp>
      <p:sp>
        <p:nvSpPr>
          <p:cNvPr id="21" name="Title 1"/>
          <p:cNvSpPr txBox="1">
            <a:spLocks/>
          </p:cNvSpPr>
          <p:nvPr/>
        </p:nvSpPr>
        <p:spPr>
          <a:xfrm>
            <a:off x="460248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2021</a:t>
            </a:r>
            <a:endParaRPr lang="en-GB" sz="2800" dirty="0">
              <a:solidFill>
                <a:srgbClr val="0070C0"/>
              </a:solidFill>
              <a:latin typeface="Arial Black" panose="020B0A04020102020204" pitchFamily="34" charset="0"/>
            </a:endParaRPr>
          </a:p>
        </p:txBody>
      </p:sp>
      <p:sp>
        <p:nvSpPr>
          <p:cNvPr id="22" name="Title 1"/>
          <p:cNvSpPr txBox="1">
            <a:spLocks/>
          </p:cNvSpPr>
          <p:nvPr/>
        </p:nvSpPr>
        <p:spPr>
          <a:xfrm>
            <a:off x="658368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2022</a:t>
            </a:r>
            <a:endParaRPr lang="en-GB" sz="2800" dirty="0">
              <a:solidFill>
                <a:srgbClr val="0070C0"/>
              </a:solidFill>
              <a:latin typeface="Arial Black" panose="020B0A04020102020204" pitchFamily="34" charset="0"/>
            </a:endParaRPr>
          </a:p>
        </p:txBody>
      </p:sp>
      <p:sp>
        <p:nvSpPr>
          <p:cNvPr id="23" name="Title 1"/>
          <p:cNvSpPr txBox="1">
            <a:spLocks/>
          </p:cNvSpPr>
          <p:nvPr/>
        </p:nvSpPr>
        <p:spPr>
          <a:xfrm>
            <a:off x="856488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2023</a:t>
            </a:r>
            <a:endParaRPr lang="en-GB" sz="2800" dirty="0">
              <a:solidFill>
                <a:srgbClr val="0070C0"/>
              </a:solidFill>
              <a:latin typeface="Arial Black" panose="020B0A04020102020204" pitchFamily="34" charset="0"/>
            </a:endParaRPr>
          </a:p>
        </p:txBody>
      </p:sp>
      <p:sp>
        <p:nvSpPr>
          <p:cNvPr id="24" name="Title 1"/>
          <p:cNvSpPr txBox="1">
            <a:spLocks/>
          </p:cNvSpPr>
          <p:nvPr/>
        </p:nvSpPr>
        <p:spPr>
          <a:xfrm>
            <a:off x="10546080" y="3846482"/>
            <a:ext cx="1005840" cy="5580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70C0"/>
                </a:solidFill>
              </a:rPr>
              <a:t>2024</a:t>
            </a:r>
            <a:endParaRPr lang="en-GB" sz="2800" dirty="0">
              <a:solidFill>
                <a:srgbClr val="0070C0"/>
              </a:solidFill>
              <a:latin typeface="Arial Black" panose="020B0A04020102020204" pitchFamily="34" charset="0"/>
            </a:endParaRPr>
          </a:p>
        </p:txBody>
      </p:sp>
      <p:sp>
        <p:nvSpPr>
          <p:cNvPr id="25" name="Title 1"/>
          <p:cNvSpPr txBox="1">
            <a:spLocks/>
          </p:cNvSpPr>
          <p:nvPr/>
        </p:nvSpPr>
        <p:spPr>
          <a:xfrm>
            <a:off x="445770" y="4404485"/>
            <a:ext cx="13639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t>Approach endorsed by Cg</a:t>
            </a:r>
            <a:endParaRPr lang="en-GB" sz="2000" dirty="0">
              <a:solidFill>
                <a:schemeClr val="bg1">
                  <a:lumMod val="65000"/>
                </a:schemeClr>
              </a:solidFill>
              <a:latin typeface="Arial Black" panose="020B0A04020102020204" pitchFamily="34" charset="0"/>
            </a:endParaRPr>
          </a:p>
        </p:txBody>
      </p:sp>
      <p:sp>
        <p:nvSpPr>
          <p:cNvPr id="26" name="Title 1"/>
          <p:cNvSpPr txBox="1">
            <a:spLocks/>
          </p:cNvSpPr>
          <p:nvPr/>
        </p:nvSpPr>
        <p:spPr>
          <a:xfrm>
            <a:off x="2232660" y="4404487"/>
            <a:ext cx="175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t>Final approval by EC</a:t>
            </a:r>
            <a:endParaRPr lang="en-GB" sz="2000" dirty="0">
              <a:solidFill>
                <a:schemeClr val="bg1">
                  <a:lumMod val="65000"/>
                </a:schemeClr>
              </a:solidFill>
              <a:latin typeface="Arial Black" panose="020B0A04020102020204" pitchFamily="34" charset="0"/>
            </a:endParaRPr>
          </a:p>
        </p:txBody>
      </p:sp>
      <p:sp>
        <p:nvSpPr>
          <p:cNvPr id="27" name="Title 1"/>
          <p:cNvSpPr txBox="1">
            <a:spLocks/>
          </p:cNvSpPr>
          <p:nvPr/>
        </p:nvSpPr>
        <p:spPr>
          <a:xfrm>
            <a:off x="4099560" y="4404486"/>
            <a:ext cx="2011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t>Experimental implementation</a:t>
            </a:r>
            <a:endParaRPr lang="en-GB" sz="2000" dirty="0">
              <a:solidFill>
                <a:schemeClr val="bg1">
                  <a:lumMod val="65000"/>
                </a:schemeClr>
              </a:solidFill>
              <a:latin typeface="Arial Black" panose="020B0A04020102020204" pitchFamily="34" charset="0"/>
            </a:endParaRPr>
          </a:p>
        </p:txBody>
      </p:sp>
      <p:sp>
        <p:nvSpPr>
          <p:cNvPr id="28" name="Title 1"/>
          <p:cNvSpPr txBox="1">
            <a:spLocks/>
          </p:cNvSpPr>
          <p:nvPr/>
        </p:nvSpPr>
        <p:spPr>
          <a:xfrm>
            <a:off x="8176260" y="4404485"/>
            <a:ext cx="175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t>Technical regulation approved</a:t>
            </a:r>
            <a:endParaRPr lang="en-GB" sz="2000" dirty="0">
              <a:solidFill>
                <a:schemeClr val="bg1">
                  <a:lumMod val="65000"/>
                </a:schemeClr>
              </a:solidFill>
              <a:latin typeface="Arial Black" panose="020B0A04020102020204" pitchFamily="34" charset="0"/>
            </a:endParaRPr>
          </a:p>
        </p:txBody>
      </p:sp>
      <p:sp>
        <p:nvSpPr>
          <p:cNvPr id="29" name="Title 1"/>
          <p:cNvSpPr txBox="1">
            <a:spLocks/>
          </p:cNvSpPr>
          <p:nvPr/>
        </p:nvSpPr>
        <p:spPr>
          <a:xfrm>
            <a:off x="10157460" y="4404485"/>
            <a:ext cx="1752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dirty="0" smtClean="0"/>
              <a:t>Initial operating capability</a:t>
            </a:r>
            <a:endParaRPr lang="en-GB" sz="2000" dirty="0">
              <a:solidFill>
                <a:schemeClr val="bg1">
                  <a:lumMod val="65000"/>
                </a:schemeClr>
              </a:solidFill>
              <a:latin typeface="Arial Black" panose="020B0A04020102020204" pitchFamily="34" charset="0"/>
            </a:endParaRPr>
          </a:p>
        </p:txBody>
      </p:sp>
    </p:spTree>
    <p:extLst>
      <p:ext uri="{BB962C8B-B14F-4D97-AF65-F5344CB8AC3E}">
        <p14:creationId xmlns:p14="http://schemas.microsoft.com/office/powerpoint/2010/main" val="230592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t>4</a:t>
            </a:fld>
            <a:endParaRPr lang="en-GB"/>
          </a:p>
        </p:txBody>
      </p:sp>
      <p:sp>
        <p:nvSpPr>
          <p:cNvPr id="7" name="TextBox 6"/>
          <p:cNvSpPr txBox="1"/>
          <p:nvPr/>
        </p:nvSpPr>
        <p:spPr>
          <a:xfrm>
            <a:off x="191870" y="329248"/>
            <a:ext cx="646331" cy="1200329"/>
          </a:xfrm>
          <a:prstGeom prst="rect">
            <a:avLst/>
          </a:prstGeom>
          <a:noFill/>
        </p:spPr>
        <p:txBody>
          <a:bodyPr wrap="none" rtlCol="0">
            <a:spAutoFit/>
          </a:bodyPr>
          <a:lstStyle/>
          <a:p>
            <a:r>
              <a:rPr lang="en-GB" sz="7200" dirty="0" smtClean="0">
                <a:solidFill>
                  <a:schemeClr val="bg1">
                    <a:lumMod val="65000"/>
                  </a:schemeClr>
                </a:solidFill>
                <a:latin typeface="Arial Black" panose="020B0A04020102020204" pitchFamily="34" charset="0"/>
              </a:rPr>
              <a:t>“</a:t>
            </a:r>
            <a:endParaRPr lang="en-GB" sz="72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838200" y="232728"/>
            <a:ext cx="111646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WIS 2.0: Prioritizes use of public telecoms networks.</a:t>
            </a:r>
            <a:r>
              <a:rPr lang="en-US" sz="4000" dirty="0" smtClean="0">
                <a:solidFill>
                  <a:schemeClr val="bg1">
                    <a:lumMod val="65000"/>
                  </a:schemeClr>
                </a:solidFill>
                <a:latin typeface="Arial Black" panose="020B0A04020102020204" pitchFamily="34" charset="0"/>
              </a:rPr>
              <a:t>”</a:t>
            </a:r>
            <a:endParaRPr lang="en-GB" sz="4000" dirty="0">
              <a:solidFill>
                <a:schemeClr val="bg1">
                  <a:lumMod val="65000"/>
                </a:schemeClr>
              </a:solidFill>
              <a:latin typeface="Arial Black" panose="020B0A04020102020204" pitchFamily="34" charset="0"/>
            </a:endParaRPr>
          </a:p>
        </p:txBody>
      </p:sp>
      <p:sp>
        <p:nvSpPr>
          <p:cNvPr id="9" name="Title 1"/>
          <p:cNvSpPr txBox="1">
            <a:spLocks/>
          </p:cNvSpPr>
          <p:nvPr/>
        </p:nvSpPr>
        <p:spPr>
          <a:xfrm>
            <a:off x="838200" y="1529577"/>
            <a:ext cx="8168640" cy="43713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t>UN SDG 9.c: affordable, universal Internet access by 2020</a:t>
            </a:r>
          </a:p>
          <a:p>
            <a:pPr>
              <a:spcAft>
                <a:spcPts val="1200"/>
              </a:spcAft>
            </a:pPr>
            <a:r>
              <a:rPr lang="en-GB" sz="2800" dirty="0" smtClean="0"/>
              <a:t>Increased choice for connection for telecommunications infrastructure; locally available technology options; lower costs; impact of 5G network rollout?</a:t>
            </a:r>
          </a:p>
          <a:p>
            <a:pPr>
              <a:spcAft>
                <a:spcPts val="1200"/>
              </a:spcAft>
            </a:pPr>
            <a:r>
              <a:rPr lang="en-GB" sz="2800" dirty="0" smtClean="0"/>
              <a:t>Work with GISC to consider network reliability, security and availability within AMDCN – particularly for safety-critical applications</a:t>
            </a:r>
            <a:endParaRPr lang="en-GB" sz="2800" dirty="0"/>
          </a:p>
        </p:txBody>
      </p:sp>
      <p:pic>
        <p:nvPicPr>
          <p:cNvPr id="11" name="Picture 10"/>
          <p:cNvPicPr>
            <a:picLocks noChangeAspect="1"/>
          </p:cNvPicPr>
          <p:nvPr/>
        </p:nvPicPr>
        <p:blipFill>
          <a:blip r:embed="rId3"/>
          <a:stretch>
            <a:fillRect/>
          </a:stretch>
        </p:blipFill>
        <p:spPr>
          <a:xfrm>
            <a:off x="9179867" y="1529577"/>
            <a:ext cx="2649975" cy="2912348"/>
          </a:xfrm>
          <a:prstGeom prst="rect">
            <a:avLst/>
          </a:prstGeom>
        </p:spPr>
      </p:pic>
    </p:spTree>
    <p:extLst>
      <p:ext uri="{BB962C8B-B14F-4D97-AF65-F5344CB8AC3E}">
        <p14:creationId xmlns:p14="http://schemas.microsoft.com/office/powerpoint/2010/main" val="2654074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t>5</a:t>
            </a:fld>
            <a:endParaRPr lang="en-GB"/>
          </a:p>
        </p:txBody>
      </p:sp>
      <p:sp>
        <p:nvSpPr>
          <p:cNvPr id="7" name="TextBox 6"/>
          <p:cNvSpPr txBox="1"/>
          <p:nvPr/>
        </p:nvSpPr>
        <p:spPr>
          <a:xfrm>
            <a:off x="191870" y="329248"/>
            <a:ext cx="646331" cy="1200329"/>
          </a:xfrm>
          <a:prstGeom prst="rect">
            <a:avLst/>
          </a:prstGeom>
          <a:noFill/>
        </p:spPr>
        <p:txBody>
          <a:bodyPr wrap="none" rtlCol="0">
            <a:spAutoFit/>
          </a:bodyPr>
          <a:lstStyle/>
          <a:p>
            <a:r>
              <a:rPr lang="en-GB" sz="7200" dirty="0" smtClean="0">
                <a:solidFill>
                  <a:schemeClr val="bg1">
                    <a:lumMod val="65000"/>
                  </a:schemeClr>
                </a:solidFill>
                <a:latin typeface="Arial Black" panose="020B0A04020102020204" pitchFamily="34" charset="0"/>
              </a:rPr>
              <a:t>“</a:t>
            </a:r>
            <a:endParaRPr lang="en-GB" sz="72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838200" y="232728"/>
            <a:ext cx="111646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WIS 2.0: Adopts Web technologies ...</a:t>
            </a:r>
            <a:r>
              <a:rPr lang="en-US" sz="4000" dirty="0" smtClean="0">
                <a:solidFill>
                  <a:schemeClr val="bg1">
                    <a:lumMod val="65000"/>
                  </a:schemeClr>
                </a:solidFill>
                <a:latin typeface="Arial Black" panose="020B0A04020102020204" pitchFamily="34" charset="0"/>
              </a:rPr>
              <a:t>”</a:t>
            </a:r>
            <a:endParaRPr lang="en-GB" sz="4000" dirty="0">
              <a:solidFill>
                <a:schemeClr val="bg1">
                  <a:lumMod val="65000"/>
                </a:schemeClr>
              </a:solidFill>
              <a:latin typeface="Arial Black" panose="020B0A04020102020204" pitchFamily="34" charset="0"/>
            </a:endParaRPr>
          </a:p>
        </p:txBody>
      </p:sp>
      <p:sp>
        <p:nvSpPr>
          <p:cNvPr id="9" name="Title 1"/>
          <p:cNvSpPr txBox="1">
            <a:spLocks/>
          </p:cNvSpPr>
          <p:nvPr/>
        </p:nvSpPr>
        <p:spPr>
          <a:xfrm>
            <a:off x="838200" y="1818943"/>
            <a:ext cx="7501128" cy="43713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t>Use the Web to share data …</a:t>
            </a:r>
          </a:p>
          <a:p>
            <a:pPr>
              <a:spcAft>
                <a:spcPts val="1200"/>
              </a:spcAft>
            </a:pPr>
            <a:r>
              <a:rPr lang="en-GB" sz="2800" dirty="0" smtClean="0"/>
              <a:t>“the World’s most successful distributed information system” (W3C)</a:t>
            </a:r>
          </a:p>
          <a:p>
            <a:pPr>
              <a:spcAft>
                <a:spcPts val="1200"/>
              </a:spcAft>
            </a:pPr>
            <a:r>
              <a:rPr lang="en-GB" sz="2800" dirty="0" smtClean="0"/>
              <a:t>Industry practices</a:t>
            </a:r>
          </a:p>
          <a:p>
            <a:pPr>
              <a:spcAft>
                <a:spcPts val="1200"/>
              </a:spcAft>
            </a:pPr>
            <a:r>
              <a:rPr lang="en-GB" sz="2800" dirty="0" smtClean="0"/>
              <a:t>Royalty free, open standards</a:t>
            </a:r>
          </a:p>
          <a:p>
            <a:pPr>
              <a:spcAft>
                <a:spcPts val="1200"/>
              </a:spcAft>
            </a:pPr>
            <a:r>
              <a:rPr lang="en-GB" sz="2800" dirty="0" smtClean="0"/>
              <a:t>Improved data discovery with search engines</a:t>
            </a:r>
            <a:endParaRPr lang="en-GB" sz="2800" dirty="0"/>
          </a:p>
        </p:txBody>
      </p:sp>
      <p:pic>
        <p:nvPicPr>
          <p:cNvPr id="3074" name="Picture 2" descr="Image result for ietf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567" y="3282146"/>
            <a:ext cx="2093327" cy="111679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w3c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9328" y="1784889"/>
            <a:ext cx="2349806" cy="1600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9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23.jpeg"/>
          <p:cNvPicPr/>
          <p:nvPr/>
        </p:nvPicPr>
        <p:blipFill rotWithShape="1">
          <a:blip r:embed="rId3" cstate="print">
            <a:extLst/>
          </a:blip>
          <a:srcRect l="9912" t="7045" r="14179" b="4557"/>
          <a:stretch/>
        </p:blipFill>
        <p:spPr>
          <a:xfrm>
            <a:off x="5960845" y="1490244"/>
            <a:ext cx="6218963" cy="4253558"/>
          </a:xfrm>
          <a:prstGeom prst="rect">
            <a:avLst/>
          </a:prstGeom>
          <a:ln w="12700">
            <a:miter lim="400000"/>
          </a:ln>
        </p:spPr>
      </p:pic>
      <p:sp>
        <p:nvSpPr>
          <p:cNvPr id="7" name="TextBox 6"/>
          <p:cNvSpPr txBox="1"/>
          <p:nvPr/>
        </p:nvSpPr>
        <p:spPr>
          <a:xfrm>
            <a:off x="191870" y="329248"/>
            <a:ext cx="646331" cy="1200329"/>
          </a:xfrm>
          <a:prstGeom prst="rect">
            <a:avLst/>
          </a:prstGeom>
          <a:noFill/>
        </p:spPr>
        <p:txBody>
          <a:bodyPr wrap="none" rtlCol="0">
            <a:spAutoFit/>
          </a:bodyPr>
          <a:lstStyle/>
          <a:p>
            <a:r>
              <a:rPr lang="en-GB" sz="7200" dirty="0" smtClean="0">
                <a:solidFill>
                  <a:schemeClr val="bg1">
                    <a:lumMod val="65000"/>
                  </a:schemeClr>
                </a:solidFill>
                <a:latin typeface="Arial Black" panose="020B0A04020102020204" pitchFamily="34" charset="0"/>
              </a:rPr>
              <a:t>“</a:t>
            </a:r>
            <a:endParaRPr lang="en-GB" sz="7200" dirty="0">
              <a:solidFill>
                <a:schemeClr val="bg1">
                  <a:lumMod val="65000"/>
                </a:schemeClr>
              </a:solidFill>
              <a:latin typeface="Arial Black" panose="020B0A04020102020204" pitchFamily="34" charset="0"/>
            </a:endParaRPr>
          </a:p>
        </p:txBody>
      </p:sp>
      <p:sp>
        <p:nvSpPr>
          <p:cNvPr id="8" name="Title 1"/>
          <p:cNvSpPr txBox="1">
            <a:spLocks/>
          </p:cNvSpPr>
          <p:nvPr/>
        </p:nvSpPr>
        <p:spPr>
          <a:xfrm>
            <a:off x="838200" y="232728"/>
            <a:ext cx="111646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WIS 2.0: uses Web services for publishing data</a:t>
            </a:r>
            <a:r>
              <a:rPr lang="en-US" sz="4000" dirty="0" smtClean="0">
                <a:solidFill>
                  <a:schemeClr val="bg1">
                    <a:lumMod val="65000"/>
                  </a:schemeClr>
                </a:solidFill>
                <a:latin typeface="Arial Black" panose="020B0A04020102020204" pitchFamily="34" charset="0"/>
              </a:rPr>
              <a:t>”</a:t>
            </a:r>
            <a:endParaRPr lang="en-GB" sz="4000" dirty="0">
              <a:solidFill>
                <a:schemeClr val="bg1">
                  <a:lumMod val="65000"/>
                </a:schemeClr>
              </a:solidFill>
              <a:latin typeface="Arial Black" panose="020B0A04020102020204" pitchFamily="34" charset="0"/>
            </a:endParaRPr>
          </a:p>
        </p:txBody>
      </p:sp>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t>6</a:t>
            </a:fld>
            <a:endParaRPr lang="en-GB" dirty="0"/>
          </a:p>
        </p:txBody>
      </p:sp>
      <p:sp>
        <p:nvSpPr>
          <p:cNvPr id="11" name="Title 1"/>
          <p:cNvSpPr txBox="1">
            <a:spLocks/>
          </p:cNvSpPr>
          <p:nvPr/>
        </p:nvSpPr>
        <p:spPr>
          <a:xfrm>
            <a:off x="838200" y="1602729"/>
            <a:ext cx="10515600" cy="519189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t>Data is published via Web services – Web applications that allow computer programmes to access or interact with that data … </a:t>
            </a:r>
          </a:p>
          <a:p>
            <a:pPr>
              <a:spcAft>
                <a:spcPts val="1200"/>
              </a:spcAft>
            </a:pPr>
            <a:endParaRPr lang="en-GB" sz="2800" dirty="0"/>
          </a:p>
          <a:p>
            <a:pPr>
              <a:spcAft>
                <a:spcPts val="1200"/>
              </a:spcAft>
            </a:pPr>
            <a:endParaRPr lang="en-GB" sz="2800" dirty="0" smtClean="0"/>
          </a:p>
          <a:p>
            <a:pPr>
              <a:spcAft>
                <a:spcPts val="1200"/>
              </a:spcAft>
            </a:pPr>
            <a:endParaRPr lang="en-GB" sz="2800" dirty="0"/>
          </a:p>
          <a:p>
            <a:pPr>
              <a:spcAft>
                <a:spcPts val="1200"/>
              </a:spcAft>
            </a:pPr>
            <a:endParaRPr lang="en-GB" sz="2800" dirty="0" smtClean="0"/>
          </a:p>
          <a:p>
            <a:pPr>
              <a:spcAft>
                <a:spcPts val="1200"/>
              </a:spcAft>
            </a:pPr>
            <a:endParaRPr lang="en-GB" sz="2800" dirty="0"/>
          </a:p>
          <a:p>
            <a:pPr>
              <a:spcAft>
                <a:spcPts val="1200"/>
              </a:spcAft>
            </a:pPr>
            <a:endParaRPr lang="en-GB" sz="2800" dirty="0" smtClean="0"/>
          </a:p>
          <a:p>
            <a:pPr>
              <a:spcAft>
                <a:spcPts val="1200"/>
              </a:spcAft>
            </a:pPr>
            <a:r>
              <a:rPr lang="en-GB" sz="2800" dirty="0" smtClean="0"/>
              <a:t>Access control and security are built-in to Web technology</a:t>
            </a:r>
            <a:endParaRPr lang="en-GB" sz="2800" dirty="0"/>
          </a:p>
        </p:txBody>
      </p:sp>
      <p:sp>
        <p:nvSpPr>
          <p:cNvPr id="2" name="TextBox 1"/>
          <p:cNvSpPr txBox="1"/>
          <p:nvPr/>
        </p:nvSpPr>
        <p:spPr>
          <a:xfrm>
            <a:off x="0" y="3910318"/>
            <a:ext cx="9899904" cy="738664"/>
          </a:xfrm>
          <a:prstGeom prst="rect">
            <a:avLst/>
          </a:prstGeom>
          <a:noFill/>
        </p:spPr>
        <p:txBody>
          <a:bodyPr wrap="square" rtlCol="0">
            <a:spAutoFit/>
          </a:bodyPr>
          <a:lstStyle/>
          <a:p>
            <a:r>
              <a:rPr lang="en-GB" sz="1400" dirty="0" smtClean="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0101001010100101001010111110101001010001010100101001010100101000001010101010001010010010101001010</a:t>
            </a:r>
          </a:p>
          <a:p>
            <a:r>
              <a:rPr lang="en-GB" sz="1400" dirty="0" smtClean="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010010101011101010101010001010111010111110101001001010010100101000101010110100110101010000100100010</a:t>
            </a:r>
          </a:p>
          <a:p>
            <a:r>
              <a:rPr lang="en-GB" sz="1400" dirty="0" smtClean="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rPr>
              <a:t>101011101001011101010100010100010100100100100100111111010010101010010100001010010101001000100010010</a:t>
            </a:r>
            <a:endParaRPr lang="en-GB" sz="1400" dirty="0">
              <a:gradFill flip="none" rotWithShape="1">
                <a:gsLst>
                  <a:gs pos="100000">
                    <a:schemeClr val="accent1">
                      <a:lumMod val="87000"/>
                    </a:schemeClr>
                  </a:gs>
                  <a:gs pos="16000">
                    <a:schemeClr val="accent1">
                      <a:lumMod val="90000"/>
                      <a:lumOff val="10000"/>
                    </a:schemeClr>
                  </a:gs>
                  <a:gs pos="0">
                    <a:schemeClr val="accent1">
                      <a:alpha val="0"/>
                      <a:lumMod val="0"/>
                      <a:lumOff val="100000"/>
                    </a:schemeClr>
                  </a:gs>
                </a:gsLst>
                <a:lin ang="10800000" scaled="1"/>
                <a:tileRect/>
              </a:gradFill>
              <a:latin typeface="Arial" panose="020B0604020202020204" pitchFamily="34" charset="0"/>
              <a:cs typeface="Arial" panose="020B0604020202020204" pitchFamily="34" charset="0"/>
            </a:endParaRPr>
          </a:p>
        </p:txBody>
      </p:sp>
      <p:pic>
        <p:nvPicPr>
          <p:cNvPr id="7170" name="Picture 2" descr="Image result for web servi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52" y="2826426"/>
            <a:ext cx="3393529" cy="26370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7744" y="3047673"/>
            <a:ext cx="2438400" cy="2438400"/>
          </a:xfrm>
          <a:prstGeom prst="rect">
            <a:avLst/>
          </a:prstGeom>
        </p:spPr>
      </p:pic>
    </p:spTree>
    <p:extLst>
      <p:ext uri="{BB962C8B-B14F-4D97-AF65-F5344CB8AC3E}">
        <p14:creationId xmlns:p14="http://schemas.microsoft.com/office/powerpoint/2010/main" val="3312590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t="16225" b="3482"/>
          <a:stretch/>
        </p:blipFill>
        <p:spPr>
          <a:xfrm>
            <a:off x="0" y="0"/>
            <a:ext cx="12307878" cy="6888480"/>
          </a:xfrm>
          <a:prstGeom prst="rect">
            <a:avLst/>
          </a:prstGeom>
        </p:spPr>
      </p:pic>
      <p:pic>
        <p:nvPicPr>
          <p:cNvPr id="19" name="Picture 2" descr="Image result for web servic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52" y="2826426"/>
            <a:ext cx="3393529" cy="26370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a:srcRect t="16225" b="3482"/>
          <a:stretch/>
        </p:blipFill>
        <p:spPr>
          <a:xfrm>
            <a:off x="0" y="0"/>
            <a:ext cx="12307878" cy="6888480"/>
          </a:xfrm>
          <a:prstGeom prst="rect">
            <a:avLst/>
          </a:prstGeom>
        </p:spPr>
      </p:pic>
      <p:pic>
        <p:nvPicPr>
          <p:cNvPr id="13" name="Picture 12" descr="wmo2016_powerpoint_standard_v2-2.jpg"/>
          <p:cNvPicPr>
            <a:picLocks noChangeAspect="1"/>
          </p:cNvPicPr>
          <p:nvPr/>
        </p:nvPicPr>
        <p:blipFill rotWithShape="1">
          <a:blip r:embed="rId5">
            <a:extLst>
              <a:ext uri="{28A0092B-C50C-407E-A947-70E740481C1C}">
                <a14:useLocalDpi xmlns:a14="http://schemas.microsoft.com/office/drawing/2010/main" val="0"/>
              </a:ext>
            </a:extLst>
          </a:blip>
          <a:srcRect r="94636"/>
          <a:stretch/>
        </p:blipFill>
        <p:spPr>
          <a:xfrm>
            <a:off x="0" y="5151694"/>
            <a:ext cx="106680" cy="17145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solidFill>
                  <a:schemeClr val="bg1"/>
                </a:solidFill>
              </a:rPr>
              <a:t>7</a:t>
            </a:fld>
            <a:endParaRPr lang="en-GB" dirty="0">
              <a:solidFill>
                <a:schemeClr val="bg1"/>
              </a:solidFill>
            </a:endParaRPr>
          </a:p>
        </p:txBody>
      </p:sp>
      <p:pic>
        <p:nvPicPr>
          <p:cNvPr id="14" name="Picture 2" descr="Image result for web servic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4688" y="3611301"/>
            <a:ext cx="714962" cy="5555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1870" y="167203"/>
            <a:ext cx="425213" cy="1200329"/>
          </a:xfrm>
          <a:prstGeom prst="rect">
            <a:avLst/>
          </a:prstGeom>
          <a:noFill/>
        </p:spPr>
        <p:txBody>
          <a:bodyPr wrap="square" rtlCol="0">
            <a:spAutoFit/>
          </a:bodyPr>
          <a:lstStyle/>
          <a:p>
            <a:r>
              <a:rPr lang="en-GB" sz="7200" dirty="0" smtClean="0">
                <a:solidFill>
                  <a:schemeClr val="bg1"/>
                </a:solidFill>
                <a:latin typeface="Arial Black" panose="020B0A04020102020204" pitchFamily="34" charset="0"/>
              </a:rPr>
              <a:t>“</a:t>
            </a:r>
            <a:endParaRPr lang="en-GB" sz="7200" dirty="0">
              <a:solidFill>
                <a:schemeClr val="bg1"/>
              </a:solidFill>
              <a:latin typeface="Arial Black" panose="020B0A04020102020204" pitchFamily="34" charset="0"/>
            </a:endParaRPr>
          </a:p>
        </p:txBody>
      </p:sp>
      <p:sp>
        <p:nvSpPr>
          <p:cNvPr id="16" name="Title 1"/>
          <p:cNvSpPr txBox="1">
            <a:spLocks/>
          </p:cNvSpPr>
          <p:nvPr/>
        </p:nvSpPr>
        <p:spPr>
          <a:xfrm>
            <a:off x="734025" y="232728"/>
            <a:ext cx="76691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solidFill>
              </a:rPr>
              <a:t>WIS 2.0: adds open standard message protocols to the GTS.</a:t>
            </a:r>
            <a:r>
              <a:rPr lang="en-US" sz="4000" dirty="0" smtClean="0">
                <a:solidFill>
                  <a:schemeClr val="bg1"/>
                </a:solidFill>
                <a:latin typeface="Arial Black" panose="020B0A04020102020204" pitchFamily="34" charset="0"/>
              </a:rPr>
              <a:t>”</a:t>
            </a:r>
            <a:endParaRPr lang="en-GB" sz="4000" dirty="0">
              <a:solidFill>
                <a:schemeClr val="bg1"/>
              </a:solidFill>
              <a:latin typeface="Arial Black" panose="020B0A04020102020204" pitchFamily="34" charset="0"/>
            </a:endParaRPr>
          </a:p>
        </p:txBody>
      </p:sp>
      <p:sp>
        <p:nvSpPr>
          <p:cNvPr id="18" name="Title 1"/>
          <p:cNvSpPr txBox="1">
            <a:spLocks/>
          </p:cNvSpPr>
          <p:nvPr/>
        </p:nvSpPr>
        <p:spPr>
          <a:xfrm>
            <a:off x="484649" y="1530576"/>
            <a:ext cx="4309024" cy="137887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solidFill>
                  <a:schemeClr val="bg1"/>
                </a:solidFill>
              </a:rPr>
              <a:t>Real-time data sharing … Like ‘WhatsApp for weather’</a:t>
            </a:r>
            <a:endParaRPr lang="en-GB" sz="2800" dirty="0">
              <a:solidFill>
                <a:schemeClr val="bg1"/>
              </a:solidFill>
            </a:endParaRPr>
          </a:p>
        </p:txBody>
      </p:sp>
      <p:sp>
        <p:nvSpPr>
          <p:cNvPr id="4" name="Rectangle 3"/>
          <p:cNvSpPr/>
          <p:nvPr/>
        </p:nvSpPr>
        <p:spPr>
          <a:xfrm rot="8707679">
            <a:off x="3266312" y="2458390"/>
            <a:ext cx="4541880" cy="3544149"/>
          </a:xfrm>
          <a:prstGeom prst="rect">
            <a:avLst/>
          </a:prstGeom>
          <a:noFill/>
        </p:spPr>
        <p:txBody>
          <a:bodyPr wrap="none" lIns="91440" tIns="45720" rIns="91440" bIns="45720">
            <a:prstTxWarp prst="textArchUp">
              <a:avLst>
                <a:gd name="adj" fmla="val 986301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0" name="Title 1"/>
          <p:cNvSpPr txBox="1">
            <a:spLocks/>
          </p:cNvSpPr>
          <p:nvPr/>
        </p:nvSpPr>
        <p:spPr>
          <a:xfrm>
            <a:off x="484649" y="2516471"/>
            <a:ext cx="7501128" cy="804917"/>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b="1" dirty="0" smtClean="0">
                <a:solidFill>
                  <a:schemeClr val="bg1"/>
                </a:solidFill>
              </a:rPr>
              <a:t>Publish</a:t>
            </a:r>
            <a:r>
              <a:rPr lang="en-GB" sz="2800" dirty="0" smtClean="0">
                <a:solidFill>
                  <a:schemeClr val="bg1"/>
                </a:solidFill>
              </a:rPr>
              <a:t> your data via a Web service</a:t>
            </a:r>
            <a:endParaRPr lang="en-GB" sz="2800" dirty="0">
              <a:solidFill>
                <a:schemeClr val="bg1"/>
              </a:solidFill>
            </a:endParaRPr>
          </a:p>
        </p:txBody>
      </p:sp>
      <p:pic>
        <p:nvPicPr>
          <p:cNvPr id="8194"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0600" y="232728"/>
            <a:ext cx="915103" cy="915103"/>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a:xfrm>
            <a:off x="484648" y="3079554"/>
            <a:ext cx="5506608" cy="804917"/>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solidFill>
                  <a:schemeClr val="bg1"/>
                </a:solidFill>
              </a:rPr>
              <a:t>Everyone who wants access can ask to </a:t>
            </a:r>
            <a:r>
              <a:rPr lang="en-GB" sz="2800" b="1" dirty="0" smtClean="0">
                <a:solidFill>
                  <a:schemeClr val="bg1"/>
                </a:solidFill>
              </a:rPr>
              <a:t>subscribe</a:t>
            </a:r>
            <a:r>
              <a:rPr lang="en-GB" sz="2800" dirty="0" smtClean="0">
                <a:solidFill>
                  <a:schemeClr val="bg1"/>
                </a:solidFill>
              </a:rPr>
              <a:t> </a:t>
            </a:r>
            <a:endParaRPr lang="en-GB" sz="2800" dirty="0">
              <a:solidFill>
                <a:schemeClr val="bg1"/>
              </a:solidFill>
            </a:endParaRPr>
          </a:p>
        </p:txBody>
      </p:sp>
      <p:pic>
        <p:nvPicPr>
          <p:cNvPr id="22"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9639" y="37941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9020" y="2461377"/>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140" y="140316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64852" y="4617238"/>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76897" y="434840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tick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5213" y="5695766"/>
            <a:ext cx="915103" cy="915103"/>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a:xfrm>
            <a:off x="451452" y="3938306"/>
            <a:ext cx="4092839" cy="804917"/>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solidFill>
                  <a:schemeClr val="bg1"/>
                </a:solidFill>
              </a:rPr>
              <a:t>Data streamed in real-time as soon as available </a:t>
            </a:r>
            <a:endParaRPr lang="en-GB" sz="2800" dirty="0">
              <a:solidFill>
                <a:schemeClr val="bg1"/>
              </a:solidFill>
            </a:endParaRPr>
          </a:p>
        </p:txBody>
      </p:sp>
      <p:sp>
        <p:nvSpPr>
          <p:cNvPr id="30" name="Rectangle 29"/>
          <p:cNvSpPr/>
          <p:nvPr/>
        </p:nvSpPr>
        <p:spPr>
          <a:xfrm>
            <a:off x="7163154" y="3376480"/>
            <a:ext cx="1175632" cy="1087332"/>
          </a:xfrm>
          <a:prstGeom prst="rect">
            <a:avLst/>
          </a:prstGeom>
          <a:noFill/>
        </p:spPr>
        <p:txBody>
          <a:bodyPr wrap="none" lIns="91440" tIns="45720" rIns="91440" bIns="45720">
            <a:prstTxWarp prst="textArchUp">
              <a:avLst>
                <a:gd name="adj" fmla="val 552375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1" name="Rectangle 30"/>
          <p:cNvSpPr/>
          <p:nvPr/>
        </p:nvSpPr>
        <p:spPr>
          <a:xfrm rot="13976582">
            <a:off x="5260601" y="958827"/>
            <a:ext cx="3979225" cy="2330615"/>
          </a:xfrm>
          <a:prstGeom prst="rect">
            <a:avLst/>
          </a:prstGeom>
          <a:noFill/>
        </p:spPr>
        <p:txBody>
          <a:bodyPr wrap="none" lIns="91440" tIns="45720" rIns="91440" bIns="45720">
            <a:prstTxWarp prst="textArchUp">
              <a:avLst>
                <a:gd name="adj" fmla="val 1255756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2" name="Rectangle 31"/>
          <p:cNvSpPr/>
          <p:nvPr/>
        </p:nvSpPr>
        <p:spPr>
          <a:xfrm rot="7363164">
            <a:off x="7355351" y="2903547"/>
            <a:ext cx="1755769" cy="377390"/>
          </a:xfrm>
          <a:prstGeom prst="rect">
            <a:avLst/>
          </a:prstGeom>
          <a:noFill/>
        </p:spPr>
        <p:txBody>
          <a:bodyPr wrap="none" lIns="91440" tIns="45720" rIns="91440" bIns="45720">
            <a:prstTxWarp prst="textArchUp">
              <a:avLst>
                <a:gd name="adj" fmla="val 14243435"/>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1001110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3" name="Rectangle 32"/>
          <p:cNvSpPr/>
          <p:nvPr/>
        </p:nvSpPr>
        <p:spPr>
          <a:xfrm rot="19029379">
            <a:off x="7569333" y="1195655"/>
            <a:ext cx="5989831" cy="430353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4" name="Rectangle 33"/>
          <p:cNvSpPr/>
          <p:nvPr/>
        </p:nvSpPr>
        <p:spPr>
          <a:xfrm rot="17195203">
            <a:off x="6701705" y="608132"/>
            <a:ext cx="5989831" cy="3678211"/>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1001010010010100101000101010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5" name="Rectangle 34"/>
          <p:cNvSpPr/>
          <p:nvPr/>
        </p:nvSpPr>
        <p:spPr>
          <a:xfrm rot="10048753">
            <a:off x="1785567" y="2955769"/>
            <a:ext cx="5989831" cy="203292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10010100100101010101010011010101110100101001010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6" name="Rectangle 35"/>
          <p:cNvSpPr/>
          <p:nvPr/>
        </p:nvSpPr>
        <p:spPr>
          <a:xfrm rot="1094393">
            <a:off x="6520477" y="4275589"/>
            <a:ext cx="5989831" cy="203292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1001010010010101111101101001010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523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1.85185E-6 L 0.45912 -0.03634 " pathEditMode="relative" rAng="0" ptsTypes="AA">
                                      <p:cBhvr>
                                        <p:cTn id="6" dur="2000" fill="hold"/>
                                        <p:tgtEl>
                                          <p:spTgt spid="19"/>
                                        </p:tgtEl>
                                        <p:attrNameLst>
                                          <p:attrName>ppt_x</p:attrName>
                                          <p:attrName>ppt_y</p:attrName>
                                        </p:attrNameLst>
                                      </p:cBhvr>
                                      <p:rCtr x="22956" y="-1829"/>
                                    </p:animMotion>
                                  </p:childTnLst>
                                </p:cTn>
                              </p:par>
                              <p:par>
                                <p:cTn id="7" presetID="10" presetClass="entr" presetSubtype="0" fill="hold" nodeType="withEffect">
                                  <p:stCondLst>
                                    <p:cond delay="50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1000"/>
                                        <p:tgtEl>
                                          <p:spTgt spid="14"/>
                                        </p:tgtEl>
                                      </p:cBhvr>
                                    </p:animEffect>
                                  </p:childTnLst>
                                </p:cTn>
                              </p:par>
                              <p:par>
                                <p:cTn id="10" presetID="10" presetClass="entr" presetSubtype="0" fill="hold" nodeType="withEffect">
                                  <p:stCondLst>
                                    <p:cond delay="8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 presetClass="entr" presetSubtype="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2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8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400"/>
                                  </p:stCondLst>
                                  <p:childTnLst>
                                    <p:set>
                                      <p:cBhvr>
                                        <p:cTn id="33" dur="1" fill="hold">
                                          <p:stCondLst>
                                            <p:cond delay="0"/>
                                          </p:stCondLst>
                                        </p:cTn>
                                        <p:tgtEl>
                                          <p:spTgt spid="8194"/>
                                        </p:tgtEl>
                                        <p:attrNameLst>
                                          <p:attrName>style.visibility</p:attrName>
                                        </p:attrNameLst>
                                      </p:cBhvr>
                                      <p:to>
                                        <p:strVal val="visible"/>
                                      </p:to>
                                    </p:set>
                                    <p:animEffect transition="in" filter="fade">
                                      <p:cBhvr>
                                        <p:cTn id="34" dur="500"/>
                                        <p:tgtEl>
                                          <p:spTgt spid="8194"/>
                                        </p:tgtEl>
                                      </p:cBhvr>
                                    </p:animEffect>
                                  </p:childTnLst>
                                </p:cTn>
                              </p:par>
                              <p:par>
                                <p:cTn id="35" presetID="10" presetClass="entr" presetSubtype="0" fill="hold" nodeType="withEffect">
                                  <p:stCondLst>
                                    <p:cond delay="40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60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par>
                          <p:cTn id="45" fill="hold">
                            <p:stCondLst>
                              <p:cond delay="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9" grpId="0"/>
      <p:bldP spid="30" grpId="0"/>
      <p:bldP spid="31"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a:srcRect t="16225" b="3482"/>
          <a:stretch/>
        </p:blipFill>
        <p:spPr>
          <a:xfrm>
            <a:off x="0" y="0"/>
            <a:ext cx="12307878" cy="6888480"/>
          </a:xfrm>
          <a:prstGeom prst="rect">
            <a:avLst/>
          </a:prstGeom>
        </p:spPr>
      </p:pic>
      <p:pic>
        <p:nvPicPr>
          <p:cNvPr id="13" name="Picture 12" descr="wmo2016_powerpoint_standard_v2-2.jpg"/>
          <p:cNvPicPr>
            <a:picLocks noChangeAspect="1"/>
          </p:cNvPicPr>
          <p:nvPr/>
        </p:nvPicPr>
        <p:blipFill rotWithShape="1">
          <a:blip r:embed="rId4">
            <a:extLst>
              <a:ext uri="{28A0092B-C50C-407E-A947-70E740481C1C}">
                <a14:useLocalDpi xmlns:a14="http://schemas.microsoft.com/office/drawing/2010/main" val="0"/>
              </a:ext>
            </a:extLst>
          </a:blip>
          <a:srcRect r="94636"/>
          <a:stretch/>
        </p:blipFill>
        <p:spPr>
          <a:xfrm>
            <a:off x="0" y="5151694"/>
            <a:ext cx="106680" cy="1714500"/>
          </a:xfrm>
          <a:prstGeom prst="rect">
            <a:avLst/>
          </a:prstGeom>
        </p:spPr>
      </p:pic>
      <p:sp>
        <p:nvSpPr>
          <p:cNvPr id="6" name="Slide Number Placeholder 5"/>
          <p:cNvSpPr>
            <a:spLocks noGrp="1"/>
          </p:cNvSpPr>
          <p:nvPr>
            <p:ph type="sldNum" sz="quarter" idx="12"/>
          </p:nvPr>
        </p:nvSpPr>
        <p:spPr>
          <a:xfrm>
            <a:off x="8610600" y="6356350"/>
            <a:ext cx="2743200" cy="365125"/>
          </a:xfrm>
        </p:spPr>
        <p:txBody>
          <a:bodyPr/>
          <a:lstStyle/>
          <a:p>
            <a:fld id="{02FCD5AC-5239-4317-A018-1F813C8A6B43}" type="slidenum">
              <a:rPr lang="en-GB" smtClean="0">
                <a:solidFill>
                  <a:schemeClr val="bg1"/>
                </a:solidFill>
              </a:rPr>
              <a:t>8</a:t>
            </a:fld>
            <a:endParaRPr lang="en-GB" dirty="0">
              <a:solidFill>
                <a:schemeClr val="bg1"/>
              </a:solidFill>
            </a:endParaRPr>
          </a:p>
        </p:txBody>
      </p:sp>
      <p:pic>
        <p:nvPicPr>
          <p:cNvPr id="14" name="Picture 2" descr="Image result for web service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4688" y="3611301"/>
            <a:ext cx="714962" cy="5555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1870" y="167203"/>
            <a:ext cx="425213" cy="1200329"/>
          </a:xfrm>
          <a:prstGeom prst="rect">
            <a:avLst/>
          </a:prstGeom>
          <a:noFill/>
        </p:spPr>
        <p:txBody>
          <a:bodyPr wrap="square" rtlCol="0">
            <a:spAutoFit/>
          </a:bodyPr>
          <a:lstStyle/>
          <a:p>
            <a:r>
              <a:rPr lang="en-GB" sz="7200" dirty="0" smtClean="0">
                <a:solidFill>
                  <a:schemeClr val="bg1"/>
                </a:solidFill>
                <a:latin typeface="Arial Black" panose="020B0A04020102020204" pitchFamily="34" charset="0"/>
              </a:rPr>
              <a:t>“</a:t>
            </a:r>
            <a:endParaRPr lang="en-GB" sz="7200" dirty="0">
              <a:solidFill>
                <a:schemeClr val="bg1"/>
              </a:solidFill>
              <a:latin typeface="Arial Black" panose="020B0A04020102020204" pitchFamily="34" charset="0"/>
            </a:endParaRPr>
          </a:p>
        </p:txBody>
      </p:sp>
      <p:sp>
        <p:nvSpPr>
          <p:cNvPr id="16" name="Title 1"/>
          <p:cNvSpPr txBox="1">
            <a:spLocks/>
          </p:cNvSpPr>
          <p:nvPr/>
        </p:nvSpPr>
        <p:spPr>
          <a:xfrm>
            <a:off x="734025" y="232728"/>
            <a:ext cx="76691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chemeClr val="bg1"/>
                </a:solidFill>
              </a:rPr>
              <a:t>WIS 2.0: adds open standard message protocols to the GTS.</a:t>
            </a:r>
            <a:r>
              <a:rPr lang="en-US" sz="4000" dirty="0" smtClean="0">
                <a:solidFill>
                  <a:schemeClr val="bg1"/>
                </a:solidFill>
                <a:latin typeface="Arial Black" panose="020B0A04020102020204" pitchFamily="34" charset="0"/>
              </a:rPr>
              <a:t>”</a:t>
            </a:r>
            <a:endParaRPr lang="en-GB" sz="4000" dirty="0">
              <a:solidFill>
                <a:schemeClr val="bg1"/>
              </a:solidFill>
              <a:latin typeface="Arial Black" panose="020B0A04020102020204" pitchFamily="34" charset="0"/>
            </a:endParaRPr>
          </a:p>
        </p:txBody>
      </p:sp>
      <p:sp>
        <p:nvSpPr>
          <p:cNvPr id="18" name="Title 1"/>
          <p:cNvSpPr txBox="1">
            <a:spLocks/>
          </p:cNvSpPr>
          <p:nvPr/>
        </p:nvSpPr>
        <p:spPr>
          <a:xfrm>
            <a:off x="484649" y="1530576"/>
            <a:ext cx="5087996" cy="3086662"/>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solidFill>
                  <a:schemeClr val="bg1"/>
                </a:solidFill>
              </a:rPr>
              <a:t>Global addressing means no need for routeing via intermediate centres</a:t>
            </a:r>
          </a:p>
          <a:p>
            <a:pPr>
              <a:spcAft>
                <a:spcPts val="1200"/>
              </a:spcAft>
            </a:pPr>
            <a:r>
              <a:rPr lang="en-GB" sz="2800" dirty="0" smtClean="0">
                <a:solidFill>
                  <a:schemeClr val="bg1"/>
                </a:solidFill>
              </a:rPr>
              <a:t>Direct exchange between provider and consumer</a:t>
            </a:r>
          </a:p>
          <a:p>
            <a:pPr>
              <a:spcAft>
                <a:spcPts val="1200"/>
              </a:spcAft>
            </a:pPr>
            <a:r>
              <a:rPr lang="en-GB" sz="2800" dirty="0" smtClean="0">
                <a:solidFill>
                  <a:schemeClr val="bg1"/>
                </a:solidFill>
              </a:rPr>
              <a:t>Faster transmission</a:t>
            </a:r>
          </a:p>
          <a:p>
            <a:pPr>
              <a:spcAft>
                <a:spcPts val="1200"/>
              </a:spcAft>
            </a:pPr>
            <a:r>
              <a:rPr lang="en-GB" sz="2800" dirty="0" smtClean="0">
                <a:solidFill>
                  <a:schemeClr val="bg1"/>
                </a:solidFill>
              </a:rPr>
              <a:t>Phase out routeing tables</a:t>
            </a:r>
            <a:endParaRPr lang="en-GB" sz="2800" dirty="0">
              <a:solidFill>
                <a:schemeClr val="bg1"/>
              </a:solidFill>
            </a:endParaRPr>
          </a:p>
        </p:txBody>
      </p:sp>
      <p:sp>
        <p:nvSpPr>
          <p:cNvPr id="4" name="Rectangle 3"/>
          <p:cNvSpPr/>
          <p:nvPr/>
        </p:nvSpPr>
        <p:spPr>
          <a:xfrm rot="8707679">
            <a:off x="3266312" y="2458390"/>
            <a:ext cx="4541880" cy="3544149"/>
          </a:xfrm>
          <a:prstGeom prst="rect">
            <a:avLst/>
          </a:prstGeom>
          <a:noFill/>
        </p:spPr>
        <p:txBody>
          <a:bodyPr wrap="none" lIns="91440" tIns="45720" rIns="91440" bIns="45720">
            <a:prstTxWarp prst="textArchUp">
              <a:avLst>
                <a:gd name="adj" fmla="val 986301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pic>
        <p:nvPicPr>
          <p:cNvPr id="8194"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0600" y="232728"/>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69639" y="37941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9020" y="2461377"/>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4140" y="140316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4852" y="4617238"/>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6897" y="4348409"/>
            <a:ext cx="915103" cy="91510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Image result for tick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5213" y="5695766"/>
            <a:ext cx="915103" cy="91510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163154" y="3376480"/>
            <a:ext cx="1175632" cy="1087332"/>
          </a:xfrm>
          <a:prstGeom prst="rect">
            <a:avLst/>
          </a:prstGeom>
          <a:noFill/>
        </p:spPr>
        <p:txBody>
          <a:bodyPr wrap="none" lIns="91440" tIns="45720" rIns="91440" bIns="45720">
            <a:prstTxWarp prst="textArchUp">
              <a:avLst>
                <a:gd name="adj" fmla="val 552375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1" name="Rectangle 30"/>
          <p:cNvSpPr/>
          <p:nvPr/>
        </p:nvSpPr>
        <p:spPr>
          <a:xfrm rot="13976582">
            <a:off x="5260601" y="958827"/>
            <a:ext cx="3979225" cy="2330615"/>
          </a:xfrm>
          <a:prstGeom prst="rect">
            <a:avLst/>
          </a:prstGeom>
          <a:noFill/>
        </p:spPr>
        <p:txBody>
          <a:bodyPr wrap="none" lIns="91440" tIns="45720" rIns="91440" bIns="45720">
            <a:prstTxWarp prst="textArchUp">
              <a:avLst>
                <a:gd name="adj" fmla="val 12557567"/>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2" name="Rectangle 31"/>
          <p:cNvSpPr/>
          <p:nvPr/>
        </p:nvSpPr>
        <p:spPr>
          <a:xfrm rot="7363164">
            <a:off x="7355351" y="2903547"/>
            <a:ext cx="1755769" cy="377390"/>
          </a:xfrm>
          <a:prstGeom prst="rect">
            <a:avLst/>
          </a:prstGeom>
          <a:noFill/>
        </p:spPr>
        <p:txBody>
          <a:bodyPr wrap="none" lIns="91440" tIns="45720" rIns="91440" bIns="45720">
            <a:prstTxWarp prst="textArchUp">
              <a:avLst>
                <a:gd name="adj" fmla="val 14243435"/>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1001110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3" name="Rectangle 32"/>
          <p:cNvSpPr/>
          <p:nvPr/>
        </p:nvSpPr>
        <p:spPr>
          <a:xfrm rot="19029379">
            <a:off x="7569333" y="1195655"/>
            <a:ext cx="5989831" cy="430353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1001010010010101110101101110100101001010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4" name="Rectangle 33"/>
          <p:cNvSpPr/>
          <p:nvPr/>
        </p:nvSpPr>
        <p:spPr>
          <a:xfrm rot="17195203">
            <a:off x="6701705" y="608132"/>
            <a:ext cx="5989831" cy="3678211"/>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1001010010010100101000101010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5" name="Rectangle 34"/>
          <p:cNvSpPr/>
          <p:nvPr/>
        </p:nvSpPr>
        <p:spPr>
          <a:xfrm rot="10048753">
            <a:off x="1785567" y="2955769"/>
            <a:ext cx="5989831" cy="203292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10010100100101010101010011010101110100101001010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36" name="Rectangle 35"/>
          <p:cNvSpPr/>
          <p:nvPr/>
        </p:nvSpPr>
        <p:spPr>
          <a:xfrm rot="1094393">
            <a:off x="6520477" y="4275589"/>
            <a:ext cx="5989831" cy="2032928"/>
          </a:xfrm>
          <a:prstGeom prst="rect">
            <a:avLst/>
          </a:prstGeom>
          <a:noFill/>
        </p:spPr>
        <p:txBody>
          <a:bodyPr wrap="none" lIns="91440" tIns="45720" rIns="91440" bIns="45720">
            <a:prstTxWarp prst="textArchUp">
              <a:avLst>
                <a:gd name="adj" fmla="val 10799999"/>
              </a:avLst>
            </a:prstTxWarp>
            <a:spAutoFit/>
          </a:bodyPr>
          <a:lstStyle/>
          <a:p>
            <a:pPr algn="ctr"/>
            <a:r>
              <a:rPr lang="en-US" sz="1400" b="0"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1001010010010101111101101001010</a:t>
            </a:r>
            <a:endParaRPr lang="en-US" sz="1400" b="0"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8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695" b="98199" l="9761" r="98086"/>
                    </a14:imgEffect>
                  </a14:imgLayer>
                </a14:imgProps>
              </a:ext>
            </a:extLst>
          </a:blip>
          <a:srcRect t="20508" r="29150" b="9589"/>
          <a:stretch/>
        </p:blipFill>
        <p:spPr>
          <a:xfrm>
            <a:off x="4415541" y="-30480"/>
            <a:ext cx="7745980" cy="6903720"/>
          </a:xfrm>
          <a:prstGeom prst="rect">
            <a:avLst/>
          </a:prstGeom>
        </p:spPr>
      </p:pic>
      <p:pic>
        <p:nvPicPr>
          <p:cNvPr id="39" name="Picture 38"/>
          <p:cNvPicPr>
            <a:picLocks noChangeAspect="1"/>
          </p:cNvPicPr>
          <p:nvPr/>
        </p:nvPicPr>
        <p:blipFill rotWithShape="1">
          <a:blip r:embed="rId5">
            <a:extLst>
              <a:ext uri="{BEBA8EAE-BF5A-486C-A8C5-ECC9F3942E4B}">
                <a14:imgProps xmlns:a14="http://schemas.microsoft.com/office/drawing/2010/main">
                  <a14:imgLayer r:embed="rId6">
                    <a14:imgEffect>
                      <a14:backgroundRemoval t="929" b="94737" l="0" r="98868">
                        <a14:foregroundMark x1="17963" y1="48297" x2="30835" y2="57895"/>
                        <a14:foregroundMark x1="13296" y1="84830" x2="18105" y2="83901"/>
                        <a14:foregroundMark x1="12730" y1="68731" x2="2970" y2="81115"/>
                        <a14:foregroundMark x1="6789" y1="95046" x2="30976" y2="90093"/>
                        <a14:foregroundMark x1="22065" y1="79876" x2="27581" y2="65325"/>
                        <a14:foregroundMark x1="34371" y1="57895" x2="41443" y2="49226"/>
                        <a14:foregroundMark x1="43706" y1="67183" x2="54597" y2="47988"/>
                        <a14:foregroundMark x1="31117" y1="32508" x2="40028" y2="26625"/>
                        <a14:foregroundMark x1="35644" y1="39628" x2="59689" y2="38700"/>
                        <a14:foregroundMark x1="27440" y1="64706" x2="94342" y2="84520"/>
                      </a14:backgroundRemoval>
                    </a14:imgEffect>
                  </a14:imgLayer>
                </a14:imgProps>
              </a:ext>
            </a:extLst>
          </a:blip>
          <a:srcRect b="1561"/>
          <a:stretch/>
        </p:blipFill>
        <p:spPr>
          <a:xfrm>
            <a:off x="6987353" y="298867"/>
            <a:ext cx="2559650" cy="1151140"/>
          </a:xfrm>
          <a:prstGeom prst="rect">
            <a:avLst/>
          </a:prstGeom>
        </p:spPr>
      </p:pic>
      <p:grpSp>
        <p:nvGrpSpPr>
          <p:cNvPr id="12" name="Group 11"/>
          <p:cNvGrpSpPr/>
          <p:nvPr/>
        </p:nvGrpSpPr>
        <p:grpSpPr>
          <a:xfrm>
            <a:off x="7768802" y="484443"/>
            <a:ext cx="1039458" cy="1039458"/>
            <a:chOff x="6697382" y="2963483"/>
            <a:chExt cx="1039458" cy="1039458"/>
          </a:xfrm>
        </p:grpSpPr>
        <p:sp>
          <p:nvSpPr>
            <p:cNvPr id="11" name="Oval 10"/>
            <p:cNvSpPr/>
            <p:nvPr/>
          </p:nvSpPr>
          <p:spPr>
            <a:xfrm>
              <a:off x="6697382" y="2963483"/>
              <a:ext cx="1039458" cy="10394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p:nvGrpSpPr>
          <p:grpSpPr>
            <a:xfrm>
              <a:off x="6795931" y="3092794"/>
              <a:ext cx="862680" cy="779092"/>
              <a:chOff x="4540870" y="2103120"/>
              <a:chExt cx="862680" cy="779092"/>
            </a:xfrm>
          </p:grpSpPr>
          <p:pic>
            <p:nvPicPr>
              <p:cNvPr id="8" name="Picture 2" descr="Image result for web servic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43588" y="2137644"/>
                <a:ext cx="859962" cy="6682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540870" y="2103120"/>
                <a:ext cx="842360" cy="779092"/>
              </a:xfrm>
              <a:prstGeom prst="rect">
                <a:avLst/>
              </a:prstGeom>
              <a:noFill/>
            </p:spPr>
            <p:txBody>
              <a:bodyPr wrap="none" lIns="91440" tIns="45720" rIns="91440" bIns="45720">
                <a:prstTxWarp prst="textArchUp">
                  <a:avLst>
                    <a:gd name="adj" fmla="val 5523757"/>
                  </a:avLst>
                </a:prstTxWarp>
                <a:spAutoFit/>
              </a:bodyPr>
              <a:lstStyle/>
              <a:p>
                <a:pPr algn="ctr"/>
                <a:r>
                  <a:rPr lang="en-US" sz="1400" b="1" cap="none" spc="0" dirty="0" smtClean="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100101001001011110100101001010</a:t>
                </a:r>
                <a:endParaRPr lang="en-US" sz="1400" b="1" cap="none" spc="0" dirty="0">
                  <a:ln w="0"/>
                  <a:solidFill>
                    <a:srgbClr val="0070C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grpSp>
      </p:grpSp>
      <p:sp>
        <p:nvSpPr>
          <p:cNvPr id="13" name="Oval 12"/>
          <p:cNvSpPr/>
          <p:nvPr/>
        </p:nvSpPr>
        <p:spPr>
          <a:xfrm>
            <a:off x="6956385" y="2095018"/>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095967" y="2467337"/>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10109916" y="5708249"/>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0127078" y="3039416"/>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0341409" y="4643377"/>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635858" y="4284562"/>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8632981" y="4643377"/>
            <a:ext cx="462986" cy="46298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1"/>
          <p:cNvSpPr/>
          <p:nvPr/>
        </p:nvSpPr>
        <p:spPr>
          <a:xfrm>
            <a:off x="7265670" y="1363980"/>
            <a:ext cx="651510" cy="746760"/>
          </a:xfrm>
          <a:custGeom>
            <a:avLst/>
            <a:gdLst>
              <a:gd name="connsiteX0" fmla="*/ 651510 w 651510"/>
              <a:gd name="connsiteY0" fmla="*/ 0 h 746760"/>
              <a:gd name="connsiteX1" fmla="*/ 224790 w 651510"/>
              <a:gd name="connsiteY1" fmla="*/ 320040 h 746760"/>
              <a:gd name="connsiteX2" fmla="*/ 0 w 651510"/>
              <a:gd name="connsiteY2" fmla="*/ 746760 h 746760"/>
            </a:gdLst>
            <a:ahLst/>
            <a:cxnLst>
              <a:cxn ang="0">
                <a:pos x="connsiteX0" y="connsiteY0"/>
              </a:cxn>
              <a:cxn ang="0">
                <a:pos x="connsiteX1" y="connsiteY1"/>
              </a:cxn>
              <a:cxn ang="0">
                <a:pos x="connsiteX2" y="connsiteY2"/>
              </a:cxn>
            </a:cxnLst>
            <a:rect l="l" t="t" r="r" b="b"/>
            <a:pathLst>
              <a:path w="651510" h="746760">
                <a:moveTo>
                  <a:pt x="651510" y="0"/>
                </a:moveTo>
                <a:cubicBezTo>
                  <a:pt x="492442" y="97790"/>
                  <a:pt x="333375" y="195580"/>
                  <a:pt x="224790" y="320040"/>
                </a:cubicBezTo>
                <a:cubicBezTo>
                  <a:pt x="116205" y="444500"/>
                  <a:pt x="58102" y="595630"/>
                  <a:pt x="0" y="74676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22"/>
          <p:cNvSpPr/>
          <p:nvPr/>
        </p:nvSpPr>
        <p:spPr>
          <a:xfrm>
            <a:off x="8606790" y="1428750"/>
            <a:ext cx="659130" cy="1051560"/>
          </a:xfrm>
          <a:custGeom>
            <a:avLst/>
            <a:gdLst>
              <a:gd name="connsiteX0" fmla="*/ 0 w 659130"/>
              <a:gd name="connsiteY0" fmla="*/ 0 h 1051560"/>
              <a:gd name="connsiteX1" fmla="*/ 434340 w 659130"/>
              <a:gd name="connsiteY1" fmla="*/ 609600 h 1051560"/>
              <a:gd name="connsiteX2" fmla="*/ 659130 w 659130"/>
              <a:gd name="connsiteY2" fmla="*/ 1051560 h 1051560"/>
            </a:gdLst>
            <a:ahLst/>
            <a:cxnLst>
              <a:cxn ang="0">
                <a:pos x="connsiteX0" y="connsiteY0"/>
              </a:cxn>
              <a:cxn ang="0">
                <a:pos x="connsiteX1" y="connsiteY1"/>
              </a:cxn>
              <a:cxn ang="0">
                <a:pos x="connsiteX2" y="connsiteY2"/>
              </a:cxn>
            </a:cxnLst>
            <a:rect l="l" t="t" r="r" b="b"/>
            <a:pathLst>
              <a:path w="659130" h="1051560">
                <a:moveTo>
                  <a:pt x="0" y="0"/>
                </a:moveTo>
                <a:cubicBezTo>
                  <a:pt x="162242" y="217170"/>
                  <a:pt x="324485" y="434340"/>
                  <a:pt x="434340" y="609600"/>
                </a:cubicBezTo>
                <a:cubicBezTo>
                  <a:pt x="544195" y="784860"/>
                  <a:pt x="601662" y="918210"/>
                  <a:pt x="659130" y="105156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a:off x="8702040" y="1303020"/>
            <a:ext cx="1623060" cy="1729740"/>
          </a:xfrm>
          <a:custGeom>
            <a:avLst/>
            <a:gdLst>
              <a:gd name="connsiteX0" fmla="*/ 0 w 1623060"/>
              <a:gd name="connsiteY0" fmla="*/ 0 h 1729740"/>
              <a:gd name="connsiteX1" fmla="*/ 1043940 w 1623060"/>
              <a:gd name="connsiteY1" fmla="*/ 655320 h 1729740"/>
              <a:gd name="connsiteX2" fmla="*/ 1623060 w 1623060"/>
              <a:gd name="connsiteY2" fmla="*/ 1729740 h 1729740"/>
            </a:gdLst>
            <a:ahLst/>
            <a:cxnLst>
              <a:cxn ang="0">
                <a:pos x="connsiteX0" y="connsiteY0"/>
              </a:cxn>
              <a:cxn ang="0">
                <a:pos x="connsiteX1" y="connsiteY1"/>
              </a:cxn>
              <a:cxn ang="0">
                <a:pos x="connsiteX2" y="connsiteY2"/>
              </a:cxn>
            </a:cxnLst>
            <a:rect l="l" t="t" r="r" b="b"/>
            <a:pathLst>
              <a:path w="1623060" h="1729740">
                <a:moveTo>
                  <a:pt x="0" y="0"/>
                </a:moveTo>
                <a:cubicBezTo>
                  <a:pt x="386715" y="183515"/>
                  <a:pt x="773430" y="367030"/>
                  <a:pt x="1043940" y="655320"/>
                </a:cubicBezTo>
                <a:cubicBezTo>
                  <a:pt x="1314450" y="943610"/>
                  <a:pt x="1468755" y="1336675"/>
                  <a:pt x="1623060" y="172974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a:off x="8463280" y="1503680"/>
            <a:ext cx="1950720" cy="3220720"/>
          </a:xfrm>
          <a:custGeom>
            <a:avLst/>
            <a:gdLst>
              <a:gd name="connsiteX0" fmla="*/ 0 w 1950720"/>
              <a:gd name="connsiteY0" fmla="*/ 0 h 3220720"/>
              <a:gd name="connsiteX1" fmla="*/ 619760 w 1950720"/>
              <a:gd name="connsiteY1" fmla="*/ 1666240 h 3220720"/>
              <a:gd name="connsiteX2" fmla="*/ 1950720 w 1950720"/>
              <a:gd name="connsiteY2" fmla="*/ 3220720 h 3220720"/>
            </a:gdLst>
            <a:ahLst/>
            <a:cxnLst>
              <a:cxn ang="0">
                <a:pos x="connsiteX0" y="connsiteY0"/>
              </a:cxn>
              <a:cxn ang="0">
                <a:pos x="connsiteX1" y="connsiteY1"/>
              </a:cxn>
              <a:cxn ang="0">
                <a:pos x="connsiteX2" y="connsiteY2"/>
              </a:cxn>
            </a:cxnLst>
            <a:rect l="l" t="t" r="r" b="b"/>
            <a:pathLst>
              <a:path w="1950720" h="3220720">
                <a:moveTo>
                  <a:pt x="0" y="0"/>
                </a:moveTo>
                <a:cubicBezTo>
                  <a:pt x="147320" y="564726"/>
                  <a:pt x="294640" y="1129453"/>
                  <a:pt x="619760" y="1666240"/>
                </a:cubicBezTo>
                <a:cubicBezTo>
                  <a:pt x="944880" y="2203027"/>
                  <a:pt x="1447800" y="2711873"/>
                  <a:pt x="1950720" y="322072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a:off x="7709568" y="1493520"/>
            <a:ext cx="377792" cy="2794000"/>
          </a:xfrm>
          <a:custGeom>
            <a:avLst/>
            <a:gdLst>
              <a:gd name="connsiteX0" fmla="*/ 377792 w 377792"/>
              <a:gd name="connsiteY0" fmla="*/ 0 h 2794000"/>
              <a:gd name="connsiteX1" fmla="*/ 12032 w 377792"/>
              <a:gd name="connsiteY1" fmla="*/ 1584960 h 2794000"/>
              <a:gd name="connsiteX2" fmla="*/ 123792 w 377792"/>
              <a:gd name="connsiteY2" fmla="*/ 2794000 h 2794000"/>
            </a:gdLst>
            <a:ahLst/>
            <a:cxnLst>
              <a:cxn ang="0">
                <a:pos x="connsiteX0" y="connsiteY0"/>
              </a:cxn>
              <a:cxn ang="0">
                <a:pos x="connsiteX1" y="connsiteY1"/>
              </a:cxn>
              <a:cxn ang="0">
                <a:pos x="connsiteX2" y="connsiteY2"/>
              </a:cxn>
            </a:cxnLst>
            <a:rect l="l" t="t" r="r" b="b"/>
            <a:pathLst>
              <a:path w="377792" h="2794000">
                <a:moveTo>
                  <a:pt x="377792" y="0"/>
                </a:moveTo>
                <a:cubicBezTo>
                  <a:pt x="216078" y="559646"/>
                  <a:pt x="54365" y="1119293"/>
                  <a:pt x="12032" y="1584960"/>
                </a:cubicBezTo>
                <a:cubicBezTo>
                  <a:pt x="-30301" y="2050627"/>
                  <a:pt x="46745" y="2422313"/>
                  <a:pt x="123792" y="279400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26"/>
          <p:cNvSpPr/>
          <p:nvPr/>
        </p:nvSpPr>
        <p:spPr>
          <a:xfrm>
            <a:off x="8361680" y="1524000"/>
            <a:ext cx="1838960" cy="4257040"/>
          </a:xfrm>
          <a:custGeom>
            <a:avLst/>
            <a:gdLst>
              <a:gd name="connsiteX0" fmla="*/ 0 w 1838960"/>
              <a:gd name="connsiteY0" fmla="*/ 0 h 4257040"/>
              <a:gd name="connsiteX1" fmla="*/ 711200 w 1838960"/>
              <a:gd name="connsiteY1" fmla="*/ 2448560 h 4257040"/>
              <a:gd name="connsiteX2" fmla="*/ 1838960 w 1838960"/>
              <a:gd name="connsiteY2" fmla="*/ 4257040 h 4257040"/>
            </a:gdLst>
            <a:ahLst/>
            <a:cxnLst>
              <a:cxn ang="0">
                <a:pos x="connsiteX0" y="connsiteY0"/>
              </a:cxn>
              <a:cxn ang="0">
                <a:pos x="connsiteX1" y="connsiteY1"/>
              </a:cxn>
              <a:cxn ang="0">
                <a:pos x="connsiteX2" y="connsiteY2"/>
              </a:cxn>
            </a:cxnLst>
            <a:rect l="l" t="t" r="r" b="b"/>
            <a:pathLst>
              <a:path w="1838960" h="4257040">
                <a:moveTo>
                  <a:pt x="0" y="0"/>
                </a:moveTo>
                <a:cubicBezTo>
                  <a:pt x="202353" y="869526"/>
                  <a:pt x="404707" y="1739053"/>
                  <a:pt x="711200" y="2448560"/>
                </a:cubicBezTo>
                <a:cubicBezTo>
                  <a:pt x="1017693" y="3158067"/>
                  <a:pt x="1428326" y="3707553"/>
                  <a:pt x="1838960" y="425704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27"/>
          <p:cNvSpPr/>
          <p:nvPr/>
        </p:nvSpPr>
        <p:spPr>
          <a:xfrm>
            <a:off x="8232453" y="1513840"/>
            <a:ext cx="545787" cy="3169920"/>
          </a:xfrm>
          <a:custGeom>
            <a:avLst/>
            <a:gdLst>
              <a:gd name="connsiteX0" fmla="*/ 27627 w 545787"/>
              <a:gd name="connsiteY0" fmla="*/ 0 h 3169920"/>
              <a:gd name="connsiteX1" fmla="*/ 58107 w 545787"/>
              <a:gd name="connsiteY1" fmla="*/ 1635760 h 3169920"/>
              <a:gd name="connsiteX2" fmla="*/ 545787 w 545787"/>
              <a:gd name="connsiteY2" fmla="*/ 3169920 h 3169920"/>
            </a:gdLst>
            <a:ahLst/>
            <a:cxnLst>
              <a:cxn ang="0">
                <a:pos x="connsiteX0" y="connsiteY0"/>
              </a:cxn>
              <a:cxn ang="0">
                <a:pos x="connsiteX1" y="connsiteY1"/>
              </a:cxn>
              <a:cxn ang="0">
                <a:pos x="connsiteX2" y="connsiteY2"/>
              </a:cxn>
            </a:cxnLst>
            <a:rect l="l" t="t" r="r" b="b"/>
            <a:pathLst>
              <a:path w="545787" h="3169920">
                <a:moveTo>
                  <a:pt x="27627" y="0"/>
                </a:moveTo>
                <a:cubicBezTo>
                  <a:pt x="-313" y="553720"/>
                  <a:pt x="-28253" y="1107440"/>
                  <a:pt x="58107" y="1635760"/>
                </a:cubicBezTo>
                <a:cubicBezTo>
                  <a:pt x="144467" y="2164080"/>
                  <a:pt x="345127" y="2667000"/>
                  <a:pt x="545787" y="316992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30700" y="2120667"/>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99597" y="5747128"/>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31467" y="4678673"/>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06505" y="4672059"/>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2448" y="4309881"/>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13436" y="3072226"/>
            <a:ext cx="346670" cy="3466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 result for tick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1066" y="2491098"/>
            <a:ext cx="346670" cy="346670"/>
          </a:xfrm>
          <a:prstGeom prst="rect">
            <a:avLst/>
          </a:prstGeom>
          <a:noFill/>
          <a:extLst>
            <a:ext uri="{909E8E84-426E-40DD-AFC4-6F175D3DCCD1}">
              <a14:hiddenFill xmlns:a14="http://schemas.microsoft.com/office/drawing/2010/main">
                <a:solidFill>
                  <a:srgbClr val="FFFFFF"/>
                </a:solidFill>
              </a14:hiddenFill>
            </a:ext>
          </a:extLst>
        </p:spPr>
      </p:pic>
      <p:sp>
        <p:nvSpPr>
          <p:cNvPr id="36" name="Slide Number Placeholder 35"/>
          <p:cNvSpPr>
            <a:spLocks noGrp="1"/>
          </p:cNvSpPr>
          <p:nvPr>
            <p:ph type="sldNum" sz="quarter" idx="12"/>
          </p:nvPr>
        </p:nvSpPr>
        <p:spPr/>
        <p:txBody>
          <a:bodyPr/>
          <a:lstStyle/>
          <a:p>
            <a:fld id="{02FCD5AC-5239-4317-A018-1F813C8A6B43}" type="slidenum">
              <a:rPr lang="en-GB" smtClean="0">
                <a:solidFill>
                  <a:schemeClr val="bg1"/>
                </a:solidFill>
              </a:rPr>
              <a:t>9</a:t>
            </a:fld>
            <a:endParaRPr lang="en-GB">
              <a:solidFill>
                <a:schemeClr val="bg1"/>
              </a:solidFill>
            </a:endParaRPr>
          </a:p>
        </p:txBody>
      </p:sp>
      <p:sp>
        <p:nvSpPr>
          <p:cNvPr id="37" name="Title 1"/>
          <p:cNvSpPr>
            <a:spLocks noGrp="1"/>
          </p:cNvSpPr>
          <p:nvPr>
            <p:ph type="title"/>
          </p:nvPr>
        </p:nvSpPr>
        <p:spPr>
          <a:xfrm>
            <a:off x="606706" y="365125"/>
            <a:ext cx="10515600" cy="1325563"/>
          </a:xfrm>
        </p:spPr>
        <p:txBody>
          <a:bodyPr/>
          <a:lstStyle/>
          <a:p>
            <a:r>
              <a:rPr lang="en-GB" dirty="0" smtClean="0"/>
              <a:t>What about Big Data?</a:t>
            </a:r>
            <a:endParaRPr lang="en-GB" dirty="0"/>
          </a:p>
        </p:txBody>
      </p:sp>
      <p:sp>
        <p:nvSpPr>
          <p:cNvPr id="38" name="Title 1"/>
          <p:cNvSpPr txBox="1">
            <a:spLocks/>
          </p:cNvSpPr>
          <p:nvPr/>
        </p:nvSpPr>
        <p:spPr>
          <a:xfrm>
            <a:off x="606706" y="1529577"/>
            <a:ext cx="5005070" cy="4371339"/>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200"/>
              </a:spcAft>
            </a:pPr>
            <a:r>
              <a:rPr lang="en-GB" sz="2800" dirty="0" smtClean="0"/>
              <a:t>What happens when data from other centres is too big to move?</a:t>
            </a:r>
          </a:p>
          <a:p>
            <a:pPr>
              <a:spcAft>
                <a:spcPts val="1200"/>
              </a:spcAft>
            </a:pPr>
            <a:r>
              <a:rPr lang="en-GB" sz="2800" dirty="0" smtClean="0"/>
              <a:t>&gt; data volumes are getting bigger</a:t>
            </a:r>
          </a:p>
          <a:p>
            <a:pPr>
              <a:spcAft>
                <a:spcPts val="1200"/>
              </a:spcAft>
            </a:pPr>
            <a:r>
              <a:rPr lang="en-GB" sz="2800" dirty="0" smtClean="0"/>
              <a:t>WIS 2.0 encourages use of    </a:t>
            </a:r>
            <a:r>
              <a:rPr lang="en-GB" sz="2800" b="1" dirty="0" smtClean="0"/>
              <a:t>cloud technology</a:t>
            </a:r>
            <a:r>
              <a:rPr lang="en-GB" sz="2800" dirty="0" smtClean="0"/>
              <a:t> to enable users to exploit big data … </a:t>
            </a:r>
          </a:p>
          <a:p>
            <a:pPr>
              <a:spcAft>
                <a:spcPts val="1200"/>
              </a:spcAft>
            </a:pPr>
            <a:r>
              <a:rPr lang="en-US" sz="2800" dirty="0" smtClean="0"/>
              <a:t>Cloud-hosted data platforms provide processing capacity and ready-made tooling</a:t>
            </a:r>
            <a:endParaRPr lang="en-GB" sz="2800" dirty="0" smtClean="0"/>
          </a:p>
          <a:p>
            <a:pPr>
              <a:spcAft>
                <a:spcPts val="1200"/>
              </a:spcAft>
            </a:pPr>
            <a:r>
              <a:rPr lang="en-GB" sz="2800" dirty="0" smtClean="0"/>
              <a:t>Don’t download: use data in-situ</a:t>
            </a:r>
          </a:p>
          <a:p>
            <a:pPr>
              <a:spcAft>
                <a:spcPts val="1200"/>
              </a:spcAft>
            </a:pPr>
            <a:endParaRPr lang="en-GB" sz="2800" dirty="0"/>
          </a:p>
        </p:txBody>
      </p:sp>
    </p:spTree>
    <p:extLst>
      <p:ext uri="{BB962C8B-B14F-4D97-AF65-F5344CB8AC3E}">
        <p14:creationId xmlns:p14="http://schemas.microsoft.com/office/powerpoint/2010/main" val="1480722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CE80B02BBC6F4586DBE30EDCB657A5" ma:contentTypeVersion="13" ma:contentTypeDescription="Create a new document." ma:contentTypeScope="" ma:versionID="e78154a7b4a8d5f2d29b1d37b087c6e1">
  <xsd:schema xmlns:xsd="http://www.w3.org/2001/XMLSchema" xmlns:xs="http://www.w3.org/2001/XMLSchema" xmlns:p="http://schemas.microsoft.com/office/2006/metadata/properties" xmlns:ns2="f026baef-f058-4dc3-b261-36cda4839fb4" xmlns:ns3="96d886eb-95f6-47f3-bdfb-70dab5061c60" targetNamespace="http://schemas.microsoft.com/office/2006/metadata/properties" ma:root="true" ma:fieldsID="6e931cfba8e3600c2e05a90aeb23a81e" ns2:_="" ns3:_="">
    <xsd:import namespace="f026baef-f058-4dc3-b261-36cda4839fb4"/>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6baef-f058-4dc3-b261-36cda4839f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0BCBE1-19B9-4705-B550-CCEF0203AE59}"/>
</file>

<file path=customXml/itemProps2.xml><?xml version="1.0" encoding="utf-8"?>
<ds:datastoreItem xmlns:ds="http://schemas.openxmlformats.org/officeDocument/2006/customXml" ds:itemID="{7F6A8055-7FFE-42D1-801C-5A927A922179}"/>
</file>

<file path=customXml/itemProps3.xml><?xml version="1.0" encoding="utf-8"?>
<ds:datastoreItem xmlns:ds="http://schemas.openxmlformats.org/officeDocument/2006/customXml" ds:itemID="{1CA96891-04E8-486F-AFE0-15E2F0181554}"/>
</file>

<file path=docProps/app.xml><?xml version="1.0" encoding="utf-8"?>
<Properties xmlns="http://schemas.openxmlformats.org/officeDocument/2006/extended-properties" xmlns:vt="http://schemas.openxmlformats.org/officeDocument/2006/docPropsVTypes">
  <TotalTime>7584</TotalTime>
  <Words>1365</Words>
  <Application>Microsoft Office PowerPoint</Application>
  <PresentationFormat>Widescreen</PresentationFormat>
  <Paragraphs>188</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ICT-ISS 2019</vt:lpstr>
      <vt:lpstr>Highlights 2018-2019</vt:lpstr>
      <vt:lpstr>WIS 2.0</vt:lpstr>
      <vt:lpstr>PowerPoint Presentation</vt:lpstr>
      <vt:lpstr>PowerPoint Presentation</vt:lpstr>
      <vt:lpstr>PowerPoint Presentation</vt:lpstr>
      <vt:lpstr>PowerPoint Presentation</vt:lpstr>
      <vt:lpstr>PowerPoint Presentation</vt:lpstr>
      <vt:lpstr>What about Big Data?</vt:lpstr>
      <vt:lpstr>Example: Copernicus Climate Data Store (ECMWF)</vt:lpstr>
      <vt:lpstr>PowerPoint Presentation</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 2.0: An RA I perspective</dc:title>
  <dc:creator>Tandy, Jeremy</dc:creator>
  <cp:lastModifiedBy>Tandy, Jeremy</cp:lastModifiedBy>
  <cp:revision>60</cp:revision>
  <dcterms:created xsi:type="dcterms:W3CDTF">2019-02-12T10:52:28Z</dcterms:created>
  <dcterms:modified xsi:type="dcterms:W3CDTF">2019-04-29T16:11:56Z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0x01010023CE80B02BBC6F4586DBE30EDCB657A5</vt:lpwstr>
  </property>
</Properties>
</file>