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diagrams/quickStyle2.xml" ContentType="application/vnd.openxmlformats-officedocument.drawingml.diagramStyle+xml"/>
  <Override PartName="/ppt/diagrams/layout1.xml" ContentType="application/vnd.openxmlformats-officedocument.drawingml.diagramLayout+xml"/>
  <Override PartName="/ppt/diagrams/quickStyle1.xml" ContentType="application/vnd.openxmlformats-officedocument.drawingml.diagramStyl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layout2.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59" r:id="rId4"/>
    <p:sldId id="265" r:id="rId5"/>
    <p:sldId id="258"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9" d="100"/>
          <a:sy n="119" d="100"/>
        </p:scale>
        <p:origin x="-72" y="13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Focal Points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President</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A51AFF5-6535-47AE-815A-560296F2197D}" srcId="{91EE8CC0-6591-487E-91FC-233ED732486B}" destId="{08E6499E-ACB2-421F-AEAD-EB36341C82A5}" srcOrd="1" destOrd="0" parTransId="{D45C0A39-58AB-423F-8FF6-65027F2E4A63}" sibTransId="{BF4A83BF-0C9B-4B31-A4FC-8CF3D0E73DA4}"/>
    <dgm:cxn modelId="{704270F0-EDA0-42E8-8AD5-78D538EF8297}" type="presOf" srcId="{91EE8CC0-6591-487E-91FC-233ED732486B}" destId="{8F1E3C5D-AF83-4F2D-82F9-6B48AF31A7FF}" srcOrd="0" destOrd="0" presId="urn:microsoft.com/office/officeart/2005/8/layout/hProcess9"/>
    <dgm:cxn modelId="{4BA1AC47-CD5A-4D60-AC2C-977354AE364E}" srcId="{91EE8CC0-6591-487E-91FC-233ED732486B}" destId="{E2E14559-B831-4BDD-9D5E-9072C9D80BE3}" srcOrd="2" destOrd="0" parTransId="{B542ECFC-6B67-432B-AB9E-43E126955D2B}" sibTransId="{14CAA4CA-E999-41F7-AEFA-749B76DC8436}"/>
    <dgm:cxn modelId="{4F489D6F-6A09-4802-ACC3-99CBF2372956}" srcId="{91EE8CC0-6591-487E-91FC-233ED732486B}" destId="{F0121CD2-434A-4E74-B6A4-8C8D95EB2B57}" srcOrd="0" destOrd="0" parTransId="{9E9EBFB4-FD28-410A-A607-4F57C685730F}" sibTransId="{55D0A5DB-43FF-47BF-8847-560232450E40}"/>
    <dgm:cxn modelId="{19C4B7D2-8C10-4407-865B-28670E28903D}" type="presOf" srcId="{08E6499E-ACB2-421F-AEAD-EB36341C82A5}" destId="{244C8053-07C9-4936-9618-F590D37B9EA9}" srcOrd="0" destOrd="0" presId="urn:microsoft.com/office/officeart/2005/8/layout/hProcess9"/>
    <dgm:cxn modelId="{33DAA14A-37DE-49A7-ABFB-58771C1CFA42}" type="presOf" srcId="{F0121CD2-434A-4E74-B6A4-8C8D95EB2B57}" destId="{9C32397D-4F5F-4ABC-9579-34504D36E406}" srcOrd="0" destOrd="0" presId="urn:microsoft.com/office/officeart/2005/8/layout/hProcess9"/>
    <dgm:cxn modelId="{B9AD249E-4493-40C0-BA61-1B707B503EE7}" type="presOf" srcId="{E2E14559-B831-4BDD-9D5E-9072C9D80BE3}" destId="{44154686-A679-4C7A-A646-8651D2B7FD39}" srcOrd="0" destOrd="0" presId="urn:microsoft.com/office/officeart/2005/8/layout/hProcess9"/>
    <dgm:cxn modelId="{FC056FA7-2927-443B-B007-25FCA7B01C4D}" type="presParOf" srcId="{8F1E3C5D-AF83-4F2D-82F9-6B48AF31A7FF}" destId="{4174AC10-AF76-4C53-89D2-76C3F168315D}" srcOrd="0" destOrd="0" presId="urn:microsoft.com/office/officeart/2005/8/layout/hProcess9"/>
    <dgm:cxn modelId="{B8FB0F63-8DD0-4BA2-9155-8208E216A4E6}" type="presParOf" srcId="{8F1E3C5D-AF83-4F2D-82F9-6B48AF31A7FF}" destId="{78894356-830A-43D5-A876-111F03DA9908}" srcOrd="1" destOrd="0" presId="urn:microsoft.com/office/officeart/2005/8/layout/hProcess9"/>
    <dgm:cxn modelId="{9711F429-4937-41CB-90EE-057C56178F32}" type="presParOf" srcId="{78894356-830A-43D5-A876-111F03DA9908}" destId="{9C32397D-4F5F-4ABC-9579-34504D36E406}" srcOrd="0" destOrd="0" presId="urn:microsoft.com/office/officeart/2005/8/layout/hProcess9"/>
    <dgm:cxn modelId="{0BF47227-60BE-47CD-88BD-0CF71D779E14}" type="presParOf" srcId="{78894356-830A-43D5-A876-111F03DA9908}" destId="{F2DB539A-9207-4EBE-990D-BDBDBEE49DEF}" srcOrd="1" destOrd="0" presId="urn:microsoft.com/office/officeart/2005/8/layout/hProcess9"/>
    <dgm:cxn modelId="{C459277C-F8CF-49C2-AB79-E088B62C7825}" type="presParOf" srcId="{78894356-830A-43D5-A876-111F03DA9908}" destId="{244C8053-07C9-4936-9618-F590D37B9EA9}" srcOrd="2" destOrd="0" presId="urn:microsoft.com/office/officeart/2005/8/layout/hProcess9"/>
    <dgm:cxn modelId="{0A72ECA3-566B-4584-B6C5-2978AB136215}" type="presParOf" srcId="{78894356-830A-43D5-A876-111F03DA9908}" destId="{EA34BBAA-EA82-4BF8-9BCB-AD5A577D2540}" srcOrd="3" destOrd="0" presId="urn:microsoft.com/office/officeart/2005/8/layout/hProcess9"/>
    <dgm:cxn modelId="{6D94372A-90EE-4277-9D3F-9A961AD2741A}"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PRs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President</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A51AFF5-6535-47AE-815A-560296F2197D}" srcId="{91EE8CC0-6591-487E-91FC-233ED732486B}" destId="{08E6499E-ACB2-421F-AEAD-EB36341C82A5}" srcOrd="1" destOrd="0" parTransId="{D45C0A39-58AB-423F-8FF6-65027F2E4A63}" sibTransId="{BF4A83BF-0C9B-4B31-A4FC-8CF3D0E73DA4}"/>
    <dgm:cxn modelId="{4BA1AC47-CD5A-4D60-AC2C-977354AE364E}" srcId="{91EE8CC0-6591-487E-91FC-233ED732486B}" destId="{E2E14559-B831-4BDD-9D5E-9072C9D80BE3}" srcOrd="2" destOrd="0" parTransId="{B542ECFC-6B67-432B-AB9E-43E126955D2B}" sibTransId="{14CAA4CA-E999-41F7-AEFA-749B76DC8436}"/>
    <dgm:cxn modelId="{4F489D6F-6A09-4802-ACC3-99CBF2372956}" srcId="{91EE8CC0-6591-487E-91FC-233ED732486B}" destId="{F0121CD2-434A-4E74-B6A4-8C8D95EB2B57}" srcOrd="0" destOrd="0" parTransId="{9E9EBFB4-FD28-410A-A607-4F57C685730F}" sibTransId="{55D0A5DB-43FF-47BF-8847-560232450E40}"/>
    <dgm:cxn modelId="{F3C2CE92-BA90-41F0-AB8E-F73ABD91A72A}" type="presOf" srcId="{E2E14559-B831-4BDD-9D5E-9072C9D80BE3}" destId="{44154686-A679-4C7A-A646-8651D2B7FD39}" srcOrd="0" destOrd="0" presId="urn:microsoft.com/office/officeart/2005/8/layout/hProcess9"/>
    <dgm:cxn modelId="{DA7320A0-2591-4F60-B1C8-7BE5B1D0FBB9}" type="presOf" srcId="{91EE8CC0-6591-487E-91FC-233ED732486B}" destId="{8F1E3C5D-AF83-4F2D-82F9-6B48AF31A7FF}" srcOrd="0" destOrd="0" presId="urn:microsoft.com/office/officeart/2005/8/layout/hProcess9"/>
    <dgm:cxn modelId="{E01FA7D1-E32D-4B0F-B9ED-358DC556F186}" type="presOf" srcId="{08E6499E-ACB2-421F-AEAD-EB36341C82A5}" destId="{244C8053-07C9-4936-9618-F590D37B9EA9}" srcOrd="0" destOrd="0" presId="urn:microsoft.com/office/officeart/2005/8/layout/hProcess9"/>
    <dgm:cxn modelId="{2E142338-8826-4755-B053-C600D5E6F5A1}" type="presOf" srcId="{F0121CD2-434A-4E74-B6A4-8C8D95EB2B57}" destId="{9C32397D-4F5F-4ABC-9579-34504D36E406}" srcOrd="0" destOrd="0" presId="urn:microsoft.com/office/officeart/2005/8/layout/hProcess9"/>
    <dgm:cxn modelId="{50FBCA17-E232-406E-B1FE-4577F4D8C156}" type="presParOf" srcId="{8F1E3C5D-AF83-4F2D-82F9-6B48AF31A7FF}" destId="{4174AC10-AF76-4C53-89D2-76C3F168315D}" srcOrd="0" destOrd="0" presId="urn:microsoft.com/office/officeart/2005/8/layout/hProcess9"/>
    <dgm:cxn modelId="{A9411F4A-7AB8-4AE2-80A3-2EA456AC3BFE}" type="presParOf" srcId="{8F1E3C5D-AF83-4F2D-82F9-6B48AF31A7FF}" destId="{78894356-830A-43D5-A876-111F03DA9908}" srcOrd="1" destOrd="0" presId="urn:microsoft.com/office/officeart/2005/8/layout/hProcess9"/>
    <dgm:cxn modelId="{9B67280A-A459-4671-AF29-6CABBA146502}" type="presParOf" srcId="{78894356-830A-43D5-A876-111F03DA9908}" destId="{9C32397D-4F5F-4ABC-9579-34504D36E406}" srcOrd="0" destOrd="0" presId="urn:microsoft.com/office/officeart/2005/8/layout/hProcess9"/>
    <dgm:cxn modelId="{D32A7074-AF07-405B-B1A7-21E74FB80733}" type="presParOf" srcId="{78894356-830A-43D5-A876-111F03DA9908}" destId="{F2DB539A-9207-4EBE-990D-BDBDBEE49DEF}" srcOrd="1" destOrd="0" presId="urn:microsoft.com/office/officeart/2005/8/layout/hProcess9"/>
    <dgm:cxn modelId="{54639FE0-709F-4B33-BBE1-2E430C1F6277}" type="presParOf" srcId="{78894356-830A-43D5-A876-111F03DA9908}" destId="{244C8053-07C9-4936-9618-F590D37B9EA9}" srcOrd="2" destOrd="0" presId="urn:microsoft.com/office/officeart/2005/8/layout/hProcess9"/>
    <dgm:cxn modelId="{C2175625-DB6C-4A0C-8EDF-6FA431A41084}" type="presParOf" srcId="{78894356-830A-43D5-A876-111F03DA9908}" destId="{EA34BBAA-EA82-4BF8-9BCB-AD5A577D2540}" srcOrd="3" destOrd="0" presId="urn:microsoft.com/office/officeart/2005/8/layout/hProcess9"/>
    <dgm:cxn modelId="{56EB5DBB-4FD6-408B-A5FE-926690D2B9A9}"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CBS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Cg/EC</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B8A5509-7D63-433E-B24C-EFE2BB45964D}" type="presOf" srcId="{E2E14559-B831-4BDD-9D5E-9072C9D80BE3}" destId="{44154686-A679-4C7A-A646-8651D2B7FD39}" srcOrd="0" destOrd="0" presId="urn:microsoft.com/office/officeart/2005/8/layout/hProcess9"/>
    <dgm:cxn modelId="{2A51AFF5-6535-47AE-815A-560296F2197D}" srcId="{91EE8CC0-6591-487E-91FC-233ED732486B}" destId="{08E6499E-ACB2-421F-AEAD-EB36341C82A5}" srcOrd="1" destOrd="0" parTransId="{D45C0A39-58AB-423F-8FF6-65027F2E4A63}" sibTransId="{BF4A83BF-0C9B-4B31-A4FC-8CF3D0E73DA4}"/>
    <dgm:cxn modelId="{4F489D6F-6A09-4802-ACC3-99CBF2372956}" srcId="{91EE8CC0-6591-487E-91FC-233ED732486B}" destId="{F0121CD2-434A-4E74-B6A4-8C8D95EB2B57}" srcOrd="0" destOrd="0" parTransId="{9E9EBFB4-FD28-410A-A607-4F57C685730F}" sibTransId="{55D0A5DB-43FF-47BF-8847-560232450E40}"/>
    <dgm:cxn modelId="{0836E43F-2803-499B-9818-0F13CD54EB3D}" type="presOf" srcId="{08E6499E-ACB2-421F-AEAD-EB36341C82A5}" destId="{244C8053-07C9-4936-9618-F590D37B9EA9}" srcOrd="0" destOrd="0" presId="urn:microsoft.com/office/officeart/2005/8/layout/hProcess9"/>
    <dgm:cxn modelId="{4BA1AC47-CD5A-4D60-AC2C-977354AE364E}" srcId="{91EE8CC0-6591-487E-91FC-233ED732486B}" destId="{E2E14559-B831-4BDD-9D5E-9072C9D80BE3}" srcOrd="2" destOrd="0" parTransId="{B542ECFC-6B67-432B-AB9E-43E126955D2B}" sibTransId="{14CAA4CA-E999-41F7-AEFA-749B76DC8436}"/>
    <dgm:cxn modelId="{BF3E6B18-F29C-4FE8-8DAA-4613BB228497}" type="presOf" srcId="{F0121CD2-434A-4E74-B6A4-8C8D95EB2B57}" destId="{9C32397D-4F5F-4ABC-9579-34504D36E406}" srcOrd="0" destOrd="0" presId="urn:microsoft.com/office/officeart/2005/8/layout/hProcess9"/>
    <dgm:cxn modelId="{1AC016D5-0735-4761-BF9E-AF465A11DA76}" type="presOf" srcId="{91EE8CC0-6591-487E-91FC-233ED732486B}" destId="{8F1E3C5D-AF83-4F2D-82F9-6B48AF31A7FF}" srcOrd="0" destOrd="0" presId="urn:microsoft.com/office/officeart/2005/8/layout/hProcess9"/>
    <dgm:cxn modelId="{FEC95EB2-94F4-48CC-9920-EDEA4EBEB1B8}" type="presParOf" srcId="{8F1E3C5D-AF83-4F2D-82F9-6B48AF31A7FF}" destId="{4174AC10-AF76-4C53-89D2-76C3F168315D}" srcOrd="0" destOrd="0" presId="urn:microsoft.com/office/officeart/2005/8/layout/hProcess9"/>
    <dgm:cxn modelId="{C7A80980-CFA9-45B2-9342-368D0062BC4E}" type="presParOf" srcId="{8F1E3C5D-AF83-4F2D-82F9-6B48AF31A7FF}" destId="{78894356-830A-43D5-A876-111F03DA9908}" srcOrd="1" destOrd="0" presId="urn:microsoft.com/office/officeart/2005/8/layout/hProcess9"/>
    <dgm:cxn modelId="{B5815D14-A759-48AB-AC5B-4ACA0333F392}" type="presParOf" srcId="{78894356-830A-43D5-A876-111F03DA9908}" destId="{9C32397D-4F5F-4ABC-9579-34504D36E406}" srcOrd="0" destOrd="0" presId="urn:microsoft.com/office/officeart/2005/8/layout/hProcess9"/>
    <dgm:cxn modelId="{7AD0FAF5-BFC5-4652-B654-B705FA220E58}" type="presParOf" srcId="{78894356-830A-43D5-A876-111F03DA9908}" destId="{F2DB539A-9207-4EBE-990D-BDBDBEE49DEF}" srcOrd="1" destOrd="0" presId="urn:microsoft.com/office/officeart/2005/8/layout/hProcess9"/>
    <dgm:cxn modelId="{1700B168-2BD8-4B01-9851-0DA0B4B44E5C}" type="presParOf" srcId="{78894356-830A-43D5-A876-111F03DA9908}" destId="{244C8053-07C9-4936-9618-F590D37B9EA9}" srcOrd="2" destOrd="0" presId="urn:microsoft.com/office/officeart/2005/8/layout/hProcess9"/>
    <dgm:cxn modelId="{68F12E1B-E540-45CD-BE39-E90549AA8278}" type="presParOf" srcId="{78894356-830A-43D5-A876-111F03DA9908}" destId="{EA34BBAA-EA82-4BF8-9BCB-AD5A577D2540}" srcOrd="3" destOrd="0" presId="urn:microsoft.com/office/officeart/2005/8/layout/hProcess9"/>
    <dgm:cxn modelId="{09EFD81B-56F8-4F3E-9021-493366F6304D}"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302" y="523190"/>
          <a:ext cx="1908497"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t>Experts</a:t>
          </a:r>
          <a:endParaRPr lang="en-GB" sz="2600" b="1" kern="1200" dirty="0"/>
        </a:p>
      </dsp:txBody>
      <dsp:txXfrm>
        <a:off x="35355" y="557243"/>
        <a:ext cx="1840391" cy="629481"/>
      </dsp:txXfrm>
    </dsp:sp>
    <dsp:sp modelId="{244C8053-07C9-4936-9618-F590D37B9EA9}">
      <dsp:nvSpPr>
        <dsp:cNvPr id="0" name=""/>
        <dsp:cNvSpPr/>
      </dsp:nvSpPr>
      <dsp:spPr>
        <a:xfrm>
          <a:off x="2093751" y="523190"/>
          <a:ext cx="1908497"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Focal Points</a:t>
          </a:r>
          <a:endParaRPr lang="en-GB" sz="2600" b="1" kern="1200" dirty="0">
            <a:solidFill>
              <a:schemeClr val="tx1"/>
            </a:solidFill>
          </a:endParaRPr>
        </a:p>
      </dsp:txBody>
      <dsp:txXfrm>
        <a:off x="2127804" y="557243"/>
        <a:ext cx="1840391" cy="629481"/>
      </dsp:txXfrm>
    </dsp:sp>
    <dsp:sp modelId="{44154686-A679-4C7A-A646-8651D2B7FD39}">
      <dsp:nvSpPr>
        <dsp:cNvPr id="0" name=""/>
        <dsp:cNvSpPr/>
      </dsp:nvSpPr>
      <dsp:spPr>
        <a:xfrm>
          <a:off x="4186200" y="523190"/>
          <a:ext cx="1908497"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t>President</a:t>
          </a:r>
          <a:endParaRPr lang="en-GB" sz="2600" b="1" kern="1200" dirty="0"/>
        </a:p>
      </dsp:txBody>
      <dsp:txXfrm>
        <a:off x="4220253" y="557243"/>
        <a:ext cx="1840391" cy="629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20848" y="523190"/>
          <a:ext cx="1828800"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Experts</a:t>
          </a:r>
          <a:endParaRPr lang="en-GB" sz="2900" b="1" kern="1200" dirty="0"/>
        </a:p>
      </dsp:txBody>
      <dsp:txXfrm>
        <a:off x="154901" y="557243"/>
        <a:ext cx="1760694" cy="629481"/>
      </dsp:txXfrm>
    </dsp:sp>
    <dsp:sp modelId="{244C8053-07C9-4936-9618-F590D37B9EA9}">
      <dsp:nvSpPr>
        <dsp:cNvPr id="0" name=""/>
        <dsp:cNvSpPr/>
      </dsp:nvSpPr>
      <dsp:spPr>
        <a:xfrm>
          <a:off x="2133600" y="523190"/>
          <a:ext cx="1828800"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solidFill>
                <a:schemeClr val="tx1"/>
              </a:solidFill>
            </a:rPr>
            <a:t>PRs</a:t>
          </a:r>
          <a:endParaRPr lang="en-GB" sz="2900" b="1" kern="1200" dirty="0">
            <a:solidFill>
              <a:schemeClr val="tx1"/>
            </a:solidFill>
          </a:endParaRPr>
        </a:p>
      </dsp:txBody>
      <dsp:txXfrm>
        <a:off x="2167653" y="557243"/>
        <a:ext cx="1760694" cy="629481"/>
      </dsp:txXfrm>
    </dsp:sp>
    <dsp:sp modelId="{44154686-A679-4C7A-A646-8651D2B7FD39}">
      <dsp:nvSpPr>
        <dsp:cNvPr id="0" name=""/>
        <dsp:cNvSpPr/>
      </dsp:nvSpPr>
      <dsp:spPr>
        <a:xfrm>
          <a:off x="4146351" y="523190"/>
          <a:ext cx="1828800"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President</a:t>
          </a:r>
          <a:endParaRPr lang="en-GB" sz="2900" b="1" kern="1200" dirty="0"/>
        </a:p>
      </dsp:txBody>
      <dsp:txXfrm>
        <a:off x="4180404" y="557243"/>
        <a:ext cx="1760694" cy="6294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20848" y="523190"/>
          <a:ext cx="1828800"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Experts</a:t>
          </a:r>
          <a:endParaRPr lang="en-GB" sz="2900" b="1" kern="1200" dirty="0"/>
        </a:p>
      </dsp:txBody>
      <dsp:txXfrm>
        <a:off x="154901" y="557243"/>
        <a:ext cx="1760694" cy="629481"/>
      </dsp:txXfrm>
    </dsp:sp>
    <dsp:sp modelId="{244C8053-07C9-4936-9618-F590D37B9EA9}">
      <dsp:nvSpPr>
        <dsp:cNvPr id="0" name=""/>
        <dsp:cNvSpPr/>
      </dsp:nvSpPr>
      <dsp:spPr>
        <a:xfrm>
          <a:off x="2133600" y="523190"/>
          <a:ext cx="1828800"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solidFill>
                <a:schemeClr val="tx1"/>
              </a:solidFill>
            </a:rPr>
            <a:t>CBS</a:t>
          </a:r>
          <a:endParaRPr lang="en-GB" sz="2900" b="1" kern="1200" dirty="0">
            <a:solidFill>
              <a:schemeClr val="tx1"/>
            </a:solidFill>
          </a:endParaRPr>
        </a:p>
      </dsp:txBody>
      <dsp:txXfrm>
        <a:off x="2167653" y="557243"/>
        <a:ext cx="1760694" cy="629481"/>
      </dsp:txXfrm>
    </dsp:sp>
    <dsp:sp modelId="{44154686-A679-4C7A-A646-8651D2B7FD39}">
      <dsp:nvSpPr>
        <dsp:cNvPr id="0" name=""/>
        <dsp:cNvSpPr/>
      </dsp:nvSpPr>
      <dsp:spPr>
        <a:xfrm>
          <a:off x="4146351" y="523190"/>
          <a:ext cx="1828800"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Cg/EC</a:t>
          </a:r>
          <a:endParaRPr lang="en-GB" sz="2900" b="1" kern="1200" dirty="0"/>
        </a:p>
      </dsp:txBody>
      <dsp:txXfrm>
        <a:off x="4180404" y="557243"/>
        <a:ext cx="1760694" cy="6294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69A64BE-CACF-4CEE-A925-28596A754FAC}" type="datetimeFigureOut">
              <a:rPr lang="en-GB" smtClean="0"/>
              <a:t>05/10/2017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116527-64FD-4ADC-8819-9BFA1E8A93FB}" type="slidenum">
              <a:rPr lang="en-GB" smtClean="0"/>
              <a:t>‹#›</a:t>
            </a:fld>
            <a:endParaRPr lang="en-GB"/>
          </a:p>
        </p:txBody>
      </p:sp>
    </p:spTree>
    <p:extLst>
      <p:ext uri="{BB962C8B-B14F-4D97-AF65-F5344CB8AC3E}">
        <p14:creationId xmlns:p14="http://schemas.microsoft.com/office/powerpoint/2010/main" val="2330352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_bookmark0"/><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Extract from Guidelines on the preparation of Technical Regulations (WMO‑No. 1127)</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3.	</a:t>
            </a:r>
            <a:r>
              <a:rPr lang="en-US" sz="1200" b="1" kern="1200" dirty="0" smtClean="0">
                <a:solidFill>
                  <a:schemeClr val="tx1"/>
                </a:solidFill>
                <a:effectLst/>
                <a:latin typeface="+mn-lt"/>
                <a:ea typeface="+mn-ea"/>
                <a:cs typeface="+mn-cs"/>
              </a:rPr>
              <a:t>GUIDELINES RELATED TO THE DEVELOPMENT OF WMO PROVISIONS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3.1	</a:t>
            </a:r>
            <a:r>
              <a:rPr lang="en-US" sz="1200" b="1" kern="1200" dirty="0" smtClean="0">
                <a:solidFill>
                  <a:schemeClr val="tx1"/>
                </a:solidFill>
                <a:effectLst/>
                <a:latin typeface="+mn-lt"/>
                <a:ea typeface="+mn-ea"/>
                <a:cs typeface="+mn-cs"/>
              </a:rPr>
              <a:t>Introduction</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regulatory material promulgated by WMO should be prepared in such a form as to facilitate common understanding and implementation by all Members. The straightforward and unambiguous interpretation and the internal consistency of the different volumes and annexes comprising the Technical Regulations, as well as the related guides, are of paramount importance.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ensure the relevance of the regulations with the requirements and to avoid imposing an unnecessary burden on Members, Congress agreed on certain principles, as follows: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commissions should not recommend that a regulation be a standard practice unless it is supported by a strong majority</a:t>
            </a:r>
            <a:r>
              <a:rPr lang="en-US" sz="8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of Members;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Technical Regulations should contain appropriate instructions to Members regarding implementation of the provision in question;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major changes should be made to the Technical Regulations without consulting the appropriate technical commissions;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amendment to the Technical Regulations submitted by Members or constituent bodies should be communicated to all Members at least three months before it is submitted to Congress.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There is no strict definition of “strong majority”: the meaning is that there should be no strong objection from Members to the proposed standard and it is regarded as “implementable” by a majority of Members.</a:t>
            </a:r>
            <a:endParaRPr lang="en-GB" sz="18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General regulations (WMO‑No. 15)</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Voting by correspondence</a:t>
            </a:r>
            <a:endParaRPr lang="en-GB" sz="1200" kern="1200" dirty="0" smtClean="0">
              <a:solidFill>
                <a:schemeClr val="tx1"/>
              </a:solidFill>
              <a:effectLst/>
              <a:latin typeface="+mn-lt"/>
              <a:ea typeface="+mn-ea"/>
              <a:cs typeface="+mn-cs"/>
            </a:endParaRPr>
          </a:p>
          <a:p>
            <a:r>
              <a:rPr lang="en-US" sz="800" b="1"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Between sessions any question within the terms of reference of a constituent body which, in the opinion of its president, could be solved by correspondence, may be submitted to a vote by correspondence subject to the following provisions: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vote by correspondence by Members of the Organization, when Congress is not in session, shall be taken only on matters which are not reserved in the Convention for decision by Congress in session and Articles 11 and 12 of the Convention shall apply in any such vote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vote by correspondence by members of the Executive Council, Article 16 of the Convention shall apply;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vote by correspondence, upon a proposal before a commission, the votes shall  be  cast  by the Permanent Representatives of the Members represented on the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Votes by correspondence, other than an election, shall be preceded by an exchange of opinion in the following cases: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president of the constituent body so decides;</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any of those entitled  to  vote  requests  such  action  within 30 days of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question put to the vote falls within one of the following categories: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leading to changes in the Technical Regulations;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affecting the Organization’s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affecting the relations between the Organization and another intergovernmental body or an organization with which WMO has defined its relations;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Proposals whose implementation, if they are accepted, would call for extensive or costly action on the part of Members.</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case of a commission the exchange of opinion shall be between the Members represented on the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68</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when requesting opinions in accordance with Regulation 67, shall present any available information for and against the proposal; suggest, whenever appropriate, a date for implementation of the proposal if it is adopted; and indicate a time limit for the receipt of comments on the proposal.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any comments  received in response to the action  taken  in accordance with Regulation 68 specifically request modifications of the proposal circulated by the president of the constituent body, the latter shall initiate a second circular to all Members or members entitled to vote informing them of each of the proposed modifications and other comments and requesting each Member or member to indicate, within 45  days  of  the  date  of  dispatch  of  this  second  circular,  whether  that Member or member:</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Supports  the  adoption  of  the  original  proposal  without change;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case  of  each  proposed  modification,  supports  or opposes that modification;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Prefers that a decision upon the original proposal should be deferred until the next session of the constituent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light of the replies received the president of the constituent body shall decide whether to proceed with the vote by correspondence or to defer further action until the next session of the constituent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 president of the constituent body decides to proceed with the vote by correspondence, he shall prepare an appropriate draft resolution or recommendation and shall arrange for the Secretary-General to conduct the vote by correspondence upon it. No proposal or amendment of the draft resolution or recommendation being voted upon shall be receivable from any Member or member until after the close of the ballot.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proposal submitted to a vote by correspondence shall be arranged so that independent questions are voted on separately.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71</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provisions applicable to a vote by correspondence shall be those in force on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vote, in any vote by correspondence, including an election, shall be valid only if the voting slip:</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received by the Secretary-General not more than 60 days after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case of Members, has been signed on behalf of the Minister for Foreign Affairs of the Member or, in the case of those matters to which the provisions of Regulation 6 apply, by the Permanent Representative of the Member or a person authorized to sign on behalf of the Permanent Representative and designated as such to the Secretary-General.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Secretary-General shall determine whether a voting slip is valid or not.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73</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Except in commissions, the quorum for voting by correspondence within a constituent body shall equal the quorum required for a meeting of that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quorum for voting by correspondence within commissions shall be a majority of the number of Members represented on that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number of replies received by the Secretary-General during the 60-day period referred to in Regulation 72 does not reach the quorum required for voting by correspondence, the motion shall be considered as lost.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votes by correspondence, including elections, shall be conducted by the Secretary-General. At least two senior officials of the Secretariat shall be designated by the Secretary-General to check and count the voting slips received. A statement certifying the results of the ballot shall be established and signed by these officials after such a count. The voting slips shall be retained by the Secretary-General for a period of 180 days after the close of the ballot and then destroyed.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shall cancel a vote by correspondence in any of the following cases: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vote was not preceded by an exchange of opinion and a request is received to have an exchange of opinion in accordance with Regulation 67 (b); or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case of election between sessions, if any of the persons on the final list of candidates withdraws his agreement to be a candidate or is no longer eligible for the office to which he is nominated.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these cases, the voting slips received in response to the letter of the request to vote shall be considered null and void.</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rules as given in Regulations 61 to 63 and 95 to 109 are not applicable in the case of votes conducted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may approve a proposal on behalf of that body, without a vote by correspondence, under the following conditions: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presenting the proposal to the constituent body, he shall have indicated his intention to do so provided that no objection is expressed;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 period of 90 days from the date of the issue of the circular letter presenting the proposal shall have been allowed for replies;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objection shall have been received within that 90-day period from any of those entitled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78</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decision of a constituent body adopted by a vote by correspondence shall have for all purposes of the Organization the same force, effect and status as if it had been adopted by the constituent body in session, and any provision of the Convention or these Regulations applicable to a decision adopted in session shall be equally applicable to a decision adopted by a vote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in votes by correspondence by the Executive Council, the result of a vote by correspondence in the form of the numbers of votes cast for and against and the number of abstentions shall be communicated to all Members invited to participate in the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list showing the votes of individual Members shall be sent to any Member, on request, provided such a request is received within 180 days of the close of the ballot and unless two or more Members invited to participate in the vote have requested, before the voting terminates, that this information not be communicated.</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General Provisions (published in Technical Regulations, WMO‑No. 49)</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Updating of the </a:t>
            </a:r>
            <a:r>
              <a:rPr lang="en-US" sz="1200" b="1" i="1" kern="1200" dirty="0" smtClean="0">
                <a:solidFill>
                  <a:schemeClr val="tx1"/>
                </a:solidFill>
                <a:effectLst/>
                <a:latin typeface="+mn-lt"/>
                <a:ea typeface="+mn-ea"/>
                <a:cs typeface="+mn-cs"/>
              </a:rPr>
              <a:t>Technical Regulations </a:t>
            </a:r>
            <a:r>
              <a:rPr lang="en-US" sz="1200" b="1" kern="1200" dirty="0" smtClean="0">
                <a:solidFill>
                  <a:schemeClr val="tx1"/>
                </a:solidFill>
                <a:effectLst/>
                <a:latin typeface="+mn-lt"/>
                <a:ea typeface="+mn-ea"/>
                <a:cs typeface="+mn-cs"/>
              </a:rPr>
              <a:t>and their annexes (Manuals)</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are updated, as necessary, in the light of developments in meteorology and hydrology and related techniques, and in the application of meteorology and operational hydrology. Certain principles previously agreed upon by Congress and applied in the selection of material for inclusion in the Technical Regulations are reproduced below. These principles provide guidance for constituent bodies, in particular technical commissions, when dealing with matters pertaining to the Technical Regulations: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commissions should not recommend that a Regulation be a </a:t>
            </a:r>
            <a:r>
              <a:rPr lang="en-US" sz="1200" i="1" kern="1200" dirty="0" smtClean="0">
                <a:solidFill>
                  <a:schemeClr val="tx1"/>
                </a:solidFill>
                <a:effectLst/>
                <a:latin typeface="+mn-lt"/>
                <a:ea typeface="+mn-ea"/>
                <a:cs typeface="+mn-cs"/>
              </a:rPr>
              <a:t>standard </a:t>
            </a:r>
            <a:r>
              <a:rPr lang="en-US" sz="1200" kern="1200" dirty="0" smtClean="0">
                <a:solidFill>
                  <a:schemeClr val="tx1"/>
                </a:solidFill>
                <a:effectLst/>
                <a:latin typeface="+mn-lt"/>
                <a:ea typeface="+mn-ea"/>
                <a:cs typeface="+mn-cs"/>
              </a:rPr>
              <a:t>practice unless it is supported by a strong majority;</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Regulations should contain appropriate instructions to Members regarding implementation of the provision in question;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major changes should be made to the Technical Regulations without consulting the appropriate technical commissions;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amendments to the Technical Regulations submitted by Members or by constituent bodies should be communicated to all Members at least three months before they are submitted to Congress.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Amendments to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 as a rule – are approved by Congress.</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 recommendation for an amendment is made by a session of the appropriate technical commission and if the new regulation needs to be implemented before the next session of Congress, the Executive Council may, on behalf of the Organization, approve the amendment in accordance with Article 14 (c) of the Convention. Amendments to annexes to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proposed by the appropriate technical commissions are normally approved by the Executive Council.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 recommendation for an amendment is made by the appropriate technical commission and the implementation of the new regulation is urgent, the President of the Organization may, on behalf of the Executive Council, take action as provided by Regulation 9 (5) of the General Regulations.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A simple (fast-track) procedure may be used for amendments to technical specifications in Annexes II (</a:t>
            </a:r>
            <a:r>
              <a:rPr lang="en-US" sz="1200" i="1" kern="1200" dirty="0" smtClean="0">
                <a:solidFill>
                  <a:schemeClr val="tx1"/>
                </a:solidFill>
                <a:effectLst/>
                <a:latin typeface="+mn-lt"/>
                <a:ea typeface="+mn-ea"/>
                <a:cs typeface="+mn-cs"/>
              </a:rPr>
              <a:t>Manual on Codes </a:t>
            </a:r>
            <a:r>
              <a:rPr lang="en-US" sz="1200" kern="1200" dirty="0" smtClean="0">
                <a:solidFill>
                  <a:schemeClr val="tx1"/>
                </a:solidFill>
                <a:effectLst/>
                <a:latin typeface="+mn-lt"/>
                <a:ea typeface="+mn-ea"/>
                <a:cs typeface="+mn-cs"/>
              </a:rPr>
              <a:t>(WMO-No. 306), III (</a:t>
            </a:r>
            <a:r>
              <a:rPr lang="en-US" sz="1200" i="1" kern="1200" dirty="0" smtClean="0">
                <a:solidFill>
                  <a:schemeClr val="tx1"/>
                </a:solidFill>
                <a:effectLst/>
                <a:latin typeface="+mn-lt"/>
                <a:ea typeface="+mn-ea"/>
                <a:cs typeface="+mn-cs"/>
              </a:rPr>
              <a:t>Manual on the Global Telecommunication System </a:t>
            </a:r>
            <a:r>
              <a:rPr lang="en-US" sz="1200" kern="1200" dirty="0" smtClean="0">
                <a:solidFill>
                  <a:schemeClr val="tx1"/>
                </a:solidFill>
                <a:effectLst/>
                <a:latin typeface="+mn-lt"/>
                <a:ea typeface="+mn-ea"/>
                <a:cs typeface="+mn-cs"/>
              </a:rPr>
              <a:t>(WMO-No. 386)), IV (</a:t>
            </a:r>
            <a:r>
              <a:rPr lang="en-US" sz="1200" i="1" kern="1200" dirty="0" smtClean="0">
                <a:solidFill>
                  <a:schemeClr val="tx1"/>
                </a:solidFill>
                <a:effectLst/>
                <a:latin typeface="+mn-lt"/>
                <a:ea typeface="+mn-ea"/>
                <a:cs typeface="+mn-cs"/>
              </a:rPr>
              <a:t>Manual on the Global Data-processing and Forecasting System </a:t>
            </a:r>
            <a:r>
              <a:rPr lang="en-US" sz="1200" kern="1200" dirty="0" smtClean="0">
                <a:solidFill>
                  <a:schemeClr val="tx1"/>
                </a:solidFill>
                <a:effectLst/>
                <a:latin typeface="+mn-lt"/>
                <a:ea typeface="+mn-ea"/>
                <a:cs typeface="+mn-cs"/>
              </a:rPr>
              <a:t>(WMO-No. 485)), V (</a:t>
            </a:r>
            <a:r>
              <a:rPr lang="en-US" sz="1200" i="1" kern="1200" dirty="0" smtClean="0">
                <a:solidFill>
                  <a:schemeClr val="tx1"/>
                </a:solidFill>
                <a:effectLst/>
                <a:latin typeface="+mn-lt"/>
                <a:ea typeface="+mn-ea"/>
                <a:cs typeface="+mn-cs"/>
              </a:rPr>
              <a:t>Manual on the Global Observing System </a:t>
            </a:r>
            <a:r>
              <a:rPr lang="en-US" sz="1200" kern="1200" dirty="0" smtClean="0">
                <a:solidFill>
                  <a:schemeClr val="tx1"/>
                </a:solidFill>
                <a:effectLst/>
                <a:latin typeface="+mn-lt"/>
                <a:ea typeface="+mn-ea"/>
                <a:cs typeface="+mn-cs"/>
              </a:rPr>
              <a:t>(WMO- No. 544)), VII (</a:t>
            </a:r>
            <a:r>
              <a:rPr lang="en-US" sz="1200" i="1" kern="1200" dirty="0" smtClean="0">
                <a:solidFill>
                  <a:schemeClr val="tx1"/>
                </a:solidFill>
                <a:effectLst/>
                <a:latin typeface="+mn-lt"/>
                <a:ea typeface="+mn-ea"/>
                <a:cs typeface="+mn-cs"/>
              </a:rPr>
              <a:t>Manual on the WMO Information System </a:t>
            </a:r>
            <a:r>
              <a:rPr lang="en-US" sz="1200" kern="1200" dirty="0" smtClean="0">
                <a:solidFill>
                  <a:schemeClr val="tx1"/>
                </a:solidFill>
                <a:effectLst/>
                <a:latin typeface="+mn-lt"/>
                <a:ea typeface="+mn-ea"/>
                <a:cs typeface="+mn-cs"/>
              </a:rPr>
              <a:t>(WMO-No. 1060)) and VIII (</a:t>
            </a:r>
            <a:r>
              <a:rPr lang="en-US" sz="1200" i="1" kern="1200" dirty="0" smtClean="0">
                <a:solidFill>
                  <a:schemeClr val="tx1"/>
                </a:solidFill>
                <a:effectLst/>
                <a:latin typeface="+mn-lt"/>
                <a:ea typeface="+mn-ea"/>
                <a:cs typeface="+mn-cs"/>
              </a:rPr>
              <a:t>Manual on the WMO Integrated Global</a:t>
            </a:r>
            <a:endParaRPr lang="en-GB" sz="20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Observing System </a:t>
            </a:r>
            <a:r>
              <a:rPr lang="en-US" sz="1200" kern="1200" dirty="0" smtClean="0">
                <a:solidFill>
                  <a:schemeClr val="tx1"/>
                </a:solidFill>
                <a:effectLst/>
                <a:latin typeface="+mn-lt"/>
                <a:ea typeface="+mn-ea"/>
                <a:cs typeface="+mn-cs"/>
              </a:rPr>
              <a:t>(WMO-No. 1160)). Application of the simple (fast-track) procedure is defined in the </a:t>
            </a:r>
            <a:r>
              <a:rPr lang="en-US" sz="1200" u="none" strike="noStrike" kern="1200" dirty="0" smtClean="0">
                <a:solidFill>
                  <a:schemeClr val="tx1"/>
                </a:solidFill>
                <a:effectLst/>
                <a:latin typeface="+mn-lt"/>
                <a:ea typeface="+mn-ea"/>
                <a:cs typeface="+mn-cs"/>
                <a:hlinkClick r:id="rId3" action="ppaction://hlinkfile"/>
              </a:rPr>
              <a:t>appendix t</a:t>
            </a:r>
            <a:r>
              <a:rPr lang="en-US" sz="1200" kern="1200" dirty="0" smtClean="0">
                <a:solidFill>
                  <a:schemeClr val="tx1"/>
                </a:solidFill>
                <a:effectLst/>
                <a:latin typeface="+mn-lt"/>
                <a:ea typeface="+mn-ea"/>
                <a:cs typeface="+mn-cs"/>
              </a:rPr>
              <a:t>o these General Provisions.</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After each session of Congress (every four years), a new edition of the </a:t>
            </a:r>
            <a:r>
              <a:rPr lang="en-US" sz="1200" i="1" kern="1200" dirty="0" smtClean="0">
                <a:solidFill>
                  <a:schemeClr val="tx1"/>
                </a:solidFill>
                <a:effectLst/>
                <a:latin typeface="+mn-lt"/>
                <a:ea typeface="+mn-ea"/>
                <a:cs typeface="+mn-cs"/>
              </a:rPr>
              <a:t>Technical Regulations</a:t>
            </a:r>
            <a:r>
              <a:rPr lang="en-US" sz="1200" kern="1200" dirty="0" smtClean="0">
                <a:solidFill>
                  <a:schemeClr val="tx1"/>
                </a:solidFill>
                <a:effectLst/>
                <a:latin typeface="+mn-lt"/>
                <a:ea typeface="+mn-ea"/>
                <a:cs typeface="+mn-cs"/>
              </a:rPr>
              <a:t>, including the amendments approved by Congress, is issued. With regard to the amendments between sessions of Congress, Volumes I, III and IV of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are updated, as necessary, upon approval of changes thereto by the Executive Council.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updated as a result of an approved amendment by the Executive Council are considered a new update of the current edition. The material in Volume II is prepared by the World Meteorological Organization and the International Civil Aviation Organization working in close cooperation, in accordance with the Working Arrangements agreed by these Organizations. In order to ensure consistency between Volume II and Annex 3 to the Convention on International Civil Aviation – </a:t>
            </a:r>
            <a:r>
              <a:rPr lang="en-US" sz="1200" i="1" kern="1200" dirty="0" smtClean="0">
                <a:solidFill>
                  <a:schemeClr val="tx1"/>
                </a:solidFill>
                <a:effectLst/>
                <a:latin typeface="+mn-lt"/>
                <a:ea typeface="+mn-ea"/>
                <a:cs typeface="+mn-cs"/>
              </a:rPr>
              <a:t>Meteorological Service for International Air Navigation</a:t>
            </a:r>
            <a:r>
              <a:rPr lang="en-US" sz="1200" kern="1200" dirty="0" smtClean="0">
                <a:solidFill>
                  <a:schemeClr val="tx1"/>
                </a:solidFill>
                <a:effectLst/>
                <a:latin typeface="+mn-lt"/>
                <a:ea typeface="+mn-ea"/>
                <a:cs typeface="+mn-cs"/>
              </a:rPr>
              <a:t>, the issuance of amendments to Volume II is synchronized with the respective amendments to Annex 3 by the International Civil Aviation Organization.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Editions are identified by the year of the respective session of Congress whereas updates are identified by the year of approval by the Executive Council, for example “Updated in 2012”.</a:t>
            </a:r>
            <a:endParaRPr lang="en-GB" sz="20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WMO Guides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addition to the </a:t>
            </a:r>
            <a:r>
              <a:rPr lang="en-US" sz="1200" i="1" kern="1200" dirty="0" smtClean="0">
                <a:solidFill>
                  <a:schemeClr val="tx1"/>
                </a:solidFill>
                <a:effectLst/>
                <a:latin typeface="+mn-lt"/>
                <a:ea typeface="+mn-ea"/>
                <a:cs typeface="+mn-cs"/>
              </a:rPr>
              <a:t>Technical Regulations</a:t>
            </a:r>
            <a:r>
              <a:rPr lang="en-US" sz="1200" kern="1200" dirty="0" smtClean="0">
                <a:solidFill>
                  <a:schemeClr val="tx1"/>
                </a:solidFill>
                <a:effectLst/>
                <a:latin typeface="+mn-lt"/>
                <a:ea typeface="+mn-ea"/>
                <a:cs typeface="+mn-cs"/>
              </a:rPr>
              <a:t>, appropriate Guides are published by the Organization. They describe practices, procedures and specifications which Members are invited to follow or implement in establishing and conducting their arrangements for compliance with the Technical Regulations, and in otherwise developing meteorological and hydrological services in their respective countries. The Guides are updated, as necessary, in the light of scientific and technological developments in hydrometeorology, climatology and their applications. The technical commissions are responsible for the selection of material to be included in the Guides. These Guides and their subsequent amendments shall be considered by the Executive Council.</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7116527-64FD-4ADC-8819-9BFA1E8A93FB}" type="slidenum">
              <a:rPr lang="en-GB" smtClean="0"/>
              <a:t>2</a:t>
            </a:fld>
            <a:endParaRPr lang="en-GB"/>
          </a:p>
        </p:txBody>
      </p:sp>
    </p:spTree>
    <p:extLst>
      <p:ext uri="{BB962C8B-B14F-4D97-AF65-F5344CB8AC3E}">
        <p14:creationId xmlns:p14="http://schemas.microsoft.com/office/powerpoint/2010/main" val="2755499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116527-64FD-4ADC-8819-9BFA1E8A93FB}" type="slidenum">
              <a:rPr lang="en-GB" smtClean="0"/>
              <a:t>3</a:t>
            </a:fld>
            <a:endParaRPr lang="en-GB"/>
          </a:p>
        </p:txBody>
      </p:sp>
    </p:spTree>
    <p:extLst>
      <p:ext uri="{BB962C8B-B14F-4D97-AF65-F5344CB8AC3E}">
        <p14:creationId xmlns:p14="http://schemas.microsoft.com/office/powerpoint/2010/main" val="87563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wmo2016_powerpoint_standard_v2-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Approving Amendments to the Technical Regulations</a:t>
            </a:r>
            <a:endParaRPr lang="en-US" sz="4800" dirty="0">
              <a:solidFill>
                <a:srgbClr val="000090"/>
              </a:solidFill>
            </a:endParaRPr>
          </a:p>
        </p:txBody>
      </p:sp>
      <p:sp>
        <p:nvSpPr>
          <p:cNvPr id="2" name="Slide Number Placeholder 1"/>
          <p:cNvSpPr>
            <a:spLocks noGrp="1"/>
          </p:cNvSpPr>
          <p:nvPr>
            <p:ph type="sldNum" sz="quarter" idx="12"/>
          </p:nvPr>
        </p:nvSpPr>
        <p:spPr/>
        <p:txBody>
          <a:bodyPr/>
          <a:lstStyle/>
          <a:p>
            <a:fld id="{9259AF2F-52C6-9B46-B8B2-0579234AE62E}" type="slidenum">
              <a:rPr lang="en-US" smtClean="0"/>
              <a:t>1</a:t>
            </a:fld>
            <a:endParaRPr lang="en-US"/>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Approvals procedures</a:t>
            </a:r>
            <a:br>
              <a:rPr lang="en-GB" dirty="0"/>
            </a:br>
            <a:endParaRPr lang="en-US" dirty="0"/>
          </a:p>
        </p:txBody>
      </p:sp>
      <p:sp>
        <p:nvSpPr>
          <p:cNvPr id="2" name="Slide Number Placeholder 1"/>
          <p:cNvSpPr>
            <a:spLocks noGrp="1"/>
          </p:cNvSpPr>
          <p:nvPr>
            <p:ph type="sldNum" sz="quarter" idx="12"/>
          </p:nvPr>
        </p:nvSpPr>
        <p:spPr/>
        <p:txBody>
          <a:bodyPr/>
          <a:lstStyle/>
          <a:p>
            <a:fld id="{9259AF2F-52C6-9B46-B8B2-0579234AE62E}" type="slidenum">
              <a:rPr lang="en-US" smtClean="0"/>
              <a:t>2</a:t>
            </a:fld>
            <a:endParaRPr lang="en-US"/>
          </a:p>
        </p:txBody>
      </p:sp>
      <p:graphicFrame>
        <p:nvGraphicFramePr>
          <p:cNvPr id="6" name="Diagram 5"/>
          <p:cNvGraphicFramePr/>
          <p:nvPr/>
        </p:nvGraphicFramePr>
        <p:xfrm>
          <a:off x="2620516" y="1001849"/>
          <a:ext cx="6096000" cy="1743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2620516" y="2838053"/>
          <a:ext cx="6096000" cy="17439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nvGraphicFramePr>
        <p:xfrm>
          <a:off x="2620516" y="4674257"/>
          <a:ext cx="6096000" cy="174396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xtBox 8"/>
          <p:cNvSpPr txBox="1"/>
          <p:nvPr/>
        </p:nvSpPr>
        <p:spPr>
          <a:xfrm>
            <a:off x="392460" y="1499136"/>
            <a:ext cx="2232248" cy="1015663"/>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“Fast Track”</a:t>
            </a:r>
          </a:p>
          <a:p>
            <a:r>
              <a:rPr lang="en-GB" dirty="0" smtClean="0"/>
              <a:t>(simple)</a:t>
            </a:r>
            <a:endParaRPr lang="en-GB" dirty="0"/>
          </a:p>
        </p:txBody>
      </p:sp>
      <p:sp>
        <p:nvSpPr>
          <p:cNvPr id="10" name="TextBox 9"/>
          <p:cNvSpPr txBox="1"/>
          <p:nvPr/>
        </p:nvSpPr>
        <p:spPr>
          <a:xfrm>
            <a:off x="392460" y="3090081"/>
            <a:ext cx="2232248" cy="138499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“Between sessions”</a:t>
            </a:r>
          </a:p>
          <a:p>
            <a:r>
              <a:rPr lang="en-GB" dirty="0" smtClean="0"/>
              <a:t>(standard)</a:t>
            </a:r>
            <a:endParaRPr lang="en-GB" dirty="0"/>
          </a:p>
        </p:txBody>
      </p:sp>
      <p:sp>
        <p:nvSpPr>
          <p:cNvPr id="11" name="TextBox 10"/>
          <p:cNvSpPr txBox="1"/>
          <p:nvPr/>
        </p:nvSpPr>
        <p:spPr>
          <a:xfrm>
            <a:off x="392460" y="5034297"/>
            <a:ext cx="2232248" cy="1015663"/>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“At session”</a:t>
            </a:r>
          </a:p>
          <a:p>
            <a:r>
              <a:rPr lang="en-GB" dirty="0" smtClean="0"/>
              <a:t>(complex)</a:t>
            </a:r>
            <a:endParaRPr lang="en-GB" dirty="0"/>
          </a:p>
        </p:txBody>
      </p:sp>
      <p:sp>
        <p:nvSpPr>
          <p:cNvPr id="3" name="TextBox 2"/>
          <p:cNvSpPr txBox="1"/>
          <p:nvPr/>
        </p:nvSpPr>
        <p:spPr>
          <a:xfrm>
            <a:off x="457201" y="4331368"/>
            <a:ext cx="6280484" cy="369332"/>
          </a:xfrm>
          <a:prstGeom prst="rect">
            <a:avLst/>
          </a:prstGeom>
          <a:solidFill>
            <a:schemeClr val="accent6">
              <a:lumMod val="60000"/>
              <a:lumOff val="40000"/>
            </a:schemeClr>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“Fast Track” and “Between Sessions” should be used if permitted</a:t>
            </a:r>
            <a:endParaRPr lang="en-GB" dirty="0"/>
          </a:p>
        </p:txBody>
      </p:sp>
    </p:spTree>
    <p:extLst>
      <p:ext uri="{BB962C8B-B14F-4D97-AF65-F5344CB8AC3E}">
        <p14:creationId xmlns:p14="http://schemas.microsoft.com/office/powerpoint/2010/main" val="2252683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a:stCxn id="43" idx="3"/>
          </p:cNvCxnSpPr>
          <p:nvPr/>
        </p:nvCxnSpPr>
        <p:spPr>
          <a:xfrm flipV="1">
            <a:off x="5115049" y="1995554"/>
            <a:ext cx="652084" cy="2251992"/>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grpSp>
        <p:nvGrpSpPr>
          <p:cNvPr id="81" name="Group 80"/>
          <p:cNvGrpSpPr/>
          <p:nvPr/>
        </p:nvGrpSpPr>
        <p:grpSpPr>
          <a:xfrm>
            <a:off x="2678831" y="5377201"/>
            <a:ext cx="2061612" cy="1223776"/>
            <a:chOff x="2518411" y="5296991"/>
            <a:chExt cx="2061612" cy="1223776"/>
          </a:xfrm>
        </p:grpSpPr>
        <p:sp>
          <p:nvSpPr>
            <p:cNvPr id="77" name="Rounded Rectangle 76"/>
            <p:cNvSpPr/>
            <p:nvPr/>
          </p:nvSpPr>
          <p:spPr>
            <a:xfrm>
              <a:off x="2518411" y="5296991"/>
              <a:ext cx="2061612" cy="1223776"/>
            </a:xfrm>
            <a:prstGeom prst="roundRect">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8" name="Vertical Scroll 67"/>
            <p:cNvSpPr/>
            <p:nvPr/>
          </p:nvSpPr>
          <p:spPr>
            <a:xfrm>
              <a:off x="2646747" y="5347123"/>
              <a:ext cx="1740770" cy="503871"/>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English only</a:t>
              </a:r>
              <a:endParaRPr lang="en-GB" sz="1400" dirty="0">
                <a:solidFill>
                  <a:schemeClr val="tx1"/>
                </a:solidFill>
              </a:endParaRPr>
            </a:p>
          </p:txBody>
        </p:sp>
        <p:sp>
          <p:nvSpPr>
            <p:cNvPr id="69" name="Vertical Scroll 68"/>
            <p:cNvSpPr/>
            <p:nvPr/>
          </p:nvSpPr>
          <p:spPr>
            <a:xfrm>
              <a:off x="2646747" y="5956390"/>
              <a:ext cx="1740564" cy="503871"/>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Translated</a:t>
              </a:r>
              <a:endParaRPr lang="en-GB" sz="1400" dirty="0">
                <a:solidFill>
                  <a:schemeClr val="tx1"/>
                </a:solidFill>
              </a:endParaRPr>
            </a:p>
          </p:txBody>
        </p:sp>
      </p:grpSp>
      <p:pic>
        <p:nvPicPr>
          <p:cNvPr id="2" name="Picture 1" descr="wmo2016_powerpoint_standard_v2-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
        <p:nvSpPr>
          <p:cNvPr id="38" name="Vertical Scroll 37"/>
          <p:cNvSpPr/>
          <p:nvPr/>
        </p:nvSpPr>
        <p:spPr>
          <a:xfrm>
            <a:off x="280135" y="4820652"/>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Updated</a:t>
            </a:r>
          </a:p>
          <a:p>
            <a:pPr algn="ctr"/>
            <a:r>
              <a:rPr lang="en-GB" sz="1400" dirty="0" smtClean="0">
                <a:solidFill>
                  <a:schemeClr val="tx1"/>
                </a:solidFill>
              </a:rPr>
              <a:t>Amendments</a:t>
            </a:r>
            <a:endParaRPr lang="en-GB" sz="1400" dirty="0">
              <a:solidFill>
                <a:schemeClr val="tx1"/>
              </a:solidFill>
            </a:endParaRPr>
          </a:p>
        </p:txBody>
      </p:sp>
      <p:sp>
        <p:nvSpPr>
          <p:cNvPr id="24" name="Vertical Scroll 23"/>
          <p:cNvSpPr/>
          <p:nvPr/>
        </p:nvSpPr>
        <p:spPr>
          <a:xfrm>
            <a:off x="352725" y="1995554"/>
            <a:ext cx="2133199"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a:t>
            </a:r>
          </a:p>
          <a:p>
            <a:pPr algn="ctr"/>
            <a:r>
              <a:rPr lang="en-GB" sz="1400" dirty="0" smtClean="0">
                <a:solidFill>
                  <a:schemeClr val="tx1"/>
                </a:solidFill>
              </a:rPr>
              <a:t>Amendments</a:t>
            </a:r>
            <a:endParaRPr lang="en-GB" sz="1400" dirty="0">
              <a:solidFill>
                <a:schemeClr val="tx1"/>
              </a:solidFill>
            </a:endParaRPr>
          </a:p>
        </p:txBody>
      </p:sp>
      <p:sp>
        <p:nvSpPr>
          <p:cNvPr id="4" name="Title 3"/>
          <p:cNvSpPr>
            <a:spLocks noGrp="1"/>
          </p:cNvSpPr>
          <p:nvPr>
            <p:ph type="title"/>
          </p:nvPr>
        </p:nvSpPr>
        <p:spPr/>
        <p:txBody>
          <a:bodyPr/>
          <a:lstStyle/>
          <a:p>
            <a:r>
              <a:rPr lang="en-GB" dirty="0" smtClean="0"/>
              <a:t>Preparations for Congress (2019)</a:t>
            </a:r>
            <a:endParaRPr lang="en-GB" dirty="0"/>
          </a:p>
        </p:txBody>
      </p:sp>
      <p:sp>
        <p:nvSpPr>
          <p:cNvPr id="3" name="Slide Number Placeholder 2"/>
          <p:cNvSpPr>
            <a:spLocks noGrp="1"/>
          </p:cNvSpPr>
          <p:nvPr>
            <p:ph type="sldNum" sz="quarter" idx="12"/>
          </p:nvPr>
        </p:nvSpPr>
        <p:spPr/>
        <p:txBody>
          <a:bodyPr/>
          <a:lstStyle/>
          <a:p>
            <a:fld id="{9259AF2F-52C6-9B46-B8B2-0579234AE62E}" type="slidenum">
              <a:rPr lang="en-US" smtClean="0"/>
              <a:t>3</a:t>
            </a:fld>
            <a:endParaRPr lang="en-US"/>
          </a:p>
        </p:txBody>
      </p:sp>
      <p:sp>
        <p:nvSpPr>
          <p:cNvPr id="10" name="TextBox 9"/>
          <p:cNvSpPr txBox="1"/>
          <p:nvPr/>
        </p:nvSpPr>
        <p:spPr>
          <a:xfrm>
            <a:off x="388619" y="1283368"/>
            <a:ext cx="2061411" cy="646331"/>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To Dec ’17: Expert teams</a:t>
            </a:r>
            <a:endParaRPr lang="en-GB" dirty="0"/>
          </a:p>
        </p:txBody>
      </p:sp>
      <p:sp>
        <p:nvSpPr>
          <p:cNvPr id="11" name="TextBox 10"/>
          <p:cNvSpPr txBox="1"/>
          <p:nvPr/>
        </p:nvSpPr>
        <p:spPr>
          <a:xfrm>
            <a:off x="388619" y="2887944"/>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Jan ’18: </a:t>
            </a:r>
            <a:r>
              <a:rPr lang="en-GB" dirty="0"/>
              <a:t>O</a:t>
            </a:r>
            <a:r>
              <a:rPr lang="en-GB" dirty="0" smtClean="0"/>
              <a:t>PAGs</a:t>
            </a:r>
            <a:endParaRPr lang="en-GB" dirty="0"/>
          </a:p>
        </p:txBody>
      </p:sp>
      <p:cxnSp>
        <p:nvCxnSpPr>
          <p:cNvPr id="13" name="Straight Arrow Connector 12"/>
          <p:cNvCxnSpPr>
            <a:stCxn id="10" idx="2"/>
            <a:endCxn id="11" idx="0"/>
          </p:cNvCxnSpPr>
          <p:nvPr/>
        </p:nvCxnSpPr>
        <p:spPr>
          <a:xfrm>
            <a:off x="1419325" y="1929699"/>
            <a:ext cx="0" cy="9582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88619" y="4319064"/>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Mar </a:t>
            </a:r>
            <a:r>
              <a:rPr lang="en-GB" dirty="0"/>
              <a:t>’</a:t>
            </a:r>
            <a:r>
              <a:rPr lang="en-GB" dirty="0" smtClean="0"/>
              <a:t>18: CBS TECO</a:t>
            </a:r>
          </a:p>
        </p:txBody>
      </p:sp>
      <p:sp>
        <p:nvSpPr>
          <p:cNvPr id="20" name="TextBox 19"/>
          <p:cNvSpPr txBox="1"/>
          <p:nvPr/>
        </p:nvSpPr>
        <p:spPr>
          <a:xfrm>
            <a:off x="385565" y="5807605"/>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Mar </a:t>
            </a:r>
            <a:r>
              <a:rPr lang="en-GB" dirty="0"/>
              <a:t>’</a:t>
            </a:r>
            <a:r>
              <a:rPr lang="en-GB" dirty="0" smtClean="0"/>
              <a:t>18: CBS-MG</a:t>
            </a:r>
          </a:p>
        </p:txBody>
      </p:sp>
      <p:sp>
        <p:nvSpPr>
          <p:cNvPr id="21" name="TextBox 20"/>
          <p:cNvSpPr txBox="1"/>
          <p:nvPr/>
        </p:nvSpPr>
        <p:spPr>
          <a:xfrm>
            <a:off x="5767133" y="1748962"/>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Jun </a:t>
            </a:r>
            <a:r>
              <a:rPr lang="en-GB" dirty="0"/>
              <a:t>’</a:t>
            </a:r>
            <a:r>
              <a:rPr lang="en-GB" dirty="0" smtClean="0"/>
              <a:t>18: EC-70</a:t>
            </a:r>
          </a:p>
        </p:txBody>
      </p:sp>
      <p:sp>
        <p:nvSpPr>
          <p:cNvPr id="23" name="TextBox 22"/>
          <p:cNvSpPr txBox="1"/>
          <p:nvPr/>
        </p:nvSpPr>
        <p:spPr>
          <a:xfrm>
            <a:off x="5775151" y="6336101"/>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May </a:t>
            </a:r>
            <a:r>
              <a:rPr lang="en-GB" dirty="0"/>
              <a:t>’</a:t>
            </a:r>
            <a:r>
              <a:rPr lang="en-GB" dirty="0" smtClean="0"/>
              <a:t>19: Cg-18</a:t>
            </a:r>
            <a:endParaRPr lang="en-GB" dirty="0"/>
          </a:p>
        </p:txBody>
      </p:sp>
      <p:sp>
        <p:nvSpPr>
          <p:cNvPr id="27" name="Vertical Scroll 26"/>
          <p:cNvSpPr/>
          <p:nvPr/>
        </p:nvSpPr>
        <p:spPr>
          <a:xfrm>
            <a:off x="288356" y="3383196"/>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Recommend</a:t>
            </a:r>
          </a:p>
          <a:p>
            <a:pPr algn="ctr"/>
            <a:r>
              <a:rPr lang="en-GB" sz="1400" dirty="0" smtClean="0">
                <a:solidFill>
                  <a:schemeClr val="tx1"/>
                </a:solidFill>
              </a:rPr>
              <a:t>Amendments</a:t>
            </a:r>
            <a:endParaRPr lang="en-GB" sz="1400" dirty="0">
              <a:solidFill>
                <a:schemeClr val="tx1"/>
              </a:solidFill>
            </a:endParaRPr>
          </a:p>
        </p:txBody>
      </p:sp>
      <p:cxnSp>
        <p:nvCxnSpPr>
          <p:cNvPr id="29" name="Straight Arrow Connector 28"/>
          <p:cNvCxnSpPr>
            <a:stCxn id="11" idx="2"/>
            <a:endCxn id="19" idx="0"/>
          </p:cNvCxnSpPr>
          <p:nvPr/>
        </p:nvCxnSpPr>
        <p:spPr>
          <a:xfrm>
            <a:off x="1419325" y="3257276"/>
            <a:ext cx="0" cy="1061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Vertical Scroll 29"/>
          <p:cNvSpPr/>
          <p:nvPr/>
        </p:nvSpPr>
        <p:spPr>
          <a:xfrm>
            <a:off x="3047995" y="1582287"/>
            <a:ext cx="2261937" cy="826533"/>
          </a:xfrm>
          <a:prstGeom prst="verticalScroll">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1</a:t>
            </a:r>
          </a:p>
          <a:p>
            <a:pPr algn="ctr"/>
            <a:r>
              <a:rPr lang="en-GB" sz="1400" dirty="0" smtClean="0">
                <a:solidFill>
                  <a:schemeClr val="tx1"/>
                </a:solidFill>
              </a:rPr>
              <a:t>EC-70 </a:t>
            </a:r>
            <a:r>
              <a:rPr lang="en-GB" sz="1400" dirty="0" err="1" smtClean="0">
                <a:solidFill>
                  <a:schemeClr val="tx1"/>
                </a:solidFill>
              </a:rPr>
              <a:t>Inf</a:t>
            </a:r>
            <a:r>
              <a:rPr lang="en-GB" sz="1400" dirty="0" smtClean="0">
                <a:solidFill>
                  <a:schemeClr val="tx1"/>
                </a:solidFill>
              </a:rPr>
              <a:t> papers</a:t>
            </a:r>
            <a:endParaRPr lang="en-GB" sz="1400" dirty="0">
              <a:solidFill>
                <a:schemeClr val="tx1"/>
              </a:solidFill>
            </a:endParaRPr>
          </a:p>
        </p:txBody>
      </p:sp>
      <p:sp>
        <p:nvSpPr>
          <p:cNvPr id="31" name="Vertical Scroll 30"/>
          <p:cNvSpPr/>
          <p:nvPr/>
        </p:nvSpPr>
        <p:spPr>
          <a:xfrm>
            <a:off x="3047994" y="2822087"/>
            <a:ext cx="2261937" cy="826533"/>
          </a:xfrm>
          <a:prstGeom prst="verticalScroll">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2</a:t>
            </a:r>
            <a:endParaRPr lang="en-GB" sz="1400" dirty="0">
              <a:solidFill>
                <a:schemeClr val="tx1"/>
              </a:solidFill>
            </a:endParaRPr>
          </a:p>
          <a:p>
            <a:pPr algn="ctr"/>
            <a:r>
              <a:rPr lang="en-GB" sz="1400" dirty="0" smtClean="0">
                <a:solidFill>
                  <a:schemeClr val="tx1"/>
                </a:solidFill>
              </a:rPr>
              <a:t>EC-70 </a:t>
            </a:r>
            <a:r>
              <a:rPr lang="en-GB" sz="1400" dirty="0" err="1" smtClean="0">
                <a:solidFill>
                  <a:schemeClr val="tx1"/>
                </a:solidFill>
              </a:rPr>
              <a:t>Inf</a:t>
            </a:r>
            <a:r>
              <a:rPr lang="en-GB" sz="1400" dirty="0" smtClean="0">
                <a:solidFill>
                  <a:schemeClr val="tx1"/>
                </a:solidFill>
              </a:rPr>
              <a:t> papers</a:t>
            </a:r>
          </a:p>
        </p:txBody>
      </p:sp>
      <p:cxnSp>
        <p:nvCxnSpPr>
          <p:cNvPr id="33" name="Straight Arrow Connector 32"/>
          <p:cNvCxnSpPr>
            <a:stCxn id="27" idx="3"/>
            <a:endCxn id="30" idx="1"/>
          </p:cNvCxnSpPr>
          <p:nvPr/>
        </p:nvCxnSpPr>
        <p:spPr>
          <a:xfrm flipV="1">
            <a:off x="2446976" y="1995554"/>
            <a:ext cx="704336" cy="1800909"/>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9" idx="2"/>
            <a:endCxn id="20" idx="0"/>
          </p:cNvCxnSpPr>
          <p:nvPr/>
        </p:nvCxnSpPr>
        <p:spPr>
          <a:xfrm flipH="1">
            <a:off x="1416271" y="4688396"/>
            <a:ext cx="3054" cy="11192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0" idx="3"/>
            <a:endCxn id="21" idx="1"/>
          </p:cNvCxnSpPr>
          <p:nvPr/>
        </p:nvCxnSpPr>
        <p:spPr>
          <a:xfrm flipV="1">
            <a:off x="5206615" y="1933628"/>
            <a:ext cx="560518" cy="61926"/>
          </a:xfrm>
          <a:prstGeom prst="straightConnector1">
            <a:avLst/>
          </a:prstGeom>
          <a:ln>
            <a:solidFill>
              <a:schemeClr val="accent6">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1" idx="3"/>
            <a:endCxn id="21" idx="1"/>
          </p:cNvCxnSpPr>
          <p:nvPr/>
        </p:nvCxnSpPr>
        <p:spPr>
          <a:xfrm flipV="1">
            <a:off x="5206614" y="1933628"/>
            <a:ext cx="560519" cy="1301726"/>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358537" y="3400836"/>
            <a:ext cx="2879085"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Jun – Oct </a:t>
            </a:r>
            <a:r>
              <a:rPr lang="en-GB" dirty="0"/>
              <a:t>’</a:t>
            </a:r>
            <a:r>
              <a:rPr lang="en-GB" dirty="0" smtClean="0"/>
              <a:t>18: Expert teams</a:t>
            </a:r>
            <a:endParaRPr lang="en-GB" dirty="0"/>
          </a:p>
        </p:txBody>
      </p:sp>
      <p:sp>
        <p:nvSpPr>
          <p:cNvPr id="46" name="Vertical Scroll 45"/>
          <p:cNvSpPr/>
          <p:nvPr/>
        </p:nvSpPr>
        <p:spPr>
          <a:xfrm>
            <a:off x="5671119" y="3959754"/>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Updated</a:t>
            </a:r>
          </a:p>
          <a:p>
            <a:pPr algn="ctr"/>
            <a:r>
              <a:rPr lang="en-GB" sz="1400" dirty="0" smtClean="0">
                <a:solidFill>
                  <a:schemeClr val="tx1"/>
                </a:solidFill>
              </a:rPr>
              <a:t>Amendments</a:t>
            </a:r>
            <a:endParaRPr lang="en-GB" sz="1400" dirty="0">
              <a:solidFill>
                <a:schemeClr val="tx1"/>
              </a:solidFill>
            </a:endParaRPr>
          </a:p>
        </p:txBody>
      </p:sp>
      <p:sp>
        <p:nvSpPr>
          <p:cNvPr id="49" name="Vertical Scroll 48"/>
          <p:cNvSpPr/>
          <p:nvPr/>
        </p:nvSpPr>
        <p:spPr>
          <a:xfrm>
            <a:off x="5666869" y="2365757"/>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Adopted</a:t>
            </a:r>
          </a:p>
          <a:p>
            <a:pPr algn="ctr"/>
            <a:r>
              <a:rPr lang="en-GB" sz="1400" dirty="0" smtClean="0">
                <a:solidFill>
                  <a:schemeClr val="tx1"/>
                </a:solidFill>
              </a:rPr>
              <a:t>EC Recommendations</a:t>
            </a:r>
            <a:endParaRPr lang="en-GB" sz="1400" dirty="0">
              <a:solidFill>
                <a:schemeClr val="tx1"/>
              </a:solidFill>
            </a:endParaRPr>
          </a:p>
        </p:txBody>
      </p:sp>
      <p:sp>
        <p:nvSpPr>
          <p:cNvPr id="50" name="Vertical Scroll 49"/>
          <p:cNvSpPr/>
          <p:nvPr/>
        </p:nvSpPr>
        <p:spPr>
          <a:xfrm>
            <a:off x="5682908" y="5358429"/>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1</a:t>
            </a:r>
          </a:p>
          <a:p>
            <a:pPr algn="ctr"/>
            <a:r>
              <a:rPr lang="en-GB" sz="1400" dirty="0" smtClean="0">
                <a:solidFill>
                  <a:schemeClr val="tx1"/>
                </a:solidFill>
              </a:rPr>
              <a:t>Congress Resolutions</a:t>
            </a:r>
            <a:endParaRPr lang="en-GB" sz="1400" dirty="0">
              <a:solidFill>
                <a:schemeClr val="tx1"/>
              </a:solidFill>
            </a:endParaRPr>
          </a:p>
        </p:txBody>
      </p:sp>
      <p:cxnSp>
        <p:nvCxnSpPr>
          <p:cNvPr id="52" name="Straight Arrow Connector 51"/>
          <p:cNvCxnSpPr>
            <a:stCxn id="21" idx="2"/>
            <a:endCxn id="49" idx="0"/>
          </p:cNvCxnSpPr>
          <p:nvPr/>
        </p:nvCxnSpPr>
        <p:spPr>
          <a:xfrm flipH="1">
            <a:off x="6797838" y="2118294"/>
            <a:ext cx="1" cy="2474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49" idx="2"/>
            <a:endCxn id="45" idx="0"/>
          </p:cNvCxnSpPr>
          <p:nvPr/>
        </p:nvCxnSpPr>
        <p:spPr>
          <a:xfrm>
            <a:off x="6797838" y="3192290"/>
            <a:ext cx="242" cy="2085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5" idx="2"/>
            <a:endCxn id="46" idx="0"/>
          </p:cNvCxnSpPr>
          <p:nvPr/>
        </p:nvCxnSpPr>
        <p:spPr>
          <a:xfrm>
            <a:off x="6798080" y="3770168"/>
            <a:ext cx="4008" cy="1895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46" idx="2"/>
            <a:endCxn id="22" idx="0"/>
          </p:cNvCxnSpPr>
          <p:nvPr/>
        </p:nvCxnSpPr>
        <p:spPr>
          <a:xfrm>
            <a:off x="6802088" y="4786287"/>
            <a:ext cx="11796" cy="1104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22" idx="2"/>
            <a:endCxn id="50" idx="0"/>
          </p:cNvCxnSpPr>
          <p:nvPr/>
        </p:nvCxnSpPr>
        <p:spPr>
          <a:xfrm flipH="1">
            <a:off x="6813877" y="5266091"/>
            <a:ext cx="7" cy="92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50" idx="2"/>
            <a:endCxn id="23" idx="0"/>
          </p:cNvCxnSpPr>
          <p:nvPr/>
        </p:nvCxnSpPr>
        <p:spPr>
          <a:xfrm flipH="1">
            <a:off x="6805857" y="6184962"/>
            <a:ext cx="8020" cy="1511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20" idx="3"/>
            <a:endCxn id="31" idx="1"/>
          </p:cNvCxnSpPr>
          <p:nvPr/>
        </p:nvCxnSpPr>
        <p:spPr>
          <a:xfrm flipV="1">
            <a:off x="2446976" y="3235354"/>
            <a:ext cx="704335" cy="2756917"/>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483768" y="4896759"/>
            <a:ext cx="4660232"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Nov ’18 – Feb </a:t>
            </a:r>
            <a:r>
              <a:rPr lang="en-GB" dirty="0"/>
              <a:t>’</a:t>
            </a:r>
            <a:r>
              <a:rPr lang="en-GB" dirty="0" smtClean="0"/>
              <a:t>19: consult with Members</a:t>
            </a:r>
            <a:endParaRPr lang="en-GB" dirty="0"/>
          </a:p>
        </p:txBody>
      </p:sp>
      <p:sp>
        <p:nvSpPr>
          <p:cNvPr id="70" name="Vertical Scroll 69"/>
          <p:cNvSpPr/>
          <p:nvPr/>
        </p:nvSpPr>
        <p:spPr>
          <a:xfrm>
            <a:off x="7928806" y="5512463"/>
            <a:ext cx="1086857" cy="503871"/>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Responses</a:t>
            </a:r>
            <a:endParaRPr lang="en-GB" sz="1400" dirty="0">
              <a:solidFill>
                <a:schemeClr val="tx1"/>
              </a:solidFill>
            </a:endParaRPr>
          </a:p>
        </p:txBody>
      </p:sp>
      <p:cxnSp>
        <p:nvCxnSpPr>
          <p:cNvPr id="72" name="Straight Arrow Connector 71"/>
          <p:cNvCxnSpPr>
            <a:endCxn id="70" idx="0"/>
          </p:cNvCxnSpPr>
          <p:nvPr/>
        </p:nvCxnSpPr>
        <p:spPr>
          <a:xfrm>
            <a:off x="8472234" y="5257981"/>
            <a:ext cx="1" cy="2544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70" idx="1"/>
            <a:endCxn id="50" idx="3"/>
          </p:cNvCxnSpPr>
          <p:nvPr/>
        </p:nvCxnSpPr>
        <p:spPr>
          <a:xfrm flipH="1">
            <a:off x="7841528" y="5764399"/>
            <a:ext cx="150262" cy="72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Vertical Scroll 42"/>
          <p:cNvSpPr/>
          <p:nvPr/>
        </p:nvSpPr>
        <p:spPr>
          <a:xfrm>
            <a:off x="3047995" y="3881280"/>
            <a:ext cx="2158620" cy="732532"/>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EC-70 Recommendation</a:t>
            </a:r>
          </a:p>
          <a:p>
            <a:pPr algn="ctr"/>
            <a:r>
              <a:rPr lang="en-GB" sz="1400" dirty="0" smtClean="0">
                <a:solidFill>
                  <a:schemeClr val="tx1"/>
                </a:solidFill>
              </a:rPr>
              <a:t>Process &amp; Cg-18 topics</a:t>
            </a:r>
            <a:endParaRPr lang="en-GB" sz="1400" dirty="0">
              <a:solidFill>
                <a:schemeClr val="tx1"/>
              </a:solidFill>
            </a:endParaRPr>
          </a:p>
        </p:txBody>
      </p:sp>
      <p:cxnSp>
        <p:nvCxnSpPr>
          <p:cNvPr id="47" name="Straight Arrow Connector 46"/>
          <p:cNvCxnSpPr>
            <a:endCxn id="43" idx="1"/>
          </p:cNvCxnSpPr>
          <p:nvPr/>
        </p:nvCxnSpPr>
        <p:spPr>
          <a:xfrm flipV="1">
            <a:off x="2485924" y="4247546"/>
            <a:ext cx="653638" cy="1744725"/>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0595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table</a:t>
            </a:r>
            <a:endParaRPr lang="en-GB" dirty="0"/>
          </a:p>
        </p:txBody>
      </p:sp>
      <p:sp>
        <p:nvSpPr>
          <p:cNvPr id="3" name="Slide Number Placeholder 2"/>
          <p:cNvSpPr>
            <a:spLocks noGrp="1"/>
          </p:cNvSpPr>
          <p:nvPr>
            <p:ph type="sldNum" sz="quarter" idx="12"/>
          </p:nvPr>
        </p:nvSpPr>
        <p:spPr/>
        <p:txBody>
          <a:bodyPr/>
          <a:lstStyle/>
          <a:p>
            <a:fld id="{9259AF2F-52C6-9B46-B8B2-0579234AE62E}" type="slidenum">
              <a:rPr lang="en-US" smtClean="0"/>
              <a:t>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292747547"/>
              </p:ext>
            </p:extLst>
          </p:nvPr>
        </p:nvGraphicFramePr>
        <p:xfrm>
          <a:off x="200527" y="1439258"/>
          <a:ext cx="8726906" cy="3172749"/>
        </p:xfrm>
        <a:graphic>
          <a:graphicData uri="http://schemas.openxmlformats.org/drawingml/2006/table">
            <a:tbl>
              <a:tblPr/>
              <a:tblGrid>
                <a:gridCol w="1400056"/>
                <a:gridCol w="339189"/>
                <a:gridCol w="454658"/>
                <a:gridCol w="405945"/>
                <a:gridCol w="405945"/>
                <a:gridCol w="405945"/>
                <a:gridCol w="405945"/>
                <a:gridCol w="405945"/>
                <a:gridCol w="346406"/>
                <a:gridCol w="346406"/>
                <a:gridCol w="346406"/>
                <a:gridCol w="346406"/>
                <a:gridCol w="346406"/>
                <a:gridCol w="346406"/>
                <a:gridCol w="346406"/>
                <a:gridCol w="346406"/>
                <a:gridCol w="346406"/>
                <a:gridCol w="346406"/>
                <a:gridCol w="346406"/>
                <a:gridCol w="346406"/>
                <a:gridCol w="346406"/>
              </a:tblGrid>
              <a:tr h="323618">
                <a:tc>
                  <a:txBody>
                    <a:bodyPr/>
                    <a:lstStyle/>
                    <a:p>
                      <a:pPr algn="l" fontAlgn="b"/>
                      <a:r>
                        <a:rPr lang="en-GB" sz="600" b="1" i="0" u="none" strike="noStrike" dirty="0">
                          <a:solidFill>
                            <a:srgbClr val="000000"/>
                          </a:solidFill>
                          <a:effectLst/>
                          <a:latin typeface="Calibri"/>
                        </a:rPr>
                        <a:t>Event/activity</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Duration (working weeks)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Last start</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Jan-18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May-18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Jul-18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Aug-18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Sep-18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Nov-18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Dec-18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Jan-19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Feb-19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Apr-19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May-19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49">
                <a:tc>
                  <a:txBody>
                    <a:bodyPr/>
                    <a:lstStyle/>
                    <a:p>
                      <a:pPr algn="l" fontAlgn="b"/>
                      <a:r>
                        <a:rPr lang="en-GB" sz="600" b="0" i="0" u="none" strike="noStrike" dirty="0">
                          <a:solidFill>
                            <a:srgbClr val="000000"/>
                          </a:solidFill>
                          <a:effectLst/>
                          <a:latin typeface="Calibri"/>
                        </a:rPr>
                        <a:t>OPAG docs preparation</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49">
                <a:tc>
                  <a:txBody>
                    <a:bodyPr/>
                    <a:lstStyle/>
                    <a:p>
                      <a:pPr algn="l" fontAlgn="b"/>
                      <a:r>
                        <a:rPr lang="en-GB" sz="600" b="0" i="0" u="none" strike="noStrike">
                          <a:solidFill>
                            <a:srgbClr val="000000"/>
                          </a:solidFill>
                          <a:effectLst/>
                          <a:latin typeface="Calibri"/>
                        </a:rPr>
                        <a:t>OPAG approve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31-Jan-18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MG approve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07-Feb-18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Submit for </a:t>
                      </a:r>
                      <a:r>
                        <a:rPr lang="en-GB" sz="600" b="0" i="0" u="none" strike="noStrike" dirty="0" smtClean="0">
                          <a:solidFill>
                            <a:srgbClr val="000000"/>
                          </a:solidFill>
                          <a:effectLst/>
                          <a:latin typeface="Calibri"/>
                        </a:rPr>
                        <a:t>publication as information papers</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14-Feb-18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On TECO website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21-Feb-18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TECO</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04-Apr-18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MG confirm</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11-Apr-18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Revise draft EC </a:t>
                      </a:r>
                      <a:r>
                        <a:rPr lang="en-GB" sz="600" b="0" i="0" u="none" strike="noStrike" dirty="0" smtClean="0">
                          <a:solidFill>
                            <a:srgbClr val="000000"/>
                          </a:solidFill>
                          <a:effectLst/>
                          <a:latin typeface="Calibri"/>
                        </a:rPr>
                        <a:t>information papers; submit Doc on Cg-18 agenda</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18-Apr-18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Approve &amp; post draft EC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25-Apr-18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Publish EC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09-May-18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1" i="0" u="none" strike="noStrike">
                          <a:solidFill>
                            <a:srgbClr val="000000"/>
                          </a:solidFill>
                          <a:effectLst/>
                          <a:latin typeface="Calibri"/>
                        </a:rPr>
                        <a:t>EC-70</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20-Jun-18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ET finalize docs for </a:t>
                      </a:r>
                      <a:r>
                        <a:rPr lang="en-GB" sz="600" b="0" i="0" u="none" strike="noStrike" dirty="0" smtClean="0">
                          <a:solidFill>
                            <a:srgbClr val="000000"/>
                          </a:solidFill>
                          <a:effectLst/>
                          <a:latin typeface="Calibri"/>
                        </a:rPr>
                        <a:t>consultation</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06-Oct-18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US" sz="600" b="0" i="0" u="none" strike="noStrike" dirty="0">
                          <a:solidFill>
                            <a:srgbClr val="000000"/>
                          </a:solidFill>
                          <a:effectLst/>
                          <a:latin typeface="Calibri"/>
                        </a:rPr>
                        <a:t>OPAG agree docs </a:t>
                      </a:r>
                      <a:r>
                        <a:rPr lang="en-US" sz="600" b="0" i="0" u="none" strike="noStrike" dirty="0" smtClean="0">
                          <a:solidFill>
                            <a:srgbClr val="000000"/>
                          </a:solidFill>
                          <a:effectLst/>
                          <a:latin typeface="Calibri"/>
                        </a:rPr>
                        <a:t>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20-Oct-18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US" sz="600" b="0" i="0" u="none" strike="noStrike" dirty="0">
                          <a:solidFill>
                            <a:srgbClr val="000000"/>
                          </a:solidFill>
                          <a:effectLst/>
                          <a:latin typeface="Calibri"/>
                        </a:rPr>
                        <a:t>MG agree docs for </a:t>
                      </a:r>
                      <a:r>
                        <a:rPr lang="en-US" sz="600" b="0" i="0" u="none" strike="noStrike" dirty="0" smtClean="0">
                          <a:solidFill>
                            <a:srgbClr val="000000"/>
                          </a:solidFill>
                          <a:effectLst/>
                          <a:latin typeface="Calibri"/>
                        </a:rPr>
                        <a:t>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27-Oct-18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775">
                <a:tc>
                  <a:txBody>
                    <a:bodyPr/>
                    <a:lstStyle/>
                    <a:p>
                      <a:pPr algn="l" fontAlgn="b"/>
                      <a:r>
                        <a:rPr lang="en-US" sz="600" b="0" i="0" u="none" strike="noStrike" dirty="0">
                          <a:solidFill>
                            <a:srgbClr val="000000"/>
                          </a:solidFill>
                          <a:effectLst/>
                          <a:latin typeface="Calibri"/>
                        </a:rPr>
                        <a:t>Approve and </a:t>
                      </a:r>
                      <a:r>
                        <a:rPr lang="en-US" sz="600" b="0" i="0" u="none" strike="noStrike" dirty="0" smtClean="0">
                          <a:solidFill>
                            <a:srgbClr val="000000"/>
                          </a:solidFill>
                          <a:effectLst/>
                          <a:latin typeface="Calibri"/>
                        </a:rPr>
                        <a:t>translate documents for 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4</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03-Nov-18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7717">
                <a:tc>
                  <a:txBody>
                    <a:bodyPr/>
                    <a:lstStyle/>
                    <a:p>
                      <a:pPr algn="l" fontAlgn="b"/>
                      <a:r>
                        <a:rPr lang="en-US" sz="600" b="0" i="0" u="none" strike="noStrike" dirty="0">
                          <a:solidFill>
                            <a:srgbClr val="000000"/>
                          </a:solidFill>
                          <a:effectLst/>
                          <a:latin typeface="Calibri"/>
                        </a:rPr>
                        <a:t>Publish documents for </a:t>
                      </a:r>
                      <a:r>
                        <a:rPr lang="en-US" sz="600" b="0" i="0" u="none" strike="noStrike" dirty="0" smtClean="0">
                          <a:solidFill>
                            <a:srgbClr val="000000"/>
                          </a:solidFill>
                          <a:effectLst/>
                          <a:latin typeface="Calibri"/>
                        </a:rPr>
                        <a:t>consultation</a:t>
                      </a:r>
                      <a:r>
                        <a:rPr lang="en-US" sz="600" b="0" i="0" u="none" strike="noStrike" baseline="0" dirty="0" smtClean="0">
                          <a:solidFill>
                            <a:srgbClr val="000000"/>
                          </a:solidFill>
                          <a:effectLst/>
                          <a:latin typeface="Calibri"/>
                        </a:rPr>
                        <a:t> with Members</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01-Dec-18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smtClean="0">
                          <a:solidFill>
                            <a:srgbClr val="000000"/>
                          </a:solidFill>
                          <a:effectLst/>
                          <a:latin typeface="Calibri"/>
                        </a:rPr>
                        <a:t>Feedback</a:t>
                      </a:r>
                      <a:r>
                        <a:rPr lang="en-GB" sz="600" b="0" i="0" u="none" strike="noStrike" baseline="0" dirty="0" smtClean="0">
                          <a:solidFill>
                            <a:srgbClr val="000000"/>
                          </a:solidFill>
                          <a:effectLst/>
                          <a:latin typeface="Calibri"/>
                        </a:rPr>
                        <a:t> from Members</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12-Jan-19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Finalize Cg documents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16-Mar-19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7717">
                <a:tc>
                  <a:txBody>
                    <a:bodyPr/>
                    <a:lstStyle/>
                    <a:p>
                      <a:pPr algn="l" fontAlgn="b"/>
                      <a:r>
                        <a:rPr lang="en-US" sz="600" b="0" i="0" u="none" strike="noStrike" dirty="0">
                          <a:solidFill>
                            <a:srgbClr val="000000"/>
                          </a:solidFill>
                          <a:effectLst/>
                          <a:latin typeface="Calibri"/>
                        </a:rPr>
                        <a:t>Approve and translate Cg </a:t>
                      </a:r>
                      <a:r>
                        <a:rPr lang="en-US" sz="600" b="0" i="0" u="none" strike="noStrike" dirty="0" smtClean="0">
                          <a:solidFill>
                            <a:srgbClr val="000000"/>
                          </a:solidFill>
                          <a:effectLst/>
                          <a:latin typeface="Calibri"/>
                        </a:rPr>
                        <a:t>docs</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23-Mar-19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Cg docs on web</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06-Apr-19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Congress starts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18-May-19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GB" sz="600" b="0" i="0" u="none" strike="noStrike" dirty="0">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6768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smtClean="0">
                <a:solidFill>
                  <a:srgbClr val="000090"/>
                </a:solidFill>
              </a:rPr>
              <a:t>Merci</a:t>
            </a:r>
            <a:endParaRPr lang="en-US" sz="4800" dirty="0">
              <a:solidFill>
                <a:srgbClr val="000090"/>
              </a:solidFill>
            </a:endParaRPr>
          </a:p>
        </p:txBody>
      </p:sp>
      <p:sp>
        <p:nvSpPr>
          <p:cNvPr id="2" name="Slide Number Placeholder 1"/>
          <p:cNvSpPr>
            <a:spLocks noGrp="1"/>
          </p:cNvSpPr>
          <p:nvPr>
            <p:ph type="sldNum" sz="quarter" idx="12"/>
          </p:nvPr>
        </p:nvSpPr>
        <p:spPr/>
        <p:txBody>
          <a:bodyPr/>
          <a:lstStyle/>
          <a:p>
            <a:fld id="{9259AF2F-52C6-9B46-B8B2-0579234AE62E}" type="slidenum">
              <a:rPr lang="en-US" smtClean="0"/>
              <a:t>5</a:t>
            </a:fld>
            <a:endParaRPr lang="en-US"/>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4" ma:contentTypeDescription="Create a new document." ma:contentTypeScope="" ma:versionID="c3e70647cfd6916d7c5e07e1610a7326">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33a0c93ad58eddf02bb04d64af9f76e4"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94AB5C-6023-43A7-9030-16CEEED3B549}"/>
</file>

<file path=customXml/itemProps2.xml><?xml version="1.0" encoding="utf-8"?>
<ds:datastoreItem xmlns:ds="http://schemas.openxmlformats.org/officeDocument/2006/customXml" ds:itemID="{E222479F-9702-4397-A731-6EFF76CEAE79}"/>
</file>

<file path=customXml/itemProps3.xml><?xml version="1.0" encoding="utf-8"?>
<ds:datastoreItem xmlns:ds="http://schemas.openxmlformats.org/officeDocument/2006/customXml" ds:itemID="{4F89B90A-5C3F-4820-AEE5-5407D8035D04}"/>
</file>

<file path=docProps/app.xml><?xml version="1.0" encoding="utf-8"?>
<Properties xmlns="http://schemas.openxmlformats.org/officeDocument/2006/extended-properties" xmlns:vt="http://schemas.openxmlformats.org/officeDocument/2006/docPropsVTypes">
  <Template>blank</Template>
  <TotalTime>161</TotalTime>
  <Words>652</Words>
  <Application>Microsoft Office PowerPoint</Application>
  <PresentationFormat>On-screen Show (4:3)</PresentationFormat>
  <Paragraphs>664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PowerPoint Presentation</vt:lpstr>
      <vt:lpstr>Approvals procedures </vt:lpstr>
      <vt:lpstr>Preparations for Congress (2019)</vt:lpstr>
      <vt:lpstr>Time table</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Foreman</dc:creator>
  <cp:lastModifiedBy>Steve Foreman</cp:lastModifiedBy>
  <cp:revision>22</cp:revision>
  <cp:lastPrinted>2017-07-27T13:32:36Z</cp:lastPrinted>
  <dcterms:created xsi:type="dcterms:W3CDTF">2017-07-27T12:57:30Z</dcterms:created>
  <dcterms:modified xsi:type="dcterms:W3CDTF">2017-10-05T07:11:05Z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