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emf" ContentType="image/x-emf"/>
  <Default Extension="xml" ContentType="application/xml"/>
  <Default Extension="gif" ContentType="image/gif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5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theme/theme6.xml" ContentType="application/vnd.openxmlformats-officedocument.theme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  <p:sldMasterId id="2147484194" r:id="rId2"/>
    <p:sldMasterId id="2147484196" r:id="rId3"/>
    <p:sldMasterId id="2147484198" r:id="rId4"/>
    <p:sldMasterId id="2147484210" r:id="rId5"/>
    <p:sldMasterId id="2147484220" r:id="rId6"/>
    <p:sldMasterId id="2147484222" r:id="rId7"/>
    <p:sldMasterId id="2147484230" r:id="rId8"/>
    <p:sldMasterId id="2147484233" r:id="rId9"/>
  </p:sldMasterIdLst>
  <p:notesMasterIdLst>
    <p:notesMasterId r:id="rId28"/>
  </p:notesMasterIdLst>
  <p:handoutMasterIdLst>
    <p:handoutMasterId r:id="rId29"/>
  </p:handoutMasterIdLst>
  <p:sldIdLst>
    <p:sldId id="301" r:id="rId10"/>
    <p:sldId id="302" r:id="rId11"/>
    <p:sldId id="339" r:id="rId12"/>
    <p:sldId id="340" r:id="rId13"/>
    <p:sldId id="335" r:id="rId14"/>
    <p:sldId id="341" r:id="rId15"/>
    <p:sldId id="303" r:id="rId16"/>
    <p:sldId id="333" r:id="rId17"/>
    <p:sldId id="343" r:id="rId18"/>
    <p:sldId id="342" r:id="rId19"/>
    <p:sldId id="334" r:id="rId20"/>
    <p:sldId id="309" r:id="rId21"/>
    <p:sldId id="345" r:id="rId22"/>
    <p:sldId id="356" r:id="rId23"/>
    <p:sldId id="357" r:id="rId24"/>
    <p:sldId id="349" r:id="rId25"/>
    <p:sldId id="344" r:id="rId26"/>
    <p:sldId id="329" r:id="rId27"/>
  </p:sldIdLst>
  <p:sldSz cx="9144000" cy="6858000" type="screen4x3"/>
  <p:notesSz cx="6669088" cy="9926638"/>
  <p:defaultTextStyle>
    <a:defPPr>
      <a:defRPr lang="en-GB"/>
    </a:defPPr>
    <a:lvl1pPr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1pPr>
    <a:lvl2pPr marL="456867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2pPr>
    <a:lvl3pPr marL="913737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3pPr>
    <a:lvl4pPr marL="1370606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4pPr>
    <a:lvl5pPr marL="1827473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5pPr>
    <a:lvl6pPr marL="2284342" algn="l" defTabSz="456867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6pPr>
    <a:lvl7pPr marL="2741210" algn="l" defTabSz="456867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7pPr>
    <a:lvl8pPr marL="3198076" algn="l" defTabSz="456867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8pPr>
    <a:lvl9pPr marL="3654946" algn="l" defTabSz="456867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0" autoAdjust="0"/>
    <p:restoredTop sz="85238" autoAdjust="0"/>
  </p:normalViewPr>
  <p:slideViewPr>
    <p:cSldViewPr>
      <p:cViewPr>
        <p:scale>
          <a:sx n="70" d="100"/>
          <a:sy n="70" d="100"/>
        </p:scale>
        <p:origin x="-1380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customXml" Target="../customXml/item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0BE4C-6B46-475F-8010-9CF7D56D17B7}" type="datetimeFigureOut">
              <a:rPr lang="en-GB" smtClean="0"/>
              <a:pPr/>
              <a:t>24/01/2017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26DCA-B498-4B13-8B6F-73178B91A31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153"/>
            <a:ext cx="533527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EE0DB30-E347-F441-AF02-9DE71AB320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15418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686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373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060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747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4342" algn="l" defTabSz="9137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210" algn="l" defTabSz="9137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076" algn="l" defTabSz="9137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946" algn="l" defTabSz="9137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0DB30-E347-F441-AF02-9DE71AB320F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WSA </a:t>
            </a:r>
            <a:r>
              <a:rPr lang="en-GB" baseline="0" dirty="0" smtClean="0"/>
              <a:t> = </a:t>
            </a:r>
            <a:r>
              <a:rPr lang="en-GB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Wang – </a:t>
            </a:r>
            <a:r>
              <a:rPr lang="en-GB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Sheeley</a:t>
            </a:r>
            <a:r>
              <a:rPr lang="en-GB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– </a:t>
            </a:r>
            <a:r>
              <a:rPr lang="en-GB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Arge</a:t>
            </a:r>
            <a:r>
              <a:rPr lang="en-GB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(WSA) WSA </a:t>
            </a:r>
            <a:r>
              <a:rPr lang="en-GB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Enlil</a:t>
            </a:r>
            <a:r>
              <a:rPr lang="en-GB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solar wind propagation model (</a:t>
            </a:r>
            <a:r>
              <a:rPr lang="en-GB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eg</a:t>
            </a:r>
            <a:r>
              <a:rPr lang="en-GB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Pizzo et al, 2011)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4456A-DA2E-42EE-A119-3F6832EDFC3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C44BACF-155B-4691-98BF-54AFC247A922}" type="slidenum">
              <a:rPr lang="en-GB" smtClean="0">
                <a:latin typeface="Times New Roman" pitchFamily="18" charset="0"/>
                <a:ea typeface="SimSun" pitchFamily="2" charset="-122"/>
              </a:rPr>
              <a:pPr/>
              <a:t>4</a:t>
            </a:fld>
            <a:endParaRPr lang="en-GB" smtClean="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FFFFFF"/>
          </a:solidFill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Coherent scatter</a:t>
            </a:r>
            <a:r>
              <a:rPr lang="en-GB" baseline="0" dirty="0" smtClean="0"/>
              <a:t> means that you can detect scattering from a medium with spatial variations – you can get constructive interference patterns at a scale down to half the radar wavelength.</a:t>
            </a:r>
          </a:p>
          <a:p>
            <a:endParaRPr lang="en-GB" baseline="0" dirty="0" smtClean="0"/>
          </a:p>
          <a:p>
            <a:r>
              <a:rPr lang="en-GB" baseline="0" dirty="0" smtClean="0"/>
              <a:t>Why EISCAT 3D – 3 stations in NO, SWE, FIN together will be used to make 3d observations using phased arrays – 10000 antennae at each site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0DB30-E347-F441-AF02-9DE71AB320F0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Variation</a:t>
            </a:r>
            <a:r>
              <a:rPr lang="en-GB" baseline="0" dirty="0" smtClean="0"/>
              <a:t> in phase increases as observing freq increases – so higher freq will be more sensitive to regions closer to Sun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0DB30-E347-F441-AF02-9DE71AB320F0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option 1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607709"/>
            <a:ext cx="6912768" cy="905711"/>
          </a:xfrm>
          <a:prstGeom prst="rect">
            <a:avLst/>
          </a:prstGeom>
          <a:ln>
            <a:noFill/>
          </a:ln>
        </p:spPr>
        <p:txBody>
          <a:bodyPr lIns="91370" tIns="45687" rIns="91370" bIns="45687"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Title of presentation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3"/>
            <a:ext cx="6912768" cy="504056"/>
          </a:xfrm>
          <a:prstGeom prst="rect">
            <a:avLst/>
          </a:prstGeom>
        </p:spPr>
        <p:txBody>
          <a:bodyPr lIns="91370" tIns="45687" rIns="91370" bIns="45687"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7" y="1963018"/>
            <a:ext cx="6840612" cy="360040"/>
          </a:xfrm>
          <a:prstGeom prst="rect">
            <a:avLst/>
          </a:prstGeom>
        </p:spPr>
        <p:txBody>
          <a:bodyPr vert="horz" lIns="91370" tIns="45687" rIns="91370" bIns="45687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="" xmlns:p14="http://schemas.microsoft.com/office/powerpoint/2010/main" val="30006329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ernative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2"/>
            <a:ext cx="6984776" cy="934656"/>
          </a:xfrm>
          <a:prstGeom prst="rect">
            <a:avLst/>
          </a:prstGeom>
          <a:ln>
            <a:noFill/>
          </a:ln>
        </p:spPr>
        <p:txBody>
          <a:bodyPr lIns="91370" tIns="45687" rIns="91370" bIns="45687"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content slide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3"/>
            <a:ext cx="6984776" cy="504056"/>
          </a:xfrm>
          <a:prstGeom prst="rect">
            <a:avLst/>
          </a:prstGeom>
        </p:spPr>
        <p:txBody>
          <a:bodyPr lIns="91370" tIns="45687" rIns="91370" bIns="45687"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04321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ernative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2"/>
            <a:ext cx="6984776" cy="934656"/>
          </a:xfrm>
          <a:prstGeom prst="rect">
            <a:avLst/>
          </a:prstGeom>
          <a:ln>
            <a:noFill/>
          </a:ln>
        </p:spPr>
        <p:txBody>
          <a:bodyPr lIns="91370" tIns="45687" rIns="91370" bIns="45687"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content slide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3"/>
            <a:ext cx="6984776" cy="504056"/>
          </a:xfrm>
          <a:prstGeom prst="rect">
            <a:avLst/>
          </a:prstGeom>
        </p:spPr>
        <p:txBody>
          <a:bodyPr lIns="91370" tIns="45687" rIns="91370" bIns="45687"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04321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option 4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556792"/>
            <a:ext cx="6984776" cy="934656"/>
          </a:xfrm>
          <a:prstGeom prst="rect">
            <a:avLst/>
          </a:prstGeom>
          <a:ln>
            <a:noFill/>
          </a:ln>
        </p:spPr>
        <p:txBody>
          <a:bodyPr lIns="91370" tIns="45687" rIns="91370" bIns="45687"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divider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51520" y="2519224"/>
            <a:ext cx="6984776" cy="504056"/>
          </a:xfrm>
          <a:prstGeom prst="rect">
            <a:avLst/>
          </a:prstGeom>
        </p:spPr>
        <p:txBody>
          <a:bodyPr lIns="91370" tIns="45687" rIns="91370" bIns="45687"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73238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option primary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556792"/>
            <a:ext cx="6984776" cy="934656"/>
          </a:xfrm>
          <a:prstGeom prst="rect">
            <a:avLst/>
          </a:prstGeom>
          <a:ln>
            <a:noFill/>
          </a:ln>
        </p:spPr>
        <p:txBody>
          <a:bodyPr lIns="91370" tIns="45687" rIns="91370" bIns="45687"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divider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51520" y="2519224"/>
            <a:ext cx="6984776" cy="504056"/>
          </a:xfrm>
          <a:prstGeom prst="rect">
            <a:avLst/>
          </a:prstGeom>
        </p:spPr>
        <p:txBody>
          <a:bodyPr lIns="91370" tIns="45687" rIns="91370" bIns="45687"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86805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FFFFFF"/>
                </a:solidFill>
              </a:rPr>
              <a:t>© Crown copyright   Met Office</a:t>
            </a:r>
            <a:endParaRPr lang="en-GB" sz="1400" dirty="0">
              <a:solidFill>
                <a:srgbClr val="FFFFFF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773238"/>
            <a:ext cx="3390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773238"/>
            <a:ext cx="3390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23850" y="6553205"/>
            <a:ext cx="2895600" cy="228600"/>
          </a:xfrm>
          <a:prstGeom prst="rect">
            <a:avLst/>
          </a:prstGeom>
          <a:ln/>
        </p:spPr>
        <p:txBody>
          <a:bodyPr lIns="91370" tIns="45687" rIns="91370" bIns="45687"/>
          <a:lstStyle>
            <a:lvl1pPr>
              <a:defRPr/>
            </a:lvl1pPr>
          </a:lstStyle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en-GB" sz="1800" b="1" dirty="0">
                <a:solidFill>
                  <a:srgbClr val="FF3300"/>
                </a:solidFill>
                <a:ea typeface="SimSun"/>
                <a:cs typeface="+mn-cs"/>
              </a:rPr>
              <a:t>© Crown copyright   Met Office</a:t>
            </a:r>
            <a:endParaRPr lang="en-GB" sz="1400" b="1" dirty="0">
              <a:solidFill>
                <a:srgbClr val="FF3300"/>
              </a:solidFill>
              <a:latin typeface="Times" pitchFamily="18" charset="0"/>
              <a:ea typeface="SimSun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lIns="91370" tIns="45687" rIns="91370" bIns="45687"/>
          <a:lstStyle>
            <a:lvl1pPr>
              <a:defRPr/>
            </a:lvl1pPr>
          </a:lstStyle>
          <a:p>
            <a:pPr>
              <a:defRPr/>
            </a:pPr>
            <a:fld id="{08D29C5F-4BBC-4F14-A8EE-5E1B59DE9999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itle Placeholder 1"/>
          <p:cNvSpPr>
            <a:spLocks noGrp="1"/>
          </p:cNvSpPr>
          <p:nvPr>
            <p:ph type="title"/>
          </p:nvPr>
        </p:nvSpPr>
        <p:spPr bwMode="auto">
          <a:xfrm>
            <a:off x="1714500" y="349255"/>
            <a:ext cx="6972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0" tIns="45687" rIns="91370" bIns="456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710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14500" y="1774825"/>
            <a:ext cx="6972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0" tIns="45687" rIns="91370" bIns="456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23862" y="6551620"/>
            <a:ext cx="2894013" cy="230187"/>
          </a:xfrm>
          <a:prstGeom prst="rect">
            <a:avLst/>
          </a:prstGeom>
        </p:spPr>
        <p:txBody>
          <a:bodyPr lIns="91370" tIns="45687" rIns="91370" bIns="45687"/>
          <a:lstStyle>
            <a:lvl1pPr algn="l">
              <a:lnSpc>
                <a:spcPct val="100000"/>
              </a:lnSpc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© Crown copyright   Met Office</a:t>
            </a:r>
            <a:endParaRPr lang="en-GB" dirty="0">
              <a:solidFill>
                <a:srgbClr val="000000"/>
              </a:solidFill>
              <a:ea typeface="ＭＳ Ｐゴシック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5pPr>
      <a:lvl6pPr marL="456867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6pPr>
      <a:lvl7pPr marL="913737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7pPr>
      <a:lvl8pPr marL="1370606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8pPr>
      <a:lvl9pPr marL="1827473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9pPr>
    </p:titleStyle>
    <p:bodyStyle>
      <a:lvl1pPr marL="342651" indent="-34265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411" indent="-28554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142173" indent="-22843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599040" indent="-22843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2055908" indent="-22843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2512776" indent="-22843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2969644" indent="-22843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3426513" indent="-22843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3883380" indent="-22843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7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37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0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73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42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10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7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4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70" tIns="45687" rIns="91370" bIns="45687"/>
          <a:lstStyle/>
          <a:p>
            <a:pPr>
              <a:defRPr/>
            </a:pPr>
            <a:endParaRPr lang="en-US">
              <a:ln w="101600" cmpd="sng">
                <a:solidFill>
                  <a:srgbClr val="FFFFFF"/>
                </a:solidFill>
              </a:ln>
              <a:solidFill>
                <a:srgbClr val="00ADD0"/>
              </a:solidFill>
            </a:endParaRPr>
          </a:p>
        </p:txBody>
      </p:sp>
      <p:pic>
        <p:nvPicPr>
          <p:cNvPr id="1027" name="Picture 2" descr="MO_RGB_transpbackg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38120"/>
            <a:ext cx="1574800" cy="14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195" r:id="rId1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456867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6pPr>
      <a:lvl7pPr marL="913737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7pPr>
      <a:lvl8pPr marL="1370606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8pPr>
      <a:lvl9pPr marL="1827473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9pPr>
    </p:titleStyle>
    <p:bodyStyle>
      <a:lvl1pPr marL="261748" indent="-261748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623436" indent="-182431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2pPr>
      <a:lvl3pPr marL="986709" indent="-184017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3pPr>
      <a:lvl4pPr marL="1348395" indent="-182431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4pPr>
      <a:lvl5pPr marL="1697393" indent="-169739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5pPr>
      <a:lvl6pPr marL="2154259" indent="-169739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6pPr>
      <a:lvl7pPr marL="2611129" indent="-169739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7pPr>
      <a:lvl8pPr marL="3067998" indent="-169739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8pPr>
      <a:lvl9pPr marL="3524866" indent="-169739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7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37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0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73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42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10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7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4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70" tIns="45687" rIns="91370" bIns="45687"/>
          <a:lstStyle/>
          <a:p>
            <a:pPr>
              <a:defRPr/>
            </a:pPr>
            <a:endParaRPr lang="en-US">
              <a:ln w="101600" cmpd="sng">
                <a:solidFill>
                  <a:srgbClr val="FFFFFF"/>
                </a:solidFill>
              </a:ln>
              <a:solidFill>
                <a:srgbClr val="00ADD0"/>
              </a:solidFill>
            </a:endParaRPr>
          </a:p>
        </p:txBody>
      </p:sp>
      <p:pic>
        <p:nvPicPr>
          <p:cNvPr id="1027" name="Picture 2" descr="MO_RGB_transpbackg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38120"/>
            <a:ext cx="1574800" cy="14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197" r:id="rId1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456867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6pPr>
      <a:lvl7pPr marL="913737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7pPr>
      <a:lvl8pPr marL="1370606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8pPr>
      <a:lvl9pPr marL="1827473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9pPr>
    </p:titleStyle>
    <p:bodyStyle>
      <a:lvl1pPr marL="261748" indent="-261748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623436" indent="-182431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2pPr>
      <a:lvl3pPr marL="986709" indent="-184017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3pPr>
      <a:lvl4pPr marL="1348395" indent="-182431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4pPr>
      <a:lvl5pPr marL="1697393" indent="-169739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5pPr>
      <a:lvl6pPr marL="2154259" indent="-169739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6pPr>
      <a:lvl7pPr marL="2611129" indent="-169739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7pPr>
      <a:lvl8pPr marL="3067998" indent="-169739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8pPr>
      <a:lvl9pPr marL="3524866" indent="-169739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7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37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0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73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42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10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7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4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70" tIns="45687" rIns="91370" bIns="45687"/>
          <a:lstStyle/>
          <a:p>
            <a:pPr>
              <a:defRPr/>
            </a:pPr>
            <a:endParaRPr lang="en-US">
              <a:ln w="101600" cmpd="sng">
                <a:solidFill>
                  <a:srgbClr val="FFFFFF"/>
                </a:solidFill>
              </a:ln>
              <a:solidFill>
                <a:srgbClr val="00ADD0"/>
              </a:solidFill>
            </a:endParaRPr>
          </a:p>
        </p:txBody>
      </p:sp>
      <p:pic>
        <p:nvPicPr>
          <p:cNvPr id="1027" name="Picture 2" descr="MO_RGB_transpbackg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38120"/>
            <a:ext cx="1574800" cy="14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199" r:id="rId1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456867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6pPr>
      <a:lvl7pPr marL="913737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7pPr>
      <a:lvl8pPr marL="1370606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8pPr>
      <a:lvl9pPr marL="1827473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9pPr>
    </p:titleStyle>
    <p:bodyStyle>
      <a:lvl1pPr marL="261748" indent="-261748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623436" indent="-182431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2pPr>
      <a:lvl3pPr marL="986709" indent="-184017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3pPr>
      <a:lvl4pPr marL="1348395" indent="-182431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4pPr>
      <a:lvl5pPr marL="1697393" indent="-169739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5pPr>
      <a:lvl6pPr marL="2154259" indent="-169739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6pPr>
      <a:lvl7pPr marL="2611129" indent="-169739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7pPr>
      <a:lvl8pPr marL="3067998" indent="-169739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8pPr>
      <a:lvl9pPr marL="3524866" indent="-169739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7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37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0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73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42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10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7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4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70" tIns="45687" rIns="91370" bIns="45687"/>
          <a:lstStyle/>
          <a:p>
            <a:pPr>
              <a:defRPr/>
            </a:pPr>
            <a:endParaRPr lang="en-US">
              <a:ln w="101600" cmpd="sng">
                <a:solidFill>
                  <a:srgbClr val="FFFFFF"/>
                </a:solidFill>
              </a:ln>
              <a:solidFill>
                <a:srgbClr val="00ADD0"/>
              </a:solidFill>
            </a:endParaRPr>
          </a:p>
        </p:txBody>
      </p:sp>
      <p:pic>
        <p:nvPicPr>
          <p:cNvPr id="1027" name="Picture 2" descr="MO_RGB_transpbackg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38120"/>
            <a:ext cx="1574800" cy="14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11" r:id="rId1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456867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6pPr>
      <a:lvl7pPr marL="913737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7pPr>
      <a:lvl8pPr marL="1370606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8pPr>
      <a:lvl9pPr marL="1827473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9pPr>
    </p:titleStyle>
    <p:bodyStyle>
      <a:lvl1pPr marL="261748" indent="-261748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623436" indent="-182431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2pPr>
      <a:lvl3pPr marL="986709" indent="-184017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3pPr>
      <a:lvl4pPr marL="1348395" indent="-182431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4pPr>
      <a:lvl5pPr marL="1697393" indent="-169739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5pPr>
      <a:lvl6pPr marL="2154259" indent="-169739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6pPr>
      <a:lvl7pPr marL="2611129" indent="-169739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7pPr>
      <a:lvl8pPr marL="3067998" indent="-169739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8pPr>
      <a:lvl9pPr marL="3524866" indent="-169739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7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37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0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73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42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10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7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4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70" tIns="45687" rIns="91370" bIns="45687"/>
          <a:lstStyle/>
          <a:p>
            <a:pPr>
              <a:defRPr/>
            </a:pPr>
            <a:endParaRPr lang="en-US">
              <a:ln w="101600" cmpd="sng">
                <a:solidFill>
                  <a:srgbClr val="FFFFFF"/>
                </a:solidFill>
              </a:ln>
              <a:solidFill>
                <a:srgbClr val="00ADD0"/>
              </a:solidFill>
            </a:endParaRPr>
          </a:p>
        </p:txBody>
      </p:sp>
      <p:pic>
        <p:nvPicPr>
          <p:cNvPr id="1027" name="Picture 2" descr="MO_RGB_transpbackg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38120"/>
            <a:ext cx="1574800" cy="14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21" r:id="rId1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456867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6pPr>
      <a:lvl7pPr marL="913737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7pPr>
      <a:lvl8pPr marL="1370606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8pPr>
      <a:lvl9pPr marL="1827473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9pPr>
    </p:titleStyle>
    <p:bodyStyle>
      <a:lvl1pPr marL="261748" indent="-261748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623436" indent="-182431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2pPr>
      <a:lvl3pPr marL="986709" indent="-184017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3pPr>
      <a:lvl4pPr marL="1348395" indent="-182431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4pPr>
      <a:lvl5pPr marL="1697393" indent="-169739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5pPr>
      <a:lvl6pPr marL="2154259" indent="-169739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6pPr>
      <a:lvl7pPr marL="2611129" indent="-169739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7pPr>
      <a:lvl8pPr marL="3067998" indent="-169739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8pPr>
      <a:lvl9pPr marL="3524866" indent="-169739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7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37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0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73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42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10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7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4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47663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0" tIns="45687" rIns="91370" bIns="456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heading Arial 40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773238"/>
            <a:ext cx="6934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0" tIns="45687" rIns="91370" bIns="456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level Arial 24</a:t>
            </a:r>
          </a:p>
          <a:p>
            <a:pPr lvl="1"/>
            <a:r>
              <a:rPr lang="en-GB" smtClean="0"/>
              <a:t>Second level Arial 20</a:t>
            </a:r>
          </a:p>
          <a:p>
            <a:pPr lvl="2"/>
            <a:r>
              <a:rPr lang="en-GB" smtClean="0"/>
              <a:t>Third level Arial 20</a:t>
            </a:r>
          </a:p>
          <a:p>
            <a:pPr lvl="3"/>
            <a:r>
              <a:rPr lang="en-GB" smtClean="0"/>
              <a:t>Fourth level Arial 20</a:t>
            </a:r>
          </a:p>
          <a:p>
            <a:pPr lvl="4"/>
            <a:r>
              <a:rPr lang="en-GB" smtClean="0"/>
              <a:t>Fifth level Arial 20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553205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7" rIns="91370" bIns="456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GB" dirty="0">
                <a:solidFill>
                  <a:srgbClr val="FFFFFF"/>
                </a:solidFill>
              </a:rPr>
              <a:t>© Crown copyright   Met Office</a:t>
            </a:r>
            <a:endParaRPr lang="en-GB" sz="1400" dirty="0">
              <a:solidFill>
                <a:srgbClr val="FFFFFF"/>
              </a:solidFill>
              <a:latin typeface="Times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23" r:id="rId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5pPr>
      <a:lvl6pPr marL="456867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6pPr>
      <a:lvl7pPr marL="913737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7pPr>
      <a:lvl8pPr marL="1370606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8pPr>
      <a:lvl9pPr marL="1827473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9pPr>
    </p:titleStyle>
    <p:bodyStyle>
      <a:lvl1pPr marL="261748" indent="-261748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623436" indent="-182431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2pPr>
      <a:lvl3pPr marL="986709" indent="-184017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3pPr>
      <a:lvl4pPr marL="1348395" indent="-182431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4pPr>
      <a:lvl5pPr marL="1697393" indent="-169739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5pPr>
      <a:lvl6pPr marL="2154259" indent="-169739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6pPr>
      <a:lvl7pPr marL="2611129" indent="-169739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7pPr>
      <a:lvl8pPr marL="3067998" indent="-169739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8pPr>
      <a:lvl9pPr marL="3524866" indent="-169739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7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37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0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73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42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10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7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4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14507" y="349252"/>
            <a:ext cx="6970713" cy="1370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89934" tIns="46766" rIns="89934" bIns="467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4507" y="1774825"/>
            <a:ext cx="69707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89934" tIns="46766" rIns="89934" bIns="467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23852" y="6551620"/>
            <a:ext cx="2894013" cy="23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34" tIns="46766" rIns="89934" bIns="46766"/>
          <a:lstStyle/>
          <a:p>
            <a:pPr defTabSz="448938">
              <a:lnSpc>
                <a:spcPct val="100000"/>
              </a:lnSpc>
              <a:buSzPct val="100000"/>
              <a:tabLst>
                <a:tab pos="0" algn="l"/>
                <a:tab pos="913737" algn="l"/>
                <a:tab pos="1827473" algn="l"/>
                <a:tab pos="2741210" algn="l"/>
                <a:tab pos="3654946" algn="l"/>
                <a:tab pos="4568684" algn="l"/>
                <a:tab pos="5482420" algn="l"/>
                <a:tab pos="6396153" algn="l"/>
                <a:tab pos="7309893" algn="l"/>
                <a:tab pos="8223630" algn="l"/>
                <a:tab pos="9137364" algn="l"/>
                <a:tab pos="10051103" algn="l"/>
              </a:tabLst>
              <a:defRPr/>
            </a:pPr>
            <a:r>
              <a:rPr lang="en-GB" sz="1000" dirty="0">
                <a:solidFill>
                  <a:srgbClr val="000000"/>
                </a:solidFill>
                <a:ea typeface="SimSun"/>
                <a:cs typeface="+mn-cs"/>
              </a:rPr>
              <a:t>© Crown copyright   Met Office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32" r:id="rId2"/>
  </p:sldLayoutIdLst>
  <p:txStyles>
    <p:titleStyle>
      <a:lvl1pPr algn="l" defTabSz="4489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89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SimSun" charset="-122"/>
        </a:defRPr>
      </a:lvl2pPr>
      <a:lvl3pPr algn="l" defTabSz="4489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SimSun" charset="-122"/>
        </a:defRPr>
      </a:lvl3pPr>
      <a:lvl4pPr algn="l" defTabSz="4489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SimSun" charset="-122"/>
        </a:defRPr>
      </a:lvl4pPr>
      <a:lvl5pPr algn="l" defTabSz="4489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SimSun" charset="-122"/>
        </a:defRPr>
      </a:lvl5pPr>
      <a:lvl6pPr marL="2512776" indent="-228435" algn="l" defTabSz="4489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-122"/>
        </a:defRPr>
      </a:lvl6pPr>
      <a:lvl7pPr marL="2969644" indent="-228435" algn="l" defTabSz="4489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-122"/>
        </a:defRPr>
      </a:lvl7pPr>
      <a:lvl8pPr marL="3426513" indent="-228435" algn="l" defTabSz="4489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-122"/>
        </a:defRPr>
      </a:lvl8pPr>
      <a:lvl9pPr marL="3883380" indent="-228435" algn="l" defTabSz="4489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651" indent="-342651" algn="l" defTabSz="448938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411" indent="-285541" algn="l" defTabSz="448938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2pPr>
      <a:lvl3pPr marL="1142173" indent="-228435" algn="l" defTabSz="448938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599040" indent="-228435" algn="l" defTabSz="448938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5908" indent="-228435" algn="l" defTabSz="448938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2776" indent="-228435" algn="l" defTabSz="448938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69644" indent="-228435" algn="l" defTabSz="448938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6513" indent="-228435" algn="l" defTabSz="448938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3380" indent="-228435" algn="l" defTabSz="448938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7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37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0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73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42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10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7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4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</p:sldLayoutIdLst>
  <p:txStyles>
    <p:titleStyle>
      <a:lvl1pPr algn="ctr" defTabSz="414425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Times New Roman" pitchFamily="18" charset="0"/>
        <a:defRPr sz="40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14425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Times New Roman" pitchFamily="18" charset="0"/>
        <a:defRPr sz="4000">
          <a:solidFill>
            <a:srgbClr val="FFFFFF"/>
          </a:solidFill>
          <a:latin typeface="Times New Roman" pitchFamily="18" charset="0"/>
        </a:defRPr>
      </a:lvl2pPr>
      <a:lvl3pPr algn="ctr" defTabSz="414425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Times New Roman" pitchFamily="18" charset="0"/>
        <a:defRPr sz="4000">
          <a:solidFill>
            <a:srgbClr val="FFFFFF"/>
          </a:solidFill>
          <a:latin typeface="Times New Roman" pitchFamily="18" charset="0"/>
        </a:defRPr>
      </a:lvl3pPr>
      <a:lvl4pPr algn="ctr" defTabSz="414425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Times New Roman" pitchFamily="18" charset="0"/>
        <a:defRPr sz="4000">
          <a:solidFill>
            <a:srgbClr val="FFFFFF"/>
          </a:solidFill>
          <a:latin typeface="Times New Roman" pitchFamily="18" charset="0"/>
        </a:defRPr>
      </a:lvl4pPr>
      <a:lvl5pPr algn="ctr" defTabSz="414425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Times New Roman" pitchFamily="18" charset="0"/>
        <a:defRPr sz="4000">
          <a:solidFill>
            <a:srgbClr val="FFFFFF"/>
          </a:solidFill>
          <a:latin typeface="Times New Roman" pitchFamily="18" charset="0"/>
        </a:defRPr>
      </a:lvl5pPr>
      <a:lvl6pPr marL="1392928" indent="-195702" algn="l" defTabSz="414425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Times New Roman" pitchFamily="18" charset="0"/>
        <a:defRPr sz="4000">
          <a:solidFill>
            <a:srgbClr val="000000"/>
          </a:solidFill>
          <a:latin typeface="Times New Roman" pitchFamily="18" charset="0"/>
        </a:defRPr>
      </a:lvl6pPr>
      <a:lvl7pPr marL="1807356" indent="-195702" algn="l" defTabSz="414425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Times New Roman" pitchFamily="18" charset="0"/>
        <a:defRPr sz="4000">
          <a:solidFill>
            <a:srgbClr val="000000"/>
          </a:solidFill>
          <a:latin typeface="Times New Roman" pitchFamily="18" charset="0"/>
        </a:defRPr>
      </a:lvl7pPr>
      <a:lvl8pPr marL="2221779" indent="-195702" algn="l" defTabSz="414425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Times New Roman" pitchFamily="18" charset="0"/>
        <a:defRPr sz="4000">
          <a:solidFill>
            <a:srgbClr val="000000"/>
          </a:solidFill>
          <a:latin typeface="Times New Roman" pitchFamily="18" charset="0"/>
        </a:defRPr>
      </a:lvl8pPr>
      <a:lvl9pPr marL="2636208" indent="-195702" algn="l" defTabSz="414425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Times New Roman" pitchFamily="18" charset="0"/>
        <a:defRPr sz="4000">
          <a:solidFill>
            <a:srgbClr val="000000"/>
          </a:solidFill>
          <a:latin typeface="Times New Roman" pitchFamily="18" charset="0"/>
        </a:defRPr>
      </a:lvl9pPr>
    </p:titleStyle>
    <p:bodyStyle>
      <a:lvl1pPr marL="391403" indent="-293553" algn="l" defTabSz="414425" rtl="0" eaLnBrk="0" fontAlgn="base" hangingPunct="0">
        <a:lnSpc>
          <a:spcPct val="97000"/>
        </a:lnSpc>
        <a:spcBef>
          <a:spcPct val="0"/>
        </a:spcBef>
        <a:spcAft>
          <a:spcPts val="1293"/>
        </a:spcAft>
        <a:buClr>
          <a:srgbClr val="000000"/>
        </a:buClr>
        <a:buSzPct val="45000"/>
        <a:buFont typeface="Times New Roman" pitchFamily="18" charset="0"/>
        <a:buChar char="●"/>
        <a:defRPr sz="2900">
          <a:solidFill>
            <a:srgbClr val="FFFFFF"/>
          </a:solidFill>
          <a:latin typeface="+mn-lt"/>
          <a:ea typeface="+mn-ea"/>
          <a:cs typeface="+mn-cs"/>
        </a:defRPr>
      </a:lvl1pPr>
      <a:lvl2pPr marL="782803" indent="-260455" algn="l" defTabSz="414425" rtl="0" eaLnBrk="0" fontAlgn="base" hangingPunct="0">
        <a:lnSpc>
          <a:spcPct val="97000"/>
        </a:lnSpc>
        <a:spcBef>
          <a:spcPct val="0"/>
        </a:spcBef>
        <a:spcAft>
          <a:spcPts val="1032"/>
        </a:spcAft>
        <a:buClr>
          <a:srgbClr val="000000"/>
        </a:buClr>
        <a:buSzPct val="75000"/>
        <a:buFont typeface="Times New Roman" pitchFamily="18" charset="0"/>
        <a:buChar char="–"/>
        <a:defRPr sz="2500">
          <a:solidFill>
            <a:srgbClr val="FFFFFF"/>
          </a:solidFill>
          <a:latin typeface="+mn-lt"/>
        </a:defRPr>
      </a:lvl2pPr>
      <a:lvl3pPr marL="1174203" indent="-195702" algn="l" defTabSz="414425" rtl="0" eaLnBrk="0" fontAlgn="base" hangingPunct="0">
        <a:lnSpc>
          <a:spcPct val="97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Times New Roman" pitchFamily="18" charset="0"/>
        <a:buChar char="●"/>
        <a:defRPr sz="2200">
          <a:solidFill>
            <a:srgbClr val="FFFFFF"/>
          </a:solidFill>
          <a:latin typeface="+mn-lt"/>
        </a:defRPr>
      </a:lvl3pPr>
      <a:lvl4pPr marL="1565607" indent="-195702" algn="l" defTabSz="414425" rtl="0" eaLnBrk="0" fontAlgn="base" hangingPunct="0">
        <a:lnSpc>
          <a:spcPct val="97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Times New Roman" pitchFamily="18" charset="0"/>
        <a:buChar char="–"/>
        <a:defRPr sz="1800">
          <a:solidFill>
            <a:srgbClr val="FFFFFF"/>
          </a:solidFill>
          <a:latin typeface="+mn-lt"/>
        </a:defRPr>
      </a:lvl4pPr>
      <a:lvl5pPr marL="1957008" indent="-195702" algn="l" defTabSz="414425" rtl="0" eaLnBrk="0" fontAlgn="base" hangingPunct="0">
        <a:lnSpc>
          <a:spcPct val="97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Times New Roman" pitchFamily="18" charset="0"/>
        <a:buChar char="●"/>
        <a:defRPr sz="1800">
          <a:solidFill>
            <a:srgbClr val="FFFFFF"/>
          </a:solidFill>
          <a:latin typeface="+mn-lt"/>
        </a:defRPr>
      </a:lvl5pPr>
      <a:lvl6pPr marL="2371433" indent="-195702" algn="l" defTabSz="414425" rtl="0" fontAlgn="base" hangingPunct="0">
        <a:lnSpc>
          <a:spcPct val="97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Times New Roman" pitchFamily="18" charset="0"/>
        <a:buChar char="●"/>
        <a:defRPr sz="1800">
          <a:solidFill>
            <a:srgbClr val="FFFFFF"/>
          </a:solidFill>
          <a:latin typeface="+mn-lt"/>
        </a:defRPr>
      </a:lvl6pPr>
      <a:lvl7pPr marL="2785858" indent="-195702" algn="l" defTabSz="414425" rtl="0" fontAlgn="base" hangingPunct="0">
        <a:lnSpc>
          <a:spcPct val="97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Times New Roman" pitchFamily="18" charset="0"/>
        <a:buChar char="●"/>
        <a:defRPr sz="1800">
          <a:solidFill>
            <a:srgbClr val="FFFFFF"/>
          </a:solidFill>
          <a:latin typeface="+mn-lt"/>
        </a:defRPr>
      </a:lvl7pPr>
      <a:lvl8pPr marL="3200283" indent="-195702" algn="l" defTabSz="414425" rtl="0" fontAlgn="base" hangingPunct="0">
        <a:lnSpc>
          <a:spcPct val="97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Times New Roman" pitchFamily="18" charset="0"/>
        <a:buChar char="●"/>
        <a:defRPr sz="1800">
          <a:solidFill>
            <a:srgbClr val="FFFFFF"/>
          </a:solidFill>
          <a:latin typeface="+mn-lt"/>
        </a:defRPr>
      </a:lvl8pPr>
      <a:lvl9pPr marL="3614708" indent="-195702" algn="l" defTabSz="414425" rtl="0" fontAlgn="base" hangingPunct="0">
        <a:lnSpc>
          <a:spcPct val="97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Times New Roman" pitchFamily="18" charset="0"/>
        <a:buChar char="●"/>
        <a:defRPr sz="18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425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850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275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700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126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6552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0977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5402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e-callisto.org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9.xml"/><Relationship Id="rId1" Type="http://schemas.openxmlformats.org/officeDocument/2006/relationships/video" Target="file:///J:\Laptop_Emergency_Backup_18-10-11\Users\Mario\Desktop\Work\Conferences\EU-Russian_STP_Open_Day_24-October-2011\eiscat-vu.mpg" TargetMode="Externa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1196768"/>
            <a:ext cx="6912768" cy="905711"/>
          </a:xfrm>
        </p:spPr>
        <p:txBody>
          <a:bodyPr/>
          <a:lstStyle/>
          <a:p>
            <a:r>
              <a:rPr lang="en-US" dirty="0" smtClean="0"/>
              <a:t>Radio frequencies and space weather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7704" y="2204864"/>
            <a:ext cx="6912768" cy="504056"/>
          </a:xfrm>
        </p:spPr>
        <p:txBody>
          <a:bodyPr/>
          <a:lstStyle/>
          <a:p>
            <a:r>
              <a:rPr lang="en-US" dirty="0" smtClean="0"/>
              <a:t>David Jackson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907704" y="2708920"/>
            <a:ext cx="6840612" cy="36004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SG-RFC Meeting, Geneva, 24-27 January 2017</a:t>
            </a:r>
          </a:p>
        </p:txBody>
      </p:sp>
    </p:spTree>
    <p:extLst>
      <p:ext uri="{BB962C8B-B14F-4D97-AF65-F5344CB8AC3E}">
        <p14:creationId xmlns="" xmlns:p14="http://schemas.microsoft.com/office/powerpoint/2010/main" val="21442709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0"/>
            <a:ext cx="6984776" cy="934656"/>
          </a:xfrm>
        </p:spPr>
        <p:txBody>
          <a:bodyPr/>
          <a:lstStyle/>
          <a:p>
            <a:r>
              <a:rPr lang="en-GB" sz="3200" dirty="0" smtClean="0"/>
              <a:t>Passive  </a:t>
            </a:r>
            <a:r>
              <a:rPr lang="en-GB" sz="3200" dirty="0" err="1" smtClean="0"/>
              <a:t>Ionospheric</a:t>
            </a:r>
            <a:r>
              <a:rPr lang="en-GB" sz="3200" dirty="0" smtClean="0"/>
              <a:t> observations</a:t>
            </a:r>
            <a:endParaRPr lang="en-GB" sz="3200" dirty="0"/>
          </a:p>
        </p:txBody>
      </p:sp>
      <p:pic>
        <p:nvPicPr>
          <p:cNvPr id="5" name="Picture 4" descr="Screenshot-31.png"/>
          <p:cNvPicPr>
            <a:picLocks noChangeAspect="1"/>
          </p:cNvPicPr>
          <p:nvPr/>
        </p:nvPicPr>
        <p:blipFill>
          <a:blip r:embed="rId2" cstate="print"/>
          <a:srcRect l="5440" r="17602"/>
          <a:stretch>
            <a:fillRect/>
          </a:stretch>
        </p:blipFill>
        <p:spPr>
          <a:xfrm>
            <a:off x="3419872" y="2060855"/>
            <a:ext cx="5453926" cy="461457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5" y="1988840"/>
            <a:ext cx="4248472" cy="2232248"/>
          </a:xfrm>
        </p:spPr>
        <p:txBody>
          <a:bodyPr/>
          <a:lstStyle/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GB" sz="2400" dirty="0" smtClean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GB" sz="2400" dirty="0" smtClean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Absorption (of HF) in D region (50-90km)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High </a:t>
            </a:r>
            <a:r>
              <a:rPr lang="en-GB" sz="2400" dirty="0" err="1" smtClean="0">
                <a:solidFill>
                  <a:srgbClr val="FF0000"/>
                </a:solidFill>
              </a:rPr>
              <a:t>lats</a:t>
            </a:r>
            <a:r>
              <a:rPr lang="en-GB" sz="2400" dirty="0" smtClean="0">
                <a:solidFill>
                  <a:srgbClr val="FF0000"/>
                </a:solidFill>
              </a:rPr>
              <a:t>, US, Canada</a:t>
            </a:r>
          </a:p>
          <a:p>
            <a:pPr lvl="1">
              <a:buFont typeface="Arial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1196759"/>
            <a:ext cx="6840760" cy="824775"/>
          </a:xfrm>
          <a:prstGeom prst="rect">
            <a:avLst/>
          </a:prstGeom>
          <a:noFill/>
        </p:spPr>
        <p:txBody>
          <a:bodyPr wrap="square" lIns="91370" tIns="45687" rIns="91370" bIns="45687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err="1" smtClean="0">
                <a:solidFill>
                  <a:schemeClr val="tx1"/>
                </a:solidFill>
              </a:rPr>
              <a:t>Riometers</a:t>
            </a:r>
            <a:r>
              <a:rPr lang="en-GB" sz="2800" dirty="0" smtClean="0">
                <a:solidFill>
                  <a:schemeClr val="tx1"/>
                </a:solidFill>
              </a:rPr>
              <a:t> – 20-50 MHz (usually 30 or 38.2 MHz)</a:t>
            </a:r>
          </a:p>
        </p:txBody>
      </p:sp>
      <p:sp>
        <p:nvSpPr>
          <p:cNvPr id="6" name="TextBox 5"/>
          <p:cNvSpPr txBox="1"/>
          <p:nvPr/>
        </p:nvSpPr>
        <p:spPr>
          <a:xfrm rot="1863367">
            <a:off x="133604" y="5199986"/>
            <a:ext cx="3672408" cy="563231"/>
          </a:xfrm>
          <a:prstGeom prst="rect">
            <a:avLst/>
          </a:prstGeom>
          <a:noFill/>
        </p:spPr>
        <p:txBody>
          <a:bodyPr wrap="square" lIns="91370" tIns="45687" rIns="91370" bIns="45687" rtlCol="0">
            <a:spAutoFit/>
          </a:bodyPr>
          <a:lstStyle/>
          <a:p>
            <a:r>
              <a:rPr lang="en-GB" sz="3600" dirty="0" smtClean="0"/>
              <a:t>Operational use</a:t>
            </a:r>
            <a:endParaRPr lang="en-GB" sz="3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0"/>
            <a:ext cx="7272808" cy="908720"/>
          </a:xfrm>
        </p:spPr>
        <p:txBody>
          <a:bodyPr/>
          <a:lstStyle/>
          <a:p>
            <a:r>
              <a:rPr lang="en-GB" dirty="0" smtClean="0"/>
              <a:t>Passive </a:t>
            </a:r>
            <a:r>
              <a:rPr lang="en-GB" dirty="0" err="1" smtClean="0"/>
              <a:t>Ionospheric</a:t>
            </a:r>
            <a:r>
              <a:rPr lang="en-GB" dirty="0" smtClean="0"/>
              <a:t> observations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6192688" cy="79208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+mn-lt"/>
              </a:rPr>
              <a:t>GNSS (typically 1.1-1.6 MHz)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Electron density: Ground based (continents) &amp; GNSS RO (</a:t>
            </a:r>
            <a:r>
              <a:rPr lang="en-GB" sz="2400" dirty="0" err="1" smtClean="0">
                <a:solidFill>
                  <a:schemeClr val="tx1"/>
                </a:solidFill>
              </a:rPr>
              <a:t>eg</a:t>
            </a:r>
            <a:r>
              <a:rPr lang="en-GB" sz="2400" dirty="0" smtClean="0">
                <a:solidFill>
                  <a:schemeClr val="tx1"/>
                </a:solidFill>
              </a:rPr>
              <a:t> COSMIC)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Scintillation monitors (100x more frequent sampling</a:t>
            </a:r>
          </a:p>
          <a:p>
            <a:pPr lvl="1">
              <a:buFont typeface="Arial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863367">
            <a:off x="5102154" y="4551917"/>
            <a:ext cx="3672408" cy="563231"/>
          </a:xfrm>
          <a:prstGeom prst="rect">
            <a:avLst/>
          </a:prstGeom>
          <a:noFill/>
        </p:spPr>
        <p:txBody>
          <a:bodyPr wrap="square" lIns="91370" tIns="45687" rIns="91370" bIns="45687" rtlCol="0">
            <a:spAutoFit/>
          </a:bodyPr>
          <a:lstStyle/>
          <a:p>
            <a:r>
              <a:rPr lang="en-GB" sz="3600" dirty="0" smtClean="0"/>
              <a:t>Operational use</a:t>
            </a:r>
            <a:endParaRPr lang="en-GB" sz="3600" dirty="0"/>
          </a:p>
        </p:txBody>
      </p:sp>
      <p:pic>
        <p:nvPicPr>
          <p:cNvPr id="6" name="Picture 5" descr="world-sm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933056"/>
            <a:ext cx="4034668" cy="20657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Solar / solar wind observations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9" name="Picture 8" descr="Screenshot-34.png"/>
          <p:cNvPicPr>
            <a:picLocks noChangeAspect="1"/>
          </p:cNvPicPr>
          <p:nvPr/>
        </p:nvPicPr>
        <p:blipFill>
          <a:blip r:embed="rId2" cstate="print"/>
          <a:srcRect b="92859"/>
          <a:stretch>
            <a:fillRect/>
          </a:stretch>
        </p:blipFill>
        <p:spPr>
          <a:xfrm>
            <a:off x="323528" y="2564904"/>
            <a:ext cx="7372350" cy="315540"/>
          </a:xfrm>
          <a:prstGeom prst="rect">
            <a:avLst/>
          </a:prstGeom>
        </p:spPr>
      </p:pic>
      <p:pic>
        <p:nvPicPr>
          <p:cNvPr id="10" name="Picture 9" descr="Screenshot-34.png"/>
          <p:cNvPicPr>
            <a:picLocks noChangeAspect="1"/>
          </p:cNvPicPr>
          <p:nvPr/>
        </p:nvPicPr>
        <p:blipFill>
          <a:blip r:embed="rId2" cstate="print"/>
          <a:srcRect t="48059"/>
          <a:stretch>
            <a:fillRect/>
          </a:stretch>
        </p:blipFill>
        <p:spPr>
          <a:xfrm>
            <a:off x="323528" y="2852936"/>
            <a:ext cx="7372350" cy="22955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1907704" y="1124744"/>
            <a:ext cx="1728192" cy="2880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596336" y="2276872"/>
            <a:ext cx="792088" cy="2160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-3276872" y="0"/>
            <a:ext cx="1080120" cy="112474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5085184"/>
            <a:ext cx="8172400" cy="155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/>
              <a:t>Radio flux observations – solar phenomena and monitoring of solar variability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Radio telescopes – inference of solar wind velocity and density </a:t>
            </a:r>
            <a:endParaRPr lang="en-GB" sz="2800" dirty="0"/>
          </a:p>
        </p:txBody>
      </p:sp>
    </p:spTree>
    <p:extLst>
      <p:ext uri="{BB962C8B-B14F-4D97-AF65-F5344CB8AC3E}">
        <p14:creationId xmlns="" xmlns:p14="http://schemas.microsoft.com/office/powerpoint/2010/main" val="1453108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0"/>
            <a:ext cx="7272808" cy="908720"/>
          </a:xfrm>
        </p:spPr>
        <p:txBody>
          <a:bodyPr/>
          <a:lstStyle/>
          <a:p>
            <a:r>
              <a:rPr lang="en-GB" dirty="0" smtClean="0"/>
              <a:t>Solar Radio Bursts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2376264" cy="338437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+mn-lt"/>
              </a:rPr>
              <a:t>Can be used to identify space weather phenomena</a:t>
            </a:r>
            <a:endParaRPr lang="en-GB" sz="2800" dirty="0" smtClean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75856" y="1052736"/>
          <a:ext cx="5653136" cy="5169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576"/>
                <a:gridCol w="1475657"/>
                <a:gridCol w="1152128"/>
                <a:gridCol w="1080119"/>
                <a:gridCol w="1332656"/>
              </a:tblGrid>
              <a:tr h="59045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Type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Description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Duration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Range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Notes</a:t>
                      </a:r>
                      <a:endParaRPr lang="en-GB" sz="1400" dirty="0"/>
                    </a:p>
                  </a:txBody>
                  <a:tcPr/>
                </a:tc>
              </a:tr>
              <a:tr h="670216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Noise storms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 burst ~ 1s; storms:</a:t>
                      </a:r>
                      <a:r>
                        <a:rPr lang="en-GB" sz="1200" baseline="0" dirty="0" smtClean="0"/>
                        <a:t> hours-days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80-200 MHz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</a:tr>
              <a:tr h="865696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II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Slow drift bursts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3-30 min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20-150 MHz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Flare and CME detection. CME shock wave speed from freq. drift.</a:t>
                      </a:r>
                      <a:endParaRPr lang="en-GB" sz="1200" dirty="0"/>
                    </a:p>
                  </a:txBody>
                  <a:tcPr/>
                </a:tc>
              </a:tr>
              <a:tr h="670216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III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Fast drift bursts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1-3 s (or 1-5 </a:t>
                      </a:r>
                      <a:r>
                        <a:rPr lang="en-GB" sz="1200" dirty="0" err="1" smtClean="0"/>
                        <a:t>mins</a:t>
                      </a:r>
                      <a:r>
                        <a:rPr lang="en-GB" sz="1200" dirty="0" smtClean="0"/>
                        <a:t> for </a:t>
                      </a:r>
                      <a:r>
                        <a:rPr lang="en-GB" sz="1200" dirty="0" smtClean="0"/>
                        <a:t>group, </a:t>
                      </a:r>
                      <a:r>
                        <a:rPr lang="en-GB" sz="1200" dirty="0" err="1" smtClean="0"/>
                        <a:t>mins</a:t>
                      </a:r>
                      <a:r>
                        <a:rPr lang="en-GB" sz="1200" dirty="0" smtClean="0"/>
                        <a:t>-hrs for storm)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10kHz-1GHz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Impulsive phase of flare. Infer velocities</a:t>
                      </a:r>
                      <a:r>
                        <a:rPr lang="en-GB" sz="1200" baseline="0" dirty="0" smtClean="0"/>
                        <a:t> in solar corona</a:t>
                      </a:r>
                      <a:endParaRPr lang="en-GB" sz="1200" dirty="0"/>
                    </a:p>
                  </a:txBody>
                  <a:tcPr/>
                </a:tc>
              </a:tr>
              <a:tr h="1256655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IV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Broadband</a:t>
                      </a:r>
                      <a:r>
                        <a:rPr lang="en-GB" sz="1200" baseline="0" dirty="0" smtClean="0"/>
                        <a:t> continuum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Moving: 30m-2h.</a:t>
                      </a:r>
                      <a:r>
                        <a:rPr lang="en-GB" sz="1200" baseline="0" dirty="0" smtClean="0"/>
                        <a:t> Stationary: hrs-days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Moving: 20-400 </a:t>
                      </a:r>
                      <a:r>
                        <a:rPr lang="en-GB" sz="1200" dirty="0" err="1" smtClean="0"/>
                        <a:t>MHz.</a:t>
                      </a:r>
                      <a:r>
                        <a:rPr lang="en-GB" sz="1200" baseline="0" dirty="0" smtClean="0"/>
                        <a:t> Stationary: 20-2000 MHz </a:t>
                      </a:r>
                      <a:endParaRPr lang="en-GB" sz="1200" dirty="0" smtClean="0"/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Moving emission corresponds</a:t>
                      </a:r>
                      <a:r>
                        <a:rPr lang="en-GB" sz="1200" baseline="0" dirty="0" smtClean="0"/>
                        <a:t> roughly to CME speed</a:t>
                      </a:r>
                      <a:endParaRPr lang="en-GB" sz="1200" dirty="0"/>
                    </a:p>
                  </a:txBody>
                  <a:tcPr/>
                </a:tc>
              </a:tr>
              <a:tr h="670216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V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Continuum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1-3 </a:t>
                      </a:r>
                      <a:r>
                        <a:rPr lang="en-GB" sz="1200" dirty="0" err="1" smtClean="0"/>
                        <a:t>mins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10-200 MHz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Follows some Type III SRBs – gradual decay phase of flare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6309321"/>
            <a:ext cx="6480720" cy="327782"/>
          </a:xfrm>
          <a:prstGeom prst="rect">
            <a:avLst/>
          </a:prstGeom>
          <a:noFill/>
        </p:spPr>
        <p:txBody>
          <a:bodyPr wrap="square" lIns="91370" tIns="45687" rIns="91370" bIns="45687" rtlCol="0">
            <a:spAutoFit/>
          </a:bodyPr>
          <a:lstStyle/>
          <a:p>
            <a:r>
              <a:rPr lang="en-GB" sz="1800" dirty="0" smtClean="0"/>
              <a:t>Also Types VI and VII – extension of types III and V</a:t>
            </a:r>
            <a:endParaRPr lang="en-GB" sz="1800" dirty="0"/>
          </a:p>
        </p:txBody>
      </p:sp>
      <p:pic>
        <p:nvPicPr>
          <p:cNvPr id="8" name="Picture 4" descr="kmbur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05064"/>
            <a:ext cx="3132138" cy="22415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0"/>
            <a:ext cx="7272808" cy="908720"/>
          </a:xfrm>
        </p:spPr>
        <p:txBody>
          <a:bodyPr/>
          <a:lstStyle/>
          <a:p>
            <a:r>
              <a:rPr lang="en-GB" dirty="0" smtClean="0"/>
              <a:t>Spectrographs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6624736" cy="79208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800" dirty="0" err="1" smtClean="0">
                <a:latin typeface="+mn-lt"/>
              </a:rPr>
              <a:t>eCallisto</a:t>
            </a:r>
            <a:endParaRPr lang="en-GB" sz="2800" dirty="0" smtClean="0"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  <a:hlinkClick r:id="rId2"/>
              </a:rPr>
              <a:t>http://www.e-callisto.org/</a:t>
            </a:r>
            <a:endParaRPr lang="en-GB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Variable frequency range – typically 10-45 to 450-870 MHz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Radio noise and antenna size issues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Other spectrographs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AUS, J,SK,BE,GR, F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Similar range as </a:t>
            </a:r>
            <a:r>
              <a:rPr lang="en-GB" dirty="0" err="1" smtClean="0">
                <a:solidFill>
                  <a:schemeClr val="tx1"/>
                </a:solidFill>
              </a:rPr>
              <a:t>eCallisto</a:t>
            </a:r>
            <a:r>
              <a:rPr lang="en-GB" dirty="0" smtClean="0">
                <a:solidFill>
                  <a:schemeClr val="tx1"/>
                </a:solidFill>
              </a:rPr>
              <a:t>. Some up to 3 GHz or 9 GHz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00B0F0"/>
                </a:solidFill>
              </a:rPr>
              <a:t>Mainly research – but some (</a:t>
            </a:r>
            <a:r>
              <a:rPr lang="en-GB" dirty="0" err="1" smtClean="0">
                <a:solidFill>
                  <a:srgbClr val="00B0F0"/>
                </a:solidFill>
              </a:rPr>
              <a:t>eg</a:t>
            </a:r>
            <a:r>
              <a:rPr lang="en-GB" dirty="0" smtClean="0">
                <a:solidFill>
                  <a:srgbClr val="00B0F0"/>
                </a:solidFill>
              </a:rPr>
              <a:t> J, US, AUS) used to identify CMEs  and flares</a:t>
            </a:r>
            <a:endParaRPr lang="en-GB" dirty="0">
              <a:solidFill>
                <a:srgbClr val="00B0F0"/>
              </a:solidFill>
            </a:endParaRPr>
          </a:p>
        </p:txBody>
      </p:sp>
      <p:pic>
        <p:nvPicPr>
          <p:cNvPr id="6" name="Picture 5" descr="Screenshot-3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4608" y="0"/>
            <a:ext cx="4279392" cy="250745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0"/>
            <a:ext cx="7272808" cy="908720"/>
          </a:xfrm>
        </p:spPr>
        <p:txBody>
          <a:bodyPr/>
          <a:lstStyle/>
          <a:p>
            <a:r>
              <a:rPr lang="en-GB" dirty="0" smtClean="0"/>
              <a:t>Solar </a:t>
            </a:r>
            <a:r>
              <a:rPr lang="en-GB" dirty="0" err="1" smtClean="0"/>
              <a:t>Obs</a:t>
            </a:r>
            <a:r>
              <a:rPr lang="en-GB" dirty="0" smtClean="0"/>
              <a:t> – discrete Frequencies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208912" cy="792088"/>
          </a:xfrm>
        </p:spPr>
        <p:txBody>
          <a:bodyPr/>
          <a:lstStyle/>
          <a:p>
            <a:r>
              <a:rPr lang="en-GB" sz="2800" dirty="0" smtClean="0">
                <a:solidFill>
                  <a:srgbClr val="FF0000"/>
                </a:solidFill>
                <a:latin typeface="+mn-lt"/>
              </a:rPr>
              <a:t>Radio Flux Monitoring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+mn-lt"/>
              </a:rPr>
              <a:t>Solar Electro-Optical Network – 245, 410, 610, 1415, 2695, 4995, 8800, 15400 MHz)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>
                <a:solidFill>
                  <a:srgbClr val="00B0F0"/>
                </a:solidFill>
              </a:rPr>
              <a:t>US, AUS, Italy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Canada  (Belgium) – 6 bands from  1400 MHz-10,7000 GHz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>
                <a:solidFill>
                  <a:srgbClr val="00B0F0"/>
                </a:solidFill>
              </a:rPr>
              <a:t>Including F10.7 (2750-2850 MHz) – key index for  solar variability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Radio Heliograph</a:t>
            </a:r>
            <a:r>
              <a:rPr lang="en-GB" sz="2800" dirty="0" smtClean="0"/>
              <a:t>:  France</a:t>
            </a:r>
            <a:r>
              <a:rPr lang="en-GB" sz="2800" smtClean="0"/>
              <a:t>, Japan </a:t>
            </a:r>
            <a:r>
              <a:rPr lang="en-GB" sz="2800" dirty="0" smtClean="0"/>
              <a:t>(150, 236, 327, 410, 432 MHz)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Interplanetary Scintillation </a:t>
            </a:r>
            <a:r>
              <a:rPr lang="en-GB" sz="2800" dirty="0" smtClean="0"/>
              <a:t>(next page)</a:t>
            </a:r>
            <a:endParaRPr lang="en-GB" sz="2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71040" y="119860"/>
            <a:ext cx="7807680" cy="52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325243" indent="-325243" algn="ctr" hangingPunct="0">
              <a:lnSpc>
                <a:spcPct val="117000"/>
              </a:lnSpc>
              <a:buClr>
                <a:srgbClr val="000000"/>
              </a:buClr>
              <a:buSzPct val="45000"/>
              <a:tabLst>
                <a:tab pos="656242" algn="l"/>
                <a:tab pos="1312479" algn="l"/>
                <a:tab pos="1968724" algn="l"/>
                <a:tab pos="2624965" algn="l"/>
                <a:tab pos="3281206" algn="l"/>
                <a:tab pos="3937449" algn="l"/>
                <a:tab pos="4593690" algn="l"/>
                <a:tab pos="5249931" algn="l"/>
                <a:tab pos="5906172" algn="l"/>
                <a:tab pos="6562414" algn="l"/>
                <a:tab pos="7218656" algn="l"/>
              </a:tabLst>
            </a:pPr>
            <a:r>
              <a:rPr lang="en-GB" sz="2900" b="1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+mn-cs"/>
              </a:rPr>
              <a:t>Introduction to IPS </a:t>
            </a:r>
            <a:endParaRPr lang="en-US" sz="2900" b="1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123" name="Picture 3" descr="I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890" y="620709"/>
            <a:ext cx="5186012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436096" y="692695"/>
            <a:ext cx="3643104" cy="214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91443" indent="-293583" hangingPunct="0">
              <a:lnSpc>
                <a:spcPct val="97000"/>
              </a:lnSpc>
              <a:spcAft>
                <a:spcPts val="1293"/>
              </a:spcAft>
              <a:buClr>
                <a:srgbClr val="FFFFFF"/>
              </a:buClr>
              <a:buSzPct val="52000"/>
              <a:tabLst>
                <a:tab pos="656242" algn="l"/>
                <a:tab pos="1312479" algn="l"/>
                <a:tab pos="1968724" algn="l"/>
                <a:tab pos="2624965" algn="l"/>
                <a:tab pos="3281206" algn="l"/>
                <a:tab pos="3937449" algn="l"/>
                <a:tab pos="4593690" algn="l"/>
                <a:tab pos="5249931" algn="l"/>
                <a:tab pos="5906172" algn="l"/>
                <a:tab pos="6562414" algn="l"/>
              </a:tabLst>
            </a:pPr>
            <a:r>
              <a:rPr lang="en-GB" sz="1800" dirty="0" smtClean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     Radio signals received at each site are very similar except for a small time-lag.</a:t>
            </a:r>
            <a:br>
              <a:rPr lang="en-GB" sz="1800" dirty="0" smtClean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en-GB" sz="1800" dirty="0" smtClean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en-GB" sz="1800" dirty="0" smtClean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en-GB" sz="1800" dirty="0" smtClean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The cross-correlation function can be used to infer the solar wind velocity(s) across the line of sight (LOS).</a:t>
            </a: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4716016" y="2492896"/>
            <a:ext cx="1512168" cy="1587044"/>
          </a:xfrm>
          <a:prstGeom prst="line">
            <a:avLst/>
          </a:prstGeom>
          <a:noFill/>
          <a:ln w="9360">
            <a:solidFill>
              <a:srgbClr val="FF6633"/>
            </a:solidFill>
            <a:round/>
            <a:headEnd/>
            <a:tailEnd type="triangle" w="med" len="med"/>
          </a:ln>
        </p:spPr>
        <p:txBody>
          <a:bodyPr lIns="82894" tIns="41446" rIns="82894" bIns="41446"/>
          <a:lstStyle/>
          <a:p>
            <a:pPr eaLnBrk="0" hangingPunct="0">
              <a:lnSpc>
                <a:spcPct val="100000"/>
              </a:lnSpc>
            </a:pPr>
            <a:endParaRPr lang="en-GB" sz="2500" b="1" dirty="0" smtClean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940152" y="3068960"/>
            <a:ext cx="1332000" cy="27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91443" indent="-293583" hangingPunct="0">
              <a:lnSpc>
                <a:spcPct val="117000"/>
              </a:lnSpc>
              <a:spcAft>
                <a:spcPts val="1293"/>
              </a:spcAft>
              <a:buClr>
                <a:srgbClr val="FFFFFF"/>
              </a:buClr>
              <a:buSzPct val="65000"/>
              <a:tabLst>
                <a:tab pos="656242" algn="l"/>
                <a:tab pos="1312479" algn="l"/>
              </a:tabLst>
            </a:pPr>
            <a:r>
              <a:rPr lang="en-GB" sz="1500" i="1" dirty="0" smtClean="0">
                <a:solidFill>
                  <a:srgbClr val="FF9933"/>
                </a:solidFill>
                <a:latin typeface="Times New Roman" pitchFamily="18" charset="0"/>
                <a:ea typeface="+mn-ea"/>
                <a:cs typeface="+mn-cs"/>
              </a:rPr>
              <a:t>(Not to scale)</a:t>
            </a:r>
          </a:p>
        </p:txBody>
      </p:sp>
      <p:pic>
        <p:nvPicPr>
          <p:cNvPr id="9" name="eiscat-vu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9627" y="3657600"/>
            <a:ext cx="298437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95536" y="5103622"/>
            <a:ext cx="5328592" cy="118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325411" indent="-325411" hangingPunct="0">
              <a:lnSpc>
                <a:spcPct val="107000"/>
              </a:lnSpc>
              <a:buClr>
                <a:srgbClr val="000000"/>
              </a:buClr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  <a:tab pos="8535561" algn="l"/>
              </a:tabLst>
            </a:pPr>
            <a:r>
              <a:rPr lang="en-GB" sz="2400" b="1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+mn-cs"/>
              </a:rPr>
              <a:t>3-D Reconstructions of ICMEs / solar wind – moving towards operational Space Weather</a:t>
            </a: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5292080" y="5877272"/>
            <a:ext cx="1296144" cy="72008"/>
          </a:xfrm>
          <a:prstGeom prst="line">
            <a:avLst/>
          </a:prstGeom>
          <a:noFill/>
          <a:ln w="9360">
            <a:solidFill>
              <a:srgbClr val="FF6633"/>
            </a:solidFill>
            <a:round/>
            <a:headEnd/>
            <a:tailEnd type="triangle" w="med" len="med"/>
          </a:ln>
        </p:spPr>
        <p:txBody>
          <a:bodyPr lIns="82894" tIns="41446" rIns="82894" bIns="41446"/>
          <a:lstStyle/>
          <a:p>
            <a:pPr eaLnBrk="0" hangingPunct="0">
              <a:lnSpc>
                <a:spcPct val="100000"/>
              </a:lnSpc>
            </a:pPr>
            <a:endParaRPr lang="en-GB" sz="2500" b="1" dirty="0" smtClean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6399413"/>
            <a:ext cx="5184576" cy="27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Thanks to Mario </a:t>
            </a:r>
            <a:r>
              <a:rPr lang="en-GB" sz="1400" dirty="0" err="1" smtClean="0">
                <a:solidFill>
                  <a:srgbClr val="FF0000"/>
                </a:solidFill>
              </a:rPr>
              <a:t>Bisi</a:t>
            </a:r>
            <a:r>
              <a:rPr lang="en-GB" sz="1400" dirty="0" smtClean="0">
                <a:solidFill>
                  <a:srgbClr val="FF0000"/>
                </a:solidFill>
              </a:rPr>
              <a:t>, Richard Fallows and Bernie Jackson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2"/>
          <p:cNvSpPr txBox="1">
            <a:spLocks noChangeArrowheads="1"/>
          </p:cNvSpPr>
          <p:nvPr/>
        </p:nvSpPr>
        <p:spPr bwMode="auto">
          <a:xfrm>
            <a:off x="671040" y="119862"/>
            <a:ext cx="7807680" cy="52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325175" indent="-325175" algn="ctr" hangingPunct="0">
              <a:lnSpc>
                <a:spcPct val="117000"/>
              </a:lnSpc>
              <a:buClr>
                <a:srgbClr val="000000"/>
              </a:buClr>
              <a:buSzPct val="45000"/>
              <a:tabLst>
                <a:tab pos="656106" algn="l"/>
                <a:tab pos="1312207" algn="l"/>
                <a:tab pos="1968314" algn="l"/>
                <a:tab pos="2624421" algn="l"/>
                <a:tab pos="3280524" algn="l"/>
                <a:tab pos="3936633" algn="l"/>
                <a:tab pos="4592737" algn="l"/>
                <a:tab pos="5248843" algn="l"/>
                <a:tab pos="5904947" algn="l"/>
                <a:tab pos="6561053" algn="l"/>
                <a:tab pos="7217160" algn="l"/>
              </a:tabLst>
            </a:pPr>
            <a:r>
              <a:rPr lang="en-GB" sz="2900" b="1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+mn-cs"/>
              </a:rPr>
              <a:t>Observing Summary (not exclusive)</a:t>
            </a:r>
            <a:endParaRPr lang="en-GB" sz="2900" b="1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91682" y="685520"/>
            <a:ext cx="8425440" cy="5400567"/>
            <a:chOff x="272" y="612"/>
            <a:chExt cx="5851" cy="3750"/>
          </a:xfrm>
        </p:grpSpPr>
        <p:grpSp>
          <p:nvGrpSpPr>
            <p:cNvPr id="3" name="Group 24"/>
            <p:cNvGrpSpPr>
              <a:grpSpLocks noChangeAspect="1"/>
            </p:cNvGrpSpPr>
            <p:nvPr/>
          </p:nvGrpSpPr>
          <p:grpSpPr bwMode="auto">
            <a:xfrm>
              <a:off x="272" y="612"/>
              <a:ext cx="5851" cy="3750"/>
              <a:chOff x="227" y="703"/>
              <a:chExt cx="5307" cy="3402"/>
            </a:xfrm>
          </p:grpSpPr>
          <p:sp>
            <p:nvSpPr>
              <p:cNvPr id="33799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227" y="703"/>
                <a:ext cx="5307" cy="340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lnSpc>
                    <a:spcPct val="100000"/>
                  </a:lnSpc>
                </a:pPr>
                <a:endParaRPr lang="en-US" sz="2500" b="1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4" name="Group 1"/>
              <p:cNvGrpSpPr>
                <a:grpSpLocks noChangeAspect="1"/>
              </p:cNvGrpSpPr>
              <p:nvPr/>
            </p:nvGrpSpPr>
            <p:grpSpPr bwMode="auto">
              <a:xfrm>
                <a:off x="270" y="771"/>
                <a:ext cx="5183" cy="3260"/>
                <a:chOff x="720" y="771"/>
                <a:chExt cx="5183" cy="3260"/>
              </a:xfrm>
            </p:grpSpPr>
            <p:pic>
              <p:nvPicPr>
                <p:cNvPr id="33801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720" y="771"/>
                  <a:ext cx="4676" cy="3139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grpSp>
              <p:nvGrpSpPr>
                <p:cNvPr id="5" name="Group 32"/>
                <p:cNvGrpSpPr>
                  <a:grpSpLocks noChangeAspect="1"/>
                </p:cNvGrpSpPr>
                <p:nvPr/>
              </p:nvGrpSpPr>
              <p:grpSpPr bwMode="auto">
                <a:xfrm>
                  <a:off x="2107" y="1403"/>
                  <a:ext cx="3797" cy="2629"/>
                  <a:chOff x="2107" y="1403"/>
                  <a:chExt cx="3797" cy="2629"/>
                </a:xfrm>
              </p:grpSpPr>
              <p:sp>
                <p:nvSpPr>
                  <p:cNvPr id="33803" name="AutoShape 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38" y="3244"/>
                    <a:ext cx="475" cy="680"/>
                  </a:xfrm>
                  <a:prstGeom prst="roundRect">
                    <a:avLst>
                      <a:gd name="adj" fmla="val 208"/>
                    </a:avLst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lnSpc>
                        <a:spcPct val="81000"/>
                      </a:lnSpc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US" sz="1600" dirty="0" smtClean="0">
                      <a:solidFill>
                        <a:srgbClr val="FFFFFF"/>
                      </a:solidFill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  <p:sp>
                <p:nvSpPr>
                  <p:cNvPr id="33804" name="AutoShape 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17" y="2742"/>
                    <a:ext cx="356" cy="680"/>
                  </a:xfrm>
                  <a:prstGeom prst="roundRect">
                    <a:avLst>
                      <a:gd name="adj" fmla="val 278"/>
                    </a:avLst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lnSpc>
                        <a:spcPct val="81000"/>
                      </a:lnSpc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US" sz="1600" dirty="0" smtClean="0">
                      <a:solidFill>
                        <a:srgbClr val="FFFFFF"/>
                      </a:solidFill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  <p:sp>
                <p:nvSpPr>
                  <p:cNvPr id="33805" name="AutoShape 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07" y="1425"/>
                    <a:ext cx="3204" cy="680"/>
                  </a:xfrm>
                  <a:prstGeom prst="roundRect">
                    <a:avLst>
                      <a:gd name="adj" fmla="val 144"/>
                    </a:avLst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lnSpc>
                        <a:spcPct val="81000"/>
                      </a:lnSpc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US" sz="1600" dirty="0" smtClean="0">
                      <a:solidFill>
                        <a:srgbClr val="FFFFFF"/>
                      </a:solidFill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  <p:sp>
                <p:nvSpPr>
                  <p:cNvPr id="33806" name="Text Box 7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319" y="1995"/>
                    <a:ext cx="1928" cy="207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90000" tIns="56466" rIns="90000" bIns="45000"/>
                  <a:lstStyle/>
                  <a:p>
                    <a:pPr defTabSz="414382">
                      <a:lnSpc>
                        <a:spcPct val="81000"/>
                      </a:lnSpc>
                      <a:buClr>
                        <a:srgbClr val="000000"/>
                      </a:buClr>
                      <a:buSzPct val="100000"/>
                      <a:tabLst>
                        <a:tab pos="656106" algn="l"/>
                        <a:tab pos="1312207" algn="l"/>
                        <a:tab pos="1968314" algn="l"/>
                        <a:tab pos="2624421" algn="l"/>
                      </a:tabLst>
                    </a:pPr>
                    <a:r>
                      <a:rPr lang="en-US" sz="1200" dirty="0" smtClean="0">
                        <a:solidFill>
                          <a:srgbClr val="94476B"/>
                        </a:solidFill>
                        <a:ea typeface="Arial Unicode MS" pitchFamily="34" charset="-128"/>
                        <a:cs typeface="Arial Unicode MS" pitchFamily="34" charset="-128"/>
                      </a:rPr>
                      <a:t>STEREO HI1 &amp; HI2 (&lt;30</a:t>
                    </a:r>
                    <a:r>
                      <a:rPr lang="en-US" sz="1200" dirty="0" smtClean="0">
                        <a:solidFill>
                          <a:srgbClr val="94476B"/>
                        </a:solidFill>
                        <a:ea typeface="+mn-ea"/>
                        <a:cs typeface="Arial" charset="0"/>
                      </a:rPr>
                      <a:t>º of  ecliptic)</a:t>
                    </a:r>
                  </a:p>
                </p:txBody>
              </p:sp>
              <p:sp>
                <p:nvSpPr>
                  <p:cNvPr id="33807" name="Line 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44" y="1811"/>
                    <a:ext cx="2017" cy="1"/>
                  </a:xfrm>
                  <a:prstGeom prst="line">
                    <a:avLst/>
                  </a:prstGeom>
                  <a:noFill/>
                  <a:ln w="54720">
                    <a:solidFill>
                      <a:srgbClr val="FF0000"/>
                    </a:solidFill>
                    <a:round/>
                    <a:headEnd type="triangle" w="med" len="med"/>
                    <a:tailEnd type="triangle" w="med" len="med"/>
                  </a:ln>
                </p:spPr>
                <p:txBody>
                  <a:bodyPr/>
                  <a:lstStyle/>
                  <a:p>
                    <a:pPr eaLnBrk="0" hangingPunct="0">
                      <a:lnSpc>
                        <a:spcPct val="100000"/>
                      </a:lnSpc>
                    </a:pPr>
                    <a:endParaRPr lang="en-GB" sz="2500" b="1" dirty="0" smtClean="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808" name="Line 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727" y="1576"/>
                    <a:ext cx="2017" cy="1"/>
                  </a:xfrm>
                  <a:prstGeom prst="line">
                    <a:avLst/>
                  </a:prstGeom>
                  <a:noFill/>
                  <a:ln w="54720">
                    <a:solidFill>
                      <a:srgbClr val="FF0000"/>
                    </a:solidFill>
                    <a:round/>
                    <a:headEnd type="triangle" w="med" len="med"/>
                    <a:tailEnd type="triangle" w="med" len="med"/>
                  </a:ln>
                </p:spPr>
                <p:txBody>
                  <a:bodyPr/>
                  <a:lstStyle/>
                  <a:p>
                    <a:pPr eaLnBrk="0" hangingPunct="0">
                      <a:lnSpc>
                        <a:spcPct val="100000"/>
                      </a:lnSpc>
                    </a:pPr>
                    <a:endParaRPr lang="en-GB" sz="2500" b="1" dirty="0" smtClean="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809" name="Text Box 1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3448" y="1623"/>
                    <a:ext cx="1500" cy="207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56466" rIns="90000" bIns="45000"/>
                  <a:lstStyle/>
                  <a:p>
                    <a:pPr defTabSz="414382">
                      <a:lnSpc>
                        <a:spcPct val="81000"/>
                      </a:lnSpc>
                      <a:buClr>
                        <a:srgbClr val="000000"/>
                      </a:buClr>
                      <a:buSzPct val="100000"/>
                      <a:tabLst>
                        <a:tab pos="656106" algn="l"/>
                        <a:tab pos="1312207" algn="l"/>
                        <a:tab pos="1968314" algn="l"/>
                      </a:tabLst>
                    </a:pPr>
                    <a:r>
                      <a:rPr lang="en-US" sz="1200" dirty="0" smtClean="0">
                        <a:solidFill>
                          <a:srgbClr val="FF0000"/>
                        </a:solidFill>
                        <a:ea typeface="Arial Unicode MS" pitchFamily="34" charset="-128"/>
                        <a:cs typeface="Arial Unicode MS" pitchFamily="34" charset="-128"/>
                      </a:rPr>
                      <a:t>LOFAR IPS (all latitudes)</a:t>
                    </a:r>
                  </a:p>
                </p:txBody>
              </p:sp>
              <p:sp>
                <p:nvSpPr>
                  <p:cNvPr id="33810" name="Text Box 11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3887" y="1403"/>
                    <a:ext cx="1500" cy="207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56466" rIns="90000" bIns="45000"/>
                  <a:lstStyle/>
                  <a:p>
                    <a:pPr algn="ctr" defTabSz="414382">
                      <a:lnSpc>
                        <a:spcPct val="81000"/>
                      </a:lnSpc>
                      <a:buClr>
                        <a:srgbClr val="000000"/>
                      </a:buClr>
                      <a:buSzPct val="100000"/>
                      <a:tabLst>
                        <a:tab pos="656106" algn="l"/>
                        <a:tab pos="1312207" algn="l"/>
                        <a:tab pos="1968314" algn="l"/>
                      </a:tabLst>
                    </a:pPr>
                    <a:r>
                      <a:rPr lang="en-US" sz="1200" dirty="0" smtClean="0">
                        <a:solidFill>
                          <a:srgbClr val="FF0000"/>
                        </a:solidFill>
                        <a:ea typeface="Arial Unicode MS" pitchFamily="34" charset="-128"/>
                        <a:cs typeface="Arial Unicode MS" pitchFamily="34" charset="-128"/>
                      </a:rPr>
                      <a:t>Low band</a:t>
                    </a:r>
                  </a:p>
                </p:txBody>
              </p:sp>
              <p:sp>
                <p:nvSpPr>
                  <p:cNvPr id="33811" name="Text Box 12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582" y="1811"/>
                    <a:ext cx="1500" cy="207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56466" rIns="90000" bIns="45000"/>
                  <a:lstStyle/>
                  <a:p>
                    <a:pPr algn="ctr" defTabSz="414382">
                      <a:lnSpc>
                        <a:spcPct val="81000"/>
                      </a:lnSpc>
                      <a:buClr>
                        <a:srgbClr val="000000"/>
                      </a:buClr>
                      <a:buSzPct val="100000"/>
                      <a:tabLst>
                        <a:tab pos="656106" algn="l"/>
                        <a:tab pos="1312207" algn="l"/>
                        <a:tab pos="1968314" algn="l"/>
                      </a:tabLst>
                    </a:pPr>
                    <a:r>
                      <a:rPr lang="en-US" sz="1200" dirty="0" smtClean="0">
                        <a:solidFill>
                          <a:srgbClr val="FF0000"/>
                        </a:solidFill>
                        <a:ea typeface="Arial Unicode MS" pitchFamily="34" charset="-128"/>
                        <a:cs typeface="Arial Unicode MS" pitchFamily="34" charset="-128"/>
                      </a:rPr>
                      <a:t>High band</a:t>
                    </a:r>
                  </a:p>
                </p:txBody>
              </p:sp>
              <p:sp>
                <p:nvSpPr>
                  <p:cNvPr id="33812" name="Line 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07" y="3974"/>
                    <a:ext cx="3797" cy="1"/>
                  </a:xfrm>
                  <a:prstGeom prst="line">
                    <a:avLst/>
                  </a:prstGeom>
                  <a:noFill/>
                  <a:ln w="36720">
                    <a:solidFill>
                      <a:srgbClr val="FF00FF"/>
                    </a:solidFill>
                    <a:round/>
                    <a:headEnd type="triangle" w="med" len="med"/>
                    <a:tailEnd type="triangle" w="med" len="med"/>
                  </a:ln>
                </p:spPr>
                <p:txBody>
                  <a:bodyPr/>
                  <a:lstStyle/>
                  <a:p>
                    <a:pPr eaLnBrk="0" hangingPunct="0">
                      <a:lnSpc>
                        <a:spcPct val="100000"/>
                      </a:lnSpc>
                    </a:pPr>
                    <a:endParaRPr lang="en-GB" sz="2500" b="1" dirty="0" smtClean="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813" name="Text Box 14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3294" y="3825"/>
                    <a:ext cx="1500" cy="207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56466" rIns="90000" bIns="45000"/>
                  <a:lstStyle/>
                  <a:p>
                    <a:pPr algn="ctr" defTabSz="414382">
                      <a:lnSpc>
                        <a:spcPct val="81000"/>
                      </a:lnSpc>
                      <a:buClr>
                        <a:srgbClr val="000000"/>
                      </a:buClr>
                      <a:buSzPct val="100000"/>
                      <a:tabLst>
                        <a:tab pos="656106" algn="l"/>
                        <a:tab pos="1312207" algn="l"/>
                        <a:tab pos="1968314" algn="l"/>
                      </a:tabLst>
                    </a:pPr>
                    <a:r>
                      <a:rPr lang="en-US" sz="1200" dirty="0" smtClean="0">
                        <a:solidFill>
                          <a:srgbClr val="FF00FF"/>
                        </a:solidFill>
                        <a:ea typeface="Arial Unicode MS" pitchFamily="34" charset="-128"/>
                        <a:cs typeface="Arial Unicode MS" pitchFamily="34" charset="-128"/>
                      </a:rPr>
                      <a:t>SMEI (all latitudes)</a:t>
                    </a:r>
                  </a:p>
                </p:txBody>
              </p:sp>
            </p:grpSp>
          </p:grpSp>
        </p:grpSp>
        <p:sp>
          <p:nvSpPr>
            <p:cNvPr id="33798" name="Text Box 40"/>
            <p:cNvSpPr txBox="1">
              <a:spLocks noChangeArrowheads="1"/>
            </p:cNvSpPr>
            <p:nvPr/>
          </p:nvSpPr>
          <p:spPr bwMode="auto">
            <a:xfrm>
              <a:off x="3239" y="3379"/>
              <a:ext cx="965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</a:pPr>
              <a:r>
                <a:rPr lang="en-GB" sz="1300" dirty="0" smtClean="0">
                  <a:solidFill>
                    <a:srgbClr val="006600"/>
                  </a:solidFill>
                  <a:ea typeface="+mn-ea"/>
                  <a:cs typeface="Arial" charset="0"/>
                </a:rPr>
                <a:t>(</a:t>
              </a:r>
              <a:r>
                <a:rPr lang="en-GB" sz="1300" dirty="0" err="1" smtClean="0">
                  <a:solidFill>
                    <a:srgbClr val="006600"/>
                  </a:solidFill>
                  <a:ea typeface="+mn-ea"/>
                  <a:cs typeface="Arial" charset="0"/>
                </a:rPr>
                <a:t>Ooty</a:t>
              </a:r>
              <a:r>
                <a:rPr lang="en-GB" sz="1300" dirty="0" smtClean="0">
                  <a:solidFill>
                    <a:srgbClr val="006600"/>
                  </a:solidFill>
                  <a:ea typeface="+mn-ea"/>
                  <a:cs typeface="Arial" charset="0"/>
                </a:rPr>
                <a:t>, </a:t>
              </a:r>
              <a:r>
                <a:rPr lang="en-GB" sz="1300" dirty="0" err="1" smtClean="0">
                  <a:solidFill>
                    <a:srgbClr val="006600"/>
                  </a:solidFill>
                  <a:ea typeface="+mn-ea"/>
                  <a:cs typeface="Arial" charset="0"/>
                </a:rPr>
                <a:t>Jeju</a:t>
              </a:r>
              <a:r>
                <a:rPr lang="en-GB" sz="1300" dirty="0" smtClean="0">
                  <a:solidFill>
                    <a:srgbClr val="006600"/>
                  </a:solidFill>
                  <a:ea typeface="+mn-ea"/>
                  <a:cs typeface="Arial" charset="0"/>
                </a:rPr>
                <a:t> also)</a:t>
              </a:r>
            </a:p>
          </p:txBody>
        </p:sp>
      </p:grpSp>
      <p:sp>
        <p:nvSpPr>
          <p:cNvPr id="33796" name="Text Box 8"/>
          <p:cNvSpPr txBox="1">
            <a:spLocks noChangeArrowheads="1"/>
          </p:cNvSpPr>
          <p:nvPr/>
        </p:nvSpPr>
        <p:spPr bwMode="auto">
          <a:xfrm>
            <a:off x="0" y="6169608"/>
            <a:ext cx="9144000" cy="59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09348" indent="-309348" algn="ctr" defTabSz="407188" hangingPunct="0">
              <a:lnSpc>
                <a:spcPct val="107000"/>
              </a:lnSpc>
              <a:spcAft>
                <a:spcPts val="1293"/>
              </a:spcAft>
              <a:buClr>
                <a:srgbClr val="000066"/>
              </a:buClr>
              <a:buSzPct val="65000"/>
            </a:pPr>
            <a:r>
              <a:rPr lang="en-GB" sz="1800" dirty="0" smtClean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327 MHz – Japan, India, Korea; 140 MHz – Mexico; 111 MHz – Russia; &lt; 250 MHz  LOFAR (Europe)</a:t>
            </a: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5421600" y="4539365"/>
            <a:ext cx="979200" cy="28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876" tIns="41438" rIns="82876" bIns="41438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GB" sz="1300" b="1" dirty="0" smtClean="0">
                <a:solidFill>
                  <a:srgbClr val="008000"/>
                </a:solidFill>
                <a:latin typeface="Times New Roman" pitchFamily="18" charset="0"/>
                <a:ea typeface="+mn-ea"/>
                <a:cs typeface="+mn-cs"/>
              </a:rPr>
              <a:t>327 MHz</a:t>
            </a: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3003840" y="2449706"/>
            <a:ext cx="1241280" cy="28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876" tIns="41438" rIns="82876" bIns="41438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GB" sz="1300" b="1" dirty="0" smtClean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&lt;250 MHz</a:t>
            </a:r>
          </a:p>
        </p:txBody>
      </p:sp>
      <p:sp>
        <p:nvSpPr>
          <p:cNvPr id="33818" name="Text Box 26"/>
          <p:cNvSpPr txBox="1">
            <a:spLocks noChangeArrowheads="1"/>
          </p:cNvSpPr>
          <p:nvPr/>
        </p:nvSpPr>
        <p:spPr bwMode="auto">
          <a:xfrm>
            <a:off x="7184165" y="1731070"/>
            <a:ext cx="1241280" cy="28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876" tIns="41438" rIns="82876" bIns="41438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GB" sz="1300" b="1" dirty="0" smtClean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&gt;10 MHz</a:t>
            </a:r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3526560" y="4931086"/>
            <a:ext cx="1958400" cy="28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876" tIns="41438" rIns="82876" bIns="41438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GB" sz="1300" b="1" dirty="0" smtClean="0">
                <a:solidFill>
                  <a:srgbClr val="CC3300"/>
                </a:solidFill>
                <a:latin typeface="Times New Roman" pitchFamily="18" charset="0"/>
                <a:ea typeface="+mn-ea"/>
                <a:cs typeface="+mn-cs"/>
              </a:rPr>
              <a:t>934 MHz – 1400 MHz</a:t>
            </a:r>
          </a:p>
        </p:txBody>
      </p:sp>
      <p:sp>
        <p:nvSpPr>
          <p:cNvPr id="33820" name="Text Box 28"/>
          <p:cNvSpPr txBox="1">
            <a:spLocks noChangeArrowheads="1"/>
          </p:cNvSpPr>
          <p:nvPr/>
        </p:nvSpPr>
        <p:spPr bwMode="auto">
          <a:xfrm>
            <a:off x="3396960" y="5389054"/>
            <a:ext cx="979200" cy="28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876" tIns="41438" rIns="82876" bIns="41438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GB" sz="1300" b="1" dirty="0" smtClean="0">
                <a:solidFill>
                  <a:srgbClr val="008080"/>
                </a:solidFill>
                <a:latin typeface="Times New Roman" pitchFamily="18" charset="0"/>
                <a:ea typeface="+mn-ea"/>
                <a:cs typeface="+mn-cs"/>
              </a:rPr>
              <a:t>1400 MHz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1520" y="6381328"/>
            <a:ext cx="2340768" cy="27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Thanks to Mario </a:t>
            </a:r>
            <a:r>
              <a:rPr lang="en-GB" sz="1400" dirty="0" err="1" smtClean="0">
                <a:solidFill>
                  <a:srgbClr val="FF0000"/>
                </a:solidFill>
              </a:rPr>
              <a:t>Bisi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7193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1700808"/>
            <a:ext cx="7884368" cy="57606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Space weather phenomena and impacts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WMO observing requirements and RFs used for observations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Ionosphere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Solar / solar wind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71" y="116637"/>
            <a:ext cx="5616623" cy="1370013"/>
          </a:xfrm>
        </p:spPr>
        <p:txBody>
          <a:bodyPr/>
          <a:lstStyle/>
          <a:p>
            <a:r>
              <a:rPr lang="en-GB" sz="3600" dirty="0" smtClean="0">
                <a:solidFill>
                  <a:schemeClr val="tx1"/>
                </a:solidFill>
              </a:rPr>
              <a:t>Types of space weather</a:t>
            </a:r>
            <a:endParaRPr lang="en-GB" sz="3600" dirty="0">
              <a:solidFill>
                <a:schemeClr val="tx1"/>
              </a:solidFill>
            </a:endParaRPr>
          </a:p>
        </p:txBody>
      </p:sp>
      <p:pic>
        <p:nvPicPr>
          <p:cNvPr id="8" name="Content Placeholder 5" descr="611129main1_cme-112611-670.jpg"/>
          <p:cNvPicPr>
            <a:picLocks noChangeAspect="1"/>
          </p:cNvPicPr>
          <p:nvPr/>
        </p:nvPicPr>
        <p:blipFill>
          <a:blip r:embed="rId3" cstate="print"/>
          <a:srcRect l="23211" t="6763" r="23211" b="3006"/>
          <a:stretch>
            <a:fillRect/>
          </a:stretch>
        </p:blipFill>
        <p:spPr bwMode="auto">
          <a:xfrm>
            <a:off x="6861204" y="260655"/>
            <a:ext cx="2165536" cy="2737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5499" y="1412783"/>
            <a:ext cx="6120680" cy="17281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89934" tIns="46766" rIns="89934" bIns="46766" numCol="1" anchor="t" anchorCtr="0" compatLnSpc="1">
            <a:prstTxWarp prst="textNoShape">
              <a:avLst/>
            </a:prstTxWarp>
          </a:bodyPr>
          <a:lstStyle/>
          <a:p>
            <a:pPr defTabSz="448938" eaLnBrk="0" hangingPunct="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GB" sz="1800" kern="0" dirty="0" smtClean="0">
                <a:solidFill>
                  <a:srgbClr val="FF0000"/>
                </a:solidFill>
                <a:latin typeface="Arial"/>
                <a:ea typeface="SimSun"/>
                <a:cs typeface="+mn-cs"/>
              </a:rPr>
              <a:t>GEOMAGNETIC STORMS</a:t>
            </a:r>
            <a:endParaRPr lang="en-GB" sz="1800" kern="0" dirty="0">
              <a:solidFill>
                <a:srgbClr val="000000"/>
              </a:solidFill>
              <a:latin typeface="Arial"/>
              <a:ea typeface="SimSun"/>
              <a:cs typeface="+mn-cs"/>
            </a:endParaRPr>
          </a:p>
          <a:p>
            <a:pPr marL="342651" indent="-342651" defTabSz="448938" eaLnBrk="0" hangingPunct="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1800" kern="0" dirty="0" smtClean="0">
                <a:solidFill>
                  <a:srgbClr val="000000"/>
                </a:solidFill>
                <a:latin typeface="Arial"/>
                <a:ea typeface="SimSun"/>
                <a:cs typeface="+mn-cs"/>
              </a:rPr>
              <a:t>Mainly related to CMEs - h</a:t>
            </a:r>
            <a:r>
              <a:rPr lang="en-GB" sz="1800" kern="0" dirty="0" err="1" smtClean="0">
                <a:solidFill>
                  <a:srgbClr val="000000"/>
                </a:solidFill>
                <a:latin typeface="Arial"/>
                <a:ea typeface="SimSun"/>
                <a:cs typeface="+mn-cs"/>
              </a:rPr>
              <a:t>uge</a:t>
            </a:r>
            <a:r>
              <a:rPr lang="en-GB" sz="1800" kern="0" dirty="0" smtClean="0">
                <a:solidFill>
                  <a:srgbClr val="000000"/>
                </a:solidFill>
                <a:latin typeface="Arial"/>
                <a:ea typeface="SimSun"/>
                <a:cs typeface="+mn-cs"/>
              </a:rPr>
              <a:t> explosions of magnetic field and plasma from the Sun. 1-4 days to reach Earth</a:t>
            </a:r>
            <a:endParaRPr lang="en-GB" sz="1800" kern="0" dirty="0">
              <a:solidFill>
                <a:srgbClr val="000000"/>
              </a:solidFill>
              <a:latin typeface="Arial"/>
              <a:ea typeface="SimSun"/>
              <a:cs typeface="+mn-cs"/>
            </a:endParaRPr>
          </a:p>
          <a:p>
            <a:pPr marL="342651" indent="-342651" defTabSz="448938" eaLnBrk="0" hangingPunct="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1800" kern="0" dirty="0" smtClean="0">
                <a:solidFill>
                  <a:srgbClr val="000000"/>
                </a:solidFill>
                <a:latin typeface="Arial"/>
                <a:ea typeface="SimSun"/>
                <a:cs typeface="+mn-cs"/>
              </a:rPr>
              <a:t>CMEs impact beyond magnetopause. Southward </a:t>
            </a:r>
            <a:r>
              <a:rPr lang="en-GB" sz="1800" kern="0" dirty="0" err="1" smtClean="0">
                <a:solidFill>
                  <a:srgbClr val="000000"/>
                </a:solidFill>
                <a:latin typeface="Arial"/>
                <a:ea typeface="SimSun"/>
                <a:cs typeface="+mn-cs"/>
              </a:rPr>
              <a:t>Bz</a:t>
            </a:r>
            <a:r>
              <a:rPr lang="en-GB" sz="1800" kern="0" dirty="0" smtClean="0">
                <a:solidFill>
                  <a:srgbClr val="000000"/>
                </a:solidFill>
                <a:latin typeface="Arial"/>
                <a:ea typeface="SimSun"/>
                <a:cs typeface="+mn-cs"/>
              </a:rPr>
              <a:t> =&gt; stronger storms</a:t>
            </a:r>
          </a:p>
          <a:p>
            <a:pPr marL="342651" indent="-342651" defTabSz="448938" eaLnBrk="0" hangingPunct="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endParaRPr lang="en-GB" sz="1800" kern="0" dirty="0" smtClean="0">
              <a:solidFill>
                <a:srgbClr val="000000"/>
              </a:solidFill>
              <a:latin typeface="Arial"/>
              <a:ea typeface="SimSun"/>
              <a:cs typeface="+mn-cs"/>
            </a:endParaRPr>
          </a:p>
          <a:p>
            <a:pPr defTabSz="448938" eaLnBrk="0" hangingPunct="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GB" sz="1800" kern="0" dirty="0" smtClean="0">
                <a:solidFill>
                  <a:srgbClr val="FF0000"/>
                </a:solidFill>
                <a:latin typeface="Arial"/>
                <a:ea typeface="SimSun"/>
                <a:cs typeface="+mn-cs"/>
              </a:rPr>
              <a:t>SOLAR FLARES</a:t>
            </a:r>
          </a:p>
          <a:p>
            <a:pPr marL="342651" indent="-342651" defTabSz="448938" eaLnBrk="0" hangingPunct="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1800" kern="0" dirty="0" smtClean="0">
                <a:solidFill>
                  <a:srgbClr val="000000"/>
                </a:solidFill>
                <a:latin typeface="Arial"/>
                <a:ea typeface="SimSun"/>
                <a:cs typeface="+mn-cs"/>
              </a:rPr>
              <a:t>Bursts of EM radiation reach Earth in 8 minutes</a:t>
            </a:r>
          </a:p>
          <a:p>
            <a:pPr defTabSz="448938" eaLnBrk="0" hangingPunct="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GB" sz="1800" kern="0" dirty="0" smtClean="0">
                <a:solidFill>
                  <a:srgbClr val="FF0000"/>
                </a:solidFill>
                <a:latin typeface="Arial"/>
                <a:ea typeface="SimSun"/>
                <a:cs typeface="+mn-cs"/>
              </a:rPr>
              <a:t>RADIATION STORMS</a:t>
            </a:r>
          </a:p>
          <a:p>
            <a:pPr marL="342651" indent="-342651" defTabSz="448938" eaLnBrk="0" hangingPunct="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1800" kern="0" dirty="0" smtClean="0">
                <a:solidFill>
                  <a:srgbClr val="000000"/>
                </a:solidFill>
                <a:latin typeface="Arial"/>
                <a:ea typeface="SimSun"/>
                <a:cs typeface="+mn-cs"/>
              </a:rPr>
              <a:t>HE/LE electrons and solar protons associated with CMEs or flares (15 mins -1 day to reach Earth)</a:t>
            </a:r>
          </a:p>
          <a:p>
            <a:pPr marL="742411" lvl="1" indent="-285541" defTabSz="448938" eaLnBrk="0" hangingPunct="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ct val="100000"/>
              <a:defRPr/>
            </a:pPr>
            <a:endParaRPr lang="en-GB" sz="1800" kern="0" dirty="0" smtClean="0">
              <a:solidFill>
                <a:srgbClr val="000000"/>
              </a:solidFill>
              <a:latin typeface="Arial"/>
              <a:ea typeface="SimSun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2253" y="5108116"/>
            <a:ext cx="3521748" cy="177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ay_5_2015_X2pt7_Flare_171-1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3212979"/>
            <a:ext cx="2844824" cy="1778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1692275" y="260352"/>
            <a:ext cx="6972300" cy="847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370" tIns="45687" rIns="91370" bIns="45687"/>
          <a:lstStyle/>
          <a:p>
            <a:pPr defTabSz="448938">
              <a:lnSpc>
                <a:spcPct val="100000"/>
              </a:lnSpc>
              <a:buSzPct val="100000"/>
              <a:tabLst>
                <a:tab pos="0" algn="l"/>
                <a:tab pos="913737" algn="l"/>
                <a:tab pos="1827473" algn="l"/>
                <a:tab pos="2741210" algn="l"/>
                <a:tab pos="3654946" algn="l"/>
                <a:tab pos="4568684" algn="l"/>
                <a:tab pos="5482420" algn="l"/>
                <a:tab pos="6396153" algn="l"/>
                <a:tab pos="7309893" algn="l"/>
                <a:tab pos="8223630" algn="l"/>
                <a:tab pos="9137364" algn="l"/>
                <a:tab pos="10051103" algn="l"/>
              </a:tabLst>
            </a:pPr>
            <a:r>
              <a:rPr lang="en-GB" sz="4000" dirty="0" smtClean="0">
                <a:solidFill>
                  <a:srgbClr val="000000"/>
                </a:solidFill>
              </a:rPr>
              <a:t>Space weather effects</a:t>
            </a:r>
          </a:p>
        </p:txBody>
      </p:sp>
      <p:pic>
        <p:nvPicPr>
          <p:cNvPr id="10243" name="Picture 4" descr="Monitoring space weath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1976440"/>
            <a:ext cx="3384550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Group 48"/>
          <p:cNvGraphicFramePr>
            <a:graphicFrameLocks/>
          </p:cNvGraphicFramePr>
          <p:nvPr/>
        </p:nvGraphicFramePr>
        <p:xfrm>
          <a:off x="107962" y="1700226"/>
          <a:ext cx="5471839" cy="5124749"/>
        </p:xfrm>
        <a:graphic>
          <a:graphicData uri="http://schemas.openxmlformats.org/drawingml/2006/table">
            <a:tbl>
              <a:tblPr/>
              <a:tblGrid>
                <a:gridCol w="864096"/>
                <a:gridCol w="727334"/>
                <a:gridCol w="1442266"/>
                <a:gridCol w="2438143"/>
              </a:tblGrid>
              <a:tr h="937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Storm 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Travel time - Earth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Physical impact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Technological impact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7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Geo-magnetic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18-96h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itchFamily="34" charset="0"/>
                        </a:rPr>
                        <a:t> GICs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Increased ionisation in ionosphere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Heating  in the thermosphere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itchFamily="34" charset="0"/>
                        </a:rPr>
                        <a:t> Power grid outages, etc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 GPS, HF </a:t>
                      </a:r>
                      <a:r>
                        <a:rPr kumimoji="0" lang="en-GB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comms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 Satellite and other hardware damage (</a:t>
                      </a:r>
                      <a:r>
                        <a:rPr kumimoji="0" lang="en-GB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eg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 surface charging)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Satellite orbits (drag, collision risk)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8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Charged particle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10mins – 1 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FF"/>
                          </a:solidFill>
                          <a:effectLst/>
                          <a:latin typeface="Arial" pitchFamily="34" charset="0"/>
                        </a:rPr>
                        <a:t> Increased radiation levels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Arial" pitchFamily="34" charset="0"/>
                        </a:rPr>
                        <a:t> Damage to sensitive electronics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 Increased ionisation in ionosphere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FF"/>
                          </a:solidFill>
                          <a:effectLst/>
                          <a:latin typeface="Arial" pitchFamily="34" charset="0"/>
                        </a:rPr>
                        <a:t> Radiation health hazard (astronauts, aircrew)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Arial" pitchFamily="34" charset="0"/>
                        </a:rPr>
                        <a:t> Satellite heating and instrument noise, avionics, digital chips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 As above - HF </a:t>
                      </a:r>
                      <a:r>
                        <a:rPr kumimoji="0" lang="en-GB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comms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  out for up to few days in polar regions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1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Solar radiation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8mins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</a:rPr>
                        <a:t> HF radio signal interference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Heating in the thermosphere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</a:rPr>
                        <a:t> HF </a:t>
                      </a:r>
                      <a:r>
                        <a:rPr kumimoji="0" lang="en-GB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</a:rPr>
                        <a:t>comms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</a:rPr>
                        <a:t> (~</a:t>
                      </a:r>
                      <a:r>
                        <a:rPr kumimoji="0" lang="en-GB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</a:rPr>
                        <a:t>mins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</a:rPr>
                        <a:t>-hrs, sunlit side)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GB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As above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333909-F8EA-453A-B231-0DE9EA0D9A9F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5"/>
          <p:cNvSpPr txBox="1">
            <a:spLocks noChangeArrowheads="1"/>
          </p:cNvSpPr>
          <p:nvPr/>
        </p:nvSpPr>
        <p:spPr bwMode="auto">
          <a:xfrm>
            <a:off x="1681162" y="330201"/>
            <a:ext cx="71393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0" tIns="45687" rIns="91370" bIns="45687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GB" sz="2400" dirty="0" smtClean="0">
                <a:solidFill>
                  <a:srgbClr val="FFFFFF"/>
                </a:solidFill>
                <a:ea typeface="ＭＳ Ｐゴシック"/>
              </a:rPr>
              <a:t>WMO Space Weather Observing Requirements</a:t>
            </a:r>
            <a:endParaRPr lang="en-GB" sz="2400" dirty="0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68307" y="1725619"/>
            <a:ext cx="2786063" cy="433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70" tIns="45687" rIns="91370" bIns="45687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n-GB" sz="2400" dirty="0">
                <a:solidFill>
                  <a:srgbClr val="FFFFFF"/>
                </a:solidFill>
                <a:ea typeface="ＭＳ Ｐゴシック"/>
              </a:rPr>
              <a:t>List of observations required for space weather </a:t>
            </a:r>
            <a:r>
              <a:rPr lang="en-GB" sz="2400" dirty="0">
                <a:solidFill>
                  <a:srgbClr val="FF0000"/>
                </a:solidFill>
                <a:ea typeface="ＭＳ Ｐゴシック"/>
              </a:rPr>
              <a:t>operations</a:t>
            </a:r>
            <a:r>
              <a:rPr lang="en-GB" sz="2400" dirty="0">
                <a:solidFill>
                  <a:srgbClr val="FFFFFF"/>
                </a:solidFill>
                <a:ea typeface="ＭＳ Ｐゴシック"/>
              </a:rPr>
              <a:t> </a:t>
            </a:r>
            <a:r>
              <a:rPr lang="en-GB" sz="2400" dirty="0">
                <a:solidFill>
                  <a:srgbClr val="FF0000"/>
                </a:solidFill>
                <a:ea typeface="ＭＳ Ｐゴシック"/>
              </a:rPr>
              <a:t>– </a:t>
            </a:r>
            <a:r>
              <a:rPr lang="en-GB" sz="2400" dirty="0">
                <a:solidFill>
                  <a:srgbClr val="FFFFFF"/>
                </a:solidFill>
                <a:ea typeface="ＭＳ Ｐゴシック"/>
              </a:rPr>
              <a:t>rolling </a:t>
            </a:r>
            <a:r>
              <a:rPr lang="en-GB" sz="2400" dirty="0" smtClean="0">
                <a:solidFill>
                  <a:srgbClr val="FFFFFF"/>
                </a:solidFill>
                <a:ea typeface="ＭＳ Ｐゴシック"/>
              </a:rPr>
              <a:t>requirements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n-GB" sz="2400" dirty="0" smtClean="0">
                <a:solidFill>
                  <a:srgbClr val="FFFFFF"/>
                </a:solidFill>
                <a:ea typeface="ＭＳ Ｐゴシック"/>
              </a:rPr>
              <a:t>Observations using RF typically in </a:t>
            </a:r>
            <a:r>
              <a:rPr lang="en-GB" sz="2400" dirty="0" smtClean="0">
                <a:solidFill>
                  <a:srgbClr val="FF0000"/>
                </a:solidFill>
                <a:ea typeface="ＭＳ Ｐゴシック"/>
              </a:rPr>
              <a:t>Ionosphere</a:t>
            </a:r>
            <a:r>
              <a:rPr lang="en-GB" sz="2400" dirty="0" smtClean="0">
                <a:solidFill>
                  <a:srgbClr val="FFFFFF"/>
                </a:solidFill>
                <a:ea typeface="ＭＳ Ｐゴシック"/>
              </a:rPr>
              <a:t> and </a:t>
            </a:r>
            <a:r>
              <a:rPr lang="en-GB" sz="2400" dirty="0" smtClean="0">
                <a:solidFill>
                  <a:srgbClr val="FF0000"/>
                </a:solidFill>
                <a:ea typeface="ＭＳ Ｐゴシック"/>
              </a:rPr>
              <a:t>Solar</a:t>
            </a:r>
            <a:r>
              <a:rPr lang="en-GB" sz="2400" dirty="0" smtClean="0">
                <a:solidFill>
                  <a:srgbClr val="FFFFFF"/>
                </a:solidFill>
                <a:ea typeface="ＭＳ Ｐゴシック"/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ea typeface="ＭＳ Ｐゴシック"/>
              </a:rPr>
              <a:t>/ solar wind </a:t>
            </a:r>
            <a:r>
              <a:rPr lang="en-GB" sz="2400" dirty="0" err="1" smtClean="0">
                <a:solidFill>
                  <a:srgbClr val="FFFFFF"/>
                </a:solidFill>
                <a:ea typeface="ＭＳ Ｐゴシック"/>
              </a:rPr>
              <a:t>subdomains</a:t>
            </a:r>
            <a:endParaRPr lang="en-GB" sz="2400" dirty="0">
              <a:solidFill>
                <a:srgbClr val="FFFFFF"/>
              </a:solidFill>
              <a:ea typeface="ＭＳ Ｐゴシック"/>
            </a:endParaRPr>
          </a:p>
        </p:txBody>
      </p:sp>
      <p:pic>
        <p:nvPicPr>
          <p:cNvPr id="30725" name="Picture 5" descr="Screenshot-32"/>
          <p:cNvPicPr>
            <a:picLocks noChangeAspect="1" noChangeArrowheads="1"/>
          </p:cNvPicPr>
          <p:nvPr/>
        </p:nvPicPr>
        <p:blipFill>
          <a:blip r:embed="rId2" cstate="print"/>
          <a:srcRect l="42323" t="25600" r="27362" b="22677"/>
          <a:stretch>
            <a:fillRect/>
          </a:stretch>
        </p:blipFill>
        <p:spPr bwMode="auto">
          <a:xfrm>
            <a:off x="3259471" y="764704"/>
            <a:ext cx="5543981" cy="5911939"/>
          </a:xfrm>
          <a:prstGeom prst="rect">
            <a:avLst/>
          </a:prstGeom>
          <a:noFill/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589338" y="6186492"/>
            <a:ext cx="5384800" cy="34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70" tIns="45687" rIns="91370" bIns="45687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GB" sz="1600" dirty="0">
                <a:solidFill>
                  <a:srgbClr val="1443FF"/>
                </a:solidFill>
                <a:ea typeface="ＭＳ Ｐゴシック"/>
              </a:rPr>
              <a:t>http://www.wmo-sat.info/oscar/applicationareas/view/25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5"/>
          <p:cNvSpPr txBox="1">
            <a:spLocks noChangeArrowheads="1"/>
          </p:cNvSpPr>
          <p:nvPr/>
        </p:nvSpPr>
        <p:spPr bwMode="auto">
          <a:xfrm>
            <a:off x="1681162" y="330201"/>
            <a:ext cx="71393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0" tIns="45687" rIns="91370" bIns="45687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GB" sz="2400" dirty="0" smtClean="0">
                <a:solidFill>
                  <a:srgbClr val="FFFFFF"/>
                </a:solidFill>
                <a:ea typeface="ＭＳ Ｐゴシック"/>
              </a:rPr>
              <a:t>Ionosphere Observing Requirements</a:t>
            </a:r>
            <a:endParaRPr lang="en-GB" sz="2400" dirty="0">
              <a:solidFill>
                <a:srgbClr val="FFFFFF"/>
              </a:solidFill>
              <a:ea typeface="ＭＳ Ｐゴシック"/>
            </a:endParaRPr>
          </a:p>
        </p:txBody>
      </p:sp>
      <p:pic>
        <p:nvPicPr>
          <p:cNvPr id="6" name="Picture 5" descr="Screenshot-32"/>
          <p:cNvPicPr>
            <a:picLocks noChangeAspect="1" noChangeArrowheads="1"/>
          </p:cNvPicPr>
          <p:nvPr/>
        </p:nvPicPr>
        <p:blipFill>
          <a:blip r:embed="rId2" cstate="print"/>
          <a:srcRect l="42717" t="40630" r="25500" b="48504"/>
          <a:stretch>
            <a:fillRect/>
          </a:stretch>
        </p:blipFill>
        <p:spPr bwMode="auto">
          <a:xfrm>
            <a:off x="4320870" y="836713"/>
            <a:ext cx="4823130" cy="1031080"/>
          </a:xfrm>
          <a:prstGeom prst="rect">
            <a:avLst/>
          </a:prstGeom>
          <a:noFill/>
        </p:spPr>
      </p:pic>
      <p:pic>
        <p:nvPicPr>
          <p:cNvPr id="7" name="Picture 6" descr="ionosphereprofi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916836"/>
            <a:ext cx="3592830" cy="4662869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8" name="TextBox 7"/>
          <p:cNvSpPr txBox="1"/>
          <p:nvPr/>
        </p:nvSpPr>
        <p:spPr>
          <a:xfrm>
            <a:off x="251520" y="1844830"/>
            <a:ext cx="4896544" cy="4801248"/>
          </a:xfrm>
          <a:prstGeom prst="rect">
            <a:avLst/>
          </a:prstGeom>
          <a:noFill/>
        </p:spPr>
        <p:txBody>
          <a:bodyPr wrap="square" lIns="91370" tIns="45687" rIns="91370" bIns="45687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err="1" smtClean="0"/>
              <a:t>foEs</a:t>
            </a:r>
            <a:r>
              <a:rPr lang="en-GB" sz="2400" dirty="0" smtClean="0"/>
              <a:t>, foF2, </a:t>
            </a:r>
            <a:r>
              <a:rPr lang="en-GB" sz="2400" dirty="0" err="1" smtClean="0"/>
              <a:t>h’F</a:t>
            </a:r>
            <a:r>
              <a:rPr lang="en-GB" sz="2400" dirty="0" smtClean="0"/>
              <a:t>, hmF2, Spread F – frequency / height of E, F2, bottom of F layer – </a:t>
            </a:r>
            <a:r>
              <a:rPr lang="en-GB" sz="2400" dirty="0" err="1" smtClean="0"/>
              <a:t>ionosonde</a:t>
            </a:r>
            <a:r>
              <a:rPr lang="en-GB" sz="2400" dirty="0" smtClean="0"/>
              <a:t> (active RF)</a:t>
            </a:r>
          </a:p>
          <a:p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TEC (N</a:t>
            </a:r>
            <a:r>
              <a:rPr lang="en-GB" sz="2400" baseline="-25000" dirty="0" smtClean="0"/>
              <a:t>e</a:t>
            </a:r>
            <a:r>
              <a:rPr lang="en-GB" sz="2400" dirty="0" smtClean="0"/>
              <a:t>) – GNSS (ground and RO) (passive RF)</a:t>
            </a:r>
          </a:p>
          <a:p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Scintillation – GNSS </a:t>
            </a:r>
            <a:r>
              <a:rPr lang="en-GB" sz="2400" smtClean="0"/>
              <a:t>(passive </a:t>
            </a:r>
            <a:r>
              <a:rPr lang="en-GB" sz="2400" dirty="0" smtClean="0"/>
              <a:t>RF)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Absorption – often </a:t>
            </a:r>
            <a:r>
              <a:rPr lang="en-GB" sz="2400" dirty="0" err="1" smtClean="0"/>
              <a:t>riometer</a:t>
            </a:r>
            <a:r>
              <a:rPr lang="en-GB" sz="2400" dirty="0" smtClean="0"/>
              <a:t> (passive RF)</a:t>
            </a:r>
          </a:p>
          <a:p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Plasma velocity – radar (active RF) 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Radar also good for N</a:t>
            </a:r>
            <a:r>
              <a:rPr lang="en-GB" sz="2400" baseline="-25000" dirty="0" smtClean="0"/>
              <a:t>e</a:t>
            </a:r>
            <a:r>
              <a:rPr lang="en-GB" sz="2400" dirty="0" smtClean="0"/>
              <a:t>, etc</a:t>
            </a:r>
            <a:endParaRPr lang="en-GB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di_3.jpg"/>
          <p:cNvPicPr>
            <a:picLocks noChangeAspect="1"/>
          </p:cNvPicPr>
          <p:nvPr/>
        </p:nvPicPr>
        <p:blipFill>
          <a:blip r:embed="rId2" cstate="print"/>
          <a:srcRect l="6671" t="875" r="4703"/>
          <a:stretch>
            <a:fillRect/>
          </a:stretch>
        </p:blipFill>
        <p:spPr>
          <a:xfrm>
            <a:off x="5436103" y="980731"/>
            <a:ext cx="3500911" cy="2936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0"/>
            <a:ext cx="6984776" cy="934656"/>
          </a:xfrm>
        </p:spPr>
        <p:txBody>
          <a:bodyPr/>
          <a:lstStyle/>
          <a:p>
            <a:r>
              <a:rPr lang="en-GB" dirty="0" smtClean="0"/>
              <a:t>Active </a:t>
            </a:r>
            <a:r>
              <a:rPr lang="en-GB" dirty="0" err="1" smtClean="0"/>
              <a:t>Ionospheric</a:t>
            </a:r>
            <a:r>
              <a:rPr lang="en-GB" dirty="0" smtClean="0"/>
              <a:t> observations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5616624" cy="79208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800" dirty="0" err="1" smtClean="0">
                <a:latin typeface="+mn-lt"/>
              </a:rPr>
              <a:t>Ionosondes</a:t>
            </a:r>
            <a:endParaRPr lang="en-GB" sz="2800" dirty="0" smtClean="0"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Typically 1-30 MHz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Ground-based stations worldwide (~70)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Sounds out  profile up to F region peak  by sending EM waves in freq range  towards the ionosphere. Echoes are detected by  receiver near  the transmitter. 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Virtual height estimated from time to receive the echo, electron density  derived from reflected frequency.</a:t>
            </a:r>
          </a:p>
          <a:p>
            <a:pPr lvl="1">
              <a:buFont typeface="Arial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4797442"/>
            <a:ext cx="3024336" cy="1923537"/>
          </a:xfrm>
          <a:prstGeom prst="rect">
            <a:avLst/>
          </a:prstGeom>
          <a:noFill/>
        </p:spPr>
        <p:txBody>
          <a:bodyPr wrap="square" lIns="91370" tIns="45687" rIns="91370" bIns="45687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FF0000"/>
                </a:solidFill>
              </a:rPr>
              <a:t>No radio emission within 1 km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FF0000"/>
                </a:solidFill>
              </a:rPr>
              <a:t>No HV power line within 100 m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863367">
            <a:off x="2869906" y="1815610"/>
            <a:ext cx="3672408" cy="563231"/>
          </a:xfrm>
          <a:prstGeom prst="rect">
            <a:avLst/>
          </a:prstGeom>
          <a:noFill/>
        </p:spPr>
        <p:txBody>
          <a:bodyPr wrap="square" lIns="91370" tIns="45687" rIns="91370" bIns="45687" rtlCol="0">
            <a:spAutoFit/>
          </a:bodyPr>
          <a:lstStyle/>
          <a:p>
            <a:r>
              <a:rPr lang="en-GB" sz="3600" dirty="0" smtClean="0"/>
              <a:t>Operational use</a:t>
            </a:r>
            <a:endParaRPr lang="en-GB" sz="3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260648"/>
            <a:ext cx="6984776" cy="934656"/>
          </a:xfrm>
        </p:spPr>
        <p:txBody>
          <a:bodyPr/>
          <a:lstStyle/>
          <a:p>
            <a:r>
              <a:rPr lang="en-GB" dirty="0" smtClean="0"/>
              <a:t>Active </a:t>
            </a:r>
            <a:r>
              <a:rPr lang="en-GB" dirty="0" err="1" smtClean="0"/>
              <a:t>Ionospheric</a:t>
            </a:r>
            <a:r>
              <a:rPr lang="en-GB" dirty="0" smtClean="0"/>
              <a:t> observations - Radar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340772"/>
            <a:ext cx="8640960" cy="93610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800" dirty="0" smtClean="0"/>
              <a:t>SUPERDARN 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9-16 MHz, High latitudes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Plasma velocity, gravity waves, etc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Incoherent scatter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MHz: 200-240, 480-520, 910-950, 449-450, 430-450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EISCAT(3D) – </a:t>
            </a:r>
            <a:r>
              <a:rPr lang="en-GB" sz="2400" dirty="0" err="1" smtClean="0">
                <a:solidFill>
                  <a:schemeClr val="tx1"/>
                </a:solidFill>
              </a:rPr>
              <a:t>Fennoscandia</a:t>
            </a:r>
            <a:r>
              <a:rPr lang="en-GB" sz="2400" dirty="0" smtClean="0">
                <a:solidFill>
                  <a:schemeClr val="tx1"/>
                </a:solidFill>
              </a:rPr>
              <a:t>; AMISR – Canada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N</a:t>
            </a:r>
            <a:r>
              <a:rPr lang="en-GB" sz="2400" baseline="-25000" dirty="0" smtClean="0">
                <a:solidFill>
                  <a:schemeClr val="tx1"/>
                </a:solidFill>
              </a:rPr>
              <a:t>e</a:t>
            </a:r>
            <a:r>
              <a:rPr lang="en-GB" sz="2400" dirty="0" smtClean="0">
                <a:solidFill>
                  <a:schemeClr val="tx1"/>
                </a:solidFill>
              </a:rPr>
              <a:t>, plasma velocity, etc</a:t>
            </a:r>
            <a:r>
              <a:rPr lang="en-GB" sz="2800" dirty="0" smtClean="0">
                <a:solidFill>
                  <a:schemeClr val="tx1"/>
                </a:solidFill>
              </a:rPr>
              <a:t/>
            </a:r>
            <a:br>
              <a:rPr lang="en-GB" sz="2800" dirty="0" smtClean="0">
                <a:solidFill>
                  <a:schemeClr val="tx1"/>
                </a:solidFill>
              </a:rPr>
            </a:br>
            <a:endParaRPr lang="en-GB" sz="2800" dirty="0" smtClean="0">
              <a:solidFill>
                <a:schemeClr val="bg1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863367">
            <a:off x="5468047" y="1853873"/>
            <a:ext cx="3672408" cy="1034129"/>
          </a:xfrm>
          <a:prstGeom prst="rect">
            <a:avLst/>
          </a:prstGeom>
          <a:noFill/>
        </p:spPr>
        <p:txBody>
          <a:bodyPr wrap="square" lIns="91370" tIns="45687" rIns="91370" bIns="45687" rtlCol="0">
            <a:spAutoFit/>
          </a:bodyPr>
          <a:lstStyle/>
          <a:p>
            <a:r>
              <a:rPr lang="en-GB" sz="3600" dirty="0" smtClean="0"/>
              <a:t>Potential Operational use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5301208"/>
            <a:ext cx="3312368" cy="1347995"/>
          </a:xfrm>
          <a:prstGeom prst="rect">
            <a:avLst/>
          </a:prstGeom>
          <a:noFill/>
        </p:spPr>
        <p:txBody>
          <a:bodyPr wrap="square" lIns="91370" tIns="45687" rIns="91370" bIns="45687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EISCAT_3D will have: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Peak power 5 MW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Ave power up to 1.25 MW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racle_kartta_20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91" y="2717954"/>
            <a:ext cx="2506559" cy="4140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0"/>
            <a:ext cx="6984776" cy="934656"/>
          </a:xfrm>
        </p:spPr>
        <p:txBody>
          <a:bodyPr/>
          <a:lstStyle/>
          <a:p>
            <a:r>
              <a:rPr lang="en-GB" dirty="0" smtClean="0"/>
              <a:t>Active </a:t>
            </a:r>
            <a:r>
              <a:rPr lang="en-GB" dirty="0" err="1" smtClean="0"/>
              <a:t>Ionospheric</a:t>
            </a:r>
            <a:r>
              <a:rPr lang="en-GB" dirty="0" smtClean="0"/>
              <a:t> observations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6264696" cy="86409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+mn-lt"/>
              </a:rPr>
              <a:t>AARDVARK network – VLF 13-30 kHz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Trapped around 30-85km and received long distance from source – electron density/particle precipitation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 smtClean="0">
                <a:latin typeface="+mn-lt"/>
              </a:rPr>
              <a:t>Oblique </a:t>
            </a:r>
            <a:r>
              <a:rPr lang="en-GB" sz="2800" dirty="0" err="1" smtClean="0">
                <a:latin typeface="+mn-lt"/>
              </a:rPr>
              <a:t>Iono.sounders</a:t>
            </a:r>
            <a:r>
              <a:rPr lang="en-GB" sz="2800" dirty="0" smtClean="0">
                <a:latin typeface="+mn-lt"/>
              </a:rPr>
              <a:t> – 3-~100 MHz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Australia, Korea(?)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Bit like </a:t>
            </a:r>
            <a:r>
              <a:rPr lang="en-GB" sz="2400" dirty="0" err="1" smtClean="0">
                <a:solidFill>
                  <a:schemeClr val="tx1"/>
                </a:solidFill>
              </a:rPr>
              <a:t>ionosonde</a:t>
            </a:r>
            <a:r>
              <a:rPr lang="en-GB" sz="2400" dirty="0" smtClean="0">
                <a:solidFill>
                  <a:schemeClr val="tx1"/>
                </a:solidFill>
              </a:rPr>
              <a:t> but oblique view </a:t>
            </a:r>
            <a:r>
              <a:rPr lang="en-GB" sz="2400" dirty="0" smtClean="0"/>
              <a:t>v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>
                <a:latin typeface="+mn-lt"/>
              </a:rPr>
              <a:t>MIRACLE (140-160 MHz, 390-410 MHz)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Tomography receivers using Beacon transmission from LEO satellites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Northern Europe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GB" sz="2400" dirty="0" smtClean="0">
              <a:latin typeface="+mn-lt"/>
            </a:endParaRPr>
          </a:p>
          <a:p>
            <a:pPr lvl="1">
              <a:buFont typeface="Arial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Picture 5" descr="Screenshot-30.png"/>
          <p:cNvPicPr>
            <a:picLocks noChangeAspect="1"/>
          </p:cNvPicPr>
          <p:nvPr/>
        </p:nvPicPr>
        <p:blipFill>
          <a:blip r:embed="rId3" cstate="print"/>
          <a:srcRect r="3473" b="22414"/>
          <a:stretch>
            <a:fillRect/>
          </a:stretch>
        </p:blipFill>
        <p:spPr>
          <a:xfrm>
            <a:off x="6202138" y="908720"/>
            <a:ext cx="2941867" cy="177073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_Custom Design">
  <a:themeElements>
    <a:clrScheme name="1_Custom Design 1">
      <a:dk1>
        <a:srgbClr val="000000"/>
      </a:dk1>
      <a:lt1>
        <a:srgbClr val="FFFFFF"/>
      </a:lt1>
      <a:dk2>
        <a:srgbClr val="B9DB0E"/>
      </a:dk2>
      <a:lt2>
        <a:srgbClr val="000099"/>
      </a:lt2>
      <a:accent1>
        <a:srgbClr val="8F8DCB"/>
      </a:accent1>
      <a:accent2>
        <a:srgbClr val="00ADD0"/>
      </a:accent2>
      <a:accent3>
        <a:srgbClr val="FFFFFF"/>
      </a:accent3>
      <a:accent4>
        <a:srgbClr val="000000"/>
      </a:accent4>
      <a:accent5>
        <a:srgbClr val="C6C5E2"/>
      </a:accent5>
      <a:accent6>
        <a:srgbClr val="009CBC"/>
      </a:accent6>
      <a:hlink>
        <a:srgbClr val="9CA299"/>
      </a:hlink>
      <a:folHlink>
        <a:srgbClr val="ED2939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B9DB0E"/>
        </a:dk2>
        <a:lt2>
          <a:srgbClr val="000099"/>
        </a:lt2>
        <a:accent1>
          <a:srgbClr val="8F8DCB"/>
        </a:accent1>
        <a:accent2>
          <a:srgbClr val="00ADD0"/>
        </a:accent2>
        <a:accent3>
          <a:srgbClr val="FFFFFF"/>
        </a:accent3>
        <a:accent4>
          <a:srgbClr val="000000"/>
        </a:accent4>
        <a:accent5>
          <a:srgbClr val="C6C5E2"/>
        </a:accent5>
        <a:accent6>
          <a:srgbClr val="009CBC"/>
        </a:accent6>
        <a:hlink>
          <a:srgbClr val="9CA299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 master">
  <a:themeElements>
    <a:clrScheme name="Corporate pallette">
      <a:dk1>
        <a:srgbClr val="000000"/>
      </a:dk1>
      <a:lt1>
        <a:srgbClr val="FFFFFF"/>
      </a:lt1>
      <a:dk2>
        <a:srgbClr val="9CA299"/>
      </a:dk2>
      <a:lt2>
        <a:srgbClr val="00ADD0"/>
      </a:lt2>
      <a:accent1>
        <a:srgbClr val="8F8DCB"/>
      </a:accent1>
      <a:accent2>
        <a:srgbClr val="878800"/>
      </a:accent2>
      <a:accent3>
        <a:srgbClr val="031F73"/>
      </a:accent3>
      <a:accent4>
        <a:srgbClr val="9CA299"/>
      </a:accent4>
      <a:accent5>
        <a:srgbClr val="CCFF33"/>
      </a:accent5>
      <a:accent6>
        <a:srgbClr val="D7A900"/>
      </a:accent6>
      <a:hlink>
        <a:srgbClr val="9CA299"/>
      </a:hlink>
      <a:folHlink>
        <a:srgbClr val="ED2939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master">
  <a:themeElements>
    <a:clrScheme name="Corporate pallette">
      <a:dk1>
        <a:srgbClr val="000000"/>
      </a:dk1>
      <a:lt1>
        <a:srgbClr val="FFFFFF"/>
      </a:lt1>
      <a:dk2>
        <a:srgbClr val="9CA299"/>
      </a:dk2>
      <a:lt2>
        <a:srgbClr val="00ADD0"/>
      </a:lt2>
      <a:accent1>
        <a:srgbClr val="8F8DCB"/>
      </a:accent1>
      <a:accent2>
        <a:srgbClr val="878800"/>
      </a:accent2>
      <a:accent3>
        <a:srgbClr val="031F73"/>
      </a:accent3>
      <a:accent4>
        <a:srgbClr val="9CA299"/>
      </a:accent4>
      <a:accent5>
        <a:srgbClr val="CCFF33"/>
      </a:accent5>
      <a:accent6>
        <a:srgbClr val="D7A900"/>
      </a:accent6>
      <a:hlink>
        <a:srgbClr val="9CA299"/>
      </a:hlink>
      <a:folHlink>
        <a:srgbClr val="ED2939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 master">
  <a:themeElements>
    <a:clrScheme name="Corporate pallette">
      <a:dk1>
        <a:srgbClr val="000000"/>
      </a:dk1>
      <a:lt1>
        <a:srgbClr val="FFFFFF"/>
      </a:lt1>
      <a:dk2>
        <a:srgbClr val="9CA299"/>
      </a:dk2>
      <a:lt2>
        <a:srgbClr val="00ADD0"/>
      </a:lt2>
      <a:accent1>
        <a:srgbClr val="8F8DCB"/>
      </a:accent1>
      <a:accent2>
        <a:srgbClr val="878800"/>
      </a:accent2>
      <a:accent3>
        <a:srgbClr val="031F73"/>
      </a:accent3>
      <a:accent4>
        <a:srgbClr val="9CA299"/>
      </a:accent4>
      <a:accent5>
        <a:srgbClr val="CCFF33"/>
      </a:accent5>
      <a:accent6>
        <a:srgbClr val="D7A900"/>
      </a:accent6>
      <a:hlink>
        <a:srgbClr val="9CA299"/>
      </a:hlink>
      <a:folHlink>
        <a:srgbClr val="ED2939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Blank master">
  <a:themeElements>
    <a:clrScheme name="Corporate pallette">
      <a:dk1>
        <a:srgbClr val="000000"/>
      </a:dk1>
      <a:lt1>
        <a:srgbClr val="FFFFFF"/>
      </a:lt1>
      <a:dk2>
        <a:srgbClr val="9CA299"/>
      </a:dk2>
      <a:lt2>
        <a:srgbClr val="00ADD0"/>
      </a:lt2>
      <a:accent1>
        <a:srgbClr val="8F8DCB"/>
      </a:accent1>
      <a:accent2>
        <a:srgbClr val="878800"/>
      </a:accent2>
      <a:accent3>
        <a:srgbClr val="031F73"/>
      </a:accent3>
      <a:accent4>
        <a:srgbClr val="9CA299"/>
      </a:accent4>
      <a:accent5>
        <a:srgbClr val="CCFF33"/>
      </a:accent5>
      <a:accent6>
        <a:srgbClr val="D7A900"/>
      </a:accent6>
      <a:hlink>
        <a:srgbClr val="9CA299"/>
      </a:hlink>
      <a:folHlink>
        <a:srgbClr val="ED2939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3_Blank master">
  <a:themeElements>
    <a:clrScheme name="Corporate pallette">
      <a:dk1>
        <a:srgbClr val="000000"/>
      </a:dk1>
      <a:lt1>
        <a:srgbClr val="FFFFFF"/>
      </a:lt1>
      <a:dk2>
        <a:srgbClr val="9CA299"/>
      </a:dk2>
      <a:lt2>
        <a:srgbClr val="00ADD0"/>
      </a:lt2>
      <a:accent1>
        <a:srgbClr val="8F8DCB"/>
      </a:accent1>
      <a:accent2>
        <a:srgbClr val="878800"/>
      </a:accent2>
      <a:accent3>
        <a:srgbClr val="031F73"/>
      </a:accent3>
      <a:accent4>
        <a:srgbClr val="9CA299"/>
      </a:accent4>
      <a:accent5>
        <a:srgbClr val="CCFF33"/>
      </a:accent5>
      <a:accent6>
        <a:srgbClr val="D7A900"/>
      </a:accent6>
      <a:hlink>
        <a:srgbClr val="9CA299"/>
      </a:hlink>
      <a:folHlink>
        <a:srgbClr val="ED2939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scientific_template">
  <a:themeElements>
    <a:clrScheme name="2_scientific_template 14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ED2939"/>
      </a:accent2>
      <a:accent3>
        <a:srgbClr val="AAAAAA"/>
      </a:accent3>
      <a:accent4>
        <a:srgbClr val="DADADA"/>
      </a:accent4>
      <a:accent5>
        <a:srgbClr val="DAEDEF"/>
      </a:accent5>
      <a:accent6>
        <a:srgbClr val="D72433"/>
      </a:accent6>
      <a:hlink>
        <a:srgbClr val="009999"/>
      </a:hlink>
      <a:folHlink>
        <a:srgbClr val="B9DB0E"/>
      </a:folHlink>
    </a:clrScheme>
    <a:fontScheme name="2_scientific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cientifi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cientifi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cientifi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cientifi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cientifi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cientifi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cientifi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cientifi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cientifi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cientifi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cientifi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cientifi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cientific_template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cientific_template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CE80B02BBC6F4586DBE30EDCB657A5" ma:contentTypeVersion="13" ma:contentTypeDescription="Create a new document." ma:contentTypeScope="" ma:versionID="e78154a7b4a8d5f2d29b1d37b087c6e1">
  <xsd:schema xmlns:xsd="http://www.w3.org/2001/XMLSchema" xmlns:xs="http://www.w3.org/2001/XMLSchema" xmlns:p="http://schemas.microsoft.com/office/2006/metadata/properties" xmlns:ns2="f026baef-f058-4dc3-b261-36cda4839fb4" xmlns:ns3="96d886eb-95f6-47f3-bdfb-70dab5061c60" targetNamespace="http://schemas.microsoft.com/office/2006/metadata/properties" ma:root="true" ma:fieldsID="6e931cfba8e3600c2e05a90aeb23a81e" ns2:_="" ns3:_="">
    <xsd:import namespace="f026baef-f058-4dc3-b261-36cda4839fb4"/>
    <xsd:import namespace="96d886eb-95f6-47f3-bdfb-70dab5061c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26baef-f058-4dc3-b261-36cda4839f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886eb-95f6-47f3-bdfb-70dab5061c6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F4437D-EE71-41DC-9C4A-B05067232312}"/>
</file>

<file path=customXml/itemProps2.xml><?xml version="1.0" encoding="utf-8"?>
<ds:datastoreItem xmlns:ds="http://schemas.openxmlformats.org/officeDocument/2006/customXml" ds:itemID="{BEAC8FE7-D72F-4DBD-8D38-D36814C2E325}"/>
</file>

<file path=customXml/itemProps3.xml><?xml version="1.0" encoding="utf-8"?>
<ds:datastoreItem xmlns:ds="http://schemas.openxmlformats.org/officeDocument/2006/customXml" ds:itemID="{7F0338E8-1F66-4A34-8B30-3AB18D3B4F60}"/>
</file>

<file path=docProps/app.xml><?xml version="1.0" encoding="utf-8"?>
<Properties xmlns="http://schemas.openxmlformats.org/officeDocument/2006/extended-properties" xmlns:vt="http://schemas.openxmlformats.org/officeDocument/2006/docPropsVTypes">
  <Template>METcorporate</Template>
  <TotalTime>2613</TotalTime>
  <Words>1152</Words>
  <Application>Microsoft Office PowerPoint</Application>
  <PresentationFormat>On-screen Show (4:3)</PresentationFormat>
  <Paragraphs>188</Paragraphs>
  <Slides>18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12_Custom Design</vt:lpstr>
      <vt:lpstr>1_Blank master</vt:lpstr>
      <vt:lpstr>2_Blank master</vt:lpstr>
      <vt:lpstr>3_Blank master</vt:lpstr>
      <vt:lpstr>8_Blank master</vt:lpstr>
      <vt:lpstr>13_Blank master</vt:lpstr>
      <vt:lpstr>2_scientific_template</vt:lpstr>
      <vt:lpstr>5_Office Theme</vt:lpstr>
      <vt:lpstr>Default Design</vt:lpstr>
      <vt:lpstr>Radio frequencies and space weather </vt:lpstr>
      <vt:lpstr>Outline</vt:lpstr>
      <vt:lpstr>Types of space weather</vt:lpstr>
      <vt:lpstr>Slide 4</vt:lpstr>
      <vt:lpstr>Slide 5</vt:lpstr>
      <vt:lpstr>Slide 6</vt:lpstr>
      <vt:lpstr>Active Ionospheric observations</vt:lpstr>
      <vt:lpstr>Active Ionospheric observations - Radar</vt:lpstr>
      <vt:lpstr>Active Ionospheric observations</vt:lpstr>
      <vt:lpstr>Passive  Ionospheric observations</vt:lpstr>
      <vt:lpstr>Passive Ionospheric observations</vt:lpstr>
      <vt:lpstr>Solar / solar wind observations</vt:lpstr>
      <vt:lpstr>Solar Radio Bursts</vt:lpstr>
      <vt:lpstr>Spectrographs</vt:lpstr>
      <vt:lpstr>Solar Obs – discrete Frequencies</vt:lpstr>
      <vt:lpstr>Slide 16</vt:lpstr>
      <vt:lpstr>Slide 17</vt:lpstr>
      <vt:lpstr>Extra slides</vt:lpstr>
    </vt:vector>
  </TitlesOfParts>
  <Company>Met 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helen.chater</dc:creator>
  <dc:description>submitted 26.7.2005     CHG015666 refers</dc:description>
  <cp:lastModifiedBy>david.jackson</cp:lastModifiedBy>
  <cp:revision>226</cp:revision>
  <cp:lastPrinted>2004-10-15T09:34:20Z</cp:lastPrinted>
  <dcterms:created xsi:type="dcterms:W3CDTF">2009-08-03T14:32:49Z</dcterms:created>
  <dcterms:modified xsi:type="dcterms:W3CDTF">2017-01-24T07:45:39Z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0x01010023CE80B02BBC6F4586DBE30EDCB657A5</vt:lpwstr>
  </property>
</Properties>
</file>