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261" r:id="rId3"/>
    <p:sldId id="262" r:id="rId4"/>
    <p:sldId id="263" r:id="rId5"/>
    <p:sldId id="264" r:id="rId6"/>
    <p:sldId id="265" r:id="rId7"/>
    <p:sldId id="266" r:id="rId8"/>
    <p:sldId id="267" r:id="rId9"/>
    <p:sldId id="268" r:id="rId10"/>
    <p:sldId id="269" r:id="rId11"/>
    <p:sldId id="270" r:id="rId12"/>
    <p:sldId id="2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1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51FC9-AFCF-49EB-A244-BC807F184F05}" type="datetimeFigureOut">
              <a:rPr lang="en-US" smtClean="0"/>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321C3-9685-46B5-915C-1C4C4FEE7A3D}" type="slidenum">
              <a:rPr lang="en-US" smtClean="0"/>
              <a:t>‹N°›</a:t>
            </a:fld>
            <a:endParaRPr lang="en-US"/>
          </a:p>
        </p:txBody>
      </p:sp>
    </p:spTree>
    <p:extLst>
      <p:ext uri="{BB962C8B-B14F-4D97-AF65-F5344CB8AC3E}">
        <p14:creationId xmlns:p14="http://schemas.microsoft.com/office/powerpoint/2010/main" val="59413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‹N°›</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‹N°›</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‹N°›</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‹N°›</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‹N°›</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‹N°›</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‹N°›</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‹N°›</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‹N°›</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‹N°›</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721255" y="2044702"/>
            <a:ext cx="8229600" cy="1951564"/>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WIS Strategy – WIS 2.0</a:t>
            </a:r>
            <a:br>
              <a:rPr lang="en-US" sz="4800" dirty="0">
                <a:solidFill>
                  <a:srgbClr val="000090"/>
                </a:solidFill>
              </a:rPr>
            </a:br>
            <a:endParaRPr lang="en-US" sz="4800" dirty="0">
              <a:solidFill>
                <a:srgbClr val="000090"/>
              </a:solidFill>
            </a:endParaRPr>
          </a:p>
          <a:p>
            <a:r>
              <a:rPr lang="en-US" sz="2400" dirty="0">
                <a:solidFill>
                  <a:srgbClr val="000090"/>
                </a:solidFill>
              </a:rPr>
              <a:t>Submitted by: Matteo </a:t>
            </a:r>
            <a:r>
              <a:rPr lang="en-US" sz="2400" dirty="0" err="1">
                <a:solidFill>
                  <a:srgbClr val="000090"/>
                </a:solidFill>
              </a:rPr>
              <a:t>Dell’Acqua</a:t>
            </a:r>
            <a:r>
              <a:rPr lang="en-US" sz="2400" dirty="0">
                <a:solidFill>
                  <a:srgbClr val="000090"/>
                </a:solidFill>
              </a:rPr>
              <a:t>(CBS)</a:t>
            </a:r>
            <a:br>
              <a:rPr lang="en-US" sz="2400" dirty="0">
                <a:solidFill>
                  <a:srgbClr val="000090"/>
                </a:solidFill>
              </a:rPr>
            </a:br>
            <a:r>
              <a:rPr lang="en-US" sz="2400" dirty="0">
                <a:solidFill>
                  <a:srgbClr val="000090"/>
                </a:solidFill>
              </a:rPr>
              <a:t>(Doc 5b)</a:t>
            </a:r>
          </a:p>
        </p:txBody>
      </p:sp>
      <p:sp>
        <p:nvSpPr>
          <p:cNvPr id="4" name="Rectangle 6"/>
          <p:cNvSpPr>
            <a:spLocks noGrp="1" noChangeArrowheads="1"/>
          </p:cNvSpPr>
          <p:nvPr>
            <p:ph type="subTitle" idx="1"/>
          </p:nvPr>
        </p:nvSpPr>
        <p:spPr>
          <a:xfrm>
            <a:off x="1294375" y="4299231"/>
            <a:ext cx="7921625" cy="1224236"/>
          </a:xfrm>
        </p:spPr>
        <p:txBody>
          <a:bodyPr/>
          <a:lstStyle/>
          <a:p>
            <a:r>
              <a:rPr lang="en-US" sz="2000" b="1" dirty="0"/>
              <a:t>Inter-Commission Task Team on the WMO information system </a:t>
            </a:r>
          </a:p>
          <a:p>
            <a:r>
              <a:rPr lang="en-US" sz="2000" b="1" dirty="0"/>
              <a:t>(ICTT-WIS)</a:t>
            </a:r>
            <a:br>
              <a:rPr lang="en-US" sz="2000" b="1" dirty="0"/>
            </a:br>
            <a:r>
              <a:rPr lang="en-US" sz="2000" b="1" dirty="0"/>
              <a:t>WMO, Geneva. 12-13 Sept 2016</a:t>
            </a:r>
            <a:endParaRPr lang="en-US" altLang="en-US" sz="2000" dirty="0"/>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WIS 2.0 </a:t>
            </a:r>
            <a:r>
              <a:rPr lang="fr-FR" dirty="0" err="1"/>
              <a:t>Governance</a:t>
            </a:r>
            <a:endParaRPr lang="fr-FR" dirty="0"/>
          </a:p>
        </p:txBody>
      </p:sp>
      <p:sp>
        <p:nvSpPr>
          <p:cNvPr id="3" name="Espace réservé du contenu 2"/>
          <p:cNvSpPr>
            <a:spLocks noGrp="1"/>
          </p:cNvSpPr>
          <p:nvPr>
            <p:ph idx="1"/>
          </p:nvPr>
        </p:nvSpPr>
        <p:spPr/>
        <p:txBody>
          <a:bodyPr>
            <a:normAutofit fontScale="70000" lnSpcReduction="20000"/>
          </a:bodyPr>
          <a:lstStyle/>
          <a:p>
            <a:r>
              <a:rPr lang="en-GB" dirty="0"/>
              <a:t>National Centres and Data Collection or Production Centres remain the primary centres within WIS 2.0 as these are the centres that collect data, generate content and deliver services</a:t>
            </a:r>
          </a:p>
          <a:p>
            <a:r>
              <a:rPr lang="en-GB" dirty="0"/>
              <a:t>WIS 2.0 will continue relying on the contribution of GISCs</a:t>
            </a:r>
          </a:p>
          <a:p>
            <a:pPr lvl="1"/>
            <a:r>
              <a:rPr lang="en-GB" dirty="0"/>
              <a:t>Their role will evolve from infrastructure provision to focus on providing more-effective support to centres in their area of responsibility</a:t>
            </a:r>
          </a:p>
          <a:p>
            <a:r>
              <a:rPr lang="en-GB" dirty="0"/>
              <a:t>WIS 2.0 governance will need to address issues such as:</a:t>
            </a:r>
            <a:endParaRPr lang="fr-FR" dirty="0"/>
          </a:p>
          <a:p>
            <a:pPr lvl="1"/>
            <a:r>
              <a:rPr lang="en-GB" dirty="0"/>
              <a:t>data life cycle management,</a:t>
            </a:r>
            <a:endParaRPr lang="fr-FR" dirty="0"/>
          </a:p>
          <a:p>
            <a:pPr lvl="1"/>
            <a:r>
              <a:rPr lang="en-GB" dirty="0"/>
              <a:t>data licensing and access,</a:t>
            </a:r>
            <a:endParaRPr lang="fr-FR" dirty="0"/>
          </a:p>
          <a:p>
            <a:pPr lvl="1"/>
            <a:r>
              <a:rPr lang="en-GB" dirty="0"/>
              <a:t>information security,</a:t>
            </a:r>
            <a:endParaRPr lang="fr-FR" dirty="0"/>
          </a:p>
          <a:p>
            <a:pPr lvl="1"/>
            <a:r>
              <a:rPr lang="en-GB" dirty="0"/>
              <a:t>cost sharing and contract management with commercial infrastructure suppliers,</a:t>
            </a:r>
            <a:endParaRPr lang="fr-FR" dirty="0"/>
          </a:p>
          <a:p>
            <a:pPr lvl="1"/>
            <a:r>
              <a:rPr lang="en-GB" dirty="0"/>
              <a:t>resource allocation (e.g. compute, storage) within shared components,</a:t>
            </a:r>
            <a:endParaRPr lang="fr-FR" dirty="0"/>
          </a:p>
          <a:p>
            <a:pPr lvl="1"/>
            <a:r>
              <a:rPr lang="en-GB" dirty="0"/>
              <a:t>private sector participation.</a:t>
            </a:r>
            <a:endParaRPr lang="fr-FR" dirty="0"/>
          </a:p>
          <a:p>
            <a:endParaRPr lang="fr-FR" dirty="0"/>
          </a:p>
        </p:txBody>
      </p:sp>
      <p:sp>
        <p:nvSpPr>
          <p:cNvPr id="4" name="Espace réservé du pied de page 3"/>
          <p:cNvSpPr>
            <a:spLocks noGrp="1"/>
          </p:cNvSpPr>
          <p:nvPr>
            <p:ph type="ft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14FCBA16-DE1A-4BB6-886B-C2D02154CBB0}" type="slidenum">
              <a:rPr lang="en-US" altLang="en-US" smtClean="0"/>
              <a:pPr>
                <a:defRPr/>
              </a:pPr>
              <a:t>10</a:t>
            </a:fld>
            <a:endParaRPr lang="en-US" altLang="en-US"/>
          </a:p>
        </p:txBody>
      </p:sp>
    </p:spTree>
    <p:extLst>
      <p:ext uri="{BB962C8B-B14F-4D97-AF65-F5344CB8AC3E}">
        <p14:creationId xmlns:p14="http://schemas.microsoft.com/office/powerpoint/2010/main" val="413903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Team on the </a:t>
            </a:r>
            <a:r>
              <a:rPr lang="fr-FR" dirty="0" err="1"/>
              <a:t>evolution</a:t>
            </a:r>
            <a:r>
              <a:rPr lang="fr-FR" dirty="0"/>
              <a:t> of WIS</a:t>
            </a:r>
          </a:p>
        </p:txBody>
      </p:sp>
      <p:sp>
        <p:nvSpPr>
          <p:cNvPr id="3" name="Espace réservé du contenu 2"/>
          <p:cNvSpPr>
            <a:spLocks noGrp="1"/>
          </p:cNvSpPr>
          <p:nvPr>
            <p:ph idx="1"/>
          </p:nvPr>
        </p:nvSpPr>
        <p:spPr/>
        <p:txBody>
          <a:bodyPr>
            <a:normAutofit/>
          </a:bodyPr>
          <a:lstStyle/>
          <a:p>
            <a:r>
              <a:rPr lang="en-GB" dirty="0" err="1"/>
              <a:t>ToRs</a:t>
            </a:r>
            <a:endParaRPr lang="en-GB" dirty="0"/>
          </a:p>
          <a:p>
            <a:pPr lvl="1"/>
            <a:r>
              <a:rPr lang="en-GB" dirty="0"/>
              <a:t>Develop an implementation plan, with schedule and key deliverables, that is in line with the WIS 2.0 strategy and guide implementation of the plan that is approved</a:t>
            </a:r>
            <a:endParaRPr lang="fr-FR" dirty="0"/>
          </a:p>
          <a:p>
            <a:pPr lvl="1"/>
            <a:r>
              <a:rPr lang="en-GB" dirty="0"/>
              <a:t>Consolidate stakeholder requirements</a:t>
            </a:r>
            <a:endParaRPr lang="fr-FR" dirty="0"/>
          </a:p>
          <a:p>
            <a:pPr lvl="1"/>
            <a:r>
              <a:rPr lang="en-GB" dirty="0"/>
              <a:t>Communicate with stakeholders about the strategy and plan</a:t>
            </a:r>
            <a:endParaRPr lang="fr-FR" dirty="0"/>
          </a:p>
          <a:p>
            <a:pPr lvl="0"/>
            <a:endParaRPr lang="en-GB" dirty="0"/>
          </a:p>
          <a:p>
            <a:endParaRPr lang="fr-FR" dirty="0"/>
          </a:p>
        </p:txBody>
      </p:sp>
      <p:sp>
        <p:nvSpPr>
          <p:cNvPr id="4" name="Espace réservé du pied de page 3"/>
          <p:cNvSpPr>
            <a:spLocks noGrp="1"/>
          </p:cNvSpPr>
          <p:nvPr>
            <p:ph type="ft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14FCBA16-DE1A-4BB6-886B-C2D02154CBB0}" type="slidenum">
              <a:rPr lang="en-US" altLang="en-US" smtClean="0"/>
              <a:pPr>
                <a:defRPr/>
              </a:pPr>
              <a:t>11</a:t>
            </a:fld>
            <a:endParaRPr lang="en-US" altLang="en-US"/>
          </a:p>
        </p:txBody>
      </p:sp>
    </p:spTree>
    <p:extLst>
      <p:ext uri="{BB962C8B-B14F-4D97-AF65-F5344CB8AC3E}">
        <p14:creationId xmlns:p14="http://schemas.microsoft.com/office/powerpoint/2010/main" val="163359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 for your attention</a:t>
            </a:r>
          </a:p>
        </p:txBody>
      </p:sp>
      <p:sp>
        <p:nvSpPr>
          <p:cNvPr id="2" name="Slide Number Placeholder 1"/>
          <p:cNvSpPr>
            <a:spLocks noGrp="1"/>
          </p:cNvSpPr>
          <p:nvPr>
            <p:ph type="sldNum" sz="quarter" idx="12"/>
          </p:nvPr>
        </p:nvSpPr>
        <p:spPr/>
        <p:txBody>
          <a:bodyPr/>
          <a:lstStyle/>
          <a:p>
            <a:fld id="{9259AF2F-52C6-9B46-B8B2-0579234AE62E}" type="slidenum">
              <a:rPr lang="en-US" smtClean="0"/>
              <a:t>12</a:t>
            </a:fld>
            <a:endParaRPr lang="en-US"/>
          </a:p>
        </p:txBody>
      </p:sp>
    </p:spTree>
    <p:extLst>
      <p:ext uri="{BB962C8B-B14F-4D97-AF65-F5344CB8AC3E}">
        <p14:creationId xmlns:p14="http://schemas.microsoft.com/office/powerpoint/2010/main" val="3802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WIS status</a:t>
            </a:r>
            <a:endParaRPr lang="fr-FR" dirty="0"/>
          </a:p>
        </p:txBody>
      </p:sp>
      <p:sp>
        <p:nvSpPr>
          <p:cNvPr id="3" name="Espace réservé du contenu 2"/>
          <p:cNvSpPr>
            <a:spLocks noGrp="1"/>
          </p:cNvSpPr>
          <p:nvPr>
            <p:ph idx="1"/>
          </p:nvPr>
        </p:nvSpPr>
        <p:spPr/>
        <p:txBody>
          <a:bodyPr>
            <a:normAutofit fontScale="77500" lnSpcReduction="20000"/>
          </a:bodyPr>
          <a:lstStyle/>
          <a:p>
            <a:r>
              <a:rPr lang="en-US" altLang="zh-CN" dirty="0"/>
              <a:t>Network infrastructure, process and procedure to discover, access and exchange data</a:t>
            </a:r>
            <a:endParaRPr lang="en-US" dirty="0"/>
          </a:p>
          <a:p>
            <a:r>
              <a:rPr lang="en-US" dirty="0"/>
              <a:t>WIS intended to support all WMO </a:t>
            </a:r>
            <a:r>
              <a:rPr lang="en-US" dirty="0" err="1"/>
              <a:t>Programmes</a:t>
            </a:r>
            <a:r>
              <a:rPr lang="en-US" dirty="0"/>
              <a:t>; </a:t>
            </a:r>
          </a:p>
          <a:p>
            <a:pPr lvl="1"/>
            <a:r>
              <a:rPr lang="en-US" dirty="0"/>
              <a:t>Reality is that only WWW is well represented</a:t>
            </a:r>
          </a:p>
          <a:p>
            <a:r>
              <a:rPr lang="en-US" altLang="zh-CN" dirty="0"/>
              <a:t>WIS is a network for expert (</a:t>
            </a:r>
            <a:r>
              <a:rPr lang="en-US" altLang="zh-CN" dirty="0" err="1"/>
              <a:t>centres</a:t>
            </a:r>
            <a:r>
              <a:rPr lang="en-US" altLang="zh-CN" dirty="0"/>
              <a:t> from WWW)</a:t>
            </a:r>
          </a:p>
          <a:p>
            <a:pPr lvl="1"/>
            <a:r>
              <a:rPr lang="en-US" altLang="zh-CN" dirty="0"/>
              <a:t>Difficult to put new data on WIS</a:t>
            </a:r>
          </a:p>
          <a:p>
            <a:pPr lvl="1"/>
            <a:r>
              <a:rPr lang="en-US" altLang="zh-CN" dirty="0"/>
              <a:t>Difficult to find data</a:t>
            </a:r>
          </a:p>
          <a:p>
            <a:pPr lvl="1"/>
            <a:r>
              <a:rPr lang="en-US" altLang="zh-CN" dirty="0"/>
              <a:t>Difficult to know that WIS exist and to understand what WIS is</a:t>
            </a:r>
          </a:p>
          <a:p>
            <a:pPr lvl="1"/>
            <a:endParaRPr lang="en-US" altLang="zh-CN" dirty="0"/>
          </a:p>
          <a:p>
            <a:r>
              <a:rPr lang="en-US" dirty="0"/>
              <a:t>In its current form, the WIS, and mainly the GTS, is a niche infrastructure that supports the expert meteorological community</a:t>
            </a:r>
            <a:endParaRPr lang="fr-FR" dirty="0"/>
          </a:p>
          <a:p>
            <a:pPr lvl="1"/>
            <a:endParaRPr lang="en-GB" dirty="0"/>
          </a:p>
        </p:txBody>
      </p:sp>
      <p:sp>
        <p:nvSpPr>
          <p:cNvPr id="5" name="Espace réservé du numéro de diapositive 4"/>
          <p:cNvSpPr>
            <a:spLocks noGrp="1"/>
          </p:cNvSpPr>
          <p:nvPr>
            <p:ph type="sldNum" sz="quarter" idx="12"/>
          </p:nvPr>
        </p:nvSpPr>
        <p:spPr/>
        <p:txBody>
          <a:bodyPr/>
          <a:lstStyle/>
          <a:p>
            <a:fld id="{14FCBA16-DE1A-4BB6-886B-C2D02154CBB0}" type="slidenum">
              <a:rPr lang="en-US" altLang="en-US" smtClean="0"/>
              <a:pPr/>
              <a:t>2</a:t>
            </a:fld>
            <a:endParaRPr lang="en-US" altLang="en-US" dirty="0"/>
          </a:p>
        </p:txBody>
      </p:sp>
    </p:spTree>
    <p:extLst>
      <p:ext uri="{BB962C8B-B14F-4D97-AF65-F5344CB8AC3E}">
        <p14:creationId xmlns:p14="http://schemas.microsoft.com/office/powerpoint/2010/main" val="165140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Trends</a:t>
            </a:r>
          </a:p>
        </p:txBody>
      </p:sp>
      <p:sp>
        <p:nvSpPr>
          <p:cNvPr id="3" name="Espace réservé du contenu 2"/>
          <p:cNvSpPr>
            <a:spLocks noGrp="1"/>
          </p:cNvSpPr>
          <p:nvPr>
            <p:ph idx="1"/>
          </p:nvPr>
        </p:nvSpPr>
        <p:spPr/>
        <p:txBody>
          <a:bodyPr>
            <a:normAutofit fontScale="70000" lnSpcReduction="20000"/>
          </a:bodyPr>
          <a:lstStyle/>
          <a:p>
            <a:r>
              <a:rPr lang="en-US" altLang="fr-FR" dirty="0"/>
              <a:t>Constant increase in the flow of data to exchange and information to be disseminated to our various users </a:t>
            </a:r>
            <a:r>
              <a:rPr lang="en-US" dirty="0"/>
              <a:t>mean that it is necessary to re-think how data is managed and shared</a:t>
            </a:r>
            <a:endParaRPr lang="en-US" altLang="fr-FR" dirty="0"/>
          </a:p>
          <a:p>
            <a:pPr lvl="1"/>
            <a:r>
              <a:rPr lang="en-GB" dirty="0"/>
              <a:t>Data volumes created by earth observing and numerical prediction systems continue to grow considerably faster than the performance of telecommunications networks</a:t>
            </a:r>
          </a:p>
          <a:p>
            <a:pPr lvl="1"/>
            <a:r>
              <a:rPr lang="en-GB" dirty="0"/>
              <a:t>Other sources of information are becoming available that may have data volumes that exceed those of traditional data sources, such as indirect information and crowd sourcing</a:t>
            </a:r>
          </a:p>
          <a:p>
            <a:r>
              <a:rPr lang="en-GB" dirty="0"/>
              <a:t>Users expect to access weather, water and climate information and services through the same mechanisms that they use for other types of information, using familiar interfaces and applications</a:t>
            </a:r>
          </a:p>
          <a:p>
            <a:r>
              <a:rPr lang="en-GB" dirty="0"/>
              <a:t>Users will combine mobile, cloud and social technologies to access a much wider range of information sources and to collaborate in new and different ways </a:t>
            </a:r>
          </a:p>
        </p:txBody>
      </p:sp>
      <p:sp>
        <p:nvSpPr>
          <p:cNvPr id="5" name="Espace réservé du numéro de diapositive 4"/>
          <p:cNvSpPr>
            <a:spLocks noGrp="1"/>
          </p:cNvSpPr>
          <p:nvPr>
            <p:ph type="sldNum" sz="quarter" idx="11"/>
          </p:nvPr>
        </p:nvSpPr>
        <p:spPr/>
        <p:txBody>
          <a:bodyPr/>
          <a:lstStyle/>
          <a:p>
            <a:pPr>
              <a:defRPr/>
            </a:pPr>
            <a:fld id="{14FCBA16-DE1A-4BB6-886B-C2D02154CBB0}" type="slidenum">
              <a:rPr lang="en-US" altLang="en-US" smtClean="0"/>
              <a:pPr>
                <a:defRPr/>
              </a:pPr>
              <a:t>3</a:t>
            </a:fld>
            <a:endParaRPr lang="en-US" altLang="en-US"/>
          </a:p>
        </p:txBody>
      </p:sp>
    </p:spTree>
    <p:extLst>
      <p:ext uri="{BB962C8B-B14F-4D97-AF65-F5344CB8AC3E}">
        <p14:creationId xmlns:p14="http://schemas.microsoft.com/office/powerpoint/2010/main" val="80576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Trends – </a:t>
            </a:r>
            <a:r>
              <a:rPr lang="fr-FR" dirty="0" err="1"/>
              <a:t>con’t</a:t>
            </a:r>
            <a:endParaRPr lang="fr-FR" dirty="0"/>
          </a:p>
        </p:txBody>
      </p:sp>
      <p:sp>
        <p:nvSpPr>
          <p:cNvPr id="3" name="Espace réservé du contenu 2"/>
          <p:cNvSpPr>
            <a:spLocks noGrp="1"/>
          </p:cNvSpPr>
          <p:nvPr>
            <p:ph idx="1"/>
          </p:nvPr>
        </p:nvSpPr>
        <p:spPr/>
        <p:txBody>
          <a:bodyPr>
            <a:normAutofit fontScale="77500" lnSpcReduction="20000"/>
          </a:bodyPr>
          <a:lstStyle/>
          <a:p>
            <a:r>
              <a:rPr lang="en-US" dirty="0"/>
              <a:t>Common data sharing platforms and technology are a prerequisite</a:t>
            </a:r>
            <a:endParaRPr lang="fr-FR" dirty="0"/>
          </a:p>
          <a:p>
            <a:pPr lvl="1"/>
            <a:r>
              <a:rPr lang="en-US" dirty="0"/>
              <a:t>Risk reduction and emergency response requires collaboration with multiple agencies </a:t>
            </a:r>
          </a:p>
          <a:p>
            <a:pPr lvl="1"/>
            <a:r>
              <a:rPr lang="en-US" dirty="0"/>
              <a:t>Assessing the impact of environmental hazards requires meteorological data to be combined with other socio-economic data</a:t>
            </a:r>
          </a:p>
          <a:p>
            <a:endParaRPr lang="en-US" dirty="0"/>
          </a:p>
          <a:p>
            <a:r>
              <a:rPr lang="en-GB" dirty="0"/>
              <a:t>Changes in data supply patterns and user expectations present new challenges that the current WIS struggles to meet </a:t>
            </a:r>
          </a:p>
          <a:p>
            <a:r>
              <a:rPr lang="en-GB" dirty="0"/>
              <a:t>At the same time, changes in technology present new opportunities. </a:t>
            </a:r>
            <a:endParaRPr lang="en-US" dirty="0"/>
          </a:p>
        </p:txBody>
      </p:sp>
      <p:sp>
        <p:nvSpPr>
          <p:cNvPr id="7" name="Espace réservé du numéro de diapositive 4"/>
          <p:cNvSpPr>
            <a:spLocks noGrp="1"/>
          </p:cNvSpPr>
          <p:nvPr>
            <p:ph type="sldNum" sz="quarter" idx="11"/>
          </p:nvPr>
        </p:nvSpPr>
        <p:spPr>
          <a:xfrm>
            <a:off x="5867400" y="6478588"/>
            <a:ext cx="1152525" cy="312737"/>
          </a:xfrm>
        </p:spPr>
        <p:txBody>
          <a:bodyPr/>
          <a:lstStyle/>
          <a:p>
            <a:pPr>
              <a:defRPr/>
            </a:pPr>
            <a:fld id="{14FCBA16-DE1A-4BB6-886B-C2D02154CBB0}" type="slidenum">
              <a:rPr lang="en-US" altLang="en-US" smtClean="0"/>
              <a:pPr>
                <a:defRPr/>
              </a:pPr>
              <a:t>4</a:t>
            </a:fld>
            <a:endParaRPr lang="en-US" altLang="en-US"/>
          </a:p>
        </p:txBody>
      </p:sp>
    </p:spTree>
    <p:extLst>
      <p:ext uri="{BB962C8B-B14F-4D97-AF65-F5344CB8AC3E}">
        <p14:creationId xmlns:p14="http://schemas.microsoft.com/office/powerpoint/2010/main" val="7611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Opportunities</a:t>
            </a:r>
            <a:endParaRPr lang="fr-FR" dirty="0"/>
          </a:p>
        </p:txBody>
      </p:sp>
      <p:sp>
        <p:nvSpPr>
          <p:cNvPr id="3" name="Espace réservé du contenu 2"/>
          <p:cNvSpPr>
            <a:spLocks noGrp="1"/>
          </p:cNvSpPr>
          <p:nvPr>
            <p:ph idx="1"/>
          </p:nvPr>
        </p:nvSpPr>
        <p:spPr/>
        <p:txBody>
          <a:bodyPr>
            <a:normAutofit fontScale="62500" lnSpcReduction="20000"/>
          </a:bodyPr>
          <a:lstStyle/>
          <a:p>
            <a:r>
              <a:rPr lang="en-US"/>
              <a:t>Increasing use of the Web as a data sharing platform </a:t>
            </a:r>
          </a:p>
          <a:p>
            <a:r>
              <a:rPr lang="en-US"/>
              <a:t>Commercial infrastructure providers offer </a:t>
            </a:r>
          </a:p>
          <a:p>
            <a:pPr lvl="1"/>
            <a:r>
              <a:rPr lang="en-US"/>
              <a:t>stable, secure and cost-effective ‘cloud’ hosting of virtualized computing resources</a:t>
            </a:r>
          </a:p>
          <a:p>
            <a:pPr lvl="1"/>
            <a:r>
              <a:rPr lang="en-US"/>
              <a:t>‘content distribution networks’ (CDN)</a:t>
            </a:r>
          </a:p>
          <a:p>
            <a:r>
              <a:rPr lang="en-US"/>
              <a:t>Search engines (Google, Bing, Yahoo etc.) remain the common entry point for consumer discovery of information</a:t>
            </a:r>
          </a:p>
          <a:p>
            <a:r>
              <a:rPr lang="en-GB"/>
              <a:t>Application Programming Interfaces (APIs) and Web Services are now very common solutions for exchange of data</a:t>
            </a:r>
          </a:p>
          <a:p>
            <a:r>
              <a:rPr lang="en-US"/>
              <a:t>Messaging services and protocols</a:t>
            </a:r>
            <a:r>
              <a:rPr lang="en-GB"/>
              <a:t> offer new opportunities for sharing meteorological data in real-time based on common industry practices</a:t>
            </a:r>
          </a:p>
          <a:p>
            <a:r>
              <a:rPr lang="en-GB"/>
              <a:t>Use of analytics and user feedback to drive improvement of user experience</a:t>
            </a:r>
            <a:endParaRPr lang="en-US"/>
          </a:p>
          <a:p>
            <a:r>
              <a:rPr lang="en-US"/>
              <a:t>Applications such as Dropbox indicate that file distribution services have become commoditized and are no longer the domain of specialized applications such as GTS message switching</a:t>
            </a:r>
            <a:endParaRPr lang="en-US" dirty="0"/>
          </a:p>
        </p:txBody>
      </p:sp>
      <p:sp>
        <p:nvSpPr>
          <p:cNvPr id="7" name="Espace réservé du numéro de diapositive 4"/>
          <p:cNvSpPr>
            <a:spLocks noGrp="1"/>
          </p:cNvSpPr>
          <p:nvPr>
            <p:ph type="sldNum" sz="quarter" idx="12"/>
          </p:nvPr>
        </p:nvSpPr>
        <p:spPr>
          <a:xfrm>
            <a:off x="6553200" y="6356350"/>
            <a:ext cx="2133600" cy="365125"/>
          </a:xfrm>
        </p:spPr>
        <p:txBody>
          <a:bodyPr/>
          <a:lstStyle/>
          <a:p>
            <a:fld id="{14FCBA16-DE1A-4BB6-886B-C2D02154CBB0}" type="slidenum">
              <a:rPr lang="en-US" altLang="en-US" smtClean="0"/>
              <a:pPr/>
              <a:t>5</a:t>
            </a:fld>
            <a:endParaRPr lang="en-US" altLang="en-US"/>
          </a:p>
        </p:txBody>
      </p:sp>
    </p:spTree>
    <p:extLst>
      <p:ext uri="{BB962C8B-B14F-4D97-AF65-F5344CB8AC3E}">
        <p14:creationId xmlns:p14="http://schemas.microsoft.com/office/powerpoint/2010/main" val="281182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WIS 2.0 vision</a:t>
            </a:r>
          </a:p>
        </p:txBody>
      </p:sp>
      <p:sp>
        <p:nvSpPr>
          <p:cNvPr id="3" name="Espace réservé du contenu 2"/>
          <p:cNvSpPr>
            <a:spLocks noGrp="1"/>
          </p:cNvSpPr>
          <p:nvPr>
            <p:ph idx="1"/>
          </p:nvPr>
        </p:nvSpPr>
        <p:spPr/>
        <p:txBody>
          <a:bodyPr>
            <a:normAutofit fontScale="92500" lnSpcReduction="10000"/>
          </a:bodyPr>
          <a:lstStyle/>
          <a:p>
            <a:r>
              <a:rPr lang="en-GB" dirty="0"/>
              <a:t>WIS 2.0  will provide users with seamless access to diverse information from a wide range of sources and will enable weather, water and climate information to be related to socioeconomic context. </a:t>
            </a:r>
          </a:p>
          <a:p>
            <a:r>
              <a:rPr lang="en-GB" dirty="0"/>
              <a:t>Through an open eco-system of tools, applications and services, WIS 2.0 will allow all information providers to publish and share their data, products and services and all users to develop value added services and new products.</a:t>
            </a:r>
            <a:endParaRPr lang="fr-FR" dirty="0"/>
          </a:p>
        </p:txBody>
      </p:sp>
      <p:sp>
        <p:nvSpPr>
          <p:cNvPr id="4" name="Espace réservé du pied de page 3"/>
          <p:cNvSpPr>
            <a:spLocks noGrp="1"/>
          </p:cNvSpPr>
          <p:nvPr>
            <p:ph type="ft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14FCBA16-DE1A-4BB6-886B-C2D02154CBB0}" type="slidenum">
              <a:rPr lang="en-US" altLang="en-US" smtClean="0"/>
              <a:pPr>
                <a:defRPr/>
              </a:pPr>
              <a:t>6</a:t>
            </a:fld>
            <a:endParaRPr lang="en-US" altLang="en-US"/>
          </a:p>
        </p:txBody>
      </p:sp>
    </p:spTree>
    <p:extLst>
      <p:ext uri="{BB962C8B-B14F-4D97-AF65-F5344CB8AC3E}">
        <p14:creationId xmlns:p14="http://schemas.microsoft.com/office/powerpoint/2010/main" val="42416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fr-FR"/>
              <a:t>WIS 2.0</a:t>
            </a:r>
            <a:endParaRPr lang="en-US" altLang="fr-FR" dirty="0"/>
          </a:p>
        </p:txBody>
      </p:sp>
      <p:sp>
        <p:nvSpPr>
          <p:cNvPr id="19459" name="Rectangle 3"/>
          <p:cNvSpPr>
            <a:spLocks noGrp="1" noChangeArrowheads="1"/>
          </p:cNvSpPr>
          <p:nvPr>
            <p:ph type="body" idx="1"/>
          </p:nvPr>
        </p:nvSpPr>
        <p:spPr/>
        <p:txBody>
          <a:bodyPr>
            <a:normAutofit fontScale="92500" lnSpcReduction="20000"/>
          </a:bodyPr>
          <a:lstStyle/>
          <a:p>
            <a:r>
              <a:rPr lang="en-US" altLang="fr-FR"/>
              <a:t>Information System operated by Members built on commercially available services and industry standards</a:t>
            </a:r>
          </a:p>
          <a:p>
            <a:pPr lvl="1"/>
            <a:r>
              <a:rPr lang="en-US" altLang="fr-FR"/>
              <a:t>To exchange at the right moment the relevant information</a:t>
            </a:r>
          </a:p>
          <a:p>
            <a:pPr lvl="1"/>
            <a:r>
              <a:rPr lang="en-US" altLang="fr-FR"/>
              <a:t>Redundant, resilient, efficient and scalable infrastructure</a:t>
            </a:r>
          </a:p>
          <a:p>
            <a:pPr lvl="1"/>
            <a:r>
              <a:rPr lang="en-US" altLang="fr-FR"/>
              <a:t>With an applications/services layer </a:t>
            </a:r>
            <a:r>
              <a:rPr lang="en-GB"/>
              <a:t>based on standard interfaces for data exchange </a:t>
            </a:r>
            <a:endParaRPr lang="en-US" altLang="fr-FR"/>
          </a:p>
          <a:p>
            <a:pPr lvl="1"/>
            <a:r>
              <a:rPr lang="en-US" altLang="fr-FR"/>
              <a:t>A global catalogue of information and services</a:t>
            </a:r>
            <a:endParaRPr lang="fr-FR" altLang="fr-FR"/>
          </a:p>
          <a:p>
            <a:pPr lvl="1"/>
            <a:r>
              <a:rPr lang="en-US" altLang="fr-FR"/>
              <a:t>And </a:t>
            </a:r>
            <a:r>
              <a:rPr lang="en-GB" altLang="fr-FR"/>
              <a:t>Ready to support  SMAC (Social, Mobile, Analytics (Big Data), Cloud) and IoT</a:t>
            </a:r>
          </a:p>
          <a:p>
            <a:pPr lvl="2"/>
            <a:endParaRPr lang="en-US" altLang="fr-FR" dirty="0"/>
          </a:p>
        </p:txBody>
      </p:sp>
      <p:sp>
        <p:nvSpPr>
          <p:cNvPr id="5" name="Espace réservé du numéro de diapositive 4"/>
          <p:cNvSpPr>
            <a:spLocks noGrp="1"/>
          </p:cNvSpPr>
          <p:nvPr>
            <p:ph type="sldNum" sz="quarter" idx="12"/>
          </p:nvPr>
        </p:nvSpPr>
        <p:spPr>
          <a:xfrm>
            <a:off x="6553200" y="6356350"/>
            <a:ext cx="2133600" cy="365125"/>
          </a:xfrm>
        </p:spPr>
        <p:txBody>
          <a:bodyPr/>
          <a:lstStyle/>
          <a:p>
            <a:fld id="{14FCBA16-DE1A-4BB6-886B-C2D02154CBB0}" type="slidenum">
              <a:rPr lang="en-US" altLang="en-US" smtClean="0"/>
              <a:pPr/>
              <a:t>7</a:t>
            </a:fld>
            <a:endParaRPr lang="en-US" altLang="en-US"/>
          </a:p>
        </p:txBody>
      </p:sp>
    </p:spTree>
    <p:extLst>
      <p:ext uri="{BB962C8B-B14F-4D97-AF65-F5344CB8AC3E}">
        <p14:creationId xmlns:p14="http://schemas.microsoft.com/office/powerpoint/2010/main" val="307935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9970"/>
            <a:ext cx="8229600" cy="1143000"/>
          </a:xfrm>
        </p:spPr>
        <p:txBody>
          <a:bodyPr/>
          <a:lstStyle/>
          <a:p>
            <a:r>
              <a:rPr lang="fr-FR" altLang="fr-FR" dirty="0"/>
              <a:t>WIS 2.0 - the </a:t>
            </a:r>
            <a:r>
              <a:rPr lang="fr-FR" altLang="fr-FR" dirty="0" err="1"/>
              <a:t>plateform</a:t>
            </a:r>
            <a:endParaRPr lang="fr-FR" dirty="0"/>
          </a:p>
        </p:txBody>
      </p:sp>
      <p:sp>
        <p:nvSpPr>
          <p:cNvPr id="5" name="Espace réservé du numéro de diapositive 4"/>
          <p:cNvSpPr>
            <a:spLocks noGrp="1"/>
          </p:cNvSpPr>
          <p:nvPr>
            <p:ph type="sldNum" sz="quarter" idx="12"/>
          </p:nvPr>
        </p:nvSpPr>
        <p:spPr>
          <a:xfrm>
            <a:off x="6553200" y="6356350"/>
            <a:ext cx="2133600" cy="365125"/>
          </a:xfrm>
        </p:spPr>
        <p:txBody>
          <a:bodyPr/>
          <a:lstStyle/>
          <a:p>
            <a:fld id="{14FCBA16-DE1A-4BB6-886B-C2D02154CBB0}" type="slidenum">
              <a:rPr lang="en-US" altLang="en-US" smtClean="0"/>
              <a:pPr/>
              <a:t>8</a:t>
            </a:fld>
            <a:endParaRPr lang="en-US" altLang="en-US"/>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5299871" cy="6858000"/>
          </a:xfrm>
          <a:prstGeom prst="rect">
            <a:avLst/>
          </a:prstGeom>
        </p:spPr>
      </p:pic>
      <p:sp>
        <p:nvSpPr>
          <p:cNvPr id="7" name="Double flèche horizontale 6"/>
          <p:cNvSpPr/>
          <p:nvPr/>
        </p:nvSpPr>
        <p:spPr>
          <a:xfrm>
            <a:off x="6566624" y="1772490"/>
            <a:ext cx="1296784" cy="393120"/>
          </a:xfrm>
          <a:prstGeom prst="lef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324600" y="1447800"/>
            <a:ext cx="1752600" cy="1046440"/>
          </a:xfrm>
          <a:prstGeom prst="rect">
            <a:avLst/>
          </a:prstGeom>
          <a:noFill/>
        </p:spPr>
        <p:txBody>
          <a:bodyPr wrap="square" rtlCol="0">
            <a:spAutoFit/>
          </a:bodyPr>
          <a:lstStyle/>
          <a:p>
            <a:pPr algn="ctr"/>
            <a:r>
              <a:rPr lang="fr-FR" sz="2000" dirty="0">
                <a:latin typeface="Calibri" panose="020F0502020204030204" pitchFamily="34" charset="0"/>
              </a:rPr>
              <a:t>Acquisition</a:t>
            </a:r>
          </a:p>
          <a:p>
            <a:pPr algn="ctr"/>
            <a:endParaRPr lang="fr-FR" sz="800" dirty="0">
              <a:latin typeface="Calibri" panose="020F0502020204030204" pitchFamily="34" charset="0"/>
            </a:endParaRPr>
          </a:p>
          <a:p>
            <a:pPr algn="ctr"/>
            <a:r>
              <a:rPr lang="fr-FR" sz="2000" dirty="0" err="1">
                <a:latin typeface="Calibri" panose="020F0502020204030204" pitchFamily="34" charset="0"/>
              </a:rPr>
              <a:t>Dissemination</a:t>
            </a:r>
            <a:endParaRPr lang="fr-FR" sz="2000" dirty="0">
              <a:latin typeface="Calibri" panose="020F0502020204030204" pitchFamily="34" charset="0"/>
            </a:endParaRPr>
          </a:p>
        </p:txBody>
      </p:sp>
      <p:sp>
        <p:nvSpPr>
          <p:cNvPr id="9" name="Double flèche horizontale 8"/>
          <p:cNvSpPr/>
          <p:nvPr/>
        </p:nvSpPr>
        <p:spPr>
          <a:xfrm>
            <a:off x="6491064" y="4545870"/>
            <a:ext cx="1296784" cy="393120"/>
          </a:xfrm>
          <a:prstGeom prst="leftRight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324600" y="4857690"/>
            <a:ext cx="1584176" cy="400110"/>
          </a:xfrm>
          <a:prstGeom prst="rect">
            <a:avLst/>
          </a:prstGeom>
          <a:noFill/>
        </p:spPr>
        <p:txBody>
          <a:bodyPr wrap="square" rtlCol="0">
            <a:spAutoFit/>
          </a:bodyPr>
          <a:lstStyle/>
          <a:p>
            <a:r>
              <a:rPr lang="fr-FR" sz="2000" dirty="0">
                <a:latin typeface="Calibri" panose="020F0502020204030204" pitchFamily="34" charset="0"/>
              </a:rPr>
              <a:t>Collaboration</a:t>
            </a:r>
          </a:p>
        </p:txBody>
      </p:sp>
      <p:sp>
        <p:nvSpPr>
          <p:cNvPr id="13" name="Rectangle à coins arrondis 12"/>
          <p:cNvSpPr/>
          <p:nvPr/>
        </p:nvSpPr>
        <p:spPr>
          <a:xfrm>
            <a:off x="83200" y="5940867"/>
            <a:ext cx="5486400" cy="84648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Change in user behaviour from downloading a copy of information for local processing to using </a:t>
            </a:r>
            <a:r>
              <a:rPr lang="en-GB" sz="1600" i="1" dirty="0"/>
              <a:t>services</a:t>
            </a:r>
            <a:r>
              <a:rPr lang="en-GB" sz="1600" dirty="0"/>
              <a:t> that process the information at its source</a:t>
            </a:r>
            <a:endParaRPr lang="fr-FR" sz="1600" dirty="0"/>
          </a:p>
        </p:txBody>
      </p:sp>
    </p:spTree>
    <p:extLst>
      <p:ext uri="{BB962C8B-B14F-4D97-AF65-F5344CB8AC3E}">
        <p14:creationId xmlns:p14="http://schemas.microsoft.com/office/powerpoint/2010/main" val="27119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786"/>
            <a:ext cx="8229600" cy="1143000"/>
          </a:xfrm>
        </p:spPr>
        <p:txBody>
          <a:bodyPr/>
          <a:lstStyle/>
          <a:p>
            <a:r>
              <a:rPr lang="fr-FR" altLang="fr-FR" dirty="0"/>
              <a:t>WIS 2.0 - The cloud !</a:t>
            </a:r>
            <a:endParaRPr lang="fr-FR"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16" y="525728"/>
            <a:ext cx="7645392" cy="5963824"/>
          </a:xfrm>
          <a:prstGeom prst="rect">
            <a:avLst/>
          </a:prstGeom>
        </p:spPr>
      </p:pic>
      <p:sp>
        <p:nvSpPr>
          <p:cNvPr id="13" name="Rectangle à coins arrondis 12"/>
          <p:cNvSpPr/>
          <p:nvPr/>
        </p:nvSpPr>
        <p:spPr>
          <a:xfrm>
            <a:off x="152400" y="5867400"/>
            <a:ext cx="5486400" cy="84648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t>Opened</a:t>
            </a:r>
            <a:r>
              <a:rPr lang="fr-FR" sz="1600" dirty="0"/>
              <a:t> to new </a:t>
            </a:r>
            <a:r>
              <a:rPr lang="fr-FR" sz="1600" dirty="0" err="1"/>
              <a:t>partners</a:t>
            </a:r>
            <a:r>
              <a:rPr lang="fr-FR" sz="1600" dirty="0"/>
              <a:t> </a:t>
            </a:r>
            <a:r>
              <a:rPr lang="fr-FR" sz="1600" dirty="0" err="1"/>
              <a:t>from</a:t>
            </a:r>
            <a:r>
              <a:rPr lang="fr-FR" sz="1600" dirty="0"/>
              <a:t> </a:t>
            </a:r>
            <a:r>
              <a:rPr lang="fr-FR" sz="1600" dirty="0" err="1"/>
              <a:t>different</a:t>
            </a:r>
            <a:r>
              <a:rPr lang="fr-FR" sz="1600" dirty="0"/>
              <a:t> business (</a:t>
            </a:r>
            <a:r>
              <a:rPr lang="fr-FR" sz="1600" dirty="0" err="1"/>
              <a:t>energie</a:t>
            </a:r>
            <a:r>
              <a:rPr lang="fr-FR" sz="1600" dirty="0"/>
              <a:t>, </a:t>
            </a:r>
            <a:r>
              <a:rPr lang="fr-FR" sz="1600" dirty="0" err="1"/>
              <a:t>health</a:t>
            </a:r>
            <a:r>
              <a:rPr lang="fr-FR" sz="1600" dirty="0"/>
              <a:t>, ..) to </a:t>
            </a:r>
            <a:r>
              <a:rPr lang="fr-FR" sz="1600" dirty="0" err="1"/>
              <a:t>develop</a:t>
            </a:r>
            <a:r>
              <a:rPr lang="fr-FR" sz="1600" dirty="0"/>
              <a:t> the use  of WMO information</a:t>
            </a:r>
          </a:p>
        </p:txBody>
      </p:sp>
      <p:sp>
        <p:nvSpPr>
          <p:cNvPr id="6" name="Espace réservé du numéro de diapositive 4"/>
          <p:cNvSpPr>
            <a:spLocks noGrp="1"/>
          </p:cNvSpPr>
          <p:nvPr>
            <p:ph type="sldNum" sz="quarter" idx="11"/>
          </p:nvPr>
        </p:nvSpPr>
        <p:spPr>
          <a:xfrm>
            <a:off x="5867400" y="6478588"/>
            <a:ext cx="1152525" cy="312737"/>
          </a:xfrm>
        </p:spPr>
        <p:txBody>
          <a:bodyPr/>
          <a:lstStyle/>
          <a:p>
            <a:pPr>
              <a:defRPr/>
            </a:pPr>
            <a:fld id="{14FCBA16-DE1A-4BB6-886B-C2D02154CBB0}" type="slidenum">
              <a:rPr lang="en-US" altLang="en-US" smtClean="0"/>
              <a:pPr>
                <a:defRPr/>
              </a:pPr>
              <a:t>9</a:t>
            </a:fld>
            <a:endParaRPr lang="en-US" altLang="en-US"/>
          </a:p>
        </p:txBody>
      </p:sp>
    </p:spTree>
    <p:extLst>
      <p:ext uri="{BB962C8B-B14F-4D97-AF65-F5344CB8AC3E}">
        <p14:creationId xmlns:p14="http://schemas.microsoft.com/office/powerpoint/2010/main" val="3751100311"/>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A79B01-A438-4830-91B9-8F3C6171AE91}"/>
</file>

<file path=customXml/itemProps2.xml><?xml version="1.0" encoding="utf-8"?>
<ds:datastoreItem xmlns:ds="http://schemas.openxmlformats.org/officeDocument/2006/customXml" ds:itemID="{A3946DC4-2C0C-49D8-9A19-0CBC9C2E5E73}"/>
</file>

<file path=customXml/itemProps3.xml><?xml version="1.0" encoding="utf-8"?>
<ds:datastoreItem xmlns:ds="http://schemas.openxmlformats.org/officeDocument/2006/customXml" ds:itemID="{C9058A81-C629-4F2A-BF1E-55BA3B401FB7}"/>
</file>

<file path=docProps/app.xml><?xml version="1.0" encoding="utf-8"?>
<Properties xmlns="http://schemas.openxmlformats.org/officeDocument/2006/extended-properties" xmlns:vt="http://schemas.openxmlformats.org/officeDocument/2006/docPropsVTypes">
  <Template>WMO_WHITE_Powerpoint_en_fr</Template>
  <TotalTime>22</TotalTime>
  <Words>746</Words>
  <Application>Microsoft Office PowerPoint</Application>
  <PresentationFormat>Affichage à l'écran (4:3)</PresentationFormat>
  <Paragraphs>83</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宋体</vt:lpstr>
      <vt:lpstr>Arial</vt:lpstr>
      <vt:lpstr>Calibri</vt:lpstr>
      <vt:lpstr>WMO_WHITE_Powerpoint_en_fr</vt:lpstr>
      <vt:lpstr>Présentation PowerPoint</vt:lpstr>
      <vt:lpstr>WIS status</vt:lpstr>
      <vt:lpstr>Trends</vt:lpstr>
      <vt:lpstr>Trends – con’t</vt:lpstr>
      <vt:lpstr>Opportunities</vt:lpstr>
      <vt:lpstr>WIS 2.0 vision</vt:lpstr>
      <vt:lpstr>WIS 2.0</vt:lpstr>
      <vt:lpstr>WIS 2.0 - the plateform</vt:lpstr>
      <vt:lpstr>WIS 2.0 - The cloud !</vt:lpstr>
      <vt:lpstr>WIS 2.0 Governance</vt:lpstr>
      <vt:lpstr>Task Team on the evolution of WIS</vt:lpstr>
      <vt:lpstr>Présentation PowerPoint</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Thomas</dc:creator>
  <cp:lastModifiedBy>Matteo DellAcqua</cp:lastModifiedBy>
  <cp:revision>5</cp:revision>
  <dcterms:created xsi:type="dcterms:W3CDTF">2016-08-17T13:13:24Z</dcterms:created>
  <dcterms:modified xsi:type="dcterms:W3CDTF">2016-09-13T05:19:07Z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