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4" r:id="rId4"/>
    <p:sldId id="263" r:id="rId5"/>
    <p:sldId id="265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0964E-5E31-4B6B-A7F8-56A8135E67ED}" type="doc">
      <dgm:prSet loTypeId="urn:microsoft.com/office/officeart/2011/layout/HexagonRadial#1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5221E461-CDF9-44D8-B8FC-1DD1A95E283F}">
      <dgm:prSet phldrT="[Text]" custT="1"/>
      <dgm:spPr>
        <a:solidFill>
          <a:schemeClr val="bg1">
            <a:lumMod val="65000"/>
          </a:schemeClr>
        </a:solidFill>
        <a:scene3d>
          <a:camera prst="orthographicFront"/>
          <a:lightRig rig="threePt" dir="t"/>
        </a:scene3d>
        <a:sp3d>
          <a:bevelT h="152400"/>
          <a:bevelB w="0"/>
        </a:sp3d>
      </dgm:spPr>
      <dgm:t>
        <a:bodyPr/>
        <a:lstStyle/>
        <a:p>
          <a:r>
            <a:rPr lang="en-GB" sz="1600" b="1" dirty="0"/>
            <a:t>Information activities</a:t>
          </a:r>
        </a:p>
      </dgm:t>
    </dgm:pt>
    <dgm:pt modelId="{C56FDC74-D677-4067-A8C6-2710BEB8412E}" type="parTrans" cxnId="{DF388339-2F9B-425F-BE91-F5AAE69A3CAF}">
      <dgm:prSet/>
      <dgm:spPr/>
      <dgm:t>
        <a:bodyPr/>
        <a:lstStyle/>
        <a:p>
          <a:endParaRPr lang="en-GB"/>
        </a:p>
      </dgm:t>
    </dgm:pt>
    <dgm:pt modelId="{1A0D1674-280D-465A-A930-028F1A50CD87}" type="sibTrans" cxnId="{DF388339-2F9B-425F-BE91-F5AAE69A3CAF}">
      <dgm:prSet/>
      <dgm:spPr/>
      <dgm:t>
        <a:bodyPr/>
        <a:lstStyle/>
        <a:p>
          <a:endParaRPr lang="en-GB"/>
        </a:p>
      </dgm:t>
    </dgm:pt>
    <dgm:pt modelId="{DB92E135-FD79-4CBD-B0CB-CBE97C5523E9}">
      <dgm:prSet phldrT="[Text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sz="1600" b="1" dirty="0"/>
            <a:t>Create</a:t>
          </a:r>
        </a:p>
        <a:p>
          <a:r>
            <a:rPr lang="en-GB" sz="1200" b="1" dirty="0"/>
            <a:t>Documenting</a:t>
          </a:r>
        </a:p>
      </dgm:t>
    </dgm:pt>
    <dgm:pt modelId="{C7C95ED5-74BC-4EE6-BAA7-ADD987CBB00D}" type="parTrans" cxnId="{4B82AABC-F69D-42E6-A5E6-8891D36C28BD}">
      <dgm:prSet/>
      <dgm:spPr/>
      <dgm:t>
        <a:bodyPr/>
        <a:lstStyle/>
        <a:p>
          <a:endParaRPr lang="en-GB"/>
        </a:p>
      </dgm:t>
    </dgm:pt>
    <dgm:pt modelId="{D3BC8E41-4EEE-4250-82DA-2D3238BC4702}" type="sibTrans" cxnId="{4B82AABC-F69D-42E6-A5E6-8891D36C28BD}">
      <dgm:prSet/>
      <dgm:spPr/>
      <dgm:t>
        <a:bodyPr/>
        <a:lstStyle/>
        <a:p>
          <a:endParaRPr lang="en-GB"/>
        </a:p>
      </dgm:t>
    </dgm:pt>
    <dgm:pt modelId="{E9559B22-1CB6-4952-BA6A-C2B8DBB484AE}">
      <dgm:prSet phldrT="[Tex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sz="1600" b="1" dirty="0"/>
            <a:t>Store</a:t>
          </a:r>
        </a:p>
        <a:p>
          <a:r>
            <a:rPr lang="en-GB" sz="1200" b="1" dirty="0" err="1"/>
            <a:t>Cataloging</a:t>
          </a:r>
          <a:endParaRPr lang="en-GB" sz="1200" b="1" dirty="0"/>
        </a:p>
        <a:p>
          <a:r>
            <a:rPr lang="en-GB" sz="1200" b="1" dirty="0"/>
            <a:t>Quality control</a:t>
          </a:r>
        </a:p>
      </dgm:t>
    </dgm:pt>
    <dgm:pt modelId="{A6B950C0-5080-4BFA-A049-CCCC905880C6}" type="parTrans" cxnId="{F603866C-ED4C-48E5-99EC-6B9B671C13B8}">
      <dgm:prSet/>
      <dgm:spPr/>
      <dgm:t>
        <a:bodyPr/>
        <a:lstStyle/>
        <a:p>
          <a:endParaRPr lang="en-GB"/>
        </a:p>
      </dgm:t>
    </dgm:pt>
    <dgm:pt modelId="{1E554C83-42B8-4590-BEC5-E00C95EF1733}" type="sibTrans" cxnId="{F603866C-ED4C-48E5-99EC-6B9B671C13B8}">
      <dgm:prSet/>
      <dgm:spPr/>
      <dgm:t>
        <a:bodyPr/>
        <a:lstStyle/>
        <a:p>
          <a:endParaRPr lang="en-GB"/>
        </a:p>
      </dgm:t>
    </dgm:pt>
    <dgm:pt modelId="{A4F72723-C71B-4DF4-8CF4-5CDC3502EEE4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Share</a:t>
          </a:r>
        </a:p>
        <a:p>
          <a:r>
            <a:rPr lang="en-GB" sz="1100" b="1" dirty="0">
              <a:solidFill>
                <a:schemeClr val="tx1"/>
              </a:solidFill>
            </a:rPr>
            <a:t>Acquisition, dissemination, access services</a:t>
          </a:r>
        </a:p>
      </dgm:t>
    </dgm:pt>
    <dgm:pt modelId="{FD790134-6220-471D-90F2-DA39FBFE7B36}" type="parTrans" cxnId="{879678AB-A837-4A70-88B4-920CBDFBFE39}">
      <dgm:prSet/>
      <dgm:spPr/>
      <dgm:t>
        <a:bodyPr/>
        <a:lstStyle/>
        <a:p>
          <a:endParaRPr lang="en-GB"/>
        </a:p>
      </dgm:t>
    </dgm:pt>
    <dgm:pt modelId="{AB14CA3B-6596-49EA-8B1D-AA0232224784}" type="sibTrans" cxnId="{879678AB-A837-4A70-88B4-920CBDFBFE39}">
      <dgm:prSet/>
      <dgm:spPr/>
      <dgm:t>
        <a:bodyPr/>
        <a:lstStyle/>
        <a:p>
          <a:endParaRPr lang="en-GB"/>
        </a:p>
      </dgm:t>
    </dgm:pt>
    <dgm:pt modelId="{2A6A33EA-5C65-4B4C-8C65-8B4D71C3CAB0}">
      <dgm:prSet phldrT="[Text]"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sz="1600" b="1" dirty="0">
              <a:solidFill>
                <a:schemeClr val="accent3">
                  <a:lumMod val="50000"/>
                </a:schemeClr>
              </a:solidFill>
            </a:rPr>
            <a:t>Use</a:t>
          </a:r>
        </a:p>
        <a:p>
          <a:r>
            <a:rPr lang="en-GB" sz="1200" b="1" dirty="0">
              <a:solidFill>
                <a:schemeClr val="accent3">
                  <a:lumMod val="50000"/>
                </a:schemeClr>
              </a:solidFill>
            </a:rPr>
            <a:t>Processing services</a:t>
          </a:r>
        </a:p>
        <a:p>
          <a:r>
            <a:rPr lang="en-GB" sz="1200" b="1" dirty="0">
              <a:solidFill>
                <a:schemeClr val="accent3">
                  <a:lumMod val="50000"/>
                </a:schemeClr>
              </a:solidFill>
            </a:rPr>
            <a:t>Usage tracking</a:t>
          </a:r>
        </a:p>
      </dgm:t>
    </dgm:pt>
    <dgm:pt modelId="{27FBAC81-4815-4317-AEFA-E13BEC34AA06}" type="parTrans" cxnId="{A3A7CAFF-BF65-4D31-A60C-6C9DA7C0B677}">
      <dgm:prSet/>
      <dgm:spPr/>
      <dgm:t>
        <a:bodyPr/>
        <a:lstStyle/>
        <a:p>
          <a:endParaRPr lang="en-GB"/>
        </a:p>
      </dgm:t>
    </dgm:pt>
    <dgm:pt modelId="{33C034A6-2EC3-46EC-9C99-A8B4EA158429}" type="sibTrans" cxnId="{A3A7CAFF-BF65-4D31-A60C-6C9DA7C0B677}">
      <dgm:prSet/>
      <dgm:spPr/>
      <dgm:t>
        <a:bodyPr/>
        <a:lstStyle/>
        <a:p>
          <a:endParaRPr lang="en-GB"/>
        </a:p>
      </dgm:t>
    </dgm:pt>
    <dgm:pt modelId="{43320EF1-7588-4CDF-BB78-DC79B00F10A6}">
      <dgm:prSet phldrT="[Text]" custT="1"/>
      <dgm:spPr>
        <a:solidFill>
          <a:srgbClr val="FF990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sz="1600" b="1" dirty="0"/>
            <a:t>Archive</a:t>
          </a:r>
        </a:p>
        <a:p>
          <a:r>
            <a:rPr lang="en-GB" sz="1200" b="1" dirty="0"/>
            <a:t>Preservation</a:t>
          </a:r>
        </a:p>
      </dgm:t>
    </dgm:pt>
    <dgm:pt modelId="{8DA0C6C7-C307-4567-8B65-8FC9817A0E7A}" type="parTrans" cxnId="{DC8720CD-074D-4549-B200-D8E7966A100D}">
      <dgm:prSet/>
      <dgm:spPr/>
      <dgm:t>
        <a:bodyPr/>
        <a:lstStyle/>
        <a:p>
          <a:endParaRPr lang="en-GB"/>
        </a:p>
      </dgm:t>
    </dgm:pt>
    <dgm:pt modelId="{4AAEBBE5-47B6-4F1B-8878-99508E410A37}" type="sibTrans" cxnId="{DC8720CD-074D-4549-B200-D8E7966A100D}">
      <dgm:prSet/>
      <dgm:spPr/>
      <dgm:t>
        <a:bodyPr/>
        <a:lstStyle/>
        <a:p>
          <a:endParaRPr lang="en-GB"/>
        </a:p>
      </dgm:t>
    </dgm:pt>
    <dgm:pt modelId="{3AEE445C-CAFA-47E1-9856-6B45EEB7AE0B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sz="1600" b="1" dirty="0"/>
            <a:t>Destroy</a:t>
          </a:r>
        </a:p>
      </dgm:t>
    </dgm:pt>
    <dgm:pt modelId="{5C4722FD-9DF1-40EE-8920-27F105C8F112}" type="parTrans" cxnId="{10F910E7-BABA-45CE-B0BF-9B9F97B05D74}">
      <dgm:prSet/>
      <dgm:spPr/>
      <dgm:t>
        <a:bodyPr/>
        <a:lstStyle/>
        <a:p>
          <a:endParaRPr lang="en-GB"/>
        </a:p>
      </dgm:t>
    </dgm:pt>
    <dgm:pt modelId="{8B53B168-BE7A-43A9-A937-DCEDAF5AC5F9}" type="sibTrans" cxnId="{10F910E7-BABA-45CE-B0BF-9B9F97B05D74}">
      <dgm:prSet/>
      <dgm:spPr/>
      <dgm:t>
        <a:bodyPr/>
        <a:lstStyle/>
        <a:p>
          <a:endParaRPr lang="en-GB"/>
        </a:p>
      </dgm:t>
    </dgm:pt>
    <dgm:pt modelId="{B07CA84A-6CD2-4299-8F71-C2B8CEADE5AF}" type="pres">
      <dgm:prSet presAssocID="{C1B0964E-5E31-4B6B-A7F8-56A8135E67E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2876DF5-4037-4450-B20D-DB0E4A8B0653}" type="pres">
      <dgm:prSet presAssocID="{5221E461-CDF9-44D8-B8FC-1DD1A95E283F}" presName="Parent" presStyleLbl="node0" presStyleIdx="0" presStyleCnt="1">
        <dgm:presLayoutVars>
          <dgm:chMax val="6"/>
          <dgm:chPref val="6"/>
        </dgm:presLayoutVars>
      </dgm:prSet>
      <dgm:spPr/>
    </dgm:pt>
    <dgm:pt modelId="{52B51F89-E8D1-405E-928D-C0797D855A6C}" type="pres">
      <dgm:prSet presAssocID="{DB92E135-FD79-4CBD-B0CB-CBE97C5523E9}" presName="Accent1" presStyleCnt="0"/>
      <dgm:spPr/>
    </dgm:pt>
    <dgm:pt modelId="{37E857DE-DF31-4652-9EBE-1EC4B33DB846}" type="pres">
      <dgm:prSet presAssocID="{DB92E135-FD79-4CBD-B0CB-CBE97C5523E9}" presName="Accent" presStyleLbl="bgShp" presStyleIdx="0" presStyleCnt="6"/>
      <dgm:spPr/>
    </dgm:pt>
    <dgm:pt modelId="{B7094D4C-B862-4119-9A71-8DA398976E28}" type="pres">
      <dgm:prSet presAssocID="{DB92E135-FD79-4CBD-B0CB-CBE97C5523E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383EE0C-6F74-44E0-957B-EFB167DFA5FB}" type="pres">
      <dgm:prSet presAssocID="{E9559B22-1CB6-4952-BA6A-C2B8DBB484AE}" presName="Accent2" presStyleCnt="0"/>
      <dgm:spPr/>
    </dgm:pt>
    <dgm:pt modelId="{6A3B21EC-2DA9-4841-B380-22F2F0CF0062}" type="pres">
      <dgm:prSet presAssocID="{E9559B22-1CB6-4952-BA6A-C2B8DBB484AE}" presName="Accent" presStyleLbl="bgShp" presStyleIdx="1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82C773D3-0536-45CD-8E94-358DBA7352CE}" type="pres">
      <dgm:prSet presAssocID="{E9559B22-1CB6-4952-BA6A-C2B8DBB484A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F94F0E6B-CBA4-4D03-B506-82E61240E07C}" type="pres">
      <dgm:prSet presAssocID="{A4F72723-C71B-4DF4-8CF4-5CDC3502EEE4}" presName="Accent3" presStyleCnt="0"/>
      <dgm:spPr/>
    </dgm:pt>
    <dgm:pt modelId="{278A285B-22CD-4F19-BB7E-EA47CBA2E62F}" type="pres">
      <dgm:prSet presAssocID="{A4F72723-C71B-4DF4-8CF4-5CDC3502EEE4}" presName="Accent" presStyleLbl="bgShp" presStyleIdx="2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40D48796-5C2A-411C-9E6D-8C87C7784C99}" type="pres">
      <dgm:prSet presAssocID="{A4F72723-C71B-4DF4-8CF4-5CDC3502EEE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8794947-D73B-4DC5-915A-5D994811F7E7}" type="pres">
      <dgm:prSet presAssocID="{2A6A33EA-5C65-4B4C-8C65-8B4D71C3CAB0}" presName="Accent4" presStyleCnt="0"/>
      <dgm:spPr/>
    </dgm:pt>
    <dgm:pt modelId="{ADA55CA9-6992-4E86-BEE3-FABB2DB80919}" type="pres">
      <dgm:prSet presAssocID="{2A6A33EA-5C65-4B4C-8C65-8B4D71C3CAB0}" presName="Accent" presStyleLbl="bgShp" presStyleIdx="3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60D3E272-E421-4218-963C-D74AF12F52E3}" type="pres">
      <dgm:prSet presAssocID="{2A6A33EA-5C65-4B4C-8C65-8B4D71C3CAB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5B3978A-48C9-4A96-9FAC-730D3FBAC4F8}" type="pres">
      <dgm:prSet presAssocID="{43320EF1-7588-4CDF-BB78-DC79B00F10A6}" presName="Accent5" presStyleCnt="0"/>
      <dgm:spPr/>
    </dgm:pt>
    <dgm:pt modelId="{82988BC5-DF64-4359-8F66-EC7AD7DB6477}" type="pres">
      <dgm:prSet presAssocID="{43320EF1-7588-4CDF-BB78-DC79B00F10A6}" presName="Accent" presStyleLbl="bgShp" presStyleIdx="4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22636339-B11B-4458-9E88-BC25CF25723D}" type="pres">
      <dgm:prSet presAssocID="{43320EF1-7588-4CDF-BB78-DC79B00F10A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6B6637A-A5DC-46CF-8526-8B7233EBE999}" type="pres">
      <dgm:prSet presAssocID="{3AEE445C-CAFA-47E1-9856-6B45EEB7AE0B}" presName="Accent6" presStyleCnt="0"/>
      <dgm:spPr/>
    </dgm:pt>
    <dgm:pt modelId="{0FEED167-3678-4144-8EAA-88359D3778A2}" type="pres">
      <dgm:prSet presAssocID="{3AEE445C-CAFA-47E1-9856-6B45EEB7AE0B}" presName="Accent" presStyleLbl="bgShp" presStyleIdx="5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1E55789F-28FF-4F4F-9CE3-90529A852B41}" type="pres">
      <dgm:prSet presAssocID="{3AEE445C-CAFA-47E1-9856-6B45EEB7AE0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589C8B5-5320-4810-8258-44815FACF32B}" type="presOf" srcId="{E9559B22-1CB6-4952-BA6A-C2B8DBB484AE}" destId="{82C773D3-0536-45CD-8E94-358DBA7352CE}" srcOrd="0" destOrd="0" presId="urn:microsoft.com/office/officeart/2011/layout/HexagonRadial#1"/>
    <dgm:cxn modelId="{67185EEB-98E0-4C8B-8AE3-E31EC9820FB9}" type="presOf" srcId="{43320EF1-7588-4CDF-BB78-DC79B00F10A6}" destId="{22636339-B11B-4458-9E88-BC25CF25723D}" srcOrd="0" destOrd="0" presId="urn:microsoft.com/office/officeart/2011/layout/HexagonRadial#1"/>
    <dgm:cxn modelId="{879678AB-A837-4A70-88B4-920CBDFBFE39}" srcId="{5221E461-CDF9-44D8-B8FC-1DD1A95E283F}" destId="{A4F72723-C71B-4DF4-8CF4-5CDC3502EEE4}" srcOrd="2" destOrd="0" parTransId="{FD790134-6220-471D-90F2-DA39FBFE7B36}" sibTransId="{AB14CA3B-6596-49EA-8B1D-AA0232224784}"/>
    <dgm:cxn modelId="{7FBAC678-246C-40D3-A559-7749687065DE}" type="presOf" srcId="{5221E461-CDF9-44D8-B8FC-1DD1A95E283F}" destId="{92876DF5-4037-4450-B20D-DB0E4A8B0653}" srcOrd="0" destOrd="0" presId="urn:microsoft.com/office/officeart/2011/layout/HexagonRadial#1"/>
    <dgm:cxn modelId="{C5F6739A-985E-432E-AE95-8E5FCC451D56}" type="presOf" srcId="{DB92E135-FD79-4CBD-B0CB-CBE97C5523E9}" destId="{B7094D4C-B862-4119-9A71-8DA398976E28}" srcOrd="0" destOrd="0" presId="urn:microsoft.com/office/officeart/2011/layout/HexagonRadial#1"/>
    <dgm:cxn modelId="{94E84573-EAA3-4A7E-BE07-4CAC182BA8D8}" type="presOf" srcId="{A4F72723-C71B-4DF4-8CF4-5CDC3502EEE4}" destId="{40D48796-5C2A-411C-9E6D-8C87C7784C99}" srcOrd="0" destOrd="0" presId="urn:microsoft.com/office/officeart/2011/layout/HexagonRadial#1"/>
    <dgm:cxn modelId="{4B82AABC-F69D-42E6-A5E6-8891D36C28BD}" srcId="{5221E461-CDF9-44D8-B8FC-1DD1A95E283F}" destId="{DB92E135-FD79-4CBD-B0CB-CBE97C5523E9}" srcOrd="0" destOrd="0" parTransId="{C7C95ED5-74BC-4EE6-BAA7-ADD987CBB00D}" sibTransId="{D3BC8E41-4EEE-4250-82DA-2D3238BC4702}"/>
    <dgm:cxn modelId="{A3A7CAFF-BF65-4D31-A60C-6C9DA7C0B677}" srcId="{5221E461-CDF9-44D8-B8FC-1DD1A95E283F}" destId="{2A6A33EA-5C65-4B4C-8C65-8B4D71C3CAB0}" srcOrd="3" destOrd="0" parTransId="{27FBAC81-4815-4317-AEFA-E13BEC34AA06}" sibTransId="{33C034A6-2EC3-46EC-9C99-A8B4EA158429}"/>
    <dgm:cxn modelId="{B8C66FF6-993F-403D-8720-0AACF5A87670}" type="presOf" srcId="{3AEE445C-CAFA-47E1-9856-6B45EEB7AE0B}" destId="{1E55789F-28FF-4F4F-9CE3-90529A852B41}" srcOrd="0" destOrd="0" presId="urn:microsoft.com/office/officeart/2011/layout/HexagonRadial#1"/>
    <dgm:cxn modelId="{C33FC941-EC79-406A-8209-A135DDDDFFE5}" type="presOf" srcId="{C1B0964E-5E31-4B6B-A7F8-56A8135E67ED}" destId="{B07CA84A-6CD2-4299-8F71-C2B8CEADE5AF}" srcOrd="0" destOrd="0" presId="urn:microsoft.com/office/officeart/2011/layout/HexagonRadial#1"/>
    <dgm:cxn modelId="{F603866C-ED4C-48E5-99EC-6B9B671C13B8}" srcId="{5221E461-CDF9-44D8-B8FC-1DD1A95E283F}" destId="{E9559B22-1CB6-4952-BA6A-C2B8DBB484AE}" srcOrd="1" destOrd="0" parTransId="{A6B950C0-5080-4BFA-A049-CCCC905880C6}" sibTransId="{1E554C83-42B8-4590-BEC5-E00C95EF1733}"/>
    <dgm:cxn modelId="{49F33AC1-192B-4CED-95ED-5BE85F24D05A}" type="presOf" srcId="{2A6A33EA-5C65-4B4C-8C65-8B4D71C3CAB0}" destId="{60D3E272-E421-4218-963C-D74AF12F52E3}" srcOrd="0" destOrd="0" presId="urn:microsoft.com/office/officeart/2011/layout/HexagonRadial#1"/>
    <dgm:cxn modelId="{10F910E7-BABA-45CE-B0BF-9B9F97B05D74}" srcId="{5221E461-CDF9-44D8-B8FC-1DD1A95E283F}" destId="{3AEE445C-CAFA-47E1-9856-6B45EEB7AE0B}" srcOrd="5" destOrd="0" parTransId="{5C4722FD-9DF1-40EE-8920-27F105C8F112}" sibTransId="{8B53B168-BE7A-43A9-A937-DCEDAF5AC5F9}"/>
    <dgm:cxn modelId="{DC8720CD-074D-4549-B200-D8E7966A100D}" srcId="{5221E461-CDF9-44D8-B8FC-1DD1A95E283F}" destId="{43320EF1-7588-4CDF-BB78-DC79B00F10A6}" srcOrd="4" destOrd="0" parTransId="{8DA0C6C7-C307-4567-8B65-8FC9817A0E7A}" sibTransId="{4AAEBBE5-47B6-4F1B-8878-99508E410A37}"/>
    <dgm:cxn modelId="{DF388339-2F9B-425F-BE91-F5AAE69A3CAF}" srcId="{C1B0964E-5E31-4B6B-A7F8-56A8135E67ED}" destId="{5221E461-CDF9-44D8-B8FC-1DD1A95E283F}" srcOrd="0" destOrd="0" parTransId="{C56FDC74-D677-4067-A8C6-2710BEB8412E}" sibTransId="{1A0D1674-280D-465A-A930-028F1A50CD87}"/>
    <dgm:cxn modelId="{5BCA4BA3-955D-45EA-870E-525A2AB464B3}" type="presParOf" srcId="{B07CA84A-6CD2-4299-8F71-C2B8CEADE5AF}" destId="{92876DF5-4037-4450-B20D-DB0E4A8B0653}" srcOrd="0" destOrd="0" presId="urn:microsoft.com/office/officeart/2011/layout/HexagonRadial#1"/>
    <dgm:cxn modelId="{30E6DBBA-B3C8-4905-BBD2-95265B8430D1}" type="presParOf" srcId="{B07CA84A-6CD2-4299-8F71-C2B8CEADE5AF}" destId="{52B51F89-E8D1-405E-928D-C0797D855A6C}" srcOrd="1" destOrd="0" presId="urn:microsoft.com/office/officeart/2011/layout/HexagonRadial#1"/>
    <dgm:cxn modelId="{CD39D01A-1E50-4379-8A0E-CF25BE39D04D}" type="presParOf" srcId="{52B51F89-E8D1-405E-928D-C0797D855A6C}" destId="{37E857DE-DF31-4652-9EBE-1EC4B33DB846}" srcOrd="0" destOrd="0" presId="urn:microsoft.com/office/officeart/2011/layout/HexagonRadial#1"/>
    <dgm:cxn modelId="{1A026C99-7950-4CFB-912E-EDF6DC7746C4}" type="presParOf" srcId="{B07CA84A-6CD2-4299-8F71-C2B8CEADE5AF}" destId="{B7094D4C-B862-4119-9A71-8DA398976E28}" srcOrd="2" destOrd="0" presId="urn:microsoft.com/office/officeart/2011/layout/HexagonRadial#1"/>
    <dgm:cxn modelId="{C46FF097-2328-4DBF-8C8A-60BF59F3375B}" type="presParOf" srcId="{B07CA84A-6CD2-4299-8F71-C2B8CEADE5AF}" destId="{A383EE0C-6F74-44E0-957B-EFB167DFA5FB}" srcOrd="3" destOrd="0" presId="urn:microsoft.com/office/officeart/2011/layout/HexagonRadial#1"/>
    <dgm:cxn modelId="{ABFBDDBD-FF35-4CB7-BB27-B0A391C43FF3}" type="presParOf" srcId="{A383EE0C-6F74-44E0-957B-EFB167DFA5FB}" destId="{6A3B21EC-2DA9-4841-B380-22F2F0CF0062}" srcOrd="0" destOrd="0" presId="urn:microsoft.com/office/officeart/2011/layout/HexagonRadial#1"/>
    <dgm:cxn modelId="{B07CFAAB-B53F-4C71-A013-4966B0B731CC}" type="presParOf" srcId="{B07CA84A-6CD2-4299-8F71-C2B8CEADE5AF}" destId="{82C773D3-0536-45CD-8E94-358DBA7352CE}" srcOrd="4" destOrd="0" presId="urn:microsoft.com/office/officeart/2011/layout/HexagonRadial#1"/>
    <dgm:cxn modelId="{EC46B104-6CCC-47AB-84E6-39B56CFDB6AD}" type="presParOf" srcId="{B07CA84A-6CD2-4299-8F71-C2B8CEADE5AF}" destId="{F94F0E6B-CBA4-4D03-B506-82E61240E07C}" srcOrd="5" destOrd="0" presId="urn:microsoft.com/office/officeart/2011/layout/HexagonRadial#1"/>
    <dgm:cxn modelId="{F7741207-2C01-4631-9815-CBC3CD84158D}" type="presParOf" srcId="{F94F0E6B-CBA4-4D03-B506-82E61240E07C}" destId="{278A285B-22CD-4F19-BB7E-EA47CBA2E62F}" srcOrd="0" destOrd="0" presId="urn:microsoft.com/office/officeart/2011/layout/HexagonRadial#1"/>
    <dgm:cxn modelId="{DA81A267-99B7-4C20-9BB6-B4145DE17E19}" type="presParOf" srcId="{B07CA84A-6CD2-4299-8F71-C2B8CEADE5AF}" destId="{40D48796-5C2A-411C-9E6D-8C87C7784C99}" srcOrd="6" destOrd="0" presId="urn:microsoft.com/office/officeart/2011/layout/HexagonRadial#1"/>
    <dgm:cxn modelId="{8638B6E9-F32D-4633-ADBE-AD164FB1B525}" type="presParOf" srcId="{B07CA84A-6CD2-4299-8F71-C2B8CEADE5AF}" destId="{58794947-D73B-4DC5-915A-5D994811F7E7}" srcOrd="7" destOrd="0" presId="urn:microsoft.com/office/officeart/2011/layout/HexagonRadial#1"/>
    <dgm:cxn modelId="{97AC7E88-41BE-4CF0-8D0E-F9E962F69D75}" type="presParOf" srcId="{58794947-D73B-4DC5-915A-5D994811F7E7}" destId="{ADA55CA9-6992-4E86-BEE3-FABB2DB80919}" srcOrd="0" destOrd="0" presId="urn:microsoft.com/office/officeart/2011/layout/HexagonRadial#1"/>
    <dgm:cxn modelId="{356B344A-9162-4B3B-93B8-E35923DE98FE}" type="presParOf" srcId="{B07CA84A-6CD2-4299-8F71-C2B8CEADE5AF}" destId="{60D3E272-E421-4218-963C-D74AF12F52E3}" srcOrd="8" destOrd="0" presId="urn:microsoft.com/office/officeart/2011/layout/HexagonRadial#1"/>
    <dgm:cxn modelId="{4D799599-7E52-4BC3-81EC-CE9708D2B78A}" type="presParOf" srcId="{B07CA84A-6CD2-4299-8F71-C2B8CEADE5AF}" destId="{B5B3978A-48C9-4A96-9FAC-730D3FBAC4F8}" srcOrd="9" destOrd="0" presId="urn:microsoft.com/office/officeart/2011/layout/HexagonRadial#1"/>
    <dgm:cxn modelId="{4A5B7ED3-1EB4-4032-8DA3-BC566B5EA2E9}" type="presParOf" srcId="{B5B3978A-48C9-4A96-9FAC-730D3FBAC4F8}" destId="{82988BC5-DF64-4359-8F66-EC7AD7DB6477}" srcOrd="0" destOrd="0" presId="urn:microsoft.com/office/officeart/2011/layout/HexagonRadial#1"/>
    <dgm:cxn modelId="{531863C2-A3F7-4ADA-B2A8-AA2A75F40412}" type="presParOf" srcId="{B07CA84A-6CD2-4299-8F71-C2B8CEADE5AF}" destId="{22636339-B11B-4458-9E88-BC25CF25723D}" srcOrd="10" destOrd="0" presId="urn:microsoft.com/office/officeart/2011/layout/HexagonRadial#1"/>
    <dgm:cxn modelId="{3D83DF17-D072-407B-B77D-1C97A3913CC4}" type="presParOf" srcId="{B07CA84A-6CD2-4299-8F71-C2B8CEADE5AF}" destId="{56B6637A-A5DC-46CF-8526-8B7233EBE999}" srcOrd="11" destOrd="0" presId="urn:microsoft.com/office/officeart/2011/layout/HexagonRadial#1"/>
    <dgm:cxn modelId="{5F3F219F-4F9A-41CB-A304-756F6D7FA269}" type="presParOf" srcId="{56B6637A-A5DC-46CF-8526-8B7233EBE999}" destId="{0FEED167-3678-4144-8EAA-88359D3778A2}" srcOrd="0" destOrd="0" presId="urn:microsoft.com/office/officeart/2011/layout/HexagonRadial#1"/>
    <dgm:cxn modelId="{B88766B3-9F7C-42BD-82D4-3E30BFEE2DF9}" type="presParOf" srcId="{B07CA84A-6CD2-4299-8F71-C2B8CEADE5AF}" destId="{1E55789F-28FF-4F4F-9CE3-90529A852B41}" srcOrd="12" destOrd="0" presId="urn:microsoft.com/office/officeart/2011/layout/HexagonRadial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76DF5-4037-4450-B20D-DB0E4A8B0653}">
      <dsp:nvSpPr>
        <dsp:cNvPr id="0" name=""/>
        <dsp:cNvSpPr/>
      </dsp:nvSpPr>
      <dsp:spPr>
        <a:xfrm>
          <a:off x="2814766" y="1575751"/>
          <a:ext cx="2002848" cy="1732545"/>
        </a:xfrm>
        <a:prstGeom prst="hexagon">
          <a:avLst>
            <a:gd name="adj" fmla="val 28570"/>
            <a:gd name="vf" fmla="val 11547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h="152400"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Information activities</a:t>
          </a:r>
        </a:p>
      </dsp:txBody>
      <dsp:txXfrm>
        <a:off x="3146666" y="1862858"/>
        <a:ext cx="1339048" cy="1158331"/>
      </dsp:txXfrm>
    </dsp:sp>
    <dsp:sp modelId="{6A3B21EC-2DA9-4841-B380-22F2F0CF0062}">
      <dsp:nvSpPr>
        <dsp:cNvPr id="0" name=""/>
        <dsp:cNvSpPr/>
      </dsp:nvSpPr>
      <dsp:spPr>
        <a:xfrm>
          <a:off x="4068934" y="746845"/>
          <a:ext cx="755668" cy="651108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94D4C-B862-4119-9A71-8DA398976E28}">
      <dsp:nvSpPr>
        <dsp:cNvPr id="0" name=""/>
        <dsp:cNvSpPr/>
      </dsp:nvSpPr>
      <dsp:spPr>
        <a:xfrm>
          <a:off x="2999257" y="0"/>
          <a:ext cx="1641320" cy="1419934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Create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Documenting</a:t>
          </a:r>
        </a:p>
      </dsp:txBody>
      <dsp:txXfrm>
        <a:off x="3271259" y="235313"/>
        <a:ext cx="1097316" cy="949308"/>
      </dsp:txXfrm>
    </dsp:sp>
    <dsp:sp modelId="{278A285B-22CD-4F19-BB7E-EA47CBA2E62F}">
      <dsp:nvSpPr>
        <dsp:cNvPr id="0" name=""/>
        <dsp:cNvSpPr/>
      </dsp:nvSpPr>
      <dsp:spPr>
        <a:xfrm>
          <a:off x="4950859" y="1964072"/>
          <a:ext cx="755668" cy="651108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773D3-0536-45CD-8E94-358DBA7352CE}">
      <dsp:nvSpPr>
        <dsp:cNvPr id="0" name=""/>
        <dsp:cNvSpPr/>
      </dsp:nvSpPr>
      <dsp:spPr>
        <a:xfrm>
          <a:off x="4504539" y="873355"/>
          <a:ext cx="1641320" cy="1419934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Store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 err="1"/>
            <a:t>Cataloging</a:t>
          </a:r>
          <a:endParaRPr lang="en-GB" sz="12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Quality control</a:t>
          </a:r>
        </a:p>
      </dsp:txBody>
      <dsp:txXfrm>
        <a:off x="4776541" y="1108668"/>
        <a:ext cx="1097316" cy="949308"/>
      </dsp:txXfrm>
    </dsp:sp>
    <dsp:sp modelId="{ADA55CA9-6992-4E86-BEE3-FABB2DB80919}">
      <dsp:nvSpPr>
        <dsp:cNvPr id="0" name=""/>
        <dsp:cNvSpPr/>
      </dsp:nvSpPr>
      <dsp:spPr>
        <a:xfrm>
          <a:off x="4338217" y="3338092"/>
          <a:ext cx="755668" cy="651108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48796-5C2A-411C-9E6D-8C87C7784C99}">
      <dsp:nvSpPr>
        <dsp:cNvPr id="0" name=""/>
        <dsp:cNvSpPr/>
      </dsp:nvSpPr>
      <dsp:spPr>
        <a:xfrm>
          <a:off x="4504539" y="2590269"/>
          <a:ext cx="1641320" cy="1419934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Share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solidFill>
                <a:schemeClr val="tx1"/>
              </a:solidFill>
            </a:rPr>
            <a:t>Acquisition, dissemination, access services</a:t>
          </a:r>
        </a:p>
      </dsp:txBody>
      <dsp:txXfrm>
        <a:off x="4776541" y="2825582"/>
        <a:ext cx="1097316" cy="949308"/>
      </dsp:txXfrm>
    </dsp:sp>
    <dsp:sp modelId="{82988BC5-DF64-4359-8F66-EC7AD7DB6477}">
      <dsp:nvSpPr>
        <dsp:cNvPr id="0" name=""/>
        <dsp:cNvSpPr/>
      </dsp:nvSpPr>
      <dsp:spPr>
        <a:xfrm>
          <a:off x="2818493" y="3480721"/>
          <a:ext cx="755668" cy="651108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3E272-E421-4218-963C-D74AF12F52E3}">
      <dsp:nvSpPr>
        <dsp:cNvPr id="0" name=""/>
        <dsp:cNvSpPr/>
      </dsp:nvSpPr>
      <dsp:spPr>
        <a:xfrm>
          <a:off x="2999257" y="3464602"/>
          <a:ext cx="1641320" cy="1419934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3">
                  <a:lumMod val="50000"/>
                </a:schemeClr>
              </a:solidFill>
            </a:rPr>
            <a:t>Use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accent3">
                  <a:lumMod val="50000"/>
                </a:schemeClr>
              </a:solidFill>
            </a:rPr>
            <a:t>Processing services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accent3">
                  <a:lumMod val="50000"/>
                </a:schemeClr>
              </a:solidFill>
            </a:rPr>
            <a:t>Usage tracking</a:t>
          </a:r>
        </a:p>
      </dsp:txBody>
      <dsp:txXfrm>
        <a:off x="3271259" y="3699915"/>
        <a:ext cx="1097316" cy="949308"/>
      </dsp:txXfrm>
    </dsp:sp>
    <dsp:sp modelId="{0FEED167-3678-4144-8EAA-88359D3778A2}">
      <dsp:nvSpPr>
        <dsp:cNvPr id="0" name=""/>
        <dsp:cNvSpPr/>
      </dsp:nvSpPr>
      <dsp:spPr>
        <a:xfrm>
          <a:off x="1922126" y="2263982"/>
          <a:ext cx="755668" cy="651108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36339-B11B-4458-9E88-BC25CF25723D}">
      <dsp:nvSpPr>
        <dsp:cNvPr id="0" name=""/>
        <dsp:cNvSpPr/>
      </dsp:nvSpPr>
      <dsp:spPr>
        <a:xfrm>
          <a:off x="1486988" y="2591246"/>
          <a:ext cx="1641320" cy="1419934"/>
        </a:xfrm>
        <a:prstGeom prst="hexagon">
          <a:avLst>
            <a:gd name="adj" fmla="val 28570"/>
            <a:gd name="vf" fmla="val 11547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Archive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Preservation</a:t>
          </a:r>
        </a:p>
      </dsp:txBody>
      <dsp:txXfrm>
        <a:off x="1758990" y="2826559"/>
        <a:ext cx="1097316" cy="949308"/>
      </dsp:txXfrm>
    </dsp:sp>
    <dsp:sp modelId="{1E55789F-28FF-4F4F-9CE3-90529A852B41}">
      <dsp:nvSpPr>
        <dsp:cNvPr id="0" name=""/>
        <dsp:cNvSpPr/>
      </dsp:nvSpPr>
      <dsp:spPr>
        <a:xfrm>
          <a:off x="1486988" y="871401"/>
          <a:ext cx="1641320" cy="1419934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Destroy</a:t>
          </a:r>
        </a:p>
      </dsp:txBody>
      <dsp:txXfrm>
        <a:off x="1758990" y="1106714"/>
        <a:ext cx="1097316" cy="949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#1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51FC9-AFCF-49EB-A244-BC807F184F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321C3-9685-46B5-915C-1C4C4FEE7A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21255" y="2044702"/>
            <a:ext cx="8229600" cy="1951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WIS Strategy – Life Cycle Data Management</a:t>
            </a:r>
            <a:br>
              <a:rPr lang="en-US" sz="4800" dirty="0">
                <a:solidFill>
                  <a:srgbClr val="000090"/>
                </a:solidFill>
              </a:rPr>
            </a:br>
            <a:endParaRPr lang="en-US" sz="4800" dirty="0">
              <a:solidFill>
                <a:srgbClr val="000090"/>
              </a:solidFill>
            </a:endParaRPr>
          </a:p>
          <a:p>
            <a:r>
              <a:rPr lang="en-US" sz="2400" dirty="0">
                <a:solidFill>
                  <a:srgbClr val="000090"/>
                </a:solidFill>
              </a:rPr>
              <a:t>Submitted by: Matteo </a:t>
            </a:r>
            <a:r>
              <a:rPr lang="en-US" sz="2400" dirty="0" err="1">
                <a:solidFill>
                  <a:srgbClr val="000090"/>
                </a:solidFill>
              </a:rPr>
              <a:t>Dell’Acqua</a:t>
            </a:r>
            <a:r>
              <a:rPr lang="en-US" sz="2400" dirty="0">
                <a:solidFill>
                  <a:srgbClr val="000090"/>
                </a:solidFill>
              </a:rPr>
              <a:t>(CBS)</a:t>
            </a:r>
            <a:br>
              <a:rPr lang="en-US" sz="2400" dirty="0">
                <a:solidFill>
                  <a:srgbClr val="000090"/>
                </a:solidFill>
              </a:rPr>
            </a:br>
            <a:r>
              <a:rPr lang="en-US" sz="2400" dirty="0">
                <a:solidFill>
                  <a:srgbClr val="000090"/>
                </a:solidFill>
              </a:rPr>
              <a:t>(Doc 06a)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4375" y="4299231"/>
            <a:ext cx="7921625" cy="1224236"/>
          </a:xfrm>
        </p:spPr>
        <p:txBody>
          <a:bodyPr/>
          <a:lstStyle/>
          <a:p>
            <a:r>
              <a:rPr lang="en-US" sz="2000" b="1" dirty="0"/>
              <a:t>Inter-Commission Task Team on the WMO information system </a:t>
            </a:r>
          </a:p>
          <a:p>
            <a:r>
              <a:rPr lang="en-US" sz="2000" b="1" dirty="0"/>
              <a:t>(ICTT-WIS)</a:t>
            </a:r>
            <a:br>
              <a:rPr lang="en-US" sz="2000" b="1" dirty="0"/>
            </a:br>
            <a:r>
              <a:rPr lang="en-US" sz="2000" b="1" dirty="0"/>
              <a:t>WMO, Geneva. 12-13 Sept 2016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WIS 2.0</a:t>
            </a:r>
            <a:endParaRPr lang="en-US" altLang="fr-FR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5186"/>
            <a:ext cx="8229600" cy="5021164"/>
          </a:xfrm>
        </p:spPr>
        <p:txBody>
          <a:bodyPr>
            <a:normAutofit fontScale="70000" lnSpcReduction="20000"/>
          </a:bodyPr>
          <a:lstStyle/>
          <a:p>
            <a:r>
              <a:rPr lang="en-US" altLang="fr-FR" dirty="0"/>
              <a:t>Information System operated by Members built on commercially available services and industry standards</a:t>
            </a:r>
          </a:p>
          <a:p>
            <a:pPr lvl="1"/>
            <a:r>
              <a:rPr lang="en-US" altLang="fr-FR" dirty="0"/>
              <a:t>To exchange at the right moment the relevant information</a:t>
            </a:r>
          </a:p>
          <a:p>
            <a:pPr lvl="1"/>
            <a:r>
              <a:rPr lang="en-US" altLang="fr-FR" dirty="0"/>
              <a:t>Redundant, resilient, efficient and scalable infrastructure</a:t>
            </a:r>
          </a:p>
          <a:p>
            <a:pPr lvl="1"/>
            <a:r>
              <a:rPr lang="en-US" altLang="fr-FR" dirty="0"/>
              <a:t>With an applications/services layer </a:t>
            </a:r>
            <a:r>
              <a:rPr lang="en-GB" dirty="0"/>
              <a:t>based on standard interfaces for data exchange </a:t>
            </a:r>
            <a:endParaRPr lang="en-US" altLang="fr-FR" dirty="0"/>
          </a:p>
          <a:p>
            <a:pPr lvl="1"/>
            <a:r>
              <a:rPr lang="en-US" altLang="fr-FR" dirty="0"/>
              <a:t>A global catalogue of information and services</a:t>
            </a:r>
            <a:endParaRPr lang="fr-FR" altLang="fr-FR" dirty="0"/>
          </a:p>
          <a:p>
            <a:pPr lvl="1"/>
            <a:r>
              <a:rPr lang="en-US" altLang="fr-FR" dirty="0"/>
              <a:t>And </a:t>
            </a:r>
            <a:r>
              <a:rPr lang="en-GB" altLang="fr-FR" dirty="0"/>
              <a:t>Ready to support  SMAC (Social, Mobile, Analytics (Big Data), Cloud) and </a:t>
            </a:r>
            <a:r>
              <a:rPr lang="en-GB" altLang="fr-FR" dirty="0" err="1"/>
              <a:t>IoT</a:t>
            </a:r>
            <a:endParaRPr lang="en-GB" altLang="fr-FR" dirty="0"/>
          </a:p>
          <a:p>
            <a:r>
              <a:rPr lang="en-US" altLang="fr-FR" dirty="0"/>
              <a:t>All WIS data will be</a:t>
            </a:r>
          </a:p>
          <a:p>
            <a:pPr lvl="1"/>
            <a:r>
              <a:rPr lang="en-US" altLang="fr-FR" dirty="0"/>
              <a:t>Managed</a:t>
            </a:r>
          </a:p>
          <a:p>
            <a:pPr lvl="1"/>
            <a:r>
              <a:rPr lang="en-US" altLang="fr-FR" dirty="0"/>
              <a:t>Documented</a:t>
            </a:r>
          </a:p>
          <a:p>
            <a:pPr lvl="1"/>
            <a:r>
              <a:rPr lang="en-US" altLang="fr-FR" dirty="0"/>
              <a:t>Discoverable</a:t>
            </a:r>
          </a:p>
          <a:p>
            <a:pPr lvl="1"/>
            <a:r>
              <a:rPr lang="en-US" altLang="fr-FR" dirty="0"/>
              <a:t>Accessible</a:t>
            </a:r>
          </a:p>
          <a:p>
            <a:pPr lvl="1"/>
            <a:r>
              <a:rPr lang="en-US" altLang="fr-FR" dirty="0"/>
              <a:t>Easy to use</a:t>
            </a:r>
          </a:p>
          <a:p>
            <a:pPr lvl="2"/>
            <a:r>
              <a:rPr lang="fr-FR" dirty="0"/>
              <a:t>Compatible services and format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BA16-DE1A-4BB6-886B-C2D02154CBB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07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21374" y="1196752"/>
            <a:ext cx="6078749" cy="4960194"/>
            <a:chOff x="1547664" y="764704"/>
            <a:chExt cx="6480720" cy="5508697"/>
          </a:xfrm>
        </p:grpSpPr>
        <p:pic>
          <p:nvPicPr>
            <p:cNvPr id="7" name="Picture 3" descr="WIS Vision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7664" y="764704"/>
              <a:ext cx="6480720" cy="550869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74997"/>
                </a:schemeClr>
              </a:outerShdw>
            </a:effectLst>
            <a:extLst/>
          </p:spPr>
        </p:pic>
        <p:sp>
          <p:nvSpPr>
            <p:cNvPr id="8" name="Rectangle 7"/>
            <p:cNvSpPr/>
            <p:nvPr/>
          </p:nvSpPr>
          <p:spPr>
            <a:xfrm>
              <a:off x="1547664" y="764704"/>
              <a:ext cx="6480720" cy="5508697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50000"/>
                </a:spcBef>
                <a:buClr>
                  <a:srgbClr val="FF9900"/>
                </a:buClr>
                <a:buFont typeface="Wingdings" pitchFamily="2" charset="2"/>
                <a:buNone/>
                <a:defRPr/>
              </a:pPr>
              <a:endParaRPr lang="en-GB"/>
            </a:p>
          </p:txBody>
        </p:sp>
      </p:grpSp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/>
              <a:t>WIS 2.0 - Data Lifecycle Management</a:t>
            </a:r>
            <a:endParaRPr lang="en-GB" altLang="fr-FR" dirty="0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4FCBA16-DE1A-4BB6-886B-C2D02154CBB0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2273152" y="1223914"/>
          <a:ext cx="7632848" cy="488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à coins arrondis 12"/>
          <p:cNvSpPr/>
          <p:nvPr/>
        </p:nvSpPr>
        <p:spPr>
          <a:xfrm>
            <a:off x="0" y="1676400"/>
            <a:ext cx="2819400" cy="3048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1600" dirty="0"/>
              <a:t>WIS 2.0 platform will be complemented by a set of principles to encourage best-practice in data life cycle management by the WMO community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059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Potential requirements for WIS Part C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938124"/>
              </p:ext>
            </p:extLst>
          </p:nvPr>
        </p:nvGraphicFramePr>
        <p:xfrm>
          <a:off x="833480" y="1213804"/>
          <a:ext cx="7622697" cy="5142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744">
                  <a:extLst>
                    <a:ext uri="{9D8B030D-6E8A-4147-A177-3AD203B41FA5}">
                      <a16:colId xmlns:a16="http://schemas.microsoft.com/office/drawing/2014/main" val="1829752401"/>
                    </a:ext>
                  </a:extLst>
                </a:gridCol>
                <a:gridCol w="5594618">
                  <a:extLst>
                    <a:ext uri="{9D8B030D-6E8A-4147-A177-3AD203B41FA5}">
                      <a16:colId xmlns:a16="http://schemas.microsoft.com/office/drawing/2014/main" val="3982789717"/>
                    </a:ext>
                  </a:extLst>
                </a:gridCol>
                <a:gridCol w="1501335">
                  <a:extLst>
                    <a:ext uri="{9D8B030D-6E8A-4147-A177-3AD203B41FA5}">
                      <a16:colId xmlns:a16="http://schemas.microsoft.com/office/drawing/2014/main" val="1993848524"/>
                    </a:ext>
                  </a:extLst>
                </a:gridCol>
              </a:tblGrid>
              <a:tr h="447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Row N</a:t>
                      </a:r>
                      <a:r>
                        <a:rPr lang="en-GB" sz="1100" baseline="30000">
                          <a:effectLst/>
                        </a:rPr>
                        <a:t>o</a:t>
                      </a:r>
                      <a:r>
                        <a:rPr lang="en-GB" sz="1100">
                          <a:effectLst/>
                        </a:rPr>
                        <a:t>.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Topic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Source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3658769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Provide assistance  to Members in matters concerning all stages of management of information.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Cg-17 4.2.3(1).19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5840768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Guidance on best practice in the collection or creation of information (including ensuring that the information is fit for purpose),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Cg-17 4.2.3(1).19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373151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Guidance on managing storage of information, sharing information (including the definition and enforcement of restrictions on use of the information),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Cg-17 4.2.3(1).19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1185190"/>
                  </a:ext>
                </a:extLst>
              </a:tr>
              <a:tr h="2235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Guidance on use of the information to deliver benefits from it.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Cg-17 4.2.3(1).19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293837"/>
                  </a:ext>
                </a:extLst>
              </a:tr>
              <a:tr h="2235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Guidance on long-term preservation (archiving) of information.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Cg-17 4.2.3(1).19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17766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Guidance on disposing of information that is no longer required (including guidance on how decisions on disposal should be made).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Cg-17 4.2.3(1).19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330591"/>
                  </a:ext>
                </a:extLst>
              </a:tr>
              <a:tr h="134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Auditable standards relevant to information management to be applied by data centres managing information on behalf of WMO Programmes </a:t>
                      </a:r>
                      <a:endParaRPr lang="fr-FR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where these would enhance the ability of Members to derive benefit from information. (Also: Setting and auditing standards for centres that hold information in support of WMO Programmes – CBS Ext.(2014) Recommendation 24).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Cg-17 4.2.3(1).19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988476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Provide arrangements for long-term retention of information to meet the future needs of WMO Programmes.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Cg-17 4.2.3(1).19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7644990"/>
                  </a:ext>
                </a:extLst>
              </a:tr>
              <a:tr h="6707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(Investigate requirements for) a standard method of identifying objects within WMO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CBE Ext.(2014) Recommendation 24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450107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4FCBA16-DE1A-4BB6-886B-C2D02154CBB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53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Task Team on Information Management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ToRs</a:t>
            </a:r>
          </a:p>
          <a:p>
            <a:pPr lvl="1"/>
            <a:r>
              <a:rPr lang="en-US"/>
              <a:t>Collaborate with technical commissions to review available information management practices and develop and document appropriate standards and practices in information management;</a:t>
            </a:r>
          </a:p>
          <a:p>
            <a:pPr lvl="1"/>
            <a:r>
              <a:rPr lang="en-US"/>
              <a:t>Recommend procedures for the long term maintenance and development of standards and best practices related to information management;</a:t>
            </a:r>
          </a:p>
          <a:p>
            <a:pPr lvl="1"/>
            <a:r>
              <a:rPr lang="en-US"/>
              <a:t>Replace  the “Guide on World Weather Watch Data Management (WMO No. 788)” with a new guide on best practices for information management across all WMO programmes;</a:t>
            </a:r>
          </a:p>
          <a:p>
            <a:pPr lvl="1"/>
            <a:r>
              <a:rPr lang="en-US"/>
              <a:t>Propose updates to incorporate standards and practices for information management under WIS Part C  in the Manual on WIS (WMO No. 1060) and Guide to the WIS (WMO No. 1061);</a:t>
            </a:r>
          </a:p>
          <a:p>
            <a:pPr lvl="1"/>
            <a:r>
              <a:rPr lang="en-US"/>
              <a:t>Recommend updates to the WIS competencies related to information management and associated training and learning guides.	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4FCBA16-DE1A-4BB6-886B-C2D02154CBB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10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Thank you for your attention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091F23-DBA9-4456-9F8C-A739299FAF42}"/>
</file>

<file path=customXml/itemProps2.xml><?xml version="1.0" encoding="utf-8"?>
<ds:datastoreItem xmlns:ds="http://schemas.openxmlformats.org/officeDocument/2006/customXml" ds:itemID="{3D7188F2-6115-4141-8692-FEA05F7EFA72}"/>
</file>

<file path=customXml/itemProps3.xml><?xml version="1.0" encoding="utf-8"?>
<ds:datastoreItem xmlns:ds="http://schemas.openxmlformats.org/officeDocument/2006/customXml" ds:itemID="{7F4C09F4-1F7A-4AE0-BFFA-DBA2FD099014}"/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34</TotalTime>
  <Words>546</Words>
  <Application>Microsoft Office PowerPoint</Application>
  <PresentationFormat>Affichage à l'écran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WMO_WHITE_Powerpoint_en_fr</vt:lpstr>
      <vt:lpstr>Présentation PowerPoint</vt:lpstr>
      <vt:lpstr>WIS 2.0</vt:lpstr>
      <vt:lpstr>WIS 2.0 - Data Lifecycle Management</vt:lpstr>
      <vt:lpstr>Potential requirements for WIS Part C</vt:lpstr>
      <vt:lpstr>Task Team on Information Management</vt:lpstr>
      <vt:lpstr>Présentation PowerPoint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Thomas</dc:creator>
  <cp:lastModifiedBy>Matteo DellAcqua</cp:lastModifiedBy>
  <cp:revision>6</cp:revision>
  <dcterms:created xsi:type="dcterms:W3CDTF">2016-08-17T13:13:24Z</dcterms:created>
  <dcterms:modified xsi:type="dcterms:W3CDTF">2016-09-13T05:30:17Z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