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93" r:id="rId3"/>
    <p:sldId id="299" r:id="rId4"/>
    <p:sldId id="300" r:id="rId5"/>
    <p:sldId id="298" r:id="rId6"/>
    <p:sldId id="302" r:id="rId7"/>
    <p:sldId id="306" r:id="rId8"/>
    <p:sldId id="309" r:id="rId9"/>
    <p:sldId id="308" r:id="rId10"/>
    <p:sldId id="310" r:id="rId11"/>
    <p:sldId id="311" r:id="rId12"/>
    <p:sldId id="30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290" y="-5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1CEA7-19FF-47C2-8F70-46A34015D0E6}"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BD573-4481-488B-BB98-A44E9C2FF276}" type="slidenum">
              <a:rPr lang="en-US" smtClean="0"/>
              <a:t>‹#›</a:t>
            </a:fld>
            <a:endParaRPr lang="en-US"/>
          </a:p>
        </p:txBody>
      </p:sp>
    </p:spTree>
    <p:extLst>
      <p:ext uri="{BB962C8B-B14F-4D97-AF65-F5344CB8AC3E}">
        <p14:creationId xmlns:p14="http://schemas.microsoft.com/office/powerpoint/2010/main" val="278435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457200" y="2002370"/>
            <a:ext cx="8229600" cy="1840813"/>
          </a:xfrm>
          <a:prstGeom prst="rect">
            <a:avLst/>
          </a:prstGeom>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zh-CN" sz="4000" dirty="0"/>
          </a:p>
          <a:p>
            <a:endParaRPr lang="en-US" altLang="zh-CN" sz="4000" dirty="0" smtClean="0"/>
          </a:p>
          <a:p>
            <a:r>
              <a:rPr lang="en-US" altLang="zh-CN" sz="4000" b="1" dirty="0">
                <a:solidFill>
                  <a:srgbClr val="000090"/>
                </a:solidFill>
              </a:rPr>
              <a:t>Expectations of WIS </a:t>
            </a:r>
            <a:r>
              <a:rPr lang="en-US" altLang="zh-CN" sz="4000" b="1" dirty="0" smtClean="0">
                <a:solidFill>
                  <a:srgbClr val="000090"/>
                </a:solidFill>
              </a:rPr>
              <a:t>from </a:t>
            </a:r>
            <a:r>
              <a:rPr lang="en-US" altLang="zh-CN" sz="4000" b="1" dirty="0" err="1" smtClean="0">
                <a:solidFill>
                  <a:srgbClr val="000090"/>
                </a:solidFill>
              </a:rPr>
              <a:t>CCl</a:t>
            </a:r>
            <a:r>
              <a:rPr lang="en-US" altLang="zh-CN" sz="4000" b="1" dirty="0" smtClean="0">
                <a:solidFill>
                  <a:srgbClr val="000090"/>
                </a:solidFill>
              </a:rPr>
              <a:t>/</a:t>
            </a:r>
            <a:r>
              <a:rPr lang="en-US" sz="4000" b="1" dirty="0" smtClean="0">
                <a:solidFill>
                  <a:srgbClr val="000090"/>
                </a:solidFill>
              </a:rPr>
              <a:t> Task Team on the Definition of Extreme Weather and Climate Events</a:t>
            </a:r>
          </a:p>
          <a:p>
            <a:endParaRPr lang="fr-CH" sz="4000" b="1" dirty="0" smtClean="0">
              <a:solidFill>
                <a:srgbClr val="000090"/>
              </a:solidFill>
            </a:endParaRPr>
          </a:p>
          <a:p>
            <a:endParaRPr lang="en-US" sz="4000" b="1"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Expectations</a:t>
            </a:r>
            <a:endParaRPr lang="zh-CN" altLang="en-US" dirty="0">
              <a:solidFill>
                <a:srgbClr val="FF0000"/>
              </a:solidFill>
            </a:endParaRPr>
          </a:p>
        </p:txBody>
      </p:sp>
      <p:sp>
        <p:nvSpPr>
          <p:cNvPr id="3" name="内容占位符 2"/>
          <p:cNvSpPr>
            <a:spLocks noGrp="1"/>
          </p:cNvSpPr>
          <p:nvPr>
            <p:ph idx="1"/>
          </p:nvPr>
        </p:nvSpPr>
        <p:spPr/>
        <p:txBody>
          <a:bodyPr>
            <a:normAutofit lnSpcReduction="10000"/>
          </a:bodyPr>
          <a:lstStyle/>
          <a:p>
            <a:r>
              <a:rPr lang="en-US" altLang="zh-CN" dirty="0" smtClean="0"/>
              <a:t>Collect and exchange observed daily observations, especially </a:t>
            </a:r>
            <a:r>
              <a:rPr lang="en-US" altLang="zh-CN" dirty="0" err="1" smtClean="0"/>
              <a:t>Tmax</a:t>
            </a:r>
            <a:r>
              <a:rPr lang="en-US" altLang="zh-CN" dirty="0" smtClean="0"/>
              <a:t>, </a:t>
            </a:r>
            <a:r>
              <a:rPr lang="en-US" altLang="zh-CN" dirty="0" err="1" smtClean="0"/>
              <a:t>Tmin</a:t>
            </a:r>
            <a:r>
              <a:rPr lang="en-US" altLang="zh-CN" dirty="0" smtClean="0"/>
              <a:t> and Precipitation data;</a:t>
            </a:r>
          </a:p>
          <a:p>
            <a:r>
              <a:rPr lang="en-US" altLang="zh-CN" dirty="0"/>
              <a:t>R</a:t>
            </a:r>
            <a:r>
              <a:rPr lang="en-US" altLang="zh-CN" dirty="0" smtClean="0"/>
              <a:t>ecord </a:t>
            </a:r>
            <a:r>
              <a:rPr lang="en-US" altLang="zh-CN" dirty="0" smtClean="0"/>
              <a:t>the regional extreme </a:t>
            </a:r>
            <a:r>
              <a:rPr lang="en-US" altLang="zh-CN" dirty="0" smtClean="0"/>
              <a:t>events</a:t>
            </a:r>
            <a:r>
              <a:rPr lang="en-US" altLang="zh-CN" dirty="0" smtClean="0"/>
              <a:t>, including graphics and </a:t>
            </a:r>
            <a:r>
              <a:rPr lang="en-US" altLang="zh-CN" dirty="0"/>
              <a:t>archive information;</a:t>
            </a:r>
            <a:endParaRPr lang="zh-CN" altLang="zh-CN" dirty="0"/>
          </a:p>
          <a:p>
            <a:r>
              <a:rPr lang="en-US" altLang="zh-CN" dirty="0" smtClean="0"/>
              <a:t>Support establishing Portal on extreme event monitoring</a:t>
            </a:r>
          </a:p>
          <a:p>
            <a:r>
              <a:rPr lang="en-US" altLang="zh-CN" dirty="0" smtClean="0"/>
              <a:t> </a:t>
            </a:r>
            <a:r>
              <a:rPr lang="en-US" altLang="zh-CN" dirty="0"/>
              <a:t>Deliver monitoring </a:t>
            </a:r>
            <a:r>
              <a:rPr lang="en-US" altLang="zh-CN" dirty="0" smtClean="0"/>
              <a:t>and assessment information </a:t>
            </a:r>
            <a:r>
              <a:rPr lang="en-US" altLang="zh-CN" dirty="0"/>
              <a:t>to users </a:t>
            </a:r>
          </a:p>
          <a:p>
            <a:pPr lvl="0"/>
            <a:endParaRPr lang="zh-CN" altLang="zh-CN" dirty="0"/>
          </a:p>
          <a:p>
            <a:endParaRPr lang="zh-CN" altLang="en-US" dirty="0"/>
          </a:p>
        </p:txBody>
      </p:sp>
    </p:spTree>
    <p:extLst>
      <p:ext uri="{BB962C8B-B14F-4D97-AF65-F5344CB8AC3E}">
        <p14:creationId xmlns:p14="http://schemas.microsoft.com/office/powerpoint/2010/main" val="98117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8601" y="3127566"/>
            <a:ext cx="8229600" cy="1143000"/>
          </a:xfrm>
        </p:spPr>
        <p:txBody>
          <a:bodyPr>
            <a:normAutofit/>
          </a:bodyPr>
          <a:lstStyle/>
          <a:p>
            <a:r>
              <a:rPr lang="en-US" altLang="zh-CN" sz="6600" dirty="0" smtClean="0">
                <a:solidFill>
                  <a:srgbClr val="FF0000"/>
                </a:solidFill>
              </a:rPr>
              <a:t>Thanks!</a:t>
            </a:r>
            <a:endParaRPr lang="zh-CN" altLang="en-US" sz="6600" dirty="0">
              <a:solidFill>
                <a:srgbClr val="FF0000"/>
              </a:solidFill>
            </a:endParaRPr>
          </a:p>
        </p:txBody>
      </p:sp>
    </p:spTree>
    <p:extLst>
      <p:ext uri="{BB962C8B-B14F-4D97-AF65-F5344CB8AC3E}">
        <p14:creationId xmlns:p14="http://schemas.microsoft.com/office/powerpoint/2010/main" val="267695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1" y="274639"/>
            <a:ext cx="8138159" cy="5851524"/>
          </a:xfrm>
          <a:prstGeom prst="rect">
            <a:avLst/>
          </a:prstGeom>
          <a:noFill/>
          <a:ln>
            <a:noFill/>
          </a:ln>
        </p:spPr>
      </p:pic>
    </p:spTree>
    <p:extLst>
      <p:ext uri="{BB962C8B-B14F-4D97-AF65-F5344CB8AC3E}">
        <p14:creationId xmlns:p14="http://schemas.microsoft.com/office/powerpoint/2010/main" val="178010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t>T</a:t>
            </a:r>
            <a:r>
              <a:rPr lang="en-US" altLang="zh-CN" b="1" dirty="0" smtClean="0"/>
              <a:t>T-DEWCE T</a:t>
            </a:r>
            <a:r>
              <a:rPr lang="fr-CH" b="1" dirty="0" smtClean="0"/>
              <a:t>arget</a:t>
            </a:r>
            <a:r>
              <a:rPr lang="en-US" altLang="zh-CN" b="1" dirty="0" err="1" smtClean="0"/>
              <a:t>ing</a:t>
            </a:r>
            <a:r>
              <a:rPr lang="en-US" altLang="zh-CN" b="1" dirty="0" smtClean="0"/>
              <a:t>……</a:t>
            </a:r>
            <a:endParaRPr lang="en-US" b="1" dirty="0"/>
          </a:p>
        </p:txBody>
      </p:sp>
      <p:sp>
        <p:nvSpPr>
          <p:cNvPr id="3" name="Content Placeholder 2"/>
          <p:cNvSpPr>
            <a:spLocks noGrp="1"/>
          </p:cNvSpPr>
          <p:nvPr>
            <p:ph idx="1"/>
          </p:nvPr>
        </p:nvSpPr>
        <p:spPr>
          <a:xfrm>
            <a:off x="457200" y="1428189"/>
            <a:ext cx="8229600" cy="4525963"/>
          </a:xfrm>
        </p:spPr>
        <p:txBody>
          <a:bodyPr>
            <a:normAutofit/>
          </a:bodyPr>
          <a:lstStyle/>
          <a:p>
            <a:pPr lvl="0"/>
            <a:r>
              <a:rPr lang="en-US" b="1" dirty="0" smtClean="0"/>
              <a:t>Develop </a:t>
            </a:r>
            <a:r>
              <a:rPr lang="en-US" b="1" dirty="0"/>
              <a:t>an inter-operable data base for regional extreme weather and climate events;</a:t>
            </a:r>
          </a:p>
          <a:p>
            <a:pPr lvl="0"/>
            <a:r>
              <a:rPr lang="en-US" b="1" dirty="0"/>
              <a:t>Provide a WMO portal which links to national products and reports on extreme weather and climate events.</a:t>
            </a:r>
          </a:p>
          <a:p>
            <a:endParaRPr lang="en-US" b="1" dirty="0"/>
          </a:p>
        </p:txBody>
      </p:sp>
    </p:spTree>
    <p:extLst>
      <p:ext uri="{BB962C8B-B14F-4D97-AF65-F5344CB8AC3E}">
        <p14:creationId xmlns:p14="http://schemas.microsoft.com/office/powerpoint/2010/main" val="243954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048" y="656539"/>
            <a:ext cx="8229600" cy="4525963"/>
          </a:xfrm>
        </p:spPr>
        <p:txBody>
          <a:bodyPr/>
          <a:lstStyle/>
          <a:p>
            <a:r>
              <a:rPr lang="en-US" altLang="zh-CN" b="1" dirty="0" smtClean="0">
                <a:solidFill>
                  <a:srgbClr val="FF0000"/>
                </a:solidFill>
              </a:rPr>
              <a:t>Database </a:t>
            </a:r>
            <a:r>
              <a:rPr lang="en-US" altLang="zh-CN" b="1" dirty="0">
                <a:solidFill>
                  <a:srgbClr val="FF0000"/>
                </a:solidFill>
              </a:rPr>
              <a:t>for recording extremes</a:t>
            </a:r>
            <a:endParaRPr lang="zh-CN" altLang="zh-CN" dirty="0">
              <a:solidFill>
                <a:srgbClr val="FF0000"/>
              </a:solidFill>
            </a:endParaRPr>
          </a:p>
          <a:p>
            <a:r>
              <a:rPr lang="en-US" altLang="zh-CN" dirty="0" smtClean="0"/>
              <a:t>recording </a:t>
            </a:r>
            <a:r>
              <a:rPr lang="en-US" altLang="zh-CN" dirty="0"/>
              <a:t>of the extreme events should be undertaken in a consistent and systematic way so that integration of information from national data bases to regional databases and vice versa is made with a minimum transformation and interface software</a:t>
            </a:r>
            <a:endParaRPr lang="zh-CN" altLang="en-US" dirty="0"/>
          </a:p>
        </p:txBody>
      </p:sp>
    </p:spTree>
    <p:extLst>
      <p:ext uri="{BB962C8B-B14F-4D97-AF65-F5344CB8AC3E}">
        <p14:creationId xmlns:p14="http://schemas.microsoft.com/office/powerpoint/2010/main" val="218098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678" y="77128"/>
            <a:ext cx="8229600" cy="1143000"/>
          </a:xfrm>
        </p:spPr>
        <p:txBody>
          <a:bodyPr/>
          <a:lstStyle/>
          <a:p>
            <a:pPr lvl="2" algn="ctr" defTabSz="457200" rtl="0">
              <a:spcBef>
                <a:spcPct val="0"/>
              </a:spcBef>
            </a:pPr>
            <a:r>
              <a:rPr lang="en-US" altLang="zh-CN" sz="2800" b="1" dirty="0" smtClean="0"/>
              <a:t>Data Base Model</a:t>
            </a:r>
            <a:r>
              <a:rPr lang="zh-CN" altLang="zh-CN" sz="2000" dirty="0" smtClean="0"/>
              <a:t/>
            </a:r>
            <a:br>
              <a:rPr lang="zh-CN" altLang="zh-CN" sz="2000" dirty="0" smtClean="0"/>
            </a:br>
            <a:endParaRPr lang="zh-CN" altLang="en-US" dirty="0"/>
          </a:p>
        </p:txBody>
      </p:sp>
      <p:sp>
        <p:nvSpPr>
          <p:cNvPr id="3" name="内容占位符 2"/>
          <p:cNvSpPr>
            <a:spLocks noGrp="1"/>
          </p:cNvSpPr>
          <p:nvPr>
            <p:ph idx="1"/>
          </p:nvPr>
        </p:nvSpPr>
        <p:spPr>
          <a:xfrm>
            <a:off x="486461" y="780899"/>
            <a:ext cx="8229600" cy="4525963"/>
          </a:xfrm>
        </p:spPr>
        <p:txBody>
          <a:bodyPr>
            <a:noAutofit/>
          </a:bodyPr>
          <a:lstStyle/>
          <a:p>
            <a:r>
              <a:rPr lang="en-US" altLang="zh-CN" sz="1600" dirty="0"/>
              <a:t> </a:t>
            </a:r>
            <a:endParaRPr lang="zh-CN" altLang="zh-CN" sz="1600" dirty="0"/>
          </a:p>
          <a:p>
            <a:r>
              <a:rPr lang="en-US" altLang="zh-CN" sz="1600" dirty="0"/>
              <a:t>The database model provides a general structure used for the information on </a:t>
            </a:r>
            <a:r>
              <a:rPr lang="en-US" altLang="zh-CN" sz="1600" dirty="0" smtClean="0"/>
              <a:t>extremes </a:t>
            </a:r>
            <a:r>
              <a:rPr lang="en-US" altLang="zh-CN" sz="1600" dirty="0"/>
              <a:t>that is required to be stored in a data base in an operational mode.  This subsection describes key elements in the logical structure of the database and in which manner data can be stored, organized, and manipulated</a:t>
            </a:r>
            <a:r>
              <a:rPr lang="en-US" altLang="zh-CN" sz="1600" dirty="0" smtClean="0"/>
              <a:t>.</a:t>
            </a:r>
            <a:endParaRPr lang="zh-CN" altLang="zh-CN" sz="1600" dirty="0" smtClean="0"/>
          </a:p>
          <a:p>
            <a:r>
              <a:rPr lang="en-US" altLang="zh-CN" sz="1600" dirty="0" smtClean="0"/>
              <a:t> It </a:t>
            </a:r>
            <a:r>
              <a:rPr lang="en-US" altLang="zh-CN" sz="1600" dirty="0"/>
              <a:t>is recommended (but not necessary) for NMHSs that the database be built as part of a single integrated and administrated Climate Data Management Systems (CDMS, Climate Data Management System Specifications, WMO-No 1131, 2014). </a:t>
            </a:r>
            <a:endParaRPr lang="en-US" altLang="zh-CN" sz="1600" dirty="0" smtClean="0"/>
          </a:p>
          <a:p>
            <a:endParaRPr lang="en-US" altLang="zh-CN" sz="1600" dirty="0" smtClean="0"/>
          </a:p>
          <a:p>
            <a:r>
              <a:rPr lang="en-US" altLang="zh-CN" sz="2000" dirty="0" smtClean="0">
                <a:solidFill>
                  <a:srgbClr val="FF0000"/>
                </a:solidFill>
              </a:rPr>
              <a:t>The </a:t>
            </a:r>
            <a:r>
              <a:rPr lang="en-US" altLang="zh-CN" sz="2000" dirty="0">
                <a:solidFill>
                  <a:srgbClr val="FF0000"/>
                </a:solidFill>
              </a:rPr>
              <a:t>Structure should consist of: metadata records and data records. </a:t>
            </a:r>
            <a:endParaRPr lang="zh-CN" altLang="zh-CN" sz="2000" dirty="0">
              <a:solidFill>
                <a:srgbClr val="FF0000"/>
              </a:solidFill>
            </a:endParaRPr>
          </a:p>
          <a:p>
            <a:endParaRPr lang="en-US" altLang="zh-CN" sz="1600" b="1" dirty="0" smtClean="0"/>
          </a:p>
          <a:p>
            <a:r>
              <a:rPr lang="en-US" altLang="zh-CN" sz="1600" b="1" dirty="0" smtClean="0">
                <a:solidFill>
                  <a:srgbClr val="FF0000"/>
                </a:solidFill>
              </a:rPr>
              <a:t>Metadata </a:t>
            </a:r>
            <a:r>
              <a:rPr lang="en-US" altLang="zh-CN" sz="1600" b="1" dirty="0">
                <a:solidFill>
                  <a:srgbClr val="FF0000"/>
                </a:solidFill>
              </a:rPr>
              <a:t>Records</a:t>
            </a:r>
            <a:endParaRPr lang="zh-CN" altLang="zh-CN" sz="1600" dirty="0">
              <a:solidFill>
                <a:srgbClr val="FF0000"/>
              </a:solidFill>
            </a:endParaRPr>
          </a:p>
          <a:p>
            <a:r>
              <a:rPr lang="en-US" altLang="zh-CN" sz="1600" dirty="0"/>
              <a:t>They describe the context in which the recording of the hazards and extremes was done, including administrative information and brief citation and reference of the methodology and the data type used to record the extreme event in the data base</a:t>
            </a:r>
            <a:r>
              <a:rPr lang="en-US" altLang="zh-CN" sz="1600" dirty="0" smtClean="0"/>
              <a:t>.</a:t>
            </a:r>
          </a:p>
          <a:p>
            <a:endParaRPr lang="zh-CN" altLang="zh-CN" sz="1600" dirty="0"/>
          </a:p>
          <a:p>
            <a:r>
              <a:rPr lang="en-US" altLang="zh-CN" sz="1600" b="1" dirty="0">
                <a:solidFill>
                  <a:srgbClr val="FF0000"/>
                </a:solidFill>
              </a:rPr>
              <a:t> Data Records</a:t>
            </a:r>
            <a:endParaRPr lang="zh-CN" altLang="zh-CN" sz="1600" dirty="0">
              <a:solidFill>
                <a:srgbClr val="FF0000"/>
              </a:solidFill>
            </a:endParaRPr>
          </a:p>
          <a:p>
            <a:r>
              <a:rPr lang="en-US" altLang="zh-CN" sz="1600" dirty="0"/>
              <a:t>It is the data that helps characterize the various aspects of the extreme events, such as duration, location, magnitude and extent.</a:t>
            </a:r>
            <a:endParaRPr lang="zh-CN" altLang="zh-CN" sz="1600" dirty="0"/>
          </a:p>
          <a:p>
            <a:endParaRPr lang="zh-CN" altLang="zh-CN" sz="1600" dirty="0"/>
          </a:p>
        </p:txBody>
      </p:sp>
    </p:spTree>
    <p:extLst>
      <p:ext uri="{BB962C8B-B14F-4D97-AF65-F5344CB8AC3E}">
        <p14:creationId xmlns:p14="http://schemas.microsoft.com/office/powerpoint/2010/main" val="162537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85216"/>
            <a:ext cx="8229600" cy="5676595"/>
          </a:xfrm>
        </p:spPr>
        <p:txBody>
          <a:bodyPr>
            <a:normAutofit fontScale="85000" lnSpcReduction="10000"/>
          </a:bodyPr>
          <a:lstStyle/>
          <a:p>
            <a:r>
              <a:rPr lang="en-US" altLang="zh-CN" b="1" dirty="0" smtClean="0"/>
              <a:t>Cataloguing of extremes</a:t>
            </a:r>
            <a:endParaRPr lang="zh-CN" altLang="zh-CN" dirty="0"/>
          </a:p>
          <a:p>
            <a:r>
              <a:rPr lang="en-US" altLang="zh-CN" dirty="0"/>
              <a:t>The catalogue should contain standard content, which needs to be maintained based on WMO technical regulations. </a:t>
            </a:r>
            <a:endParaRPr lang="en-US" altLang="zh-CN" dirty="0" smtClean="0"/>
          </a:p>
          <a:p>
            <a:r>
              <a:rPr lang="en-US" altLang="zh-CN" dirty="0" smtClean="0"/>
              <a:t>The </a:t>
            </a:r>
            <a:r>
              <a:rPr lang="en-US" altLang="zh-CN" dirty="0"/>
              <a:t>review of the Catalogue will be decided by the </a:t>
            </a:r>
            <a:r>
              <a:rPr lang="en-US" altLang="zh-CN" dirty="0" err="1"/>
              <a:t>CCl</a:t>
            </a:r>
            <a:r>
              <a:rPr lang="en-US" altLang="zh-CN" dirty="0"/>
              <a:t>  in collaboration with </a:t>
            </a:r>
            <a:r>
              <a:rPr lang="en-US" altLang="zh-CN" dirty="0" smtClean="0"/>
              <a:t>CBS, </a:t>
            </a:r>
            <a:r>
              <a:rPr lang="en-US" altLang="zh-CN" dirty="0"/>
              <a:t>the </a:t>
            </a:r>
            <a:r>
              <a:rPr lang="en-US" altLang="zh-CN" dirty="0" err="1" smtClean="0"/>
              <a:t>CAgM</a:t>
            </a:r>
            <a:r>
              <a:rPr lang="en-US" altLang="zh-CN" dirty="0" smtClean="0"/>
              <a:t>  </a:t>
            </a:r>
            <a:r>
              <a:rPr lang="en-US" altLang="zh-CN" dirty="0"/>
              <a:t>and the </a:t>
            </a:r>
            <a:r>
              <a:rPr lang="en-US" altLang="zh-CN" dirty="0" err="1" smtClean="0"/>
              <a:t>CHy</a:t>
            </a:r>
            <a:r>
              <a:rPr lang="en-US" altLang="zh-CN" dirty="0" smtClean="0"/>
              <a:t>.</a:t>
            </a:r>
          </a:p>
          <a:p>
            <a:r>
              <a:rPr lang="en-US" altLang="zh-CN" dirty="0" smtClean="0"/>
              <a:t>It </a:t>
            </a:r>
            <a:r>
              <a:rPr lang="en-US" altLang="zh-CN" dirty="0"/>
              <a:t>is recommended that the Catalogue be published as an appendix of the WMO Manual on Global Data Processing and Forecasting System (GDPFS). </a:t>
            </a:r>
            <a:endParaRPr lang="en-US" altLang="zh-CN" dirty="0" smtClean="0"/>
          </a:p>
          <a:p>
            <a:r>
              <a:rPr lang="en-US" altLang="zh-CN" dirty="0" smtClean="0"/>
              <a:t>For </a:t>
            </a:r>
            <a:r>
              <a:rPr lang="en-US" altLang="zh-CN" dirty="0"/>
              <a:t>operational use of the catalogue, it is recommended that a web searchable version be made online through the global portal on hazards and </a:t>
            </a:r>
            <a:r>
              <a:rPr lang="en-US" altLang="zh-CN" dirty="0" smtClean="0"/>
              <a:t>extremes.</a:t>
            </a:r>
            <a:endParaRPr lang="zh-CN" altLang="zh-CN" dirty="0"/>
          </a:p>
        </p:txBody>
      </p:sp>
    </p:spTree>
    <p:extLst>
      <p:ext uri="{BB962C8B-B14F-4D97-AF65-F5344CB8AC3E}">
        <p14:creationId xmlns:p14="http://schemas.microsoft.com/office/powerpoint/2010/main" val="126996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069" y="384366"/>
            <a:ext cx="8229600" cy="1143000"/>
          </a:xfrm>
        </p:spPr>
        <p:txBody>
          <a:bodyPr>
            <a:normAutofit fontScale="90000"/>
          </a:bodyPr>
          <a:lstStyle/>
          <a:p>
            <a:pPr lvl="0" algn="l" defTabSz="914400" fontAlgn="base">
              <a:spcAft>
                <a:spcPct val="0"/>
              </a:spcAft>
            </a:pPr>
            <a:r>
              <a:rPr lang="en-US" altLang="zh-TW" b="1" dirty="0" smtClean="0">
                <a:latin typeface="Times New Roman" pitchFamily="18" charset="0"/>
                <a:ea typeface="宋体" pitchFamily="2" charset="-122"/>
                <a:cs typeface="Times New Roman" pitchFamily="18" charset="0"/>
              </a:rPr>
              <a:t>The </a:t>
            </a:r>
            <a:r>
              <a:rPr lang="en-US" altLang="zh-TW" b="1" dirty="0">
                <a:latin typeface="Times New Roman" pitchFamily="18" charset="0"/>
                <a:ea typeface="宋体" pitchFamily="2" charset="-122"/>
                <a:cs typeface="Times New Roman" pitchFamily="18" charset="0"/>
              </a:rPr>
              <a:t>proposed approach for coding </a:t>
            </a:r>
            <a:r>
              <a:rPr lang="en-US" altLang="zh-CN" b="1" dirty="0">
                <a:latin typeface="Cambria" pitchFamily="18" charset="0"/>
                <a:ea typeface="宋体" pitchFamily="2" charset="-122"/>
                <a:cs typeface="Times New Roman" pitchFamily="18" charset="0"/>
              </a:rPr>
              <a:t>extreme </a:t>
            </a:r>
            <a:r>
              <a:rPr lang="en-US" altLang="zh-TW" b="1" dirty="0">
                <a:latin typeface="Times New Roman" pitchFamily="18" charset="0"/>
                <a:ea typeface="宋体" pitchFamily="2" charset="-122"/>
                <a:cs typeface="Times New Roman" pitchFamily="18" charset="0"/>
              </a:rPr>
              <a:t>events</a:t>
            </a:r>
            <a:r>
              <a:rPr lang="en-US" altLang="zh-TW" sz="4000" b="1" i="1" dirty="0">
                <a:solidFill>
                  <a:srgbClr val="4F81BD"/>
                </a:solidFill>
                <a:latin typeface="Cambria" pitchFamily="18" charset="0"/>
                <a:ea typeface="宋体" pitchFamily="2" charset="-122"/>
                <a:cs typeface="Times New Roman" pitchFamily="18" charset="0"/>
              </a:rPr>
              <a:t/>
            </a:r>
            <a:br>
              <a:rPr lang="en-US" altLang="zh-TW" sz="4000" b="1" i="1" dirty="0">
                <a:solidFill>
                  <a:srgbClr val="4F81BD"/>
                </a:solidFill>
                <a:latin typeface="Cambria" pitchFamily="18" charset="0"/>
                <a:ea typeface="宋体" pitchFamily="2" charset="-122"/>
                <a:cs typeface="Times New Roman" pitchFamily="18" charset="0"/>
              </a:rPr>
            </a:b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965823534"/>
              </p:ext>
            </p:extLst>
          </p:nvPr>
        </p:nvGraphicFramePr>
        <p:xfrm>
          <a:off x="1520989" y="2397916"/>
          <a:ext cx="6449909" cy="3753771"/>
        </p:xfrm>
        <a:graphic>
          <a:graphicData uri="http://schemas.openxmlformats.org/drawingml/2006/table">
            <a:tbl>
              <a:tblPr firstRow="1" firstCol="1" bandRow="1">
                <a:tableStyleId>{5C22544A-7EE6-4342-B048-85BDC9FD1C3A}</a:tableStyleId>
              </a:tblPr>
              <a:tblGrid>
                <a:gridCol w="712586"/>
                <a:gridCol w="655119"/>
                <a:gridCol w="621358"/>
                <a:gridCol w="646499"/>
                <a:gridCol w="517200"/>
                <a:gridCol w="646499"/>
                <a:gridCol w="775799"/>
                <a:gridCol w="581850"/>
                <a:gridCol w="775799"/>
                <a:gridCol w="517200"/>
              </a:tblGrid>
              <a:tr h="804379">
                <a:tc>
                  <a:txBody>
                    <a:bodyPr/>
                    <a:lstStyle/>
                    <a:p>
                      <a:pPr algn="just">
                        <a:lnSpc>
                          <a:spcPct val="115000"/>
                        </a:lnSpc>
                        <a:spcAft>
                          <a:spcPts val="0"/>
                        </a:spcAft>
                      </a:pPr>
                      <a:r>
                        <a:rPr lang="en-US" sz="1200" kern="100" dirty="0">
                          <a:effectLst/>
                        </a:rPr>
                        <a:t>Metadata Record</a:t>
                      </a:r>
                      <a:endParaRPr lang="zh-CN" sz="1100" kern="100" dirty="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Event Code</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Region</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Country</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r>
              <a:tr h="268127">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r>
              <a:tr h="1608759">
                <a:tc>
                  <a:txBody>
                    <a:bodyPr/>
                    <a:lstStyle/>
                    <a:p>
                      <a:pPr algn="just">
                        <a:lnSpc>
                          <a:spcPct val="115000"/>
                        </a:lnSpc>
                        <a:spcAft>
                          <a:spcPts val="0"/>
                        </a:spcAft>
                      </a:pPr>
                      <a:r>
                        <a:rPr lang="en-US" sz="1200" kern="100">
                          <a:effectLst/>
                        </a:rPr>
                        <a:t>Data </a:t>
                      </a:r>
                      <a:endParaRPr lang="zh-CN" sz="1100" kern="100">
                        <a:effectLst/>
                      </a:endParaRPr>
                    </a:p>
                    <a:p>
                      <a:pPr algn="just">
                        <a:lnSpc>
                          <a:spcPct val="115000"/>
                        </a:lnSpc>
                        <a:spcAft>
                          <a:spcPts val="0"/>
                        </a:spcAft>
                      </a:pPr>
                      <a:r>
                        <a:rPr lang="en-US" sz="1200" kern="100">
                          <a:effectLst/>
                        </a:rPr>
                        <a:t>Record 1</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Date  </a:t>
                      </a:r>
                      <a:endParaRPr lang="zh-CN" sz="1100" kern="100">
                        <a:effectLst/>
                      </a:endParaRPr>
                    </a:p>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dirty="0">
                          <a:effectLst/>
                        </a:rPr>
                        <a:t>General</a:t>
                      </a:r>
                      <a:endParaRPr lang="zh-CN" sz="1100" kern="100" dirty="0">
                        <a:effectLst/>
                      </a:endParaRPr>
                    </a:p>
                    <a:p>
                      <a:pPr algn="just">
                        <a:lnSpc>
                          <a:spcPct val="115000"/>
                        </a:lnSpc>
                        <a:spcAft>
                          <a:spcPts val="0"/>
                        </a:spcAft>
                      </a:pPr>
                      <a:r>
                        <a:rPr lang="en-US" sz="1200" kern="100" dirty="0">
                          <a:effectLst/>
                        </a:rPr>
                        <a:t>Position</a:t>
                      </a:r>
                      <a:endParaRPr lang="zh-CN" sz="1100" kern="100" dirty="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Position </a:t>
                      </a:r>
                      <a:endParaRPr lang="zh-CN" sz="1100" kern="100">
                        <a:effectLst/>
                      </a:endParaRPr>
                    </a:p>
                    <a:p>
                      <a:pPr algn="just">
                        <a:lnSpc>
                          <a:spcPct val="115000"/>
                        </a:lnSpc>
                        <a:spcAft>
                          <a:spcPts val="0"/>
                        </a:spcAft>
                      </a:pPr>
                      <a:r>
                        <a:rPr lang="en-US" sz="1200" kern="100">
                          <a:effectLst/>
                        </a:rPr>
                        <a:t>Extreme</a:t>
                      </a:r>
                      <a:endParaRPr lang="zh-CN" sz="1100" kern="100">
                        <a:effectLst/>
                      </a:endParaRPr>
                    </a:p>
                    <a:p>
                      <a:pPr algn="just">
                        <a:lnSpc>
                          <a:spcPct val="115000"/>
                        </a:lnSpc>
                        <a:spcAft>
                          <a:spcPts val="0"/>
                        </a:spcAft>
                      </a:pPr>
                      <a:r>
                        <a:rPr lang="en-US" sz="1200" kern="100">
                          <a:effectLst/>
                        </a:rPr>
                        <a:t>Value-1</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endParaRPr>
                    </a:p>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Position</a:t>
                      </a:r>
                      <a:endParaRPr lang="zh-CN" sz="1100" kern="100">
                        <a:effectLst/>
                      </a:endParaRPr>
                    </a:p>
                    <a:p>
                      <a:pPr algn="just">
                        <a:lnSpc>
                          <a:spcPct val="115000"/>
                        </a:lnSpc>
                        <a:spcAft>
                          <a:spcPts val="0"/>
                        </a:spcAft>
                      </a:pPr>
                      <a:r>
                        <a:rPr lang="en-US" sz="1200" kern="100">
                          <a:effectLst/>
                        </a:rPr>
                        <a:t>Extreme </a:t>
                      </a:r>
                      <a:endParaRPr lang="zh-CN" sz="1100" kern="100">
                        <a:effectLst/>
                      </a:endParaRPr>
                    </a:p>
                    <a:p>
                      <a:pPr algn="just">
                        <a:lnSpc>
                          <a:spcPct val="115000"/>
                        </a:lnSpc>
                        <a:spcAft>
                          <a:spcPts val="0"/>
                        </a:spcAft>
                      </a:pPr>
                      <a:r>
                        <a:rPr lang="en-US" sz="1200" kern="100">
                          <a:effectLst/>
                        </a:rPr>
                        <a:t>Value-n</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Max Magnitude</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Extent</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dirty="0">
                          <a:effectLst/>
                        </a:rPr>
                        <a:t> </a:t>
                      </a:r>
                      <a:endParaRPr lang="zh-CN" sz="1100" kern="100" dirty="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 </a:t>
                      </a:r>
                      <a:endParaRPr lang="zh-CN" sz="1100" kern="100">
                        <a:effectLst/>
                        <a:latin typeface="Calibri"/>
                        <a:ea typeface="宋体"/>
                        <a:cs typeface="Times New Roman"/>
                      </a:endParaRPr>
                    </a:p>
                  </a:txBody>
                  <a:tcPr marL="68580" marR="68580" marT="0" marB="0"/>
                </a:tc>
              </a:tr>
              <a:tr h="1072506">
                <a:tc>
                  <a:txBody>
                    <a:bodyPr/>
                    <a:lstStyle/>
                    <a:p>
                      <a:pPr algn="just">
                        <a:lnSpc>
                          <a:spcPct val="115000"/>
                        </a:lnSpc>
                        <a:spcAft>
                          <a:spcPts val="0"/>
                        </a:spcAft>
                      </a:pPr>
                      <a:r>
                        <a:rPr lang="en-US" sz="1200" kern="100">
                          <a:effectLst/>
                        </a:rPr>
                        <a:t>Data </a:t>
                      </a:r>
                      <a:endParaRPr lang="zh-CN" sz="1100" kern="100">
                        <a:effectLst/>
                      </a:endParaRPr>
                    </a:p>
                    <a:p>
                      <a:pPr algn="just">
                        <a:lnSpc>
                          <a:spcPct val="115000"/>
                        </a:lnSpc>
                        <a:spcAft>
                          <a:spcPts val="0"/>
                        </a:spcAft>
                      </a:pPr>
                      <a:r>
                        <a:rPr lang="en-US" sz="1200" kern="100">
                          <a:effectLst/>
                        </a:rPr>
                        <a:t>Record 2</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Start date</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End </a:t>
                      </a:r>
                      <a:endParaRPr lang="zh-CN" sz="1100" kern="100">
                        <a:effectLst/>
                      </a:endParaRPr>
                    </a:p>
                    <a:p>
                      <a:pPr algn="just">
                        <a:lnSpc>
                          <a:spcPct val="115000"/>
                        </a:lnSpc>
                        <a:spcAft>
                          <a:spcPts val="0"/>
                        </a:spcAft>
                      </a:pPr>
                      <a:r>
                        <a:rPr lang="en-US" sz="1200" kern="100">
                          <a:effectLst/>
                        </a:rPr>
                        <a:t>Date</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General</a:t>
                      </a:r>
                      <a:endParaRPr lang="zh-CN" sz="1100" kern="100">
                        <a:effectLst/>
                      </a:endParaRPr>
                    </a:p>
                    <a:p>
                      <a:pPr algn="just">
                        <a:lnSpc>
                          <a:spcPct val="115000"/>
                        </a:lnSpc>
                        <a:spcAft>
                          <a:spcPts val="0"/>
                        </a:spcAft>
                      </a:pPr>
                      <a:r>
                        <a:rPr lang="en-US" sz="1200" kern="100">
                          <a:effectLst/>
                        </a:rPr>
                        <a:t>Position</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Min</a:t>
                      </a:r>
                      <a:endParaRPr lang="zh-CN" sz="1100" kern="100">
                        <a:effectLst/>
                      </a:endParaRPr>
                    </a:p>
                    <a:p>
                      <a:pPr algn="just">
                        <a:lnSpc>
                          <a:spcPct val="115000"/>
                        </a:lnSpc>
                        <a:spcAft>
                          <a:spcPts val="0"/>
                        </a:spcAft>
                      </a:pPr>
                      <a:r>
                        <a:rPr lang="en-US" sz="1200" kern="100">
                          <a:effectLst/>
                        </a:rPr>
                        <a:t>Lat</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Max</a:t>
                      </a:r>
                      <a:endParaRPr lang="zh-CN" sz="1100" kern="100">
                        <a:effectLst/>
                      </a:endParaRPr>
                    </a:p>
                    <a:p>
                      <a:pPr algn="just">
                        <a:lnSpc>
                          <a:spcPct val="115000"/>
                        </a:lnSpc>
                        <a:spcAft>
                          <a:spcPts val="0"/>
                        </a:spcAft>
                      </a:pPr>
                      <a:r>
                        <a:rPr lang="en-US" sz="1200" kern="100">
                          <a:effectLst/>
                        </a:rPr>
                        <a:t>Lat</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W Long</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E  Long</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a:effectLst/>
                        </a:rPr>
                        <a:t>Severity</a:t>
                      </a:r>
                      <a:endParaRPr lang="zh-CN" sz="1100" kern="100">
                        <a:effectLst/>
                        <a:latin typeface="Calibri"/>
                        <a:ea typeface="宋体"/>
                        <a:cs typeface="Times New Roman"/>
                      </a:endParaRPr>
                    </a:p>
                  </a:txBody>
                  <a:tcPr marL="68580" marR="68580" marT="0" marB="0"/>
                </a:tc>
                <a:tc>
                  <a:txBody>
                    <a:bodyPr/>
                    <a:lstStyle/>
                    <a:p>
                      <a:pPr algn="just">
                        <a:lnSpc>
                          <a:spcPct val="115000"/>
                        </a:lnSpc>
                        <a:spcAft>
                          <a:spcPts val="0"/>
                        </a:spcAft>
                      </a:pPr>
                      <a:r>
                        <a:rPr lang="en-US" sz="1200" kern="100" dirty="0">
                          <a:effectLst/>
                        </a:rPr>
                        <a:t>Total Extent</a:t>
                      </a:r>
                      <a:endParaRPr lang="zh-CN" sz="1100" kern="100" dirty="0">
                        <a:effectLst/>
                        <a:latin typeface="Calibri"/>
                        <a:ea typeface="宋体"/>
                        <a:cs typeface="Times New Roman"/>
                      </a:endParaRPr>
                    </a:p>
                  </a:txBody>
                  <a:tcPr marL="68580" marR="68580" marT="0" marB="0"/>
                </a:tc>
              </a:tr>
            </a:tbl>
          </a:graphicData>
        </a:graphic>
      </p:graphicFrame>
      <p:sp>
        <p:nvSpPr>
          <p:cNvPr id="7" name="Rectangle 2"/>
          <p:cNvSpPr>
            <a:spLocks noChangeArrowheads="1"/>
          </p:cNvSpPr>
          <p:nvPr/>
        </p:nvSpPr>
        <p:spPr bwMode="auto">
          <a:xfrm>
            <a:off x="1128318" y="1135319"/>
            <a:ext cx="7454708" cy="105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table below proposes the coding for identifying and characterizing weather and climate extreme events.</a:t>
            </a:r>
            <a:endParaRPr kumimoji="0" lang="en-US" altLang="zh-CN" sz="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Table 4.2</a:t>
            </a:r>
            <a:endParaRPr kumimoji="0" lang="en-US" altLang="zh-CN" sz="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Events Code: </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See catalogue in Appendix</a:t>
            </a:r>
            <a:endParaRPr kumimoji="0" lang="en-US" altLang="zh-CN" sz="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Region:</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WMO definition of the region: RA-1, RA-2,</a:t>
            </a:r>
            <a:r>
              <a:rPr kumimoji="0" lang="en-US" altLang="zh-CN" sz="1200" b="0" i="0" u="none" strike="noStrike" cap="none" normalizeH="0" baseline="0" dirty="0" smtClean="0">
                <a:ln>
                  <a:noFill/>
                </a:ln>
                <a:solidFill>
                  <a:schemeClr val="tx1"/>
                </a:solidFill>
                <a:effectLst/>
                <a:latin typeface="Calibri"/>
                <a:ea typeface="宋体" pitchFamily="2"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,RA-6</a:t>
            </a:r>
            <a:endParaRPr kumimoji="0" lang="en-US" altLang="zh-CN" sz="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Country:</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Country code using ISO Standard.</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6211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4048" y="0"/>
            <a:ext cx="8229600" cy="1143000"/>
          </a:xfrm>
        </p:spPr>
        <p:txBody>
          <a:bodyPr>
            <a:normAutofit/>
          </a:bodyPr>
          <a:lstStyle/>
          <a:p>
            <a:r>
              <a:rPr lang="en-US" altLang="zh-CN" sz="3600" smtClean="0">
                <a:solidFill>
                  <a:srgbClr val="FF0000"/>
                </a:solidFill>
              </a:rPr>
              <a:t>First-stage Portal</a:t>
            </a:r>
            <a:endParaRPr lang="zh-CN" altLang="en-US" sz="3600" dirty="0">
              <a:solidFill>
                <a:srgbClr val="FF0000"/>
              </a:solidFill>
            </a:endParaRPr>
          </a:p>
        </p:txBody>
      </p:sp>
      <p:sp>
        <p:nvSpPr>
          <p:cNvPr id="3" name="内容占位符 2"/>
          <p:cNvSpPr>
            <a:spLocks noGrp="1"/>
          </p:cNvSpPr>
          <p:nvPr>
            <p:ph idx="1"/>
          </p:nvPr>
        </p:nvSpPr>
        <p:spPr>
          <a:xfrm>
            <a:off x="219457" y="846734"/>
            <a:ext cx="8785554" cy="4525963"/>
          </a:xfrm>
        </p:spPr>
        <p:txBody>
          <a:bodyPr>
            <a:noAutofit/>
          </a:bodyPr>
          <a:lstStyle/>
          <a:p>
            <a:r>
              <a:rPr lang="en-US" altLang="zh-CN" sz="1800" b="1" dirty="0" smtClean="0"/>
              <a:t>Links </a:t>
            </a:r>
            <a:r>
              <a:rPr lang="en-US" altLang="zh-CN" sz="1800" b="1" dirty="0"/>
              <a:t>to published national monthly, seasonal and annual climate summaries.</a:t>
            </a:r>
            <a:endParaRPr lang="zh-CN" altLang="zh-CN" sz="1800" b="1" dirty="0"/>
          </a:p>
          <a:p>
            <a:pPr lvl="0"/>
            <a:r>
              <a:rPr lang="en-US" altLang="zh-CN" sz="1800" b="1" dirty="0"/>
              <a:t>Links to known, stable sources of national-level information on extreme </a:t>
            </a:r>
            <a:r>
              <a:rPr lang="en-US" altLang="zh-CN" sz="1800" b="1" dirty="0" smtClean="0"/>
              <a:t>events</a:t>
            </a:r>
            <a:endParaRPr lang="zh-CN" altLang="zh-CN" sz="1800" b="1" dirty="0"/>
          </a:p>
          <a:p>
            <a:pPr lvl="0"/>
            <a:r>
              <a:rPr lang="en-US" altLang="zh-CN" sz="1800" b="1" dirty="0"/>
              <a:t>Providing the capacity for NMHSs to upload information on high-impact events </a:t>
            </a:r>
            <a:r>
              <a:rPr lang="en-US" altLang="zh-CN" sz="1800" b="1" dirty="0" smtClean="0"/>
              <a:t>taking </a:t>
            </a:r>
            <a:r>
              <a:rPr lang="en-US" altLang="zh-CN" sz="1800" b="1" dirty="0"/>
              <a:t>place in their country, using a defined catalogue of extreme weather and climate events and data base model.</a:t>
            </a:r>
            <a:endParaRPr lang="zh-CN" altLang="zh-CN" sz="1800" b="1" dirty="0"/>
          </a:p>
          <a:p>
            <a:pPr lvl="0"/>
            <a:r>
              <a:rPr lang="en-US" altLang="zh-CN" sz="1800" b="1" dirty="0"/>
              <a:t>Analyses, using GTS data, of extreme values at the monthly timescale</a:t>
            </a:r>
            <a:r>
              <a:rPr lang="en-US" altLang="zh-CN" sz="1800" b="1" dirty="0" smtClean="0"/>
              <a:t>.</a:t>
            </a:r>
          </a:p>
          <a:p>
            <a:pPr lvl="0"/>
            <a:r>
              <a:rPr lang="en-US" altLang="zh-CN" sz="1800" b="1" dirty="0" smtClean="0"/>
              <a:t>An </a:t>
            </a:r>
            <a:r>
              <a:rPr lang="en-US" altLang="zh-CN" sz="1800" b="1" dirty="0"/>
              <a:t>extension of the existing global and continental records portal, currently hosted by Arizona State University, to cover national and location-specific record information. </a:t>
            </a:r>
            <a:endParaRPr lang="en-US" altLang="zh-CN" sz="1800" b="1" dirty="0" smtClean="0"/>
          </a:p>
          <a:p>
            <a:pPr lvl="0"/>
            <a:r>
              <a:rPr lang="en-US" altLang="zh-CN" sz="1800" b="1" dirty="0" smtClean="0"/>
              <a:t>A </a:t>
            </a:r>
            <a:r>
              <a:rPr lang="en-US" altLang="zh-CN" sz="1800" b="1" dirty="0"/>
              <a:t>list of recommended </a:t>
            </a:r>
            <a:r>
              <a:rPr lang="en-US" altLang="zh-CN" sz="1800" b="1" dirty="0" smtClean="0"/>
              <a:t>documents </a:t>
            </a:r>
            <a:r>
              <a:rPr lang="en-US" altLang="zh-CN" sz="1800" b="1" dirty="0"/>
              <a:t>that can help members in reporting about the </a:t>
            </a:r>
            <a:r>
              <a:rPr lang="en-US" altLang="zh-CN" sz="1800" b="1" dirty="0" smtClean="0"/>
              <a:t>extremes.</a:t>
            </a:r>
            <a:endParaRPr lang="zh-CN" altLang="zh-CN" sz="1800" b="1" dirty="0"/>
          </a:p>
          <a:p>
            <a:pPr lvl="0"/>
            <a:r>
              <a:rPr lang="en-US" altLang="zh-CN" sz="1800" b="1" dirty="0"/>
              <a:t>A link to the recommended software </a:t>
            </a:r>
            <a:r>
              <a:rPr lang="en-US" altLang="zh-CN" sz="1800" b="1" dirty="0" smtClean="0"/>
              <a:t>for </a:t>
            </a:r>
            <a:r>
              <a:rPr lang="en-US" altLang="zh-CN" sz="1800" b="1" dirty="0"/>
              <a:t>calculations with a downloading possibility.</a:t>
            </a:r>
            <a:endParaRPr lang="zh-CN" altLang="zh-CN" sz="1800" b="1" dirty="0"/>
          </a:p>
          <a:p>
            <a:r>
              <a:rPr lang="en-US" altLang="zh-CN" sz="1800" b="1" dirty="0"/>
              <a:t> </a:t>
            </a:r>
            <a:r>
              <a:rPr lang="en-US" altLang="zh-CN" sz="1800" b="1" dirty="0" smtClean="0"/>
              <a:t>It </a:t>
            </a:r>
            <a:r>
              <a:rPr lang="en-US" altLang="zh-CN" sz="1800" b="1" dirty="0"/>
              <a:t>is expected, </a:t>
            </a:r>
            <a:r>
              <a:rPr lang="en-US" altLang="zh-CN" sz="1800" b="1" dirty="0" smtClean="0"/>
              <a:t>that </a:t>
            </a:r>
            <a:r>
              <a:rPr lang="en-US" altLang="zh-CN" sz="1800" b="1" dirty="0"/>
              <a:t>the host will need to play a reasonably active role in collecting and curating content; some countries will actively send material but other material will need to be actively sought if the portal is to have reasonable global coverage. </a:t>
            </a:r>
            <a:endParaRPr lang="zh-CN" altLang="zh-CN" sz="1800" b="1" dirty="0"/>
          </a:p>
          <a:p>
            <a:r>
              <a:rPr lang="en-US" altLang="zh-CN" sz="1800" dirty="0"/>
              <a:t> </a:t>
            </a:r>
            <a:endParaRPr lang="zh-CN" altLang="zh-CN" sz="1800" dirty="0"/>
          </a:p>
        </p:txBody>
      </p:sp>
    </p:spTree>
    <p:extLst>
      <p:ext uri="{BB962C8B-B14F-4D97-AF65-F5344CB8AC3E}">
        <p14:creationId xmlns:p14="http://schemas.microsoft.com/office/powerpoint/2010/main" val="832783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8713" y="392843"/>
            <a:ext cx="72736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simple case of persistent precipitation extremes provided by Chen and </a:t>
            </a: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Zhai</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(2013). </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73" y="1967597"/>
            <a:ext cx="5038725" cy="3667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40454" y="5634722"/>
            <a:ext cx="81557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Figure S5.A typical case of persistent precipitation extremes, which occurred during 1</a:t>
            </a:r>
            <a:r>
              <a:rPr kumimoji="0" lang="en-US" altLang="zh-CN" sz="12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st</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July -11</a:t>
            </a:r>
            <a:r>
              <a:rPr kumimoji="0" lang="en-US" altLang="zh-CN" sz="12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th</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July 1991. Shadings indicate accumulated precipitation (mm), and red triangles label the stations which experienced at least three consecutive days with heavy precipitation of at </a:t>
            </a:r>
            <a:r>
              <a:rPr kumimoji="0" lang="en-US" altLang="zh-CN" sz="1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least</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50mm day</a:t>
            </a:r>
            <a:r>
              <a:rPr kumimoji="0" lang="en-US" altLang="zh-CN" sz="12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1514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4" name="Picture 29"/>
          <p:cNvPicPr/>
          <p:nvPr/>
        </p:nvPicPr>
        <p:blipFill rotWithShape="1">
          <a:blip r:embed="rId2" cstate="print"/>
          <a:srcRect l="62286" t="27577" r="8120" b="23535"/>
          <a:stretch/>
        </p:blipFill>
        <p:spPr bwMode="auto">
          <a:xfrm>
            <a:off x="1192378" y="2396426"/>
            <a:ext cx="5486400" cy="3089275"/>
          </a:xfrm>
          <a:prstGeom prst="rect">
            <a:avLst/>
          </a:prstGeom>
          <a:ln>
            <a:noFill/>
          </a:ln>
          <a:extLst>
            <a:ext uri="{53640926-AAD7-44D8-BBD7-CCE9431645EC}">
              <a14:shadowObscured xmlns:a14="http://schemas.microsoft.com/office/drawing/2010/main"/>
            </a:ext>
          </a:extLst>
        </p:spPr>
      </p:pic>
      <p:sp>
        <p:nvSpPr>
          <p:cNvPr id="5" name="标题 4"/>
          <p:cNvSpPr>
            <a:spLocks noGrp="1"/>
          </p:cNvSpPr>
          <p:nvPr>
            <p:ph type="title"/>
          </p:nvPr>
        </p:nvSpPr>
        <p:spPr/>
        <p:txBody>
          <a:bodyPr>
            <a:normAutofit fontScale="90000"/>
          </a:bodyPr>
          <a:lstStyle/>
          <a:p>
            <a:r>
              <a:rPr lang="es-PR" altLang="zh-CN" dirty="0" smtClean="0"/>
              <a:t>Global </a:t>
            </a:r>
            <a:r>
              <a:rPr lang="es-PR" altLang="zh-CN" dirty="0"/>
              <a:t>SPEI Drought Monitor </a:t>
            </a:r>
            <a:r>
              <a:rPr lang="es-PR" altLang="zh-CN" dirty="0" smtClean="0"/>
              <a:t/>
            </a:r>
            <a:br>
              <a:rPr lang="es-PR" altLang="zh-CN" dirty="0" smtClean="0"/>
            </a:br>
            <a:r>
              <a:rPr lang="es-PR" altLang="zh-CN" sz="2200" dirty="0" smtClean="0"/>
              <a:t>(</a:t>
            </a:r>
            <a:r>
              <a:rPr lang="es-PR" altLang="zh-CN" sz="2200" dirty="0"/>
              <a:t>Source: Consejo Superior de Investigaciones Científicas [CSIC</a:t>
            </a:r>
            <a:r>
              <a:rPr lang="en-US" altLang="zh-CN" sz="2200" dirty="0"/>
              <a:t> </a:t>
            </a:r>
            <a:r>
              <a:rPr lang="es-PR" altLang="zh-CN" sz="2200" dirty="0" smtClean="0"/>
              <a:t>])</a:t>
            </a:r>
            <a:r>
              <a:rPr lang="zh-CN" altLang="zh-CN" dirty="0"/>
              <a:t/>
            </a:r>
            <a:br>
              <a:rPr lang="zh-CN" altLang="zh-CN" dirty="0"/>
            </a:br>
            <a:r>
              <a:rPr lang="en-US" altLang="zh-CN" dirty="0"/>
              <a:t> </a:t>
            </a:r>
            <a:endParaRPr lang="zh-CN" altLang="zh-CN" dirty="0"/>
          </a:p>
        </p:txBody>
      </p:sp>
    </p:spTree>
    <p:extLst>
      <p:ext uri="{BB962C8B-B14F-4D97-AF65-F5344CB8AC3E}">
        <p14:creationId xmlns:p14="http://schemas.microsoft.com/office/powerpoint/2010/main" val="3378003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A5346-C794-4057-A011-1687723C833D}"/>
</file>

<file path=customXml/itemProps2.xml><?xml version="1.0" encoding="utf-8"?>
<ds:datastoreItem xmlns:ds="http://schemas.openxmlformats.org/officeDocument/2006/customXml" ds:itemID="{4AFF0E59-22D6-405E-B8B5-1B73720C4CBC}"/>
</file>

<file path=customXml/itemProps3.xml><?xml version="1.0" encoding="utf-8"?>
<ds:datastoreItem xmlns:ds="http://schemas.openxmlformats.org/officeDocument/2006/customXml" ds:itemID="{A51BF52B-332C-49B9-9CE2-98979006320D}"/>
</file>

<file path=docProps/app.xml><?xml version="1.0" encoding="utf-8"?>
<Properties xmlns="http://schemas.openxmlformats.org/officeDocument/2006/extended-properties" xmlns:vt="http://schemas.openxmlformats.org/officeDocument/2006/docPropsVTypes">
  <Template>WMO_WHITE_Powerpoint_en_fr</Template>
  <TotalTime>464</TotalTime>
  <Words>461</Words>
  <Application>Microsoft Office PowerPoint</Application>
  <PresentationFormat>全屏显示(4:3)</PresentationFormat>
  <Paragraphs>103</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WMO_WHITE_Powerpoint_en_fr</vt:lpstr>
      <vt:lpstr>PowerPoint 演示文稿</vt:lpstr>
      <vt:lpstr>TT-DEWCE Targeting……</vt:lpstr>
      <vt:lpstr>PowerPoint 演示文稿</vt:lpstr>
      <vt:lpstr>Data Base Model </vt:lpstr>
      <vt:lpstr>PowerPoint 演示文稿</vt:lpstr>
      <vt:lpstr>The proposed approach for coding extreme events </vt:lpstr>
      <vt:lpstr>First-stage Portal</vt:lpstr>
      <vt:lpstr>PowerPoint 演示文稿</vt:lpstr>
      <vt:lpstr>Global SPEI Drought Monitor  (Source: Consejo Superior de Investigaciones Científicas [CSIC ])  </vt:lpstr>
      <vt:lpstr>Expectations</vt:lpstr>
      <vt:lpstr>Thanks!</vt:lpstr>
      <vt:lpstr>PowerPoint 演示文稿</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Baddour</dc:creator>
  <cp:lastModifiedBy>zpm</cp:lastModifiedBy>
  <cp:revision>37</cp:revision>
  <dcterms:created xsi:type="dcterms:W3CDTF">2016-04-20T08:18:49Z</dcterms:created>
  <dcterms:modified xsi:type="dcterms:W3CDTF">2016-09-12T11:27:22Z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