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1" r:id="rId4"/>
    <p:sldId id="261" r:id="rId5"/>
    <p:sldId id="269" r:id="rId6"/>
    <p:sldId id="268" r:id="rId7"/>
    <p:sldId id="270" r:id="rId8"/>
    <p:sldId id="262" r:id="rId9"/>
    <p:sldId id="267" r:id="rId10"/>
    <p:sldId id="264" r:id="rId11"/>
    <p:sldId id="272" r:id="rId12"/>
    <p:sldId id="265" r:id="rId13"/>
    <p:sldId id="266" r:id="rId14"/>
    <p:sldId id="260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600"/>
    <a:srgbClr val="FFCC66"/>
    <a:srgbClr val="FF9933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A62586-C4B7-4205-B6BE-FC12D3FF537F}" type="datetimeFigureOut">
              <a:rPr lang="en-US"/>
              <a:pPr>
                <a:defRPr/>
              </a:pPr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793FA6-4480-440F-8E1C-11B9EE18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B1C4-F846-45E5-B3F2-D6BE853B8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mo2016_powerpoint_standard_v2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B32C-4319-4C7F-8E61-BD73AA16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4177-FC54-4F19-88F2-AB2C18F7D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6C9A-5AF3-4F86-B84B-64ED0DE2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5C6C-726C-4CFC-8FB2-2A2FAB55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693E-D973-4733-A917-11E3C33D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44C4-CFD5-4445-90B3-9E3517212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C2B2-54B2-4AD9-8B41-E7CBBB19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217EB-2276-432A-B098-FDB02FFE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24D02D-E2F1-43E6-8DF5-0CC18CF1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wmo2016_powerpoint_standard_v2-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iswiki.wmo.int/tiki-index.php?page=IWXXM-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wmo2016_powerpoint_standard_v2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 txBox="1">
            <a:spLocks/>
          </p:cNvSpPr>
          <p:nvPr/>
        </p:nvSpPr>
        <p:spPr bwMode="auto">
          <a:xfrm>
            <a:off x="720725" y="2044700"/>
            <a:ext cx="82296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400" dirty="0">
                <a:solidFill>
                  <a:srgbClr val="000090"/>
                </a:solidFill>
                <a:latin typeface="Calibri" pitchFamily="34" charset="0"/>
              </a:rPr>
              <a:t>Statements from </a:t>
            </a:r>
            <a:r>
              <a:rPr lang="en-US" sz="4400" dirty="0" err="1">
                <a:solidFill>
                  <a:srgbClr val="000090"/>
                </a:solidFill>
                <a:latin typeface="Calibri" pitchFamily="34" charset="0"/>
              </a:rPr>
              <a:t>CAeM</a:t>
            </a:r>
            <a:r>
              <a:rPr lang="en-US" sz="4400" dirty="0">
                <a:solidFill>
                  <a:srgbClr val="000090"/>
                </a:solidFill>
                <a:latin typeface="Calibri" pitchFamily="34" charset="0"/>
              </a:rPr>
              <a:t/>
            </a:r>
            <a:br>
              <a:rPr lang="en-US" sz="4400" dirty="0">
                <a:solidFill>
                  <a:srgbClr val="000090"/>
                </a:solidFill>
                <a:latin typeface="Calibri" pitchFamily="34" charset="0"/>
              </a:rPr>
            </a:br>
            <a:endParaRPr lang="en-US" sz="4400" dirty="0">
              <a:solidFill>
                <a:srgbClr val="000090"/>
              </a:solidFill>
              <a:latin typeface="Calibri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rgbClr val="000090"/>
                </a:solidFill>
                <a:latin typeface="Calibri" pitchFamily="34" charset="0"/>
              </a:rPr>
              <a:t>Submitted by: Commission for Aeronautical Meteorology (</a:t>
            </a:r>
            <a:r>
              <a:rPr lang="en-US" sz="2200" dirty="0" err="1">
                <a:solidFill>
                  <a:srgbClr val="000090"/>
                </a:solidFill>
                <a:latin typeface="Calibri" pitchFamily="34" charset="0"/>
              </a:rPr>
              <a:t>CAeM</a:t>
            </a:r>
            <a:r>
              <a:rPr lang="en-US" sz="2200" dirty="0">
                <a:solidFill>
                  <a:srgbClr val="000090"/>
                </a:solidFill>
                <a:latin typeface="Calibri" pitchFamily="34" charset="0"/>
              </a:rPr>
              <a:t>)</a:t>
            </a:r>
            <a:br>
              <a:rPr lang="en-US" sz="2200" dirty="0">
                <a:solidFill>
                  <a:srgbClr val="000090"/>
                </a:solidFill>
                <a:latin typeface="Calibri" pitchFamily="34" charset="0"/>
              </a:rPr>
            </a:br>
            <a:r>
              <a:rPr lang="en-US" sz="2200" dirty="0">
                <a:solidFill>
                  <a:srgbClr val="000090"/>
                </a:solidFill>
                <a:latin typeface="Calibri" pitchFamily="34" charset="0"/>
              </a:rPr>
              <a:t>(Doc </a:t>
            </a:r>
            <a:r>
              <a:rPr lang="en-US" sz="2200" dirty="0" smtClean="0">
                <a:solidFill>
                  <a:srgbClr val="000090"/>
                </a:solidFill>
                <a:latin typeface="Calibri" pitchFamily="34" charset="0"/>
              </a:rPr>
              <a:t>3c)</a:t>
            </a:r>
            <a:endParaRPr lang="en-US" sz="2200" dirty="0">
              <a:solidFill>
                <a:srgbClr val="000090"/>
              </a:solidFill>
              <a:latin typeface="Calibri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93813" y="4298950"/>
            <a:ext cx="7921625" cy="1223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/>
              <a:t>Inter-Commission Task Team on the WMO information system </a:t>
            </a:r>
            <a:endParaRPr lang="en-US" sz="2000" b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smtClean="0"/>
              <a:t>(</a:t>
            </a:r>
            <a:r>
              <a:rPr lang="en-US" sz="2000" b="1" dirty="0"/>
              <a:t>ICTT-WIS)</a:t>
            </a:r>
            <a:br>
              <a:rPr lang="en-US" sz="2000" b="1" dirty="0"/>
            </a:br>
            <a:r>
              <a:rPr lang="en-US" sz="2000" b="1" dirty="0"/>
              <a:t>WMO, Geneva. 12-13 Sept 2016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SWIM &amp; AeM Service Providers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A7EDE11-6552-47D3-B55B-58CCD6F0735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95313" y="1322388"/>
            <a:ext cx="809148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Font typeface="Arial" charset="0"/>
              <a:buNone/>
            </a:pPr>
            <a:r>
              <a:rPr lang="en-GB"/>
              <a:t>Consequences for AeM Service Providers (METSP) (1/2):</a:t>
            </a:r>
          </a:p>
          <a:p>
            <a:pPr defTabSz="914400">
              <a:spcBef>
                <a:spcPct val="20000"/>
              </a:spcBef>
              <a:buFont typeface="Arial" charset="0"/>
              <a:buNone/>
            </a:pPr>
            <a:endParaRPr lang="en-GB"/>
          </a:p>
          <a:p>
            <a:pPr defTabSz="914400">
              <a:spcBef>
                <a:spcPct val="20000"/>
              </a:spcBef>
              <a:buFontTx/>
              <a:buChar char="-"/>
            </a:pPr>
            <a:r>
              <a:rPr lang="en-GB"/>
              <a:t> Transition from the AFTN to the AMHS :</a:t>
            </a:r>
          </a:p>
          <a:p>
            <a:pPr defTabSz="914400">
              <a:spcBef>
                <a:spcPct val="20000"/>
              </a:spcBef>
            </a:pPr>
            <a:r>
              <a:rPr lang="en-GB">
                <a:solidFill>
                  <a:srgbClr val="000090"/>
                </a:solidFill>
              </a:rPr>
              <a:t>ATS Message Handling System</a:t>
            </a:r>
            <a:r>
              <a:rPr lang="en-GB"/>
              <a:t> also known as </a:t>
            </a:r>
            <a:r>
              <a:rPr lang="en-GB">
                <a:solidFill>
                  <a:srgbClr val="000090"/>
                </a:solidFill>
              </a:rPr>
              <a:t>Aeronautical Message Handling System</a:t>
            </a:r>
          </a:p>
          <a:p>
            <a:pPr defTabSz="914400">
              <a:spcBef>
                <a:spcPct val="20000"/>
              </a:spcBef>
              <a:buFontTx/>
              <a:buChar char="-"/>
            </a:pPr>
            <a:r>
              <a:rPr lang="en-GB"/>
              <a:t> Application of IWXXM : </a:t>
            </a:r>
            <a:r>
              <a:rPr lang="en-GB">
                <a:solidFill>
                  <a:srgbClr val="000090"/>
                </a:solidFill>
              </a:rPr>
              <a:t>ICAO weather (WX) information eXchange Model</a:t>
            </a:r>
          </a:p>
          <a:p>
            <a:pPr defTabSz="914400"/>
            <a:r>
              <a:rPr lang="en-US"/>
              <a:t>New model for reporting weather information. IWXXM includes XML/GML-based representations for products standardized in ICAO Annex 3 and WMO Doc. No. 49, Vol II, such as METAR/SPECI, TAF, SIGMET, AIRMET, Tropical Cyclone Advisory and Volcanic Ash Advisory. XML/GML schemes defined by the CBS TT-AvXML. </a:t>
            </a:r>
            <a:r>
              <a:rPr lang="en-US">
                <a:hlinkClick r:id="rId2"/>
              </a:rPr>
              <a:t>https://wiswiki.wmo.int/tiki-index.php?page=IWXXM-2</a:t>
            </a:r>
            <a:r>
              <a:rPr lang="en-US"/>
              <a:t> </a:t>
            </a:r>
          </a:p>
          <a:p>
            <a:pPr defTabSz="914400"/>
            <a:endParaRPr lang="en-US"/>
          </a:p>
          <a:p>
            <a:pPr defTabSz="914400">
              <a:buFontTx/>
              <a:buChar char="-"/>
            </a:pPr>
            <a:r>
              <a:rPr lang="en-US"/>
              <a:t> </a:t>
            </a:r>
            <a:r>
              <a:rPr lang="en-US">
                <a:solidFill>
                  <a:srgbClr val="000090"/>
                </a:solidFill>
              </a:rPr>
              <a:t>Strong impact</a:t>
            </a:r>
            <a:r>
              <a:rPr lang="en-US"/>
              <a:t> on MET information providers and on IM structure</a:t>
            </a:r>
          </a:p>
          <a:p>
            <a:pPr defTabSz="914400"/>
            <a:r>
              <a:rPr lang="en-US" sz="1600">
                <a:solidFill>
                  <a:srgbClr val="000090"/>
                </a:solidFill>
              </a:rPr>
              <a:t>(Recommendation in Nov 2016 ; Standard in Nov 2018 ! Applicability in 2020 ?)</a:t>
            </a:r>
          </a:p>
          <a:p>
            <a:pPr defTabSz="914400"/>
            <a:endParaRPr lang="en-GB"/>
          </a:p>
          <a:p>
            <a:pPr defTabSz="914400"/>
            <a:r>
              <a:rPr lang="en-GB"/>
              <a:t>- ICAO documentation to assist States : Concept of Operations for the Transition of OPMET Data Exchange using IWXXM (EUR Doc 033) 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SWIM &amp; AeM Service Providers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B94B27-ABB0-416D-9646-5D0E12D65A5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95313" y="1322388"/>
            <a:ext cx="809148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20000"/>
              </a:spcBef>
              <a:buFont typeface="Arial" charset="0"/>
              <a:buNone/>
            </a:pPr>
            <a:r>
              <a:rPr lang="en-GB" sz="2000"/>
              <a:t>Consequences for AeM Service Providers (METSP) (2/2):</a:t>
            </a:r>
          </a:p>
          <a:p>
            <a:pPr defTabSz="914400">
              <a:spcBef>
                <a:spcPct val="20000"/>
              </a:spcBef>
              <a:buFont typeface="Arial" charset="0"/>
              <a:buNone/>
            </a:pPr>
            <a:endParaRPr lang="en-GB" sz="2000"/>
          </a:p>
          <a:p>
            <a:pPr defTabSz="914400">
              <a:spcBef>
                <a:spcPct val="20000"/>
              </a:spcBef>
              <a:buFontTx/>
              <a:buChar char="-"/>
            </a:pPr>
            <a:r>
              <a:rPr lang="en-GB" sz="2000"/>
              <a:t> One of the SWIM principles is the use of interoperable services to allow machine to machine communication</a:t>
            </a:r>
            <a:r>
              <a:rPr lang="en-US" sz="2000"/>
              <a:t>:</a:t>
            </a:r>
          </a:p>
          <a:p>
            <a:pPr algn="ctr" defTabSz="914400">
              <a:spcBef>
                <a:spcPct val="20000"/>
              </a:spcBef>
            </a:pPr>
            <a:r>
              <a:rPr lang="en-US" sz="2000"/>
              <a:t>OGC Webservices (WFS, WCS, WMS …)</a:t>
            </a:r>
          </a:p>
          <a:p>
            <a:pPr defTabSz="914400"/>
            <a:endParaRPr lang="en-US" sz="2000"/>
          </a:p>
          <a:p>
            <a:pPr defTabSz="914400"/>
            <a:endParaRPr lang="en-US" sz="2000">
              <a:solidFill>
                <a:srgbClr val="000090"/>
              </a:solidFill>
            </a:endParaRPr>
          </a:p>
          <a:p>
            <a:pPr defTabSz="914400"/>
            <a:endParaRPr lang="en-US" sz="2000">
              <a:solidFill>
                <a:srgbClr val="000090"/>
              </a:solidFill>
            </a:endParaRPr>
          </a:p>
          <a:p>
            <a:pPr algn="ctr" defTabSz="914400"/>
            <a:r>
              <a:rPr lang="en-US" sz="2400">
                <a:solidFill>
                  <a:srgbClr val="000090"/>
                </a:solidFill>
              </a:rPr>
              <a:t>Strong impact on MET information providers</a:t>
            </a:r>
          </a:p>
          <a:p>
            <a:pPr algn="ctr" defTabSz="914400"/>
            <a:r>
              <a:rPr lang="en-US" sz="2400">
                <a:solidFill>
                  <a:srgbClr val="000090"/>
                </a:solidFill>
              </a:rPr>
              <a:t>and on AeM Information Management</a:t>
            </a:r>
          </a:p>
          <a:p>
            <a:pPr algn="ctr" defTabSz="914400"/>
            <a:r>
              <a:rPr lang="en-US" sz="2000"/>
              <a:t>(structure &amp; services)</a:t>
            </a:r>
          </a:p>
          <a:p>
            <a:pPr algn="ctr" defTabSz="914400"/>
            <a:r>
              <a:rPr lang="en-US" sz="2400"/>
              <a:t>Recommendation in Nov 2016 ; Standard in Nov 2018</a:t>
            </a:r>
          </a:p>
          <a:p>
            <a:pPr algn="ctr" defTabSz="914400"/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SWIM &amp; WIS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64653F-4481-42B7-8EBF-3EA95B972FA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84213" y="1250950"/>
            <a:ext cx="78565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2000">
                <a:latin typeface="Calibri" pitchFamily="34" charset="0"/>
              </a:rPr>
              <a:t>SWIM is becoming a prerequisite for any information service to the aviation community</a:t>
            </a:r>
          </a:p>
          <a:p>
            <a:pPr defTabSz="914400"/>
            <a:endParaRPr lang="en-GB" sz="2400">
              <a:latin typeface="Calibri" pitchFamily="34" charset="0"/>
            </a:endParaRPr>
          </a:p>
          <a:p>
            <a:pPr defTabSz="914400"/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Need to ensure compatibility/interoperability between WIS and SWIM </a:t>
            </a:r>
            <a:r>
              <a:rPr lang="en-GB" sz="2400">
                <a:latin typeface="Calibri" pitchFamily="34" charset="0"/>
              </a:rPr>
              <a:t>insofar as the aviation MET components are concerned (e.g. metadata)</a:t>
            </a:r>
          </a:p>
          <a:p>
            <a:pPr defTabSz="914400"/>
            <a:r>
              <a:rPr lang="en-GB" sz="2400">
                <a:latin typeface="Calibri" pitchFamily="34" charset="0"/>
              </a:rPr>
              <a:t>As METSP may implement SWIM-compliant information systems to deliver MET data to aviation users, should these systems be considered as WIS ‘nodes’ ?</a:t>
            </a:r>
          </a:p>
          <a:p>
            <a:pPr defTabSz="914400"/>
            <a:endParaRPr lang="en-GB" sz="2400">
              <a:latin typeface="Calibri" pitchFamily="34" charset="0"/>
            </a:endParaRPr>
          </a:p>
          <a:p>
            <a:pPr algn="ctr" defTabSz="914400"/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CAeM expectation</a:t>
            </a:r>
            <a:r>
              <a:rPr lang="en-GB" sz="2400">
                <a:latin typeface="Calibri" pitchFamily="34" charset="0"/>
              </a:rPr>
              <a:t> :  ICTT-WIS to consider this need so that appropriate groups from the CBS address it in coordination with the CAeM and ICAO</a:t>
            </a:r>
          </a:p>
          <a:p>
            <a:pPr defTabSz="914400"/>
            <a:r>
              <a:rPr lang="en-GB" sz="2400">
                <a:latin typeface="Calibri" pitchFamily="34" charset="0"/>
              </a:rPr>
              <a:t>=&gt; Information paper to be submitted by AeM for CBS-16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Aeronautical MET data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7114AF-53D6-4617-9DAA-A200E5CAA6D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587375" y="1233488"/>
            <a:ext cx="81788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>
                <a:latin typeface="Calibri" pitchFamily="34" charset="0"/>
              </a:rPr>
              <a:t>Current status of Aeronautical MET date in the WIS is ‘Other’</a:t>
            </a:r>
          </a:p>
          <a:p>
            <a:pPr algn="ctr" defTabSz="914400"/>
            <a:r>
              <a:rPr lang="en-GB">
                <a:latin typeface="Calibri" pitchFamily="34" charset="0"/>
              </a:rPr>
              <a:t>WMO Data License Code = ‘WMOOther’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Data that is not covered by WMO Resolution 25 or WMO Resolution 40;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e.g. aviation OPMET data. Data marked with "WMO Other" data policy shall be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treated like "WMO Additional" where </a:t>
            </a:r>
            <a:r>
              <a:rPr lang="en-US" i="1">
                <a:solidFill>
                  <a:srgbClr val="000090"/>
                </a:solidFill>
                <a:latin typeface="Calibri" pitchFamily="34" charset="0"/>
              </a:rPr>
              <a:t>a more precise definition of the data policy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may be additionally supplied within the </a:t>
            </a:r>
            <a:r>
              <a:rPr lang="en-US" i="1">
                <a:solidFill>
                  <a:srgbClr val="000090"/>
                </a:solidFill>
                <a:latin typeface="Calibri" pitchFamily="34" charset="0"/>
              </a:rPr>
              <a:t>metadata</a:t>
            </a:r>
            <a:r>
              <a:rPr lang="en-US" i="1">
                <a:latin typeface="Calibri" pitchFamily="34" charset="0"/>
              </a:rPr>
              <a:t>. In all cases it shall be the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responsibility of the data consumer to ensure that they understand the data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policy specified by the data provider - which may necessitate dialogue with the</a:t>
            </a:r>
          </a:p>
          <a:p>
            <a:pPr algn="ctr" defTabSz="914400"/>
            <a:r>
              <a:rPr lang="en-US" i="1">
                <a:latin typeface="Calibri" pitchFamily="34" charset="0"/>
              </a:rPr>
              <a:t>data publisher for confirmation of terms and conditions. </a:t>
            </a:r>
            <a:endParaRPr lang="en-GB" i="1">
              <a:latin typeface="Calibri" pitchFamily="34" charset="0"/>
            </a:endParaRPr>
          </a:p>
          <a:p>
            <a:pPr algn="ctr" defTabSz="914400"/>
            <a:endParaRPr lang="en-GB" i="1">
              <a:latin typeface="Calibri" pitchFamily="34" charset="0"/>
            </a:endParaRPr>
          </a:p>
          <a:p>
            <a:pPr algn="ctr" defTabSz="914400"/>
            <a:r>
              <a:rPr lang="en-GB">
                <a:latin typeface="Calibri" pitchFamily="34" charset="0"/>
              </a:rPr>
              <a:t>WMOOther vs. WMOAdditional or WMOEssential :</a:t>
            </a:r>
          </a:p>
          <a:p>
            <a:pPr algn="ctr" defTabSz="914400"/>
            <a:r>
              <a:rPr lang="en-GB">
                <a:latin typeface="Calibri" pitchFamily="34" charset="0"/>
              </a:rPr>
              <a:t>Aeronautical MET data is </a:t>
            </a:r>
            <a:r>
              <a:rPr lang="en-GB">
                <a:solidFill>
                  <a:srgbClr val="000090"/>
                </a:solidFill>
                <a:latin typeface="Calibri" pitchFamily="34" charset="0"/>
              </a:rPr>
              <a:t>not free</a:t>
            </a:r>
            <a:r>
              <a:rPr lang="en-GB">
                <a:latin typeface="Calibri" pitchFamily="34" charset="0"/>
              </a:rPr>
              <a:t> !</a:t>
            </a:r>
          </a:p>
          <a:p>
            <a:pPr algn="ctr" defTabSz="914400"/>
            <a:r>
              <a:rPr lang="en-GB">
                <a:latin typeface="Calibri" pitchFamily="34" charset="0"/>
              </a:rPr>
              <a:t>But is for </a:t>
            </a:r>
            <a:r>
              <a:rPr lang="en-GB">
                <a:solidFill>
                  <a:srgbClr val="000090"/>
                </a:solidFill>
                <a:latin typeface="Calibri" pitchFamily="34" charset="0"/>
              </a:rPr>
              <a:t>global exchange</a:t>
            </a:r>
            <a:r>
              <a:rPr lang="en-GB">
                <a:latin typeface="Calibri" pitchFamily="34" charset="0"/>
              </a:rPr>
              <a:t> and restricted to aviation users (ATM, airlines, airports)</a:t>
            </a:r>
          </a:p>
          <a:p>
            <a:pPr algn="ctr" defTabSz="914400"/>
            <a:endParaRPr lang="en-GB">
              <a:solidFill>
                <a:srgbClr val="000090"/>
              </a:solidFill>
            </a:endParaRPr>
          </a:p>
          <a:p>
            <a:pPr algn="ctr" defTabSz="914400"/>
            <a:r>
              <a:rPr lang="en-GB" sz="2000">
                <a:solidFill>
                  <a:srgbClr val="000090"/>
                </a:solidFill>
                <a:latin typeface="Calibri" pitchFamily="34" charset="0"/>
              </a:rPr>
              <a:t>CAeM expectation</a:t>
            </a:r>
            <a:r>
              <a:rPr lang="en-GB" sz="2000">
                <a:latin typeface="Calibri" pitchFamily="34" charset="0"/>
              </a:rPr>
              <a:t> : ICTT-WIS or appropriate CBS groups to consider the need</a:t>
            </a:r>
          </a:p>
          <a:p>
            <a:pPr algn="ctr" defTabSz="914400"/>
            <a:r>
              <a:rPr lang="en-GB" sz="2000">
                <a:latin typeface="Calibri" pitchFamily="34" charset="0"/>
              </a:rPr>
              <a:t>for a new WIS status for aeronautical MET data in coordination with</a:t>
            </a:r>
          </a:p>
          <a:p>
            <a:pPr algn="ctr" defTabSz="914400"/>
            <a:r>
              <a:rPr lang="en-GB" sz="2000">
                <a:latin typeface="Calibri" pitchFamily="34" charset="0"/>
              </a:rPr>
              <a:t>the CAeM and ICAO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Recommended Text for Report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[Include here suggested text for inclusion in Report.]</a:t>
            </a:r>
          </a:p>
          <a:p>
            <a:pPr eaLnBrk="1" hangingPunct="1">
              <a:buFont typeface="Arial" charset="0"/>
              <a:buNone/>
            </a:pPr>
            <a:r>
              <a:rPr lang="en-US" sz="2000" i="1" smtClean="0"/>
              <a:t>The meeting noted the CAeM expectations with regard to the WIS :</a:t>
            </a:r>
          </a:p>
          <a:p>
            <a:pPr eaLnBrk="1" hangingPunct="1">
              <a:buFont typeface="Arial" charset="0"/>
              <a:buNone/>
            </a:pPr>
            <a:r>
              <a:rPr lang="en-GB" sz="2000" i="1" smtClean="0"/>
              <a:t>ICTT-WIS to consider the </a:t>
            </a:r>
            <a:r>
              <a:rPr lang="en-GB" sz="2000" i="1" smtClean="0">
                <a:solidFill>
                  <a:srgbClr val="000090"/>
                </a:solidFill>
              </a:rPr>
              <a:t>need to ensure compatibility/interoperability between WIS and SWIM </a:t>
            </a:r>
            <a:r>
              <a:rPr lang="en-GB" sz="2000" i="1" smtClean="0"/>
              <a:t>insofar as the aviation MET components are concerned so that appropriate groups from the CBS address it in coordination with the CAeM and ICAO</a:t>
            </a:r>
          </a:p>
          <a:p>
            <a:pPr>
              <a:buFont typeface="Arial" charset="0"/>
              <a:buNone/>
            </a:pPr>
            <a:r>
              <a:rPr lang="en-GB" sz="2000" i="1" smtClean="0"/>
              <a:t>ICTT-WIS or appropriate CBS groups to consider the need for </a:t>
            </a:r>
            <a:r>
              <a:rPr lang="en-GB" sz="2000" i="1" smtClean="0">
                <a:solidFill>
                  <a:srgbClr val="000090"/>
                </a:solidFill>
              </a:rPr>
              <a:t>a new WIS status for aeronautical MET data</a:t>
            </a:r>
            <a:r>
              <a:rPr lang="en-GB" sz="2000" i="1" smtClean="0"/>
              <a:t> in coordination with the CAeM and ICAO</a:t>
            </a:r>
            <a:endParaRPr lang="en-US" sz="2000" i="1" smtClean="0"/>
          </a:p>
          <a:p>
            <a:pPr eaLnBrk="1" hangingPunct="1">
              <a:buFont typeface="Arial" charset="0"/>
              <a:buNone/>
            </a:pPr>
            <a:endParaRPr lang="en-US" sz="2000" i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7B47B-5968-4880-92C3-916E7116B0AD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wmo2016_powerpoint_standard_v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 txBox="1">
            <a:spLocks/>
          </p:cNvSpPr>
          <p:nvPr/>
        </p:nvSpPr>
        <p:spPr bwMode="auto">
          <a:xfrm>
            <a:off x="457200" y="2001838"/>
            <a:ext cx="822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>
                <a:solidFill>
                  <a:srgbClr val="000090"/>
                </a:solidFill>
                <a:latin typeface="Calibri" pitchFamily="34" charset="0"/>
              </a:rPr>
              <a:t>Thank you for your attention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57D2D-867A-4DF3-B29E-8A6898B02F93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The AeM world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EBEAF3-605B-4D9B-8BB5-52CA7CE9F96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57200" y="1341438"/>
            <a:ext cx="8020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>
                <a:latin typeface="Calibri" pitchFamily="34" charset="0"/>
              </a:rPr>
              <a:t>Requirements for MET services in support of international air navigation are defined</a:t>
            </a:r>
          </a:p>
          <a:p>
            <a:pPr defTabSz="914400"/>
            <a:r>
              <a:rPr lang="en-GB">
                <a:latin typeface="Calibri" pitchFamily="34" charset="0"/>
              </a:rPr>
              <a:t>in the Annex 3 to the Convention on International Civil Aviation. </a:t>
            </a:r>
          </a:p>
          <a:p>
            <a:pPr defTabSz="914400"/>
            <a:endParaRPr lang="en-GB">
              <a:latin typeface="Calibri" pitchFamily="34" charset="0"/>
            </a:endParaRPr>
          </a:p>
          <a:p>
            <a:pPr defTabSz="914400"/>
            <a:r>
              <a:rPr lang="en-GB">
                <a:latin typeface="Calibri" pitchFamily="34" charset="0"/>
              </a:rPr>
              <a:t>Current structure of offices designated by agreement to provide meteorological</a:t>
            </a:r>
          </a:p>
          <a:p>
            <a:pPr defTabSz="914400"/>
            <a:r>
              <a:rPr lang="en-GB">
                <a:latin typeface="Calibri" pitchFamily="34" charset="0"/>
              </a:rPr>
              <a:t>information and/or service to air navigation :</a:t>
            </a:r>
          </a:p>
          <a:p>
            <a:pPr defTabSz="914400"/>
            <a:endParaRPr lang="en-GB">
              <a:latin typeface="Calibri" pitchFamily="34" charset="0"/>
            </a:endParaRPr>
          </a:p>
          <a:p>
            <a:pPr defTabSz="914400">
              <a:buFontTx/>
              <a:buChar char="-"/>
            </a:pPr>
            <a:r>
              <a:rPr lang="en-GB">
                <a:latin typeface="Calibri" pitchFamily="34" charset="0"/>
              </a:rPr>
              <a:t> </a:t>
            </a:r>
            <a:r>
              <a:rPr lang="en-GB">
                <a:solidFill>
                  <a:srgbClr val="000090"/>
                </a:solidFill>
                <a:latin typeface="Calibri" pitchFamily="34" charset="0"/>
              </a:rPr>
              <a:t>World Area Forecast System with two WAFCs</a:t>
            </a:r>
          </a:p>
          <a:p>
            <a:pPr defTabSz="914400">
              <a:buFontTx/>
              <a:buChar char="-"/>
            </a:pPr>
            <a:r>
              <a:rPr lang="en-GB">
                <a:latin typeface="Calibri" pitchFamily="34" charset="0"/>
              </a:rPr>
              <a:t> </a:t>
            </a:r>
            <a:r>
              <a:rPr lang="en-GB">
                <a:solidFill>
                  <a:srgbClr val="FF9933"/>
                </a:solidFill>
                <a:latin typeface="Calibri" pitchFamily="34" charset="0"/>
              </a:rPr>
              <a:t>Volcanic Ash Advisory Centres</a:t>
            </a:r>
          </a:p>
          <a:p>
            <a:pPr defTabSz="914400">
              <a:buFontTx/>
              <a:buChar char="-"/>
            </a:pPr>
            <a:r>
              <a:rPr lang="en-GB">
                <a:latin typeface="Calibri" pitchFamily="34" charset="0"/>
              </a:rPr>
              <a:t> </a:t>
            </a:r>
            <a:r>
              <a:rPr lang="en-GB">
                <a:solidFill>
                  <a:srgbClr val="6BD600"/>
                </a:solidFill>
                <a:latin typeface="Calibri" pitchFamily="34" charset="0"/>
              </a:rPr>
              <a:t>Tropical Cyclone Advisory Centres</a:t>
            </a:r>
          </a:p>
          <a:p>
            <a:pPr defTabSz="914400">
              <a:buFontTx/>
              <a:buChar char="-"/>
            </a:pPr>
            <a:r>
              <a:rPr lang="en-GB">
                <a:latin typeface="Calibri" pitchFamily="34" charset="0"/>
              </a:rPr>
              <a:t> </a:t>
            </a:r>
            <a:r>
              <a:rPr lang="en-GB">
                <a:solidFill>
                  <a:srgbClr val="000090"/>
                </a:solidFill>
                <a:latin typeface="Calibri" pitchFamily="34" charset="0"/>
              </a:rPr>
              <a:t>Meteorological Watch Offices</a:t>
            </a:r>
          </a:p>
          <a:p>
            <a:pPr defTabSz="914400">
              <a:buFontTx/>
              <a:buChar char="-"/>
            </a:pPr>
            <a:r>
              <a:rPr lang="en-GB">
                <a:latin typeface="Calibri" pitchFamily="34" charset="0"/>
              </a:rPr>
              <a:t> </a:t>
            </a:r>
            <a:r>
              <a:rPr lang="en-GB">
                <a:solidFill>
                  <a:srgbClr val="FF9933"/>
                </a:solidFill>
                <a:latin typeface="Calibri" pitchFamily="34" charset="0"/>
              </a:rPr>
              <a:t>(Aerodrome) meteorological offices</a:t>
            </a:r>
          </a:p>
          <a:p>
            <a:pPr defTabSz="914400"/>
            <a:endParaRPr lang="en-GB">
              <a:solidFill>
                <a:srgbClr val="FF9933"/>
              </a:solidFill>
              <a:latin typeface="Calibri" pitchFamily="34" charset="0"/>
            </a:endParaRPr>
          </a:p>
          <a:p>
            <a:pPr defTabSz="914400"/>
            <a:r>
              <a:rPr lang="en-GB">
                <a:latin typeface="Calibri" pitchFamily="34" charset="0"/>
              </a:rPr>
              <a:t>Other MET information services could also be</a:t>
            </a:r>
          </a:p>
          <a:p>
            <a:pPr defTabSz="914400"/>
            <a:r>
              <a:rPr lang="en-GB">
                <a:latin typeface="Calibri" pitchFamily="34" charset="0"/>
              </a:rPr>
              <a:t>provided by individual States to aviation</a:t>
            </a:r>
          </a:p>
          <a:p>
            <a:pPr defTabSz="914400"/>
            <a:r>
              <a:rPr lang="en-GB">
                <a:latin typeface="Calibri" pitchFamily="34" charset="0"/>
              </a:rPr>
              <a:t>users on a commercial basis</a:t>
            </a:r>
          </a:p>
          <a:p>
            <a:pPr defTabSz="914400"/>
            <a:r>
              <a:rPr lang="en-GB">
                <a:latin typeface="Calibri" pitchFamily="34" charset="0"/>
              </a:rPr>
              <a:t>or under national regulation.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000" smtClean="0">
                <a:solidFill>
                  <a:srgbClr val="000090"/>
                </a:solidFill>
              </a:rPr>
              <a:t>AeM Information Management today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C7078E-9B49-4286-A946-D406E56BBD2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58838" y="1239838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>
                <a:latin typeface="Calibri" pitchFamily="34" charset="0"/>
              </a:rPr>
              <a:t>Current worldwide information dissemination and delivery system : </a:t>
            </a:r>
            <a:r>
              <a:rPr lang="en-GB">
                <a:solidFill>
                  <a:srgbClr val="000090"/>
                </a:solidFill>
                <a:latin typeface="Calibri" pitchFamily="34" charset="0"/>
              </a:rPr>
              <a:t>AFTN</a:t>
            </a:r>
          </a:p>
          <a:p>
            <a:pPr algn="ctr" defTabSz="914400"/>
            <a:r>
              <a:rPr lang="en-GB">
                <a:latin typeface="Calibri" pitchFamily="34" charset="0"/>
              </a:rPr>
              <a:t>Aeronautical Fixed Telecommunication Network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75" y="1881188"/>
            <a:ext cx="6334125" cy="4446587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11225" y="3311525"/>
            <a:ext cx="1014413" cy="4921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055688" y="3379788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600">
                <a:solidFill>
                  <a:srgbClr val="000090"/>
                </a:solidFill>
              </a:rPr>
              <a:t>WIFS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011238" y="261143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>
                <a:solidFill>
                  <a:srgbClr val="000090"/>
                </a:solidFill>
              </a:rPr>
              <a:t>SADIS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H="1" flipV="1">
            <a:off x="3479800" y="2119313"/>
            <a:ext cx="1292225" cy="3984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 flipH="1">
            <a:off x="1928813" y="2119313"/>
            <a:ext cx="1550987" cy="3984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H="1">
            <a:off x="1911350" y="3144838"/>
            <a:ext cx="603250" cy="144462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Rectangle 15"/>
          <p:cNvSpPr>
            <a:spLocks noChangeArrowheads="1"/>
          </p:cNvSpPr>
          <p:nvPr/>
        </p:nvSpPr>
        <p:spPr bwMode="auto">
          <a:xfrm>
            <a:off x="915988" y="2516188"/>
            <a:ext cx="1014412" cy="4921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0090"/>
                </a:solidFill>
              </a:rPr>
              <a:t>What’s happening on ICAO side 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F38678-4ED5-4694-8C12-26B7090A9ED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895350" y="1487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12763" y="1363663"/>
            <a:ext cx="8174037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2400">
                <a:latin typeface="Calibri" pitchFamily="34" charset="0"/>
              </a:rPr>
              <a:t>ICAO Global Air Navigation Plan (GANP) :</a:t>
            </a:r>
          </a:p>
          <a:p>
            <a:pPr defTabSz="914400"/>
            <a:r>
              <a:rPr lang="en-GB" sz="2000">
                <a:latin typeface="Calibri" pitchFamily="34" charset="0"/>
              </a:rPr>
              <a:t>	the overarching framework incl. key civil aviation policy principles</a:t>
            </a:r>
          </a:p>
          <a:p>
            <a:pPr defTabSz="914400"/>
            <a:r>
              <a:rPr lang="en-GB" sz="2400">
                <a:latin typeface="Calibri" pitchFamily="34" charset="0"/>
              </a:rPr>
              <a:t>GANP objective : to increase </a:t>
            </a:r>
            <a:r>
              <a:rPr lang="en-GB" sz="2400" b="1">
                <a:solidFill>
                  <a:srgbClr val="000090"/>
                </a:solidFill>
                <a:latin typeface="Calibri" pitchFamily="34" charset="0"/>
              </a:rPr>
              <a:t>capacity</a:t>
            </a:r>
            <a:r>
              <a:rPr lang="en-GB" sz="2400">
                <a:latin typeface="Calibri" pitchFamily="34" charset="0"/>
              </a:rPr>
              <a:t> and improve </a:t>
            </a:r>
            <a:r>
              <a:rPr lang="en-GB" sz="2400" b="1">
                <a:solidFill>
                  <a:srgbClr val="000090"/>
                </a:solidFill>
                <a:latin typeface="Calibri" pitchFamily="34" charset="0"/>
              </a:rPr>
              <a:t>efficiency</a:t>
            </a:r>
            <a:r>
              <a:rPr lang="en-GB" sz="2400">
                <a:latin typeface="Calibri" pitchFamily="34" charset="0"/>
              </a:rPr>
              <a:t> of the global civil aviation system whilst improving or at least maintaining </a:t>
            </a:r>
            <a:r>
              <a:rPr lang="en-GB" sz="2400" b="1">
                <a:solidFill>
                  <a:srgbClr val="000090"/>
                </a:solidFill>
                <a:latin typeface="Calibri" pitchFamily="34" charset="0"/>
              </a:rPr>
              <a:t>safety</a:t>
            </a:r>
            <a:r>
              <a:rPr lang="en-GB" sz="2400">
                <a:latin typeface="Calibri" pitchFamily="34" charset="0"/>
              </a:rPr>
              <a:t>.</a:t>
            </a:r>
          </a:p>
          <a:p>
            <a:pPr defTabSz="914400"/>
            <a:endParaRPr lang="en-GB" sz="2400">
              <a:latin typeface="Calibri" pitchFamily="34" charset="0"/>
            </a:endParaRPr>
          </a:p>
          <a:p>
            <a:pPr defTabSz="914400"/>
            <a:r>
              <a:rPr lang="en-GB" sz="2400">
                <a:latin typeface="Calibri" pitchFamily="34" charset="0"/>
              </a:rPr>
              <a:t>New edition in 2013 that includes the </a:t>
            </a:r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Aviation System Block Upgrade (ASBU)</a:t>
            </a:r>
            <a:r>
              <a:rPr lang="en-GB" sz="2400">
                <a:latin typeface="Calibri" pitchFamily="34" charset="0"/>
              </a:rPr>
              <a:t> methodology for implementation of key principles. Framework, Modules, associated technology Roadmaps covering inter alia, communications, surveillance, navigation, information management and avionics.</a:t>
            </a:r>
          </a:p>
          <a:p>
            <a:pPr defTabSz="914400"/>
            <a:endParaRPr lang="en-GB" sz="2400">
              <a:latin typeface="Calibri" pitchFamily="34" charset="0"/>
            </a:endParaRPr>
          </a:p>
          <a:p>
            <a:pPr algn="ctr" defTabSz="914400"/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Where is meteorology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0090"/>
                </a:solidFill>
              </a:rPr>
              <a:t>What’s happening on ICAO side 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B19056-CE0C-464D-9EC9-ACC9B96F664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95350" y="1487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pic>
        <p:nvPicPr>
          <p:cNvPr id="16388" name="Picture 12" descr="GANP2013_ASB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8" y="1244600"/>
            <a:ext cx="65420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Oval 13"/>
          <p:cNvSpPr>
            <a:spLocks noChangeArrowheads="1"/>
          </p:cNvSpPr>
          <p:nvPr/>
        </p:nvSpPr>
        <p:spPr bwMode="auto">
          <a:xfrm>
            <a:off x="1079500" y="2724150"/>
            <a:ext cx="1304925" cy="1273175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101600" y="3119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2400" b="1">
                <a:solidFill>
                  <a:srgbClr val="FF9933"/>
                </a:solidFill>
                <a:latin typeface="Calibri" pitchFamily="34" charset="0"/>
              </a:rPr>
              <a:t>HERE !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457200" y="4937125"/>
            <a:ext cx="8686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/>
              <a:t>MET modules :</a:t>
            </a:r>
          </a:p>
          <a:p>
            <a:pPr defTabSz="914400"/>
            <a:r>
              <a:rPr lang="en-GB" sz="1600">
                <a:solidFill>
                  <a:srgbClr val="FF9933"/>
                </a:solidFill>
              </a:rPr>
              <a:t>B0-AMET </a:t>
            </a:r>
            <a:r>
              <a:rPr lang="en-GB" sz="1600"/>
              <a:t>Meteorological Information Supporting Enhanced Operational Efficiency and Safety</a:t>
            </a:r>
          </a:p>
          <a:p>
            <a:pPr defTabSz="914400"/>
            <a:r>
              <a:rPr lang="en-GB" sz="1600">
                <a:solidFill>
                  <a:srgbClr val="FF9933"/>
                </a:solidFill>
              </a:rPr>
              <a:t>B1-AMET</a:t>
            </a:r>
            <a:r>
              <a:rPr lang="en-GB" sz="1600"/>
              <a:t> Enhanced Operational Decisions through </a:t>
            </a:r>
            <a:r>
              <a:rPr lang="en-GB" sz="1600">
                <a:solidFill>
                  <a:srgbClr val="000090"/>
                </a:solidFill>
              </a:rPr>
              <a:t>Integrated</a:t>
            </a:r>
            <a:r>
              <a:rPr lang="en-GB" sz="1600"/>
              <a:t> Meteorological Information</a:t>
            </a:r>
          </a:p>
          <a:p>
            <a:pPr algn="r" defTabSz="914400"/>
            <a:r>
              <a:rPr lang="en-GB" sz="1600"/>
              <a:t>(planning and near-term service) </a:t>
            </a:r>
          </a:p>
          <a:p>
            <a:pPr defTabSz="914400"/>
            <a:r>
              <a:rPr lang="en-GB" sz="1600">
                <a:solidFill>
                  <a:srgbClr val="FF9933"/>
                </a:solidFill>
              </a:rPr>
              <a:t>B3-AMET</a:t>
            </a:r>
            <a:r>
              <a:rPr lang="en-GB"/>
              <a:t> </a:t>
            </a:r>
            <a:r>
              <a:rPr lang="en-GB" sz="1600"/>
              <a:t>Enhanced Operational Decisions through </a:t>
            </a:r>
            <a:r>
              <a:rPr lang="en-GB" sz="1600">
                <a:solidFill>
                  <a:srgbClr val="000090"/>
                </a:solidFill>
              </a:rPr>
              <a:t>Integrated</a:t>
            </a:r>
            <a:r>
              <a:rPr lang="en-GB" sz="1600"/>
              <a:t> Meteorological Information</a:t>
            </a:r>
          </a:p>
          <a:p>
            <a:pPr algn="r" defTabSz="914400"/>
            <a:r>
              <a:rPr lang="en-GB" sz="1600"/>
              <a:t>(near-term and immediate service)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2519363" y="2951163"/>
            <a:ext cx="113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fr-FR" sz="1600" b="1">
                <a:solidFill>
                  <a:srgbClr val="FF9933"/>
                </a:solidFill>
              </a:rPr>
              <a:t>BO-AMET</a:t>
            </a:r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3817938" y="2954338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9933"/>
                </a:solidFill>
              </a:rPr>
              <a:t>B1-AMET</a:t>
            </a: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6402388" y="3576638"/>
            <a:ext cx="108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9933"/>
                </a:solidFill>
              </a:rPr>
              <a:t>B3-AMET</a:t>
            </a: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5119688" y="2952750"/>
            <a:ext cx="1085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>
                <a:solidFill>
                  <a:srgbClr val="FFCC66"/>
                </a:solidFill>
              </a:rPr>
              <a:t>?</a:t>
            </a:r>
          </a:p>
          <a:p>
            <a:pPr algn="ctr"/>
            <a:r>
              <a:rPr lang="fr-FR" sz="1600" b="1">
                <a:solidFill>
                  <a:srgbClr val="FFCC66"/>
                </a:solidFill>
              </a:rPr>
              <a:t>B2-AMET</a:t>
            </a:r>
          </a:p>
          <a:p>
            <a:pPr algn="ctr"/>
            <a:r>
              <a:rPr lang="fr-FR" sz="1400">
                <a:solidFill>
                  <a:srgbClr val="FFCC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0090"/>
                </a:solidFill>
              </a:rPr>
              <a:t>What’s happening on ICAO side 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927F64-F59D-4B36-B39D-07560921859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95350" y="1487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endParaRPr lang="fr-FR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12763" y="1230313"/>
            <a:ext cx="817403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2000">
                <a:latin typeface="Calibri" pitchFamily="34" charset="0"/>
              </a:rPr>
              <a:t>Main concept in MET modules: </a:t>
            </a:r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integration</a:t>
            </a:r>
            <a:r>
              <a:rPr lang="en-GB" sz="2400">
                <a:latin typeface="Calibri" pitchFamily="34" charset="0"/>
              </a:rPr>
              <a:t> </a:t>
            </a:r>
            <a:r>
              <a:rPr lang="en-GB" sz="2000">
                <a:latin typeface="Calibri" pitchFamily="34" charset="0"/>
              </a:rPr>
              <a:t>of new or enhanced MET information</a:t>
            </a:r>
          </a:p>
          <a:p>
            <a:pPr defTabSz="914400"/>
            <a:endParaRPr lang="en-GB" sz="2000">
              <a:latin typeface="Calibri" pitchFamily="34" charset="0"/>
            </a:endParaRPr>
          </a:p>
          <a:p>
            <a:pPr algn="ctr" defTabSz="914400"/>
            <a:r>
              <a:rPr lang="en-GB" sz="2400">
                <a:latin typeface="Calibri" pitchFamily="34" charset="0"/>
              </a:rPr>
              <a:t>Implies a </a:t>
            </a:r>
            <a:r>
              <a:rPr lang="en-GB" sz="2400" b="1">
                <a:solidFill>
                  <a:srgbClr val="000090"/>
                </a:solidFill>
                <a:latin typeface="Calibri" pitchFamily="34" charset="0"/>
              </a:rPr>
              <a:t>transition from the current product-centric environment to an information-centric environment</a:t>
            </a:r>
          </a:p>
          <a:p>
            <a:pPr defTabSz="914400"/>
            <a:endParaRPr lang="en-GB" sz="2400">
              <a:latin typeface="Calibri" pitchFamily="34" charset="0"/>
            </a:endParaRPr>
          </a:p>
          <a:p>
            <a:pPr defTabSz="914400"/>
            <a:r>
              <a:rPr lang="en-GB" sz="2000">
                <a:latin typeface="Calibri" pitchFamily="34" charset="0"/>
              </a:rPr>
              <a:t>The ATM/Aviation world has stronger needs to ensure a safer, more efficient, cost effective air navigation</a:t>
            </a:r>
          </a:p>
          <a:p>
            <a:pPr defTabSz="914400"/>
            <a:r>
              <a:rPr lang="en-GB" sz="2400">
                <a:latin typeface="Calibri" pitchFamily="34" charset="0"/>
              </a:rPr>
              <a:t>=&gt; New MET services need to be developed </a:t>
            </a:r>
            <a:r>
              <a:rPr lang="en-GB">
                <a:latin typeface="Calibri" pitchFamily="34" charset="0"/>
              </a:rPr>
              <a:t>e.g. for Space Weather information</a:t>
            </a:r>
          </a:p>
          <a:p>
            <a:pPr defTabSz="914400"/>
            <a:r>
              <a:rPr lang="en-GB" sz="2400">
                <a:latin typeface="Calibri" pitchFamily="34" charset="0"/>
              </a:rPr>
              <a:t>=&gt; Fundamental changes in existing services </a:t>
            </a:r>
            <a:r>
              <a:rPr lang="en-GB">
                <a:latin typeface="Calibri" pitchFamily="34" charset="0"/>
              </a:rPr>
              <a:t>e.g. for hazardous weather information</a:t>
            </a:r>
          </a:p>
          <a:p>
            <a:pPr defTabSz="914400"/>
            <a:endParaRPr lang="en-GB" sz="1400">
              <a:latin typeface="Calibri" pitchFamily="34" charset="0"/>
            </a:endParaRPr>
          </a:p>
          <a:p>
            <a:pPr algn="ctr" defTabSz="914400"/>
            <a:r>
              <a:rPr lang="en-GB" sz="2400" b="1">
                <a:solidFill>
                  <a:srgbClr val="000090"/>
                </a:solidFill>
                <a:latin typeface="Calibri" pitchFamily="34" charset="0"/>
              </a:rPr>
              <a:t>=&gt; Compliance to the new Air Navigation System environment: the System Wide Information Management (SWIM)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0090"/>
                </a:solidFill>
              </a:rPr>
              <a:t>Information Management discussion</a:t>
            </a:r>
            <a:endParaRPr lang="fr-FR" sz="4000" smtClean="0">
              <a:solidFill>
                <a:srgbClr val="000090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1288"/>
            <a:ext cx="3959225" cy="4911725"/>
          </a:xfrm>
          <a:ln>
            <a:solidFill>
              <a:srgbClr val="000090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u="sng" smtClean="0"/>
              <a:t>On the WMO side: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CAeM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					</a:t>
            </a:r>
            <a:r>
              <a:rPr lang="fr-FR" sz="2800" smtClean="0">
                <a:solidFill>
                  <a:srgbClr val="000090"/>
                </a:solidFill>
              </a:rPr>
              <a:t>ET-ISA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CBS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					</a:t>
            </a:r>
            <a:r>
              <a:rPr lang="fr-FR" sz="2800" smtClean="0">
                <a:solidFill>
                  <a:srgbClr val="000090"/>
                </a:solidFill>
              </a:rPr>
              <a:t>TT-AvXML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					IPET-DRMM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/>
              <a:t>					</a:t>
            </a:r>
            <a:r>
              <a:rPr lang="fr-FR" sz="2800" smtClean="0">
                <a:solidFill>
                  <a:srgbClr val="000090"/>
                </a:solidFill>
              </a:rPr>
              <a:t>ICTT-WIS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800" smtClean="0">
                <a:solidFill>
                  <a:srgbClr val="000090"/>
                </a:solidFill>
              </a:rPr>
              <a:t>					</a:t>
            </a:r>
            <a:r>
              <a:rPr lang="fr-FR" sz="2400" smtClean="0"/>
              <a:t>Others 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2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…others? CHy, CCl …?</a:t>
            </a:r>
          </a:p>
        </p:txBody>
      </p:sp>
      <p:sp>
        <p:nvSpPr>
          <p:cNvPr id="18435" name="Rectangle 4"/>
          <p:cNvSpPr>
            <a:spLocks/>
          </p:cNvSpPr>
          <p:nvPr/>
        </p:nvSpPr>
        <p:spPr bwMode="auto">
          <a:xfrm>
            <a:off x="4727575" y="1411288"/>
            <a:ext cx="4416425" cy="4911725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 u="sng">
                <a:latin typeface="Calibri" pitchFamily="34" charset="0"/>
              </a:rPr>
              <a:t>On the ICAO side: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latin typeface="Calibri" pitchFamily="34" charset="0"/>
              </a:rPr>
              <a:t>MET Panel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latin typeface="Calibri" pitchFamily="34" charset="0"/>
              </a:rPr>
              <a:t>					</a:t>
            </a:r>
            <a:r>
              <a:rPr lang="fr-FR" sz="2800">
                <a:solidFill>
                  <a:srgbClr val="000090"/>
                </a:solidFill>
                <a:latin typeface="Calibri" pitchFamily="34" charset="0"/>
              </a:rPr>
              <a:t>WG-MIE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solidFill>
                  <a:srgbClr val="000090"/>
                </a:solidFill>
                <a:latin typeface="Calibri" pitchFamily="34" charset="0"/>
              </a:rPr>
              <a:t>					WG-MISD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solidFill>
                  <a:srgbClr val="000090"/>
                </a:solidFill>
                <a:latin typeface="Calibri" pitchFamily="34" charset="0"/>
              </a:rPr>
              <a:t>					WG-MRI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solidFill>
                  <a:srgbClr val="000090"/>
                </a:solidFill>
                <a:latin typeface="Calibri" pitchFamily="34" charset="0"/>
              </a:rPr>
              <a:t>					</a:t>
            </a:r>
            <a:r>
              <a:rPr lang="fr-FR" sz="2800">
                <a:latin typeface="Calibri" pitchFamily="34" charset="0"/>
              </a:rPr>
              <a:t>WG-MOG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latin typeface="Calibri" pitchFamily="34" charset="0"/>
              </a:rPr>
              <a:t>Other Panels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800">
                <a:latin typeface="Calibri" pitchFamily="34" charset="0"/>
              </a:rPr>
              <a:t>					</a:t>
            </a:r>
            <a:r>
              <a:rPr lang="fr-FR" sz="2800">
                <a:solidFill>
                  <a:srgbClr val="000090"/>
                </a:solidFill>
                <a:latin typeface="Calibri" pitchFamily="34" charset="0"/>
              </a:rPr>
              <a:t>IMP/WGs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>
                <a:solidFill>
                  <a:srgbClr val="000090"/>
                </a:solidFill>
                <a:latin typeface="Calibri" pitchFamily="34" charset="0"/>
              </a:rPr>
              <a:t>					ATMRPP/WGs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>
                <a:solidFill>
                  <a:srgbClr val="000090"/>
                </a:solidFill>
                <a:latin typeface="Calibri" pitchFamily="34" charset="0"/>
              </a:rPr>
              <a:t>					</a:t>
            </a:r>
            <a:r>
              <a:rPr lang="fr-FR" sz="2400">
                <a:latin typeface="Calibri" pitchFamily="34" charset="0"/>
              </a:rPr>
              <a:t>CP/WGs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>
                <a:latin typeface="Calibri" pitchFamily="34" charset="0"/>
              </a:rPr>
              <a:t>					ATMOPSP/WGs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fr-FR">
                <a:latin typeface="Calibri" pitchFamily="34" charset="0"/>
              </a:rPr>
              <a:t>…others?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What is the SWIM 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E4012D4-E0E6-4E95-A25C-7A82286ED04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395288" y="1412875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Definition: </a:t>
            </a:r>
            <a:r>
              <a:rPr lang="en-GB" sz="2400">
                <a:solidFill>
                  <a:srgbClr val="000090"/>
                </a:solidFill>
                <a:latin typeface="Calibri" pitchFamily="34" charset="0"/>
              </a:rPr>
              <a:t>Standards, infrastructure and governance enabling the management of ATM-related information and its exchange between qualified parties via interoperable services.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ICAO Manual on SWIM concept Doc 10039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Main principles:</a:t>
            </a:r>
          </a:p>
          <a:p>
            <a:pPr marL="742950" lvl="1" indent="-285750"/>
            <a:r>
              <a:rPr lang="en-GB">
                <a:latin typeface="Calibri" pitchFamily="34" charset="0"/>
              </a:rPr>
              <a:t>	</a:t>
            </a:r>
            <a:r>
              <a:rPr lang="en-GB" sz="2000">
                <a:latin typeface="Calibri" pitchFamily="34" charset="0"/>
              </a:rPr>
              <a:t>Information should be of the right quality, provided at the right time 	and delivered to the right place </a:t>
            </a:r>
          </a:p>
          <a:p>
            <a:pPr marL="742950" lvl="1" indent="-285750"/>
            <a:r>
              <a:rPr lang="en-GB" sz="2000">
                <a:latin typeface="Calibri" pitchFamily="34" charset="0"/>
              </a:rPr>
              <a:t> 	Separation of information provision and information consumption to 	the extent possible</a:t>
            </a:r>
          </a:p>
          <a:p>
            <a:pPr marL="742950" lvl="1" indent="-285750"/>
            <a:r>
              <a:rPr lang="en-GB" sz="2000">
                <a:latin typeface="Calibri" pitchFamily="34" charset="0"/>
              </a:rPr>
              <a:t>	Use of open standards 	</a:t>
            </a:r>
          </a:p>
          <a:p>
            <a:pPr marL="742950" lvl="1" indent="-285750"/>
            <a:r>
              <a:rPr lang="en-GB" sz="2000">
                <a:latin typeface="Calibri" pitchFamily="34" charset="0"/>
              </a:rPr>
              <a:t>	Use of interoperable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000090"/>
                </a:solidFill>
              </a:rPr>
              <a:t>What is the SWIM 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B4A363-BDEE-431D-A219-F0CE15A9501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48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289050"/>
            <a:ext cx="8675688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5900738" y="2352675"/>
            <a:ext cx="1447800" cy="1935163"/>
          </a:xfrm>
          <a:prstGeom prst="ellipse">
            <a:avLst/>
          </a:prstGeom>
          <a:noFill/>
          <a:ln w="38100">
            <a:solidFill>
              <a:srgbClr val="00009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E80B02BBC6F4586DBE30EDCB657A5" ma:contentTypeVersion="13" ma:contentTypeDescription="Create a new document." ma:contentTypeScope="" ma:versionID="e78154a7b4a8d5f2d29b1d37b087c6e1">
  <xsd:schema xmlns:xsd="http://www.w3.org/2001/XMLSchema" xmlns:xs="http://www.w3.org/2001/XMLSchema" xmlns:p="http://schemas.microsoft.com/office/2006/metadata/properties" xmlns:ns2="f026baef-f058-4dc3-b261-36cda4839fb4" xmlns:ns3="96d886eb-95f6-47f3-bdfb-70dab5061c60" targetNamespace="http://schemas.microsoft.com/office/2006/metadata/properties" ma:root="true" ma:fieldsID="6e931cfba8e3600c2e05a90aeb23a81e" ns2:_="" ns3:_="">
    <xsd:import namespace="f026baef-f058-4dc3-b261-36cda4839fb4"/>
    <xsd:import namespace="96d886eb-95f6-47f3-bdfb-70dab5061c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6baef-f058-4dc3-b261-36cda4839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886eb-95f6-47f3-bdfb-70dab506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271BD2-7E65-4EA8-B057-8DB8A34B2B0B}"/>
</file>

<file path=customXml/itemProps2.xml><?xml version="1.0" encoding="utf-8"?>
<ds:datastoreItem xmlns:ds="http://schemas.openxmlformats.org/officeDocument/2006/customXml" ds:itemID="{8C4E1F14-EEF6-409C-8E3D-5DB4EAE8023B}"/>
</file>

<file path=customXml/itemProps3.xml><?xml version="1.0" encoding="utf-8"?>
<ds:datastoreItem xmlns:ds="http://schemas.openxmlformats.org/officeDocument/2006/customXml" ds:itemID="{5407A74B-5E89-4CD8-8AAE-63A68A7360BF}"/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458</TotalTime>
  <Words>957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WMO_WHITE_Powerpoint_en_fr</vt:lpstr>
      <vt:lpstr>PowerPoint Presentation</vt:lpstr>
      <vt:lpstr>The AeM world today</vt:lpstr>
      <vt:lpstr>AeM Information Management today</vt:lpstr>
      <vt:lpstr>What’s happening on ICAO side ?</vt:lpstr>
      <vt:lpstr>What’s happening on ICAO side ?</vt:lpstr>
      <vt:lpstr>What’s happening on ICAO side ?</vt:lpstr>
      <vt:lpstr>Information Management discussion</vt:lpstr>
      <vt:lpstr>What is the SWIM ?</vt:lpstr>
      <vt:lpstr>What is the SWIM ?</vt:lpstr>
      <vt:lpstr>SWIM &amp; AeM Service Providers</vt:lpstr>
      <vt:lpstr>SWIM &amp; AeM Service Providers</vt:lpstr>
      <vt:lpstr>SWIM &amp; WIS</vt:lpstr>
      <vt:lpstr>Aeronautical MET data</vt:lpstr>
      <vt:lpstr>Recommended Text for Report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Thomas</dc:creator>
  <cp:lastModifiedBy>David Thomas</cp:lastModifiedBy>
  <cp:revision>13</cp:revision>
  <dcterms:created xsi:type="dcterms:W3CDTF">2016-08-17T13:13:24Z</dcterms:created>
  <dcterms:modified xsi:type="dcterms:W3CDTF">2016-09-12T09:09:58Z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0x01010023CE80B02BBC6F4586DBE30EDCB657A5</vt:lpwstr>
  </property>
</Properties>
</file>