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A5D999-1AF4-4A55-8BC4-F27CB0AA8855}"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235839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5D999-1AF4-4A55-8BC4-F27CB0AA8855}"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239498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5D999-1AF4-4A55-8BC4-F27CB0AA8855}"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126313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5D999-1AF4-4A55-8BC4-F27CB0AA8855}"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195966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A5D999-1AF4-4A55-8BC4-F27CB0AA8855}"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309133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A5D999-1AF4-4A55-8BC4-F27CB0AA8855}"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58531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A5D999-1AF4-4A55-8BC4-F27CB0AA8855}"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251315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A5D999-1AF4-4A55-8BC4-F27CB0AA8855}"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53097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5D999-1AF4-4A55-8BC4-F27CB0AA8855}"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386180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5D999-1AF4-4A55-8BC4-F27CB0AA8855}"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43353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5D999-1AF4-4A55-8BC4-F27CB0AA8855}"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7B67A-F20E-4464-A914-386847B1585B}" type="slidenum">
              <a:rPr lang="en-US" smtClean="0"/>
              <a:t>‹#›</a:t>
            </a:fld>
            <a:endParaRPr lang="en-US"/>
          </a:p>
        </p:txBody>
      </p:sp>
    </p:spTree>
    <p:extLst>
      <p:ext uri="{BB962C8B-B14F-4D97-AF65-F5344CB8AC3E}">
        <p14:creationId xmlns:p14="http://schemas.microsoft.com/office/powerpoint/2010/main" val="328038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5D999-1AF4-4A55-8BC4-F27CB0AA8855}" type="datetimeFigureOut">
              <a:rPr lang="en-US" smtClean="0"/>
              <a:t>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7B67A-F20E-4464-A914-386847B1585B}" type="slidenum">
              <a:rPr lang="en-US" smtClean="0"/>
              <a:t>‹#›</a:t>
            </a:fld>
            <a:endParaRPr lang="en-US"/>
          </a:p>
        </p:txBody>
      </p:sp>
    </p:spTree>
    <p:extLst>
      <p:ext uri="{BB962C8B-B14F-4D97-AF65-F5344CB8AC3E}">
        <p14:creationId xmlns:p14="http://schemas.microsoft.com/office/powerpoint/2010/main" val="2971028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smtClean="0"/>
              <a:t>ICTT-WIS 1st Session</a:t>
            </a:r>
            <a:br>
              <a:rPr lang="de-CH" dirty="0" smtClean="0"/>
            </a:br>
            <a:r>
              <a:rPr lang="de-CH" dirty="0" smtClean="0"/>
              <a:t>CAS </a:t>
            </a:r>
            <a:r>
              <a:rPr lang="de-CH" dirty="0" err="1" smtClean="0"/>
              <a:t>perspective</a:t>
            </a:r>
            <a:r>
              <a:rPr lang="de-CH" dirty="0" smtClean="0"/>
              <a:t> on WIS</a:t>
            </a:r>
            <a:endParaRPr lang="en-US" dirty="0"/>
          </a:p>
        </p:txBody>
      </p:sp>
      <p:sp>
        <p:nvSpPr>
          <p:cNvPr id="3" name="Subtitle 2"/>
          <p:cNvSpPr>
            <a:spLocks noGrp="1"/>
          </p:cNvSpPr>
          <p:nvPr>
            <p:ph type="subTitle" idx="1"/>
          </p:nvPr>
        </p:nvSpPr>
        <p:spPr/>
        <p:txBody>
          <a:bodyPr/>
          <a:lstStyle/>
          <a:p>
            <a:r>
              <a:rPr lang="de-CH" dirty="0" smtClean="0"/>
              <a:t>12-13 Sep 2016</a:t>
            </a:r>
          </a:p>
          <a:p>
            <a:r>
              <a:rPr lang="de-CH" dirty="0" smtClean="0"/>
              <a:t>Doc03a</a:t>
            </a:r>
            <a:endParaRPr lang="de-CH" dirty="0"/>
          </a:p>
          <a:p>
            <a:r>
              <a:rPr lang="de-CH" dirty="0" smtClean="0"/>
              <a:t>J. Klausen, </a:t>
            </a:r>
            <a:r>
              <a:rPr lang="de-CH" dirty="0" err="1" smtClean="0"/>
              <a:t>MeteoSwiss</a:t>
            </a:r>
            <a:endParaRPr lang="en-US" dirty="0"/>
          </a:p>
        </p:txBody>
      </p:sp>
    </p:spTree>
    <p:extLst>
      <p:ext uri="{BB962C8B-B14F-4D97-AF65-F5344CB8AC3E}">
        <p14:creationId xmlns:p14="http://schemas.microsoft.com/office/powerpoint/2010/main" val="3168170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What’s</a:t>
            </a:r>
            <a:r>
              <a:rPr lang="de-CH" dirty="0" smtClean="0"/>
              <a:t> WIS </a:t>
            </a:r>
            <a:r>
              <a:rPr lang="de-CH" dirty="0" err="1" smtClean="0"/>
              <a:t>for</a:t>
            </a:r>
            <a:r>
              <a:rPr lang="de-CH" dirty="0" smtClean="0"/>
              <a:t>?</a:t>
            </a:r>
            <a:endParaRPr lang="en-US" dirty="0"/>
          </a:p>
        </p:txBody>
      </p:sp>
      <p:sp>
        <p:nvSpPr>
          <p:cNvPr id="3" name="Content Placeholder 2"/>
          <p:cNvSpPr>
            <a:spLocks noGrp="1"/>
          </p:cNvSpPr>
          <p:nvPr>
            <p:ph idx="1"/>
          </p:nvPr>
        </p:nvSpPr>
        <p:spPr/>
        <p:txBody>
          <a:bodyPr/>
          <a:lstStyle/>
          <a:p>
            <a:r>
              <a:rPr lang="de-CH" dirty="0" smtClean="0"/>
              <a:t>Evolution </a:t>
            </a:r>
            <a:r>
              <a:rPr lang="de-CH" dirty="0" err="1" smtClean="0"/>
              <a:t>of</a:t>
            </a:r>
            <a:r>
              <a:rPr lang="de-CH" dirty="0" smtClean="0"/>
              <a:t> GTS </a:t>
            </a:r>
            <a:r>
              <a:rPr lang="de-CH" dirty="0" err="1" smtClean="0"/>
              <a:t>using</a:t>
            </a:r>
            <a:r>
              <a:rPr lang="de-CH" dirty="0" smtClean="0"/>
              <a:t> </a:t>
            </a:r>
            <a:r>
              <a:rPr lang="de-CH" dirty="0" err="1" smtClean="0"/>
              <a:t>more</a:t>
            </a:r>
            <a:r>
              <a:rPr lang="de-CH" dirty="0" smtClean="0"/>
              <a:t> diverse ICT </a:t>
            </a:r>
            <a:r>
              <a:rPr lang="de-CH" dirty="0" err="1" smtClean="0"/>
              <a:t>technologies</a:t>
            </a:r>
            <a:endParaRPr lang="de-CH" dirty="0" smtClean="0"/>
          </a:p>
          <a:p>
            <a:pPr lvl="1"/>
            <a:r>
              <a:rPr lang="de-CH" dirty="0" err="1" smtClean="0"/>
              <a:t>Allow</a:t>
            </a:r>
            <a:r>
              <a:rPr lang="de-CH" dirty="0" smtClean="0"/>
              <a:t> non-NMHSs </a:t>
            </a:r>
            <a:r>
              <a:rPr lang="de-CH" dirty="0" err="1" smtClean="0"/>
              <a:t>to</a:t>
            </a:r>
            <a:r>
              <a:rPr lang="de-CH" dirty="0" smtClean="0"/>
              <a:t> </a:t>
            </a:r>
            <a:r>
              <a:rPr lang="de-CH" dirty="0" err="1" smtClean="0"/>
              <a:t>participate</a:t>
            </a:r>
            <a:endParaRPr lang="de-CH" dirty="0"/>
          </a:p>
          <a:p>
            <a:pPr lvl="1"/>
            <a:r>
              <a:rPr lang="de-CH" dirty="0" err="1" smtClean="0"/>
              <a:t>Improve</a:t>
            </a:r>
            <a:r>
              <a:rPr lang="de-CH" dirty="0" smtClean="0"/>
              <a:t> NRT </a:t>
            </a:r>
            <a:r>
              <a:rPr lang="de-CH" dirty="0" err="1" smtClean="0"/>
              <a:t>capabilities</a:t>
            </a:r>
            <a:r>
              <a:rPr lang="de-CH" dirty="0" smtClean="0"/>
              <a:t> </a:t>
            </a:r>
            <a:r>
              <a:rPr lang="de-CH" dirty="0" err="1" smtClean="0"/>
              <a:t>for</a:t>
            </a:r>
            <a:r>
              <a:rPr lang="de-CH" dirty="0" smtClean="0"/>
              <a:t> </a:t>
            </a:r>
            <a:r>
              <a:rPr lang="de-CH" dirty="0" err="1" smtClean="0"/>
              <a:t>programs</a:t>
            </a:r>
            <a:r>
              <a:rPr lang="de-CH" dirty="0" smtClean="0"/>
              <a:t> outside GOS</a:t>
            </a:r>
            <a:endParaRPr lang="de-CH" dirty="0"/>
          </a:p>
          <a:p>
            <a:r>
              <a:rPr lang="de-CH" dirty="0" smtClean="0"/>
              <a:t>Provision </a:t>
            </a:r>
            <a:r>
              <a:rPr lang="de-CH" dirty="0" err="1" smtClean="0"/>
              <a:t>of</a:t>
            </a:r>
            <a:r>
              <a:rPr lang="de-CH" dirty="0" smtClean="0"/>
              <a:t> </a:t>
            </a:r>
            <a:r>
              <a:rPr lang="de-CH" dirty="0" err="1" smtClean="0"/>
              <a:t>catalogue</a:t>
            </a:r>
            <a:r>
              <a:rPr lang="de-CH" dirty="0" smtClean="0"/>
              <a:t> </a:t>
            </a:r>
            <a:r>
              <a:rPr lang="de-CH" dirty="0" err="1" smtClean="0"/>
              <a:t>services</a:t>
            </a:r>
            <a:endParaRPr lang="de-CH" dirty="0" smtClean="0"/>
          </a:p>
          <a:p>
            <a:pPr lvl="1"/>
            <a:r>
              <a:rPr lang="de-CH" dirty="0" err="1" smtClean="0"/>
              <a:t>Facilitate</a:t>
            </a:r>
            <a:r>
              <a:rPr lang="de-CH" dirty="0" smtClean="0"/>
              <a:t> DAR</a:t>
            </a:r>
          </a:p>
          <a:p>
            <a:pPr lvl="1"/>
            <a:r>
              <a:rPr lang="de-CH" dirty="0" err="1" smtClean="0"/>
              <a:t>Advocate</a:t>
            </a:r>
            <a:r>
              <a:rPr lang="de-CH" dirty="0" smtClean="0"/>
              <a:t> </a:t>
            </a:r>
            <a:r>
              <a:rPr lang="de-CH" dirty="0" err="1" smtClean="0"/>
              <a:t>the</a:t>
            </a:r>
            <a:r>
              <a:rPr lang="de-CH" dirty="0" smtClean="0"/>
              <a:t> </a:t>
            </a:r>
            <a:r>
              <a:rPr lang="de-CH" dirty="0" err="1" smtClean="0"/>
              <a:t>usefulness</a:t>
            </a:r>
            <a:r>
              <a:rPr lang="de-CH" dirty="0" smtClean="0"/>
              <a:t> </a:t>
            </a:r>
            <a:r>
              <a:rPr lang="de-CH" dirty="0" err="1" smtClean="0"/>
              <a:t>of</a:t>
            </a:r>
            <a:r>
              <a:rPr lang="de-CH" dirty="0" smtClean="0"/>
              <a:t> WMO</a:t>
            </a:r>
          </a:p>
          <a:p>
            <a:pPr lvl="1"/>
            <a:endParaRPr lang="en-US" dirty="0"/>
          </a:p>
        </p:txBody>
      </p:sp>
    </p:spTree>
    <p:extLst>
      <p:ext uri="{BB962C8B-B14F-4D97-AF65-F5344CB8AC3E}">
        <p14:creationId xmlns:p14="http://schemas.microsoft.com/office/powerpoint/2010/main" val="918362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How</a:t>
            </a:r>
            <a:r>
              <a:rPr lang="de-CH" dirty="0"/>
              <a:t> </a:t>
            </a:r>
            <a:r>
              <a:rPr lang="de-CH" dirty="0" err="1" smtClean="0"/>
              <a:t>important</a:t>
            </a:r>
            <a:r>
              <a:rPr lang="de-CH" dirty="0" smtClean="0"/>
              <a:t> </a:t>
            </a:r>
            <a:r>
              <a:rPr lang="de-CH" dirty="0" err="1" smtClean="0"/>
              <a:t>is</a:t>
            </a:r>
            <a:r>
              <a:rPr lang="de-CH" dirty="0" smtClean="0"/>
              <a:t> WIS </a:t>
            </a:r>
            <a:r>
              <a:rPr lang="de-CH" dirty="0" err="1" smtClean="0"/>
              <a:t>for</a:t>
            </a:r>
            <a:r>
              <a:rPr lang="de-CH" dirty="0" smtClean="0"/>
              <a:t> CAS?</a:t>
            </a:r>
            <a:endParaRPr lang="en-US" dirty="0"/>
          </a:p>
        </p:txBody>
      </p:sp>
      <p:sp>
        <p:nvSpPr>
          <p:cNvPr id="3" name="Content Placeholder 2"/>
          <p:cNvSpPr>
            <a:spLocks noGrp="1"/>
          </p:cNvSpPr>
          <p:nvPr>
            <p:ph idx="1"/>
          </p:nvPr>
        </p:nvSpPr>
        <p:spPr/>
        <p:txBody>
          <a:bodyPr>
            <a:normAutofit fontScale="92500"/>
          </a:bodyPr>
          <a:lstStyle/>
          <a:p>
            <a:r>
              <a:rPr lang="de-CH" dirty="0" err="1" smtClean="0"/>
              <a:t>Very</a:t>
            </a:r>
            <a:r>
              <a:rPr lang="de-CH" dirty="0" smtClean="0"/>
              <a:t> </a:t>
            </a:r>
            <a:r>
              <a:rPr lang="de-CH" dirty="0" err="1" smtClean="0"/>
              <a:t>little</a:t>
            </a:r>
            <a:r>
              <a:rPr lang="de-CH" dirty="0" smtClean="0"/>
              <a:t> </a:t>
            </a:r>
            <a:r>
              <a:rPr lang="de-CH" dirty="0" err="1" smtClean="0"/>
              <a:t>feedback</a:t>
            </a:r>
            <a:r>
              <a:rPr lang="de-CH" dirty="0" smtClean="0"/>
              <a:t> </a:t>
            </a:r>
            <a:r>
              <a:rPr lang="de-CH" dirty="0" err="1" smtClean="0"/>
              <a:t>obtained</a:t>
            </a:r>
            <a:r>
              <a:rPr lang="de-CH" dirty="0" smtClean="0"/>
              <a:t> </a:t>
            </a:r>
            <a:r>
              <a:rPr lang="de-CH" dirty="0" smtClean="0">
                <a:sym typeface="Wingdings" panose="05000000000000000000" pitchFamily="2" charset="2"/>
              </a:rPr>
              <a:t> </a:t>
            </a:r>
            <a:r>
              <a:rPr lang="de-CH" dirty="0" err="1" smtClean="0">
                <a:sym typeface="Wingdings" panose="05000000000000000000" pitchFamily="2" charset="2"/>
              </a:rPr>
              <a:t>can</a:t>
            </a:r>
            <a:r>
              <a:rPr lang="de-CH" dirty="0" smtClean="0">
                <a:sym typeface="Wingdings" panose="05000000000000000000" pitchFamily="2" charset="2"/>
              </a:rPr>
              <a:t> </a:t>
            </a:r>
            <a:r>
              <a:rPr lang="de-CH" dirty="0" err="1" smtClean="0">
                <a:sym typeface="Wingdings" panose="05000000000000000000" pitchFamily="2" charset="2"/>
              </a:rPr>
              <a:t>be</a:t>
            </a:r>
            <a:r>
              <a:rPr lang="de-CH" dirty="0" smtClean="0">
                <a:sym typeface="Wingdings" panose="05000000000000000000" pitchFamily="2" charset="2"/>
              </a:rPr>
              <a:t> </a:t>
            </a:r>
            <a:r>
              <a:rPr lang="de-CH" dirty="0" err="1" smtClean="0">
                <a:sym typeface="Wingdings" panose="05000000000000000000" pitchFamily="2" charset="2"/>
              </a:rPr>
              <a:t>interpreted</a:t>
            </a:r>
            <a:r>
              <a:rPr lang="de-CH" dirty="0" smtClean="0">
                <a:sym typeface="Wingdings" panose="05000000000000000000" pitchFamily="2" charset="2"/>
              </a:rPr>
              <a:t> </a:t>
            </a:r>
            <a:r>
              <a:rPr lang="de-CH" dirty="0" err="1" smtClean="0">
                <a:sym typeface="Wingdings" panose="05000000000000000000" pitchFamily="2" charset="2"/>
              </a:rPr>
              <a:t>to</a:t>
            </a:r>
            <a:r>
              <a:rPr lang="de-CH" dirty="0" smtClean="0">
                <a:sym typeface="Wingdings" panose="05000000000000000000" pitchFamily="2" charset="2"/>
              </a:rPr>
              <a:t> </a:t>
            </a:r>
            <a:r>
              <a:rPr lang="de-CH" dirty="0" err="1" smtClean="0">
                <a:sym typeface="Wingdings" panose="05000000000000000000" pitchFamily="2" charset="2"/>
              </a:rPr>
              <a:t>mean</a:t>
            </a:r>
            <a:r>
              <a:rPr lang="de-CH" dirty="0" smtClean="0">
                <a:sym typeface="Wingdings" panose="05000000000000000000" pitchFamily="2" charset="2"/>
              </a:rPr>
              <a:t> </a:t>
            </a:r>
            <a:r>
              <a:rPr lang="de-CH" dirty="0" err="1" smtClean="0">
                <a:sym typeface="Wingdings" panose="05000000000000000000" pitchFamily="2" charset="2"/>
              </a:rPr>
              <a:t>that</a:t>
            </a:r>
            <a:endParaRPr lang="de-CH" dirty="0" smtClean="0">
              <a:sym typeface="Wingdings" panose="05000000000000000000" pitchFamily="2" charset="2"/>
            </a:endParaRPr>
          </a:p>
          <a:p>
            <a:pPr lvl="1"/>
            <a:r>
              <a:rPr lang="de-CH" dirty="0" smtClean="0">
                <a:sym typeface="Wingdings" panose="05000000000000000000" pitchFamily="2" charset="2"/>
              </a:rPr>
              <a:t>WIS </a:t>
            </a:r>
            <a:r>
              <a:rPr lang="de-CH" dirty="0" err="1" smtClean="0">
                <a:sym typeface="Wingdings" panose="05000000000000000000" pitchFamily="2" charset="2"/>
              </a:rPr>
              <a:t>is</a:t>
            </a:r>
            <a:r>
              <a:rPr lang="de-CH" dirty="0" smtClean="0">
                <a:sym typeface="Wingdings" panose="05000000000000000000" pitchFamily="2" charset="2"/>
              </a:rPr>
              <a:t> </a:t>
            </a:r>
            <a:r>
              <a:rPr lang="de-CH" dirty="0" err="1" smtClean="0">
                <a:sym typeface="Wingdings" panose="05000000000000000000" pitchFamily="2" charset="2"/>
              </a:rPr>
              <a:t>intrinsically</a:t>
            </a:r>
            <a:r>
              <a:rPr lang="de-CH" dirty="0" smtClean="0">
                <a:sym typeface="Wingdings" panose="05000000000000000000" pitchFamily="2" charset="2"/>
              </a:rPr>
              <a:t> not </a:t>
            </a:r>
            <a:r>
              <a:rPr lang="de-CH" dirty="0" err="1" smtClean="0">
                <a:sym typeface="Wingdings" panose="05000000000000000000" pitchFamily="2" charset="2"/>
              </a:rPr>
              <a:t>important</a:t>
            </a:r>
            <a:r>
              <a:rPr lang="de-CH" dirty="0" smtClean="0">
                <a:sym typeface="Wingdings" panose="05000000000000000000" pitchFamily="2" charset="2"/>
              </a:rPr>
              <a:t> </a:t>
            </a:r>
            <a:r>
              <a:rPr lang="de-CH" dirty="0" err="1" smtClean="0">
                <a:sym typeface="Wingdings" panose="05000000000000000000" pitchFamily="2" charset="2"/>
              </a:rPr>
              <a:t>for</a:t>
            </a:r>
            <a:r>
              <a:rPr lang="de-CH" dirty="0" smtClean="0">
                <a:sym typeface="Wingdings" panose="05000000000000000000" pitchFamily="2" charset="2"/>
              </a:rPr>
              <a:t> CAS (</a:t>
            </a:r>
            <a:r>
              <a:rPr lang="de-CH" dirty="0" err="1" smtClean="0">
                <a:sym typeface="Wingdings" panose="05000000000000000000" pitchFamily="2" charset="2"/>
              </a:rPr>
              <a:t>because</a:t>
            </a:r>
            <a:r>
              <a:rPr lang="de-CH" dirty="0" smtClean="0">
                <a:sym typeface="Wingdings" panose="05000000000000000000" pitchFamily="2" charset="2"/>
              </a:rPr>
              <a:t> CAS </a:t>
            </a:r>
            <a:r>
              <a:rPr lang="de-CH" dirty="0" err="1" smtClean="0">
                <a:sym typeface="Wingdings" panose="05000000000000000000" pitchFamily="2" charset="2"/>
              </a:rPr>
              <a:t>is</a:t>
            </a:r>
            <a:r>
              <a:rPr lang="de-CH" dirty="0" smtClean="0">
                <a:sym typeface="Wingdings" panose="05000000000000000000" pitchFamily="2" charset="2"/>
              </a:rPr>
              <a:t> </a:t>
            </a:r>
            <a:r>
              <a:rPr lang="de-CH" dirty="0" err="1" smtClean="0">
                <a:sym typeface="Wingdings" panose="05000000000000000000" pitchFamily="2" charset="2"/>
              </a:rPr>
              <a:t>less</a:t>
            </a:r>
            <a:r>
              <a:rPr lang="de-CH" dirty="0" smtClean="0">
                <a:sym typeface="Wingdings" panose="05000000000000000000" pitchFamily="2" charset="2"/>
              </a:rPr>
              <a:t> </a:t>
            </a:r>
            <a:r>
              <a:rPr lang="de-CH" dirty="0" err="1" smtClean="0">
                <a:sym typeface="Wingdings" panose="05000000000000000000" pitchFamily="2" charset="2"/>
              </a:rPr>
              <a:t>about</a:t>
            </a:r>
            <a:r>
              <a:rPr lang="de-CH" dirty="0" smtClean="0">
                <a:sym typeface="Wingdings" panose="05000000000000000000" pitchFamily="2" charset="2"/>
              </a:rPr>
              <a:t> operational </a:t>
            </a:r>
            <a:r>
              <a:rPr lang="de-CH" dirty="0" err="1" smtClean="0">
                <a:sym typeface="Wingdings" panose="05000000000000000000" pitchFamily="2" charset="2"/>
              </a:rPr>
              <a:t>activities</a:t>
            </a:r>
            <a:r>
              <a:rPr lang="de-CH" dirty="0" smtClean="0">
                <a:sym typeface="Wingdings" panose="05000000000000000000" pitchFamily="2" charset="2"/>
              </a:rPr>
              <a:t> </a:t>
            </a:r>
            <a:r>
              <a:rPr lang="de-CH" dirty="0" err="1" smtClean="0">
                <a:sym typeface="Wingdings" panose="05000000000000000000" pitchFamily="2" charset="2"/>
              </a:rPr>
              <a:t>and</a:t>
            </a:r>
            <a:r>
              <a:rPr lang="de-CH" dirty="0" smtClean="0">
                <a:sym typeface="Wingdings" panose="05000000000000000000" pitchFamily="2" charset="2"/>
              </a:rPr>
              <a:t> </a:t>
            </a:r>
            <a:r>
              <a:rPr lang="de-CH" dirty="0" err="1" smtClean="0">
                <a:sym typeface="Wingdings" panose="05000000000000000000" pitchFamily="2" charset="2"/>
              </a:rPr>
              <a:t>more</a:t>
            </a:r>
            <a:r>
              <a:rPr lang="de-CH" dirty="0" smtClean="0">
                <a:sym typeface="Wingdings" panose="05000000000000000000" pitchFamily="2" charset="2"/>
              </a:rPr>
              <a:t> </a:t>
            </a:r>
            <a:r>
              <a:rPr lang="de-CH" dirty="0" err="1" smtClean="0">
                <a:sym typeface="Wingdings" panose="05000000000000000000" pitchFamily="2" charset="2"/>
              </a:rPr>
              <a:t>about</a:t>
            </a:r>
            <a:r>
              <a:rPr lang="de-CH" dirty="0" smtClean="0">
                <a:sym typeface="Wingdings" panose="05000000000000000000" pitchFamily="2" charset="2"/>
              </a:rPr>
              <a:t> </a:t>
            </a:r>
            <a:r>
              <a:rPr lang="de-CH" dirty="0" err="1" smtClean="0">
                <a:sym typeface="Wingdings" panose="05000000000000000000" pitchFamily="2" charset="2"/>
              </a:rPr>
              <a:t>research</a:t>
            </a:r>
            <a:r>
              <a:rPr lang="de-CH" dirty="0" smtClean="0">
                <a:sym typeface="Wingdings" panose="05000000000000000000" pitchFamily="2" charset="2"/>
              </a:rPr>
              <a:t>)</a:t>
            </a:r>
          </a:p>
          <a:p>
            <a:pPr lvl="1"/>
            <a:r>
              <a:rPr lang="de-CH" dirty="0" smtClean="0">
                <a:sym typeface="Wingdings" panose="05000000000000000000" pitchFamily="2" charset="2"/>
              </a:rPr>
              <a:t>CAS </a:t>
            </a:r>
            <a:r>
              <a:rPr lang="de-CH" dirty="0" err="1" smtClean="0">
                <a:sym typeface="Wingdings" panose="05000000000000000000" pitchFamily="2" charset="2"/>
              </a:rPr>
              <a:t>has</a:t>
            </a:r>
            <a:r>
              <a:rPr lang="de-CH" dirty="0" smtClean="0">
                <a:sym typeface="Wingdings" panose="05000000000000000000" pitchFamily="2" charset="2"/>
              </a:rPr>
              <a:t> not </a:t>
            </a:r>
            <a:r>
              <a:rPr lang="de-CH" dirty="0" err="1" smtClean="0">
                <a:sym typeface="Wingdings" panose="05000000000000000000" pitchFamily="2" charset="2"/>
              </a:rPr>
              <a:t>grasped</a:t>
            </a:r>
            <a:r>
              <a:rPr lang="de-CH" dirty="0" smtClean="0">
                <a:sym typeface="Wingdings" panose="05000000000000000000" pitchFamily="2" charset="2"/>
              </a:rPr>
              <a:t> </a:t>
            </a:r>
            <a:r>
              <a:rPr lang="de-CH" dirty="0" err="1" smtClean="0">
                <a:sym typeface="Wingdings" panose="05000000000000000000" pitchFamily="2" charset="2"/>
              </a:rPr>
              <a:t>the</a:t>
            </a:r>
            <a:r>
              <a:rPr lang="de-CH" dirty="0" smtClean="0">
                <a:sym typeface="Wingdings" panose="05000000000000000000" pitchFamily="2" charset="2"/>
              </a:rPr>
              <a:t> potential </a:t>
            </a:r>
            <a:r>
              <a:rPr lang="de-CH" dirty="0" err="1" smtClean="0">
                <a:sym typeface="Wingdings" panose="05000000000000000000" pitchFamily="2" charset="2"/>
              </a:rPr>
              <a:t>of</a:t>
            </a:r>
            <a:r>
              <a:rPr lang="de-CH" dirty="0" smtClean="0">
                <a:sym typeface="Wingdings" panose="05000000000000000000" pitchFamily="2" charset="2"/>
              </a:rPr>
              <a:t> WIS</a:t>
            </a:r>
          </a:p>
          <a:p>
            <a:pPr lvl="1"/>
            <a:r>
              <a:rPr lang="de-CH" dirty="0" smtClean="0">
                <a:sym typeface="Wingdings" panose="05000000000000000000" pitchFamily="2" charset="2"/>
              </a:rPr>
              <a:t>WIS </a:t>
            </a:r>
            <a:r>
              <a:rPr lang="de-CH" dirty="0" err="1" smtClean="0">
                <a:sym typeface="Wingdings" panose="05000000000000000000" pitchFamily="2" charset="2"/>
              </a:rPr>
              <a:t>has</a:t>
            </a:r>
            <a:r>
              <a:rPr lang="de-CH" dirty="0" smtClean="0">
                <a:sym typeface="Wingdings" panose="05000000000000000000" pitchFamily="2" charset="2"/>
              </a:rPr>
              <a:t> not </a:t>
            </a:r>
            <a:r>
              <a:rPr lang="de-CH" dirty="0" err="1" smtClean="0">
                <a:sym typeface="Wingdings" panose="05000000000000000000" pitchFamily="2" charset="2"/>
              </a:rPr>
              <a:t>delivered</a:t>
            </a:r>
            <a:r>
              <a:rPr lang="de-CH" dirty="0" smtClean="0">
                <a:sym typeface="Wingdings" panose="05000000000000000000" pitchFamily="2" charset="2"/>
              </a:rPr>
              <a:t> on </a:t>
            </a:r>
            <a:r>
              <a:rPr lang="de-CH" dirty="0" err="1" smtClean="0">
                <a:sym typeface="Wingdings" panose="05000000000000000000" pitchFamily="2" charset="2"/>
              </a:rPr>
              <a:t>its</a:t>
            </a:r>
            <a:r>
              <a:rPr lang="de-CH" dirty="0" smtClean="0">
                <a:sym typeface="Wingdings" panose="05000000000000000000" pitchFamily="2" charset="2"/>
              </a:rPr>
              <a:t> </a:t>
            </a:r>
            <a:r>
              <a:rPr lang="de-CH" dirty="0" err="1" smtClean="0">
                <a:sym typeface="Wingdings" panose="05000000000000000000" pitchFamily="2" charset="2"/>
              </a:rPr>
              <a:t>promises</a:t>
            </a:r>
            <a:r>
              <a:rPr lang="de-CH" dirty="0" smtClean="0">
                <a:sym typeface="Wingdings" panose="05000000000000000000" pitchFamily="2" charset="2"/>
              </a:rPr>
              <a:t> (</a:t>
            </a:r>
            <a:r>
              <a:rPr lang="de-CH" dirty="0" err="1" smtClean="0">
                <a:sym typeface="Wingdings" panose="05000000000000000000" pitchFamily="2" charset="2"/>
              </a:rPr>
              <a:t>yet</a:t>
            </a:r>
            <a:r>
              <a:rPr lang="de-CH" dirty="0" smtClean="0">
                <a:sym typeface="Wingdings" panose="05000000000000000000" pitchFamily="2" charset="2"/>
              </a:rPr>
              <a:t>)</a:t>
            </a:r>
          </a:p>
          <a:p>
            <a:pPr lvl="2"/>
            <a:r>
              <a:rPr lang="de-CH" dirty="0" smtClean="0">
                <a:sym typeface="Wingdings" panose="05000000000000000000" pitchFamily="2" charset="2"/>
              </a:rPr>
              <a:t>Access </a:t>
            </a:r>
            <a:r>
              <a:rPr lang="de-CH" dirty="0" err="1" smtClean="0">
                <a:sym typeface="Wingdings" panose="05000000000000000000" pitchFamily="2" charset="2"/>
              </a:rPr>
              <a:t>to</a:t>
            </a:r>
            <a:r>
              <a:rPr lang="de-CH" dirty="0" smtClean="0">
                <a:sym typeface="Wingdings" panose="05000000000000000000" pitchFamily="2" charset="2"/>
              </a:rPr>
              <a:t> WIS </a:t>
            </a:r>
            <a:r>
              <a:rPr lang="de-CH" dirty="0" err="1" smtClean="0">
                <a:sym typeface="Wingdings" panose="05000000000000000000" pitchFamily="2" charset="2"/>
              </a:rPr>
              <a:t>considered</a:t>
            </a:r>
            <a:r>
              <a:rPr lang="de-CH" dirty="0" smtClean="0">
                <a:sym typeface="Wingdings" panose="05000000000000000000" pitchFamily="2" charset="2"/>
              </a:rPr>
              <a:t> </a:t>
            </a:r>
            <a:r>
              <a:rPr lang="de-CH" dirty="0" err="1" smtClean="0">
                <a:sym typeface="Wingdings" panose="05000000000000000000" pitchFamily="2" charset="2"/>
              </a:rPr>
              <a:t>to</a:t>
            </a:r>
            <a:r>
              <a:rPr lang="de-CH" dirty="0" smtClean="0">
                <a:sym typeface="Wingdings" panose="05000000000000000000" pitchFamily="2" charset="2"/>
              </a:rPr>
              <a:t> </a:t>
            </a:r>
            <a:r>
              <a:rPr lang="de-CH" dirty="0" err="1" smtClean="0">
                <a:sym typeface="Wingdings" panose="05000000000000000000" pitchFamily="2" charset="2"/>
              </a:rPr>
              <a:t>be</a:t>
            </a:r>
            <a:r>
              <a:rPr lang="de-CH" dirty="0" smtClean="0">
                <a:sym typeface="Wingdings" panose="05000000000000000000" pitchFamily="2" charset="2"/>
              </a:rPr>
              <a:t> still </a:t>
            </a:r>
            <a:r>
              <a:rPr lang="de-CH" dirty="0" err="1" smtClean="0">
                <a:sym typeface="Wingdings" panose="05000000000000000000" pitchFamily="2" charset="2"/>
              </a:rPr>
              <a:t>too</a:t>
            </a:r>
            <a:r>
              <a:rPr lang="de-CH" dirty="0" smtClean="0">
                <a:sym typeface="Wingdings" panose="05000000000000000000" pitchFamily="2" charset="2"/>
              </a:rPr>
              <a:t> </a:t>
            </a:r>
            <a:r>
              <a:rPr lang="de-CH" dirty="0" err="1" smtClean="0">
                <a:sym typeface="Wingdings" panose="05000000000000000000" pitchFamily="2" charset="2"/>
              </a:rPr>
              <a:t>difficult</a:t>
            </a:r>
            <a:r>
              <a:rPr lang="de-CH" dirty="0" smtClean="0">
                <a:sym typeface="Wingdings" panose="05000000000000000000" pitchFamily="2" charset="2"/>
              </a:rPr>
              <a:t> </a:t>
            </a:r>
            <a:r>
              <a:rPr lang="de-CH" dirty="0" err="1" smtClean="0">
                <a:sym typeface="Wingdings" panose="05000000000000000000" pitchFamily="2" charset="2"/>
              </a:rPr>
              <a:t>for</a:t>
            </a:r>
            <a:r>
              <a:rPr lang="de-CH" dirty="0" smtClean="0">
                <a:sym typeface="Wingdings" panose="05000000000000000000" pitchFamily="2" charset="2"/>
              </a:rPr>
              <a:t> non-NMHSs</a:t>
            </a:r>
          </a:p>
          <a:p>
            <a:pPr lvl="2"/>
            <a:r>
              <a:rPr lang="de-CH" dirty="0" smtClean="0">
                <a:sym typeface="Wingdings" panose="05000000000000000000" pitchFamily="2" charset="2"/>
              </a:rPr>
              <a:t>Catalogue </a:t>
            </a:r>
            <a:r>
              <a:rPr lang="de-CH" dirty="0" err="1" smtClean="0">
                <a:sym typeface="Wingdings" panose="05000000000000000000" pitchFamily="2" charset="2"/>
              </a:rPr>
              <a:t>services</a:t>
            </a:r>
            <a:r>
              <a:rPr lang="de-CH" dirty="0" smtClean="0">
                <a:sym typeface="Wingdings" panose="05000000000000000000" pitchFamily="2" charset="2"/>
              </a:rPr>
              <a:t> do not </a:t>
            </a:r>
            <a:r>
              <a:rPr lang="de-CH" dirty="0" err="1" smtClean="0">
                <a:sym typeface="Wingdings" panose="05000000000000000000" pitchFamily="2" charset="2"/>
              </a:rPr>
              <a:t>obviously</a:t>
            </a:r>
            <a:r>
              <a:rPr lang="de-CH" dirty="0" smtClean="0">
                <a:sym typeface="Wingdings" panose="05000000000000000000" pitchFamily="2" charset="2"/>
              </a:rPr>
              <a:t> </a:t>
            </a:r>
            <a:r>
              <a:rPr lang="de-CH" dirty="0" err="1" smtClean="0">
                <a:sym typeface="Wingdings" panose="05000000000000000000" pitchFamily="2" charset="2"/>
              </a:rPr>
              <a:t>add</a:t>
            </a:r>
            <a:r>
              <a:rPr lang="de-CH" dirty="0" smtClean="0">
                <a:sym typeface="Wingdings" panose="05000000000000000000" pitchFamily="2" charset="2"/>
              </a:rPr>
              <a:t> additional </a:t>
            </a:r>
            <a:r>
              <a:rPr lang="de-CH" dirty="0" err="1" smtClean="0">
                <a:sym typeface="Wingdings" panose="05000000000000000000" pitchFamily="2" charset="2"/>
              </a:rPr>
              <a:t>value</a:t>
            </a:r>
            <a:endParaRPr lang="de-CH" dirty="0" smtClean="0">
              <a:sym typeface="Wingdings" panose="05000000000000000000" pitchFamily="2" charset="2"/>
            </a:endParaRPr>
          </a:p>
          <a:p>
            <a:pPr lvl="1"/>
            <a:endParaRPr lang="en-US" dirty="0"/>
          </a:p>
        </p:txBody>
      </p:sp>
    </p:spTree>
    <p:extLst>
      <p:ext uri="{BB962C8B-B14F-4D97-AF65-F5344CB8AC3E}">
        <p14:creationId xmlns:p14="http://schemas.microsoft.com/office/powerpoint/2010/main" val="19037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Potential </a:t>
            </a:r>
            <a:r>
              <a:rPr lang="de-CH" dirty="0" err="1" smtClean="0"/>
              <a:t>of</a:t>
            </a:r>
            <a:r>
              <a:rPr lang="de-CH" dirty="0" smtClean="0"/>
              <a:t> WIS </a:t>
            </a:r>
            <a:r>
              <a:rPr lang="de-CH" dirty="0" err="1" smtClean="0"/>
              <a:t>for</a:t>
            </a:r>
            <a:r>
              <a:rPr lang="de-CH" dirty="0" smtClean="0"/>
              <a:t> CAS</a:t>
            </a:r>
            <a:endParaRPr lang="en-US" dirty="0"/>
          </a:p>
        </p:txBody>
      </p:sp>
      <p:sp>
        <p:nvSpPr>
          <p:cNvPr id="3" name="Content Placeholder 2"/>
          <p:cNvSpPr>
            <a:spLocks noGrp="1"/>
          </p:cNvSpPr>
          <p:nvPr>
            <p:ph idx="1"/>
          </p:nvPr>
        </p:nvSpPr>
        <p:spPr/>
        <p:txBody>
          <a:bodyPr/>
          <a:lstStyle/>
          <a:p>
            <a:r>
              <a:rPr lang="de-CH" dirty="0" smtClean="0"/>
              <a:t>MACC, Copernicus, SDS-WAS, IGI3S</a:t>
            </a:r>
          </a:p>
          <a:p>
            <a:r>
              <a:rPr lang="de-CH" dirty="0" smtClean="0"/>
              <a:t>Interaction </a:t>
            </a:r>
            <a:r>
              <a:rPr lang="de-CH" dirty="0" err="1" smtClean="0"/>
              <a:t>with</a:t>
            </a:r>
            <a:r>
              <a:rPr lang="de-CH" dirty="0" smtClean="0"/>
              <a:t> WIGOS in </a:t>
            </a:r>
            <a:r>
              <a:rPr lang="de-CH" dirty="0" err="1" smtClean="0"/>
              <a:t>terms</a:t>
            </a:r>
            <a:r>
              <a:rPr lang="de-CH" dirty="0" smtClean="0"/>
              <a:t> </a:t>
            </a:r>
            <a:r>
              <a:rPr lang="de-CH" dirty="0" err="1" smtClean="0"/>
              <a:t>of</a:t>
            </a:r>
            <a:r>
              <a:rPr lang="de-CH" dirty="0" smtClean="0"/>
              <a:t> </a:t>
            </a:r>
            <a:r>
              <a:rPr lang="de-CH" dirty="0" err="1" smtClean="0"/>
              <a:t>metadata</a:t>
            </a:r>
            <a:r>
              <a:rPr lang="de-CH" dirty="0" smtClean="0"/>
              <a:t>, DAR </a:t>
            </a:r>
            <a:r>
              <a:rPr lang="de-CH" dirty="0" smtClean="0">
                <a:sym typeface="Wingdings" panose="05000000000000000000" pitchFamily="2" charset="2"/>
              </a:rPr>
              <a:t></a:t>
            </a:r>
            <a:r>
              <a:rPr lang="de-CH" dirty="0" smtClean="0"/>
              <a:t>GAWSIS-OSCAR</a:t>
            </a:r>
          </a:p>
          <a:p>
            <a:r>
              <a:rPr lang="de-CH" dirty="0" err="1" smtClean="0"/>
              <a:t>Harmonized</a:t>
            </a:r>
            <a:r>
              <a:rPr lang="de-CH" dirty="0" smtClean="0"/>
              <a:t> </a:t>
            </a:r>
            <a:r>
              <a:rPr lang="de-CH" dirty="0" err="1" smtClean="0"/>
              <a:t>exchanged</a:t>
            </a:r>
            <a:r>
              <a:rPr lang="de-CH" dirty="0" smtClean="0"/>
              <a:t> </a:t>
            </a:r>
            <a:r>
              <a:rPr lang="de-CH" dirty="0" err="1" smtClean="0"/>
              <a:t>formats</a:t>
            </a:r>
            <a:endParaRPr lang="de-CH" dirty="0" smtClean="0"/>
          </a:p>
          <a:p>
            <a:r>
              <a:rPr lang="de-CH" dirty="0" smtClean="0"/>
              <a:t>Life-</a:t>
            </a:r>
            <a:r>
              <a:rPr lang="de-CH" dirty="0" err="1" smtClean="0"/>
              <a:t>cycle</a:t>
            </a:r>
            <a:r>
              <a:rPr lang="de-CH" dirty="0" smtClean="0"/>
              <a:t> </a:t>
            </a:r>
            <a:r>
              <a:rPr lang="de-CH" dirty="0" err="1" smtClean="0"/>
              <a:t>management</a:t>
            </a:r>
            <a:r>
              <a:rPr lang="de-CH" dirty="0" smtClean="0"/>
              <a:t> </a:t>
            </a:r>
            <a:r>
              <a:rPr lang="de-CH" dirty="0" err="1" smtClean="0"/>
              <a:t>of</a:t>
            </a:r>
            <a:r>
              <a:rPr lang="de-CH" dirty="0" smtClean="0"/>
              <a:t> </a:t>
            </a:r>
            <a:r>
              <a:rPr lang="de-CH" dirty="0" err="1" smtClean="0"/>
              <a:t>information</a:t>
            </a:r>
            <a:endParaRPr lang="de-CH" dirty="0" smtClean="0"/>
          </a:p>
          <a:p>
            <a:r>
              <a:rPr lang="de-CH" dirty="0" smtClean="0"/>
              <a:t>WWRP</a:t>
            </a:r>
          </a:p>
          <a:p>
            <a:pPr lvl="1"/>
            <a:r>
              <a:rPr lang="de-CH" dirty="0" smtClean="0"/>
              <a:t>Exchange </a:t>
            </a:r>
            <a:r>
              <a:rPr lang="de-CH" dirty="0" err="1" smtClean="0"/>
              <a:t>of</a:t>
            </a:r>
            <a:r>
              <a:rPr lang="de-CH" dirty="0" smtClean="0"/>
              <a:t> </a:t>
            </a:r>
            <a:r>
              <a:rPr lang="de-CH" dirty="0" err="1" smtClean="0"/>
              <a:t>research</a:t>
            </a:r>
            <a:r>
              <a:rPr lang="de-CH" dirty="0" smtClean="0"/>
              <a:t> </a:t>
            </a:r>
            <a:r>
              <a:rPr lang="de-CH" dirty="0" err="1" smtClean="0"/>
              <a:t>data</a:t>
            </a:r>
            <a:r>
              <a:rPr lang="de-CH" dirty="0" smtClean="0"/>
              <a:t>, </a:t>
            </a:r>
            <a:r>
              <a:rPr lang="de-CH" dirty="0" err="1" smtClean="0"/>
              <a:t>model</a:t>
            </a:r>
            <a:r>
              <a:rPr lang="de-CH" dirty="0" smtClean="0"/>
              <a:t> </a:t>
            </a:r>
            <a:r>
              <a:rPr lang="de-CH" dirty="0" err="1" smtClean="0"/>
              <a:t>data</a:t>
            </a:r>
            <a:endParaRPr lang="de-CH" dirty="0"/>
          </a:p>
          <a:p>
            <a:endParaRPr lang="en-US" dirty="0"/>
          </a:p>
        </p:txBody>
      </p:sp>
    </p:spTree>
    <p:extLst>
      <p:ext uri="{BB962C8B-B14F-4D97-AF65-F5344CB8AC3E}">
        <p14:creationId xmlns:p14="http://schemas.microsoft.com/office/powerpoint/2010/main" val="362441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Requirements</a:t>
            </a:r>
            <a:endParaRPr lang="en-US" dirty="0"/>
          </a:p>
        </p:txBody>
      </p:sp>
      <p:sp>
        <p:nvSpPr>
          <p:cNvPr id="3" name="Content Placeholder 2"/>
          <p:cNvSpPr>
            <a:spLocks noGrp="1"/>
          </p:cNvSpPr>
          <p:nvPr>
            <p:ph idx="1"/>
          </p:nvPr>
        </p:nvSpPr>
        <p:spPr/>
        <p:txBody>
          <a:bodyPr/>
          <a:lstStyle/>
          <a:p>
            <a:r>
              <a:rPr lang="de-CH" dirty="0" smtClean="0"/>
              <a:t>Secure web </a:t>
            </a:r>
            <a:r>
              <a:rPr lang="de-CH" dirty="0" err="1" smtClean="0"/>
              <a:t>services</a:t>
            </a:r>
            <a:r>
              <a:rPr lang="de-CH" dirty="0" smtClean="0"/>
              <a:t> </a:t>
            </a:r>
            <a:r>
              <a:rPr lang="de-CH" dirty="0" err="1" smtClean="0"/>
              <a:t>to</a:t>
            </a:r>
            <a:r>
              <a:rPr lang="de-CH" dirty="0" smtClean="0"/>
              <a:t> </a:t>
            </a:r>
            <a:r>
              <a:rPr lang="de-CH" dirty="0" err="1" smtClean="0"/>
              <a:t>enable</a:t>
            </a:r>
            <a:r>
              <a:rPr lang="de-CH" dirty="0" smtClean="0"/>
              <a:t> </a:t>
            </a:r>
            <a:r>
              <a:rPr lang="de-CH" dirty="0" err="1" smtClean="0"/>
              <a:t>providers</a:t>
            </a:r>
            <a:r>
              <a:rPr lang="de-CH" dirty="0" smtClean="0"/>
              <a:t> outside NMHSs </a:t>
            </a:r>
            <a:r>
              <a:rPr lang="de-CH" dirty="0" err="1" smtClean="0"/>
              <a:t>to</a:t>
            </a:r>
            <a:r>
              <a:rPr lang="de-CH" dirty="0" smtClean="0"/>
              <a:t> </a:t>
            </a:r>
            <a:r>
              <a:rPr lang="de-CH" dirty="0" err="1" smtClean="0"/>
              <a:t>provide</a:t>
            </a:r>
            <a:r>
              <a:rPr lang="de-CH" dirty="0" smtClean="0"/>
              <a:t> </a:t>
            </a:r>
            <a:r>
              <a:rPr lang="de-CH" dirty="0" err="1" smtClean="0"/>
              <a:t>information</a:t>
            </a:r>
            <a:r>
              <a:rPr lang="de-CH" dirty="0" smtClean="0"/>
              <a:t> / </a:t>
            </a:r>
            <a:r>
              <a:rPr lang="de-CH" dirty="0" err="1" smtClean="0"/>
              <a:t>data</a:t>
            </a:r>
            <a:endParaRPr lang="de-CH" dirty="0" smtClean="0"/>
          </a:p>
          <a:p>
            <a:r>
              <a:rPr lang="de-CH" dirty="0" smtClean="0"/>
              <a:t>… </a:t>
            </a:r>
            <a:r>
              <a:rPr lang="de-CH" dirty="0" err="1" smtClean="0"/>
              <a:t>more</a:t>
            </a:r>
            <a:r>
              <a:rPr lang="de-CH" dirty="0" smtClean="0"/>
              <a:t> </a:t>
            </a:r>
            <a:r>
              <a:rPr lang="de-CH" dirty="0" err="1" smtClean="0"/>
              <a:t>to</a:t>
            </a:r>
            <a:r>
              <a:rPr lang="de-CH" dirty="0" smtClean="0"/>
              <a:t> </a:t>
            </a:r>
            <a:r>
              <a:rPr lang="de-CH" dirty="0" err="1" smtClean="0"/>
              <a:t>be</a:t>
            </a:r>
            <a:r>
              <a:rPr lang="de-CH" dirty="0" smtClean="0"/>
              <a:t> </a:t>
            </a:r>
            <a:r>
              <a:rPr lang="de-CH" dirty="0" err="1" smtClean="0"/>
              <a:t>defined</a:t>
            </a:r>
            <a:endParaRPr lang="en-US" dirty="0"/>
          </a:p>
        </p:txBody>
      </p:sp>
    </p:spTree>
    <p:extLst>
      <p:ext uri="{BB962C8B-B14F-4D97-AF65-F5344CB8AC3E}">
        <p14:creationId xmlns:p14="http://schemas.microsoft.com/office/powerpoint/2010/main" val="380197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Inter-Commission Task Team on WIS (ICTT-WIS) Terms of Reference</a:t>
            </a:r>
            <a:endParaRPr lang="en-US" b="1" dirty="0"/>
          </a:p>
        </p:txBody>
      </p:sp>
      <p:sp>
        <p:nvSpPr>
          <p:cNvPr id="3" name="Content Placeholder 2"/>
          <p:cNvSpPr>
            <a:spLocks noGrp="1"/>
          </p:cNvSpPr>
          <p:nvPr>
            <p:ph idx="1"/>
          </p:nvPr>
        </p:nvSpPr>
        <p:spPr/>
        <p:txBody>
          <a:bodyPr>
            <a:normAutofit fontScale="62500" lnSpcReduction="20000"/>
          </a:bodyPr>
          <a:lstStyle/>
          <a:p>
            <a:r>
              <a:rPr lang="en-GB" dirty="0" smtClean="0"/>
              <a:t>(</a:t>
            </a:r>
            <a:r>
              <a:rPr lang="en-GB" dirty="0"/>
              <a:t>a)           Recommend to ICT-ISS a process for making decisions impacting on the management of the capacity of WIS networks, including the process for agreeing that data may be designated as for global exchange (using the “</a:t>
            </a:r>
            <a:r>
              <a:rPr lang="en-GB" dirty="0" err="1"/>
              <a:t>GlobalExchange</a:t>
            </a:r>
            <a:r>
              <a:rPr lang="en-GB" dirty="0"/>
              <a:t>” keyword in the associated WIS Discovery Metadata record that controls routinely exchange between GISCs and contents of the WIS cache);</a:t>
            </a:r>
            <a:endParaRPr lang="en-US" dirty="0"/>
          </a:p>
          <a:p>
            <a:r>
              <a:rPr lang="en-GB" dirty="0"/>
              <a:t>(b)           Recommend to ICT-ISS an escalation process for resolving issues that result from decisions made through the collaborative mechanisms established between the GISCs;</a:t>
            </a:r>
            <a:endParaRPr lang="en-US" dirty="0"/>
          </a:p>
          <a:p>
            <a:r>
              <a:rPr lang="en-GB" dirty="0"/>
              <a:t>(c)           Propose to ICT-ISS a mechanism for gathering the expectations of technical commissions and regional associations for their requirements of what WIS would provide for them in the 2020s and beyond;</a:t>
            </a:r>
            <a:endParaRPr lang="en-US" dirty="0"/>
          </a:p>
          <a:p>
            <a:r>
              <a:rPr lang="en-GB" dirty="0"/>
              <a:t>(d)           Inform ICT-ISS of the headline services that technical commissions and regional associations expected WIS to provide in the 2020s that could be used to guide the strategy for WIS before the detailed expectations had been gathered.</a:t>
            </a:r>
            <a:endParaRPr lang="en-US" dirty="0"/>
          </a:p>
          <a:p>
            <a:endParaRPr lang="en-US" dirty="0"/>
          </a:p>
        </p:txBody>
      </p:sp>
    </p:spTree>
    <p:extLst>
      <p:ext uri="{BB962C8B-B14F-4D97-AF65-F5344CB8AC3E}">
        <p14:creationId xmlns:p14="http://schemas.microsoft.com/office/powerpoint/2010/main" val="3908650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3" ma:contentTypeDescription="Create a new document." ma:contentTypeScope="" ma:versionID="e78154a7b4a8d5f2d29b1d37b087c6e1">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6e931cfba8e3600c2e05a90aeb23a81e"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1F77E8-E49A-4FA8-88CE-85D18CD24AE1}"/>
</file>

<file path=customXml/itemProps2.xml><?xml version="1.0" encoding="utf-8"?>
<ds:datastoreItem xmlns:ds="http://schemas.openxmlformats.org/officeDocument/2006/customXml" ds:itemID="{48BEFC13-277F-409B-9963-B0D4B82C67FE}"/>
</file>

<file path=customXml/itemProps3.xml><?xml version="1.0" encoding="utf-8"?>
<ds:datastoreItem xmlns:ds="http://schemas.openxmlformats.org/officeDocument/2006/customXml" ds:itemID="{8DFAD063-80F6-4CBB-9E8E-47DC9009E94D}"/>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ICTT-WIS 1st Session CAS perspective on WIS</vt:lpstr>
      <vt:lpstr>What’s WIS for?</vt:lpstr>
      <vt:lpstr>How important is WIS for CAS?</vt:lpstr>
      <vt:lpstr>Potential of WIS for CAS</vt:lpstr>
      <vt:lpstr>Requirements</vt:lpstr>
      <vt:lpstr>Inter-Commission Task Team on WIS (ICTT-WIS) Terms of Reference</vt:lpstr>
    </vt:vector>
  </TitlesOfParts>
  <Company>MeteoSwiss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ICTT-WIS 1st Session CAS perspective on WIS</dc:title>
  <dc:creator>Jörg Klausen</dc:creator>
  <cp:lastModifiedBy>David Thomas</cp:lastModifiedBy>
  <cp:revision>10</cp:revision>
  <dcterms:created xsi:type="dcterms:W3CDTF">2016-09-12T06:42:12Z</dcterms:created>
  <dcterms:modified xsi:type="dcterms:W3CDTF">2016-09-12T09:32:50Z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