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60" r:id="rId13"/>
    <p:sldId id="25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4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A51FC9-AFCF-49EB-A244-BC807F184F05}" type="datetimeFigureOut">
              <a:rPr lang="en-US" smtClean="0"/>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321C3-9685-46B5-915C-1C4C4FEE7A3D}" type="slidenum">
              <a:rPr lang="en-US" smtClean="0"/>
              <a:t>‹#›</a:t>
            </a:fld>
            <a:endParaRPr lang="en-US"/>
          </a:p>
        </p:txBody>
      </p:sp>
    </p:spTree>
    <p:extLst>
      <p:ext uri="{BB962C8B-B14F-4D97-AF65-F5344CB8AC3E}">
        <p14:creationId xmlns:p14="http://schemas.microsoft.com/office/powerpoint/2010/main" val="59413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5" name="Title 1"/>
          <p:cNvSpPr txBox="1">
            <a:spLocks/>
          </p:cNvSpPr>
          <p:nvPr/>
        </p:nvSpPr>
        <p:spPr>
          <a:xfrm>
            <a:off x="721255" y="2044702"/>
            <a:ext cx="8229600" cy="1951564"/>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a:solidFill>
                  <a:srgbClr val="000090"/>
                </a:solidFill>
              </a:rPr>
              <a:t>Presentation title here</a:t>
            </a:r>
            <a:br>
              <a:rPr lang="en-US" sz="4800" dirty="0">
                <a:solidFill>
                  <a:srgbClr val="000090"/>
                </a:solidFill>
              </a:rPr>
            </a:br>
            <a:endParaRPr lang="en-US" sz="4800" dirty="0" smtClean="0">
              <a:solidFill>
                <a:srgbClr val="000090"/>
              </a:solidFill>
            </a:endParaRPr>
          </a:p>
          <a:p>
            <a:r>
              <a:rPr lang="en-US" sz="2400" dirty="0" smtClean="0">
                <a:solidFill>
                  <a:srgbClr val="000090"/>
                </a:solidFill>
              </a:rPr>
              <a:t>Submitted </a:t>
            </a:r>
            <a:r>
              <a:rPr lang="en-US" sz="2400" dirty="0">
                <a:solidFill>
                  <a:srgbClr val="000090"/>
                </a:solidFill>
              </a:rPr>
              <a:t>by: </a:t>
            </a:r>
            <a:r>
              <a:rPr lang="en-US" sz="2400" dirty="0" smtClean="0">
                <a:solidFill>
                  <a:srgbClr val="000090"/>
                </a:solidFill>
              </a:rPr>
              <a:t>Matteo </a:t>
            </a:r>
            <a:r>
              <a:rPr lang="en-US" sz="2400" dirty="0" err="1" smtClean="0">
                <a:solidFill>
                  <a:srgbClr val="000090"/>
                </a:solidFill>
              </a:rPr>
              <a:t>Dell’Aqua</a:t>
            </a:r>
            <a:r>
              <a:rPr lang="en-US" sz="2400" dirty="0" smtClean="0">
                <a:solidFill>
                  <a:srgbClr val="000090"/>
                </a:solidFill>
              </a:rPr>
              <a:t>  (Chair)</a:t>
            </a:r>
            <a:r>
              <a:rPr lang="en-US" sz="2400" dirty="0">
                <a:solidFill>
                  <a:srgbClr val="000090"/>
                </a:solidFill>
              </a:rPr>
              <a:t/>
            </a:r>
            <a:br>
              <a:rPr lang="en-US" sz="2400" dirty="0">
                <a:solidFill>
                  <a:srgbClr val="000090"/>
                </a:solidFill>
              </a:rPr>
            </a:br>
            <a:r>
              <a:rPr lang="en-US" sz="2400" dirty="0">
                <a:solidFill>
                  <a:srgbClr val="000090"/>
                </a:solidFill>
              </a:rPr>
              <a:t>(Doc </a:t>
            </a:r>
            <a:r>
              <a:rPr lang="en-US" sz="2400" dirty="0" smtClean="0">
                <a:solidFill>
                  <a:srgbClr val="000090"/>
                </a:solidFill>
              </a:rPr>
              <a:t>02a)</a:t>
            </a:r>
            <a:endParaRPr lang="en-US" sz="2400" dirty="0">
              <a:solidFill>
                <a:srgbClr val="000090"/>
              </a:solidFill>
            </a:endParaRPr>
          </a:p>
        </p:txBody>
      </p:sp>
      <p:sp>
        <p:nvSpPr>
          <p:cNvPr id="4" name="Rectangle 6"/>
          <p:cNvSpPr>
            <a:spLocks noGrp="1" noChangeArrowheads="1"/>
          </p:cNvSpPr>
          <p:nvPr>
            <p:ph type="subTitle" idx="1"/>
          </p:nvPr>
        </p:nvSpPr>
        <p:spPr>
          <a:xfrm>
            <a:off x="1294375" y="4299231"/>
            <a:ext cx="7921625" cy="1224236"/>
          </a:xfrm>
        </p:spPr>
        <p:txBody>
          <a:bodyPr/>
          <a:lstStyle/>
          <a:p>
            <a:r>
              <a:rPr lang="en-US" sz="2000" b="1" dirty="0"/>
              <a:t>Inter-Commission Task Team on the WMO information system </a:t>
            </a:r>
            <a:endParaRPr lang="en-US" sz="2000" b="1" dirty="0" smtClean="0"/>
          </a:p>
          <a:p>
            <a:r>
              <a:rPr lang="en-US" sz="2000" b="1" dirty="0" smtClean="0"/>
              <a:t>(</a:t>
            </a:r>
            <a:r>
              <a:rPr lang="en-US" sz="2000" b="1" dirty="0"/>
              <a:t>ICTT-WIS)</a:t>
            </a:r>
            <a:br>
              <a:rPr lang="en-US" sz="2000" b="1" dirty="0"/>
            </a:br>
            <a:r>
              <a:rPr lang="en-US" sz="2000" b="1" dirty="0"/>
              <a:t>WMO, Geneva. 12-13 Sept 2016</a:t>
            </a:r>
            <a:endParaRPr lang="en-US" altLang="en-US" sz="2000" dirty="0"/>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WIS Security Incident </a:t>
            </a:r>
            <a:r>
              <a:rPr lang="fr-FR" dirty="0" err="1"/>
              <a:t>process</a:t>
            </a:r>
            <a:endParaRPr lang="fr-FR" dirty="0"/>
          </a:p>
        </p:txBody>
      </p:sp>
      <p:sp>
        <p:nvSpPr>
          <p:cNvPr id="3" name="Espace réservé du contenu 2"/>
          <p:cNvSpPr>
            <a:spLocks noGrp="1"/>
          </p:cNvSpPr>
          <p:nvPr>
            <p:ph idx="1"/>
          </p:nvPr>
        </p:nvSpPr>
        <p:spPr>
          <a:xfrm>
            <a:off x="457200" y="1300163"/>
            <a:ext cx="8458200" cy="4525963"/>
          </a:xfrm>
        </p:spPr>
        <p:txBody>
          <a:bodyPr>
            <a:noAutofit/>
          </a:bodyPr>
          <a:lstStyle/>
          <a:p>
            <a:r>
              <a:rPr lang="en-GB" sz="2400" dirty="0"/>
              <a:t>WMO centres and organizations have become increasingly interconnected</a:t>
            </a:r>
          </a:p>
          <a:p>
            <a:r>
              <a:rPr lang="en-GB" sz="2400" dirty="0"/>
              <a:t>Though all member states should implement best IT Security practice, not every member state will have the same IT Security requirements, nor adopt the same standards</a:t>
            </a:r>
          </a:p>
          <a:p>
            <a:r>
              <a:rPr lang="en-GB" sz="2400" dirty="0"/>
              <a:t>There is therefore a small but tangible risk that any single WMO member organization may pose an IT Security risk to another</a:t>
            </a:r>
          </a:p>
          <a:p>
            <a:r>
              <a:rPr lang="en-GB" sz="2400" dirty="0" smtClean="0"/>
              <a:t>The </a:t>
            </a:r>
            <a:r>
              <a:rPr lang="en-GB" sz="2400" dirty="0"/>
              <a:t>WMO currently lacks a formal (or informal) security incident response process, as well as any practical way of sharing Security information</a:t>
            </a:r>
          </a:p>
          <a:p>
            <a:pPr lvl="1"/>
            <a:r>
              <a:rPr lang="en-GB" sz="2000" dirty="0"/>
              <a:t>To alert WMO members when a single member has had a security incident or to </a:t>
            </a:r>
            <a:r>
              <a:rPr lang="en-GB" sz="2000" dirty="0" err="1"/>
              <a:t>reporte</a:t>
            </a:r>
            <a:r>
              <a:rPr lang="en-GB" sz="2000" dirty="0"/>
              <a:t> that someone else has a security incident.</a:t>
            </a:r>
          </a:p>
          <a:p>
            <a:pPr lvl="1"/>
            <a:r>
              <a:rPr lang="en-GB" sz="2000" dirty="0"/>
              <a:t>To promote best IT Security practices</a:t>
            </a:r>
          </a:p>
          <a:p>
            <a:endParaRPr lang="fr-FR" sz="2400" dirty="0"/>
          </a:p>
          <a:p>
            <a:endParaRPr lang="fr-FR" sz="2400" dirty="0"/>
          </a:p>
        </p:txBody>
      </p:sp>
      <p:sp>
        <p:nvSpPr>
          <p:cNvPr id="4" name="Espace réservé du pied de page 3"/>
          <p:cNvSpPr>
            <a:spLocks noGrp="1"/>
          </p:cNvSpPr>
          <p:nvPr>
            <p:ph type="ftr" sz="quarter" idx="4294967295"/>
          </p:nvPr>
        </p:nvSpPr>
        <p:spPr>
          <a:xfrm>
            <a:off x="1042988" y="6453188"/>
            <a:ext cx="4465637" cy="312737"/>
          </a:xfrm>
          <a:prstGeom prst="rect">
            <a:avLst/>
          </a:prstGeom>
        </p:spPr>
        <p:txBody>
          <a:bodyPr/>
          <a:lstStyle/>
          <a:p>
            <a:pPr>
              <a:defRPr/>
            </a:pPr>
            <a:endParaRPr lang="en-US"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10</a:t>
            </a:fld>
            <a:endParaRPr lang="en-US" altLang="en-US"/>
          </a:p>
        </p:txBody>
      </p:sp>
    </p:spTree>
    <p:extLst>
      <p:ext uri="{BB962C8B-B14F-4D97-AF65-F5344CB8AC3E}">
        <p14:creationId xmlns:p14="http://schemas.microsoft.com/office/powerpoint/2010/main" val="1459589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Process</a:t>
            </a:r>
            <a:r>
              <a:rPr lang="fr-FR" dirty="0"/>
              <a:t> description</a:t>
            </a:r>
          </a:p>
        </p:txBody>
      </p:sp>
      <p:sp>
        <p:nvSpPr>
          <p:cNvPr id="3" name="Espace réservé du contenu 2"/>
          <p:cNvSpPr>
            <a:spLocks noGrp="1"/>
          </p:cNvSpPr>
          <p:nvPr>
            <p:ph idx="1"/>
          </p:nvPr>
        </p:nvSpPr>
        <p:spPr>
          <a:xfrm>
            <a:off x="457200" y="1417638"/>
            <a:ext cx="8529638" cy="4883150"/>
          </a:xfrm>
        </p:spPr>
        <p:txBody>
          <a:bodyPr>
            <a:noAutofit/>
          </a:bodyPr>
          <a:lstStyle/>
          <a:p>
            <a:r>
              <a:rPr lang="en-GB" sz="2000" dirty="0"/>
              <a:t>If a member state organization thinks it has an IT Security incident, and if it is allowed to</a:t>
            </a:r>
          </a:p>
          <a:p>
            <a:pPr lvl="1"/>
            <a:r>
              <a:rPr lang="en-GB" sz="1800" dirty="0"/>
              <a:t>will report this to WMO 24 x 7 helpdesk, keeping WMO regularly updated and after incident resolution will report that the incident is over </a:t>
            </a:r>
          </a:p>
          <a:p>
            <a:pPr lvl="1"/>
            <a:r>
              <a:rPr lang="en-GB" sz="1800" dirty="0"/>
              <a:t>Lessons learned from the incident can, where allowed, be shared</a:t>
            </a:r>
            <a:endParaRPr lang="fr-FR" sz="1800" dirty="0"/>
          </a:p>
          <a:p>
            <a:r>
              <a:rPr lang="en-GB" sz="2000" dirty="0"/>
              <a:t>If a member state organization hears there is an IT Security Incident</a:t>
            </a:r>
          </a:p>
          <a:p>
            <a:pPr lvl="1"/>
            <a:r>
              <a:rPr lang="en-GB" sz="1800" dirty="0"/>
              <a:t>check with their GISC helpdesk and take appropriate actions</a:t>
            </a:r>
            <a:endParaRPr lang="fr-FR" sz="1800" dirty="0"/>
          </a:p>
          <a:p>
            <a:r>
              <a:rPr lang="en-GB" sz="2000" dirty="0"/>
              <a:t>If the member state organization IT Security contact is contacted by the GISC helpdesk about an IT Security incident, </a:t>
            </a:r>
          </a:p>
          <a:p>
            <a:pPr lvl="1"/>
            <a:r>
              <a:rPr lang="en-GB" sz="1800" dirty="0"/>
              <a:t>take appropriate action in discussion with the </a:t>
            </a:r>
            <a:r>
              <a:rPr lang="en-GB" sz="1800" dirty="0" smtClean="0"/>
              <a:t>GISC</a:t>
            </a:r>
            <a:endParaRPr lang="en-GB" sz="1800" dirty="0"/>
          </a:p>
          <a:p>
            <a:r>
              <a:rPr lang="en-GB" sz="2000" dirty="0"/>
              <a:t>To promote best IT Security practices, adopt a common WMO IT Security collaboration capability.  </a:t>
            </a:r>
          </a:p>
          <a:p>
            <a:pPr lvl="1"/>
            <a:r>
              <a:rPr lang="en-GB" sz="1800" dirty="0"/>
              <a:t>To encourage the free exchange of information within WMO about IT Security best practices, as well as existing and common threats</a:t>
            </a:r>
          </a:p>
        </p:txBody>
      </p:sp>
      <p:sp>
        <p:nvSpPr>
          <p:cNvPr id="4" name="Espace réservé du pied de page 3"/>
          <p:cNvSpPr>
            <a:spLocks noGrp="1"/>
          </p:cNvSpPr>
          <p:nvPr>
            <p:ph type="ftr" sz="quarter" idx="4294967295"/>
          </p:nvPr>
        </p:nvSpPr>
        <p:spPr>
          <a:xfrm>
            <a:off x="1042988" y="6453188"/>
            <a:ext cx="4465637" cy="312737"/>
          </a:xfrm>
          <a:prstGeom prst="rect">
            <a:avLst/>
          </a:prstGeom>
        </p:spPr>
        <p:txBody>
          <a:bodyPr/>
          <a:lstStyle/>
          <a:p>
            <a:pPr>
              <a:defRPr/>
            </a:pPr>
            <a:endParaRPr lang="en-US"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11</a:t>
            </a:fld>
            <a:endParaRPr lang="en-US" altLang="en-US"/>
          </a:p>
        </p:txBody>
      </p:sp>
    </p:spTree>
    <p:extLst>
      <p:ext uri="{BB962C8B-B14F-4D97-AF65-F5344CB8AC3E}">
        <p14:creationId xmlns:p14="http://schemas.microsoft.com/office/powerpoint/2010/main" val="261350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Recommended Text </a:t>
            </a:r>
            <a:r>
              <a:rPr lang="en-US" b="1" dirty="0" smtClean="0"/>
              <a:t>for Report</a:t>
            </a:r>
            <a:endParaRPr lang="en-US" dirty="0"/>
          </a:p>
        </p:txBody>
      </p:sp>
      <p:sp>
        <p:nvSpPr>
          <p:cNvPr id="3" name="Content Placeholder 2"/>
          <p:cNvSpPr>
            <a:spLocks noGrp="1"/>
          </p:cNvSpPr>
          <p:nvPr>
            <p:ph idx="1"/>
          </p:nvPr>
        </p:nvSpPr>
        <p:spPr/>
        <p:txBody>
          <a:bodyPr/>
          <a:lstStyle/>
          <a:p>
            <a:r>
              <a:rPr lang="en-US" dirty="0" smtClean="0"/>
              <a:t>The chair introduced the meeting to the back ground and aims of the ICTT-WIS. </a:t>
            </a:r>
            <a:r>
              <a:rPr lang="en-US" smtClean="0"/>
              <a:t>He highlighted …</a:t>
            </a:r>
            <a:endParaRPr lang="en-US" dirty="0"/>
          </a:p>
          <a:p>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12</a:t>
            </a:fld>
            <a:endParaRPr lang="en-US"/>
          </a:p>
        </p:txBody>
      </p:sp>
    </p:spTree>
    <p:extLst>
      <p:ext uri="{BB962C8B-B14F-4D97-AF65-F5344CB8AC3E}">
        <p14:creationId xmlns:p14="http://schemas.microsoft.com/office/powerpoint/2010/main" val="1067065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a:solidFill>
                  <a:srgbClr val="000090"/>
                </a:solidFill>
              </a:rPr>
              <a:t>Thank you for your attention</a:t>
            </a:r>
          </a:p>
        </p:txBody>
      </p:sp>
      <p:sp>
        <p:nvSpPr>
          <p:cNvPr id="2" name="Slide Number Placeholder 1"/>
          <p:cNvSpPr>
            <a:spLocks noGrp="1"/>
          </p:cNvSpPr>
          <p:nvPr>
            <p:ph type="sldNum" sz="quarter" idx="12"/>
          </p:nvPr>
        </p:nvSpPr>
        <p:spPr/>
        <p:txBody>
          <a:bodyPr/>
          <a:lstStyle/>
          <a:p>
            <a:fld id="{9259AF2F-52C6-9B46-B8B2-0579234AE62E}" type="slidenum">
              <a:rPr lang="en-US" smtClean="0"/>
              <a:t>13</a:t>
            </a:fld>
            <a:endParaRPr lang="en-US"/>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4625"/>
            <a:ext cx="8229600" cy="1143000"/>
          </a:xfrm>
        </p:spPr>
        <p:txBody>
          <a:bodyPr/>
          <a:lstStyle/>
          <a:p>
            <a:r>
              <a:rPr lang="fr-FR" dirty="0"/>
              <a:t>ICTT-WIS </a:t>
            </a:r>
            <a:r>
              <a:rPr lang="fr-FR" dirty="0" err="1"/>
              <a:t>ToRs</a:t>
            </a:r>
            <a:endParaRPr lang="fr-FR" dirty="0"/>
          </a:p>
        </p:txBody>
      </p:sp>
      <p:sp>
        <p:nvSpPr>
          <p:cNvPr id="3" name="Espace réservé du contenu 2"/>
          <p:cNvSpPr>
            <a:spLocks noGrp="1"/>
          </p:cNvSpPr>
          <p:nvPr>
            <p:ph idx="1"/>
          </p:nvPr>
        </p:nvSpPr>
        <p:spPr>
          <a:xfrm>
            <a:off x="250824" y="1052513"/>
            <a:ext cx="8893175" cy="3543299"/>
          </a:xfrm>
        </p:spPr>
        <p:txBody>
          <a:bodyPr>
            <a:noAutofit/>
          </a:bodyPr>
          <a:lstStyle/>
          <a:p>
            <a:r>
              <a:rPr lang="en-GB" sz="2400" dirty="0"/>
              <a:t>Recommend to ICT-ISS a process for making decisions impacting on the management of the capacity of WIS networks, including the process for agreeing that data may be designated as for global exchange </a:t>
            </a:r>
          </a:p>
          <a:p>
            <a:r>
              <a:rPr lang="en-GB" sz="2400" dirty="0"/>
              <a:t>Recommend to ICT-ISS an escalation process for resolving issues that result from decisions made through the collaborative mechanisms established between the GISCs;</a:t>
            </a:r>
            <a:endParaRPr lang="fr-FR" sz="2400" dirty="0"/>
          </a:p>
          <a:p>
            <a:r>
              <a:rPr lang="en-GB" sz="2400" dirty="0"/>
              <a:t>Propose to ICT-ISS a mechanism for gathering the expectations of Technical Commissions and Regional Associations for their requirements of what WIS would provide for them in the 2020s and beyond.</a:t>
            </a:r>
            <a:endParaRPr lang="fr-FR" sz="2400" dirty="0"/>
          </a:p>
          <a:p>
            <a:r>
              <a:rPr lang="en-GB" sz="2400" dirty="0"/>
              <a:t>Inform ICT-ISS of the headline services that Technical Commissions and Regional Associations expected WIS to provide in the 2020s that could be used to guide the strategy for WIS before the detailed expectations had been gathered.</a:t>
            </a:r>
            <a:endParaRPr lang="fr-FR" sz="2400"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2</a:t>
            </a:fld>
            <a:endParaRPr lang="en-US" altLang="en-US" dirty="0"/>
          </a:p>
        </p:txBody>
      </p:sp>
    </p:spTree>
    <p:extLst>
      <p:ext uri="{BB962C8B-B14F-4D97-AF65-F5344CB8AC3E}">
        <p14:creationId xmlns:p14="http://schemas.microsoft.com/office/powerpoint/2010/main" val="17557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Objectives of the meeting</a:t>
            </a:r>
          </a:p>
        </p:txBody>
      </p:sp>
      <p:sp>
        <p:nvSpPr>
          <p:cNvPr id="3" name="Espace réservé du contenu 2"/>
          <p:cNvSpPr>
            <a:spLocks noGrp="1"/>
          </p:cNvSpPr>
          <p:nvPr>
            <p:ph idx="1"/>
          </p:nvPr>
        </p:nvSpPr>
        <p:spPr/>
        <p:txBody>
          <a:bodyPr>
            <a:noAutofit/>
          </a:bodyPr>
          <a:lstStyle/>
          <a:p>
            <a:r>
              <a:rPr lang="en-GB" sz="2400" dirty="0"/>
              <a:t>4 points to address</a:t>
            </a:r>
          </a:p>
          <a:p>
            <a:pPr lvl="1"/>
            <a:r>
              <a:rPr lang="en-GB" sz="2000" dirty="0"/>
              <a:t>Exchange of information within WIS</a:t>
            </a:r>
          </a:p>
          <a:p>
            <a:pPr lvl="2"/>
            <a:r>
              <a:rPr lang="en-GB" sz="1800" dirty="0"/>
              <a:t>some decisions, such as prioritizing of data streams across the WIS Core Network, or making data or product available or not in the cache, may extend beyond in the scope of GISCs decision making authority. </a:t>
            </a:r>
          </a:p>
          <a:p>
            <a:pPr lvl="1"/>
            <a:r>
              <a:rPr lang="en-GB" sz="2000" dirty="0"/>
              <a:t>IT Security issues</a:t>
            </a:r>
          </a:p>
          <a:p>
            <a:pPr lvl="2"/>
            <a:r>
              <a:rPr lang="en-GB" sz="1800" dirty="0"/>
              <a:t>Comment on Security incident response process</a:t>
            </a:r>
          </a:p>
          <a:p>
            <a:pPr lvl="1"/>
            <a:r>
              <a:rPr lang="en-GB" sz="2000" dirty="0"/>
              <a:t>Strategy for the evolution of WIS : stakeholders requirements</a:t>
            </a:r>
          </a:p>
          <a:p>
            <a:pPr lvl="2"/>
            <a:r>
              <a:rPr lang="en-US" sz="1800" dirty="0"/>
              <a:t>WIS attempts to address the need of all WMO </a:t>
            </a:r>
            <a:r>
              <a:rPr lang="en-US" sz="1800" dirty="0" err="1"/>
              <a:t>Programmes</a:t>
            </a:r>
            <a:r>
              <a:rPr lang="en-GB" sz="1800" dirty="0"/>
              <a:t>. What are the reason for the l</a:t>
            </a:r>
            <a:r>
              <a:rPr lang="en-US" sz="1800" dirty="0" err="1"/>
              <a:t>imited</a:t>
            </a:r>
            <a:r>
              <a:rPr lang="en-US" sz="1800" dirty="0"/>
              <a:t> uptake ?</a:t>
            </a:r>
            <a:endParaRPr lang="en-GB" sz="1800" dirty="0"/>
          </a:p>
          <a:p>
            <a:pPr lvl="2"/>
            <a:r>
              <a:rPr lang="en-GB" sz="1800" dirty="0"/>
              <a:t>How do we keep stakeholders closely engaged?</a:t>
            </a:r>
          </a:p>
          <a:p>
            <a:pPr lvl="1"/>
            <a:r>
              <a:rPr lang="en-GB" sz="2000" dirty="0"/>
              <a:t>Information life cycle management</a:t>
            </a:r>
          </a:p>
          <a:p>
            <a:r>
              <a:rPr lang="en-GB" sz="2400" dirty="0" smtClean="0"/>
              <a:t>Future </a:t>
            </a:r>
            <a:r>
              <a:rPr lang="en-GB" sz="2400" dirty="0"/>
              <a:t>of the TT</a:t>
            </a:r>
          </a:p>
          <a:p>
            <a:pPr marL="457200" lvl="1" indent="0">
              <a:buNone/>
            </a:pPr>
            <a:endParaRPr lang="en-GB" sz="2000" dirty="0"/>
          </a:p>
          <a:p>
            <a:pPr lvl="0"/>
            <a:endParaRPr lang="fr-FR" sz="2400"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fld id="{14FCBA16-DE1A-4BB6-886B-C2D02154CBB0}" type="slidenum">
              <a:rPr lang="en-US" altLang="en-US" smtClean="0"/>
              <a:pPr/>
              <a:t>3</a:t>
            </a:fld>
            <a:endParaRPr lang="en-US" altLang="en-US"/>
          </a:p>
        </p:txBody>
      </p:sp>
    </p:spTree>
    <p:extLst>
      <p:ext uri="{BB962C8B-B14F-4D97-AF65-F5344CB8AC3E}">
        <p14:creationId xmlns:p14="http://schemas.microsoft.com/office/powerpoint/2010/main" val="299279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questions</a:t>
            </a:r>
          </a:p>
        </p:txBody>
      </p:sp>
      <p:sp>
        <p:nvSpPr>
          <p:cNvPr id="3" name="Espace réservé du contenu 2"/>
          <p:cNvSpPr>
            <a:spLocks noGrp="1"/>
          </p:cNvSpPr>
          <p:nvPr>
            <p:ph idx="1"/>
          </p:nvPr>
        </p:nvSpPr>
        <p:spPr/>
        <p:txBody>
          <a:bodyPr/>
          <a:lstStyle/>
          <a:p>
            <a:pPr lvl="0"/>
            <a:r>
              <a:rPr lang="en-US" dirty="0"/>
              <a:t>What is WIS for you ?</a:t>
            </a:r>
          </a:p>
          <a:p>
            <a:pPr lvl="0"/>
            <a:endParaRPr lang="en-US" dirty="0"/>
          </a:p>
          <a:p>
            <a:pPr lvl="0"/>
            <a:endParaRPr lang="en-US" dirty="0"/>
          </a:p>
          <a:p>
            <a:pPr lvl="0"/>
            <a:r>
              <a:rPr lang="en-US" dirty="0"/>
              <a:t>What is your experience with WIS? Have you already tried a connection to a WIS portal?</a:t>
            </a:r>
          </a:p>
          <a:p>
            <a:endParaRPr lang="en-US" dirty="0"/>
          </a:p>
        </p:txBody>
      </p:sp>
      <p:sp>
        <p:nvSpPr>
          <p:cNvPr id="7"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4</a:t>
            </a:fld>
            <a:endParaRPr lang="en-US" altLang="en-US"/>
          </a:p>
        </p:txBody>
      </p:sp>
    </p:spTree>
    <p:extLst>
      <p:ext uri="{BB962C8B-B14F-4D97-AF65-F5344CB8AC3E}">
        <p14:creationId xmlns:p14="http://schemas.microsoft.com/office/powerpoint/2010/main" val="116405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066800" y="2971800"/>
            <a:ext cx="6985000" cy="1143000"/>
          </a:xfrm>
        </p:spPr>
        <p:txBody>
          <a:bodyPr/>
          <a:lstStyle/>
          <a:p>
            <a:pPr algn="ctr">
              <a:defRPr/>
            </a:pPr>
            <a:r>
              <a:rPr lang="fr-CH" altLang="en-US" sz="3200" dirty="0">
                <a:effectLst>
                  <a:outerShdw blurRad="38100" dist="38100" dir="2700000" algn="tl">
                    <a:srgbClr val="C0C0C0"/>
                  </a:outerShdw>
                </a:effectLst>
                <a:cs typeface="Arial" charset="0"/>
              </a:rPr>
              <a:t>WIS </a:t>
            </a:r>
            <a:r>
              <a:rPr lang="fr-CH" altLang="en-US" sz="3200" dirty="0" err="1">
                <a:effectLst>
                  <a:outerShdw blurRad="38100" dist="38100" dir="2700000" algn="tl">
                    <a:srgbClr val="C0C0C0"/>
                  </a:outerShdw>
                </a:effectLst>
                <a:cs typeface="Arial" charset="0"/>
              </a:rPr>
              <a:t>Governance</a:t>
            </a:r>
            <a:endParaRPr lang="en-GB" altLang="en-US" sz="2400" i="1" dirty="0">
              <a:cs typeface="Arial" charset="0"/>
            </a:endParaRPr>
          </a:p>
        </p:txBody>
      </p:sp>
      <p:sp>
        <p:nvSpPr>
          <p:cNvPr id="5123" name="Subtitle 2"/>
          <p:cNvSpPr>
            <a:spLocks noGrp="1"/>
          </p:cNvSpPr>
          <p:nvPr>
            <p:ph type="subTitle" idx="1"/>
          </p:nvPr>
        </p:nvSpPr>
        <p:spPr>
          <a:xfrm>
            <a:off x="1066800" y="4572000"/>
            <a:ext cx="6985000" cy="990600"/>
          </a:xfrm>
        </p:spPr>
        <p:txBody>
          <a:bodyPr/>
          <a:lstStyle/>
          <a:p>
            <a:pPr lvl="0" algn="ctr" eaLnBrk="1" hangingPunct="1">
              <a:buNone/>
            </a:pPr>
            <a:r>
              <a:rPr lang="fr-CH" altLang="en-US" sz="2000" dirty="0">
                <a:effectLst>
                  <a:outerShdw blurRad="38100" dist="38100" dir="2700000" algn="tl">
                    <a:srgbClr val="C0C0C0"/>
                  </a:outerShdw>
                </a:effectLst>
                <a:cs typeface="Arial" charset="0"/>
              </a:rPr>
              <a:t>Global Exchange data</a:t>
            </a:r>
            <a:endParaRPr lang="en-US" altLang="en-US" sz="2000" dirty="0">
              <a:solidFill>
                <a:srgbClr val="FFFFFF"/>
              </a:solidFill>
              <a:latin typeface="Arial" charset="0"/>
            </a:endParaRPr>
          </a:p>
        </p:txBody>
      </p:sp>
    </p:spTree>
    <p:extLst>
      <p:ext uri="{BB962C8B-B14F-4D97-AF65-F5344CB8AC3E}">
        <p14:creationId xmlns:p14="http://schemas.microsoft.com/office/powerpoint/2010/main" val="159100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WIS </a:t>
            </a:r>
            <a:r>
              <a:rPr lang="fr-FR" dirty="0" err="1"/>
              <a:t>governance</a:t>
            </a:r>
            <a:endParaRPr lang="fr-FR" dirty="0"/>
          </a:p>
        </p:txBody>
      </p:sp>
      <p:sp>
        <p:nvSpPr>
          <p:cNvPr id="3" name="Espace réservé du contenu 2"/>
          <p:cNvSpPr>
            <a:spLocks noGrp="1"/>
          </p:cNvSpPr>
          <p:nvPr>
            <p:ph idx="1"/>
          </p:nvPr>
        </p:nvSpPr>
        <p:spPr/>
        <p:txBody>
          <a:bodyPr>
            <a:noAutofit/>
          </a:bodyPr>
          <a:lstStyle/>
          <a:p>
            <a:r>
              <a:rPr lang="fr-FR" sz="2800" dirty="0" err="1"/>
              <a:t>Outlined</a:t>
            </a:r>
            <a:r>
              <a:rPr lang="fr-FR" sz="2800" dirty="0"/>
              <a:t> in Tech Reg 49</a:t>
            </a:r>
          </a:p>
          <a:p>
            <a:pPr lvl="1"/>
            <a:r>
              <a:rPr lang="fr-FR" sz="2400" dirty="0" err="1"/>
              <a:t>Manual</a:t>
            </a:r>
            <a:r>
              <a:rPr lang="fr-FR" sz="2400" dirty="0"/>
              <a:t> on the WIS</a:t>
            </a:r>
          </a:p>
          <a:p>
            <a:pPr lvl="1"/>
            <a:r>
              <a:rPr lang="fr-FR" sz="2400" dirty="0" err="1"/>
              <a:t>Manual</a:t>
            </a:r>
            <a:r>
              <a:rPr lang="fr-FR" sz="2400" dirty="0"/>
              <a:t> on the </a:t>
            </a:r>
            <a:r>
              <a:rPr lang="fr-FR" sz="2400" dirty="0" smtClean="0"/>
              <a:t>GTS</a:t>
            </a:r>
            <a:endParaRPr lang="fr-FR" sz="2400" dirty="0"/>
          </a:p>
          <a:p>
            <a:r>
              <a:rPr lang="en-GB" sz="2800" dirty="0"/>
              <a:t>Nothing about decisions process, such as prioritizing of data streams across the WIS Core Network, or making data or product designated as for global exchange</a:t>
            </a:r>
          </a:p>
          <a:p>
            <a:r>
              <a:rPr lang="en-GB" sz="2800" dirty="0"/>
              <a:t>No formal (or informal) security incident response process, as well as any practical way of sharing Security information</a:t>
            </a:r>
          </a:p>
          <a:p>
            <a:pPr lvl="1"/>
            <a:endParaRPr lang="en-GB" sz="2400" dirty="0"/>
          </a:p>
        </p:txBody>
      </p:sp>
      <p:sp>
        <p:nvSpPr>
          <p:cNvPr id="4" name="Espace réservé du pied de page 3"/>
          <p:cNvSpPr>
            <a:spLocks noGrp="1"/>
          </p:cNvSpPr>
          <p:nvPr>
            <p:ph type="ftr" sz="quarter" idx="4294967295"/>
          </p:nvPr>
        </p:nvSpPr>
        <p:spPr>
          <a:xfrm>
            <a:off x="1042988" y="6453188"/>
            <a:ext cx="4465637" cy="312737"/>
          </a:xfrm>
          <a:prstGeom prst="rect">
            <a:avLst/>
          </a:prstGeom>
        </p:spPr>
        <p:txBody>
          <a:bodyPr/>
          <a:lstStyle/>
          <a:p>
            <a:pPr>
              <a:defRPr/>
            </a:pPr>
            <a:endParaRPr lang="en-US"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6</a:t>
            </a:fld>
            <a:endParaRPr lang="en-US" altLang="en-US"/>
          </a:p>
        </p:txBody>
      </p:sp>
    </p:spTree>
    <p:extLst>
      <p:ext uri="{BB962C8B-B14F-4D97-AF65-F5344CB8AC3E}">
        <p14:creationId xmlns:p14="http://schemas.microsoft.com/office/powerpoint/2010/main" val="146065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WIS </a:t>
            </a:r>
            <a:r>
              <a:rPr lang="fr-FR" dirty="0" err="1"/>
              <a:t>governance</a:t>
            </a:r>
            <a:r>
              <a:rPr lang="fr-FR" dirty="0"/>
              <a:t> – </a:t>
            </a:r>
            <a:r>
              <a:rPr lang="fr-FR" dirty="0" err="1"/>
              <a:t>GlobalExchange</a:t>
            </a:r>
            <a:r>
              <a:rPr lang="fr-FR" dirty="0"/>
              <a:t> data</a:t>
            </a:r>
          </a:p>
        </p:txBody>
      </p:sp>
      <p:sp>
        <p:nvSpPr>
          <p:cNvPr id="3" name="Espace réservé du contenu 2"/>
          <p:cNvSpPr>
            <a:spLocks noGrp="1"/>
          </p:cNvSpPr>
          <p:nvPr>
            <p:ph idx="1"/>
          </p:nvPr>
        </p:nvSpPr>
        <p:spPr/>
        <p:txBody>
          <a:bodyPr/>
          <a:lstStyle/>
          <a:p>
            <a:r>
              <a:rPr lang="en-US" dirty="0"/>
              <a:t>GISCs  have to share with all other GISCs all data from their Area of Responsibility that is identified as “</a:t>
            </a:r>
            <a:r>
              <a:rPr lang="en-US" dirty="0" err="1"/>
              <a:t>globalExchange</a:t>
            </a:r>
            <a:r>
              <a:rPr lang="en-US" dirty="0"/>
              <a:t>” </a:t>
            </a:r>
          </a:p>
          <a:p>
            <a:pPr lvl="1"/>
            <a:r>
              <a:rPr lang="en-US" dirty="0"/>
              <a:t>All GISCs had to ensure the capacity to send and receive all data tagged as “</a:t>
            </a:r>
            <a:r>
              <a:rPr lang="en-US" dirty="0" err="1"/>
              <a:t>globalExchange</a:t>
            </a:r>
            <a:r>
              <a:rPr lang="en-US" dirty="0"/>
              <a:t>” and to make it available in their 24 hour cache even if none of the NCs or DCPCs connected to the GISC subscribed to that data stream</a:t>
            </a:r>
            <a:endParaRPr lang="fr-FR" dirty="0"/>
          </a:p>
          <a:p>
            <a:endParaRPr lang="fr-FR" dirty="0"/>
          </a:p>
        </p:txBody>
      </p:sp>
      <p:sp>
        <p:nvSpPr>
          <p:cNvPr id="4" name="Espace réservé du pied de page 3"/>
          <p:cNvSpPr>
            <a:spLocks noGrp="1"/>
          </p:cNvSpPr>
          <p:nvPr>
            <p:ph type="ftr" sz="quarter" idx="4294967295"/>
          </p:nvPr>
        </p:nvSpPr>
        <p:spPr>
          <a:xfrm>
            <a:off x="1042988" y="6453188"/>
            <a:ext cx="4465637" cy="312737"/>
          </a:xfrm>
          <a:prstGeom prst="rect">
            <a:avLst/>
          </a:prstGeom>
        </p:spPr>
        <p:txBody>
          <a:bodyPr/>
          <a:lstStyle/>
          <a:p>
            <a:pPr>
              <a:defRPr/>
            </a:pPr>
            <a:endParaRPr lang="en-US"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7</a:t>
            </a:fld>
            <a:endParaRPr lang="en-US" altLang="en-US"/>
          </a:p>
        </p:txBody>
      </p:sp>
    </p:spTree>
    <p:extLst>
      <p:ext uri="{BB962C8B-B14F-4D97-AF65-F5344CB8AC3E}">
        <p14:creationId xmlns:p14="http://schemas.microsoft.com/office/powerpoint/2010/main" val="11942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GlobalExchange</a:t>
            </a:r>
            <a:r>
              <a:rPr lang="fr-FR" dirty="0"/>
              <a:t> data– </a:t>
            </a:r>
            <a:r>
              <a:rPr lang="fr-FR" dirty="0" err="1"/>
              <a:t>con’t</a:t>
            </a:r>
            <a:endParaRPr lang="fr-FR" dirty="0"/>
          </a:p>
        </p:txBody>
      </p:sp>
      <p:sp>
        <p:nvSpPr>
          <p:cNvPr id="3" name="Espace réservé du contenu 2"/>
          <p:cNvSpPr>
            <a:spLocks noGrp="1"/>
          </p:cNvSpPr>
          <p:nvPr>
            <p:ph idx="1"/>
          </p:nvPr>
        </p:nvSpPr>
        <p:spPr>
          <a:xfrm>
            <a:off x="457200" y="1417638"/>
            <a:ext cx="8229600" cy="4708525"/>
          </a:xfrm>
        </p:spPr>
        <p:txBody>
          <a:bodyPr>
            <a:noAutofit/>
          </a:bodyPr>
          <a:lstStyle/>
          <a:p>
            <a:r>
              <a:rPr lang="en-GB" sz="2000" dirty="0"/>
              <a:t>TT-GISC proposal</a:t>
            </a:r>
          </a:p>
          <a:p>
            <a:pPr lvl="1"/>
            <a:r>
              <a:rPr lang="en-GB" sz="1800" dirty="0"/>
              <a:t>The TT-GISC should be the group to decide whether a data stream should go in or out of the 24 hour cache that all GISCs have to maintain</a:t>
            </a:r>
            <a:endParaRPr lang="fr-FR" sz="1800" dirty="0"/>
          </a:p>
          <a:p>
            <a:pPr lvl="1"/>
            <a:r>
              <a:rPr lang="en-GB" sz="1800" dirty="0"/>
              <a:t>Decision to add a new or to remove an existing data stream will be by consensus of GISCs representatives </a:t>
            </a:r>
            <a:endParaRPr lang="fr-FR" sz="1800" dirty="0"/>
          </a:p>
          <a:p>
            <a:pPr lvl="1"/>
            <a:r>
              <a:rPr lang="en-GB" sz="1800" dirty="0"/>
              <a:t>If unable to get consensus, the answer should default to no and the problem escalated to CBS</a:t>
            </a:r>
          </a:p>
          <a:p>
            <a:pPr lvl="1"/>
            <a:r>
              <a:rPr lang="en-US" sz="1800" dirty="0"/>
              <a:t>The President of CBS can override any decisions made by the group</a:t>
            </a:r>
            <a:endParaRPr lang="fr-FR" sz="1800" dirty="0"/>
          </a:p>
          <a:p>
            <a:r>
              <a:rPr lang="fr-FR" sz="2000" dirty="0"/>
              <a:t>2 issues </a:t>
            </a:r>
            <a:r>
              <a:rPr lang="fr-FR" sz="2000" dirty="0" err="1"/>
              <a:t>with</a:t>
            </a:r>
            <a:r>
              <a:rPr lang="fr-FR" sz="2000" dirty="0"/>
              <a:t> </a:t>
            </a:r>
            <a:r>
              <a:rPr lang="fr-FR" sz="2000" dirty="0" err="1"/>
              <a:t>this</a:t>
            </a:r>
            <a:r>
              <a:rPr lang="fr-FR" sz="2000" dirty="0"/>
              <a:t> </a:t>
            </a:r>
            <a:r>
              <a:rPr lang="fr-FR" sz="2000" dirty="0" err="1"/>
              <a:t>proposal</a:t>
            </a:r>
            <a:endParaRPr lang="fr-FR" sz="2000" dirty="0"/>
          </a:p>
          <a:p>
            <a:pPr lvl="1"/>
            <a:r>
              <a:rPr lang="fr-FR" sz="1800" dirty="0" err="1"/>
              <a:t>GISCs</a:t>
            </a:r>
            <a:r>
              <a:rPr lang="fr-FR" sz="1800" dirty="0"/>
              <a:t> are not the </a:t>
            </a:r>
            <a:r>
              <a:rPr lang="fr-FR" sz="1800" dirty="0" err="1"/>
              <a:t>owners</a:t>
            </a:r>
            <a:r>
              <a:rPr lang="fr-FR" sz="1800" dirty="0"/>
              <a:t> of the data</a:t>
            </a:r>
          </a:p>
          <a:p>
            <a:pPr lvl="1"/>
            <a:r>
              <a:rPr lang="en-US" sz="1800" dirty="0"/>
              <a:t>GISCs might be reluctant to upgrade network or system capacity if they don’t see a strong need for this data in their area of </a:t>
            </a:r>
            <a:r>
              <a:rPr lang="en-US" sz="1800" dirty="0" smtClean="0"/>
              <a:t>responsibility</a:t>
            </a:r>
            <a:endParaRPr lang="en-US" sz="1800" dirty="0"/>
          </a:p>
          <a:p>
            <a:r>
              <a:rPr lang="en-US" sz="2000" dirty="0"/>
              <a:t>To look for an appropriate decision process that will be satisfactory to all WIS data suppliers, users, TCs and RAs as well as to the GISCs</a:t>
            </a:r>
            <a:endParaRPr lang="fr-FR" sz="2000" dirty="0"/>
          </a:p>
        </p:txBody>
      </p:sp>
      <p:sp>
        <p:nvSpPr>
          <p:cNvPr id="4" name="Espace réservé du pied de page 3"/>
          <p:cNvSpPr>
            <a:spLocks noGrp="1"/>
          </p:cNvSpPr>
          <p:nvPr>
            <p:ph type="ftr" sz="quarter" idx="4294967295"/>
          </p:nvPr>
        </p:nvSpPr>
        <p:spPr>
          <a:xfrm>
            <a:off x="1042988" y="6453188"/>
            <a:ext cx="4465637" cy="312737"/>
          </a:xfrm>
          <a:prstGeom prst="rect">
            <a:avLst/>
          </a:prstGeom>
        </p:spPr>
        <p:txBody>
          <a:bodyPr/>
          <a:lstStyle/>
          <a:p>
            <a:pPr>
              <a:defRPr/>
            </a:pPr>
            <a:endParaRPr lang="en-US" dirty="0"/>
          </a:p>
        </p:txBody>
      </p:sp>
      <p:sp>
        <p:nvSpPr>
          <p:cNvPr id="5" name="Espace réservé du numéro de diapositive 4"/>
          <p:cNvSpPr>
            <a:spLocks noGrp="1"/>
          </p:cNvSpPr>
          <p:nvPr>
            <p:ph type="sldNum" sz="quarter" idx="4294967295"/>
          </p:nvPr>
        </p:nvSpPr>
        <p:spPr>
          <a:xfrm>
            <a:off x="5867400" y="6478588"/>
            <a:ext cx="1152525" cy="312737"/>
          </a:xfrm>
          <a:prstGeom prst="rect">
            <a:avLst/>
          </a:prstGeom>
        </p:spPr>
        <p:txBody>
          <a:bodyPr/>
          <a:lstStyle/>
          <a:p>
            <a:pPr>
              <a:defRPr/>
            </a:pPr>
            <a:fld id="{14FCBA16-DE1A-4BB6-886B-C2D02154CBB0}" type="slidenum">
              <a:rPr lang="en-US" altLang="en-US" smtClean="0"/>
              <a:pPr>
                <a:defRPr/>
              </a:pPr>
              <a:t>8</a:t>
            </a:fld>
            <a:endParaRPr lang="en-US" altLang="en-US"/>
          </a:p>
        </p:txBody>
      </p:sp>
    </p:spTree>
    <p:extLst>
      <p:ext uri="{BB962C8B-B14F-4D97-AF65-F5344CB8AC3E}">
        <p14:creationId xmlns:p14="http://schemas.microsoft.com/office/powerpoint/2010/main" val="3736159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066800" y="2971800"/>
            <a:ext cx="6985000" cy="1143000"/>
          </a:xfrm>
        </p:spPr>
        <p:txBody>
          <a:bodyPr/>
          <a:lstStyle/>
          <a:p>
            <a:pPr algn="ctr">
              <a:defRPr/>
            </a:pPr>
            <a:r>
              <a:rPr lang="fr-CH" altLang="en-US" sz="3200" dirty="0">
                <a:effectLst>
                  <a:outerShdw blurRad="38100" dist="38100" dir="2700000" algn="tl">
                    <a:srgbClr val="C0C0C0"/>
                  </a:outerShdw>
                </a:effectLst>
                <a:cs typeface="Arial" charset="0"/>
              </a:rPr>
              <a:t>WIS </a:t>
            </a:r>
            <a:r>
              <a:rPr lang="fr-CH" altLang="en-US" sz="3200" dirty="0" err="1">
                <a:effectLst>
                  <a:outerShdw blurRad="38100" dist="38100" dir="2700000" algn="tl">
                    <a:srgbClr val="C0C0C0"/>
                  </a:outerShdw>
                </a:effectLst>
                <a:cs typeface="Arial" charset="0"/>
              </a:rPr>
              <a:t>Governance</a:t>
            </a:r>
            <a:endParaRPr lang="en-GB" altLang="en-US" sz="2400" i="1" dirty="0">
              <a:cs typeface="Arial" charset="0"/>
            </a:endParaRPr>
          </a:p>
        </p:txBody>
      </p:sp>
      <p:sp>
        <p:nvSpPr>
          <p:cNvPr id="5123" name="Subtitle 2"/>
          <p:cNvSpPr>
            <a:spLocks noGrp="1"/>
          </p:cNvSpPr>
          <p:nvPr>
            <p:ph type="subTitle" idx="1"/>
          </p:nvPr>
        </p:nvSpPr>
        <p:spPr>
          <a:xfrm>
            <a:off x="1066800" y="4572000"/>
            <a:ext cx="6985000" cy="990600"/>
          </a:xfrm>
        </p:spPr>
        <p:txBody>
          <a:bodyPr/>
          <a:lstStyle/>
          <a:p>
            <a:pPr lvl="0" algn="ctr" eaLnBrk="1" hangingPunct="1">
              <a:buNone/>
            </a:pPr>
            <a:r>
              <a:rPr lang="fr-CH" altLang="en-US" sz="2000" dirty="0">
                <a:effectLst>
                  <a:outerShdw blurRad="38100" dist="38100" dir="2700000" algn="tl">
                    <a:srgbClr val="C0C0C0"/>
                  </a:outerShdw>
                </a:effectLst>
                <a:cs typeface="Arial" charset="0"/>
              </a:rPr>
              <a:t>Security Incident </a:t>
            </a:r>
            <a:r>
              <a:rPr lang="fr-CH" altLang="en-US" sz="2000" dirty="0" err="1">
                <a:effectLst>
                  <a:outerShdw blurRad="38100" dist="38100" dir="2700000" algn="tl">
                    <a:srgbClr val="C0C0C0"/>
                  </a:outerShdw>
                </a:effectLst>
                <a:cs typeface="Arial" charset="0"/>
              </a:rPr>
              <a:t>Process</a:t>
            </a:r>
            <a:endParaRPr lang="en-US" altLang="en-US" sz="2000" dirty="0">
              <a:solidFill>
                <a:srgbClr val="FFFFFF"/>
              </a:solidFill>
              <a:latin typeface="Arial" charset="0"/>
            </a:endParaRPr>
          </a:p>
        </p:txBody>
      </p:sp>
    </p:spTree>
    <p:extLst>
      <p:ext uri="{BB962C8B-B14F-4D97-AF65-F5344CB8AC3E}">
        <p14:creationId xmlns:p14="http://schemas.microsoft.com/office/powerpoint/2010/main" val="3153478060"/>
      </p:ext>
    </p:extLst>
  </p:cSld>
  <p:clrMapOvr>
    <a:masterClrMapping/>
  </p:clrMapOvr>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CE80B02BBC6F4586DBE30EDCB657A5" ma:contentTypeVersion="14" ma:contentTypeDescription="Create a new document." ma:contentTypeScope="" ma:versionID="c3e70647cfd6916d7c5e07e1610a7326">
  <xsd:schema xmlns:xsd="http://www.w3.org/2001/XMLSchema" xmlns:xs="http://www.w3.org/2001/XMLSchema" xmlns:p="http://schemas.microsoft.com/office/2006/metadata/properties" xmlns:ns2="f026baef-f058-4dc3-b261-36cda4839fb4" xmlns:ns3="96d886eb-95f6-47f3-bdfb-70dab5061c60" targetNamespace="http://schemas.microsoft.com/office/2006/metadata/properties" ma:root="true" ma:fieldsID="33a0c93ad58eddf02bb04d64af9f76e4" ns2:_="" ns3:_="">
    <xsd:import namespace="f026baef-f058-4dc3-b261-36cda4839fb4"/>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26baef-f058-4dc3-b261-36cda4839f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28D218-9E67-4DCB-A8FD-4CE17FB07E7A}"/>
</file>

<file path=customXml/itemProps2.xml><?xml version="1.0" encoding="utf-8"?>
<ds:datastoreItem xmlns:ds="http://schemas.openxmlformats.org/officeDocument/2006/customXml" ds:itemID="{957B110F-24B6-4562-9D54-E9D8CEF6D881}"/>
</file>

<file path=customXml/itemProps3.xml><?xml version="1.0" encoding="utf-8"?>
<ds:datastoreItem xmlns:ds="http://schemas.openxmlformats.org/officeDocument/2006/customXml" ds:itemID="{09893D47-7E70-4CA0-B502-4122E7AB91A7}"/>
</file>

<file path=docProps/app.xml><?xml version="1.0" encoding="utf-8"?>
<Properties xmlns="http://schemas.openxmlformats.org/officeDocument/2006/extended-properties" xmlns:vt="http://schemas.openxmlformats.org/officeDocument/2006/docPropsVTypes">
  <Template>WMO_WHITE_Powerpoint_en_fr</Template>
  <TotalTime>17</TotalTime>
  <Words>866</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WMO_WHITE_Powerpoint_en_fr</vt:lpstr>
      <vt:lpstr>PowerPoint Presentation</vt:lpstr>
      <vt:lpstr>ICTT-WIS ToRs</vt:lpstr>
      <vt:lpstr>Objectives of the meeting</vt:lpstr>
      <vt:lpstr>2 questions</vt:lpstr>
      <vt:lpstr>WIS Governance</vt:lpstr>
      <vt:lpstr>WIS governance</vt:lpstr>
      <vt:lpstr>WIS governance – GlobalExchange data</vt:lpstr>
      <vt:lpstr>GlobalExchange data– con’t</vt:lpstr>
      <vt:lpstr>WIS Governance</vt:lpstr>
      <vt:lpstr>WIS Security Incident process</vt:lpstr>
      <vt:lpstr>Process description</vt:lpstr>
      <vt:lpstr>Recommended Text for Report</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Thomas</dc:creator>
  <cp:lastModifiedBy>David Thomas</cp:lastModifiedBy>
  <cp:revision>4</cp:revision>
  <dcterms:created xsi:type="dcterms:W3CDTF">2016-08-17T13:13:24Z</dcterms:created>
  <dcterms:modified xsi:type="dcterms:W3CDTF">2016-09-12T06:37:01Z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0x01010023CE80B02BBC6F4586DBE30EDCB657A5</vt:lpwstr>
  </property>
</Properties>
</file>