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63" r:id="rId3"/>
    <p:sldId id="264" r:id="rId4"/>
    <p:sldId id="268" r:id="rId5"/>
    <p:sldId id="269" r:id="rId6"/>
    <p:sldId id="296" r:id="rId7"/>
    <p:sldId id="298" r:id="rId8"/>
    <p:sldId id="277" r:id="rId9"/>
    <p:sldId id="272" r:id="rId10"/>
    <p:sldId id="303" r:id="rId11"/>
    <p:sldId id="305" r:id="rId12"/>
    <p:sldId id="299" r:id="rId13"/>
    <p:sldId id="301" r:id="rId14"/>
    <p:sldId id="300" r:id="rId15"/>
    <p:sldId id="304" r:id="rId16"/>
    <p:sldId id="25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51FC9-AFCF-49EB-A244-BC807F184F05}" type="datetimeFigureOut">
              <a:rPr lang="en-US" smtClean="0"/>
              <a:pPr/>
              <a:t>09/09/2016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321C3-9685-46B5-915C-1C4C4FEE7A3D}" type="slidenum">
              <a:rPr lang="en-US" smtClean="0"/>
              <a:pPr/>
              <a:t>‹#›</a:t>
            </a:fld>
            <a:endParaRPr lang="en-US"/>
          </a:p>
        </p:txBody>
      </p:sp>
    </p:spTree>
    <p:extLst>
      <p:ext uri="{BB962C8B-B14F-4D97-AF65-F5344CB8AC3E}">
        <p14:creationId xmlns:p14="http://schemas.microsoft.com/office/powerpoint/2010/main" val="59413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0FE348-F6E3-0D4A-9E6C-6330799BBDC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08714-0123-4697-BB9E-E797D37FF921}"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016F9-CE24-4E5C-871E-3BDA4C18453A}" type="slidenum">
              <a:rPr lang="en-US"/>
              <a:pPr/>
              <a:t>7</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917575" y="744538"/>
            <a:ext cx="4962525" cy="3722687"/>
          </a:xfrm>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ea typeface="MS PGothic" panose="020B0600070205080204" pitchFamily="34" charset="-128"/>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u="sng">
                <a:solidFill>
                  <a:schemeClr val="tx2"/>
                </a:solidFill>
                <a:latin typeface="Tahoma" panose="020B0604030504040204" pitchFamily="34" charset="0"/>
                <a:ea typeface="MS PGothic" panose="020B0600070205080204" pitchFamily="34" charset="-128"/>
              </a:defRPr>
            </a:lvl1pPr>
            <a:lvl2pPr marL="742950" indent="-285750">
              <a:defRPr sz="2000" b="1" u="sng">
                <a:solidFill>
                  <a:schemeClr val="tx2"/>
                </a:solidFill>
                <a:latin typeface="Tahoma" panose="020B0604030504040204" pitchFamily="34" charset="0"/>
                <a:ea typeface="MS PGothic" panose="020B0600070205080204" pitchFamily="34" charset="-128"/>
              </a:defRPr>
            </a:lvl2pPr>
            <a:lvl3pPr marL="1143000" indent="-228600">
              <a:defRPr sz="2000" b="1" u="sng">
                <a:solidFill>
                  <a:schemeClr val="tx2"/>
                </a:solidFill>
                <a:latin typeface="Tahoma" panose="020B0604030504040204" pitchFamily="34" charset="0"/>
                <a:ea typeface="MS PGothic" panose="020B0600070205080204" pitchFamily="34" charset="-128"/>
              </a:defRPr>
            </a:lvl3pPr>
            <a:lvl4pPr marL="1600200" indent="-228600">
              <a:defRPr sz="2000" b="1" u="sng">
                <a:solidFill>
                  <a:schemeClr val="tx2"/>
                </a:solidFill>
                <a:latin typeface="Tahoma" panose="020B0604030504040204" pitchFamily="34" charset="0"/>
                <a:ea typeface="MS PGothic" panose="020B0600070205080204" pitchFamily="34" charset="-128"/>
              </a:defRPr>
            </a:lvl4pPr>
            <a:lvl5pPr marL="2057400" indent="-228600">
              <a:defRPr sz="2000" b="1" u="sng">
                <a:solidFill>
                  <a:schemeClr val="tx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9pPr>
          </a:lstStyle>
          <a:p>
            <a:fld id="{F1017890-9FF8-4956-B3B9-BE6C350FFE7B}" type="slidenum">
              <a:rPr lang="en-ZA" altLang="ja-JP" sz="1200" b="0" u="none" smtClean="0">
                <a:solidFill>
                  <a:srgbClr val="000000"/>
                </a:solidFill>
                <a:latin typeface="Arial" panose="020B0604020202020204" pitchFamily="34" charset="0"/>
              </a:rPr>
              <a:pPr/>
              <a:t>8</a:t>
            </a:fld>
            <a:endParaRPr lang="en-ZA" altLang="ja-JP" sz="1200" b="0" u="none"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47580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051F01-34EE-4C5C-955A-7F8BEA0B1820}" type="slidenum">
              <a:rPr lang="en-GB" smtClean="0">
                <a:solidFill>
                  <a:srgbClr val="000000"/>
                </a:solidFill>
              </a:rPr>
              <a:pPr>
                <a:defRPr/>
              </a:pPr>
              <a:t>10</a:t>
            </a:fld>
            <a:endParaRPr lang="en-GB">
              <a:solidFill>
                <a:srgbClr val="000000"/>
              </a:solidFill>
            </a:endParaRPr>
          </a:p>
        </p:txBody>
      </p:sp>
    </p:spTree>
    <p:extLst>
      <p:ext uri="{BB962C8B-B14F-4D97-AF65-F5344CB8AC3E}">
        <p14:creationId xmlns:p14="http://schemas.microsoft.com/office/powerpoint/2010/main" val="125795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6A6453C8-5E4D-4926-994F-CC8BF9E56A81}" type="datetime1">
              <a:rPr lang="en-US" smtClean="0"/>
              <a:t>09/09/2016</a:t>
            </a:fld>
            <a:endParaRPr lang="en-US"/>
          </a:p>
        </p:txBody>
      </p:sp>
      <p:sp>
        <p:nvSpPr>
          <p:cNvPr id="6" name="Footer Placeholder 5"/>
          <p:cNvSpPr>
            <a:spLocks noGrp="1"/>
          </p:cNvSpPr>
          <p:nvPr>
            <p:ph type="ftr" sz="quarter" idx="12"/>
          </p:nvPr>
        </p:nvSpPr>
        <p:spPr/>
        <p:txBody>
          <a:bodyPr/>
          <a:lstStyle/>
          <a:p>
            <a:r>
              <a:rPr lang="en-US" smtClean="0"/>
              <a:t>D. Berod, WMO</a:t>
            </a:r>
            <a:endParaRPr lang="en-US"/>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127738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5321C3-9685-46B5-915C-1C4C4FEE7A3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pPr/>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721255" y="2044702"/>
            <a:ext cx="8229600" cy="1951564"/>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Statements from </a:t>
            </a:r>
            <a:r>
              <a:rPr lang="en-US" sz="4800" dirty="0" err="1" smtClean="0">
                <a:solidFill>
                  <a:srgbClr val="000090"/>
                </a:solidFill>
              </a:rPr>
              <a:t>CHy</a:t>
            </a:r>
            <a:r>
              <a:rPr lang="en-US" sz="4800" dirty="0">
                <a:solidFill>
                  <a:srgbClr val="000090"/>
                </a:solidFill>
              </a:rPr>
              <a:t/>
            </a:r>
            <a:br>
              <a:rPr lang="en-US" sz="4800" dirty="0">
                <a:solidFill>
                  <a:srgbClr val="000090"/>
                </a:solidFill>
              </a:rPr>
            </a:br>
            <a:endParaRPr lang="en-US" sz="4800" dirty="0" smtClean="0">
              <a:solidFill>
                <a:srgbClr val="000090"/>
              </a:solidFill>
            </a:endParaRPr>
          </a:p>
          <a:p>
            <a:r>
              <a:rPr lang="en-US" sz="2400" dirty="0" smtClean="0">
                <a:solidFill>
                  <a:srgbClr val="000090"/>
                </a:solidFill>
              </a:rPr>
              <a:t>Submitted </a:t>
            </a:r>
            <a:r>
              <a:rPr lang="en-US" sz="2400" dirty="0">
                <a:solidFill>
                  <a:srgbClr val="000090"/>
                </a:solidFill>
              </a:rPr>
              <a:t>by: </a:t>
            </a:r>
            <a:r>
              <a:rPr lang="en-US" sz="2400" dirty="0" smtClean="0">
                <a:solidFill>
                  <a:srgbClr val="000090"/>
                </a:solidFill>
              </a:rPr>
              <a:t>Commission for Hydrology (</a:t>
            </a:r>
            <a:r>
              <a:rPr lang="en-US" sz="2400" dirty="0" err="1" smtClean="0">
                <a:solidFill>
                  <a:srgbClr val="000090"/>
                </a:solidFill>
              </a:rPr>
              <a:t>CHy</a:t>
            </a:r>
            <a:r>
              <a:rPr lang="en-US" sz="2400" dirty="0" smtClean="0">
                <a:solidFill>
                  <a:srgbClr val="000090"/>
                </a:solidFill>
              </a:rPr>
              <a:t>)</a:t>
            </a:r>
            <a:r>
              <a:rPr lang="en-US" sz="2400" dirty="0">
                <a:solidFill>
                  <a:srgbClr val="000090"/>
                </a:solidFill>
              </a:rPr>
              <a:t/>
            </a:r>
            <a:br>
              <a:rPr lang="en-US" sz="2400" dirty="0">
                <a:solidFill>
                  <a:srgbClr val="000090"/>
                </a:solidFill>
              </a:rPr>
            </a:br>
            <a:r>
              <a:rPr lang="en-US" sz="2400" dirty="0">
                <a:solidFill>
                  <a:srgbClr val="000090"/>
                </a:solidFill>
              </a:rPr>
              <a:t>(Doc </a:t>
            </a:r>
            <a:r>
              <a:rPr lang="en-US" sz="2400" dirty="0" smtClean="0">
                <a:solidFill>
                  <a:srgbClr val="000090"/>
                </a:solidFill>
              </a:rPr>
              <a:t>3d)</a:t>
            </a:r>
            <a:endParaRPr lang="en-US" sz="2400" dirty="0">
              <a:solidFill>
                <a:srgbClr val="000090"/>
              </a:solidFill>
            </a:endParaRPr>
          </a:p>
        </p:txBody>
      </p:sp>
      <p:sp>
        <p:nvSpPr>
          <p:cNvPr id="4" name="Rectangle 6"/>
          <p:cNvSpPr>
            <a:spLocks noGrp="1" noChangeArrowheads="1"/>
          </p:cNvSpPr>
          <p:nvPr>
            <p:ph type="subTitle" idx="1"/>
          </p:nvPr>
        </p:nvSpPr>
        <p:spPr>
          <a:xfrm>
            <a:off x="1294375" y="4299231"/>
            <a:ext cx="7921625" cy="1224236"/>
          </a:xfrm>
        </p:spPr>
        <p:txBody>
          <a:bodyPr/>
          <a:lstStyle/>
          <a:p>
            <a:r>
              <a:rPr lang="en-US" sz="2000" b="1" dirty="0"/>
              <a:t>Inter-Commission Task Team on the WMO information system </a:t>
            </a:r>
            <a:endParaRPr lang="en-US" sz="2000" b="1" dirty="0" smtClean="0"/>
          </a:p>
          <a:p>
            <a:r>
              <a:rPr lang="en-US" sz="2000" b="1" dirty="0" smtClean="0"/>
              <a:t>(</a:t>
            </a:r>
            <a:r>
              <a:rPr lang="en-US" sz="2000" b="1" dirty="0"/>
              <a:t>ICTT-WIS)</a:t>
            </a:r>
            <a:br>
              <a:rPr lang="en-US" sz="2000" b="1" dirty="0"/>
            </a:br>
            <a:r>
              <a:rPr lang="en-US" sz="2000" b="1" dirty="0"/>
              <a:t>WMO, Geneva. 12-13 Sept 2016</a:t>
            </a:r>
            <a:endParaRPr lang="en-US" altLang="en-US" sz="2000" dirty="0"/>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914400" y="79375"/>
            <a:ext cx="8229600" cy="1143000"/>
          </a:xfrm>
        </p:spPr>
        <p:txBody>
          <a:bodyPr/>
          <a:lstStyle/>
          <a:p>
            <a:pPr eaLnBrk="1" hangingPunct="1"/>
            <a:r>
              <a:rPr lang="en-GB" altLang="en-US" sz="2800" b="1" dirty="0" smtClean="0">
                <a:solidFill>
                  <a:srgbClr val="003366"/>
                </a:solidFill>
              </a:rPr>
              <a:t>WMO/OGC Hydrology Domain Working Group</a:t>
            </a:r>
            <a:br>
              <a:rPr lang="en-GB" altLang="en-US" sz="2800" b="1" dirty="0" smtClean="0">
                <a:solidFill>
                  <a:srgbClr val="003366"/>
                </a:solidFill>
              </a:rPr>
            </a:br>
            <a:r>
              <a:rPr lang="en-GB" altLang="en-US" sz="2800" b="1" dirty="0" smtClean="0">
                <a:solidFill>
                  <a:srgbClr val="003366"/>
                </a:solidFill>
              </a:rPr>
              <a:t>WaterML2 suite</a:t>
            </a:r>
          </a:p>
        </p:txBody>
      </p:sp>
      <p:grpSp>
        <p:nvGrpSpPr>
          <p:cNvPr id="2" name="Gruppieren 2"/>
          <p:cNvGrpSpPr/>
          <p:nvPr/>
        </p:nvGrpSpPr>
        <p:grpSpPr>
          <a:xfrm>
            <a:off x="1293620" y="2116485"/>
            <a:ext cx="6623046" cy="3226981"/>
            <a:chOff x="1318203" y="1908835"/>
            <a:chExt cx="6623046" cy="3904647"/>
          </a:xfrm>
          <a:effectLst>
            <a:outerShdw blurRad="50800" dist="38100" dir="2700000" algn="tl" rotWithShape="0">
              <a:prstClr val="black">
                <a:alpha val="40000"/>
              </a:prstClr>
            </a:outerShdw>
          </a:effectLst>
        </p:grpSpPr>
        <p:grpSp>
          <p:nvGrpSpPr>
            <p:cNvPr id="3" name="Gruppieren 5"/>
            <p:cNvGrpSpPr/>
            <p:nvPr/>
          </p:nvGrpSpPr>
          <p:grpSpPr>
            <a:xfrm>
              <a:off x="1318203" y="1908835"/>
              <a:ext cx="6623046" cy="3904647"/>
              <a:chOff x="934404" y="1573378"/>
              <a:chExt cx="7285351" cy="4724623"/>
            </a:xfrm>
          </p:grpSpPr>
          <p:sp>
            <p:nvSpPr>
              <p:cNvPr id="33" name="Ellipse 6"/>
              <p:cNvSpPr/>
              <p:nvPr/>
            </p:nvSpPr>
            <p:spPr bwMode="auto">
              <a:xfrm>
                <a:off x="934404" y="1573378"/>
                <a:ext cx="7285351" cy="4724623"/>
              </a:xfrm>
              <a:prstGeom prst="ellipse">
                <a:avLst/>
              </a:prstGeom>
              <a:solidFill>
                <a:srgbClr val="DDDDDD"/>
              </a:solidFill>
              <a:ln w="19050" cap="flat" cmpd="sng" algn="ctr">
                <a:solidFill>
                  <a:srgbClr val="C00000"/>
                </a:solidFill>
                <a:prstDash val="solid"/>
                <a:round/>
                <a:headEnd type="none" w="med" len="med"/>
                <a:tailEnd type="none" w="med" len="med"/>
              </a:ln>
              <a:effectLst>
                <a:outerShdw blurRad="50800" dist="50800" dir="7440000" sx="89000" sy="89000" algn="ctr" rotWithShape="0">
                  <a:srgbClr val="000000">
                    <a:alpha val="43137"/>
                  </a:srgbClr>
                </a:outerShdw>
              </a:effectLst>
            </p:spPr>
            <p:txBody>
              <a:bodyPr rtlCol="0" anchor="ctr"/>
              <a:lstStyle/>
              <a:p>
                <a:pPr algn="ctr" eaLnBrk="1" hangingPunct="1">
                  <a:spcBef>
                    <a:spcPct val="0"/>
                  </a:spcBef>
                  <a:buClrTx/>
                  <a:buFontTx/>
                  <a:buNone/>
                </a:pPr>
                <a:endParaRPr lang="en-GB" sz="1800">
                  <a:solidFill>
                    <a:srgbClr val="000000"/>
                  </a:solidFill>
                </a:endParaRPr>
              </a:p>
            </p:txBody>
          </p:sp>
          <p:sp>
            <p:nvSpPr>
              <p:cNvPr id="34" name="Textfeld 15"/>
              <p:cNvSpPr txBox="1"/>
              <p:nvPr/>
            </p:nvSpPr>
            <p:spPr>
              <a:xfrm>
                <a:off x="2096668" y="3023783"/>
                <a:ext cx="5453888" cy="1644747"/>
              </a:xfrm>
              <a:prstGeom prst="rect">
                <a:avLst/>
              </a:prstGeom>
              <a:noFill/>
            </p:spPr>
            <p:txBody>
              <a:bodyPr wrap="square" rtlCol="0">
                <a:spAutoFit/>
              </a:bodyPr>
              <a:lstStyle/>
              <a:p>
                <a:pPr algn="ctr" eaLnBrk="1" hangingPunct="1">
                  <a:spcBef>
                    <a:spcPct val="0"/>
                  </a:spcBef>
                  <a:buClrTx/>
                  <a:buFontTx/>
                  <a:buNone/>
                </a:pPr>
                <a:r>
                  <a:rPr lang="de-DE" sz="2200" u="sng" dirty="0" err="1" smtClean="0">
                    <a:solidFill>
                      <a:srgbClr val="002060"/>
                    </a:solidFill>
                  </a:rPr>
                  <a:t>Hydrologic</a:t>
                </a:r>
                <a:r>
                  <a:rPr lang="de-DE" sz="2200" u="sng" dirty="0" smtClean="0">
                    <a:solidFill>
                      <a:srgbClr val="002060"/>
                    </a:solidFill>
                  </a:rPr>
                  <a:t>  </a:t>
                </a:r>
                <a:r>
                  <a:rPr lang="de-DE" sz="2200" u="sng" dirty="0">
                    <a:solidFill>
                      <a:srgbClr val="002060"/>
                    </a:solidFill>
                  </a:rPr>
                  <a:t>Information Standards</a:t>
                </a:r>
                <a:r>
                  <a:rPr lang="de-DE" sz="2200" dirty="0">
                    <a:solidFill>
                      <a:srgbClr val="002060"/>
                    </a:solidFill>
                  </a:rPr>
                  <a:t>: </a:t>
                </a:r>
                <a:endParaRPr lang="de-DE" sz="2200" dirty="0" smtClean="0">
                  <a:solidFill>
                    <a:srgbClr val="002060"/>
                  </a:solidFill>
                </a:endParaRPr>
              </a:p>
              <a:p>
                <a:pPr algn="ctr" eaLnBrk="1" hangingPunct="1">
                  <a:spcBef>
                    <a:spcPct val="0"/>
                  </a:spcBef>
                  <a:buClrTx/>
                  <a:buFontTx/>
                  <a:buNone/>
                </a:pPr>
                <a:endParaRPr lang="de-DE" sz="2200" dirty="0">
                  <a:solidFill>
                    <a:srgbClr val="002060"/>
                  </a:solidFill>
                </a:endParaRPr>
              </a:p>
              <a:p>
                <a:pPr algn="ctr" eaLnBrk="1" hangingPunct="1">
                  <a:spcBef>
                    <a:spcPts val="600"/>
                  </a:spcBef>
                  <a:buClrTx/>
                  <a:buFontTx/>
                  <a:buNone/>
                </a:pPr>
                <a:r>
                  <a:rPr lang="de-DE" sz="1800" dirty="0" err="1" smtClean="0">
                    <a:solidFill>
                      <a:srgbClr val="002060"/>
                    </a:solidFill>
                  </a:rPr>
                  <a:t>of</a:t>
                </a:r>
                <a:r>
                  <a:rPr lang="de-DE" sz="1800" dirty="0" smtClean="0">
                    <a:solidFill>
                      <a:srgbClr val="002060"/>
                    </a:solidFill>
                  </a:rPr>
                  <a:t> </a:t>
                </a:r>
                <a:r>
                  <a:rPr lang="de-DE" sz="1800" dirty="0" err="1" smtClean="0">
                    <a:solidFill>
                      <a:srgbClr val="002060"/>
                    </a:solidFill>
                  </a:rPr>
                  <a:t>hydrologic</a:t>
                </a:r>
                <a:r>
                  <a:rPr lang="de-DE" sz="1800" dirty="0" smtClean="0">
                    <a:solidFill>
                      <a:srgbClr val="002060"/>
                    </a:solidFill>
                  </a:rPr>
                  <a:t> (</a:t>
                </a:r>
                <a:r>
                  <a:rPr lang="de-DE" sz="1800" dirty="0" err="1" smtClean="0">
                    <a:solidFill>
                      <a:srgbClr val="002060"/>
                    </a:solidFill>
                  </a:rPr>
                  <a:t>water</a:t>
                </a:r>
                <a:r>
                  <a:rPr lang="de-DE" sz="1800" dirty="0" smtClean="0">
                    <a:solidFill>
                      <a:srgbClr val="002060"/>
                    </a:solidFill>
                  </a:rPr>
                  <a:t>) </a:t>
                </a:r>
                <a:r>
                  <a:rPr lang="de-DE" sz="1800" dirty="0" err="1" smtClean="0">
                    <a:solidFill>
                      <a:srgbClr val="002060"/>
                    </a:solidFill>
                  </a:rPr>
                  <a:t>features</a:t>
                </a:r>
                <a:endParaRPr lang="en-US" sz="1800" dirty="0" err="1">
                  <a:solidFill>
                    <a:srgbClr val="002060"/>
                  </a:solidFill>
                </a:endParaRPr>
              </a:p>
            </p:txBody>
          </p:sp>
        </p:grpSp>
        <p:sp>
          <p:nvSpPr>
            <p:cNvPr id="26" name="Textfeld 1"/>
            <p:cNvSpPr txBox="1"/>
            <p:nvPr/>
          </p:nvSpPr>
          <p:spPr>
            <a:xfrm>
              <a:off x="3824343" y="3615842"/>
              <a:ext cx="1780352" cy="484133"/>
            </a:xfrm>
            <a:prstGeom prst="rect">
              <a:avLst/>
            </a:prstGeom>
            <a:noFill/>
          </p:spPr>
          <p:txBody>
            <a:bodyPr wrap="square" rtlCol="0">
              <a:spAutoFit/>
            </a:bodyPr>
            <a:lstStyle/>
            <a:p>
              <a:pPr algn="ctr" eaLnBrk="1" hangingPunct="1">
                <a:spcBef>
                  <a:spcPct val="0"/>
                </a:spcBef>
                <a:buClrTx/>
                <a:buFontTx/>
                <a:buNone/>
              </a:pPr>
              <a:r>
                <a:rPr lang="en-GB" sz="2000" b="1" dirty="0" smtClean="0">
                  <a:solidFill>
                    <a:srgbClr val="002060"/>
                  </a:solidFill>
                  <a:effectLst>
                    <a:outerShdw blurRad="38100" dist="38100" dir="2700000" algn="tl">
                      <a:srgbClr val="000000">
                        <a:alpha val="43137"/>
                      </a:srgbClr>
                    </a:outerShdw>
                  </a:effectLst>
                </a:rPr>
                <a:t>Observation,</a:t>
              </a:r>
              <a:endParaRPr lang="en-GB" sz="2000" b="1" dirty="0">
                <a:solidFill>
                  <a:srgbClr val="002060"/>
                </a:solidFill>
                <a:effectLst>
                  <a:outerShdw blurRad="38100" dist="38100" dir="2700000" algn="tl">
                    <a:srgbClr val="000000">
                      <a:alpha val="43137"/>
                    </a:srgbClr>
                  </a:outerShdw>
                </a:effectLst>
              </a:endParaRPr>
            </a:p>
          </p:txBody>
        </p:sp>
        <p:sp>
          <p:nvSpPr>
            <p:cNvPr id="27" name="Textfeld 35"/>
            <p:cNvSpPr txBox="1"/>
            <p:nvPr/>
          </p:nvSpPr>
          <p:spPr>
            <a:xfrm>
              <a:off x="2201683" y="3615844"/>
              <a:ext cx="1839384" cy="484133"/>
            </a:xfrm>
            <a:prstGeom prst="rect">
              <a:avLst/>
            </a:prstGeom>
            <a:noFill/>
          </p:spPr>
          <p:txBody>
            <a:bodyPr wrap="square" rtlCol="0">
              <a:spAutoFit/>
            </a:bodyPr>
            <a:lstStyle/>
            <a:p>
              <a:pPr eaLnBrk="1" hangingPunct="1">
                <a:spcBef>
                  <a:spcPct val="0"/>
                </a:spcBef>
                <a:buClrTx/>
                <a:buFontTx/>
                <a:buNone/>
              </a:pPr>
              <a:r>
                <a:rPr lang="en-GB" sz="2000" b="1" smtClean="0">
                  <a:solidFill>
                    <a:srgbClr val="002060"/>
                  </a:solidFill>
                  <a:effectLst>
                    <a:outerShdw blurRad="38100" dist="38100" dir="2700000" algn="tl">
                      <a:srgbClr val="000000">
                        <a:alpha val="43137"/>
                      </a:srgbClr>
                    </a:outerShdw>
                  </a:effectLst>
                </a:rPr>
                <a:t>Identification,</a:t>
              </a:r>
              <a:endParaRPr lang="en-GB" sz="2000" b="1">
                <a:solidFill>
                  <a:srgbClr val="002060"/>
                </a:solidFill>
                <a:effectLst>
                  <a:outerShdw blurRad="38100" dist="38100" dir="2700000" algn="tl">
                    <a:srgbClr val="000000">
                      <a:alpha val="43137"/>
                    </a:srgbClr>
                  </a:outerShdw>
                </a:effectLst>
              </a:endParaRPr>
            </a:p>
          </p:txBody>
        </p:sp>
        <p:sp>
          <p:nvSpPr>
            <p:cNvPr id="29" name="Textfeld 36"/>
            <p:cNvSpPr txBox="1"/>
            <p:nvPr/>
          </p:nvSpPr>
          <p:spPr>
            <a:xfrm>
              <a:off x="5398685" y="3599903"/>
              <a:ext cx="2088232" cy="484133"/>
            </a:xfrm>
            <a:prstGeom prst="rect">
              <a:avLst/>
            </a:prstGeom>
            <a:noFill/>
          </p:spPr>
          <p:txBody>
            <a:bodyPr wrap="square" rtlCol="0">
              <a:spAutoFit/>
            </a:bodyPr>
            <a:lstStyle/>
            <a:p>
              <a:pPr eaLnBrk="1" hangingPunct="1">
                <a:spcBef>
                  <a:spcPct val="0"/>
                </a:spcBef>
                <a:buClrTx/>
                <a:buFontTx/>
                <a:buNone/>
              </a:pPr>
              <a:r>
                <a:rPr lang="en-GB" sz="2000" b="1" smtClean="0">
                  <a:solidFill>
                    <a:srgbClr val="002060"/>
                  </a:solidFill>
                  <a:effectLst>
                    <a:outerShdw blurRad="38100" dist="38100" dir="2700000" algn="tl">
                      <a:srgbClr val="000000">
                        <a:alpha val="43137"/>
                      </a:srgbClr>
                    </a:outerShdw>
                  </a:effectLst>
                </a:rPr>
                <a:t>Representation</a:t>
              </a:r>
            </a:p>
          </p:txBody>
        </p:sp>
      </p:grpSp>
      <p:sp>
        <p:nvSpPr>
          <p:cNvPr id="35" name="File"/>
          <p:cNvSpPr>
            <a:spLocks noEditPoints="1" noChangeArrowheads="1"/>
          </p:cNvSpPr>
          <p:nvPr/>
        </p:nvSpPr>
        <p:spPr bwMode="auto">
          <a:xfrm>
            <a:off x="5930951" y="1888718"/>
            <a:ext cx="1276364" cy="94909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2">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0" tIns="45720" rIns="91440" bIns="45720" numCol="1" anchor="t" anchorCtr="0" compatLnSpc="1">
            <a:prstTxWarp prst="textNoShape">
              <a:avLst/>
            </a:prstTxWarp>
          </a:bodyPr>
          <a:lstStyle/>
          <a:p>
            <a:pPr algn="ctr" eaLnBrk="1" hangingPunct="1">
              <a:spcBef>
                <a:spcPct val="0"/>
              </a:spcBef>
              <a:buClrTx/>
              <a:buFontTx/>
              <a:buNone/>
            </a:pPr>
            <a:r>
              <a:rPr lang="en-GB" sz="1000" dirty="0" smtClean="0">
                <a:solidFill>
                  <a:srgbClr val="002060"/>
                </a:solidFill>
                <a:latin typeface="Arial"/>
                <a:ea typeface="MS PGothic" pitchFamily="34" charset="-128"/>
              </a:rPr>
              <a:t>WaterML2Part3</a:t>
            </a:r>
            <a:r>
              <a:rPr lang="en-GB" sz="1000" b="1" dirty="0" smtClean="0">
                <a:solidFill>
                  <a:srgbClr val="002060"/>
                </a:solidFill>
                <a:latin typeface="Arial"/>
                <a:ea typeface="MS PGothic" pitchFamily="34" charset="-128"/>
              </a:rPr>
              <a:t>:</a:t>
            </a:r>
            <a:r>
              <a:rPr lang="en-GB" sz="1000" b="1" dirty="0">
                <a:solidFill>
                  <a:srgbClr val="002060"/>
                </a:solidFill>
                <a:latin typeface="Arial"/>
                <a:ea typeface="MS PGothic" pitchFamily="34" charset="-128"/>
              </a:rPr>
              <a:t/>
            </a:r>
            <a:br>
              <a:rPr lang="en-GB" sz="1000" b="1" dirty="0">
                <a:solidFill>
                  <a:srgbClr val="002060"/>
                </a:solidFill>
                <a:latin typeface="Arial"/>
                <a:ea typeface="MS PGothic" pitchFamily="34" charset="-128"/>
              </a:rPr>
            </a:br>
            <a:r>
              <a:rPr lang="en-GB" sz="1000" b="1" dirty="0">
                <a:solidFill>
                  <a:srgbClr val="002060"/>
                </a:solidFill>
                <a:latin typeface="Arial"/>
                <a:ea typeface="MS PGothic" pitchFamily="34" charset="-128"/>
              </a:rPr>
              <a:t>Water Quality </a:t>
            </a:r>
            <a:r>
              <a:rPr lang="en-GB" sz="1000" b="1" dirty="0" smtClean="0">
                <a:solidFill>
                  <a:srgbClr val="002060"/>
                </a:solidFill>
                <a:latin typeface="Arial"/>
                <a:ea typeface="MS PGothic" pitchFamily="34" charset="-128"/>
              </a:rPr>
              <a:t>Observation       </a:t>
            </a:r>
            <a:r>
              <a:rPr lang="en-GB" sz="1000" dirty="0" smtClean="0">
                <a:solidFill>
                  <a:srgbClr val="002060"/>
                </a:solidFill>
                <a:latin typeface="Arial"/>
                <a:ea typeface="MS PGothic" pitchFamily="34" charset="-128"/>
              </a:rPr>
              <a:t>(OGC </a:t>
            </a:r>
            <a:r>
              <a:rPr lang="en-GB" sz="1000" dirty="0">
                <a:solidFill>
                  <a:srgbClr val="002060"/>
                </a:solidFill>
                <a:latin typeface="Arial"/>
                <a:ea typeface="MS PGothic" pitchFamily="34" charset="-128"/>
              </a:rPr>
              <a:t>BP 14-003</a:t>
            </a:r>
            <a:r>
              <a:rPr lang="en-GB" sz="1000" b="1" dirty="0" smtClean="0">
                <a:solidFill>
                  <a:srgbClr val="002060"/>
                </a:solidFill>
                <a:latin typeface="Arial"/>
                <a:ea typeface="MS PGothic" pitchFamily="34" charset="-128"/>
              </a:rPr>
              <a:t>)</a:t>
            </a:r>
            <a:endParaRPr lang="en-GB" sz="1000" b="1" dirty="0">
              <a:solidFill>
                <a:srgbClr val="002060"/>
              </a:solidFill>
              <a:latin typeface="Arial"/>
              <a:ea typeface="MS PGothic" pitchFamily="34" charset="-128"/>
            </a:endParaRPr>
          </a:p>
        </p:txBody>
      </p:sp>
      <p:sp>
        <p:nvSpPr>
          <p:cNvPr id="36" name="File"/>
          <p:cNvSpPr>
            <a:spLocks noEditPoints="1" noChangeArrowheads="1"/>
          </p:cNvSpPr>
          <p:nvPr/>
        </p:nvSpPr>
        <p:spPr bwMode="auto">
          <a:xfrm>
            <a:off x="2217052" y="1795447"/>
            <a:ext cx="1276364" cy="94909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2">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0" tIns="45720" rIns="72000" bIns="45720" numCol="1" anchor="t" anchorCtr="0" compatLnSpc="1">
            <a:prstTxWarp prst="textNoShape">
              <a:avLst/>
            </a:prstTxWarp>
          </a:bodyPr>
          <a:lstStyle/>
          <a:p>
            <a:pPr algn="ctr" eaLnBrk="1" hangingPunct="1">
              <a:spcBef>
                <a:spcPct val="0"/>
              </a:spcBef>
              <a:buClrTx/>
              <a:buFontTx/>
              <a:buNone/>
            </a:pPr>
            <a:r>
              <a:rPr lang="en-GB" sz="1000" dirty="0">
                <a:solidFill>
                  <a:srgbClr val="002060"/>
                </a:solidFill>
                <a:latin typeface="Arial"/>
                <a:ea typeface="MS PGothic" pitchFamily="34" charset="-128"/>
              </a:rPr>
              <a:t>WaterML2Part1: </a:t>
            </a:r>
          </a:p>
          <a:p>
            <a:pPr algn="ctr" eaLnBrk="1" hangingPunct="1">
              <a:spcBef>
                <a:spcPct val="0"/>
              </a:spcBef>
              <a:buClrTx/>
              <a:buFontTx/>
              <a:buNone/>
            </a:pPr>
            <a:r>
              <a:rPr lang="en-GB" sz="1000" b="1" dirty="0" err="1" smtClean="0">
                <a:solidFill>
                  <a:srgbClr val="002060"/>
                </a:solidFill>
                <a:latin typeface="Arial"/>
                <a:ea typeface="MS PGothic" pitchFamily="34" charset="-128"/>
              </a:rPr>
              <a:t>Timeseries</a:t>
            </a:r>
            <a:endParaRPr lang="en-GB" sz="1000" b="1" dirty="0" smtClean="0">
              <a:solidFill>
                <a:srgbClr val="002060"/>
              </a:solidFill>
              <a:latin typeface="Arial"/>
              <a:ea typeface="MS PGothic" pitchFamily="34" charset="-128"/>
            </a:endParaRPr>
          </a:p>
          <a:p>
            <a:pPr algn="ctr" eaLnBrk="1" hangingPunct="1">
              <a:spcBef>
                <a:spcPct val="0"/>
              </a:spcBef>
              <a:buClrTx/>
              <a:buFontTx/>
              <a:buNone/>
            </a:pPr>
            <a:r>
              <a:rPr lang="en-GB" sz="1000" b="1" smtClean="0">
                <a:solidFill>
                  <a:srgbClr val="002060"/>
                </a:solidFill>
                <a:latin typeface="Arial"/>
                <a:ea typeface="MS PGothic" pitchFamily="34" charset="-128"/>
              </a:rPr>
              <a:t>Observation</a:t>
            </a:r>
            <a:endParaRPr lang="en-GB" sz="1000" b="1" dirty="0">
              <a:solidFill>
                <a:srgbClr val="002060"/>
              </a:solidFill>
              <a:latin typeface="Arial"/>
              <a:ea typeface="MS PGothic" pitchFamily="34" charset="-128"/>
            </a:endParaRPr>
          </a:p>
          <a:p>
            <a:pPr algn="ctr" eaLnBrk="1" hangingPunct="1">
              <a:spcBef>
                <a:spcPct val="0"/>
              </a:spcBef>
              <a:buClrTx/>
              <a:buFontTx/>
              <a:buNone/>
            </a:pPr>
            <a:r>
              <a:rPr lang="en-GB" sz="1000" dirty="0" smtClean="0">
                <a:solidFill>
                  <a:srgbClr val="002060"/>
                </a:solidFill>
                <a:latin typeface="Arial"/>
                <a:ea typeface="MS PGothic" pitchFamily="34" charset="-128"/>
              </a:rPr>
              <a:t>(OGC IS 10-126r4)</a:t>
            </a:r>
            <a:endParaRPr lang="en-GB" sz="1000" dirty="0">
              <a:solidFill>
                <a:srgbClr val="002060"/>
              </a:solidFill>
              <a:latin typeface="Arial"/>
              <a:ea typeface="MS PGothic" pitchFamily="34" charset="-128"/>
            </a:endParaRPr>
          </a:p>
        </p:txBody>
      </p:sp>
      <p:sp>
        <p:nvSpPr>
          <p:cNvPr id="37" name="File"/>
          <p:cNvSpPr>
            <a:spLocks noEditPoints="1" noChangeArrowheads="1"/>
          </p:cNvSpPr>
          <p:nvPr/>
        </p:nvSpPr>
        <p:spPr bwMode="auto">
          <a:xfrm>
            <a:off x="4054484" y="1506836"/>
            <a:ext cx="1276364" cy="94909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2">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0" tIns="45720" rIns="0" bIns="45720" numCol="1" anchor="t" anchorCtr="0" compatLnSpc="1">
            <a:prstTxWarp prst="textNoShape">
              <a:avLst/>
            </a:prstTxWarp>
          </a:bodyPr>
          <a:lstStyle/>
          <a:p>
            <a:pPr algn="ctr" eaLnBrk="1" hangingPunct="1">
              <a:spcBef>
                <a:spcPct val="0"/>
              </a:spcBef>
              <a:buClrTx/>
              <a:buFontTx/>
              <a:buNone/>
            </a:pPr>
            <a:r>
              <a:rPr lang="en-GB" sz="1000" dirty="0" smtClean="0">
                <a:solidFill>
                  <a:srgbClr val="002060"/>
                </a:solidFill>
                <a:latin typeface="Arial"/>
                <a:ea typeface="MS PGothic" pitchFamily="34" charset="-128"/>
              </a:rPr>
              <a:t>WaterML2Part2</a:t>
            </a:r>
            <a:r>
              <a:rPr lang="en-GB" sz="1000" dirty="0">
                <a:solidFill>
                  <a:srgbClr val="002060"/>
                </a:solidFill>
                <a:latin typeface="Arial"/>
                <a:ea typeface="MS PGothic" pitchFamily="34" charset="-128"/>
              </a:rPr>
              <a:t>:</a:t>
            </a:r>
            <a:r>
              <a:rPr lang="en-GB" sz="1000" b="1" dirty="0">
                <a:solidFill>
                  <a:srgbClr val="002060"/>
                </a:solidFill>
                <a:latin typeface="Arial"/>
                <a:ea typeface="MS PGothic" pitchFamily="34" charset="-128"/>
              </a:rPr>
              <a:t> </a:t>
            </a:r>
            <a:r>
              <a:rPr lang="en-GB" sz="1000" b="1" dirty="0" smtClean="0">
                <a:solidFill>
                  <a:srgbClr val="002060"/>
                </a:solidFill>
                <a:latin typeface="Arial"/>
                <a:ea typeface="MS PGothic" pitchFamily="34" charset="-128"/>
              </a:rPr>
              <a:t>         Ratings, </a:t>
            </a:r>
            <a:r>
              <a:rPr lang="en-GB" sz="1000" b="1" dirty="0" err="1" smtClean="0">
                <a:solidFill>
                  <a:srgbClr val="002060"/>
                </a:solidFill>
                <a:latin typeface="Arial"/>
                <a:ea typeface="MS PGothic" pitchFamily="34" charset="-128"/>
              </a:rPr>
              <a:t>Gaugings</a:t>
            </a:r>
            <a:r>
              <a:rPr lang="en-GB" sz="1000" b="1" dirty="0" smtClean="0">
                <a:solidFill>
                  <a:srgbClr val="002060"/>
                </a:solidFill>
                <a:latin typeface="Arial"/>
                <a:ea typeface="MS PGothic" pitchFamily="34" charset="-128"/>
              </a:rPr>
              <a:t>, Sections</a:t>
            </a:r>
          </a:p>
          <a:p>
            <a:pPr algn="ctr" eaLnBrk="1" hangingPunct="1">
              <a:spcBef>
                <a:spcPct val="0"/>
              </a:spcBef>
              <a:buClrTx/>
              <a:buFontTx/>
              <a:buNone/>
            </a:pPr>
            <a:r>
              <a:rPr lang="en-GB" sz="1000" dirty="0" smtClean="0">
                <a:solidFill>
                  <a:srgbClr val="002060"/>
                </a:solidFill>
                <a:latin typeface="Arial"/>
                <a:ea typeface="MS PGothic" pitchFamily="34" charset="-128"/>
              </a:rPr>
              <a:t>(OGC IS 15-018r1)</a:t>
            </a:r>
            <a:endParaRPr lang="en-GB" sz="1000" dirty="0">
              <a:solidFill>
                <a:srgbClr val="002060"/>
              </a:solidFill>
              <a:latin typeface="Arial"/>
              <a:ea typeface="MS PGothic" pitchFamily="34" charset="-128"/>
            </a:endParaRPr>
          </a:p>
        </p:txBody>
      </p:sp>
      <p:sp>
        <p:nvSpPr>
          <p:cNvPr id="38" name="File"/>
          <p:cNvSpPr>
            <a:spLocks noEditPoints="1" noChangeArrowheads="1"/>
          </p:cNvSpPr>
          <p:nvPr/>
        </p:nvSpPr>
        <p:spPr bwMode="auto">
          <a:xfrm>
            <a:off x="7389558" y="3110647"/>
            <a:ext cx="1276364" cy="108012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2">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0" tIns="45720" rIns="0" bIns="45720" numCol="1" anchor="t" anchorCtr="0" compatLnSpc="1">
            <a:prstTxWarp prst="textNoShape">
              <a:avLst/>
            </a:prstTxWarp>
          </a:bodyPr>
          <a:lstStyle/>
          <a:p>
            <a:pPr algn="ctr" eaLnBrk="1" hangingPunct="1">
              <a:spcBef>
                <a:spcPct val="0"/>
              </a:spcBef>
              <a:buClrTx/>
              <a:buFontTx/>
              <a:buNone/>
            </a:pPr>
            <a:r>
              <a:rPr lang="en-GB" sz="1000" dirty="0">
                <a:solidFill>
                  <a:srgbClr val="002060"/>
                </a:solidFill>
                <a:ea typeface="MS PGothic" pitchFamily="34" charset="-128"/>
              </a:rPr>
              <a:t>WaterML2Part4</a:t>
            </a:r>
            <a:r>
              <a:rPr lang="en-US" sz="1000" dirty="0">
                <a:solidFill>
                  <a:srgbClr val="000000"/>
                </a:solidFill>
              </a:rPr>
              <a:t>: </a:t>
            </a:r>
            <a:r>
              <a:rPr lang="en-US" sz="1000" b="1" dirty="0" smtClean="0">
                <a:solidFill>
                  <a:srgbClr val="002060"/>
                </a:solidFill>
              </a:rPr>
              <a:t>Groundwater </a:t>
            </a:r>
            <a:r>
              <a:rPr lang="en-US" sz="1000" b="1" dirty="0">
                <a:solidFill>
                  <a:srgbClr val="002060"/>
                </a:solidFill>
              </a:rPr>
              <a:t>Features </a:t>
            </a:r>
            <a:r>
              <a:rPr lang="en-US" sz="1000" dirty="0" smtClean="0">
                <a:solidFill>
                  <a:srgbClr val="000000"/>
                </a:solidFill>
              </a:rPr>
              <a:t>GroundwaterML2 </a:t>
            </a:r>
            <a:r>
              <a:rPr lang="en-US" sz="1000" dirty="0">
                <a:solidFill>
                  <a:srgbClr val="002060"/>
                </a:solidFill>
                <a:ea typeface="MS PGothic" pitchFamily="34" charset="-128"/>
              </a:rPr>
              <a:t>(OGC IS 16-XXX</a:t>
            </a:r>
            <a:r>
              <a:rPr lang="en-AU" sz="1000" dirty="0">
                <a:solidFill>
                  <a:srgbClr val="000000"/>
                </a:solidFill>
              </a:rPr>
              <a:t>)</a:t>
            </a:r>
            <a:endParaRPr lang="en-GB" sz="1000" dirty="0">
              <a:solidFill>
                <a:srgbClr val="000000"/>
              </a:solidFill>
              <a:ea typeface="MS PGothic" pitchFamily="34" charset="-128"/>
            </a:endParaRPr>
          </a:p>
        </p:txBody>
      </p:sp>
      <p:sp>
        <p:nvSpPr>
          <p:cNvPr id="39" name="File"/>
          <p:cNvSpPr>
            <a:spLocks noEditPoints="1" noChangeArrowheads="1"/>
          </p:cNvSpPr>
          <p:nvPr/>
        </p:nvSpPr>
        <p:spPr bwMode="auto">
          <a:xfrm>
            <a:off x="900736" y="3075300"/>
            <a:ext cx="1276364" cy="94909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2">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0" tIns="45720" rIns="0" bIns="45720" numCol="1" anchor="t" anchorCtr="0" compatLnSpc="1">
            <a:prstTxWarp prst="textNoShape">
              <a:avLst/>
            </a:prstTxWarp>
          </a:bodyPr>
          <a:lstStyle/>
          <a:p>
            <a:pPr algn="ctr" eaLnBrk="1" hangingPunct="1">
              <a:spcBef>
                <a:spcPct val="0"/>
              </a:spcBef>
              <a:buClrTx/>
              <a:buFontTx/>
              <a:buNone/>
            </a:pPr>
            <a:r>
              <a:rPr lang="en-GB" sz="1000" dirty="0">
                <a:solidFill>
                  <a:srgbClr val="002060"/>
                </a:solidFill>
                <a:latin typeface="Arial"/>
                <a:ea typeface="MS PGothic" pitchFamily="34" charset="-128"/>
              </a:rPr>
              <a:t>SOS 2.0 </a:t>
            </a:r>
          </a:p>
          <a:p>
            <a:pPr algn="ctr" eaLnBrk="1" hangingPunct="1">
              <a:spcBef>
                <a:spcPct val="0"/>
              </a:spcBef>
              <a:buClrTx/>
              <a:buFontTx/>
              <a:buNone/>
            </a:pPr>
            <a:r>
              <a:rPr lang="en-GB" sz="1000" b="1" dirty="0">
                <a:solidFill>
                  <a:srgbClr val="002060"/>
                </a:solidFill>
                <a:latin typeface="Arial"/>
                <a:ea typeface="MS PGothic" pitchFamily="34" charset="-128"/>
              </a:rPr>
              <a:t>Hydrology Profile </a:t>
            </a:r>
            <a:r>
              <a:rPr lang="en-GB" sz="1000" dirty="0">
                <a:solidFill>
                  <a:srgbClr val="000000"/>
                </a:solidFill>
                <a:latin typeface="Arial"/>
              </a:rPr>
              <a:t> </a:t>
            </a:r>
            <a:r>
              <a:rPr lang="en-GB" sz="1000" dirty="0" smtClean="0">
                <a:solidFill>
                  <a:srgbClr val="002060"/>
                </a:solidFill>
                <a:latin typeface="Arial"/>
                <a:ea typeface="MS PGothic" pitchFamily="34" charset="-128"/>
              </a:rPr>
              <a:t> </a:t>
            </a:r>
            <a:endParaRPr lang="en-GB" sz="1000" dirty="0">
              <a:solidFill>
                <a:srgbClr val="002060"/>
              </a:solidFill>
              <a:latin typeface="Arial"/>
              <a:ea typeface="MS PGothic" pitchFamily="34" charset="-128"/>
            </a:endParaRPr>
          </a:p>
          <a:p>
            <a:pPr algn="ctr" eaLnBrk="1" hangingPunct="1">
              <a:spcBef>
                <a:spcPct val="0"/>
              </a:spcBef>
              <a:buClrTx/>
              <a:buFontTx/>
              <a:buNone/>
            </a:pPr>
            <a:r>
              <a:rPr lang="en-GB" sz="1000" dirty="0">
                <a:solidFill>
                  <a:srgbClr val="002060"/>
                </a:solidFill>
                <a:latin typeface="Arial"/>
                <a:ea typeface="MS PGothic" pitchFamily="34" charset="-128"/>
              </a:rPr>
              <a:t>(OGC BP 14-004r1)</a:t>
            </a:r>
          </a:p>
        </p:txBody>
      </p:sp>
      <p:sp>
        <p:nvSpPr>
          <p:cNvPr id="40" name="File"/>
          <p:cNvSpPr>
            <a:spLocks noEditPoints="1" noChangeArrowheads="1"/>
          </p:cNvSpPr>
          <p:nvPr/>
        </p:nvSpPr>
        <p:spPr bwMode="auto">
          <a:xfrm>
            <a:off x="4208818" y="4646331"/>
            <a:ext cx="1276364" cy="108012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72000" tIns="45720" rIns="72000" bIns="45720" numCol="1" anchor="t" anchorCtr="0" compatLnSpc="1">
            <a:prstTxWarp prst="textNoShape">
              <a:avLst/>
            </a:prstTxWarp>
          </a:bodyPr>
          <a:lstStyle/>
          <a:p>
            <a:pPr algn="ctr" eaLnBrk="1" hangingPunct="1">
              <a:spcBef>
                <a:spcPct val="0"/>
              </a:spcBef>
              <a:buClrTx/>
              <a:buFontTx/>
              <a:buNone/>
            </a:pPr>
            <a:r>
              <a:rPr lang="en-GB" sz="1000" i="1">
                <a:solidFill>
                  <a:srgbClr val="002060"/>
                </a:solidFill>
                <a:ea typeface="MS PGothic" pitchFamily="34" charset="-128"/>
              </a:rPr>
              <a:t>WaterML2PartX</a:t>
            </a:r>
            <a:r>
              <a:rPr lang="en-GB" sz="1000" b="1" i="1">
                <a:solidFill>
                  <a:srgbClr val="002060"/>
                </a:solidFill>
                <a:ea typeface="MS PGothic" pitchFamily="34" charset="-128"/>
              </a:rPr>
              <a:t>: </a:t>
            </a:r>
            <a:r>
              <a:rPr lang="en-GB" sz="1000" b="1" i="1" smtClean="0">
                <a:solidFill>
                  <a:srgbClr val="002060"/>
                </a:solidFill>
              </a:rPr>
              <a:t>River Network </a:t>
            </a:r>
            <a:r>
              <a:rPr lang="en-GB" sz="1000" i="1" smtClean="0">
                <a:solidFill>
                  <a:srgbClr val="002060"/>
                </a:solidFill>
              </a:rPr>
              <a:t>Topology</a:t>
            </a:r>
            <a:r>
              <a:rPr lang="en-GB" sz="1000" b="1" i="1" smtClean="0">
                <a:solidFill>
                  <a:srgbClr val="002060"/>
                </a:solidFill>
              </a:rPr>
              <a:t> </a:t>
            </a:r>
          </a:p>
          <a:p>
            <a:pPr algn="ctr" eaLnBrk="1" hangingPunct="1">
              <a:spcBef>
                <a:spcPct val="0"/>
              </a:spcBef>
              <a:buClrTx/>
              <a:buFontTx/>
              <a:buNone/>
            </a:pPr>
            <a:r>
              <a:rPr lang="en-US" sz="1000" i="1" dirty="0" smtClean="0">
                <a:solidFill>
                  <a:srgbClr val="002060"/>
                </a:solidFill>
              </a:rPr>
              <a:t>(</a:t>
            </a:r>
            <a:r>
              <a:rPr lang="en-US" sz="1000" i="1" dirty="0">
                <a:solidFill>
                  <a:srgbClr val="002060"/>
                </a:solidFill>
              </a:rPr>
              <a:t>OGC IS </a:t>
            </a:r>
            <a:r>
              <a:rPr lang="en-US" sz="1000" i="1" dirty="0" smtClean="0">
                <a:solidFill>
                  <a:srgbClr val="002060"/>
                </a:solidFill>
              </a:rPr>
              <a:t>YY-XXX)</a:t>
            </a:r>
          </a:p>
          <a:p>
            <a:pPr algn="ctr" eaLnBrk="1" hangingPunct="1">
              <a:spcBef>
                <a:spcPct val="0"/>
              </a:spcBef>
              <a:buClrTx/>
              <a:buFontTx/>
              <a:buNone/>
            </a:pPr>
            <a:endParaRPr lang="en-US" sz="1000" dirty="0">
              <a:solidFill>
                <a:srgbClr val="002060"/>
              </a:solidFill>
              <a:latin typeface="Arial"/>
            </a:endParaRPr>
          </a:p>
        </p:txBody>
      </p:sp>
      <p:sp>
        <p:nvSpPr>
          <p:cNvPr id="41" name="File"/>
          <p:cNvSpPr>
            <a:spLocks noEditPoints="1" noChangeArrowheads="1"/>
          </p:cNvSpPr>
          <p:nvPr/>
        </p:nvSpPr>
        <p:spPr bwMode="auto">
          <a:xfrm>
            <a:off x="502878" y="4565596"/>
            <a:ext cx="1178313" cy="66859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0" tIns="45720" rIns="0" bIns="45720" numCol="1" anchor="t" anchorCtr="0" compatLnSpc="1">
            <a:prstTxWarp prst="textNoShape">
              <a:avLst/>
            </a:prstTxWarp>
          </a:bodyPr>
          <a:lstStyle/>
          <a:p>
            <a:pPr algn="ctr" eaLnBrk="1" hangingPunct="1">
              <a:spcBef>
                <a:spcPct val="0"/>
              </a:spcBef>
              <a:buClrTx/>
              <a:buFontTx/>
              <a:buNone/>
            </a:pPr>
            <a:r>
              <a:rPr lang="en-GB" sz="800" i="1" smtClean="0">
                <a:solidFill>
                  <a:srgbClr val="FFFFFF">
                    <a:lumMod val="50000"/>
                  </a:srgbClr>
                </a:solidFill>
                <a:latin typeface="Arial"/>
                <a:ea typeface="MS PGothic" pitchFamily="34" charset="-128"/>
              </a:rPr>
              <a:t>SoilML component:</a:t>
            </a:r>
          </a:p>
          <a:p>
            <a:pPr algn="ctr" eaLnBrk="1" hangingPunct="1">
              <a:spcBef>
                <a:spcPct val="0"/>
              </a:spcBef>
              <a:buClrTx/>
              <a:buFontTx/>
              <a:buNone/>
            </a:pPr>
            <a:r>
              <a:rPr lang="en-GB" sz="800" b="1" i="1" smtClean="0">
                <a:solidFill>
                  <a:srgbClr val="FFFFFF">
                    <a:lumMod val="50000"/>
                  </a:srgbClr>
                </a:solidFill>
                <a:latin typeface="Arial"/>
                <a:ea typeface="MS PGothic" pitchFamily="34" charset="-128"/>
              </a:rPr>
              <a:t>Soil-water</a:t>
            </a:r>
            <a:r>
              <a:rPr lang="en-GB" sz="800" i="1" smtClean="0">
                <a:solidFill>
                  <a:srgbClr val="FFFFFF">
                    <a:lumMod val="50000"/>
                  </a:srgbClr>
                </a:solidFill>
                <a:latin typeface="Arial"/>
                <a:ea typeface="MS PGothic" pitchFamily="34" charset="-128"/>
              </a:rPr>
              <a:t>   (collaboration tbd)  </a:t>
            </a:r>
            <a:endParaRPr lang="en-GB" sz="800" i="1" dirty="0" smtClean="0">
              <a:solidFill>
                <a:srgbClr val="FFFFFF">
                  <a:lumMod val="50000"/>
                </a:srgbClr>
              </a:solidFill>
              <a:latin typeface="Arial"/>
              <a:ea typeface="MS PGothic" pitchFamily="34" charset="-128"/>
            </a:endParaRPr>
          </a:p>
        </p:txBody>
      </p:sp>
      <p:sp>
        <p:nvSpPr>
          <p:cNvPr id="42" name="File"/>
          <p:cNvSpPr>
            <a:spLocks noEditPoints="1" noChangeArrowheads="1"/>
          </p:cNvSpPr>
          <p:nvPr/>
        </p:nvSpPr>
        <p:spPr bwMode="auto">
          <a:xfrm>
            <a:off x="2159792" y="4465528"/>
            <a:ext cx="1276364" cy="94909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0" tIns="45720" rIns="0" bIns="45720" numCol="1" anchor="t" anchorCtr="0" compatLnSpc="1">
            <a:prstTxWarp prst="textNoShape">
              <a:avLst/>
            </a:prstTxWarp>
          </a:bodyPr>
          <a:lstStyle/>
          <a:p>
            <a:pPr algn="ctr" eaLnBrk="1" hangingPunct="1">
              <a:spcBef>
                <a:spcPct val="0"/>
              </a:spcBef>
              <a:buClrTx/>
              <a:buFontTx/>
              <a:buNone/>
            </a:pPr>
            <a:r>
              <a:rPr lang="en-US" sz="1000" i="1" smtClean="0">
                <a:solidFill>
                  <a:srgbClr val="FFFFFF">
                    <a:lumMod val="50000"/>
                  </a:srgbClr>
                </a:solidFill>
                <a:latin typeface="Arial"/>
                <a:ea typeface="MS PGothic" pitchFamily="34" charset="-128"/>
              </a:rPr>
              <a:t>…(RiverML)…: </a:t>
            </a:r>
          </a:p>
          <a:p>
            <a:pPr algn="ctr" eaLnBrk="1" hangingPunct="1">
              <a:spcBef>
                <a:spcPct val="0"/>
              </a:spcBef>
              <a:buClrTx/>
              <a:buFontTx/>
              <a:buNone/>
            </a:pPr>
            <a:r>
              <a:rPr lang="en-US" sz="1000" b="1" i="1" smtClean="0">
                <a:solidFill>
                  <a:srgbClr val="FFFFFF">
                    <a:lumMod val="50000"/>
                  </a:srgbClr>
                </a:solidFill>
                <a:latin typeface="Arial"/>
              </a:rPr>
              <a:t>Channel Geometry</a:t>
            </a:r>
            <a:endParaRPr lang="en-US" sz="1000" b="1" i="1" dirty="0" smtClean="0">
              <a:solidFill>
                <a:srgbClr val="FFFFFF">
                  <a:lumMod val="50000"/>
                </a:srgbClr>
              </a:solidFill>
              <a:latin typeface="Arial"/>
            </a:endParaRPr>
          </a:p>
          <a:p>
            <a:pPr algn="ctr" eaLnBrk="1" hangingPunct="1">
              <a:spcBef>
                <a:spcPct val="0"/>
              </a:spcBef>
              <a:buClrTx/>
              <a:buFontTx/>
              <a:buNone/>
            </a:pPr>
            <a:r>
              <a:rPr lang="en-US" sz="1000" i="1" smtClean="0">
                <a:solidFill>
                  <a:srgbClr val="FFFFFF">
                    <a:lumMod val="50000"/>
                  </a:srgbClr>
                </a:solidFill>
                <a:latin typeface="Arial"/>
                <a:ea typeface="MS PGothic" pitchFamily="34" charset="-128"/>
              </a:rPr>
              <a:t>(continuation </a:t>
            </a:r>
            <a:r>
              <a:rPr lang="en-US" sz="1000" i="1" dirty="0" err="1" smtClean="0">
                <a:solidFill>
                  <a:srgbClr val="FFFFFF">
                    <a:lumMod val="50000"/>
                  </a:srgbClr>
                </a:solidFill>
                <a:latin typeface="Arial"/>
                <a:ea typeface="MS PGothic" pitchFamily="34" charset="-128"/>
              </a:rPr>
              <a:t>tbd</a:t>
            </a:r>
            <a:r>
              <a:rPr lang="en-US" sz="1000" i="1" dirty="0" smtClean="0">
                <a:solidFill>
                  <a:srgbClr val="FFFFFF">
                    <a:lumMod val="50000"/>
                  </a:srgbClr>
                </a:solidFill>
                <a:latin typeface="Arial"/>
                <a:ea typeface="MS PGothic" pitchFamily="34" charset="-128"/>
              </a:rPr>
              <a:t>)</a:t>
            </a:r>
            <a:r>
              <a:rPr lang="en-AU" sz="1000" i="1" dirty="0" smtClean="0">
                <a:solidFill>
                  <a:srgbClr val="FFFFFF">
                    <a:lumMod val="50000"/>
                  </a:srgbClr>
                </a:solidFill>
                <a:latin typeface="Arial"/>
                <a:ea typeface="MS PGothic" pitchFamily="34" charset="-128"/>
              </a:rPr>
              <a:t> </a:t>
            </a:r>
            <a:endParaRPr lang="en-GB" sz="1000" i="1" dirty="0">
              <a:solidFill>
                <a:srgbClr val="FFFFFF">
                  <a:lumMod val="50000"/>
                </a:srgbClr>
              </a:solidFill>
              <a:latin typeface="Arial"/>
              <a:ea typeface="MS PGothic" pitchFamily="34" charset="-128"/>
            </a:endParaRPr>
          </a:p>
        </p:txBody>
      </p:sp>
      <p:sp>
        <p:nvSpPr>
          <p:cNvPr id="44" name="File"/>
          <p:cNvSpPr>
            <a:spLocks noEditPoints="1" noChangeArrowheads="1"/>
          </p:cNvSpPr>
          <p:nvPr/>
        </p:nvSpPr>
        <p:spPr bwMode="auto">
          <a:xfrm>
            <a:off x="673265" y="5064660"/>
            <a:ext cx="1162431" cy="66859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0" tIns="45720" rIns="0" bIns="45720" numCol="1" anchor="t" anchorCtr="0" compatLnSpc="1">
            <a:prstTxWarp prst="textNoShape">
              <a:avLst/>
            </a:prstTxWarp>
          </a:bodyPr>
          <a:lstStyle/>
          <a:p>
            <a:pPr algn="ctr" eaLnBrk="1" hangingPunct="1">
              <a:spcBef>
                <a:spcPct val="0"/>
              </a:spcBef>
              <a:buClrTx/>
              <a:buFontTx/>
              <a:buNone/>
            </a:pPr>
            <a:r>
              <a:rPr lang="en-GB" sz="800" i="1" dirty="0" smtClean="0">
                <a:solidFill>
                  <a:srgbClr val="FFFFFF">
                    <a:lumMod val="50000"/>
                  </a:srgbClr>
                </a:solidFill>
              </a:rPr>
              <a:t>CSML3 component:</a:t>
            </a:r>
          </a:p>
          <a:p>
            <a:pPr algn="ctr" eaLnBrk="1" hangingPunct="1">
              <a:spcBef>
                <a:spcPct val="0"/>
              </a:spcBef>
              <a:buClrTx/>
              <a:buFontTx/>
              <a:buNone/>
            </a:pPr>
            <a:r>
              <a:rPr lang="en-GB" sz="800" b="1" i="1" dirty="0" smtClean="0">
                <a:solidFill>
                  <a:srgbClr val="FFFFFF">
                    <a:lumMod val="50000"/>
                  </a:srgbClr>
                </a:solidFill>
              </a:rPr>
              <a:t>Atmospheric-water</a:t>
            </a:r>
            <a:r>
              <a:rPr lang="en-GB" sz="800" i="1" dirty="0" smtClean="0">
                <a:solidFill>
                  <a:srgbClr val="FFFFFF">
                    <a:lumMod val="50000"/>
                  </a:srgbClr>
                </a:solidFill>
              </a:rPr>
              <a:t> </a:t>
            </a:r>
          </a:p>
          <a:p>
            <a:pPr algn="ctr" eaLnBrk="1" hangingPunct="1">
              <a:spcBef>
                <a:spcPct val="0"/>
              </a:spcBef>
              <a:buClrTx/>
              <a:buFontTx/>
              <a:buNone/>
            </a:pPr>
            <a:r>
              <a:rPr lang="en-GB" sz="800" i="1" dirty="0" smtClean="0">
                <a:solidFill>
                  <a:srgbClr val="FFFFFF">
                    <a:lumMod val="50000"/>
                  </a:srgbClr>
                </a:solidFill>
              </a:rPr>
              <a:t> (collaboration </a:t>
            </a:r>
            <a:r>
              <a:rPr lang="en-GB" sz="800" i="1" dirty="0" err="1" smtClean="0">
                <a:solidFill>
                  <a:srgbClr val="FFFFFF">
                    <a:lumMod val="50000"/>
                  </a:srgbClr>
                </a:solidFill>
              </a:rPr>
              <a:t>tbd</a:t>
            </a:r>
            <a:r>
              <a:rPr lang="en-GB" sz="800" i="1" dirty="0" smtClean="0">
                <a:solidFill>
                  <a:srgbClr val="FFFFFF">
                    <a:lumMod val="50000"/>
                  </a:srgbClr>
                </a:solidFill>
              </a:rPr>
              <a:t>) </a:t>
            </a:r>
            <a:endParaRPr lang="en-GB" sz="800" b="1" i="1" dirty="0">
              <a:solidFill>
                <a:srgbClr val="FFFFFF">
                  <a:lumMod val="50000"/>
                </a:srgbClr>
              </a:solidFill>
              <a:latin typeface="CG Times" charset="0"/>
              <a:ea typeface="MS PGothic" pitchFamily="34" charset="-128"/>
            </a:endParaRPr>
          </a:p>
        </p:txBody>
      </p:sp>
      <p:sp>
        <p:nvSpPr>
          <p:cNvPr id="45" name="File"/>
          <p:cNvSpPr>
            <a:spLocks noEditPoints="1" noChangeArrowheads="1"/>
          </p:cNvSpPr>
          <p:nvPr/>
        </p:nvSpPr>
        <p:spPr bwMode="auto">
          <a:xfrm>
            <a:off x="444756" y="1556792"/>
            <a:ext cx="1278674" cy="97889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vert="horz" wrap="square" lIns="0" tIns="45720" rIns="0" bIns="45720" numCol="1" anchor="t" anchorCtr="0" compatLnSpc="1">
            <a:prstTxWarp prst="textNoShape">
              <a:avLst/>
            </a:prstTxWarp>
          </a:bodyPr>
          <a:lstStyle/>
          <a:p>
            <a:pPr algn="ctr" eaLnBrk="1" hangingPunct="1">
              <a:spcBef>
                <a:spcPct val="0"/>
              </a:spcBef>
              <a:buClrTx/>
              <a:buFontTx/>
              <a:buNone/>
            </a:pPr>
            <a:r>
              <a:rPr lang="en-GB" sz="1000">
                <a:solidFill>
                  <a:srgbClr val="002060"/>
                </a:solidFill>
              </a:rPr>
              <a:t>TimeseriesML 1.0</a:t>
            </a:r>
          </a:p>
          <a:p>
            <a:pPr algn="ctr" eaLnBrk="1" hangingPunct="1">
              <a:spcBef>
                <a:spcPct val="0"/>
              </a:spcBef>
              <a:buClrTx/>
              <a:buFontTx/>
              <a:buNone/>
            </a:pPr>
            <a:r>
              <a:rPr lang="en-GB" sz="1000" b="1">
                <a:solidFill>
                  <a:srgbClr val="002060"/>
                </a:solidFill>
              </a:rPr>
              <a:t>Timeseries   </a:t>
            </a:r>
          </a:p>
          <a:p>
            <a:pPr algn="ctr" eaLnBrk="1" hangingPunct="1">
              <a:spcBef>
                <a:spcPct val="0"/>
              </a:spcBef>
              <a:buClrTx/>
              <a:buFontTx/>
              <a:buNone/>
            </a:pPr>
            <a:r>
              <a:rPr lang="en-GB" sz="1000" b="1">
                <a:solidFill>
                  <a:srgbClr val="002060"/>
                </a:solidFill>
              </a:rPr>
              <a:t> </a:t>
            </a:r>
            <a:r>
              <a:rPr lang="en-GB" sz="1000">
                <a:solidFill>
                  <a:srgbClr val="002060"/>
                </a:solidFill>
              </a:rPr>
              <a:t>(OGC IS 15-042r3)</a:t>
            </a:r>
          </a:p>
          <a:p>
            <a:pPr algn="ctr" eaLnBrk="1" hangingPunct="1">
              <a:spcBef>
                <a:spcPct val="0"/>
              </a:spcBef>
              <a:buClrTx/>
              <a:buFontTx/>
              <a:buNone/>
            </a:pPr>
            <a:r>
              <a:rPr lang="en-GB" sz="1000">
                <a:solidFill>
                  <a:srgbClr val="002060"/>
                </a:solidFill>
              </a:rPr>
              <a:t>(OGC IS 15-043r3</a:t>
            </a:r>
            <a:r>
              <a:rPr lang="en-GB" sz="1000" smtClean="0">
                <a:solidFill>
                  <a:srgbClr val="002060"/>
                </a:solidFill>
              </a:rPr>
              <a:t>)</a:t>
            </a:r>
            <a:endParaRPr lang="en-GB" sz="1000">
              <a:solidFill>
                <a:srgbClr val="002060"/>
              </a:solidFill>
              <a:ea typeface="MS PGothic" pitchFamily="34" charset="-128"/>
            </a:endParaRPr>
          </a:p>
          <a:p>
            <a:pPr algn="ctr" eaLnBrk="1" hangingPunct="1">
              <a:spcBef>
                <a:spcPct val="0"/>
              </a:spcBef>
              <a:buClrTx/>
              <a:buFontTx/>
              <a:buNone/>
            </a:pPr>
            <a:endParaRPr lang="en-GB" sz="1000" b="1">
              <a:solidFill>
                <a:srgbClr val="002060"/>
              </a:solidFill>
              <a:ea typeface="MS PGothic" pitchFamily="34" charset="-128"/>
            </a:endParaRPr>
          </a:p>
          <a:p>
            <a:pPr algn="ctr" eaLnBrk="1" hangingPunct="1">
              <a:spcBef>
                <a:spcPct val="0"/>
              </a:spcBef>
              <a:buClrTx/>
              <a:buFontTx/>
              <a:buNone/>
            </a:pPr>
            <a:endParaRPr lang="en-GB" sz="800" b="1" dirty="0">
              <a:solidFill>
                <a:srgbClr val="002060"/>
              </a:solidFill>
              <a:ea typeface="MS PGothic" pitchFamily="34" charset="-128"/>
            </a:endParaRPr>
          </a:p>
        </p:txBody>
      </p:sp>
      <p:sp>
        <p:nvSpPr>
          <p:cNvPr id="22" name="File"/>
          <p:cNvSpPr>
            <a:spLocks noEditPoints="1" noChangeArrowheads="1"/>
          </p:cNvSpPr>
          <p:nvPr/>
        </p:nvSpPr>
        <p:spPr bwMode="auto">
          <a:xfrm>
            <a:off x="6202257" y="4380853"/>
            <a:ext cx="1276364" cy="108012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2">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0" tIns="45720" rIns="0" bIns="45720" numCol="1" anchor="t" anchorCtr="0" compatLnSpc="1">
            <a:prstTxWarp prst="textNoShape">
              <a:avLst/>
            </a:prstTxWarp>
          </a:bodyPr>
          <a:lstStyle/>
          <a:p>
            <a:pPr algn="ctr" eaLnBrk="1" hangingPunct="1">
              <a:spcBef>
                <a:spcPct val="0"/>
              </a:spcBef>
              <a:buClrTx/>
              <a:buFontTx/>
              <a:buNone/>
            </a:pPr>
            <a:r>
              <a:rPr lang="en-GB" sz="1000" dirty="0" smtClean="0">
                <a:solidFill>
                  <a:srgbClr val="002060"/>
                </a:solidFill>
                <a:ea typeface="MS PGothic" pitchFamily="34" charset="-128"/>
              </a:rPr>
              <a:t>WaterML2Part5</a:t>
            </a:r>
            <a:r>
              <a:rPr lang="en-GB" sz="1000" dirty="0" smtClean="0">
                <a:solidFill>
                  <a:srgbClr val="002060"/>
                </a:solidFill>
              </a:rPr>
              <a:t>: </a:t>
            </a:r>
            <a:r>
              <a:rPr lang="en-GB" sz="1000" b="1" dirty="0">
                <a:solidFill>
                  <a:srgbClr val="002060"/>
                </a:solidFill>
              </a:rPr>
              <a:t>Surface Water </a:t>
            </a:r>
            <a:r>
              <a:rPr lang="en-GB" sz="1000" b="1" dirty="0" smtClean="0">
                <a:solidFill>
                  <a:srgbClr val="002060"/>
                </a:solidFill>
              </a:rPr>
              <a:t>Features</a:t>
            </a:r>
          </a:p>
          <a:p>
            <a:pPr algn="ctr" eaLnBrk="1" hangingPunct="1">
              <a:spcBef>
                <a:spcPct val="0"/>
              </a:spcBef>
              <a:buClrTx/>
              <a:buFontTx/>
              <a:buNone/>
            </a:pPr>
            <a:r>
              <a:rPr lang="en-GB" sz="1000" dirty="0" err="1" smtClean="0"/>
              <a:t>HY_Features</a:t>
            </a:r>
            <a:endParaRPr lang="en-GB" sz="1000" dirty="0"/>
          </a:p>
          <a:p>
            <a:pPr algn="ctr" eaLnBrk="1" hangingPunct="1">
              <a:spcBef>
                <a:spcPct val="0"/>
              </a:spcBef>
              <a:buClrTx/>
              <a:buFontTx/>
              <a:buNone/>
            </a:pPr>
            <a:r>
              <a:rPr lang="en-US" sz="1000" dirty="0">
                <a:solidFill>
                  <a:srgbClr val="002060"/>
                </a:solidFill>
              </a:rPr>
              <a:t>(OGC IS 16-XXX)</a:t>
            </a:r>
          </a:p>
        </p:txBody>
      </p:sp>
    </p:spTree>
    <p:extLst>
      <p:ext uri="{BB962C8B-B14F-4D97-AF65-F5344CB8AC3E}">
        <p14:creationId xmlns:p14="http://schemas.microsoft.com/office/powerpoint/2010/main" val="156120742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Hydrometry at WMO: towards a new paradigm</a:t>
            </a:r>
            <a:endParaRPr lang="en-US" sz="32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626" t="47859" r="24642"/>
          <a:stretch/>
        </p:blipFill>
        <p:spPr bwMode="auto">
          <a:xfrm>
            <a:off x="1346644" y="2144592"/>
            <a:ext cx="5750122" cy="36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8986689">
            <a:off x="6968813" y="3735620"/>
            <a:ext cx="482665" cy="3083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20925876">
            <a:off x="711096" y="4146398"/>
            <a:ext cx="606056" cy="3083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496280" y="3511013"/>
            <a:ext cx="1436483" cy="369332"/>
          </a:xfrm>
          <a:prstGeom prst="rect">
            <a:avLst/>
          </a:prstGeom>
          <a:noFill/>
        </p:spPr>
        <p:txBody>
          <a:bodyPr wrap="none" rtlCol="0">
            <a:spAutoFit/>
          </a:bodyPr>
          <a:lstStyle/>
          <a:p>
            <a:r>
              <a:rPr lang="fr-CH" dirty="0" smtClean="0"/>
              <a:t>Baseline data</a:t>
            </a:r>
            <a:endParaRPr lang="en-US" dirty="0"/>
          </a:p>
        </p:txBody>
      </p:sp>
      <p:sp>
        <p:nvSpPr>
          <p:cNvPr id="7" name="TextBox 6"/>
          <p:cNvSpPr txBox="1"/>
          <p:nvPr/>
        </p:nvSpPr>
        <p:spPr>
          <a:xfrm>
            <a:off x="-8381" y="3257173"/>
            <a:ext cx="2005336" cy="923330"/>
          </a:xfrm>
          <a:prstGeom prst="rect">
            <a:avLst/>
          </a:prstGeom>
          <a:noFill/>
        </p:spPr>
        <p:txBody>
          <a:bodyPr wrap="square" rtlCol="0">
            <a:spAutoFit/>
          </a:bodyPr>
          <a:lstStyle/>
          <a:p>
            <a:r>
              <a:rPr lang="en-US" dirty="0" smtClean="0"/>
              <a:t>New developments and additional information</a:t>
            </a:r>
            <a:endParaRPr lang="en-US" dirty="0"/>
          </a:p>
        </p:txBody>
      </p:sp>
      <p:sp>
        <p:nvSpPr>
          <p:cNvPr id="4" name="Curved Up Arrow 3"/>
          <p:cNvSpPr/>
          <p:nvPr/>
        </p:nvSpPr>
        <p:spPr>
          <a:xfrm>
            <a:off x="457201" y="4444380"/>
            <a:ext cx="7453744" cy="230732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058586" y="1557822"/>
            <a:ext cx="1984839" cy="923330"/>
          </a:xfrm>
          <a:prstGeom prst="rect">
            <a:avLst/>
          </a:prstGeom>
          <a:noFill/>
        </p:spPr>
        <p:txBody>
          <a:bodyPr wrap="none" lIns="91440" tIns="45720" rIns="91440" bIns="45720">
            <a:prstTxWarp prst="textArchUp">
              <a:avLst/>
            </a:prstTxWarp>
            <a:spAutoFit/>
          </a:bodyPr>
          <a:lstStyle/>
          <a:p>
            <a:pPr algn="ctr"/>
            <a:r>
              <a:rPr lang="en-US" sz="2800" b="1" cap="none" spc="0" dirty="0" smtClean="0">
                <a:ln w="1905"/>
                <a:solidFill>
                  <a:schemeClr val="tx2">
                    <a:lumMod val="60000"/>
                    <a:lumOff val="40000"/>
                  </a:schemeClr>
                </a:solidFill>
                <a:effectLst>
                  <a:innerShdw blurRad="69850" dist="43180" dir="5400000">
                    <a:srgbClr val="000000">
                      <a:alpha val="65000"/>
                    </a:srgbClr>
                  </a:innerShdw>
                </a:effectLst>
              </a:rPr>
              <a:t>Needs</a:t>
            </a:r>
            <a:endParaRPr lang="en-US" sz="2800" b="1" cap="none" spc="0" dirty="0">
              <a:ln w="1905"/>
              <a:solidFill>
                <a:schemeClr val="tx2">
                  <a:lumMod val="60000"/>
                  <a:lumOff val="40000"/>
                </a:schemeClr>
              </a:solidFill>
              <a:effectLst>
                <a:innerShdw blurRad="69850" dist="43180" dir="5400000">
                  <a:srgbClr val="000000">
                    <a:alpha val="65000"/>
                  </a:srgbClr>
                </a:innerShdw>
              </a:effectLst>
            </a:endParaRPr>
          </a:p>
        </p:txBody>
      </p:sp>
      <p:sp>
        <p:nvSpPr>
          <p:cNvPr id="12" name="Rectangle 11"/>
          <p:cNvSpPr/>
          <p:nvPr/>
        </p:nvSpPr>
        <p:spPr>
          <a:xfrm>
            <a:off x="2817573" y="5457573"/>
            <a:ext cx="2488067" cy="1043361"/>
          </a:xfrm>
          <a:prstGeom prst="rect">
            <a:avLst/>
          </a:prstGeom>
          <a:noFill/>
        </p:spPr>
        <p:txBody>
          <a:bodyPr wrap="none" lIns="91440" tIns="45720" rIns="91440" bIns="45720">
            <a:prstTxWarp prst="textArchDown">
              <a:avLst>
                <a:gd name="adj" fmla="val 21552696"/>
              </a:avLst>
            </a:prstTxWarp>
            <a:spAutoFit/>
          </a:bodyPr>
          <a:lstStyle/>
          <a:p>
            <a:pPr algn="ctr"/>
            <a:r>
              <a:rPr lang="en-US" sz="5400" b="1" cap="none" spc="0" dirty="0" smtClean="0">
                <a:ln w="1905"/>
                <a:solidFill>
                  <a:schemeClr val="tx2">
                    <a:lumMod val="60000"/>
                    <a:lumOff val="40000"/>
                  </a:schemeClr>
                </a:solidFill>
                <a:effectLst>
                  <a:innerShdw blurRad="69850" dist="43180" dir="5400000">
                    <a:srgbClr val="000000">
                      <a:alpha val="65000"/>
                    </a:srgbClr>
                  </a:innerShdw>
                </a:effectLst>
              </a:rPr>
              <a:t>New technologies</a:t>
            </a:r>
            <a:endParaRPr lang="en-US" sz="5400" b="1" cap="none" spc="0" dirty="0">
              <a:ln w="1905"/>
              <a:solidFill>
                <a:schemeClr val="tx2">
                  <a:lumMod val="60000"/>
                  <a:lumOff val="40000"/>
                </a:schemeClr>
              </a:solidFill>
              <a:effectLst>
                <a:innerShdw blurRad="69850" dist="43180" dir="5400000">
                  <a:srgbClr val="000000">
                    <a:alpha val="65000"/>
                  </a:srgbClr>
                </a:innerShdw>
              </a:effectLst>
            </a:endParaRPr>
          </a:p>
        </p:txBody>
      </p:sp>
      <p:sp>
        <p:nvSpPr>
          <p:cNvPr id="13" name="Curved Up Arrow 12"/>
          <p:cNvSpPr/>
          <p:nvPr/>
        </p:nvSpPr>
        <p:spPr>
          <a:xfrm flipH="1" flipV="1">
            <a:off x="249371" y="1119663"/>
            <a:ext cx="7453744" cy="2137509"/>
          </a:xfrm>
          <a:prstGeom prst="curvedUpArrow">
            <a:avLst>
              <a:gd name="adj1" fmla="val 25000"/>
              <a:gd name="adj2" fmla="val 53632"/>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9429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0" y="2766568"/>
            <a:ext cx="9144000" cy="484632"/>
          </a:xfrm>
          <a:prstGeom prst="rect">
            <a:avLst/>
          </a:prstGeom>
        </p:spPr>
        <p:txBody>
          <a:bodyPr vert="horz" lIns="0" tIns="0" rIns="0" bIns="0" rtlCol="0" anchor="t">
            <a:noAutofit/>
          </a:bodyPr>
          <a:lstStyle/>
          <a:p>
            <a:pPr lvl="0" algn="ctr" defTabSz="457200" eaLnBrk="1" fontAlgn="auto" hangingPunct="1">
              <a:spcBef>
                <a:spcPct val="0"/>
              </a:spcBef>
              <a:spcAft>
                <a:spcPts val="0"/>
              </a:spcAft>
              <a:buClrTx/>
            </a:pPr>
            <a:r>
              <a:rPr lang="en-US" sz="2800" b="1" dirty="0" smtClean="0">
                <a:solidFill>
                  <a:srgbClr val="007AC2"/>
                </a:solidFill>
                <a:latin typeface="+mj-lt"/>
                <a:ea typeface="+mj-ea"/>
                <a:cs typeface="Avenir LT Std 85 Heavy"/>
              </a:rPr>
              <a:t>CONCLUSIONS</a:t>
            </a:r>
            <a:endParaRPr kumimoji="0" lang="en-US" sz="2800" b="1" i="0" u="none" strike="noStrike" kern="1200" cap="none" spc="0" normalizeH="0" baseline="0" noProof="0" dirty="0">
              <a:ln>
                <a:noFill/>
              </a:ln>
              <a:solidFill>
                <a:srgbClr val="007AC2"/>
              </a:solidFill>
              <a:effectLst/>
              <a:uLnTx/>
              <a:uFillTx/>
              <a:latin typeface="+mj-lt"/>
              <a:ea typeface="+mj-ea"/>
              <a:cs typeface="Avenir LT Std 85 Heavy"/>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b="7341"/>
          <a:stretch>
            <a:fillRect/>
          </a:stretch>
        </p:blipFill>
        <p:spPr bwMode="auto">
          <a:xfrm>
            <a:off x="286072" y="457200"/>
            <a:ext cx="8534400" cy="59309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Some items from </a:t>
            </a:r>
            <a:r>
              <a:rPr lang="en-US" b="1" dirty="0" err="1" smtClean="0"/>
              <a:t>CHy</a:t>
            </a:r>
            <a:endParaRPr lang="en-US" dirty="0"/>
          </a:p>
        </p:txBody>
      </p:sp>
      <p:sp>
        <p:nvSpPr>
          <p:cNvPr id="3" name="Content Placeholder 2"/>
          <p:cNvSpPr>
            <a:spLocks noGrp="1"/>
          </p:cNvSpPr>
          <p:nvPr>
            <p:ph idx="1"/>
          </p:nvPr>
        </p:nvSpPr>
        <p:spPr>
          <a:xfrm>
            <a:off x="457200" y="965915"/>
            <a:ext cx="8229600" cy="5112913"/>
          </a:xfrm>
        </p:spPr>
        <p:txBody>
          <a:bodyPr>
            <a:normAutofit fontScale="85000" lnSpcReduction="20000"/>
          </a:bodyPr>
          <a:lstStyle/>
          <a:p>
            <a:r>
              <a:rPr lang="en-US" sz="2200" dirty="0" smtClean="0"/>
              <a:t>Hydrological data sharing is essential for improved water resources management and hydrological data availability/accessibility is fundamental to the transparent management of the resource</a:t>
            </a:r>
          </a:p>
          <a:p>
            <a:r>
              <a:rPr lang="en-US" sz="2200" dirty="0" smtClean="0"/>
              <a:t>Many of the hydrological data providers cannot afford all the developments and\or applications compliant to standardized formats and service types. In this context, WHOS will be developed in support of NHSs for their direct participation into WIS\WIGOS</a:t>
            </a:r>
          </a:p>
          <a:p>
            <a:r>
              <a:rPr lang="en-US" sz="2200" dirty="0" smtClean="0"/>
              <a:t>Some tests between WHOS and WIS with selected GISCs (Offenbach, Washington, Brasilia and Melbourne) were successful, but additional testing will improve the integration of WHOS into WIS</a:t>
            </a:r>
          </a:p>
          <a:p>
            <a:r>
              <a:rPr lang="en-US" sz="2200" dirty="0" smtClean="0"/>
              <a:t>Data discovery could be dramatically augmented taking into account hydrological semantics and attributes of hydrological observations</a:t>
            </a:r>
          </a:p>
          <a:p>
            <a:r>
              <a:rPr lang="en-US" sz="2200" dirty="0" smtClean="0"/>
              <a:t>A cloud facility would be very helpful for the development and maintenance of WHOS and its infrastructure could be shared with the WIS community</a:t>
            </a:r>
          </a:p>
          <a:p>
            <a:r>
              <a:rPr lang="en-US" sz="2200" dirty="0" smtClean="0"/>
              <a:t>Interoperability should improve tools and techniques for the optimization of hydrological data collection and dissemination, fostering hydrological applications, including real time operations</a:t>
            </a:r>
          </a:p>
          <a:p>
            <a:r>
              <a:rPr lang="en-US" sz="2200" dirty="0" smtClean="0"/>
              <a:t>Exchange of hydrological and related data have to be increased at national, regional and international levels. Training on standardized data exchange for both hydrological data providers and users would provide many benefits</a:t>
            </a:r>
          </a:p>
          <a:p>
            <a:endParaRPr lang="en-US" sz="2200" dirty="0"/>
          </a:p>
        </p:txBody>
      </p:sp>
      <p:sp>
        <p:nvSpPr>
          <p:cNvPr id="4" name="Slide Number Placeholder 3"/>
          <p:cNvSpPr>
            <a:spLocks noGrp="1"/>
          </p:cNvSpPr>
          <p:nvPr>
            <p:ph type="sldNum" sz="quarter" idx="12"/>
          </p:nvPr>
        </p:nvSpPr>
        <p:spPr/>
        <p:txBody>
          <a:bodyPr/>
          <a:lstStyle/>
          <a:p>
            <a:fld id="{9259AF2F-52C6-9B46-B8B2-0579234AE62E}" type="slidenum">
              <a:rPr lang="en-US" smtClean="0"/>
              <a:pPr/>
              <a:t>14</a:t>
            </a:fld>
            <a:endParaRPr lang="en-US"/>
          </a:p>
        </p:txBody>
      </p:sp>
    </p:spTree>
    <p:extLst>
      <p:ext uri="{BB962C8B-B14F-4D97-AF65-F5344CB8AC3E}">
        <p14:creationId xmlns:p14="http://schemas.microsoft.com/office/powerpoint/2010/main" val="1067065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Recommended Text </a:t>
            </a:r>
            <a:r>
              <a:rPr lang="en-US" b="1" dirty="0" smtClean="0"/>
              <a:t>for Report</a:t>
            </a:r>
            <a:endParaRPr lang="en-US" dirty="0"/>
          </a:p>
        </p:txBody>
      </p:sp>
      <p:sp>
        <p:nvSpPr>
          <p:cNvPr id="3" name="Content Placeholder 2"/>
          <p:cNvSpPr>
            <a:spLocks noGrp="1"/>
          </p:cNvSpPr>
          <p:nvPr>
            <p:ph idx="1"/>
          </p:nvPr>
        </p:nvSpPr>
        <p:spPr/>
        <p:txBody>
          <a:bodyPr/>
          <a:lstStyle/>
          <a:p>
            <a:r>
              <a:rPr lang="en-US" dirty="0" smtClean="0"/>
              <a:t>The meeting noted that [extract key points from conclusion]</a:t>
            </a:r>
            <a:endParaRPr lang="en-US" dirty="0"/>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pPr/>
              <a:t>15</a:t>
            </a:fld>
            <a:endParaRPr lang="en-US"/>
          </a:p>
        </p:txBody>
      </p:sp>
    </p:spTree>
    <p:extLst>
      <p:ext uri="{BB962C8B-B14F-4D97-AF65-F5344CB8AC3E}">
        <p14:creationId xmlns:p14="http://schemas.microsoft.com/office/powerpoint/2010/main" val="3997790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Thank you for your attention</a:t>
            </a:r>
          </a:p>
        </p:txBody>
      </p:sp>
      <p:sp>
        <p:nvSpPr>
          <p:cNvPr id="2" name="Slide Number Placeholder 1"/>
          <p:cNvSpPr>
            <a:spLocks noGrp="1"/>
          </p:cNvSpPr>
          <p:nvPr>
            <p:ph type="sldNum" sz="quarter" idx="12"/>
          </p:nvPr>
        </p:nvSpPr>
        <p:spPr/>
        <p:txBody>
          <a:bodyPr/>
          <a:lstStyle/>
          <a:p>
            <a:fld id="{9259AF2F-52C6-9B46-B8B2-0579234AE62E}" type="slidenum">
              <a:rPr lang="en-US" smtClean="0"/>
              <a:pPr/>
              <a:t>16</a:t>
            </a:fld>
            <a:endParaRPr lang="en-US"/>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524"/>
            <a:ext cx="9144000" cy="1143000"/>
          </a:xfrm>
        </p:spPr>
        <p:txBody>
          <a:bodyPr>
            <a:noAutofit/>
          </a:bodyPr>
          <a:lstStyle/>
          <a:p>
            <a:r>
              <a:rPr lang="en-US" sz="2800" b="1" dirty="0" smtClean="0">
                <a:solidFill>
                  <a:srgbClr val="007AC2"/>
                </a:solidFill>
                <a:cs typeface="Avenir LT Std 55 Roman" pitchFamily="34" charset="0"/>
              </a:rPr>
              <a:t>WMO INTEGRATED GLOBAL OBSERVING SYSTEM (WIGOS)</a:t>
            </a:r>
            <a:br>
              <a:rPr lang="en-US" sz="2800" b="1" dirty="0" smtClean="0">
                <a:solidFill>
                  <a:srgbClr val="007AC2"/>
                </a:solidFill>
                <a:cs typeface="Avenir LT Std 55 Roman" pitchFamily="34" charset="0"/>
              </a:rPr>
            </a:br>
            <a:r>
              <a:rPr lang="en-US" sz="2800" b="1" dirty="0" smtClean="0">
                <a:solidFill>
                  <a:srgbClr val="007AC2"/>
                </a:solidFill>
                <a:cs typeface="Avenir LT Std 55 Roman" pitchFamily="34" charset="0"/>
              </a:rPr>
              <a:t>and</a:t>
            </a:r>
            <a:br>
              <a:rPr lang="en-US" sz="2800" b="1" dirty="0" smtClean="0">
                <a:solidFill>
                  <a:srgbClr val="007AC2"/>
                </a:solidFill>
                <a:cs typeface="Avenir LT Std 55 Roman" pitchFamily="34" charset="0"/>
              </a:rPr>
            </a:br>
            <a:r>
              <a:rPr lang="en-US" sz="2800" b="1" dirty="0" smtClean="0">
                <a:solidFill>
                  <a:srgbClr val="007AC2"/>
                </a:solidFill>
                <a:cs typeface="Avenir LT Std 55 Roman" pitchFamily="34" charset="0"/>
              </a:rPr>
              <a:t>WMO HYDROLOGICAL OBSERVING SYSTEM (WHOS)</a:t>
            </a:r>
            <a:endParaRPr lang="en-US" sz="2800" dirty="0"/>
          </a:p>
        </p:txBody>
      </p:sp>
      <p:sp>
        <p:nvSpPr>
          <p:cNvPr id="4" name="Slide Number Placeholder 3"/>
          <p:cNvSpPr>
            <a:spLocks noGrp="1"/>
          </p:cNvSpPr>
          <p:nvPr>
            <p:ph type="sldNum" sz="quarter" idx="12"/>
          </p:nvPr>
        </p:nvSpPr>
        <p:spPr/>
        <p:txBody>
          <a:bodyPr/>
          <a:lstStyle/>
          <a:p>
            <a:fld id="{9259AF2F-52C6-9B46-B8B2-0579234AE62E}" type="slidenum">
              <a:rPr lang="en-US" smtClean="0"/>
              <a:pPr/>
              <a:t>2</a:t>
            </a:fld>
            <a:endParaRPr lang="en-US" dirty="0"/>
          </a:p>
        </p:txBody>
      </p:sp>
      <p:pic>
        <p:nvPicPr>
          <p:cNvPr id="1026" name="Picture 2"/>
          <p:cNvPicPr>
            <a:picLocks noChangeAspect="1" noChangeArrowheads="1"/>
          </p:cNvPicPr>
          <p:nvPr/>
        </p:nvPicPr>
        <p:blipFill>
          <a:blip r:embed="rId2"/>
          <a:srcRect/>
          <a:stretch>
            <a:fillRect/>
          </a:stretch>
        </p:blipFill>
        <p:spPr bwMode="auto">
          <a:xfrm>
            <a:off x="2469614" y="3669181"/>
            <a:ext cx="5150387" cy="3052294"/>
          </a:xfrm>
          <a:prstGeom prst="rect">
            <a:avLst/>
          </a:prstGeom>
          <a:noFill/>
          <a:ln w="9525">
            <a:noFill/>
            <a:miter lim="800000"/>
            <a:headEnd/>
            <a:tailEnd/>
          </a:ln>
        </p:spPr>
      </p:pic>
      <p:sp>
        <p:nvSpPr>
          <p:cNvPr id="7" name="TextBox 8"/>
          <p:cNvSpPr txBox="1"/>
          <p:nvPr/>
        </p:nvSpPr>
        <p:spPr>
          <a:xfrm>
            <a:off x="228600" y="1516701"/>
            <a:ext cx="8644944" cy="2308324"/>
          </a:xfrm>
          <a:prstGeom prst="rect">
            <a:avLst/>
          </a:prstGeom>
          <a:noFill/>
        </p:spPr>
        <p:txBody>
          <a:bodyPr wrap="square" rtlCol="0">
            <a:spAutoFit/>
          </a:bodyPr>
          <a:lstStyle/>
          <a:p>
            <a:pPr marL="457200" indent="-457200">
              <a:spcBef>
                <a:spcPts val="0"/>
              </a:spcBef>
              <a:spcAft>
                <a:spcPts val="0"/>
              </a:spcAft>
            </a:pPr>
            <a:r>
              <a:rPr lang="en-US" b="1" dirty="0" smtClean="0"/>
              <a:t>In June 2015 the President of </a:t>
            </a:r>
            <a:r>
              <a:rPr lang="en-US" b="1" dirty="0" err="1" smtClean="0"/>
              <a:t>CHy</a:t>
            </a:r>
            <a:r>
              <a:rPr lang="en-US" b="1" dirty="0" smtClean="0"/>
              <a:t> informed Cg-17 of </a:t>
            </a:r>
            <a:r>
              <a:rPr lang="en-US" b="1" dirty="0" err="1" smtClean="0"/>
              <a:t>CHy</a:t>
            </a:r>
            <a:r>
              <a:rPr lang="en-US" b="1" dirty="0" smtClean="0"/>
              <a:t> proposal to develop WHOS as t</a:t>
            </a:r>
            <a:r>
              <a:rPr lang="en-US" b="1" kern="0" dirty="0" smtClean="0"/>
              <a:t>he </a:t>
            </a:r>
            <a:r>
              <a:rPr lang="en-US" b="1" kern="0" dirty="0" err="1" smtClean="0"/>
              <a:t>CHy</a:t>
            </a:r>
            <a:r>
              <a:rPr lang="en-US" b="1" kern="0" dirty="0" smtClean="0"/>
              <a:t> contribution to WIGOS</a:t>
            </a:r>
          </a:p>
          <a:p>
            <a:pPr marL="457200" indent="-457200">
              <a:spcBef>
                <a:spcPts val="0"/>
              </a:spcBef>
              <a:spcAft>
                <a:spcPts val="0"/>
              </a:spcAft>
            </a:pPr>
            <a:endParaRPr lang="en-US" sz="1200" b="1" kern="0" dirty="0" smtClean="0"/>
          </a:p>
          <a:p>
            <a:pPr lvl="1">
              <a:spcBef>
                <a:spcPts val="0"/>
              </a:spcBef>
              <a:buFont typeface="Arial"/>
              <a:buChar char="•"/>
            </a:pPr>
            <a:r>
              <a:rPr lang="en-US" dirty="0" smtClean="0"/>
              <a:t>	</a:t>
            </a:r>
            <a:r>
              <a:rPr lang="en-US" i="1" dirty="0" smtClean="0"/>
              <a:t>Congress welcomed the effort and urged the president of </a:t>
            </a:r>
            <a:r>
              <a:rPr lang="en-US" i="1" dirty="0" err="1" smtClean="0"/>
              <a:t>CHy</a:t>
            </a:r>
            <a:r>
              <a:rPr lang="en-US" i="1" dirty="0" smtClean="0"/>
              <a:t> to continue guiding WHOS to full implementation</a:t>
            </a:r>
          </a:p>
          <a:p>
            <a:pPr lvl="1">
              <a:spcBef>
                <a:spcPts val="0"/>
              </a:spcBef>
            </a:pPr>
            <a:endParaRPr lang="en-US" sz="1200" dirty="0" smtClean="0"/>
          </a:p>
          <a:p>
            <a:pPr lvl="1">
              <a:spcBef>
                <a:spcPts val="0"/>
              </a:spcBef>
              <a:buFont typeface="Arial"/>
              <a:buChar char="•"/>
            </a:pPr>
            <a:r>
              <a:rPr lang="en-US" dirty="0" smtClean="0"/>
              <a:t> 	</a:t>
            </a:r>
            <a:r>
              <a:rPr lang="en-US" i="1" dirty="0" smtClean="0"/>
              <a:t>Congress urged the promotion of WHOS among NHSs and the hydrological community</a:t>
            </a:r>
          </a:p>
          <a:p>
            <a:pPr lvl="1">
              <a:spcBef>
                <a:spcPts val="0"/>
              </a:spcBef>
            </a:pPr>
            <a:endParaRPr lang="en-US" sz="1200" dirty="0" smtClean="0"/>
          </a:p>
        </p:txBody>
      </p:sp>
    </p:spTree>
    <p:extLst>
      <p:ext uri="{BB962C8B-B14F-4D97-AF65-F5344CB8AC3E}">
        <p14:creationId xmlns:p14="http://schemas.microsoft.com/office/powerpoint/2010/main" val="1321063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686800" cy="553998"/>
          </a:xfrm>
          <a:prstGeom prst="rect">
            <a:avLst/>
          </a:prstGeom>
        </p:spPr>
        <p:txBody>
          <a:bodyPr wrap="square">
            <a:spAutoFit/>
          </a:bodyPr>
          <a:lstStyle/>
          <a:p>
            <a:pPr algn="ctr">
              <a:spcBef>
                <a:spcPts val="800"/>
              </a:spcBef>
              <a:defRPr/>
            </a:pPr>
            <a:r>
              <a:rPr lang="en-CA" sz="3000" b="1" dirty="0" smtClean="0">
                <a:solidFill>
                  <a:srgbClr val="0000FF"/>
                </a:solidFill>
                <a:effectLst>
                  <a:outerShdw blurRad="38100" dist="25400" dir="2700000" algn="tl" rotWithShape="0">
                    <a:srgbClr val="000000">
                      <a:alpha val="60000"/>
                    </a:srgbClr>
                  </a:outerShdw>
                </a:effectLst>
              </a:rPr>
              <a:t>WMO Hydrological Observing System (WHOS)</a:t>
            </a:r>
          </a:p>
        </p:txBody>
      </p:sp>
      <p:sp>
        <p:nvSpPr>
          <p:cNvPr id="8" name="TextBox 7"/>
          <p:cNvSpPr txBox="1"/>
          <p:nvPr/>
        </p:nvSpPr>
        <p:spPr>
          <a:xfrm>
            <a:off x="304800" y="1286935"/>
            <a:ext cx="2759589" cy="492443"/>
          </a:xfrm>
          <a:prstGeom prst="rect">
            <a:avLst/>
          </a:prstGeom>
          <a:noFill/>
        </p:spPr>
        <p:txBody>
          <a:bodyPr wrap="none" rtlCol="0">
            <a:spAutoFit/>
          </a:bodyPr>
          <a:lstStyle/>
          <a:p>
            <a:pPr>
              <a:spcBef>
                <a:spcPts val="0"/>
              </a:spcBef>
              <a:spcAft>
                <a:spcPts val="600"/>
              </a:spcAft>
            </a:pPr>
            <a:r>
              <a:rPr lang="en-US" sz="2600" b="1" dirty="0" smtClean="0">
                <a:solidFill>
                  <a:srgbClr val="0000CC"/>
                </a:solidFill>
              </a:rPr>
              <a:t>Implementation:</a:t>
            </a:r>
            <a:endParaRPr lang="en-US" sz="2600" b="1" dirty="0">
              <a:solidFill>
                <a:srgbClr val="0000CC"/>
              </a:solidFill>
            </a:endParaRPr>
          </a:p>
        </p:txBody>
      </p:sp>
      <p:sp>
        <p:nvSpPr>
          <p:cNvPr id="9" name="TextBox 8"/>
          <p:cNvSpPr txBox="1"/>
          <p:nvPr/>
        </p:nvSpPr>
        <p:spPr>
          <a:xfrm>
            <a:off x="381000" y="1841679"/>
            <a:ext cx="8534400" cy="1000274"/>
          </a:xfrm>
          <a:prstGeom prst="rect">
            <a:avLst/>
          </a:prstGeom>
          <a:noFill/>
        </p:spPr>
        <p:txBody>
          <a:bodyPr wrap="square" rtlCol="0">
            <a:spAutoFit/>
          </a:bodyPr>
          <a:lstStyle/>
          <a:p>
            <a:pPr>
              <a:spcBef>
                <a:spcPts val="0"/>
              </a:spcBef>
              <a:spcAft>
                <a:spcPts val="600"/>
              </a:spcAft>
            </a:pPr>
            <a:r>
              <a:rPr lang="en-US" b="1" dirty="0" smtClean="0"/>
              <a:t>Phase 1:</a:t>
            </a:r>
          </a:p>
          <a:p>
            <a:pPr>
              <a:spcBef>
                <a:spcPts val="0"/>
              </a:spcBef>
              <a:spcAft>
                <a:spcPts val="600"/>
              </a:spcAft>
            </a:pPr>
            <a:r>
              <a:rPr lang="en-US" dirty="0" smtClean="0"/>
              <a:t>Map interface with links to those NHSs that make their real-time and historical stage and discharge data available online. implemented in August 2015.</a:t>
            </a:r>
          </a:p>
        </p:txBody>
      </p:sp>
      <p:sp>
        <p:nvSpPr>
          <p:cNvPr id="5" name="TextBox 4"/>
          <p:cNvSpPr txBox="1"/>
          <p:nvPr/>
        </p:nvSpPr>
        <p:spPr>
          <a:xfrm>
            <a:off x="381000" y="3518079"/>
            <a:ext cx="8534400" cy="1908215"/>
          </a:xfrm>
          <a:prstGeom prst="rect">
            <a:avLst/>
          </a:prstGeom>
          <a:noFill/>
        </p:spPr>
        <p:txBody>
          <a:bodyPr wrap="square" rtlCol="0">
            <a:spAutoFit/>
          </a:bodyPr>
          <a:lstStyle/>
          <a:p>
            <a:pPr>
              <a:spcBef>
                <a:spcPts val="0"/>
              </a:spcBef>
              <a:spcAft>
                <a:spcPts val="600"/>
              </a:spcAft>
            </a:pPr>
            <a:r>
              <a:rPr lang="en-US" b="1" dirty="0" smtClean="0"/>
              <a:t>Phase 2:</a:t>
            </a:r>
          </a:p>
          <a:p>
            <a:pPr>
              <a:spcBef>
                <a:spcPts val="0"/>
              </a:spcBef>
              <a:spcAft>
                <a:spcPts val="600"/>
              </a:spcAft>
            </a:pPr>
            <a:r>
              <a:rPr lang="en-US" dirty="0" smtClean="0"/>
              <a:t>A fully WIS/WIGOS compliant services-oriented framework linking hydrologic data providers and users through a hydrologic information system enabling data registration, data discovery, and data access.</a:t>
            </a:r>
          </a:p>
          <a:p>
            <a:pPr>
              <a:spcBef>
                <a:spcPts val="0"/>
              </a:spcBef>
              <a:spcAft>
                <a:spcPts val="0"/>
              </a:spcAft>
            </a:pPr>
            <a:r>
              <a:rPr lang="en-US" dirty="0" smtClean="0"/>
              <a:t>Beta version for CHy-15 review and endorsement (Dec 2016)</a:t>
            </a:r>
          </a:p>
          <a:p>
            <a:pPr>
              <a:spcBef>
                <a:spcPts val="0"/>
              </a:spcBef>
              <a:spcAft>
                <a:spcPts val="0"/>
              </a:spcAft>
            </a:pPr>
            <a:r>
              <a:rPr lang="en-US" dirty="0" smtClean="0"/>
              <a:t>Initial implementation for EC approval (June 2018)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1855"/>
          <a:stretch>
            <a:fillRect/>
          </a:stretch>
        </p:blipFill>
        <p:spPr bwMode="auto">
          <a:xfrm>
            <a:off x="479134" y="95536"/>
            <a:ext cx="8320015" cy="6357958"/>
          </a:xfrm>
          <a:prstGeom prst="rect">
            <a:avLst/>
          </a:prstGeom>
          <a:noFill/>
          <a:ln w="9525">
            <a:noFill/>
            <a:miter lim="800000"/>
            <a:headEnd/>
            <a:tailEnd/>
          </a:ln>
          <a:effectLst/>
        </p:spPr>
      </p:pic>
      <p:sp>
        <p:nvSpPr>
          <p:cNvPr id="4" name="Rectangle 3"/>
          <p:cNvSpPr/>
          <p:nvPr/>
        </p:nvSpPr>
        <p:spPr>
          <a:xfrm>
            <a:off x="361664" y="6399538"/>
            <a:ext cx="8686800" cy="461665"/>
          </a:xfrm>
          <a:prstGeom prst="rect">
            <a:avLst/>
          </a:prstGeom>
        </p:spPr>
        <p:txBody>
          <a:bodyPr wrap="square">
            <a:spAutoFit/>
          </a:bodyPr>
          <a:lstStyle/>
          <a:p>
            <a:pPr algn="ctr">
              <a:spcBef>
                <a:spcPts val="800"/>
              </a:spcBef>
              <a:defRPr/>
            </a:pPr>
            <a:r>
              <a:rPr lang="en-CA" dirty="0" smtClean="0">
                <a:solidFill>
                  <a:srgbClr val="0000FF"/>
                </a:solidFill>
                <a:effectLst>
                  <a:outerShdw blurRad="38100" dist="25400" dir="2700000" algn="tl" rotWithShape="0">
                    <a:srgbClr val="000000">
                      <a:alpha val="60000"/>
                    </a:srgbClr>
                  </a:outerShdw>
                </a:effectLst>
              </a:rPr>
              <a:t>http://www.wmo.int/pages/prog/hwrp/chy/whos/index.php</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0" y="2766568"/>
            <a:ext cx="9144000" cy="484632"/>
          </a:xfrm>
          <a:prstGeom prst="rect">
            <a:avLst/>
          </a:prstGeom>
        </p:spPr>
        <p:txBody>
          <a:bodyPr vert="horz" lIns="0" tIns="0" rIns="0" bIns="0" rtlCol="0" anchor="t">
            <a:noAutofit/>
          </a:bodyPr>
          <a:lstStyle/>
          <a:p>
            <a:pPr lvl="0" algn="ctr" defTabSz="457200" eaLnBrk="1" fontAlgn="auto" hangingPunct="1">
              <a:spcBef>
                <a:spcPct val="0"/>
              </a:spcBef>
              <a:spcAft>
                <a:spcPts val="0"/>
              </a:spcAft>
              <a:buClrTx/>
            </a:pPr>
            <a:r>
              <a:rPr lang="en-US" sz="2800" b="1" dirty="0" smtClean="0">
                <a:solidFill>
                  <a:srgbClr val="007AC2"/>
                </a:solidFill>
                <a:latin typeface="+mj-lt"/>
                <a:ea typeface="+mj-ea"/>
                <a:cs typeface="Avenir LT Std 85 Heavy"/>
              </a:rPr>
              <a:t>WHOS PHASE 2</a:t>
            </a:r>
            <a:endParaRPr kumimoji="0" lang="en-US" sz="2800" b="1" i="0" u="none" strike="noStrike" kern="1200" cap="none" spc="0" normalizeH="0" baseline="0" noProof="0" dirty="0">
              <a:ln>
                <a:noFill/>
              </a:ln>
              <a:solidFill>
                <a:srgbClr val="007AC2"/>
              </a:solidFill>
              <a:effectLst/>
              <a:uLnTx/>
              <a:uFillTx/>
              <a:latin typeface="+mj-lt"/>
              <a:ea typeface="+mj-ea"/>
              <a:cs typeface="Avenir LT Std 85 Heavy"/>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476672"/>
            <a:ext cx="8820472" cy="484188"/>
          </a:xfrm>
        </p:spPr>
        <p:txBody>
          <a:bodyPr>
            <a:noAutofit/>
          </a:bodyPr>
          <a:lstStyle/>
          <a:p>
            <a:r>
              <a:rPr lang="en-US" sz="3200" dirty="0" smtClean="0">
                <a:solidFill>
                  <a:srgbClr val="007AC2"/>
                </a:solidFill>
                <a:cs typeface="Avenir LT Std 85 Heavy"/>
              </a:rPr>
              <a:t>WHOS phase 2: Road </a:t>
            </a:r>
            <a:r>
              <a:rPr lang="en-US" sz="3200" dirty="0" smtClean="0">
                <a:solidFill>
                  <a:srgbClr val="007AC2"/>
                </a:solidFill>
                <a:cs typeface="Avenir LT Std 85 Heavy"/>
              </a:rPr>
              <a:t>Further Ahead in Hydrology</a:t>
            </a:r>
            <a:endParaRPr lang="en-US" sz="3200" dirty="0">
              <a:solidFill>
                <a:srgbClr val="007AC2"/>
              </a:solidFill>
              <a:cs typeface="Avenir LT Std 85 Heavy"/>
            </a:endParaRPr>
          </a:p>
        </p:txBody>
      </p:sp>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t>HydroCatalog</a:t>
            </a:r>
            <a:endParaRPr lang="en-US" sz="2600" dirty="0"/>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t>HydroProvider</a:t>
            </a:r>
            <a:endParaRPr lang="en-US" sz="2600" dirty="0"/>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t>HydroClient</a:t>
            </a:r>
            <a:endParaRPr lang="en-US" sz="2600" dirty="0"/>
          </a:p>
        </p:txBody>
      </p:sp>
      <p:grpSp>
        <p:nvGrpSpPr>
          <p:cNvPr id="3" name="Group 7"/>
          <p:cNvGrpSpPr/>
          <p:nvPr/>
        </p:nvGrpSpPr>
        <p:grpSpPr>
          <a:xfrm>
            <a:off x="3346263" y="4495800"/>
            <a:ext cx="2223109" cy="1815882"/>
            <a:chOff x="3346263" y="4495800"/>
            <a:chExt cx="2223109" cy="1815882"/>
          </a:xfrm>
        </p:grpSpPr>
        <p:cxnSp>
          <p:nvCxnSpPr>
            <p:cNvPr id="9" name="Straight Arrow Connector 8"/>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3346263" y="4495800"/>
              <a:ext cx="2223109" cy="1815882"/>
            </a:xfrm>
            <a:prstGeom prst="rect">
              <a:avLst/>
            </a:prstGeom>
            <a:noFill/>
            <a:ln w="9525">
              <a:noFill/>
              <a:miter lim="800000"/>
              <a:headEnd/>
              <a:tailEnd/>
            </a:ln>
          </p:spPr>
          <p:txBody>
            <a:bodyPr wrap="none">
              <a:spAutoFit/>
            </a:bodyPr>
            <a:lstStyle/>
            <a:p>
              <a:pPr algn="ctr"/>
              <a:r>
                <a:rPr lang="en-US" sz="2800" b="1" dirty="0" smtClean="0"/>
                <a:t>WFS</a:t>
              </a:r>
            </a:p>
            <a:p>
              <a:pPr algn="ctr"/>
              <a:r>
                <a:rPr lang="en-US" sz="2800" b="1" dirty="0" smtClean="0"/>
                <a:t>SOS2</a:t>
              </a:r>
            </a:p>
            <a:p>
              <a:pPr algn="ctr"/>
              <a:r>
                <a:rPr lang="en-US" sz="2800" b="1" dirty="0" smtClean="0"/>
                <a:t>(WaterML 2)</a:t>
              </a:r>
              <a:endParaRPr lang="en-US" sz="2800" b="1" dirty="0"/>
            </a:p>
          </p:txBody>
        </p:sp>
      </p:grpSp>
      <p:grpSp>
        <p:nvGrpSpPr>
          <p:cNvPr id="4" name="Group 10"/>
          <p:cNvGrpSpPr/>
          <p:nvPr/>
        </p:nvGrpSpPr>
        <p:grpSpPr>
          <a:xfrm>
            <a:off x="4471988" y="2771775"/>
            <a:ext cx="2221706" cy="1800225"/>
            <a:chOff x="4471988" y="2771775"/>
            <a:chExt cx="2221706" cy="1800225"/>
          </a:xfrm>
        </p:grpSpPr>
        <p:cxnSp>
          <p:nvCxnSpPr>
            <p:cNvPr id="12" name="Straight Arrow Connector 11"/>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TextBox 17"/>
            <p:cNvSpPr txBox="1">
              <a:spLocks noChangeArrowheads="1"/>
            </p:cNvSpPr>
            <p:nvPr/>
          </p:nvSpPr>
          <p:spPr bwMode="auto">
            <a:xfrm rot="2301016">
              <a:off x="5353035" y="3381677"/>
              <a:ext cx="868123" cy="523220"/>
            </a:xfrm>
            <a:prstGeom prst="rect">
              <a:avLst/>
            </a:prstGeom>
            <a:noFill/>
            <a:ln w="9525">
              <a:noFill/>
              <a:miter lim="800000"/>
              <a:headEnd/>
              <a:tailEnd/>
            </a:ln>
          </p:spPr>
          <p:txBody>
            <a:bodyPr wrap="none">
              <a:spAutoFit/>
            </a:bodyPr>
            <a:lstStyle/>
            <a:p>
              <a:r>
                <a:rPr lang="en-US" sz="2800" b="1" dirty="0" smtClean="0"/>
                <a:t>CSW</a:t>
              </a:r>
              <a:endParaRPr lang="en-US" sz="2800" b="1" dirty="0"/>
            </a:p>
          </p:txBody>
        </p:sp>
      </p:grpSp>
      <p:grpSp>
        <p:nvGrpSpPr>
          <p:cNvPr id="8" name="Group 13"/>
          <p:cNvGrpSpPr/>
          <p:nvPr/>
        </p:nvGrpSpPr>
        <p:grpSpPr>
          <a:xfrm>
            <a:off x="2351089" y="2771775"/>
            <a:ext cx="2120900" cy="1800225"/>
            <a:chOff x="2351089" y="2771775"/>
            <a:chExt cx="2120900" cy="1800225"/>
          </a:xfrm>
        </p:grpSpPr>
        <p:cxnSp>
          <p:nvCxnSpPr>
            <p:cNvPr id="15" name="Straight Arrow Connector 14"/>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6"/>
            <p:cNvSpPr txBox="1">
              <a:spLocks noChangeArrowheads="1"/>
            </p:cNvSpPr>
            <p:nvPr/>
          </p:nvSpPr>
          <p:spPr bwMode="auto">
            <a:xfrm rot="19189103">
              <a:off x="2358073" y="3384721"/>
              <a:ext cx="1541191" cy="523220"/>
            </a:xfrm>
            <a:prstGeom prst="rect">
              <a:avLst/>
            </a:prstGeom>
            <a:noFill/>
            <a:ln w="9525">
              <a:noFill/>
              <a:miter lim="800000"/>
              <a:headEnd/>
              <a:tailEnd/>
            </a:ln>
          </p:spPr>
          <p:txBody>
            <a:bodyPr wrap="none">
              <a:spAutoFit/>
            </a:bodyPr>
            <a:lstStyle/>
            <a:p>
              <a:r>
                <a:rPr lang="en-US" sz="2800" b="1" dirty="0" smtClean="0"/>
                <a:t>(register)</a:t>
              </a:r>
              <a:endParaRPr lang="en-US" sz="2800" b="1" dirty="0"/>
            </a:p>
          </p:txBody>
        </p:sp>
      </p:grpSp>
      <p:sp>
        <p:nvSpPr>
          <p:cNvPr id="17" name="Rectangle 16"/>
          <p:cNvSpPr/>
          <p:nvPr/>
        </p:nvSpPr>
        <p:spPr>
          <a:xfrm>
            <a:off x="2428860" y="1214422"/>
            <a:ext cx="4717958" cy="461665"/>
          </a:xfrm>
          <a:prstGeom prst="rect">
            <a:avLst/>
          </a:prstGeom>
        </p:spPr>
        <p:txBody>
          <a:bodyPr wrap="none">
            <a:spAutoFit/>
          </a:bodyPr>
          <a:lstStyle/>
          <a:p>
            <a:r>
              <a:rPr lang="en-US" sz="2400" dirty="0" smtClean="0"/>
              <a:t>Using WMO and OGC Standards</a:t>
            </a:r>
            <a:endParaRPr lang="en-U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524000"/>
            <a:ext cx="2568575" cy="2008188"/>
            <a:chOff x="1351" y="912"/>
            <a:chExt cx="1618" cy="1265"/>
          </a:xfrm>
        </p:grpSpPr>
        <p:sp>
          <p:nvSpPr>
            <p:cNvPr id="449539" name="Freeform 3"/>
            <p:cNvSpPr>
              <a:spLocks/>
            </p:cNvSpPr>
            <p:nvPr/>
          </p:nvSpPr>
          <p:spPr bwMode="auto">
            <a:xfrm>
              <a:off x="1351" y="912"/>
              <a:ext cx="1618" cy="1265"/>
            </a:xfrm>
            <a:custGeom>
              <a:avLst/>
              <a:gdLst/>
              <a:ahLst/>
              <a:cxnLst>
                <a:cxn ang="0">
                  <a:pos x="16" y="702"/>
                </a:cxn>
                <a:cxn ang="0">
                  <a:pos x="29" y="474"/>
                </a:cxn>
                <a:cxn ang="0">
                  <a:pos x="301" y="367"/>
                </a:cxn>
                <a:cxn ang="0">
                  <a:pos x="377" y="303"/>
                </a:cxn>
                <a:cxn ang="0">
                  <a:pos x="447" y="208"/>
                </a:cxn>
                <a:cxn ang="0">
                  <a:pos x="529" y="164"/>
                </a:cxn>
                <a:cxn ang="0">
                  <a:pos x="693" y="183"/>
                </a:cxn>
                <a:cxn ang="0">
                  <a:pos x="738" y="177"/>
                </a:cxn>
                <a:cxn ang="0">
                  <a:pos x="814" y="82"/>
                </a:cxn>
                <a:cxn ang="0">
                  <a:pos x="959" y="6"/>
                </a:cxn>
                <a:cxn ang="0">
                  <a:pos x="1143" y="25"/>
                </a:cxn>
                <a:cxn ang="0">
                  <a:pos x="1156" y="69"/>
                </a:cxn>
                <a:cxn ang="0">
                  <a:pos x="1244" y="120"/>
                </a:cxn>
                <a:cxn ang="0">
                  <a:pos x="1314" y="151"/>
                </a:cxn>
                <a:cxn ang="0">
                  <a:pos x="1409" y="177"/>
                </a:cxn>
                <a:cxn ang="0">
                  <a:pos x="1472" y="208"/>
                </a:cxn>
                <a:cxn ang="0">
                  <a:pos x="1542" y="240"/>
                </a:cxn>
                <a:cxn ang="0">
                  <a:pos x="1535" y="405"/>
                </a:cxn>
                <a:cxn ang="0">
                  <a:pos x="1586" y="525"/>
                </a:cxn>
                <a:cxn ang="0">
                  <a:pos x="1618" y="582"/>
                </a:cxn>
                <a:cxn ang="0">
                  <a:pos x="1580" y="651"/>
                </a:cxn>
                <a:cxn ang="0">
                  <a:pos x="1573" y="670"/>
                </a:cxn>
                <a:cxn ang="0">
                  <a:pos x="1554" y="683"/>
                </a:cxn>
                <a:cxn ang="0">
                  <a:pos x="1542" y="721"/>
                </a:cxn>
                <a:cxn ang="0">
                  <a:pos x="1580" y="886"/>
                </a:cxn>
                <a:cxn ang="0">
                  <a:pos x="1573" y="993"/>
                </a:cxn>
                <a:cxn ang="0">
                  <a:pos x="1504" y="1076"/>
                </a:cxn>
                <a:cxn ang="0">
                  <a:pos x="1409" y="1151"/>
                </a:cxn>
                <a:cxn ang="0">
                  <a:pos x="1333" y="1177"/>
                </a:cxn>
                <a:cxn ang="0">
                  <a:pos x="1200" y="1177"/>
                </a:cxn>
                <a:cxn ang="0">
                  <a:pos x="1149" y="1227"/>
                </a:cxn>
                <a:cxn ang="0">
                  <a:pos x="1111" y="1253"/>
                </a:cxn>
                <a:cxn ang="0">
                  <a:pos x="1073" y="1265"/>
                </a:cxn>
                <a:cxn ang="0">
                  <a:pos x="940" y="1246"/>
                </a:cxn>
                <a:cxn ang="0">
                  <a:pos x="845" y="1189"/>
                </a:cxn>
                <a:cxn ang="0">
                  <a:pos x="535" y="1183"/>
                </a:cxn>
                <a:cxn ang="0">
                  <a:pos x="402" y="1088"/>
                </a:cxn>
                <a:cxn ang="0">
                  <a:pos x="231" y="1069"/>
                </a:cxn>
                <a:cxn ang="0">
                  <a:pos x="174" y="1038"/>
                </a:cxn>
                <a:cxn ang="0">
                  <a:pos x="136" y="1012"/>
                </a:cxn>
                <a:cxn ang="0">
                  <a:pos x="130" y="974"/>
                </a:cxn>
                <a:cxn ang="0">
                  <a:pos x="111" y="962"/>
                </a:cxn>
                <a:cxn ang="0">
                  <a:pos x="98" y="943"/>
                </a:cxn>
                <a:cxn ang="0">
                  <a:pos x="61" y="924"/>
                </a:cxn>
                <a:cxn ang="0">
                  <a:pos x="23" y="784"/>
                </a:cxn>
                <a:cxn ang="0">
                  <a:pos x="16" y="702"/>
                </a:cxn>
              </a:cxnLst>
              <a:rect l="0" t="0" r="r" b="b"/>
              <a:pathLst>
                <a:path w="1618" h="1265">
                  <a:moveTo>
                    <a:pt x="16" y="702"/>
                  </a:moveTo>
                  <a:cubicBezTo>
                    <a:pt x="38" y="601"/>
                    <a:pt x="16" y="713"/>
                    <a:pt x="29" y="474"/>
                  </a:cubicBezTo>
                  <a:cubicBezTo>
                    <a:pt x="36" y="350"/>
                    <a:pt x="238" y="370"/>
                    <a:pt x="301" y="367"/>
                  </a:cubicBezTo>
                  <a:cubicBezTo>
                    <a:pt x="328" y="349"/>
                    <a:pt x="359" y="331"/>
                    <a:pt x="377" y="303"/>
                  </a:cubicBezTo>
                  <a:cubicBezTo>
                    <a:pt x="398" y="272"/>
                    <a:pt x="420" y="234"/>
                    <a:pt x="447" y="208"/>
                  </a:cubicBezTo>
                  <a:cubicBezTo>
                    <a:pt x="468" y="188"/>
                    <a:pt x="504" y="181"/>
                    <a:pt x="529" y="164"/>
                  </a:cubicBezTo>
                  <a:cubicBezTo>
                    <a:pt x="614" y="168"/>
                    <a:pt x="628" y="170"/>
                    <a:pt x="693" y="183"/>
                  </a:cubicBezTo>
                  <a:cubicBezTo>
                    <a:pt x="708" y="181"/>
                    <a:pt x="723" y="181"/>
                    <a:pt x="738" y="177"/>
                  </a:cubicBezTo>
                  <a:cubicBezTo>
                    <a:pt x="770" y="167"/>
                    <a:pt x="794" y="108"/>
                    <a:pt x="814" y="82"/>
                  </a:cubicBezTo>
                  <a:cubicBezTo>
                    <a:pt x="847" y="38"/>
                    <a:pt x="916" y="33"/>
                    <a:pt x="959" y="6"/>
                  </a:cubicBezTo>
                  <a:cubicBezTo>
                    <a:pt x="1060" y="10"/>
                    <a:pt x="1076" y="0"/>
                    <a:pt x="1143" y="25"/>
                  </a:cubicBezTo>
                  <a:cubicBezTo>
                    <a:pt x="1148" y="40"/>
                    <a:pt x="1148" y="56"/>
                    <a:pt x="1156" y="69"/>
                  </a:cubicBezTo>
                  <a:cubicBezTo>
                    <a:pt x="1173" y="99"/>
                    <a:pt x="1214" y="111"/>
                    <a:pt x="1244" y="120"/>
                  </a:cubicBezTo>
                  <a:cubicBezTo>
                    <a:pt x="1269" y="127"/>
                    <a:pt x="1290" y="141"/>
                    <a:pt x="1314" y="151"/>
                  </a:cubicBezTo>
                  <a:cubicBezTo>
                    <a:pt x="1344" y="164"/>
                    <a:pt x="1379" y="166"/>
                    <a:pt x="1409" y="177"/>
                  </a:cubicBezTo>
                  <a:cubicBezTo>
                    <a:pt x="1432" y="186"/>
                    <a:pt x="1449" y="201"/>
                    <a:pt x="1472" y="208"/>
                  </a:cubicBezTo>
                  <a:cubicBezTo>
                    <a:pt x="1494" y="223"/>
                    <a:pt x="1518" y="228"/>
                    <a:pt x="1542" y="240"/>
                  </a:cubicBezTo>
                  <a:cubicBezTo>
                    <a:pt x="1573" y="288"/>
                    <a:pt x="1554" y="354"/>
                    <a:pt x="1535" y="405"/>
                  </a:cubicBezTo>
                  <a:cubicBezTo>
                    <a:pt x="1541" y="455"/>
                    <a:pt x="1543" y="496"/>
                    <a:pt x="1586" y="525"/>
                  </a:cubicBezTo>
                  <a:cubicBezTo>
                    <a:pt x="1599" y="544"/>
                    <a:pt x="1605" y="563"/>
                    <a:pt x="1618" y="582"/>
                  </a:cubicBezTo>
                  <a:cubicBezTo>
                    <a:pt x="1610" y="616"/>
                    <a:pt x="1604" y="627"/>
                    <a:pt x="1580" y="651"/>
                  </a:cubicBezTo>
                  <a:cubicBezTo>
                    <a:pt x="1578" y="657"/>
                    <a:pt x="1577" y="665"/>
                    <a:pt x="1573" y="670"/>
                  </a:cubicBezTo>
                  <a:cubicBezTo>
                    <a:pt x="1568" y="676"/>
                    <a:pt x="1558" y="676"/>
                    <a:pt x="1554" y="683"/>
                  </a:cubicBezTo>
                  <a:cubicBezTo>
                    <a:pt x="1547" y="694"/>
                    <a:pt x="1542" y="721"/>
                    <a:pt x="1542" y="721"/>
                  </a:cubicBezTo>
                  <a:cubicBezTo>
                    <a:pt x="1547" y="779"/>
                    <a:pt x="1560" y="832"/>
                    <a:pt x="1580" y="886"/>
                  </a:cubicBezTo>
                  <a:cubicBezTo>
                    <a:pt x="1578" y="922"/>
                    <a:pt x="1578" y="958"/>
                    <a:pt x="1573" y="993"/>
                  </a:cubicBezTo>
                  <a:cubicBezTo>
                    <a:pt x="1568" y="1028"/>
                    <a:pt x="1528" y="1055"/>
                    <a:pt x="1504" y="1076"/>
                  </a:cubicBezTo>
                  <a:cubicBezTo>
                    <a:pt x="1477" y="1099"/>
                    <a:pt x="1442" y="1135"/>
                    <a:pt x="1409" y="1151"/>
                  </a:cubicBezTo>
                  <a:cubicBezTo>
                    <a:pt x="1385" y="1163"/>
                    <a:pt x="1358" y="1168"/>
                    <a:pt x="1333" y="1177"/>
                  </a:cubicBezTo>
                  <a:cubicBezTo>
                    <a:pt x="1275" y="1170"/>
                    <a:pt x="1263" y="1164"/>
                    <a:pt x="1200" y="1177"/>
                  </a:cubicBezTo>
                  <a:cubicBezTo>
                    <a:pt x="1175" y="1182"/>
                    <a:pt x="1166" y="1212"/>
                    <a:pt x="1149" y="1227"/>
                  </a:cubicBezTo>
                  <a:cubicBezTo>
                    <a:pt x="1137" y="1237"/>
                    <a:pt x="1126" y="1248"/>
                    <a:pt x="1111" y="1253"/>
                  </a:cubicBezTo>
                  <a:cubicBezTo>
                    <a:pt x="1098" y="1257"/>
                    <a:pt x="1073" y="1265"/>
                    <a:pt x="1073" y="1265"/>
                  </a:cubicBezTo>
                  <a:cubicBezTo>
                    <a:pt x="1007" y="1261"/>
                    <a:pt x="989" y="1264"/>
                    <a:pt x="940" y="1246"/>
                  </a:cubicBezTo>
                  <a:cubicBezTo>
                    <a:pt x="916" y="1208"/>
                    <a:pt x="885" y="1200"/>
                    <a:pt x="845" y="1189"/>
                  </a:cubicBezTo>
                  <a:cubicBezTo>
                    <a:pt x="743" y="1196"/>
                    <a:pt x="635" y="1210"/>
                    <a:pt x="535" y="1183"/>
                  </a:cubicBezTo>
                  <a:cubicBezTo>
                    <a:pt x="477" y="1168"/>
                    <a:pt x="449" y="1119"/>
                    <a:pt x="402" y="1088"/>
                  </a:cubicBezTo>
                  <a:cubicBezTo>
                    <a:pt x="354" y="1056"/>
                    <a:pt x="288" y="1072"/>
                    <a:pt x="231" y="1069"/>
                  </a:cubicBezTo>
                  <a:cubicBezTo>
                    <a:pt x="166" y="1048"/>
                    <a:pt x="215" y="1070"/>
                    <a:pt x="174" y="1038"/>
                  </a:cubicBezTo>
                  <a:cubicBezTo>
                    <a:pt x="162" y="1028"/>
                    <a:pt x="136" y="1012"/>
                    <a:pt x="136" y="1012"/>
                  </a:cubicBezTo>
                  <a:cubicBezTo>
                    <a:pt x="134" y="999"/>
                    <a:pt x="136" y="985"/>
                    <a:pt x="130" y="974"/>
                  </a:cubicBezTo>
                  <a:cubicBezTo>
                    <a:pt x="127" y="967"/>
                    <a:pt x="116" y="967"/>
                    <a:pt x="111" y="962"/>
                  </a:cubicBezTo>
                  <a:cubicBezTo>
                    <a:pt x="105" y="957"/>
                    <a:pt x="104" y="948"/>
                    <a:pt x="98" y="943"/>
                  </a:cubicBezTo>
                  <a:cubicBezTo>
                    <a:pt x="87" y="934"/>
                    <a:pt x="73" y="931"/>
                    <a:pt x="61" y="924"/>
                  </a:cubicBezTo>
                  <a:cubicBezTo>
                    <a:pt x="42" y="873"/>
                    <a:pt x="66" y="814"/>
                    <a:pt x="23" y="784"/>
                  </a:cubicBezTo>
                  <a:cubicBezTo>
                    <a:pt x="3" y="754"/>
                    <a:pt x="0" y="736"/>
                    <a:pt x="16" y="702"/>
                  </a:cubicBezTo>
                  <a:close/>
                </a:path>
              </a:pathLst>
            </a:custGeom>
            <a:noFill/>
            <a:ln w="9525">
              <a:solidFill>
                <a:schemeClr val="tx1"/>
              </a:solidFill>
              <a:round/>
              <a:headEnd/>
              <a:tailEnd/>
            </a:ln>
            <a:effectLst/>
          </p:spPr>
          <p:txBody>
            <a:bodyPr/>
            <a:lstStyle/>
            <a:p>
              <a:endParaRPr lang="en-US" sz="1800"/>
            </a:p>
          </p:txBody>
        </p:sp>
        <p:sp>
          <p:nvSpPr>
            <p:cNvPr id="449540" name="Text Box 4"/>
            <p:cNvSpPr txBox="1">
              <a:spLocks noChangeArrowheads="1"/>
            </p:cNvSpPr>
            <p:nvPr/>
          </p:nvSpPr>
          <p:spPr bwMode="auto">
            <a:xfrm>
              <a:off x="1920" y="1152"/>
              <a:ext cx="738" cy="233"/>
            </a:xfrm>
            <a:prstGeom prst="rect">
              <a:avLst/>
            </a:prstGeom>
            <a:noFill/>
            <a:ln w="9525">
              <a:noFill/>
              <a:miter lim="800000"/>
              <a:headEnd/>
              <a:tailEnd/>
            </a:ln>
            <a:effectLst/>
          </p:spPr>
          <p:txBody>
            <a:bodyPr wrap="none">
              <a:spAutoFit/>
            </a:bodyPr>
            <a:lstStyle/>
            <a:p>
              <a:pPr algn="l"/>
              <a:r>
                <a:rPr lang="en-US" sz="1800" dirty="0" smtClean="0"/>
                <a:t>Locations</a:t>
              </a:r>
              <a:endParaRPr lang="en-US" sz="1800" dirty="0"/>
            </a:p>
          </p:txBody>
        </p:sp>
        <p:sp>
          <p:nvSpPr>
            <p:cNvPr id="449541" name="Text Box 5"/>
            <p:cNvSpPr txBox="1">
              <a:spLocks noChangeArrowheads="1"/>
            </p:cNvSpPr>
            <p:nvPr/>
          </p:nvSpPr>
          <p:spPr bwMode="auto">
            <a:xfrm>
              <a:off x="1609" y="1440"/>
              <a:ext cx="711" cy="233"/>
            </a:xfrm>
            <a:prstGeom prst="rect">
              <a:avLst/>
            </a:prstGeom>
            <a:noFill/>
            <a:ln w="9525">
              <a:noFill/>
              <a:miter lim="800000"/>
              <a:headEnd/>
              <a:tailEnd/>
            </a:ln>
            <a:effectLst/>
          </p:spPr>
          <p:txBody>
            <a:bodyPr wrap="none">
              <a:spAutoFit/>
            </a:bodyPr>
            <a:lstStyle/>
            <a:p>
              <a:pPr algn="l"/>
              <a:r>
                <a:rPr lang="en-US" sz="1800" dirty="0" smtClean="0"/>
                <a:t>Variables</a:t>
              </a:r>
              <a:endParaRPr lang="en-US" sz="1800" dirty="0"/>
            </a:p>
          </p:txBody>
        </p:sp>
        <p:sp>
          <p:nvSpPr>
            <p:cNvPr id="449542" name="Text Box 6"/>
            <p:cNvSpPr txBox="1">
              <a:spLocks noChangeArrowheads="1"/>
            </p:cNvSpPr>
            <p:nvPr/>
          </p:nvSpPr>
          <p:spPr bwMode="auto">
            <a:xfrm>
              <a:off x="1835" y="1737"/>
              <a:ext cx="956" cy="231"/>
            </a:xfrm>
            <a:prstGeom prst="rect">
              <a:avLst/>
            </a:prstGeom>
            <a:noFill/>
            <a:ln w="9525">
              <a:noFill/>
              <a:miter lim="800000"/>
              <a:headEnd/>
              <a:tailEnd/>
            </a:ln>
            <a:effectLst/>
          </p:spPr>
          <p:txBody>
            <a:bodyPr wrap="none">
              <a:spAutoFit/>
            </a:bodyPr>
            <a:lstStyle/>
            <a:p>
              <a:pPr algn="l"/>
              <a:r>
                <a:rPr lang="en-US" sz="1800" dirty="0"/>
                <a:t>Date Ranges</a:t>
              </a:r>
            </a:p>
          </p:txBody>
        </p:sp>
      </p:grpSp>
      <p:sp>
        <p:nvSpPr>
          <p:cNvPr id="449543" name="Rectangle 7"/>
          <p:cNvSpPr>
            <a:spLocks noGrp="1" noChangeArrowheads="1"/>
          </p:cNvSpPr>
          <p:nvPr>
            <p:ph type="title"/>
          </p:nvPr>
        </p:nvSpPr>
        <p:spPr>
          <a:xfrm>
            <a:off x="457200" y="152400"/>
            <a:ext cx="8229600" cy="1143000"/>
          </a:xfrm>
        </p:spPr>
        <p:txBody>
          <a:bodyPr>
            <a:normAutofit/>
          </a:bodyPr>
          <a:lstStyle/>
          <a:p>
            <a:r>
              <a:rPr lang="en-US" sz="4000" dirty="0" smtClean="0">
                <a:solidFill>
                  <a:srgbClr val="007AC2"/>
                </a:solidFill>
                <a:cs typeface="Avenir LT Std 85 Heavy"/>
              </a:rPr>
              <a:t>WaterML2 </a:t>
            </a:r>
            <a:r>
              <a:rPr lang="en-US" sz="4000" dirty="0">
                <a:solidFill>
                  <a:srgbClr val="007AC2"/>
                </a:solidFill>
                <a:cs typeface="Avenir LT Std 85 Heavy"/>
              </a:rPr>
              <a:t>and </a:t>
            </a:r>
            <a:r>
              <a:rPr lang="en-US" sz="4000" dirty="0" smtClean="0">
                <a:solidFill>
                  <a:srgbClr val="007AC2"/>
                </a:solidFill>
                <a:cs typeface="Avenir LT Std 85 Heavy"/>
              </a:rPr>
              <a:t>SOS2</a:t>
            </a:r>
            <a:endParaRPr lang="en-US" sz="4000" dirty="0">
              <a:solidFill>
                <a:srgbClr val="007AC2"/>
              </a:solidFill>
              <a:cs typeface="Avenir LT Std 85 Heavy"/>
            </a:endParaRPr>
          </a:p>
        </p:txBody>
      </p:sp>
      <p:sp>
        <p:nvSpPr>
          <p:cNvPr id="449544" name="Rectangle 8"/>
          <p:cNvSpPr>
            <a:spLocks noChangeArrowheads="1"/>
          </p:cNvSpPr>
          <p:nvPr/>
        </p:nvSpPr>
        <p:spPr bwMode="auto">
          <a:xfrm>
            <a:off x="4191000" y="1828800"/>
            <a:ext cx="2286000" cy="2895600"/>
          </a:xfrm>
          <a:prstGeom prst="rect">
            <a:avLst/>
          </a:prstGeom>
          <a:solidFill>
            <a:srgbClr val="DEFEE3"/>
          </a:solidFill>
          <a:ln w="9525">
            <a:solidFill>
              <a:schemeClr val="tx1"/>
            </a:solidFill>
            <a:miter lim="800000"/>
            <a:headEnd/>
            <a:tailEnd/>
          </a:ln>
          <a:effectLst/>
        </p:spPr>
        <p:txBody>
          <a:bodyPr wrap="none" anchor="ctr"/>
          <a:lstStyle/>
          <a:p>
            <a:endParaRPr lang="en-US"/>
          </a:p>
        </p:txBody>
      </p:sp>
      <p:sp>
        <p:nvSpPr>
          <p:cNvPr id="449545" name="Line 9"/>
          <p:cNvSpPr>
            <a:spLocks noChangeShapeType="1"/>
          </p:cNvSpPr>
          <p:nvPr/>
        </p:nvSpPr>
        <p:spPr bwMode="auto">
          <a:xfrm>
            <a:off x="3886200" y="2118610"/>
            <a:ext cx="685800" cy="0"/>
          </a:xfrm>
          <a:prstGeom prst="line">
            <a:avLst/>
          </a:prstGeom>
          <a:noFill/>
          <a:ln w="9525">
            <a:solidFill>
              <a:schemeClr val="tx1"/>
            </a:solidFill>
            <a:round/>
            <a:headEnd/>
            <a:tailEnd/>
          </a:ln>
          <a:effectLst/>
        </p:spPr>
        <p:txBody>
          <a:bodyPr/>
          <a:lstStyle/>
          <a:p>
            <a:endParaRPr lang="en-US"/>
          </a:p>
        </p:txBody>
      </p:sp>
      <p:sp>
        <p:nvSpPr>
          <p:cNvPr id="449546" name="Line 10"/>
          <p:cNvSpPr>
            <a:spLocks noChangeShapeType="1"/>
          </p:cNvSpPr>
          <p:nvPr/>
        </p:nvSpPr>
        <p:spPr bwMode="auto">
          <a:xfrm>
            <a:off x="3886200" y="2390098"/>
            <a:ext cx="685800" cy="0"/>
          </a:xfrm>
          <a:prstGeom prst="line">
            <a:avLst/>
          </a:prstGeom>
          <a:noFill/>
          <a:ln w="9525">
            <a:solidFill>
              <a:schemeClr val="tx1"/>
            </a:solidFill>
            <a:round/>
            <a:headEnd/>
            <a:tailEnd/>
          </a:ln>
          <a:effectLst/>
        </p:spPr>
        <p:txBody>
          <a:bodyPr/>
          <a:lstStyle/>
          <a:p>
            <a:endParaRPr lang="en-US"/>
          </a:p>
        </p:txBody>
      </p:sp>
      <p:sp>
        <p:nvSpPr>
          <p:cNvPr id="449547" name="Line 11"/>
          <p:cNvSpPr>
            <a:spLocks noChangeShapeType="1"/>
          </p:cNvSpPr>
          <p:nvPr/>
        </p:nvSpPr>
        <p:spPr bwMode="auto">
          <a:xfrm>
            <a:off x="3886200" y="2661586"/>
            <a:ext cx="685800" cy="0"/>
          </a:xfrm>
          <a:prstGeom prst="line">
            <a:avLst/>
          </a:prstGeom>
          <a:noFill/>
          <a:ln w="9525">
            <a:solidFill>
              <a:schemeClr val="tx1"/>
            </a:solidFill>
            <a:round/>
            <a:headEnd/>
            <a:tailEnd/>
          </a:ln>
          <a:effectLst/>
        </p:spPr>
        <p:txBody>
          <a:bodyPr/>
          <a:lstStyle/>
          <a:p>
            <a:endParaRPr lang="en-US"/>
          </a:p>
        </p:txBody>
      </p:sp>
      <p:sp>
        <p:nvSpPr>
          <p:cNvPr id="449548" name="Text Box 12"/>
          <p:cNvSpPr txBox="1">
            <a:spLocks noChangeArrowheads="1"/>
          </p:cNvSpPr>
          <p:nvPr/>
        </p:nvSpPr>
        <p:spPr bwMode="auto">
          <a:xfrm>
            <a:off x="4552950" y="1923871"/>
            <a:ext cx="1770549" cy="1200329"/>
          </a:xfrm>
          <a:prstGeom prst="rect">
            <a:avLst/>
          </a:prstGeom>
          <a:noFill/>
          <a:ln w="9525">
            <a:noFill/>
            <a:miter lim="800000"/>
            <a:headEnd/>
            <a:tailEnd/>
          </a:ln>
          <a:effectLst/>
        </p:spPr>
        <p:txBody>
          <a:bodyPr wrap="none">
            <a:spAutoFit/>
          </a:bodyPr>
          <a:lstStyle/>
          <a:p>
            <a:pPr algn="l">
              <a:spcBef>
                <a:spcPts val="0"/>
              </a:spcBef>
            </a:pPr>
            <a:r>
              <a:rPr lang="en-US" sz="1800" dirty="0" smtClean="0">
                <a:solidFill>
                  <a:srgbClr val="0066FF"/>
                </a:solidFill>
              </a:rPr>
              <a:t>GetSites</a:t>
            </a:r>
          </a:p>
          <a:p>
            <a:pPr algn="l">
              <a:spcBef>
                <a:spcPts val="0"/>
              </a:spcBef>
            </a:pPr>
            <a:r>
              <a:rPr lang="en-US" sz="1800" dirty="0" err="1" smtClean="0">
                <a:solidFill>
                  <a:srgbClr val="0066FF"/>
                </a:solidFill>
              </a:rPr>
              <a:t>GetSiteInfo</a:t>
            </a:r>
            <a:endParaRPr lang="en-US" sz="1800" dirty="0">
              <a:solidFill>
                <a:srgbClr val="0066FF"/>
              </a:solidFill>
            </a:endParaRPr>
          </a:p>
          <a:p>
            <a:pPr algn="l">
              <a:spcBef>
                <a:spcPts val="0"/>
              </a:spcBef>
            </a:pPr>
            <a:r>
              <a:rPr lang="en-US" sz="1800" dirty="0" err="1">
                <a:solidFill>
                  <a:srgbClr val="0066FF"/>
                </a:solidFill>
              </a:rPr>
              <a:t>GetVariableInfo</a:t>
            </a:r>
            <a:endParaRPr lang="en-US" sz="1800" dirty="0">
              <a:solidFill>
                <a:srgbClr val="0066FF"/>
              </a:solidFill>
            </a:endParaRPr>
          </a:p>
          <a:p>
            <a:pPr algn="l">
              <a:spcBef>
                <a:spcPts val="0"/>
              </a:spcBef>
            </a:pPr>
            <a:r>
              <a:rPr lang="en-US" sz="1800" dirty="0">
                <a:solidFill>
                  <a:srgbClr val="0066FF"/>
                </a:solidFill>
              </a:rPr>
              <a:t>GetValues</a:t>
            </a:r>
          </a:p>
        </p:txBody>
      </p:sp>
      <p:sp>
        <p:nvSpPr>
          <p:cNvPr id="449549" name="Oval 13"/>
          <p:cNvSpPr>
            <a:spLocks noChangeArrowheads="1"/>
          </p:cNvSpPr>
          <p:nvPr/>
        </p:nvSpPr>
        <p:spPr bwMode="auto">
          <a:xfrm>
            <a:off x="3810000" y="2042410"/>
            <a:ext cx="152400" cy="152400"/>
          </a:xfrm>
          <a:prstGeom prst="ellipse">
            <a:avLst/>
          </a:prstGeom>
          <a:solidFill>
            <a:srgbClr val="DEFEE3"/>
          </a:solidFill>
          <a:ln w="9525">
            <a:solidFill>
              <a:schemeClr val="tx1"/>
            </a:solidFill>
            <a:round/>
            <a:headEnd/>
            <a:tailEnd/>
          </a:ln>
          <a:effectLst/>
        </p:spPr>
        <p:txBody>
          <a:bodyPr wrap="none" anchor="ctr"/>
          <a:lstStyle/>
          <a:p>
            <a:endParaRPr lang="en-US"/>
          </a:p>
        </p:txBody>
      </p:sp>
      <p:sp>
        <p:nvSpPr>
          <p:cNvPr id="449550" name="Oval 14"/>
          <p:cNvSpPr>
            <a:spLocks noChangeArrowheads="1"/>
          </p:cNvSpPr>
          <p:nvPr/>
        </p:nvSpPr>
        <p:spPr bwMode="auto">
          <a:xfrm>
            <a:off x="3810000" y="2313898"/>
            <a:ext cx="152400" cy="152400"/>
          </a:xfrm>
          <a:prstGeom prst="ellipse">
            <a:avLst/>
          </a:prstGeom>
          <a:solidFill>
            <a:srgbClr val="DEFEE3"/>
          </a:solidFill>
          <a:ln w="9525">
            <a:solidFill>
              <a:schemeClr val="tx1"/>
            </a:solidFill>
            <a:round/>
            <a:headEnd/>
            <a:tailEnd/>
          </a:ln>
          <a:effectLst/>
        </p:spPr>
        <p:txBody>
          <a:bodyPr wrap="none" anchor="ctr"/>
          <a:lstStyle/>
          <a:p>
            <a:endParaRPr lang="en-US"/>
          </a:p>
        </p:txBody>
      </p:sp>
      <p:sp>
        <p:nvSpPr>
          <p:cNvPr id="449551" name="Oval 15"/>
          <p:cNvSpPr>
            <a:spLocks noChangeArrowheads="1"/>
          </p:cNvSpPr>
          <p:nvPr/>
        </p:nvSpPr>
        <p:spPr bwMode="auto">
          <a:xfrm>
            <a:off x="3810000" y="2585386"/>
            <a:ext cx="152400" cy="152400"/>
          </a:xfrm>
          <a:prstGeom prst="ellipse">
            <a:avLst/>
          </a:prstGeom>
          <a:solidFill>
            <a:srgbClr val="DEFEE3"/>
          </a:solidFill>
          <a:ln w="9525">
            <a:solidFill>
              <a:schemeClr val="tx1"/>
            </a:solidFill>
            <a:round/>
            <a:headEnd/>
            <a:tailEnd/>
          </a:ln>
          <a:effectLst/>
        </p:spPr>
        <p:txBody>
          <a:bodyPr wrap="none" anchor="ctr"/>
          <a:lstStyle/>
          <a:p>
            <a:endParaRPr lang="en-US"/>
          </a:p>
        </p:txBody>
      </p:sp>
      <p:sp>
        <p:nvSpPr>
          <p:cNvPr id="449552" name="Text Box 16"/>
          <p:cNvSpPr txBox="1">
            <a:spLocks noChangeArrowheads="1"/>
          </p:cNvSpPr>
          <p:nvPr/>
        </p:nvSpPr>
        <p:spPr bwMode="auto">
          <a:xfrm>
            <a:off x="4573572" y="4022725"/>
            <a:ext cx="1500219" cy="677108"/>
          </a:xfrm>
          <a:prstGeom prst="rect">
            <a:avLst/>
          </a:prstGeom>
          <a:noFill/>
          <a:ln w="9525">
            <a:noFill/>
            <a:miter lim="800000"/>
            <a:headEnd/>
            <a:tailEnd/>
          </a:ln>
          <a:effectLst/>
        </p:spPr>
        <p:txBody>
          <a:bodyPr wrap="none">
            <a:spAutoFit/>
          </a:bodyPr>
          <a:lstStyle/>
          <a:p>
            <a:pPr algn="ctr">
              <a:spcBef>
                <a:spcPts val="0"/>
              </a:spcBef>
            </a:pPr>
            <a:r>
              <a:rPr lang="en-US" sz="1800" b="1" dirty="0" smtClean="0"/>
              <a:t>SOS2</a:t>
            </a:r>
            <a:endParaRPr lang="en-US" sz="1800" b="1" dirty="0"/>
          </a:p>
          <a:p>
            <a:pPr algn="ctr">
              <a:spcBef>
                <a:spcPts val="0"/>
              </a:spcBef>
            </a:pPr>
            <a:r>
              <a:rPr lang="en-US" sz="2000" b="1" dirty="0"/>
              <a:t>Web Service</a:t>
            </a:r>
          </a:p>
        </p:txBody>
      </p:sp>
      <p:pic>
        <p:nvPicPr>
          <p:cNvPr id="449553" name="Picture 17" descr="j0285750"/>
          <p:cNvPicPr>
            <a:picLocks noChangeAspect="1" noChangeArrowheads="1"/>
          </p:cNvPicPr>
          <p:nvPr/>
        </p:nvPicPr>
        <p:blipFill>
          <a:blip r:embed="rId3" cstate="print"/>
          <a:srcRect/>
          <a:stretch>
            <a:fillRect/>
          </a:stretch>
        </p:blipFill>
        <p:spPr bwMode="auto">
          <a:xfrm>
            <a:off x="228600" y="3254375"/>
            <a:ext cx="1824038" cy="1120775"/>
          </a:xfrm>
          <a:prstGeom prst="rect">
            <a:avLst/>
          </a:prstGeom>
          <a:noFill/>
        </p:spPr>
      </p:pic>
      <p:sp>
        <p:nvSpPr>
          <p:cNvPr id="449554" name="Text Box 18"/>
          <p:cNvSpPr txBox="1">
            <a:spLocks noChangeArrowheads="1"/>
          </p:cNvSpPr>
          <p:nvPr/>
        </p:nvSpPr>
        <p:spPr bwMode="auto">
          <a:xfrm>
            <a:off x="669925" y="4332288"/>
            <a:ext cx="889000" cy="396875"/>
          </a:xfrm>
          <a:prstGeom prst="rect">
            <a:avLst/>
          </a:prstGeom>
          <a:noFill/>
          <a:ln w="9525">
            <a:noFill/>
            <a:miter lim="800000"/>
            <a:headEnd/>
            <a:tailEnd/>
          </a:ln>
          <a:effectLst/>
        </p:spPr>
        <p:txBody>
          <a:bodyPr wrap="none">
            <a:spAutoFit/>
          </a:bodyPr>
          <a:lstStyle/>
          <a:p>
            <a:pPr algn="l"/>
            <a:r>
              <a:rPr lang="en-US" sz="2000" b="1" dirty="0"/>
              <a:t>Client</a:t>
            </a:r>
          </a:p>
        </p:txBody>
      </p:sp>
      <p:sp>
        <p:nvSpPr>
          <p:cNvPr id="449555" name="AutoShape 19"/>
          <p:cNvSpPr>
            <a:spLocks noChangeArrowheads="1"/>
          </p:cNvSpPr>
          <p:nvPr/>
        </p:nvSpPr>
        <p:spPr bwMode="auto">
          <a:xfrm>
            <a:off x="7696200" y="1752600"/>
            <a:ext cx="533400" cy="685800"/>
          </a:xfrm>
          <a:prstGeom prst="can">
            <a:avLst>
              <a:gd name="adj" fmla="val 32143"/>
            </a:avLst>
          </a:prstGeom>
          <a:solidFill>
            <a:srgbClr val="FFFFCC"/>
          </a:solidFill>
          <a:ln w="9525">
            <a:solidFill>
              <a:schemeClr val="tx1"/>
            </a:solidFill>
            <a:round/>
            <a:headEnd/>
            <a:tailEnd/>
          </a:ln>
          <a:effectLst/>
        </p:spPr>
        <p:txBody>
          <a:bodyPr wrap="none" anchor="ctr"/>
          <a:lstStyle/>
          <a:p>
            <a:pPr algn="ctr"/>
            <a:r>
              <a:rPr lang="en-US" sz="1800" dirty="0" smtClean="0"/>
              <a:t>EPA</a:t>
            </a:r>
            <a:endParaRPr lang="en-US" sz="1800" dirty="0"/>
          </a:p>
        </p:txBody>
      </p:sp>
      <p:sp>
        <p:nvSpPr>
          <p:cNvPr id="449556" name="AutoShape 20"/>
          <p:cNvSpPr>
            <a:spLocks noChangeArrowheads="1"/>
          </p:cNvSpPr>
          <p:nvPr/>
        </p:nvSpPr>
        <p:spPr bwMode="auto">
          <a:xfrm>
            <a:off x="7924800" y="2667000"/>
            <a:ext cx="533400" cy="685800"/>
          </a:xfrm>
          <a:prstGeom prst="can">
            <a:avLst>
              <a:gd name="adj" fmla="val 32143"/>
            </a:avLst>
          </a:prstGeom>
          <a:solidFill>
            <a:srgbClr val="F06F2C"/>
          </a:solidFill>
          <a:ln w="9525">
            <a:solidFill>
              <a:schemeClr val="tx1"/>
            </a:solidFill>
            <a:round/>
            <a:headEnd/>
            <a:tailEnd/>
          </a:ln>
          <a:effectLst/>
        </p:spPr>
        <p:txBody>
          <a:bodyPr wrap="none" anchor="ctr"/>
          <a:lstStyle/>
          <a:p>
            <a:pPr algn="ctr"/>
            <a:r>
              <a:rPr lang="en-US" sz="1800" dirty="0" smtClean="0"/>
              <a:t>UT</a:t>
            </a:r>
            <a:endParaRPr lang="en-US" sz="1800" dirty="0"/>
          </a:p>
        </p:txBody>
      </p:sp>
      <p:sp>
        <p:nvSpPr>
          <p:cNvPr id="449557" name="AutoShape 21"/>
          <p:cNvSpPr>
            <a:spLocks noChangeArrowheads="1"/>
          </p:cNvSpPr>
          <p:nvPr/>
        </p:nvSpPr>
        <p:spPr bwMode="auto">
          <a:xfrm>
            <a:off x="7162800" y="2819400"/>
            <a:ext cx="533400" cy="685800"/>
          </a:xfrm>
          <a:prstGeom prst="can">
            <a:avLst>
              <a:gd name="adj" fmla="val 32143"/>
            </a:avLst>
          </a:prstGeom>
          <a:solidFill>
            <a:schemeClr val="accent3">
              <a:lumMod val="60000"/>
              <a:lumOff val="40000"/>
            </a:schemeClr>
          </a:solidFill>
          <a:ln w="9525">
            <a:solidFill>
              <a:schemeClr val="tx1"/>
            </a:solidFill>
            <a:round/>
            <a:headEnd/>
            <a:tailEnd/>
          </a:ln>
          <a:effectLst/>
        </p:spPr>
        <p:txBody>
          <a:bodyPr wrap="none" anchor="ctr"/>
          <a:lstStyle/>
          <a:p>
            <a:pPr algn="ctr"/>
            <a:r>
              <a:rPr lang="en-US" sz="1800" dirty="0" smtClean="0"/>
              <a:t>USGS</a:t>
            </a:r>
            <a:endParaRPr lang="en-US" sz="1800" dirty="0"/>
          </a:p>
        </p:txBody>
      </p:sp>
      <p:sp>
        <p:nvSpPr>
          <p:cNvPr id="449558" name="Text Box 22"/>
          <p:cNvSpPr txBox="1">
            <a:spLocks noChangeArrowheads="1"/>
          </p:cNvSpPr>
          <p:nvPr/>
        </p:nvSpPr>
        <p:spPr bwMode="auto">
          <a:xfrm>
            <a:off x="6934200" y="3733800"/>
            <a:ext cx="1722438" cy="701675"/>
          </a:xfrm>
          <a:prstGeom prst="rect">
            <a:avLst/>
          </a:prstGeom>
          <a:noFill/>
          <a:ln w="9525">
            <a:noFill/>
            <a:miter lim="800000"/>
            <a:headEnd/>
            <a:tailEnd/>
          </a:ln>
          <a:effectLst/>
        </p:spPr>
        <p:txBody>
          <a:bodyPr wrap="none">
            <a:spAutoFit/>
          </a:bodyPr>
          <a:lstStyle/>
          <a:p>
            <a:pPr>
              <a:spcBef>
                <a:spcPts val="0"/>
              </a:spcBef>
            </a:pPr>
            <a:r>
              <a:rPr lang="en-US" sz="2000" b="1" dirty="0"/>
              <a:t>Data</a:t>
            </a:r>
          </a:p>
          <a:p>
            <a:pPr>
              <a:spcBef>
                <a:spcPts val="0"/>
              </a:spcBef>
            </a:pPr>
            <a:r>
              <a:rPr lang="en-US" sz="2000" b="1" dirty="0"/>
              <a:t>Repositories</a:t>
            </a:r>
          </a:p>
        </p:txBody>
      </p:sp>
      <p:sp>
        <p:nvSpPr>
          <p:cNvPr id="449559" name="Line 23"/>
          <p:cNvSpPr>
            <a:spLocks noChangeShapeType="1"/>
          </p:cNvSpPr>
          <p:nvPr/>
        </p:nvSpPr>
        <p:spPr bwMode="auto">
          <a:xfrm>
            <a:off x="2286000" y="2514600"/>
            <a:ext cx="533400" cy="0"/>
          </a:xfrm>
          <a:prstGeom prst="line">
            <a:avLst/>
          </a:prstGeom>
          <a:noFill/>
          <a:ln w="76200">
            <a:solidFill>
              <a:schemeClr val="tx1"/>
            </a:solidFill>
            <a:round/>
            <a:headEnd/>
            <a:tailEnd type="triangle" w="med" len="med"/>
          </a:ln>
          <a:effectLst/>
        </p:spPr>
        <p:txBody>
          <a:bodyPr/>
          <a:lstStyle/>
          <a:p>
            <a:endParaRPr lang="en-US"/>
          </a:p>
        </p:txBody>
      </p:sp>
      <p:sp>
        <p:nvSpPr>
          <p:cNvPr id="449560" name="AutoShape 24"/>
          <p:cNvSpPr>
            <a:spLocks noChangeArrowheads="1"/>
          </p:cNvSpPr>
          <p:nvPr/>
        </p:nvSpPr>
        <p:spPr bwMode="auto">
          <a:xfrm>
            <a:off x="7391400" y="1828800"/>
            <a:ext cx="609600" cy="533400"/>
          </a:xfrm>
          <a:prstGeom prst="foldedCorner">
            <a:avLst>
              <a:gd name="adj" fmla="val 12500"/>
            </a:avLst>
          </a:prstGeom>
          <a:solidFill>
            <a:srgbClr val="FFFFCC"/>
          </a:solidFill>
          <a:ln w="9525">
            <a:solidFill>
              <a:schemeClr val="tx1"/>
            </a:solidFill>
            <a:round/>
            <a:headEnd/>
            <a:tailEnd/>
          </a:ln>
          <a:effectLst/>
        </p:spPr>
        <p:txBody>
          <a:bodyPr wrap="none" anchor="ctr"/>
          <a:lstStyle/>
          <a:p>
            <a:pPr algn="ctr"/>
            <a:r>
              <a:rPr lang="en-US" sz="1800" dirty="0"/>
              <a:t>Data</a:t>
            </a:r>
          </a:p>
        </p:txBody>
      </p:sp>
      <p:sp>
        <p:nvSpPr>
          <p:cNvPr id="449561" name="AutoShape 25"/>
          <p:cNvSpPr>
            <a:spLocks noChangeArrowheads="1"/>
          </p:cNvSpPr>
          <p:nvPr/>
        </p:nvSpPr>
        <p:spPr bwMode="auto">
          <a:xfrm>
            <a:off x="8001000" y="2743200"/>
            <a:ext cx="609600" cy="533400"/>
          </a:xfrm>
          <a:prstGeom prst="foldedCorner">
            <a:avLst>
              <a:gd name="adj" fmla="val 12500"/>
            </a:avLst>
          </a:prstGeom>
          <a:solidFill>
            <a:srgbClr val="F06F2C"/>
          </a:solidFill>
          <a:ln w="9525">
            <a:solidFill>
              <a:schemeClr val="tx1"/>
            </a:solidFill>
            <a:round/>
            <a:headEnd/>
            <a:tailEnd/>
          </a:ln>
          <a:effectLst/>
        </p:spPr>
        <p:txBody>
          <a:bodyPr wrap="none" anchor="ctr"/>
          <a:lstStyle/>
          <a:p>
            <a:pPr algn="ctr"/>
            <a:r>
              <a:rPr lang="en-US" sz="1800" dirty="0">
                <a:latin typeface="Algerian" pitchFamily="82" charset="0"/>
              </a:rPr>
              <a:t>Data</a:t>
            </a:r>
          </a:p>
        </p:txBody>
      </p:sp>
      <p:sp>
        <p:nvSpPr>
          <p:cNvPr id="449562" name="AutoShape 26"/>
          <p:cNvSpPr>
            <a:spLocks noChangeArrowheads="1"/>
          </p:cNvSpPr>
          <p:nvPr/>
        </p:nvSpPr>
        <p:spPr bwMode="auto">
          <a:xfrm>
            <a:off x="7086600" y="2895600"/>
            <a:ext cx="609600" cy="533400"/>
          </a:xfrm>
          <a:prstGeom prst="foldedCorner">
            <a:avLst>
              <a:gd name="adj" fmla="val 12500"/>
            </a:avLst>
          </a:prstGeom>
          <a:solidFill>
            <a:schemeClr val="accent3">
              <a:lumMod val="60000"/>
              <a:lumOff val="40000"/>
            </a:schemeClr>
          </a:solidFill>
          <a:ln w="9525">
            <a:solidFill>
              <a:schemeClr val="tx1"/>
            </a:solidFill>
            <a:round/>
            <a:headEnd/>
            <a:tailEnd/>
          </a:ln>
          <a:effectLst/>
        </p:spPr>
        <p:txBody>
          <a:bodyPr wrap="none" anchor="ctr"/>
          <a:lstStyle/>
          <a:p>
            <a:pPr algn="ctr"/>
            <a:r>
              <a:rPr lang="en-US" sz="1800" i="1" dirty="0">
                <a:latin typeface="Comic Sans MS" pitchFamily="66" charset="0"/>
              </a:rPr>
              <a:t>Data</a:t>
            </a:r>
          </a:p>
        </p:txBody>
      </p:sp>
      <p:sp>
        <p:nvSpPr>
          <p:cNvPr id="449563" name="Text Box 27"/>
          <p:cNvSpPr txBox="1">
            <a:spLocks noChangeArrowheads="1"/>
          </p:cNvSpPr>
          <p:nvPr/>
        </p:nvSpPr>
        <p:spPr bwMode="auto">
          <a:xfrm>
            <a:off x="6918325" y="4684713"/>
            <a:ext cx="1263650" cy="366712"/>
          </a:xfrm>
          <a:prstGeom prst="rect">
            <a:avLst/>
          </a:prstGeom>
          <a:noFill/>
          <a:ln w="9525">
            <a:noFill/>
            <a:miter lim="800000"/>
            <a:headEnd/>
            <a:tailEnd/>
          </a:ln>
          <a:effectLst/>
        </p:spPr>
        <p:txBody>
          <a:bodyPr wrap="none">
            <a:spAutoFit/>
          </a:bodyPr>
          <a:lstStyle/>
          <a:p>
            <a:pPr algn="l"/>
            <a:r>
              <a:rPr lang="en-US" sz="1800" b="1">
                <a:solidFill>
                  <a:schemeClr val="accent2"/>
                </a:solidFill>
              </a:rPr>
              <a:t>EXTRACT</a:t>
            </a:r>
          </a:p>
        </p:txBody>
      </p:sp>
      <p:sp>
        <p:nvSpPr>
          <p:cNvPr id="449564" name="Text Box 28"/>
          <p:cNvSpPr txBox="1">
            <a:spLocks noChangeArrowheads="1"/>
          </p:cNvSpPr>
          <p:nvPr/>
        </p:nvSpPr>
        <p:spPr bwMode="auto">
          <a:xfrm>
            <a:off x="4527550" y="4724400"/>
            <a:ext cx="1644650" cy="366713"/>
          </a:xfrm>
          <a:prstGeom prst="rect">
            <a:avLst/>
          </a:prstGeom>
          <a:noFill/>
          <a:ln w="9525">
            <a:noFill/>
            <a:miter lim="800000"/>
            <a:headEnd/>
            <a:tailEnd/>
          </a:ln>
          <a:effectLst/>
        </p:spPr>
        <p:txBody>
          <a:bodyPr wrap="none">
            <a:spAutoFit/>
          </a:bodyPr>
          <a:lstStyle/>
          <a:p>
            <a:pPr algn="l"/>
            <a:r>
              <a:rPr lang="en-US" sz="1800" b="1" dirty="0">
                <a:solidFill>
                  <a:schemeClr val="accent2"/>
                </a:solidFill>
              </a:rPr>
              <a:t>TRANSFORM</a:t>
            </a:r>
          </a:p>
        </p:txBody>
      </p:sp>
      <p:sp>
        <p:nvSpPr>
          <p:cNvPr id="449565" name="Text Box 29"/>
          <p:cNvSpPr txBox="1">
            <a:spLocks noChangeArrowheads="1"/>
          </p:cNvSpPr>
          <p:nvPr/>
        </p:nvSpPr>
        <p:spPr bwMode="auto">
          <a:xfrm>
            <a:off x="762000" y="4876800"/>
            <a:ext cx="831850" cy="366713"/>
          </a:xfrm>
          <a:prstGeom prst="rect">
            <a:avLst/>
          </a:prstGeom>
          <a:noFill/>
          <a:ln w="9525">
            <a:noFill/>
            <a:miter lim="800000"/>
            <a:headEnd/>
            <a:tailEnd/>
          </a:ln>
          <a:effectLst/>
        </p:spPr>
        <p:txBody>
          <a:bodyPr wrap="none">
            <a:spAutoFit/>
          </a:bodyPr>
          <a:lstStyle/>
          <a:p>
            <a:pPr algn="l"/>
            <a:r>
              <a:rPr lang="en-US" sz="1800" b="1" dirty="0">
                <a:solidFill>
                  <a:schemeClr val="accent2"/>
                </a:solidFill>
              </a:rPr>
              <a:t>LOAD</a:t>
            </a:r>
          </a:p>
        </p:txBody>
      </p:sp>
      <p:sp>
        <p:nvSpPr>
          <p:cNvPr id="449566" name="AutoShape 30"/>
          <p:cNvSpPr>
            <a:spLocks noChangeArrowheads="1"/>
          </p:cNvSpPr>
          <p:nvPr/>
        </p:nvSpPr>
        <p:spPr bwMode="auto">
          <a:xfrm>
            <a:off x="4724400" y="3200400"/>
            <a:ext cx="1219200" cy="838200"/>
          </a:xfrm>
          <a:prstGeom prst="foldedCorner">
            <a:avLst>
              <a:gd name="adj" fmla="val 12500"/>
            </a:avLst>
          </a:prstGeom>
          <a:solidFill>
            <a:schemeClr val="accent1"/>
          </a:solidFill>
          <a:ln w="9525">
            <a:solidFill>
              <a:schemeClr val="tx1"/>
            </a:solidFill>
            <a:round/>
            <a:headEnd/>
            <a:tailEnd/>
          </a:ln>
          <a:effectLst/>
        </p:spPr>
        <p:txBody>
          <a:bodyPr wrap="none" anchor="ctr"/>
          <a:lstStyle/>
          <a:p>
            <a:r>
              <a:rPr lang="en-US" sz="1800" dirty="0" smtClean="0">
                <a:solidFill>
                  <a:schemeClr val="bg1"/>
                </a:solidFill>
              </a:rPr>
              <a:t>WaterML2</a:t>
            </a:r>
            <a:endParaRPr lang="en-US" sz="1800" dirty="0">
              <a:solidFill>
                <a:schemeClr val="bg1"/>
              </a:solidFill>
            </a:endParaRPr>
          </a:p>
        </p:txBody>
      </p:sp>
      <p:sp>
        <p:nvSpPr>
          <p:cNvPr id="449567" name="Oval 31"/>
          <p:cNvSpPr>
            <a:spLocks noChangeArrowheads="1"/>
          </p:cNvSpPr>
          <p:nvPr/>
        </p:nvSpPr>
        <p:spPr bwMode="auto">
          <a:xfrm>
            <a:off x="6096000" y="3429000"/>
            <a:ext cx="304800" cy="30480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449568" name="Rectangle 32"/>
          <p:cNvSpPr>
            <a:spLocks noChangeArrowheads="1"/>
          </p:cNvSpPr>
          <p:nvPr/>
        </p:nvSpPr>
        <p:spPr bwMode="auto">
          <a:xfrm>
            <a:off x="152400" y="1295400"/>
            <a:ext cx="4191000" cy="4038600"/>
          </a:xfrm>
          <a:prstGeom prst="rect">
            <a:avLst/>
          </a:prstGeom>
          <a:noFill/>
          <a:ln w="76200">
            <a:solidFill>
              <a:srgbClr val="990033"/>
            </a:solidFill>
            <a:miter lim="800000"/>
            <a:headEnd/>
            <a:tailEnd/>
          </a:ln>
          <a:effectLst/>
        </p:spPr>
        <p:txBody>
          <a:bodyPr wrap="none" anchor="ctr"/>
          <a:lstStyle/>
          <a:p>
            <a:endParaRPr lang="en-US"/>
          </a:p>
        </p:txBody>
      </p:sp>
      <p:sp>
        <p:nvSpPr>
          <p:cNvPr id="34" name="Line 11"/>
          <p:cNvSpPr>
            <a:spLocks noChangeShapeType="1"/>
          </p:cNvSpPr>
          <p:nvPr/>
        </p:nvSpPr>
        <p:spPr bwMode="auto">
          <a:xfrm>
            <a:off x="3886200" y="2933075"/>
            <a:ext cx="685800" cy="0"/>
          </a:xfrm>
          <a:prstGeom prst="line">
            <a:avLst/>
          </a:prstGeom>
          <a:noFill/>
          <a:ln w="9525">
            <a:solidFill>
              <a:schemeClr val="tx1"/>
            </a:solidFill>
            <a:round/>
            <a:headEnd/>
            <a:tailEnd/>
          </a:ln>
          <a:effectLst/>
        </p:spPr>
        <p:txBody>
          <a:bodyPr/>
          <a:lstStyle/>
          <a:p>
            <a:endParaRPr lang="en-US"/>
          </a:p>
        </p:txBody>
      </p:sp>
      <p:sp>
        <p:nvSpPr>
          <p:cNvPr id="35" name="Oval 15"/>
          <p:cNvSpPr>
            <a:spLocks noChangeArrowheads="1"/>
          </p:cNvSpPr>
          <p:nvPr/>
        </p:nvSpPr>
        <p:spPr bwMode="auto">
          <a:xfrm>
            <a:off x="3810000" y="2856875"/>
            <a:ext cx="152400" cy="152400"/>
          </a:xfrm>
          <a:prstGeom prst="ellipse">
            <a:avLst/>
          </a:prstGeom>
          <a:solidFill>
            <a:srgbClr val="DEFEE3"/>
          </a:solidFill>
          <a:ln w="9525">
            <a:solidFill>
              <a:schemeClr val="tx1"/>
            </a:solidFill>
            <a:round/>
            <a:headEnd/>
            <a:tailEnd/>
          </a:ln>
          <a:effectLst/>
        </p:spPr>
        <p:txBody>
          <a:bodyPr wrap="none" anchor="ctr"/>
          <a:lstStyle/>
          <a:p>
            <a:endParaRPr lang="en-US"/>
          </a:p>
        </p:txBody>
      </p:sp>
      <p:sp>
        <p:nvSpPr>
          <p:cNvPr id="36" name="Text Box 33"/>
          <p:cNvSpPr txBox="1">
            <a:spLocks noChangeArrowheads="1"/>
          </p:cNvSpPr>
          <p:nvPr/>
        </p:nvSpPr>
        <p:spPr bwMode="auto">
          <a:xfrm>
            <a:off x="1933082" y="5417403"/>
            <a:ext cx="5738559" cy="830997"/>
          </a:xfrm>
          <a:prstGeom prst="rect">
            <a:avLst/>
          </a:prstGeom>
          <a:noFill/>
          <a:ln w="9525" algn="ctr">
            <a:noFill/>
            <a:miter lim="800000"/>
            <a:headEnd/>
            <a:tailEnd/>
          </a:ln>
          <a:effectLst/>
        </p:spPr>
        <p:txBody>
          <a:bodyPr wrap="none">
            <a:spAutoFit/>
          </a:bodyPr>
          <a:lstStyle/>
          <a:p>
            <a:pPr algn="ctr">
              <a:spcBef>
                <a:spcPts val="0"/>
              </a:spcBef>
            </a:pPr>
            <a:r>
              <a:rPr lang="en-US" sz="2400" b="1" dirty="0" smtClean="0">
                <a:solidFill>
                  <a:schemeClr val="tx2"/>
                </a:solidFill>
              </a:rPr>
              <a:t>SOS2</a:t>
            </a:r>
            <a:r>
              <a:rPr lang="en-US" sz="2400" dirty="0" smtClean="0"/>
              <a:t> </a:t>
            </a:r>
            <a:r>
              <a:rPr lang="en-US" sz="2400" dirty="0"/>
              <a:t>is </a:t>
            </a:r>
            <a:r>
              <a:rPr lang="en-US" sz="2400" dirty="0" smtClean="0"/>
              <a:t>how you ask for data</a:t>
            </a:r>
          </a:p>
          <a:p>
            <a:pPr algn="ctr">
              <a:spcBef>
                <a:spcPts val="0"/>
              </a:spcBef>
            </a:pPr>
            <a:r>
              <a:rPr lang="en-US" sz="2400" b="1" dirty="0" smtClean="0">
                <a:solidFill>
                  <a:schemeClr val="tx2"/>
                </a:solidFill>
              </a:rPr>
              <a:t>WaterML2</a:t>
            </a:r>
            <a:r>
              <a:rPr lang="en-US" sz="2400" dirty="0" smtClean="0"/>
              <a:t> </a:t>
            </a:r>
            <a:r>
              <a:rPr lang="en-US" sz="2400" dirty="0"/>
              <a:t>is </a:t>
            </a:r>
            <a:r>
              <a:rPr lang="en-US" sz="2400" dirty="0" smtClean="0"/>
              <a:t>the format of what comes back</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59"/>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grpId="1" nodeType="afterEffect">
                                  <p:stCondLst>
                                    <p:cond delay="0"/>
                                  </p:stCondLst>
                                  <p:childTnLst>
                                    <p:animMotion origin="layout" path="M 3.33333E-6 3.33333E-6 L 0.1125 3.33333E-6 " pathEditMode="relative" rAng="0" ptsTypes="AA">
                                      <p:cBhvr>
                                        <p:cTn id="9" dur="2000" fill="hold"/>
                                        <p:tgtEl>
                                          <p:spTgt spid="449559"/>
                                        </p:tgtEl>
                                        <p:attrNameLst>
                                          <p:attrName>ppt_x</p:attrName>
                                          <p:attrName>ppt_y</p:attrName>
                                        </p:attrNameLst>
                                      </p:cBhvr>
                                      <p:rCtr x="56" y="0"/>
                                    </p:animMotion>
                                  </p:childTnLst>
                                </p:cTn>
                              </p:par>
                            </p:childTnLst>
                          </p:cTn>
                        </p:par>
                        <p:par>
                          <p:cTn id="10" fill="hold">
                            <p:stCondLst>
                              <p:cond delay="2000"/>
                            </p:stCondLst>
                            <p:childTnLst>
                              <p:par>
                                <p:cTn id="11" presetID="19" presetClass="emph" presetSubtype="0" fill="hold" grpId="0" nodeType="afterEffect">
                                  <p:stCondLst>
                                    <p:cond delay="0"/>
                                  </p:stCondLst>
                                  <p:childTnLst>
                                    <p:animClr clrSpc="rgb" dir="cw">
                                      <p:cBhvr override="childStyle">
                                        <p:cTn id="12" dur="500" fill="hold"/>
                                        <p:tgtEl>
                                          <p:spTgt spid="449549"/>
                                        </p:tgtEl>
                                        <p:attrNameLst>
                                          <p:attrName>style.color</p:attrName>
                                        </p:attrNameLst>
                                      </p:cBhvr>
                                      <p:to>
                                        <a:schemeClr val="accent2"/>
                                      </p:to>
                                    </p:animClr>
                                    <p:animClr clrSpc="rgb" dir="cw">
                                      <p:cBhvr>
                                        <p:cTn id="13" dur="500" fill="hold"/>
                                        <p:tgtEl>
                                          <p:spTgt spid="449549"/>
                                        </p:tgtEl>
                                        <p:attrNameLst>
                                          <p:attrName>fillcolor</p:attrName>
                                        </p:attrNameLst>
                                      </p:cBhvr>
                                      <p:to>
                                        <a:schemeClr val="accent2"/>
                                      </p:to>
                                    </p:animClr>
                                    <p:set>
                                      <p:cBhvr>
                                        <p:cTn id="14" dur="500" fill="hold"/>
                                        <p:tgtEl>
                                          <p:spTgt spid="449549"/>
                                        </p:tgtEl>
                                        <p:attrNameLst>
                                          <p:attrName>fill.type</p:attrName>
                                        </p:attrNameLst>
                                      </p:cBhvr>
                                      <p:to>
                                        <p:strVal val="solid"/>
                                      </p:to>
                                    </p:set>
                                    <p:set>
                                      <p:cBhvr>
                                        <p:cTn id="15" dur="500" fill="hold"/>
                                        <p:tgtEl>
                                          <p:spTgt spid="449549"/>
                                        </p:tgtEl>
                                        <p:attrNameLst>
                                          <p:attrName>fill.on</p:attrName>
                                        </p:attrNameLst>
                                      </p:cBhvr>
                                      <p:to>
                                        <p:strVal val="true"/>
                                      </p:to>
                                    </p:set>
                                  </p:childTnLst>
                                </p:cTn>
                              </p:par>
                              <p:par>
                                <p:cTn id="16" presetID="19" presetClass="emph" presetSubtype="0" fill="hold" grpId="0" nodeType="withEffect">
                                  <p:stCondLst>
                                    <p:cond delay="300"/>
                                  </p:stCondLst>
                                  <p:childTnLst>
                                    <p:animClr clrSpc="rgb" dir="cw">
                                      <p:cBhvr override="childStyle">
                                        <p:cTn id="17" dur="500" fill="hold"/>
                                        <p:tgtEl>
                                          <p:spTgt spid="449550"/>
                                        </p:tgtEl>
                                        <p:attrNameLst>
                                          <p:attrName>style.color</p:attrName>
                                        </p:attrNameLst>
                                      </p:cBhvr>
                                      <p:to>
                                        <a:schemeClr val="accent2"/>
                                      </p:to>
                                    </p:animClr>
                                    <p:animClr clrSpc="rgb" dir="cw">
                                      <p:cBhvr>
                                        <p:cTn id="18" dur="500" fill="hold"/>
                                        <p:tgtEl>
                                          <p:spTgt spid="449550"/>
                                        </p:tgtEl>
                                        <p:attrNameLst>
                                          <p:attrName>fillcolor</p:attrName>
                                        </p:attrNameLst>
                                      </p:cBhvr>
                                      <p:to>
                                        <a:schemeClr val="accent2"/>
                                      </p:to>
                                    </p:animClr>
                                    <p:set>
                                      <p:cBhvr>
                                        <p:cTn id="19" dur="500" fill="hold"/>
                                        <p:tgtEl>
                                          <p:spTgt spid="449550"/>
                                        </p:tgtEl>
                                        <p:attrNameLst>
                                          <p:attrName>fill.type</p:attrName>
                                        </p:attrNameLst>
                                      </p:cBhvr>
                                      <p:to>
                                        <p:strVal val="solid"/>
                                      </p:to>
                                    </p:set>
                                    <p:set>
                                      <p:cBhvr>
                                        <p:cTn id="20" dur="500" fill="hold"/>
                                        <p:tgtEl>
                                          <p:spTgt spid="449550"/>
                                        </p:tgtEl>
                                        <p:attrNameLst>
                                          <p:attrName>fill.on</p:attrName>
                                        </p:attrNameLst>
                                      </p:cBhvr>
                                      <p:to>
                                        <p:strVal val="true"/>
                                      </p:to>
                                    </p:set>
                                  </p:childTnLst>
                                </p:cTn>
                              </p:par>
                              <p:par>
                                <p:cTn id="21" presetID="19" presetClass="emph" presetSubtype="0" fill="hold" grpId="0" nodeType="withEffect">
                                  <p:stCondLst>
                                    <p:cond delay="600"/>
                                  </p:stCondLst>
                                  <p:childTnLst>
                                    <p:animClr clrSpc="rgb" dir="cw">
                                      <p:cBhvr override="childStyle">
                                        <p:cTn id="22" dur="500" fill="hold"/>
                                        <p:tgtEl>
                                          <p:spTgt spid="449551"/>
                                        </p:tgtEl>
                                        <p:attrNameLst>
                                          <p:attrName>style.color</p:attrName>
                                        </p:attrNameLst>
                                      </p:cBhvr>
                                      <p:to>
                                        <a:schemeClr val="accent2"/>
                                      </p:to>
                                    </p:animClr>
                                    <p:animClr clrSpc="rgb" dir="cw">
                                      <p:cBhvr>
                                        <p:cTn id="23" dur="500" fill="hold"/>
                                        <p:tgtEl>
                                          <p:spTgt spid="449551"/>
                                        </p:tgtEl>
                                        <p:attrNameLst>
                                          <p:attrName>fillcolor</p:attrName>
                                        </p:attrNameLst>
                                      </p:cBhvr>
                                      <p:to>
                                        <a:schemeClr val="accent2"/>
                                      </p:to>
                                    </p:animClr>
                                    <p:set>
                                      <p:cBhvr>
                                        <p:cTn id="24" dur="500" fill="hold"/>
                                        <p:tgtEl>
                                          <p:spTgt spid="449551"/>
                                        </p:tgtEl>
                                        <p:attrNameLst>
                                          <p:attrName>fill.type</p:attrName>
                                        </p:attrNameLst>
                                      </p:cBhvr>
                                      <p:to>
                                        <p:strVal val="solid"/>
                                      </p:to>
                                    </p:set>
                                    <p:set>
                                      <p:cBhvr>
                                        <p:cTn id="25" dur="500" fill="hold"/>
                                        <p:tgtEl>
                                          <p:spTgt spid="449551"/>
                                        </p:tgtEl>
                                        <p:attrNameLst>
                                          <p:attrName>fill.on</p:attrName>
                                        </p:attrNameLst>
                                      </p:cBhvr>
                                      <p:to>
                                        <p:strVal val="true"/>
                                      </p:to>
                                    </p:set>
                                  </p:childTnLst>
                                </p:cTn>
                              </p:par>
                              <p:par>
                                <p:cTn id="26" presetID="19" presetClass="emph" presetSubtype="0" fill="hold" grpId="0" nodeType="withEffect">
                                  <p:stCondLst>
                                    <p:cond delay="900"/>
                                  </p:stCondLst>
                                  <p:childTnLst>
                                    <p:animClr clrSpc="rgb" dir="cw">
                                      <p:cBhvr override="childStyle">
                                        <p:cTn id="27" dur="500" fill="hold"/>
                                        <p:tgtEl>
                                          <p:spTgt spid="35"/>
                                        </p:tgtEl>
                                        <p:attrNameLst>
                                          <p:attrName>style.color</p:attrName>
                                        </p:attrNameLst>
                                      </p:cBhvr>
                                      <p:to>
                                        <a:schemeClr val="accent2"/>
                                      </p:to>
                                    </p:animClr>
                                    <p:animClr clrSpc="rgb" dir="cw">
                                      <p:cBhvr>
                                        <p:cTn id="28" dur="500" fill="hold"/>
                                        <p:tgtEl>
                                          <p:spTgt spid="35"/>
                                        </p:tgtEl>
                                        <p:attrNameLst>
                                          <p:attrName>fillcolor</p:attrName>
                                        </p:attrNameLst>
                                      </p:cBhvr>
                                      <p:to>
                                        <a:schemeClr val="accent2"/>
                                      </p:to>
                                    </p:animClr>
                                    <p:set>
                                      <p:cBhvr>
                                        <p:cTn id="29" dur="500" fill="hold"/>
                                        <p:tgtEl>
                                          <p:spTgt spid="35"/>
                                        </p:tgtEl>
                                        <p:attrNameLst>
                                          <p:attrName>fill.type</p:attrName>
                                        </p:attrNameLst>
                                      </p:cBhvr>
                                      <p:to>
                                        <p:strVal val="solid"/>
                                      </p:to>
                                    </p:set>
                                    <p:set>
                                      <p:cBhvr>
                                        <p:cTn id="30" dur="500" fill="hold"/>
                                        <p:tgtEl>
                                          <p:spTgt spid="35"/>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9567"/>
                                        </p:tgtEl>
                                        <p:attrNameLst>
                                          <p:attrName>style.visibility</p:attrName>
                                        </p:attrNameLst>
                                      </p:cBhvr>
                                      <p:to>
                                        <p:strVal val="visible"/>
                                      </p:to>
                                    </p:set>
                                  </p:childTnLst>
                                </p:cTn>
                              </p:par>
                            </p:childTnLst>
                          </p:cTn>
                        </p:par>
                        <p:par>
                          <p:cTn id="35" fill="hold">
                            <p:stCondLst>
                              <p:cond delay="0"/>
                            </p:stCondLst>
                            <p:childTnLst>
                              <p:par>
                                <p:cTn id="36" presetID="0" presetClass="path" presetSubtype="0" accel="50000" decel="50000" fill="hold" grpId="1" nodeType="afterEffect">
                                  <p:stCondLst>
                                    <p:cond delay="0"/>
                                  </p:stCondLst>
                                  <p:childTnLst>
                                    <p:animMotion origin="layout" path="M -0.00556 -0.00579 C 0.03819 -0.04329 0.08212 -0.08056 0.11094 -0.1169 C 0.13976 -0.15347 0.15312 -0.23449 0.16701 -0.22431 C 0.1809 -0.21366 0.20208 -0.09144 0.19444 -0.0537 C 0.1868 -0.01574 0.1533 -0.00509 0.12083 0.00393 C 0.08837 0.01319 0.02014 0.00069 1.11111E-6 3.7037E-7 " pathEditMode="relative" rAng="0" ptsTypes="aaaaaA">
                                      <p:cBhvr>
                                        <p:cTn id="37" dur="5000" fill="hold"/>
                                        <p:tgtEl>
                                          <p:spTgt spid="449567"/>
                                        </p:tgtEl>
                                        <p:attrNameLst>
                                          <p:attrName>ppt_x</p:attrName>
                                          <p:attrName>ppt_y</p:attrName>
                                        </p:attrNameLst>
                                      </p:cBhvr>
                                      <p:rCtr x="104" y="-105"/>
                                    </p:animMotion>
                                  </p:childTnLst>
                                </p:cTn>
                              </p:par>
                              <p:par>
                                <p:cTn id="38" presetID="10" presetClass="entr" presetSubtype="0" fill="hold" grpId="0" nodeType="withEffect">
                                  <p:stCondLst>
                                    <p:cond delay="1500"/>
                                  </p:stCondLst>
                                  <p:childTnLst>
                                    <p:set>
                                      <p:cBhvr>
                                        <p:cTn id="39" dur="1" fill="hold">
                                          <p:stCondLst>
                                            <p:cond delay="0"/>
                                          </p:stCondLst>
                                        </p:cTn>
                                        <p:tgtEl>
                                          <p:spTgt spid="449563"/>
                                        </p:tgtEl>
                                        <p:attrNameLst>
                                          <p:attrName>style.visibility</p:attrName>
                                        </p:attrNameLst>
                                      </p:cBhvr>
                                      <p:to>
                                        <p:strVal val="visible"/>
                                      </p:to>
                                    </p:set>
                                    <p:animEffect transition="in" filter="fade">
                                      <p:cBhvr>
                                        <p:cTn id="40" dur="500"/>
                                        <p:tgtEl>
                                          <p:spTgt spid="449563"/>
                                        </p:tgtEl>
                                      </p:cBhvr>
                                    </p:animEffect>
                                  </p:childTnLst>
                                </p:cTn>
                              </p:par>
                              <p:par>
                                <p:cTn id="41" presetID="1" presetClass="entr" presetSubtype="0" fill="hold" grpId="0" nodeType="withEffect">
                                  <p:stCondLst>
                                    <p:cond delay="2200"/>
                                  </p:stCondLst>
                                  <p:childTnLst>
                                    <p:set>
                                      <p:cBhvr>
                                        <p:cTn id="42" dur="1" fill="hold">
                                          <p:stCondLst>
                                            <p:cond delay="0"/>
                                          </p:stCondLst>
                                        </p:cTn>
                                        <p:tgtEl>
                                          <p:spTgt spid="449560"/>
                                        </p:tgtEl>
                                        <p:attrNameLst>
                                          <p:attrName>style.visibility</p:attrName>
                                        </p:attrNameLst>
                                      </p:cBhvr>
                                      <p:to>
                                        <p:strVal val="visible"/>
                                      </p:to>
                                    </p:set>
                                  </p:childTnLst>
                                </p:cTn>
                              </p:par>
                              <p:par>
                                <p:cTn id="43" presetID="49" presetClass="path" presetSubtype="0" accel="50000" decel="50000" fill="hold" grpId="1" nodeType="withEffect">
                                  <p:stCondLst>
                                    <p:cond delay="2200"/>
                                  </p:stCondLst>
                                  <p:childTnLst>
                                    <p:animMotion origin="layout" path="M 1.11022E-16 -1.11111E-6 L -0.29757 0.19838 " pathEditMode="relative" rAng="0" ptsTypes="AA">
                                      <p:cBhvr>
                                        <p:cTn id="44" dur="1000" fill="hold"/>
                                        <p:tgtEl>
                                          <p:spTgt spid="449560"/>
                                        </p:tgtEl>
                                        <p:attrNameLst>
                                          <p:attrName>ppt_x</p:attrName>
                                          <p:attrName>ppt_y</p:attrName>
                                        </p:attrNameLst>
                                      </p:cBhvr>
                                      <p:rCtr x="-149" y="99"/>
                                    </p:animMotion>
                                  </p:childTnLst>
                                </p:cTn>
                              </p:par>
                              <p:par>
                                <p:cTn id="45" presetID="1" presetClass="entr" presetSubtype="0" fill="hold" grpId="0" nodeType="withEffect">
                                  <p:stCondLst>
                                    <p:cond delay="2800"/>
                                  </p:stCondLst>
                                  <p:childTnLst>
                                    <p:set>
                                      <p:cBhvr>
                                        <p:cTn id="46" dur="1" fill="hold">
                                          <p:stCondLst>
                                            <p:cond delay="0"/>
                                          </p:stCondLst>
                                        </p:cTn>
                                        <p:tgtEl>
                                          <p:spTgt spid="449561"/>
                                        </p:tgtEl>
                                        <p:attrNameLst>
                                          <p:attrName>style.visibility</p:attrName>
                                        </p:attrNameLst>
                                      </p:cBhvr>
                                      <p:to>
                                        <p:strVal val="visible"/>
                                      </p:to>
                                    </p:set>
                                  </p:childTnLst>
                                </p:cTn>
                              </p:par>
                              <p:par>
                                <p:cTn id="47" presetID="49" presetClass="path" presetSubtype="0" accel="50000" decel="50000" fill="hold" grpId="1" nodeType="withEffect">
                                  <p:stCondLst>
                                    <p:cond delay="2800"/>
                                  </p:stCondLst>
                                  <p:childTnLst>
                                    <p:animMotion origin="layout" path="M -3.33333E-6 -0.00555 L -0.325 0.08889 " pathEditMode="relative" rAng="0" ptsTypes="AA">
                                      <p:cBhvr>
                                        <p:cTn id="48" dur="1000" fill="hold"/>
                                        <p:tgtEl>
                                          <p:spTgt spid="449561"/>
                                        </p:tgtEl>
                                        <p:attrNameLst>
                                          <p:attrName>ppt_x</p:attrName>
                                          <p:attrName>ppt_y</p:attrName>
                                        </p:attrNameLst>
                                      </p:cBhvr>
                                      <p:rCtr x="-162" y="47"/>
                                    </p:animMotion>
                                  </p:childTnLst>
                                </p:cTn>
                              </p:par>
                              <p:par>
                                <p:cTn id="49" presetID="1" presetClass="entr" presetSubtype="0" fill="hold" grpId="0" nodeType="withEffect">
                                  <p:stCondLst>
                                    <p:cond delay="3200"/>
                                  </p:stCondLst>
                                  <p:childTnLst>
                                    <p:set>
                                      <p:cBhvr>
                                        <p:cTn id="50" dur="1" fill="hold">
                                          <p:stCondLst>
                                            <p:cond delay="0"/>
                                          </p:stCondLst>
                                        </p:cTn>
                                        <p:tgtEl>
                                          <p:spTgt spid="449562"/>
                                        </p:tgtEl>
                                        <p:attrNameLst>
                                          <p:attrName>style.visibility</p:attrName>
                                        </p:attrNameLst>
                                      </p:cBhvr>
                                      <p:to>
                                        <p:strVal val="visible"/>
                                      </p:to>
                                    </p:set>
                                  </p:childTnLst>
                                </p:cTn>
                              </p:par>
                              <p:par>
                                <p:cTn id="51" presetID="49" presetClass="path" presetSubtype="0" accel="50000" decel="50000" fill="hold" grpId="1" nodeType="withEffect">
                                  <p:stCondLst>
                                    <p:cond delay="3200"/>
                                  </p:stCondLst>
                                  <p:childTnLst>
                                    <p:animMotion origin="layout" path="M -3.33333E-6 -1.11111E-6 L -0.196 0.10185 " pathEditMode="relative" rAng="0" ptsTypes="AA">
                                      <p:cBhvr>
                                        <p:cTn id="52" dur="1000" fill="hold"/>
                                        <p:tgtEl>
                                          <p:spTgt spid="449562"/>
                                        </p:tgtEl>
                                        <p:attrNameLst>
                                          <p:attrName>ppt_x</p:attrName>
                                          <p:attrName>ppt_y</p:attrName>
                                        </p:attrNameLst>
                                      </p:cBhvr>
                                      <p:rCtr x="-98" y="51"/>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9564"/>
                                        </p:tgtEl>
                                        <p:attrNameLst>
                                          <p:attrName>style.visibility</p:attrName>
                                        </p:attrNameLst>
                                      </p:cBhvr>
                                      <p:to>
                                        <p:strVal val="visible"/>
                                      </p:to>
                                    </p:set>
                                    <p:animEffect transition="in" filter="fade">
                                      <p:cBhvr>
                                        <p:cTn id="57" dur="500"/>
                                        <p:tgtEl>
                                          <p:spTgt spid="449564"/>
                                        </p:tgtEl>
                                      </p:cBhvr>
                                    </p:animEffect>
                                  </p:childTnLst>
                                </p:cTn>
                              </p:par>
                            </p:childTnLst>
                          </p:cTn>
                        </p:par>
                        <p:par>
                          <p:cTn id="58" fill="hold">
                            <p:stCondLst>
                              <p:cond delay="500"/>
                            </p:stCondLst>
                            <p:childTnLst>
                              <p:par>
                                <p:cTn id="59" presetID="10" presetClass="exit" presetSubtype="0" fill="hold" grpId="2" nodeType="afterEffect">
                                  <p:stCondLst>
                                    <p:cond delay="0"/>
                                  </p:stCondLst>
                                  <p:childTnLst>
                                    <p:animEffect transition="out" filter="fade">
                                      <p:cBhvr>
                                        <p:cTn id="60" dur="500"/>
                                        <p:tgtEl>
                                          <p:spTgt spid="449567"/>
                                        </p:tgtEl>
                                      </p:cBhvr>
                                    </p:animEffect>
                                    <p:set>
                                      <p:cBhvr>
                                        <p:cTn id="61" dur="1" fill="hold">
                                          <p:stCondLst>
                                            <p:cond delay="499"/>
                                          </p:stCondLst>
                                        </p:cTn>
                                        <p:tgtEl>
                                          <p:spTgt spid="449567"/>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49563"/>
                                        </p:tgtEl>
                                      </p:cBhvr>
                                    </p:animEffect>
                                    <p:set>
                                      <p:cBhvr>
                                        <p:cTn id="64" dur="1" fill="hold">
                                          <p:stCondLst>
                                            <p:cond delay="499"/>
                                          </p:stCondLst>
                                        </p:cTn>
                                        <p:tgtEl>
                                          <p:spTgt spid="449563"/>
                                        </p:tgtEl>
                                        <p:attrNameLst>
                                          <p:attrName>style.visibility</p:attrName>
                                        </p:attrNameLst>
                                      </p:cBhvr>
                                      <p:to>
                                        <p:strVal val="hidden"/>
                                      </p:to>
                                    </p:set>
                                  </p:childTnLst>
                                </p:cTn>
                              </p:par>
                              <p:par>
                                <p:cTn id="65" presetID="5" presetClass="exit" presetSubtype="10" fill="hold" grpId="2" nodeType="withEffect">
                                  <p:stCondLst>
                                    <p:cond delay="200"/>
                                  </p:stCondLst>
                                  <p:childTnLst>
                                    <p:animEffect transition="out" filter="checkerboard(across)">
                                      <p:cBhvr>
                                        <p:cTn id="66" dur="500"/>
                                        <p:tgtEl>
                                          <p:spTgt spid="449560"/>
                                        </p:tgtEl>
                                      </p:cBhvr>
                                    </p:animEffect>
                                    <p:set>
                                      <p:cBhvr>
                                        <p:cTn id="67" dur="1" fill="hold">
                                          <p:stCondLst>
                                            <p:cond delay="499"/>
                                          </p:stCondLst>
                                        </p:cTn>
                                        <p:tgtEl>
                                          <p:spTgt spid="449560"/>
                                        </p:tgtEl>
                                        <p:attrNameLst>
                                          <p:attrName>style.visibility</p:attrName>
                                        </p:attrNameLst>
                                      </p:cBhvr>
                                      <p:to>
                                        <p:strVal val="hidden"/>
                                      </p:to>
                                    </p:set>
                                  </p:childTnLst>
                                </p:cTn>
                              </p:par>
                              <p:par>
                                <p:cTn id="68" presetID="5" presetClass="exit" presetSubtype="10" fill="hold" grpId="2" nodeType="withEffect">
                                  <p:stCondLst>
                                    <p:cond delay="200"/>
                                  </p:stCondLst>
                                  <p:childTnLst>
                                    <p:animEffect transition="out" filter="checkerboard(across)">
                                      <p:cBhvr>
                                        <p:cTn id="69" dur="500"/>
                                        <p:tgtEl>
                                          <p:spTgt spid="449561"/>
                                        </p:tgtEl>
                                      </p:cBhvr>
                                    </p:animEffect>
                                    <p:set>
                                      <p:cBhvr>
                                        <p:cTn id="70" dur="1" fill="hold">
                                          <p:stCondLst>
                                            <p:cond delay="499"/>
                                          </p:stCondLst>
                                        </p:cTn>
                                        <p:tgtEl>
                                          <p:spTgt spid="449561"/>
                                        </p:tgtEl>
                                        <p:attrNameLst>
                                          <p:attrName>style.visibility</p:attrName>
                                        </p:attrNameLst>
                                      </p:cBhvr>
                                      <p:to>
                                        <p:strVal val="hidden"/>
                                      </p:to>
                                    </p:set>
                                  </p:childTnLst>
                                </p:cTn>
                              </p:par>
                              <p:par>
                                <p:cTn id="71" presetID="5" presetClass="exit" presetSubtype="10" fill="hold" grpId="2" nodeType="withEffect">
                                  <p:stCondLst>
                                    <p:cond delay="200"/>
                                  </p:stCondLst>
                                  <p:childTnLst>
                                    <p:animEffect transition="out" filter="checkerboard(across)">
                                      <p:cBhvr>
                                        <p:cTn id="72" dur="500"/>
                                        <p:tgtEl>
                                          <p:spTgt spid="449562"/>
                                        </p:tgtEl>
                                      </p:cBhvr>
                                    </p:animEffect>
                                    <p:set>
                                      <p:cBhvr>
                                        <p:cTn id="73" dur="1" fill="hold">
                                          <p:stCondLst>
                                            <p:cond delay="499"/>
                                          </p:stCondLst>
                                        </p:cTn>
                                        <p:tgtEl>
                                          <p:spTgt spid="449562"/>
                                        </p:tgtEl>
                                        <p:attrNameLst>
                                          <p:attrName>style.visibility</p:attrName>
                                        </p:attrNameLst>
                                      </p:cBhvr>
                                      <p:to>
                                        <p:strVal val="hidden"/>
                                      </p:to>
                                    </p:set>
                                  </p:childTnLst>
                                </p:cTn>
                              </p:par>
                              <p:par>
                                <p:cTn id="74" presetID="5" presetClass="entr" presetSubtype="10" fill="hold" grpId="0" nodeType="withEffect">
                                  <p:stCondLst>
                                    <p:cond delay="500"/>
                                  </p:stCondLst>
                                  <p:childTnLst>
                                    <p:set>
                                      <p:cBhvr>
                                        <p:cTn id="75" dur="1" fill="hold">
                                          <p:stCondLst>
                                            <p:cond delay="0"/>
                                          </p:stCondLst>
                                        </p:cTn>
                                        <p:tgtEl>
                                          <p:spTgt spid="449566"/>
                                        </p:tgtEl>
                                        <p:attrNameLst>
                                          <p:attrName>style.visibility</p:attrName>
                                        </p:attrNameLst>
                                      </p:cBhvr>
                                      <p:to>
                                        <p:strVal val="visible"/>
                                      </p:to>
                                    </p:set>
                                    <p:animEffect transition="in" filter="checkerboard(across)">
                                      <p:cBhvr>
                                        <p:cTn id="76" dur="500"/>
                                        <p:tgtEl>
                                          <p:spTgt spid="44956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449564"/>
                                        </p:tgtEl>
                                      </p:cBhvr>
                                    </p:animEffect>
                                    <p:set>
                                      <p:cBhvr>
                                        <p:cTn id="81" dur="1" fill="hold">
                                          <p:stCondLst>
                                            <p:cond delay="499"/>
                                          </p:stCondLst>
                                        </p:cTn>
                                        <p:tgtEl>
                                          <p:spTgt spid="449564"/>
                                        </p:tgtEl>
                                        <p:attrNameLst>
                                          <p:attrName>style.visibility</p:attrName>
                                        </p:attrNameLst>
                                      </p:cBhvr>
                                      <p:to>
                                        <p:strVal val="hidden"/>
                                      </p:to>
                                    </p:set>
                                  </p:childTnLst>
                                </p:cTn>
                              </p:par>
                              <p:par>
                                <p:cTn id="82" presetID="49" presetClass="path" presetSubtype="0" accel="50000" decel="50000" fill="hold" grpId="1" nodeType="withEffect">
                                  <p:stCondLst>
                                    <p:cond delay="0"/>
                                  </p:stCondLst>
                                  <p:childTnLst>
                                    <p:animMotion origin="layout" path="M -3.33333E-6 -3.33333E-6 L -0.30833 0.04445 " pathEditMode="relative" rAng="0" ptsTypes="AA">
                                      <p:cBhvr>
                                        <p:cTn id="83" dur="2000" fill="hold"/>
                                        <p:tgtEl>
                                          <p:spTgt spid="449566"/>
                                        </p:tgtEl>
                                        <p:attrNameLst>
                                          <p:attrName>ppt_x</p:attrName>
                                          <p:attrName>ppt_y</p:attrName>
                                        </p:attrNameLst>
                                      </p:cBhvr>
                                      <p:rCtr x="-154" y="22"/>
                                    </p:animMotion>
                                  </p:childTnLst>
                                </p:cTn>
                              </p:par>
                              <p:par>
                                <p:cTn id="84" presetID="10" presetClass="entr" presetSubtype="0" fill="hold" grpId="0" nodeType="withEffect">
                                  <p:stCondLst>
                                    <p:cond delay="2000"/>
                                  </p:stCondLst>
                                  <p:childTnLst>
                                    <p:set>
                                      <p:cBhvr>
                                        <p:cTn id="85" dur="1" fill="hold">
                                          <p:stCondLst>
                                            <p:cond delay="0"/>
                                          </p:stCondLst>
                                        </p:cTn>
                                        <p:tgtEl>
                                          <p:spTgt spid="449565"/>
                                        </p:tgtEl>
                                        <p:attrNameLst>
                                          <p:attrName>style.visibility</p:attrName>
                                        </p:attrNameLst>
                                      </p:cBhvr>
                                      <p:to>
                                        <p:strVal val="visible"/>
                                      </p:to>
                                    </p:set>
                                    <p:animEffect transition="in" filter="fade">
                                      <p:cBhvr>
                                        <p:cTn id="86" dur="500"/>
                                        <p:tgtEl>
                                          <p:spTgt spid="44956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49568"/>
                                        </p:tgtEl>
                                        <p:attrNameLst>
                                          <p:attrName>style.visibility</p:attrName>
                                        </p:attrNameLst>
                                      </p:cBhvr>
                                      <p:to>
                                        <p:strVal val="visible"/>
                                      </p:to>
                                    </p:set>
                                    <p:animEffect transition="in" filter="fade">
                                      <p:cBhvr>
                                        <p:cTn id="91" dur="500"/>
                                        <p:tgtEl>
                                          <p:spTgt spid="449568"/>
                                        </p:tgtEl>
                                      </p:cBhvr>
                                    </p:animEffect>
                                  </p:childTnLst>
                                </p:cTn>
                              </p:par>
                              <p:par>
                                <p:cTn id="92" presetID="10" presetClass="exit" presetSubtype="0" fill="hold" grpId="1" nodeType="withEffect">
                                  <p:stCondLst>
                                    <p:cond delay="0"/>
                                  </p:stCondLst>
                                  <p:childTnLst>
                                    <p:animEffect transition="out" filter="fade">
                                      <p:cBhvr>
                                        <p:cTn id="93" dur="500"/>
                                        <p:tgtEl>
                                          <p:spTgt spid="449565"/>
                                        </p:tgtEl>
                                      </p:cBhvr>
                                    </p:animEffect>
                                    <p:set>
                                      <p:cBhvr>
                                        <p:cTn id="94" dur="1" fill="hold">
                                          <p:stCondLst>
                                            <p:cond delay="499"/>
                                          </p:stCondLst>
                                        </p:cTn>
                                        <p:tgtEl>
                                          <p:spTgt spid="449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9" grpId="0" animBg="1"/>
      <p:bldP spid="449550" grpId="0" animBg="1"/>
      <p:bldP spid="449551" grpId="0" animBg="1"/>
      <p:bldP spid="449559" grpId="0" animBg="1"/>
      <p:bldP spid="449559" grpId="1" animBg="1"/>
      <p:bldP spid="449560" grpId="0" animBg="1"/>
      <p:bldP spid="449560" grpId="1" animBg="1"/>
      <p:bldP spid="449560" grpId="2" animBg="1"/>
      <p:bldP spid="449561" grpId="0" animBg="1"/>
      <p:bldP spid="449561" grpId="1" animBg="1"/>
      <p:bldP spid="449561" grpId="2" animBg="1"/>
      <p:bldP spid="449562" grpId="0" animBg="1"/>
      <p:bldP spid="449562" grpId="1" animBg="1"/>
      <p:bldP spid="449562" grpId="2" animBg="1"/>
      <p:bldP spid="449563" grpId="0"/>
      <p:bldP spid="449563" grpId="1"/>
      <p:bldP spid="449564" grpId="0"/>
      <p:bldP spid="449564" grpId="1"/>
      <p:bldP spid="449565" grpId="0"/>
      <p:bldP spid="449565" grpId="1"/>
      <p:bldP spid="449566" grpId="0" animBg="1"/>
      <p:bldP spid="449566" grpId="1" animBg="1"/>
      <p:bldP spid="449567" grpId="0" animBg="1"/>
      <p:bldP spid="449567" grpId="1" animBg="1"/>
      <p:bldP spid="449567" grpId="2" animBg="1"/>
      <p:bldP spid="449568"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4572000" y="1556792"/>
            <a:ext cx="1656184" cy="1035115"/>
          </a:xfrm>
          <a:prstGeom prst="rect">
            <a:avLst/>
          </a:prstGeom>
          <a:noFill/>
          <a:ln w="9525">
            <a:noFill/>
            <a:miter lim="800000"/>
            <a:headEnd/>
            <a:tailEnd/>
          </a:ln>
          <a:scene3d>
            <a:camera prst="isometricRightUp"/>
            <a:lightRig rig="threePt" dir="t"/>
          </a:scene3d>
        </p:spPr>
      </p:pic>
      <p:grpSp>
        <p:nvGrpSpPr>
          <p:cNvPr id="3" name="Gruppo 82"/>
          <p:cNvGrpSpPr/>
          <p:nvPr/>
        </p:nvGrpSpPr>
        <p:grpSpPr>
          <a:xfrm>
            <a:off x="555626" y="836712"/>
            <a:ext cx="4952478" cy="5206437"/>
            <a:chOff x="555626" y="534524"/>
            <a:chExt cx="4952478" cy="5508625"/>
          </a:xfrm>
        </p:grpSpPr>
        <p:sp>
          <p:nvSpPr>
            <p:cNvPr id="153" name="Fumetto 1 152"/>
            <p:cNvSpPr/>
            <p:nvPr/>
          </p:nvSpPr>
          <p:spPr bwMode="auto">
            <a:xfrm>
              <a:off x="611560" y="3068960"/>
              <a:ext cx="4896544" cy="2974189"/>
            </a:xfrm>
            <a:prstGeom prst="wedgeRectCallout">
              <a:avLst>
                <a:gd name="adj1" fmla="val 47171"/>
                <a:gd name="adj2" fmla="val 31749"/>
              </a:avLst>
            </a:prstGeom>
            <a:solidFill>
              <a:schemeClr val="accent5">
                <a:lumMod val="90000"/>
              </a:schemeClr>
            </a:solidFill>
            <a:ln>
              <a:noFill/>
            </a:ln>
            <a:effectLst/>
            <a:scene3d>
              <a:camera prst="perspectiveHeroicExtremeRightFacing"/>
              <a:lightRig rig="threePt" dir="t"/>
            </a:scene3d>
            <a:extLst/>
          </p:spPr>
          <p:txBody>
            <a:bodyPr anchor="ctr"/>
            <a:lstStyle/>
            <a:p>
              <a:pPr algn="ctr" fontAlgn="base">
                <a:spcBef>
                  <a:spcPct val="0"/>
                </a:spcBef>
                <a:spcAft>
                  <a:spcPct val="0"/>
                </a:spcAft>
                <a:defRPr/>
              </a:pPr>
              <a:endParaRPr lang="en-US" sz="2000" b="1" u="sng" dirty="0">
                <a:solidFill>
                  <a:srgbClr val="000000"/>
                </a:solidFill>
                <a:latin typeface="Tahoma" panose="020B0604030504040204" pitchFamily="34" charset="0"/>
                <a:ea typeface="MS PGothic" panose="020B0600070205080204" pitchFamily="34" charset="-128"/>
              </a:endParaRPr>
            </a:p>
          </p:txBody>
        </p:sp>
        <p:sp>
          <p:nvSpPr>
            <p:cNvPr id="35" name="Fumetto 1 34"/>
            <p:cNvSpPr/>
            <p:nvPr/>
          </p:nvSpPr>
          <p:spPr bwMode="auto">
            <a:xfrm>
              <a:off x="555626" y="534524"/>
              <a:ext cx="4495799" cy="2925228"/>
            </a:xfrm>
            <a:prstGeom prst="wedgeRectCallout">
              <a:avLst>
                <a:gd name="adj1" fmla="val 86264"/>
                <a:gd name="adj2" fmla="val 53730"/>
              </a:avLst>
            </a:prstGeom>
            <a:solidFill>
              <a:schemeClr val="accent5">
                <a:lumMod val="90000"/>
              </a:schemeClr>
            </a:solidFill>
            <a:ln>
              <a:noFill/>
            </a:ln>
            <a:effectLst/>
            <a:scene3d>
              <a:camera prst="perspectiveHeroicExtremeRightFacing"/>
              <a:lightRig rig="threePt" dir="t"/>
            </a:scene3d>
            <a:extLst/>
          </p:spPr>
          <p:txBody>
            <a:bodyPr anchor="ctr"/>
            <a:lstStyle/>
            <a:p>
              <a:pPr algn="ctr" fontAlgn="base">
                <a:spcBef>
                  <a:spcPct val="0"/>
                </a:spcBef>
                <a:spcAft>
                  <a:spcPct val="0"/>
                </a:spcAft>
                <a:defRPr/>
              </a:pPr>
              <a:endParaRPr lang="en-US" sz="2000" b="1" u="sng">
                <a:solidFill>
                  <a:srgbClr val="000000"/>
                </a:solidFill>
                <a:latin typeface="Tahoma" panose="020B0604030504040204" pitchFamily="34" charset="0"/>
                <a:ea typeface="MS PGothic" panose="020B0600070205080204" pitchFamily="34" charset="-128"/>
              </a:endParaRPr>
            </a:p>
          </p:txBody>
        </p:sp>
      </p:grpSp>
      <p:sp>
        <p:nvSpPr>
          <p:cNvPr id="11280" name="TextBox 89"/>
          <p:cNvSpPr txBox="1">
            <a:spLocks noChangeArrowheads="1"/>
          </p:cNvSpPr>
          <p:nvPr/>
        </p:nvSpPr>
        <p:spPr bwMode="auto">
          <a:xfrm rot="21179596">
            <a:off x="811939" y="5592941"/>
            <a:ext cx="4498347" cy="276999"/>
          </a:xfrm>
          <a:prstGeom prst="rect">
            <a:avLst/>
          </a:prstGeom>
          <a:noFill/>
          <a:ln>
            <a:noFill/>
          </a:ln>
          <a:scene3d>
            <a:camera prst="perspectiveHeroicExtremeRigh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algn="ctr">
              <a:spcBef>
                <a:spcPct val="0"/>
              </a:spcBef>
              <a:buNone/>
              <a:defRPr/>
            </a:pPr>
            <a:r>
              <a:rPr kumimoji="0" lang="fr-CH" altLang="ja-JP" sz="1200" b="1" dirty="0" err="1" smtClean="0">
                <a:solidFill>
                  <a:srgbClr val="C00000"/>
                </a:solidFill>
              </a:rPr>
              <a:t>Brokered</a:t>
            </a:r>
            <a:r>
              <a:rPr kumimoji="0" lang="fr-CH" altLang="ja-JP" sz="1200" b="1" dirty="0" smtClean="0">
                <a:solidFill>
                  <a:srgbClr val="C00000"/>
                </a:solidFill>
              </a:rPr>
              <a:t> Data Providers </a:t>
            </a:r>
            <a:r>
              <a:rPr kumimoji="0" lang="fr-CH" altLang="ja-JP" sz="1200" dirty="0" smtClean="0">
                <a:solidFill>
                  <a:srgbClr val="C00000"/>
                </a:solidFill>
              </a:rPr>
              <a:t>(</a:t>
            </a:r>
            <a:r>
              <a:rPr kumimoji="0" lang="fr-CH" altLang="ja-JP" sz="1200" dirty="0" err="1" smtClean="0">
                <a:solidFill>
                  <a:srgbClr val="C00000"/>
                </a:solidFill>
              </a:rPr>
              <a:t>capacities</a:t>
            </a:r>
            <a:r>
              <a:rPr kumimoji="0" lang="fr-CH" altLang="ja-JP" sz="1200" dirty="0" smtClean="0">
                <a:solidFill>
                  <a:srgbClr val="C00000"/>
                </a:solidFill>
              </a:rPr>
              <a:t>, </a:t>
            </a:r>
            <a:r>
              <a:rPr kumimoji="0" lang="fr-CH" altLang="ja-JP" sz="1200" dirty="0" err="1" smtClean="0">
                <a:solidFill>
                  <a:srgbClr val="C00000"/>
                </a:solidFill>
              </a:rPr>
              <a:t>systems</a:t>
            </a:r>
            <a:r>
              <a:rPr kumimoji="0" lang="fr-CH" altLang="ja-JP" sz="1200" dirty="0" smtClean="0">
                <a:solidFill>
                  <a:srgbClr val="C00000"/>
                </a:solidFill>
              </a:rPr>
              <a:t>, networks, etc.)</a:t>
            </a:r>
            <a:endParaRPr kumimoji="0" lang="en-US" altLang="ja-JP" sz="1200" dirty="0" smtClean="0">
              <a:solidFill>
                <a:srgbClr val="C00000"/>
              </a:solidFill>
            </a:endParaRPr>
          </a:p>
        </p:txBody>
      </p:sp>
      <p:sp>
        <p:nvSpPr>
          <p:cNvPr id="11297" name="CasellaDiTesto 153"/>
          <p:cNvSpPr txBox="1">
            <a:spLocks noChangeArrowheads="1"/>
          </p:cNvSpPr>
          <p:nvPr/>
        </p:nvSpPr>
        <p:spPr bwMode="auto">
          <a:xfrm>
            <a:off x="2526344" y="5239215"/>
            <a:ext cx="511679" cy="523220"/>
          </a:xfrm>
          <a:prstGeom prst="rect">
            <a:avLst/>
          </a:prstGeom>
          <a:noFill/>
          <a:ln>
            <a:noFill/>
          </a:ln>
          <a:scene3d>
            <a:camera prst="perspectiveHeroicExtremeRigh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defRPr/>
            </a:pPr>
            <a:r>
              <a:rPr kumimoji="0" lang="en-US" sz="2800" dirty="0" smtClean="0">
                <a:solidFill>
                  <a:srgbClr val="000000"/>
                </a:solidFill>
                <a:latin typeface="Tahoma" panose="020B0604030504040204" pitchFamily="34" charset="0"/>
              </a:rPr>
              <a:t>...</a:t>
            </a:r>
          </a:p>
        </p:txBody>
      </p:sp>
      <p:grpSp>
        <p:nvGrpSpPr>
          <p:cNvPr id="4" name="Gruppo 1"/>
          <p:cNvGrpSpPr/>
          <p:nvPr/>
        </p:nvGrpSpPr>
        <p:grpSpPr>
          <a:xfrm>
            <a:off x="4572000" y="4556125"/>
            <a:ext cx="3859213" cy="2053412"/>
            <a:chOff x="5175250" y="4556125"/>
            <a:chExt cx="3859213" cy="2053412"/>
          </a:xfrm>
          <a:scene3d>
            <a:camera prst="perspectiveHeroicExtremeLeftFacing"/>
            <a:lightRig rig="threePt" dir="t"/>
          </a:scene3d>
        </p:grpSpPr>
        <p:grpSp>
          <p:nvGrpSpPr>
            <p:cNvPr id="8" name="Gruppo 3"/>
            <p:cNvGrpSpPr/>
            <p:nvPr/>
          </p:nvGrpSpPr>
          <p:grpSpPr>
            <a:xfrm>
              <a:off x="5175250" y="4556125"/>
              <a:ext cx="3859213" cy="2053412"/>
              <a:chOff x="5175250" y="4556125"/>
              <a:chExt cx="3859213" cy="2053412"/>
            </a:xfrm>
          </p:grpSpPr>
          <p:sp>
            <p:nvSpPr>
              <p:cNvPr id="11267" name="Fumetto 1 151"/>
              <p:cNvSpPr>
                <a:spLocks noChangeArrowheads="1"/>
              </p:cNvSpPr>
              <p:nvPr/>
            </p:nvSpPr>
            <p:spPr bwMode="auto">
              <a:xfrm>
                <a:off x="5175250" y="4556125"/>
                <a:ext cx="3859213" cy="2038350"/>
              </a:xfrm>
              <a:prstGeom prst="wedgeRectCallout">
                <a:avLst>
                  <a:gd name="adj1" fmla="val -19398"/>
                  <a:gd name="adj2" fmla="val -87269"/>
                </a:avLst>
              </a:prstGeom>
              <a:solidFill>
                <a:srgbClr val="FFC000">
                  <a:alpha val="2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defRPr/>
                </a:pPr>
                <a:endParaRPr kumimoji="0" lang="en-US" sz="2000" b="1" u="sng" smtClean="0">
                  <a:solidFill>
                    <a:srgbClr val="000000"/>
                  </a:solidFill>
                  <a:latin typeface="Tahoma" panose="020B0604030504040204" pitchFamily="34" charset="0"/>
                </a:endParaRPr>
              </a:p>
            </p:txBody>
          </p:sp>
          <p:sp>
            <p:nvSpPr>
              <p:cNvPr id="11278" name="TextBox 89"/>
              <p:cNvSpPr txBox="1">
                <a:spLocks noChangeArrowheads="1"/>
              </p:cNvSpPr>
              <p:nvPr/>
            </p:nvSpPr>
            <p:spPr bwMode="auto">
              <a:xfrm>
                <a:off x="5532843" y="6332538"/>
                <a:ext cx="3004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defRPr/>
                </a:pPr>
                <a:r>
                  <a:rPr kumimoji="0" lang="fr-CH" altLang="ja-JP" sz="1200" b="1" dirty="0" err="1" smtClean="0">
                    <a:solidFill>
                      <a:srgbClr val="002060"/>
                    </a:solidFill>
                  </a:rPr>
                  <a:t>Hydrologic</a:t>
                </a:r>
                <a:r>
                  <a:rPr kumimoji="0" lang="fr-CH" altLang="ja-JP" sz="1200" b="1" dirty="0" smtClean="0">
                    <a:solidFill>
                      <a:srgbClr val="002060"/>
                    </a:solidFill>
                  </a:rPr>
                  <a:t> </a:t>
                </a:r>
                <a:r>
                  <a:rPr kumimoji="0" lang="fr-CH" altLang="ja-JP" sz="1200" b="1" dirty="0" err="1" smtClean="0">
                    <a:solidFill>
                      <a:srgbClr val="002060"/>
                    </a:solidFill>
                  </a:rPr>
                  <a:t>tools</a:t>
                </a:r>
                <a:r>
                  <a:rPr kumimoji="0" lang="fr-CH" altLang="ja-JP" sz="1200" b="1" dirty="0" smtClean="0">
                    <a:solidFill>
                      <a:srgbClr val="002060"/>
                    </a:solidFill>
                  </a:rPr>
                  <a:t> </a:t>
                </a:r>
                <a:r>
                  <a:rPr kumimoji="0" lang="fr-CH" altLang="ja-JP" sz="1200" dirty="0" smtClean="0">
                    <a:solidFill>
                      <a:srgbClr val="002060"/>
                    </a:solidFill>
                  </a:rPr>
                  <a:t>(</a:t>
                </a:r>
                <a:r>
                  <a:rPr kumimoji="0" lang="fr-CH" altLang="ja-JP" sz="1200" dirty="0" err="1" smtClean="0">
                    <a:solidFill>
                      <a:srgbClr val="002060"/>
                    </a:solidFill>
                  </a:rPr>
                  <a:t>tested</a:t>
                </a:r>
                <a:r>
                  <a:rPr kumimoji="0" lang="fr-CH" altLang="ja-JP" sz="1200" dirty="0" smtClean="0">
                    <a:solidFill>
                      <a:srgbClr val="002060"/>
                    </a:solidFill>
                  </a:rPr>
                  <a:t> </a:t>
                </a:r>
                <a:r>
                  <a:rPr kumimoji="0" lang="fr-CH" altLang="ja-JP" sz="1200" dirty="0" err="1" smtClean="0">
                    <a:solidFill>
                      <a:srgbClr val="002060"/>
                    </a:solidFill>
                  </a:rPr>
                  <a:t>interoperability</a:t>
                </a:r>
                <a:r>
                  <a:rPr kumimoji="0" lang="fr-CH" altLang="ja-JP" sz="1200" dirty="0" smtClean="0">
                    <a:solidFill>
                      <a:srgbClr val="002060"/>
                    </a:solidFill>
                  </a:rPr>
                  <a:t>)</a:t>
                </a:r>
                <a:endParaRPr kumimoji="0" lang="en-US" altLang="ja-JP" sz="1200" dirty="0" smtClean="0">
                  <a:solidFill>
                    <a:srgbClr val="002060"/>
                  </a:solidFill>
                </a:endParaRPr>
              </a:p>
            </p:txBody>
          </p:sp>
          <p:pic>
            <p:nvPicPr>
              <p:cNvPr id="180" name="Immagine 179"/>
              <p:cNvPicPr>
                <a:picLocks noChangeAspect="1"/>
              </p:cNvPicPr>
              <p:nvPr/>
            </p:nvPicPr>
            <p:blipFill>
              <a:blip r:embed="rId4" cstate="print">
                <a:duotone>
                  <a:prstClr val="black"/>
                  <a:schemeClr val="accent3">
                    <a:tint val="45000"/>
                    <a:satMod val="400000"/>
                  </a:schemeClr>
                </a:duotone>
              </a:blip>
              <a:stretch>
                <a:fillRect/>
              </a:stretch>
            </p:blipFill>
            <p:spPr bwMode="auto">
              <a:xfrm flipH="1">
                <a:off x="5380186" y="5491661"/>
                <a:ext cx="1098550" cy="678170"/>
              </a:xfrm>
              <a:prstGeom prst="rect">
                <a:avLst/>
              </a:prstGeom>
            </p:spPr>
          </p:pic>
          <p:grpSp>
            <p:nvGrpSpPr>
              <p:cNvPr id="9" name="Gruppo 61"/>
              <p:cNvGrpSpPr>
                <a:grpSpLocks/>
              </p:cNvGrpSpPr>
              <p:nvPr/>
            </p:nvGrpSpPr>
            <p:grpSpPr bwMode="auto">
              <a:xfrm>
                <a:off x="5286375" y="4664075"/>
                <a:ext cx="1266825" cy="704850"/>
                <a:chOff x="5286174" y="4663844"/>
                <a:chExt cx="1267026" cy="704659"/>
              </a:xfrm>
            </p:grpSpPr>
            <p:pic>
              <p:nvPicPr>
                <p:cNvPr id="11322" name="Picture 10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9794" y="4876800"/>
                  <a:ext cx="983406" cy="49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Immagine 180"/>
                <p:cNvPicPr>
                  <a:picLocks noChangeAspect="1"/>
                </p:cNvPicPr>
                <p:nvPr/>
              </p:nvPicPr>
              <p:blipFill>
                <a:blip r:embed="rId4" cstate="print">
                  <a:duotone>
                    <a:prstClr val="black"/>
                    <a:srgbClr val="FF0000">
                      <a:tint val="45000"/>
                      <a:satMod val="400000"/>
                    </a:srgbClr>
                  </a:duotone>
                </a:blip>
                <a:stretch>
                  <a:fillRect/>
                </a:stretch>
              </p:blipFill>
              <p:spPr>
                <a:xfrm flipH="1">
                  <a:off x="5286174" y="4663844"/>
                  <a:ext cx="1091767" cy="655979"/>
                </a:xfrm>
                <a:prstGeom prst="rect">
                  <a:avLst/>
                </a:prstGeom>
              </p:spPr>
            </p:pic>
          </p:grpSp>
          <p:pic>
            <p:nvPicPr>
              <p:cNvPr id="142" name="Immagine 141"/>
              <p:cNvPicPr>
                <a:picLocks noChangeAspect="1"/>
              </p:cNvPicPr>
              <p:nvPr/>
            </p:nvPicPr>
            <p:blipFill>
              <a:blip r:embed="rId4" cstate="print">
                <a:duotone>
                  <a:prstClr val="black"/>
                  <a:schemeClr val="accent3">
                    <a:tint val="45000"/>
                    <a:satMod val="400000"/>
                  </a:schemeClr>
                </a:duotone>
              </a:blip>
              <a:stretch>
                <a:fillRect/>
              </a:stretch>
            </p:blipFill>
            <p:spPr bwMode="auto">
              <a:xfrm flipH="1">
                <a:off x="7792649" y="5473111"/>
                <a:ext cx="1098550" cy="678170"/>
              </a:xfrm>
              <a:prstGeom prst="rect">
                <a:avLst/>
              </a:prstGeom>
            </p:spPr>
          </p:pic>
          <p:grpSp>
            <p:nvGrpSpPr>
              <p:cNvPr id="11" name="Gruppo 37"/>
              <p:cNvGrpSpPr/>
              <p:nvPr/>
            </p:nvGrpSpPr>
            <p:grpSpPr>
              <a:xfrm>
                <a:off x="6418097" y="4630101"/>
                <a:ext cx="1092200" cy="661671"/>
                <a:chOff x="7815263" y="4671288"/>
                <a:chExt cx="1092200" cy="661671"/>
              </a:xfrm>
            </p:grpSpPr>
            <p:pic>
              <p:nvPicPr>
                <p:cNvPr id="11312" name="Immagine 190"/>
                <p:cNvPicPr>
                  <a:picLocks noChangeAspect="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a:off x="7815263" y="4671288"/>
                  <a:ext cx="1092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magine 3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76161" y="4969164"/>
                  <a:ext cx="687903" cy="363795"/>
                </a:xfrm>
                <a:prstGeom prst="rect">
                  <a:avLst/>
                </a:prstGeom>
              </p:spPr>
            </p:pic>
          </p:grpSp>
          <p:sp>
            <p:nvSpPr>
              <p:cNvPr id="152" name="CasellaDiTesto 153"/>
              <p:cNvSpPr txBox="1">
                <a:spLocks noChangeArrowheads="1"/>
              </p:cNvSpPr>
              <p:nvPr/>
            </p:nvSpPr>
            <p:spPr bwMode="auto">
              <a:xfrm>
                <a:off x="8215883" y="5596832"/>
                <a:ext cx="623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defRPr/>
                </a:pPr>
                <a:r>
                  <a:rPr kumimoji="0" lang="en-US" sz="2800" dirty="0" smtClean="0">
                    <a:solidFill>
                      <a:srgbClr val="000000"/>
                    </a:solidFill>
                    <a:latin typeface="Tahoma" panose="020B0604030504040204" pitchFamily="34" charset="0"/>
                  </a:rPr>
                  <a:t>.. .</a:t>
                </a:r>
              </a:p>
            </p:txBody>
          </p:sp>
        </p:grpSp>
        <p:pic>
          <p:nvPicPr>
            <p:cNvPr id="71" name="Immagine 70"/>
            <p:cNvPicPr>
              <a:picLocks noChangeAspect="1"/>
            </p:cNvPicPr>
            <p:nvPr/>
          </p:nvPicPr>
          <p:blipFill>
            <a:blip r:embed="rId4" cstate="print">
              <a:duotone>
                <a:prstClr val="black"/>
                <a:srgbClr val="FF66FF">
                  <a:tint val="45000"/>
                  <a:satMod val="400000"/>
                </a:srgbClr>
              </a:duotone>
            </a:blip>
            <a:stretch>
              <a:fillRect/>
            </a:stretch>
          </p:blipFill>
          <p:spPr bwMode="auto">
            <a:xfrm flipH="1">
              <a:off x="6422072" y="5584513"/>
              <a:ext cx="1092200" cy="655673"/>
            </a:xfrm>
            <a:prstGeom prst="rect">
              <a:avLst/>
            </a:prstGeom>
          </p:spPr>
        </p:pic>
      </p:grpSp>
      <p:pic>
        <p:nvPicPr>
          <p:cNvPr id="11282" name="Picture 68" descr="GEOSS_Portal_Website_link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4248" y="1052736"/>
            <a:ext cx="1682310" cy="18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Line 69"/>
          <p:cNvSpPr>
            <a:spLocks noChangeShapeType="1"/>
          </p:cNvSpPr>
          <p:nvPr/>
        </p:nvSpPr>
        <p:spPr bwMode="auto">
          <a:xfrm flipH="1">
            <a:off x="6831541" y="1122101"/>
            <a:ext cx="962592" cy="3841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b="1" u="sng">
              <a:solidFill>
                <a:srgbClr val="000000"/>
              </a:solidFill>
              <a:latin typeface="Tahoma" panose="020B0604030504040204" pitchFamily="34" charset="0"/>
              <a:ea typeface="MS PGothic" panose="020B0600070205080204" pitchFamily="34" charset="-128"/>
            </a:endParaRPr>
          </a:p>
        </p:txBody>
      </p:sp>
      <p:sp>
        <p:nvSpPr>
          <p:cNvPr id="11284" name="Line 70"/>
          <p:cNvSpPr>
            <a:spLocks noChangeShapeType="1"/>
          </p:cNvSpPr>
          <p:nvPr/>
        </p:nvSpPr>
        <p:spPr bwMode="auto">
          <a:xfrm flipH="1">
            <a:off x="7867613" y="1265098"/>
            <a:ext cx="74530" cy="1581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b="1" u="sng">
              <a:solidFill>
                <a:srgbClr val="000000"/>
              </a:solidFill>
              <a:latin typeface="Tahoma" panose="020B0604030504040204" pitchFamily="34" charset="0"/>
              <a:ea typeface="MS PGothic" panose="020B0600070205080204" pitchFamily="34" charset="-128"/>
            </a:endParaRPr>
          </a:p>
        </p:txBody>
      </p:sp>
      <p:sp>
        <p:nvSpPr>
          <p:cNvPr id="11285" name="Line 71"/>
          <p:cNvSpPr>
            <a:spLocks noChangeShapeType="1"/>
          </p:cNvSpPr>
          <p:nvPr/>
        </p:nvSpPr>
        <p:spPr bwMode="auto">
          <a:xfrm flipH="1">
            <a:off x="7370046" y="1204271"/>
            <a:ext cx="429335" cy="5229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b="1" u="sng">
              <a:solidFill>
                <a:srgbClr val="000000"/>
              </a:solidFill>
              <a:latin typeface="Tahoma" panose="020B0604030504040204" pitchFamily="34" charset="0"/>
              <a:ea typeface="MS PGothic" panose="020B0600070205080204" pitchFamily="34" charset="-128"/>
            </a:endParaRPr>
          </a:p>
        </p:txBody>
      </p:sp>
      <p:sp>
        <p:nvSpPr>
          <p:cNvPr id="11286" name="Freeform 72"/>
          <p:cNvSpPr>
            <a:spLocks/>
          </p:cNvSpPr>
          <p:nvPr/>
        </p:nvSpPr>
        <p:spPr bwMode="auto">
          <a:xfrm>
            <a:off x="7573691" y="1213875"/>
            <a:ext cx="354805" cy="402315"/>
          </a:xfrm>
          <a:custGeom>
            <a:avLst/>
            <a:gdLst>
              <a:gd name="T0" fmla="*/ 0 w 276"/>
              <a:gd name="T1" fmla="*/ 0 h 315"/>
              <a:gd name="T2" fmla="*/ 0 w 276"/>
              <a:gd name="T3" fmla="*/ 2147483646 h 315"/>
              <a:gd name="T4" fmla="*/ 2147483646 w 276"/>
              <a:gd name="T5" fmla="*/ 2147483646 h 315"/>
              <a:gd name="T6" fmla="*/ 2147483646 w 276"/>
              <a:gd name="T7" fmla="*/ 2147483646 h 315"/>
              <a:gd name="T8" fmla="*/ 0 w 276"/>
              <a:gd name="T9" fmla="*/ 0 h 315"/>
              <a:gd name="T10" fmla="*/ 0 60000 65536"/>
              <a:gd name="T11" fmla="*/ 0 60000 65536"/>
              <a:gd name="T12" fmla="*/ 0 60000 65536"/>
              <a:gd name="T13" fmla="*/ 0 60000 65536"/>
              <a:gd name="T14" fmla="*/ 0 60000 65536"/>
              <a:gd name="T15" fmla="*/ 0 w 276"/>
              <a:gd name="T16" fmla="*/ 0 h 315"/>
              <a:gd name="T17" fmla="*/ 276 w 276"/>
              <a:gd name="T18" fmla="*/ 315 h 315"/>
            </a:gdLst>
            <a:ahLst/>
            <a:cxnLst>
              <a:cxn ang="T10">
                <a:pos x="T0" y="T1"/>
              </a:cxn>
              <a:cxn ang="T11">
                <a:pos x="T2" y="T3"/>
              </a:cxn>
              <a:cxn ang="T12">
                <a:pos x="T4" y="T5"/>
              </a:cxn>
              <a:cxn ang="T13">
                <a:pos x="T6" y="T7"/>
              </a:cxn>
              <a:cxn ang="T14">
                <a:pos x="T8" y="T9"/>
              </a:cxn>
            </a:cxnLst>
            <a:rect l="T15" t="T16" r="T17" b="T18"/>
            <a:pathLst>
              <a:path w="276" h="315">
                <a:moveTo>
                  <a:pt x="0" y="0"/>
                </a:moveTo>
                <a:lnTo>
                  <a:pt x="0" y="204"/>
                </a:lnTo>
                <a:lnTo>
                  <a:pt x="276" y="315"/>
                </a:lnTo>
                <a:lnTo>
                  <a:pt x="274" y="103"/>
                </a:lnTo>
                <a:lnTo>
                  <a:pt x="0" y="0"/>
                </a:lnTo>
                <a:close/>
              </a:path>
            </a:pathLst>
          </a:custGeom>
          <a:solidFill>
            <a:schemeClr val="accent1">
              <a:alpha val="36862"/>
            </a:schemeClr>
          </a:solidFill>
          <a:ln w="9525">
            <a:solidFill>
              <a:schemeClr val="tx1"/>
            </a:solidFill>
            <a:round/>
            <a:headEnd/>
            <a:tailEnd/>
          </a:ln>
        </p:spPr>
        <p:txBody>
          <a:bodyPr/>
          <a:lstStyle/>
          <a:p>
            <a:pPr eaLnBrk="0" fontAlgn="base" hangingPunct="0">
              <a:spcBef>
                <a:spcPct val="0"/>
              </a:spcBef>
              <a:spcAft>
                <a:spcPct val="0"/>
              </a:spcAft>
            </a:pPr>
            <a:endParaRPr lang="en-US" sz="2000" b="1" u="sng">
              <a:solidFill>
                <a:srgbClr val="000000"/>
              </a:solidFill>
              <a:latin typeface="Tahoma" panose="020B0604030504040204" pitchFamily="34" charset="0"/>
              <a:ea typeface="MS PGothic" panose="020B0600070205080204" pitchFamily="34" charset="-128"/>
            </a:endParaRPr>
          </a:p>
        </p:txBody>
      </p:sp>
      <p:sp>
        <p:nvSpPr>
          <p:cNvPr id="11287" name="Line 73"/>
          <p:cNvSpPr>
            <a:spLocks noChangeShapeType="1"/>
          </p:cNvSpPr>
          <p:nvPr/>
        </p:nvSpPr>
        <p:spPr bwMode="auto">
          <a:xfrm flipH="1">
            <a:off x="7853966" y="1188264"/>
            <a:ext cx="88176" cy="7299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b="1" u="sng">
              <a:solidFill>
                <a:srgbClr val="000000"/>
              </a:solidFill>
              <a:latin typeface="Tahoma" panose="020B0604030504040204" pitchFamily="34" charset="0"/>
              <a:ea typeface="MS PGothic" panose="020B0600070205080204" pitchFamily="34" charset="-128"/>
            </a:endParaRPr>
          </a:p>
        </p:txBody>
      </p:sp>
      <p:sp>
        <p:nvSpPr>
          <p:cNvPr id="11269" name="Text Box 72"/>
          <p:cNvSpPr txBox="1">
            <a:spLocks noChangeArrowheads="1"/>
          </p:cNvSpPr>
          <p:nvPr/>
        </p:nvSpPr>
        <p:spPr bwMode="auto">
          <a:xfrm>
            <a:off x="8028384" y="735087"/>
            <a:ext cx="10436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kumimoji="0" lang="fr-CH" altLang="ja-JP" sz="1200" i="1" dirty="0" smtClean="0">
                <a:solidFill>
                  <a:srgbClr val="C00000"/>
                </a:solidFill>
              </a:rPr>
              <a:t>CIC</a:t>
            </a:r>
            <a:r>
              <a:rPr kumimoji="0" lang="fr-CH" altLang="ja-JP" sz="1200" dirty="0" smtClean="0">
                <a:solidFill>
                  <a:srgbClr val="000000"/>
                </a:solidFill>
              </a:rPr>
              <a:t> </a:t>
            </a:r>
          </a:p>
          <a:p>
            <a:pPr fontAlgn="base">
              <a:spcBef>
                <a:spcPct val="0"/>
              </a:spcBef>
              <a:spcAft>
                <a:spcPct val="0"/>
              </a:spcAft>
              <a:buFontTx/>
              <a:buNone/>
            </a:pPr>
            <a:r>
              <a:rPr kumimoji="0" lang="fr-CH" altLang="ja-JP" sz="1200" i="1" dirty="0" smtClean="0">
                <a:solidFill>
                  <a:srgbClr val="C00000"/>
                </a:solidFill>
              </a:rPr>
              <a:t>Home Page</a:t>
            </a:r>
            <a:endParaRPr kumimoji="0" lang="en-US" altLang="ja-JP" sz="1800" dirty="0" smtClean="0">
              <a:solidFill>
                <a:srgbClr val="000000"/>
              </a:solidFill>
            </a:endParaRPr>
          </a:p>
        </p:txBody>
      </p:sp>
      <p:sp>
        <p:nvSpPr>
          <p:cNvPr id="11271" name="Text Box 72"/>
          <p:cNvSpPr txBox="1">
            <a:spLocks noChangeArrowheads="1"/>
          </p:cNvSpPr>
          <p:nvPr/>
        </p:nvSpPr>
        <p:spPr bwMode="auto">
          <a:xfrm>
            <a:off x="7956376" y="2204864"/>
            <a:ext cx="1187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kumimoji="0" lang="fr-CH" altLang="ja-JP" sz="1200" i="1" dirty="0" smtClean="0">
                <a:solidFill>
                  <a:srgbClr val="C00000"/>
                </a:solidFill>
              </a:rPr>
              <a:t>PLATA HIS</a:t>
            </a:r>
            <a:r>
              <a:rPr kumimoji="0" lang="fr-CH" altLang="ja-JP" sz="1200" dirty="0" smtClean="0">
                <a:solidFill>
                  <a:srgbClr val="000000"/>
                </a:solidFill>
              </a:rPr>
              <a:t>             </a:t>
            </a:r>
            <a:r>
              <a:rPr kumimoji="0" lang="fr-CH" altLang="ja-JP" sz="1200" i="1" dirty="0" smtClean="0">
                <a:solidFill>
                  <a:srgbClr val="C00000"/>
                </a:solidFill>
              </a:rPr>
              <a:t>Portal</a:t>
            </a:r>
            <a:endParaRPr kumimoji="0" lang="en-US" altLang="ja-JP" sz="1800" dirty="0" smtClean="0">
              <a:solidFill>
                <a:srgbClr val="000000"/>
              </a:solidFill>
            </a:endParaRPr>
          </a:p>
        </p:txBody>
      </p:sp>
      <p:sp>
        <p:nvSpPr>
          <p:cNvPr id="11273" name="Rectangle 2"/>
          <p:cNvSpPr>
            <a:spLocks noChangeArrowheads="1"/>
          </p:cNvSpPr>
          <p:nvPr/>
        </p:nvSpPr>
        <p:spPr bwMode="auto">
          <a:xfrm>
            <a:off x="179512" y="50679"/>
            <a:ext cx="9164979" cy="542925"/>
          </a:xfrm>
          <a:prstGeom prst="rect">
            <a:avLst/>
          </a:prstGeom>
          <a:effectLst>
            <a:outerShdw blurRad="50800" dir="14400000">
              <a:srgbClr val="000000">
                <a:alpha val="60000"/>
              </a:srgbClr>
            </a:outerShdw>
          </a:effectLst>
          <a:extLst/>
        </p:spPr>
        <p:txBody>
          <a:bodyPr vert="horz" lIns="91440" tIns="45720" rIns="91440" bIns="45720" rtlCol="0" anchor="b">
            <a:noAutofit/>
          </a:bodyPr>
          <a:lstStyle/>
          <a:p>
            <a:pPr defTabSz="457200">
              <a:spcBef>
                <a:spcPct val="0"/>
              </a:spcBef>
            </a:pPr>
            <a:r>
              <a:rPr lang="fr-CH" altLang="ja-JP" sz="3200" b="1" dirty="0" err="1" smtClean="0">
                <a:solidFill>
                  <a:srgbClr val="002060"/>
                </a:solidFill>
                <a:latin typeface="Corbel" panose="020B0503020204020204" pitchFamily="34" charset="0"/>
                <a:cs typeface="Trebuchet MS"/>
              </a:rPr>
              <a:t>Hydrologic</a:t>
            </a:r>
            <a:r>
              <a:rPr lang="fr-CH" altLang="ja-JP" sz="3200" b="1" dirty="0" smtClean="0">
                <a:solidFill>
                  <a:srgbClr val="002060"/>
                </a:solidFill>
                <a:latin typeface="Corbel" panose="020B0503020204020204" pitchFamily="34" charset="0"/>
                <a:cs typeface="Trebuchet MS"/>
              </a:rPr>
              <a:t>  </a:t>
            </a:r>
            <a:r>
              <a:rPr lang="fr-CH" altLang="ja-JP" sz="3200" b="1" dirty="0">
                <a:solidFill>
                  <a:srgbClr val="002060"/>
                </a:solidFill>
                <a:latin typeface="Corbel" panose="020B0503020204020204" pitchFamily="34" charset="0"/>
                <a:cs typeface="Trebuchet MS"/>
              </a:rPr>
              <a:t>Information </a:t>
            </a:r>
            <a:r>
              <a:rPr lang="fr-CH" altLang="ja-JP" sz="3200" b="1" dirty="0" smtClean="0">
                <a:solidFill>
                  <a:srgbClr val="002060"/>
                </a:solidFill>
                <a:latin typeface="Corbel" panose="020B0503020204020204" pitchFamily="34" charset="0"/>
                <a:cs typeface="Trebuchet MS"/>
              </a:rPr>
              <a:t>System in the </a:t>
            </a:r>
            <a:r>
              <a:rPr lang="fr-CH" altLang="ja-JP" sz="3200" b="1" dirty="0" err="1" smtClean="0">
                <a:solidFill>
                  <a:srgbClr val="002060"/>
                </a:solidFill>
                <a:latin typeface="Corbel" panose="020B0503020204020204" pitchFamily="34" charset="0"/>
                <a:cs typeface="Trebuchet MS"/>
              </a:rPr>
              <a:t>Plata</a:t>
            </a:r>
            <a:r>
              <a:rPr lang="fr-CH" altLang="ja-JP" sz="3200" b="1" dirty="0" smtClean="0">
                <a:solidFill>
                  <a:srgbClr val="002060"/>
                </a:solidFill>
                <a:latin typeface="Corbel" panose="020B0503020204020204" pitchFamily="34" charset="0"/>
                <a:cs typeface="Trebuchet MS"/>
              </a:rPr>
              <a:t> basin</a:t>
            </a:r>
            <a:endParaRPr lang="en-US" altLang="ja-JP" sz="3200" b="1" dirty="0">
              <a:solidFill>
                <a:srgbClr val="002060"/>
              </a:solidFill>
              <a:latin typeface="Corbel" panose="020B0503020204020204" pitchFamily="34" charset="0"/>
              <a:cs typeface="Trebuchet MS"/>
            </a:endParaRPr>
          </a:p>
        </p:txBody>
      </p:sp>
      <p:pic>
        <p:nvPicPr>
          <p:cNvPr id="11279" name="Immagine 3"/>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49464"/>
          <a:stretch>
            <a:fillRect/>
          </a:stretch>
        </p:blipFill>
        <p:spPr bwMode="auto">
          <a:xfrm>
            <a:off x="6155482" y="723876"/>
            <a:ext cx="6413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25"/>
          <p:cNvPicPr>
            <a:picLocks noChangeAspect="1"/>
          </p:cNvPicPr>
          <p:nvPr/>
        </p:nvPicPr>
        <p:blipFill>
          <a:blip r:embed="rId10" cstate="print">
            <a:clrChange>
              <a:clrFrom>
                <a:srgbClr val="F5F6E8"/>
              </a:clrFrom>
              <a:clrTo>
                <a:srgbClr val="F5F6E8">
                  <a:alpha val="0"/>
                </a:srgbClr>
              </a:clrTo>
            </a:clrChange>
            <a:extLst>
              <a:ext uri="{28A0092B-C50C-407E-A947-70E740481C1C}">
                <a14:useLocalDpi xmlns:a14="http://schemas.microsoft.com/office/drawing/2010/main" val="0"/>
              </a:ext>
            </a:extLst>
          </a:blip>
          <a:srcRect t="86078" r="79437" b="2097"/>
          <a:stretch>
            <a:fillRect/>
          </a:stretch>
        </p:blipFill>
        <p:spPr bwMode="auto">
          <a:xfrm rot="706773">
            <a:off x="5943138" y="1413085"/>
            <a:ext cx="925513" cy="36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Immagine 9"/>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79410" t="59428" r="3648" b="25609"/>
          <a:stretch>
            <a:fillRect/>
          </a:stretch>
        </p:blipFill>
        <p:spPr bwMode="auto">
          <a:xfrm>
            <a:off x="6457107" y="620688"/>
            <a:ext cx="16208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in giù 2"/>
          <p:cNvSpPr>
            <a:spLocks noChangeArrowheads="1"/>
          </p:cNvSpPr>
          <p:nvPr/>
        </p:nvSpPr>
        <p:spPr bwMode="auto">
          <a:xfrm rot="1877827">
            <a:off x="6615113" y="2495550"/>
            <a:ext cx="509587" cy="712788"/>
          </a:xfrm>
          <a:prstGeom prst="downArrow">
            <a:avLst>
              <a:gd name="adj1" fmla="val 50000"/>
              <a:gd name="adj2" fmla="val 4996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endParaRPr kumimoji="0" lang="en-US" altLang="en-US" sz="2000" b="1" u="sng" smtClean="0">
              <a:solidFill>
                <a:srgbClr val="000000"/>
              </a:solidFill>
              <a:latin typeface="Tahoma" panose="020B0604030504040204" pitchFamily="34" charset="0"/>
            </a:endParaRPr>
          </a:p>
        </p:txBody>
      </p:sp>
      <p:pic>
        <p:nvPicPr>
          <p:cNvPr id="10" name="Immagine 9"/>
          <p:cNvPicPr>
            <a:picLocks noChangeAspect="1"/>
          </p:cNvPicPr>
          <p:nvPr/>
        </p:nvPicPr>
        <p:blipFill>
          <a:blip r:embed="rId1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60032" y="2492896"/>
            <a:ext cx="2448272" cy="2338920"/>
          </a:xfrm>
          <a:prstGeom prst="rect">
            <a:avLst/>
          </a:prstGeom>
          <a:scene3d>
            <a:camera prst="perspectiveHeroicExtremeLeftFacing"/>
            <a:lightRig rig="threePt" dir="t"/>
          </a:scene3d>
        </p:spPr>
      </p:pic>
      <p:pic>
        <p:nvPicPr>
          <p:cNvPr id="39" name="Immagine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15355" y="3927374"/>
            <a:ext cx="742210" cy="522605"/>
          </a:xfrm>
          <a:prstGeom prst="rect">
            <a:avLst/>
          </a:prstGeom>
        </p:spPr>
      </p:pic>
      <p:sp>
        <p:nvSpPr>
          <p:cNvPr id="79" name="Text Box 72"/>
          <p:cNvSpPr txBox="1">
            <a:spLocks noChangeArrowheads="1"/>
          </p:cNvSpPr>
          <p:nvPr/>
        </p:nvSpPr>
        <p:spPr bwMode="auto">
          <a:xfrm>
            <a:off x="8257565" y="3977100"/>
            <a:ext cx="900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kumimoji="0" lang="fr-CH" altLang="ja-JP" sz="1200" i="1" dirty="0" err="1" smtClean="0">
                <a:solidFill>
                  <a:srgbClr val="C00000"/>
                </a:solidFill>
              </a:rPr>
              <a:t>Semantic</a:t>
            </a:r>
            <a:r>
              <a:rPr kumimoji="0" lang="fr-CH" altLang="ja-JP" sz="1200" i="1" dirty="0" smtClean="0">
                <a:solidFill>
                  <a:srgbClr val="C00000"/>
                </a:solidFill>
              </a:rPr>
              <a:t> </a:t>
            </a:r>
            <a:r>
              <a:rPr kumimoji="0" lang="fr-CH" altLang="ja-JP" sz="1200" i="1" dirty="0" err="1" smtClean="0">
                <a:solidFill>
                  <a:srgbClr val="C00000"/>
                </a:solidFill>
              </a:rPr>
              <a:t>engines</a:t>
            </a:r>
            <a:endParaRPr kumimoji="0" lang="fr-CH" altLang="ja-JP" sz="1200" i="1" dirty="0" smtClean="0">
              <a:solidFill>
                <a:srgbClr val="C00000"/>
              </a:solidFill>
            </a:endParaRPr>
          </a:p>
        </p:txBody>
      </p:sp>
      <p:cxnSp>
        <p:nvCxnSpPr>
          <p:cNvPr id="45" name="Connettore 1 44"/>
          <p:cNvCxnSpPr>
            <a:stCxn id="39" idx="1"/>
          </p:cNvCxnSpPr>
          <p:nvPr/>
        </p:nvCxnSpPr>
        <p:spPr>
          <a:xfrm flipH="1" flipV="1">
            <a:off x="7189399" y="4103552"/>
            <a:ext cx="325956" cy="8512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8" name="Immagine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93882" y="3423138"/>
            <a:ext cx="475184" cy="419514"/>
          </a:xfrm>
          <a:prstGeom prst="rect">
            <a:avLst/>
          </a:prstGeom>
        </p:spPr>
      </p:pic>
      <p:cxnSp>
        <p:nvCxnSpPr>
          <p:cNvPr id="89" name="Connettore 1 88"/>
          <p:cNvCxnSpPr>
            <a:stCxn id="48" idx="1"/>
          </p:cNvCxnSpPr>
          <p:nvPr/>
        </p:nvCxnSpPr>
        <p:spPr>
          <a:xfrm flipH="1">
            <a:off x="7188921" y="3632895"/>
            <a:ext cx="404961" cy="1738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3" name="Text Box 72"/>
          <p:cNvSpPr txBox="1">
            <a:spLocks noChangeArrowheads="1"/>
          </p:cNvSpPr>
          <p:nvPr/>
        </p:nvSpPr>
        <p:spPr bwMode="auto">
          <a:xfrm>
            <a:off x="8138649" y="3358273"/>
            <a:ext cx="900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kumimoji="0" lang="fr-CH" altLang="ja-JP" sz="1200" i="1" dirty="0" err="1" smtClean="0">
                <a:solidFill>
                  <a:srgbClr val="C00000"/>
                </a:solidFill>
              </a:rPr>
              <a:t>Systems</a:t>
            </a:r>
            <a:endParaRPr kumimoji="0" lang="fr-CH" altLang="ja-JP" sz="1200" i="1" dirty="0" smtClean="0">
              <a:solidFill>
                <a:srgbClr val="C00000"/>
              </a:solidFill>
            </a:endParaRPr>
          </a:p>
          <a:p>
            <a:pPr fontAlgn="base">
              <a:spcBef>
                <a:spcPct val="0"/>
              </a:spcBef>
              <a:spcAft>
                <a:spcPct val="0"/>
              </a:spcAft>
              <a:buFontTx/>
              <a:buNone/>
            </a:pPr>
            <a:r>
              <a:rPr kumimoji="0" lang="fr-CH" altLang="ja-JP" sz="1200" i="1" dirty="0" err="1" smtClean="0">
                <a:solidFill>
                  <a:srgbClr val="C00000"/>
                </a:solidFill>
              </a:rPr>
              <a:t>Registry</a:t>
            </a:r>
            <a:endParaRPr kumimoji="0" lang="fr-CH" altLang="ja-JP" sz="1200" i="1" dirty="0" smtClean="0">
              <a:solidFill>
                <a:srgbClr val="C00000"/>
              </a:solidFill>
            </a:endParaRPr>
          </a:p>
        </p:txBody>
      </p:sp>
      <p:grpSp>
        <p:nvGrpSpPr>
          <p:cNvPr id="12" name="Gruppo 84"/>
          <p:cNvGrpSpPr/>
          <p:nvPr/>
        </p:nvGrpSpPr>
        <p:grpSpPr>
          <a:xfrm>
            <a:off x="251520" y="836712"/>
            <a:ext cx="2088232" cy="1506688"/>
            <a:chOff x="323528" y="1124744"/>
            <a:chExt cx="2088232" cy="1506688"/>
          </a:xfrm>
        </p:grpSpPr>
        <p:pic>
          <p:nvPicPr>
            <p:cNvPr id="21" name="Immagine 20"/>
            <p:cNvPicPr>
              <a:picLocks noChangeAspect="1"/>
            </p:cNvPicPr>
            <p:nvPr/>
          </p:nvPicPr>
          <p:blipFill>
            <a:blip r:embed="rId15" cstate="print"/>
            <a:stretch>
              <a:fillRect/>
            </a:stretch>
          </p:blipFill>
          <p:spPr>
            <a:xfrm>
              <a:off x="323528" y="1124744"/>
              <a:ext cx="2088232" cy="1506688"/>
            </a:xfrm>
            <a:prstGeom prst="rect">
              <a:avLst/>
            </a:prstGeom>
            <a:scene3d>
              <a:camera prst="perspectiveHeroicExtremeRightFacing"/>
              <a:lightRig rig="threePt" dir="t"/>
            </a:scene3d>
          </p:spPr>
        </p:pic>
        <p:sp>
          <p:nvSpPr>
            <p:cNvPr id="84" name="CasellaDiTesto 83"/>
            <p:cNvSpPr txBox="1"/>
            <p:nvPr/>
          </p:nvSpPr>
          <p:spPr>
            <a:xfrm rot="20890386">
              <a:off x="755576" y="1718224"/>
              <a:ext cx="914400" cy="504056"/>
            </a:xfrm>
            <a:prstGeom prst="rect">
              <a:avLst/>
            </a:prstGeom>
            <a:noFill/>
            <a:effectLst/>
          </p:spPr>
          <p:txBody>
            <a:bodyPr wrap="none" lIns="0" tIns="0" rIns="0" bIns="0" rtlCol="0">
              <a:noAutofit/>
            </a:bodyPr>
            <a:lstStyle/>
            <a:p>
              <a:pPr algn="ctr" eaLnBrk="0" hangingPunct="0">
                <a:lnSpc>
                  <a:spcPts val="1800"/>
                </a:lnSpc>
              </a:pPr>
              <a:r>
                <a:rPr lang="it-IT" sz="1400" b="1" dirty="0" smtClean="0">
                  <a:ea typeface="+mn-ea"/>
                  <a:cs typeface="+mn-cs"/>
                </a:rPr>
                <a:t>Argentina</a:t>
              </a:r>
            </a:p>
          </p:txBody>
        </p:sp>
      </p:grpSp>
      <p:grpSp>
        <p:nvGrpSpPr>
          <p:cNvPr id="13" name="Gruppo 85"/>
          <p:cNvGrpSpPr/>
          <p:nvPr/>
        </p:nvGrpSpPr>
        <p:grpSpPr>
          <a:xfrm>
            <a:off x="2483768" y="980728"/>
            <a:ext cx="2088232" cy="1506688"/>
            <a:chOff x="323528" y="1124744"/>
            <a:chExt cx="2088232" cy="1506688"/>
          </a:xfrm>
        </p:grpSpPr>
        <p:pic>
          <p:nvPicPr>
            <p:cNvPr id="87" name="Immagine 86"/>
            <p:cNvPicPr>
              <a:picLocks noChangeAspect="1"/>
            </p:cNvPicPr>
            <p:nvPr/>
          </p:nvPicPr>
          <p:blipFill>
            <a:blip r:embed="rId15" cstate="print"/>
            <a:stretch>
              <a:fillRect/>
            </a:stretch>
          </p:blipFill>
          <p:spPr>
            <a:xfrm>
              <a:off x="323528" y="1124744"/>
              <a:ext cx="2088232" cy="1506688"/>
            </a:xfrm>
            <a:prstGeom prst="rect">
              <a:avLst/>
            </a:prstGeom>
            <a:scene3d>
              <a:camera prst="perspectiveHeroicExtremeRightFacing"/>
              <a:lightRig rig="threePt" dir="t"/>
            </a:scene3d>
          </p:spPr>
        </p:pic>
        <p:sp>
          <p:nvSpPr>
            <p:cNvPr id="88" name="CasellaDiTesto 87"/>
            <p:cNvSpPr txBox="1"/>
            <p:nvPr/>
          </p:nvSpPr>
          <p:spPr>
            <a:xfrm rot="20890386">
              <a:off x="755576" y="1718224"/>
              <a:ext cx="914400" cy="504056"/>
            </a:xfrm>
            <a:prstGeom prst="rect">
              <a:avLst/>
            </a:prstGeom>
            <a:noFill/>
            <a:effectLst/>
          </p:spPr>
          <p:txBody>
            <a:bodyPr wrap="none" lIns="0" tIns="0" rIns="0" bIns="0" rtlCol="0">
              <a:noAutofit/>
            </a:bodyPr>
            <a:lstStyle/>
            <a:p>
              <a:pPr algn="ctr" eaLnBrk="0" hangingPunct="0">
                <a:lnSpc>
                  <a:spcPts val="1800"/>
                </a:lnSpc>
              </a:pPr>
              <a:r>
                <a:rPr lang="it-IT" sz="1400" b="1" dirty="0" smtClean="0">
                  <a:ea typeface="+mn-ea"/>
                  <a:cs typeface="+mn-cs"/>
                </a:rPr>
                <a:t>Bolivia</a:t>
              </a:r>
            </a:p>
          </p:txBody>
        </p:sp>
      </p:grpSp>
      <p:grpSp>
        <p:nvGrpSpPr>
          <p:cNvPr id="14" name="Gruppo 89"/>
          <p:cNvGrpSpPr/>
          <p:nvPr/>
        </p:nvGrpSpPr>
        <p:grpSpPr>
          <a:xfrm>
            <a:off x="395536" y="2564904"/>
            <a:ext cx="2088232" cy="1506688"/>
            <a:chOff x="323528" y="1124744"/>
            <a:chExt cx="2088232" cy="1506688"/>
          </a:xfrm>
        </p:grpSpPr>
        <p:pic>
          <p:nvPicPr>
            <p:cNvPr id="91" name="Immagine 90"/>
            <p:cNvPicPr>
              <a:picLocks noChangeAspect="1"/>
            </p:cNvPicPr>
            <p:nvPr/>
          </p:nvPicPr>
          <p:blipFill>
            <a:blip r:embed="rId15" cstate="print"/>
            <a:stretch>
              <a:fillRect/>
            </a:stretch>
          </p:blipFill>
          <p:spPr>
            <a:xfrm>
              <a:off x="323528" y="1124744"/>
              <a:ext cx="2088232" cy="1506688"/>
            </a:xfrm>
            <a:prstGeom prst="rect">
              <a:avLst/>
            </a:prstGeom>
            <a:scene3d>
              <a:camera prst="perspectiveHeroicExtremeRightFacing"/>
              <a:lightRig rig="threePt" dir="t"/>
            </a:scene3d>
          </p:spPr>
        </p:pic>
        <p:sp>
          <p:nvSpPr>
            <p:cNvPr id="92" name="CasellaDiTesto 91"/>
            <p:cNvSpPr txBox="1"/>
            <p:nvPr/>
          </p:nvSpPr>
          <p:spPr>
            <a:xfrm rot="20890386">
              <a:off x="755576" y="1718224"/>
              <a:ext cx="914400" cy="504056"/>
            </a:xfrm>
            <a:prstGeom prst="rect">
              <a:avLst/>
            </a:prstGeom>
            <a:noFill/>
            <a:effectLst/>
          </p:spPr>
          <p:txBody>
            <a:bodyPr wrap="none" lIns="0" tIns="0" rIns="0" bIns="0" rtlCol="0">
              <a:noAutofit/>
            </a:bodyPr>
            <a:lstStyle/>
            <a:p>
              <a:pPr algn="ctr" eaLnBrk="0" hangingPunct="0">
                <a:lnSpc>
                  <a:spcPts val="1800"/>
                </a:lnSpc>
              </a:pPr>
              <a:r>
                <a:rPr lang="it-IT" sz="1400" b="1" dirty="0" err="1" smtClean="0">
                  <a:ea typeface="+mn-ea"/>
                  <a:cs typeface="+mn-cs"/>
                </a:rPr>
                <a:t>Brasil</a:t>
              </a:r>
              <a:endParaRPr lang="it-IT" sz="1400" b="1" dirty="0" smtClean="0">
                <a:ea typeface="+mn-ea"/>
                <a:cs typeface="+mn-cs"/>
              </a:endParaRPr>
            </a:p>
          </p:txBody>
        </p:sp>
      </p:grpSp>
      <p:grpSp>
        <p:nvGrpSpPr>
          <p:cNvPr id="15" name="Gruppo 93"/>
          <p:cNvGrpSpPr/>
          <p:nvPr/>
        </p:nvGrpSpPr>
        <p:grpSpPr>
          <a:xfrm>
            <a:off x="2483768" y="2564904"/>
            <a:ext cx="2088232" cy="1506688"/>
            <a:chOff x="323528" y="1124744"/>
            <a:chExt cx="2088232" cy="1506688"/>
          </a:xfrm>
        </p:grpSpPr>
        <p:pic>
          <p:nvPicPr>
            <p:cNvPr id="95" name="Immagine 94"/>
            <p:cNvPicPr>
              <a:picLocks noChangeAspect="1"/>
            </p:cNvPicPr>
            <p:nvPr/>
          </p:nvPicPr>
          <p:blipFill>
            <a:blip r:embed="rId15" cstate="print"/>
            <a:stretch>
              <a:fillRect/>
            </a:stretch>
          </p:blipFill>
          <p:spPr>
            <a:xfrm>
              <a:off x="323528" y="1124744"/>
              <a:ext cx="2088232" cy="1506688"/>
            </a:xfrm>
            <a:prstGeom prst="rect">
              <a:avLst/>
            </a:prstGeom>
            <a:scene3d>
              <a:camera prst="perspectiveHeroicExtremeRightFacing"/>
              <a:lightRig rig="threePt" dir="t"/>
            </a:scene3d>
          </p:spPr>
        </p:pic>
        <p:sp>
          <p:nvSpPr>
            <p:cNvPr id="96" name="CasellaDiTesto 95"/>
            <p:cNvSpPr txBox="1"/>
            <p:nvPr/>
          </p:nvSpPr>
          <p:spPr>
            <a:xfrm rot="20890386">
              <a:off x="755576" y="1718224"/>
              <a:ext cx="914400" cy="504056"/>
            </a:xfrm>
            <a:prstGeom prst="rect">
              <a:avLst/>
            </a:prstGeom>
            <a:noFill/>
            <a:effectLst/>
          </p:spPr>
          <p:txBody>
            <a:bodyPr wrap="none" lIns="0" tIns="0" rIns="0" bIns="0" rtlCol="0">
              <a:noAutofit/>
            </a:bodyPr>
            <a:lstStyle/>
            <a:p>
              <a:pPr algn="ctr" eaLnBrk="0" hangingPunct="0">
                <a:lnSpc>
                  <a:spcPts val="1800"/>
                </a:lnSpc>
              </a:pPr>
              <a:r>
                <a:rPr lang="it-IT" sz="1400" b="1" dirty="0" smtClean="0">
                  <a:ea typeface="+mn-ea"/>
                  <a:cs typeface="+mn-cs"/>
                </a:rPr>
                <a:t>Paraguay</a:t>
              </a:r>
            </a:p>
          </p:txBody>
        </p:sp>
      </p:grpSp>
      <p:grpSp>
        <p:nvGrpSpPr>
          <p:cNvPr id="16" name="Gruppo 96"/>
          <p:cNvGrpSpPr/>
          <p:nvPr/>
        </p:nvGrpSpPr>
        <p:grpSpPr>
          <a:xfrm>
            <a:off x="1475656" y="3861048"/>
            <a:ext cx="2088232" cy="1506688"/>
            <a:chOff x="323528" y="1124744"/>
            <a:chExt cx="2088232" cy="1506688"/>
          </a:xfrm>
        </p:grpSpPr>
        <p:pic>
          <p:nvPicPr>
            <p:cNvPr id="98" name="Immagine 97"/>
            <p:cNvPicPr>
              <a:picLocks noChangeAspect="1"/>
            </p:cNvPicPr>
            <p:nvPr/>
          </p:nvPicPr>
          <p:blipFill>
            <a:blip r:embed="rId15" cstate="print"/>
            <a:stretch>
              <a:fillRect/>
            </a:stretch>
          </p:blipFill>
          <p:spPr>
            <a:xfrm>
              <a:off x="323528" y="1124744"/>
              <a:ext cx="2088232" cy="1506688"/>
            </a:xfrm>
            <a:prstGeom prst="rect">
              <a:avLst/>
            </a:prstGeom>
            <a:scene3d>
              <a:camera prst="perspectiveHeroicExtremeRightFacing"/>
              <a:lightRig rig="threePt" dir="t"/>
            </a:scene3d>
          </p:spPr>
        </p:pic>
        <p:sp>
          <p:nvSpPr>
            <p:cNvPr id="99" name="CasellaDiTesto 98"/>
            <p:cNvSpPr txBox="1"/>
            <p:nvPr/>
          </p:nvSpPr>
          <p:spPr>
            <a:xfrm rot="20890386">
              <a:off x="755576" y="1718224"/>
              <a:ext cx="914400" cy="504056"/>
            </a:xfrm>
            <a:prstGeom prst="rect">
              <a:avLst/>
            </a:prstGeom>
            <a:noFill/>
            <a:effectLst/>
          </p:spPr>
          <p:txBody>
            <a:bodyPr wrap="none" lIns="0" tIns="0" rIns="0" bIns="0" rtlCol="0">
              <a:noAutofit/>
            </a:bodyPr>
            <a:lstStyle/>
            <a:p>
              <a:pPr algn="ctr" eaLnBrk="0" hangingPunct="0">
                <a:lnSpc>
                  <a:spcPts val="1800"/>
                </a:lnSpc>
              </a:pPr>
              <a:r>
                <a:rPr lang="it-IT" sz="1400" b="1" dirty="0" smtClean="0">
                  <a:ea typeface="+mn-ea"/>
                  <a:cs typeface="+mn-cs"/>
                </a:rPr>
                <a:t>Uruguay</a:t>
              </a:r>
            </a:p>
          </p:txBody>
        </p:sp>
      </p:grpSp>
      <p:sp>
        <p:nvSpPr>
          <p:cNvPr id="5" name="CasellaDiTesto 4"/>
          <p:cNvSpPr txBox="1"/>
          <p:nvPr/>
        </p:nvSpPr>
        <p:spPr>
          <a:xfrm>
            <a:off x="323528" y="2420888"/>
            <a:ext cx="5017720" cy="1785104"/>
          </a:xfrm>
          <a:prstGeom prst="rect">
            <a:avLst/>
          </a:prstGeom>
          <a:solidFill>
            <a:schemeClr val="accent5">
              <a:lumMod val="50000"/>
              <a:alpha val="74000"/>
            </a:schemeClr>
          </a:solidFill>
          <a:effectLst>
            <a:softEdge rad="63500"/>
          </a:effectLst>
          <a:scene3d>
            <a:camera prst="perspectiveContrastingRightFacing"/>
            <a:lightRig rig="threePt" dir="t"/>
          </a:scene3d>
        </p:spPr>
        <p:txBody>
          <a:bodyPr wrap="none" rtlCol="0">
            <a:spAutoFit/>
          </a:bodyPr>
          <a:lstStyle/>
          <a:p>
            <a:pPr algn="ctr"/>
            <a:r>
              <a:rPr lang="en-US" sz="4400" b="1" dirty="0" smtClean="0">
                <a:solidFill>
                  <a:srgbClr val="FFC000"/>
                </a:solidFill>
              </a:rPr>
              <a:t>5 national </a:t>
            </a:r>
          </a:p>
          <a:p>
            <a:pPr algn="ctr"/>
            <a:r>
              <a:rPr lang="en-US" sz="4400" b="1" dirty="0" smtClean="0">
                <a:solidFill>
                  <a:srgbClr val="FFC000"/>
                </a:solidFill>
              </a:rPr>
              <a:t>brokered systems</a:t>
            </a:r>
            <a:endParaRPr lang="en-US" sz="4400" b="1" dirty="0">
              <a:solidFill>
                <a:srgbClr val="FFC000"/>
              </a:solidFill>
            </a:endParaRPr>
          </a:p>
        </p:txBody>
      </p:sp>
      <p:pic>
        <p:nvPicPr>
          <p:cNvPr id="100" name="Immagine 99"/>
          <p:cNvPicPr>
            <a:picLocks noChangeAspect="1"/>
          </p:cNvPicPr>
          <p:nvPr/>
        </p:nvPicPr>
        <p:blipFill>
          <a:blip r:embed="rId4" cstate="print">
            <a:duotone>
              <a:prstClr val="black"/>
              <a:schemeClr val="accent3">
                <a:tint val="45000"/>
                <a:satMod val="400000"/>
              </a:schemeClr>
            </a:duotone>
          </a:blip>
          <a:stretch>
            <a:fillRect/>
          </a:stretch>
        </p:blipFill>
        <p:spPr bwMode="auto">
          <a:xfrm flipH="1">
            <a:off x="7020272" y="4869160"/>
            <a:ext cx="1098550" cy="678170"/>
          </a:xfrm>
          <a:prstGeom prst="rect">
            <a:avLst/>
          </a:prstGeom>
          <a:scene3d>
            <a:camera prst="perspectiveHeroicExtremeLeftFacing"/>
            <a:lightRig rig="threePt" dir="t"/>
          </a:scene3d>
        </p:spPr>
      </p:pic>
      <p:sp>
        <p:nvSpPr>
          <p:cNvPr id="101" name="CasellaDiTesto 153"/>
          <p:cNvSpPr txBox="1">
            <a:spLocks noChangeArrowheads="1"/>
          </p:cNvSpPr>
          <p:nvPr/>
        </p:nvSpPr>
        <p:spPr bwMode="auto">
          <a:xfrm>
            <a:off x="5292080" y="5445224"/>
            <a:ext cx="623887" cy="523875"/>
          </a:xfrm>
          <a:prstGeom prst="rect">
            <a:avLst/>
          </a:prstGeom>
          <a:noFill/>
          <a:ln>
            <a:noFill/>
          </a:ln>
          <a:scene3d>
            <a:camera prst="perspectiveHeroicExtreme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defRPr/>
            </a:pPr>
            <a:r>
              <a:rPr kumimoji="0" lang="en-US" sz="2800" dirty="0" smtClean="0">
                <a:solidFill>
                  <a:srgbClr val="000000"/>
                </a:solidFill>
                <a:latin typeface="Tahoma" panose="020B0604030504040204" pitchFamily="34" charset="0"/>
              </a:rPr>
              <a:t>.. .</a:t>
            </a:r>
          </a:p>
        </p:txBody>
      </p:sp>
      <p:sp>
        <p:nvSpPr>
          <p:cNvPr id="103" name="CasellaDiTesto 153"/>
          <p:cNvSpPr txBox="1">
            <a:spLocks noChangeArrowheads="1"/>
          </p:cNvSpPr>
          <p:nvPr/>
        </p:nvSpPr>
        <p:spPr bwMode="auto">
          <a:xfrm>
            <a:off x="6156176" y="5733256"/>
            <a:ext cx="623887" cy="523875"/>
          </a:xfrm>
          <a:prstGeom prst="rect">
            <a:avLst/>
          </a:prstGeom>
          <a:noFill/>
          <a:ln>
            <a:noFill/>
          </a:ln>
          <a:scene3d>
            <a:camera prst="perspectiveHeroicExtreme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defRPr/>
            </a:pPr>
            <a:r>
              <a:rPr kumimoji="0" lang="en-US" sz="2800" dirty="0" smtClean="0">
                <a:solidFill>
                  <a:srgbClr val="000000"/>
                </a:solidFill>
                <a:latin typeface="Tahoma" panose="020B0604030504040204" pitchFamily="34" charset="0"/>
              </a:rPr>
              <a:t>.. .</a:t>
            </a:r>
          </a:p>
        </p:txBody>
      </p:sp>
      <p:sp>
        <p:nvSpPr>
          <p:cNvPr id="106" name="CasellaDiTesto 105"/>
          <p:cNvSpPr txBox="1"/>
          <p:nvPr/>
        </p:nvSpPr>
        <p:spPr>
          <a:xfrm rot="591729">
            <a:off x="5475853" y="3210536"/>
            <a:ext cx="1296144" cy="576064"/>
          </a:xfrm>
          <a:prstGeom prst="rect">
            <a:avLst/>
          </a:prstGeom>
          <a:noFill/>
          <a:effectLst/>
        </p:spPr>
        <p:txBody>
          <a:bodyPr wrap="square" lIns="0" tIns="0" rIns="0" bIns="0" rtlCol="0">
            <a:noAutofit/>
          </a:bodyPr>
          <a:lstStyle/>
          <a:p>
            <a:pPr algn="ctr" eaLnBrk="0" hangingPunct="0">
              <a:lnSpc>
                <a:spcPts val="1800"/>
              </a:lnSpc>
            </a:pPr>
            <a:r>
              <a:rPr lang="it-IT" sz="1400" b="1" dirty="0" smtClean="0">
                <a:solidFill>
                  <a:schemeClr val="tx2">
                    <a:lumMod val="75000"/>
                    <a:lumOff val="25000"/>
                  </a:schemeClr>
                </a:solidFill>
                <a:ea typeface="+mn-ea"/>
                <a:cs typeface="+mn-cs"/>
              </a:rPr>
              <a:t>Broker</a:t>
            </a:r>
          </a:p>
          <a:p>
            <a:pPr algn="ctr" eaLnBrk="0" hangingPunct="0">
              <a:lnSpc>
                <a:spcPts val="1800"/>
              </a:lnSpc>
            </a:pPr>
            <a:r>
              <a:rPr lang="it-IT" sz="1400" b="1" dirty="0" smtClean="0">
                <a:solidFill>
                  <a:schemeClr val="tx2">
                    <a:lumMod val="75000"/>
                    <a:lumOff val="25000"/>
                  </a:schemeClr>
                </a:solidFill>
                <a:ea typeface="+mn-ea"/>
                <a:cs typeface="+mn-cs"/>
              </a:rPr>
              <a:t>and</a:t>
            </a:r>
          </a:p>
          <a:p>
            <a:pPr algn="ctr" eaLnBrk="0" hangingPunct="0">
              <a:lnSpc>
                <a:spcPts val="1800"/>
              </a:lnSpc>
            </a:pPr>
            <a:r>
              <a:rPr lang="it-IT" sz="1400" b="1" dirty="0" err="1" smtClean="0">
                <a:solidFill>
                  <a:schemeClr val="tx2">
                    <a:lumMod val="75000"/>
                    <a:lumOff val="25000"/>
                  </a:schemeClr>
                </a:solidFill>
              </a:rPr>
              <a:t>Mediator</a:t>
            </a:r>
            <a:r>
              <a:rPr lang="it-IT" sz="1400" b="1" dirty="0" smtClean="0">
                <a:solidFill>
                  <a:schemeClr val="tx2">
                    <a:lumMod val="75000"/>
                    <a:lumOff val="25000"/>
                  </a:schemeClr>
                </a:solidFill>
                <a:ea typeface="+mn-ea"/>
                <a:cs typeface="+mn-cs"/>
              </a:rPr>
              <a:t> </a:t>
            </a:r>
          </a:p>
        </p:txBody>
      </p:sp>
      <p:pic>
        <p:nvPicPr>
          <p:cNvPr id="64" name="Immagine 25"/>
          <p:cNvPicPr>
            <a:picLocks noChangeAspect="1"/>
          </p:cNvPicPr>
          <p:nvPr/>
        </p:nvPicPr>
        <p:blipFill>
          <a:blip r:embed="rId10" cstate="print">
            <a:clrChange>
              <a:clrFrom>
                <a:srgbClr val="F5F6E8"/>
              </a:clrFrom>
              <a:clrTo>
                <a:srgbClr val="F5F6E8">
                  <a:alpha val="0"/>
                </a:srgbClr>
              </a:clrTo>
            </a:clrChange>
            <a:extLst>
              <a:ext uri="{28A0092B-C50C-407E-A947-70E740481C1C}">
                <a14:useLocalDpi xmlns:a14="http://schemas.microsoft.com/office/drawing/2010/main" val="0"/>
              </a:ext>
            </a:extLst>
          </a:blip>
          <a:srcRect t="86078" r="79437" b="2097"/>
          <a:stretch>
            <a:fillRect/>
          </a:stretch>
        </p:blipFill>
        <p:spPr bwMode="auto">
          <a:xfrm rot="7808897">
            <a:off x="5472395" y="912300"/>
            <a:ext cx="9255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ccia in giù 64"/>
          <p:cNvSpPr/>
          <p:nvPr/>
        </p:nvSpPr>
        <p:spPr bwMode="auto">
          <a:xfrm rot="9587761">
            <a:off x="5484375" y="2270076"/>
            <a:ext cx="432048" cy="671119"/>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it-IT" sz="1400" b="1" dirty="0">
              <a:solidFill>
                <a:srgbClr val="000000"/>
              </a:solidFill>
              <a:latin typeface="Arial" charset="0"/>
              <a:ea typeface="ＭＳ Ｐゴシック" pitchFamily="16" charset="-128"/>
              <a:cs typeface="ＭＳ Ｐゴシック" pitchFamily="-97" charset="-128"/>
            </a:endParaRPr>
          </a:p>
        </p:txBody>
      </p:sp>
      <p:pic>
        <p:nvPicPr>
          <p:cNvPr id="1026" name="Picture 2"/>
          <p:cNvPicPr>
            <a:picLocks noChangeAspect="1" noChangeArrowheads="1"/>
          </p:cNvPicPr>
          <p:nvPr/>
        </p:nvPicPr>
        <p:blipFill>
          <a:blip r:embed="rId16" cstate="print"/>
          <a:srcRect/>
          <a:stretch>
            <a:fillRect/>
          </a:stretch>
        </p:blipFill>
        <p:spPr bwMode="auto">
          <a:xfrm rot="670447" flipV="1">
            <a:off x="7308304" y="5229200"/>
            <a:ext cx="609228" cy="251537"/>
          </a:xfrm>
          <a:prstGeom prst="rect">
            <a:avLst/>
          </a:prstGeom>
          <a:noFill/>
          <a:ln w="9525">
            <a:noFill/>
            <a:miter lim="800000"/>
            <a:headEnd/>
            <a:tailEnd/>
          </a:ln>
        </p:spPr>
      </p:pic>
      <p:sp>
        <p:nvSpPr>
          <p:cNvPr id="66" name="Text Box 72"/>
          <p:cNvSpPr txBox="1">
            <a:spLocks noChangeArrowheads="1"/>
          </p:cNvSpPr>
          <p:nvPr/>
        </p:nvSpPr>
        <p:spPr bwMode="auto">
          <a:xfrm>
            <a:off x="4644008" y="1196752"/>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kumimoji="0" lang="fr-CH" altLang="ja-JP" sz="1200" i="1" dirty="0" smtClean="0">
                <a:solidFill>
                  <a:srgbClr val="C00000"/>
                </a:solidFill>
              </a:rPr>
              <a:t>GISC Brasilia</a:t>
            </a:r>
            <a:endParaRPr kumimoji="0" lang="fr-CH" altLang="ja-JP" sz="1200" dirty="0" smtClean="0">
              <a:solidFill>
                <a:srgbClr val="000000"/>
              </a:solidFill>
            </a:endParaRPr>
          </a:p>
          <a:p>
            <a:pPr fontAlgn="base">
              <a:spcBef>
                <a:spcPct val="0"/>
              </a:spcBef>
              <a:spcAft>
                <a:spcPct val="0"/>
              </a:spcAft>
              <a:buFontTx/>
              <a:buNone/>
            </a:pPr>
            <a:r>
              <a:rPr kumimoji="0" lang="fr-CH" altLang="ja-JP" sz="1200" i="1" dirty="0" smtClean="0">
                <a:solidFill>
                  <a:srgbClr val="C00000"/>
                </a:solidFill>
              </a:rPr>
              <a:t>Home Page</a:t>
            </a:r>
            <a:endParaRPr kumimoji="0" lang="en-US" altLang="ja-JP" sz="1800" dirty="0" smtClean="0">
              <a:solidFill>
                <a:srgbClr val="000000"/>
              </a:solidFill>
            </a:endParaRPr>
          </a:p>
        </p:txBody>
      </p:sp>
    </p:spTree>
    <p:extLst>
      <p:ext uri="{BB962C8B-B14F-4D97-AF65-F5344CB8AC3E}">
        <p14:creationId xmlns:p14="http://schemas.microsoft.com/office/powerpoint/2010/main" val="1776473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9231"/>
            <a:ext cx="9144000" cy="485775"/>
          </a:xfrm>
          <a:prstGeom prst="rect">
            <a:avLst/>
          </a:prstGeom>
        </p:spPr>
        <p:txBody>
          <a:bodyPr vert="horz" lIns="0" tIns="0" rIns="0" bIns="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FF"/>
                </a:solidFill>
                <a:effectLst>
                  <a:outerShdw blurRad="38100" dist="25400" dir="2700000" algn="tl" rotWithShape="0">
                    <a:srgbClr val="000000">
                      <a:alpha val="60000"/>
                    </a:srgbClr>
                  </a:outerShdw>
                </a:effectLst>
                <a:uLnTx/>
                <a:uFillTx/>
                <a:latin typeface="Arial" charset="0"/>
                <a:ea typeface="+mn-ea"/>
                <a:cs typeface="+mn-cs"/>
              </a:rPr>
              <a:t>FROM DEMONSTRATIONS TO OPERATIONAL SYSTEMS</a:t>
            </a:r>
            <a:r>
              <a:rPr kumimoji="0" lang="en-US" sz="2400" b="1" i="0" u="none" strike="noStrike" kern="1200" cap="none" spc="0" normalizeH="0" baseline="0" noProof="0" dirty="0" smtClean="0">
                <a:ln>
                  <a:noFill/>
                </a:ln>
                <a:solidFill>
                  <a:schemeClr val="tx1"/>
                </a:solidFill>
                <a:effectLst/>
                <a:uLnTx/>
                <a:uFillTx/>
                <a:latin typeface="+mj-lt"/>
                <a:ea typeface="+mj-ea"/>
                <a:cs typeface="Avenir LT Std 55 Roman" pitchFamily="34" charset="0"/>
              </a:rPr>
              <a:t/>
            </a:r>
            <a:br>
              <a:rPr kumimoji="0" lang="en-US" sz="2400" b="1" i="0" u="none" strike="noStrike" kern="1200" cap="none" spc="0" normalizeH="0" baseline="0" noProof="0" dirty="0" smtClean="0">
                <a:ln>
                  <a:noFill/>
                </a:ln>
                <a:solidFill>
                  <a:schemeClr val="tx1"/>
                </a:solidFill>
                <a:effectLst/>
                <a:uLnTx/>
                <a:uFillTx/>
                <a:latin typeface="+mj-lt"/>
                <a:ea typeface="+mj-ea"/>
                <a:cs typeface="Avenir LT Std 55 Roman" pitchFamily="34" charset="0"/>
              </a:rPr>
            </a:br>
            <a:endParaRPr kumimoji="0" lang="en-US" sz="2400" b="1" i="0" u="none" strike="noStrike" kern="1200" cap="none" spc="0" normalizeH="0" baseline="0" noProof="0" dirty="0">
              <a:ln>
                <a:noFill/>
              </a:ln>
              <a:solidFill>
                <a:schemeClr val="tx1"/>
              </a:solidFill>
              <a:effectLst/>
              <a:uLnTx/>
              <a:uFillTx/>
              <a:latin typeface="+mj-lt"/>
              <a:ea typeface="+mj-ea"/>
              <a:cs typeface="Avenir LT Std 55 Roman"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3923928" y="525152"/>
            <a:ext cx="4876800" cy="3048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403648" y="1556792"/>
            <a:ext cx="2922857" cy="1754286"/>
          </a:xfrm>
          <a:prstGeom prst="rect">
            <a:avLst/>
          </a:prstGeom>
          <a:noFill/>
          <a:ln w="9525">
            <a:noFill/>
            <a:miter lim="800000"/>
            <a:headEnd/>
            <a:tailEnd/>
          </a:ln>
        </p:spPr>
      </p:pic>
      <p:sp>
        <p:nvSpPr>
          <p:cNvPr id="5" name="CasellaDiTesto 4"/>
          <p:cNvSpPr txBox="1"/>
          <p:nvPr/>
        </p:nvSpPr>
        <p:spPr>
          <a:xfrm>
            <a:off x="971600" y="908720"/>
            <a:ext cx="1512168" cy="288032"/>
          </a:xfrm>
          <a:prstGeom prst="rect">
            <a:avLst/>
          </a:prstGeom>
          <a:noFill/>
          <a:effectLst/>
        </p:spPr>
        <p:txBody>
          <a:bodyPr wrap="none" lIns="0" tIns="0" rIns="0" bIns="0" rtlCol="0">
            <a:noAutofit/>
          </a:bodyPr>
          <a:lstStyle/>
          <a:p>
            <a:pPr algn="l" eaLnBrk="0" hangingPunct="0">
              <a:lnSpc>
                <a:spcPts val="1800"/>
              </a:lnSpc>
            </a:pPr>
            <a:r>
              <a:rPr lang="it-IT" sz="2000" b="1" dirty="0" smtClean="0">
                <a:solidFill>
                  <a:srgbClr val="FF0000"/>
                </a:solidFill>
                <a:ea typeface="+mn-ea"/>
                <a:cs typeface="+mn-cs"/>
              </a:rPr>
              <a:t>The </a:t>
            </a:r>
            <a:r>
              <a:rPr lang="it-IT" sz="2000" b="1" dirty="0" err="1" smtClean="0">
                <a:solidFill>
                  <a:srgbClr val="FF0000"/>
                </a:solidFill>
                <a:ea typeface="+mn-ea"/>
                <a:cs typeface="+mn-cs"/>
              </a:rPr>
              <a:t>Sava</a:t>
            </a:r>
            <a:r>
              <a:rPr lang="it-IT" sz="2000" b="1" dirty="0" smtClean="0">
                <a:solidFill>
                  <a:srgbClr val="FF0000"/>
                </a:solidFill>
                <a:ea typeface="+mn-ea"/>
                <a:cs typeface="+mn-cs"/>
              </a:rPr>
              <a:t> HIS</a:t>
            </a:r>
          </a:p>
        </p:txBody>
      </p:sp>
      <p:pic>
        <p:nvPicPr>
          <p:cNvPr id="6" name="Picture 2"/>
          <p:cNvPicPr>
            <a:picLocks noChangeAspect="1" noChangeArrowheads="1"/>
          </p:cNvPicPr>
          <p:nvPr/>
        </p:nvPicPr>
        <p:blipFill>
          <a:blip r:embed="rId4" cstate="print"/>
          <a:srcRect r="1855" b="5273"/>
          <a:stretch>
            <a:fillRect/>
          </a:stretch>
        </p:blipFill>
        <p:spPr bwMode="auto">
          <a:xfrm>
            <a:off x="124920" y="3627608"/>
            <a:ext cx="4320480" cy="3127512"/>
          </a:xfrm>
          <a:prstGeom prst="rect">
            <a:avLst/>
          </a:prstGeom>
          <a:noFill/>
          <a:ln w="9525">
            <a:noFill/>
            <a:miter lim="800000"/>
            <a:headEnd/>
            <a:tailEnd/>
          </a:ln>
          <a:effectLst/>
        </p:spPr>
      </p:pic>
      <p:pic>
        <p:nvPicPr>
          <p:cNvPr id="7" name="Immagine 6"/>
          <p:cNvPicPr>
            <a:picLocks noChangeAspect="1"/>
          </p:cNvPicPr>
          <p:nvPr/>
        </p:nvPicPr>
        <p:blipFill>
          <a:blip r:embed="rId5" cstate="print"/>
          <a:srcRect/>
          <a:stretch>
            <a:fillRect/>
          </a:stretch>
        </p:blipFill>
        <p:spPr bwMode="auto">
          <a:xfrm>
            <a:off x="4427984" y="3861048"/>
            <a:ext cx="3410000" cy="2057211"/>
          </a:xfrm>
          <a:prstGeom prst="rect">
            <a:avLst/>
          </a:prstGeom>
          <a:noFill/>
          <a:ln w="9525">
            <a:noFill/>
            <a:miter lim="800000"/>
            <a:headEnd/>
            <a:tailEnd/>
          </a:ln>
        </p:spPr>
      </p:pic>
      <p:pic>
        <p:nvPicPr>
          <p:cNvPr id="8" name="Immagine 7"/>
          <p:cNvPicPr>
            <a:picLocks noChangeAspect="1"/>
          </p:cNvPicPr>
          <p:nvPr/>
        </p:nvPicPr>
        <p:blipFill>
          <a:blip r:embed="rId6" cstate="print"/>
          <a:srcRect/>
          <a:stretch>
            <a:fillRect/>
          </a:stretch>
        </p:blipFill>
        <p:spPr bwMode="auto">
          <a:xfrm>
            <a:off x="6804248" y="4725144"/>
            <a:ext cx="1512168" cy="960254"/>
          </a:xfrm>
          <a:prstGeom prst="rect">
            <a:avLst/>
          </a:prstGeom>
          <a:noFill/>
          <a:ln w="9525">
            <a:noFill/>
            <a:miter lim="800000"/>
            <a:headEnd/>
            <a:tailEnd/>
          </a:ln>
        </p:spPr>
      </p:pic>
      <p:sp>
        <p:nvSpPr>
          <p:cNvPr id="9" name="CasellaDiTesto 8"/>
          <p:cNvSpPr txBox="1"/>
          <p:nvPr/>
        </p:nvSpPr>
        <p:spPr>
          <a:xfrm>
            <a:off x="5364088" y="6237312"/>
            <a:ext cx="1512168" cy="288032"/>
          </a:xfrm>
          <a:prstGeom prst="rect">
            <a:avLst/>
          </a:prstGeom>
          <a:noFill/>
          <a:effectLst/>
        </p:spPr>
        <p:txBody>
          <a:bodyPr wrap="none" lIns="0" tIns="0" rIns="0" bIns="0" rtlCol="0">
            <a:noAutofit/>
          </a:bodyPr>
          <a:lstStyle/>
          <a:p>
            <a:pPr algn="l" eaLnBrk="0" hangingPunct="0">
              <a:lnSpc>
                <a:spcPts val="1800"/>
              </a:lnSpc>
            </a:pPr>
            <a:r>
              <a:rPr lang="it-IT" sz="2000" b="1" dirty="0" smtClean="0">
                <a:solidFill>
                  <a:srgbClr val="FF0000"/>
                </a:solidFill>
                <a:ea typeface="+mn-ea"/>
                <a:cs typeface="+mn-cs"/>
              </a:rPr>
              <a:t>The </a:t>
            </a:r>
            <a:r>
              <a:rPr lang="it-IT" sz="2000" b="1" dirty="0" err="1" smtClean="0">
                <a:solidFill>
                  <a:srgbClr val="FF0000"/>
                </a:solidFill>
                <a:ea typeface="+mn-ea"/>
                <a:cs typeface="+mn-cs"/>
              </a:rPr>
              <a:t>Plata</a:t>
            </a:r>
            <a:r>
              <a:rPr lang="it-IT" sz="2000" b="1" dirty="0" smtClean="0">
                <a:solidFill>
                  <a:srgbClr val="FF0000"/>
                </a:solidFill>
                <a:ea typeface="+mn-ea"/>
                <a:cs typeface="+mn-cs"/>
              </a:rPr>
              <a:t> HIS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1F8563-5D6F-4A47-B6FE-D201BF903DF4}"/>
</file>

<file path=customXml/itemProps2.xml><?xml version="1.0" encoding="utf-8"?>
<ds:datastoreItem xmlns:ds="http://schemas.openxmlformats.org/officeDocument/2006/customXml" ds:itemID="{9DC80C53-6A94-40F0-A1FB-3FB1FC8B56B2}"/>
</file>

<file path=customXml/itemProps3.xml><?xml version="1.0" encoding="utf-8"?>
<ds:datastoreItem xmlns:ds="http://schemas.openxmlformats.org/officeDocument/2006/customXml" ds:itemID="{8E381FCB-4A93-4F5B-BA04-23FD6CD73E8D}"/>
</file>

<file path=docProps/app.xml><?xml version="1.0" encoding="utf-8"?>
<Properties xmlns="http://schemas.openxmlformats.org/officeDocument/2006/extended-properties" xmlns:vt="http://schemas.openxmlformats.org/officeDocument/2006/docPropsVTypes">
  <Template>WMO_WHITE_Powerpoint_en_fr</Template>
  <TotalTime>165</TotalTime>
  <Words>644</Words>
  <Application>Microsoft Office PowerPoint</Application>
  <PresentationFormat>On-screen Show (4:3)</PresentationFormat>
  <Paragraphs>147</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WMO_WHITE_Powerpoint_en_fr</vt:lpstr>
      <vt:lpstr>PowerPoint Presentation</vt:lpstr>
      <vt:lpstr>WMO INTEGRATED GLOBAL OBSERVING SYSTEM (WIGOS) and WMO HYDROLOGICAL OBSERVING SYSTEM (WHOS)</vt:lpstr>
      <vt:lpstr>PowerPoint Presentation</vt:lpstr>
      <vt:lpstr>PowerPoint Presentation</vt:lpstr>
      <vt:lpstr>PowerPoint Presentation</vt:lpstr>
      <vt:lpstr>WHOS phase 2: Road Further Ahead in Hydrology</vt:lpstr>
      <vt:lpstr>WaterML2 and SOS2</vt:lpstr>
      <vt:lpstr>PowerPoint Presentation</vt:lpstr>
      <vt:lpstr>PowerPoint Presentation</vt:lpstr>
      <vt:lpstr>WMO/OGC Hydrology Domain Working Group WaterML2 suite</vt:lpstr>
      <vt:lpstr>Hydrometry at WMO: towards a new paradigm</vt:lpstr>
      <vt:lpstr>PowerPoint Presentation</vt:lpstr>
      <vt:lpstr>PowerPoint Presentation</vt:lpstr>
      <vt:lpstr>Some items from CHy</vt:lpstr>
      <vt:lpstr>Recommended Text for Report</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Thomas</dc:creator>
  <cp:lastModifiedBy>Dominique Berod</cp:lastModifiedBy>
  <cp:revision>30</cp:revision>
  <dcterms:created xsi:type="dcterms:W3CDTF">2016-08-17T13:13:24Z</dcterms:created>
  <dcterms:modified xsi:type="dcterms:W3CDTF">2016-09-09T15:10:10Z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