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62" r:id="rId3"/>
    <p:sldId id="263" r:id="rId4"/>
    <p:sldId id="264" r:id="rId5"/>
    <p:sldId id="265" r:id="rId6"/>
    <p:sldId id="266" r:id="rId7"/>
    <p:sldId id="267" r:id="rId8"/>
    <p:sldId id="268" r:id="rId9"/>
    <p:sldId id="269" r:id="rId10"/>
    <p:sldId id="271"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NTERNAL.WMO.INT\UserData\Redirected\DTHOMAS\Downloads\WIS%20Implementation%20Status%20All%20Regions%20%20(Graphs)%20Ma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NTERNAL.WMO.INT\UserData\Redirected\DTHOMAS\Downloads\WIS%20Implementation%20Status%20All%20Regions%20%20(Graphs)%20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40"/>
      <c:depthPercent val="160"/>
      <c:rAngAx val="0"/>
      <c:perspective val="30"/>
    </c:view3D>
    <c:floor>
      <c:thickness val="0"/>
    </c:floor>
    <c:sideWall>
      <c:thickness val="0"/>
    </c:sideWall>
    <c:backWall>
      <c:thickness val="0"/>
    </c:backWall>
    <c:plotArea>
      <c:layout>
        <c:manualLayout>
          <c:layoutTarget val="inner"/>
          <c:xMode val="edge"/>
          <c:yMode val="edge"/>
          <c:x val="0.11406972614315848"/>
          <c:y val="3.5685072816762531E-2"/>
          <c:w val="0.73478921153460264"/>
          <c:h val="0.87415293443555619"/>
        </c:manualLayout>
      </c:layout>
      <c:bar3DChart>
        <c:barDir val="col"/>
        <c:grouping val="stacked"/>
        <c:varyColors val="0"/>
        <c:ser>
          <c:idx val="1"/>
          <c:order val="0"/>
          <c:tx>
            <c:v>RA 1</c:v>
          </c:tx>
          <c:spPr>
            <a:solidFill>
              <a:srgbClr val="FF0000"/>
            </a:solidFill>
          </c:spPr>
          <c:invertIfNegative val="0"/>
          <c:val>
            <c:numRef>
              <c:f>Statistics!$O$38:$O$42</c:f>
              <c:numCache>
                <c:formatCode>0%</c:formatCode>
                <c:ptCount val="5"/>
                <c:pt idx="0">
                  <c:v>0</c:v>
                </c:pt>
                <c:pt idx="1">
                  <c:v>0.4</c:v>
                </c:pt>
                <c:pt idx="2">
                  <c:v>0</c:v>
                </c:pt>
                <c:pt idx="3">
                  <c:v>0.4</c:v>
                </c:pt>
                <c:pt idx="4">
                  <c:v>0.2</c:v>
                </c:pt>
              </c:numCache>
            </c:numRef>
          </c:val>
        </c:ser>
        <c:ser>
          <c:idx val="0"/>
          <c:order val="1"/>
          <c:tx>
            <c:v>RA 2</c:v>
          </c:tx>
          <c:spPr>
            <a:solidFill>
              <a:srgbClr val="0070C0"/>
            </a:solidFill>
          </c:spPr>
          <c:invertIfNegative val="0"/>
          <c:val>
            <c:numRef>
              <c:f>Statistics!$P$38:$P$42</c:f>
              <c:numCache>
                <c:formatCode>0%</c:formatCode>
                <c:ptCount val="5"/>
                <c:pt idx="0">
                  <c:v>0.05</c:v>
                </c:pt>
                <c:pt idx="1">
                  <c:v>0.25</c:v>
                </c:pt>
                <c:pt idx="2">
                  <c:v>0.25</c:v>
                </c:pt>
                <c:pt idx="3">
                  <c:v>0.35</c:v>
                </c:pt>
                <c:pt idx="4">
                  <c:v>0.1</c:v>
                </c:pt>
              </c:numCache>
            </c:numRef>
          </c:val>
        </c:ser>
        <c:ser>
          <c:idx val="2"/>
          <c:order val="2"/>
          <c:tx>
            <c:v>RA 3</c:v>
          </c:tx>
          <c:spPr>
            <a:solidFill>
              <a:schemeClr val="accent3"/>
            </a:solidFill>
          </c:spPr>
          <c:invertIfNegative val="0"/>
          <c:val>
            <c:numRef>
              <c:f>Statistics!$Q$38:$Q$42</c:f>
              <c:numCache>
                <c:formatCode>0%</c:formatCode>
                <c:ptCount val="5"/>
                <c:pt idx="0">
                  <c:v>0.22222222222222221</c:v>
                </c:pt>
                <c:pt idx="1">
                  <c:v>0.33333333333333331</c:v>
                </c:pt>
                <c:pt idx="2">
                  <c:v>0.44444444444444442</c:v>
                </c:pt>
                <c:pt idx="3">
                  <c:v>0</c:v>
                </c:pt>
                <c:pt idx="4">
                  <c:v>0</c:v>
                </c:pt>
              </c:numCache>
            </c:numRef>
          </c:val>
        </c:ser>
        <c:ser>
          <c:idx val="3"/>
          <c:order val="3"/>
          <c:tx>
            <c:v>RA 4</c:v>
          </c:tx>
          <c:spPr>
            <a:solidFill>
              <a:srgbClr val="7030A0"/>
            </a:solidFill>
          </c:spPr>
          <c:invertIfNegative val="0"/>
          <c:val>
            <c:numRef>
              <c:f>Statistics!$R$38:$R$42</c:f>
              <c:numCache>
                <c:formatCode>0%</c:formatCode>
                <c:ptCount val="5"/>
                <c:pt idx="0">
                  <c:v>0</c:v>
                </c:pt>
                <c:pt idx="1">
                  <c:v>0.16666666666666666</c:v>
                </c:pt>
                <c:pt idx="2">
                  <c:v>0.33333333333333331</c:v>
                </c:pt>
                <c:pt idx="3">
                  <c:v>0.5</c:v>
                </c:pt>
                <c:pt idx="4">
                  <c:v>0</c:v>
                </c:pt>
              </c:numCache>
            </c:numRef>
          </c:val>
        </c:ser>
        <c:ser>
          <c:idx val="4"/>
          <c:order val="4"/>
          <c:tx>
            <c:v>RA 5</c:v>
          </c:tx>
          <c:spPr>
            <a:solidFill>
              <a:srgbClr val="00B0F0"/>
            </a:solidFill>
          </c:spPr>
          <c:invertIfNegative val="0"/>
          <c:val>
            <c:numRef>
              <c:f>Statistics!$S$38:$S$42</c:f>
              <c:numCache>
                <c:formatCode>0%</c:formatCode>
                <c:ptCount val="5"/>
                <c:pt idx="0">
                  <c:v>0</c:v>
                </c:pt>
                <c:pt idx="1">
                  <c:v>0</c:v>
                </c:pt>
                <c:pt idx="2">
                  <c:v>0.2857142857142857</c:v>
                </c:pt>
                <c:pt idx="3">
                  <c:v>0.5714285714285714</c:v>
                </c:pt>
                <c:pt idx="4">
                  <c:v>0.14285714285714285</c:v>
                </c:pt>
              </c:numCache>
            </c:numRef>
          </c:val>
        </c:ser>
        <c:ser>
          <c:idx val="5"/>
          <c:order val="5"/>
          <c:tx>
            <c:v>RA 6</c:v>
          </c:tx>
          <c:spPr>
            <a:solidFill>
              <a:srgbClr val="FFC000"/>
            </a:solidFill>
          </c:spPr>
          <c:invertIfNegative val="0"/>
          <c:val>
            <c:numRef>
              <c:f>Statistics!$T$38:$T$42</c:f>
              <c:numCache>
                <c:formatCode>0%</c:formatCode>
                <c:ptCount val="5"/>
                <c:pt idx="0">
                  <c:v>0.08</c:v>
                </c:pt>
                <c:pt idx="1">
                  <c:v>0.2</c:v>
                </c:pt>
                <c:pt idx="2">
                  <c:v>0.32</c:v>
                </c:pt>
                <c:pt idx="3">
                  <c:v>0.2</c:v>
                </c:pt>
                <c:pt idx="4">
                  <c:v>0.2</c:v>
                </c:pt>
              </c:numCache>
            </c:numRef>
          </c:val>
        </c:ser>
        <c:dLbls>
          <c:showLegendKey val="0"/>
          <c:showVal val="0"/>
          <c:showCatName val="0"/>
          <c:showSerName val="0"/>
          <c:showPercent val="0"/>
          <c:showBubbleSize val="0"/>
        </c:dLbls>
        <c:gapWidth val="150"/>
        <c:shape val="cylinder"/>
        <c:axId val="124716544"/>
        <c:axId val="124718080"/>
        <c:axId val="0"/>
      </c:bar3DChart>
      <c:catAx>
        <c:axId val="124716544"/>
        <c:scaling>
          <c:orientation val="minMax"/>
        </c:scaling>
        <c:delete val="0"/>
        <c:axPos val="b"/>
        <c:majorTickMark val="out"/>
        <c:minorTickMark val="none"/>
        <c:tickLblPos val="nextTo"/>
        <c:crossAx val="124718080"/>
        <c:crosses val="autoZero"/>
        <c:auto val="1"/>
        <c:lblAlgn val="ctr"/>
        <c:lblOffset val="100"/>
        <c:noMultiLvlLbl val="0"/>
      </c:catAx>
      <c:valAx>
        <c:axId val="124718080"/>
        <c:scaling>
          <c:orientation val="minMax"/>
        </c:scaling>
        <c:delete val="0"/>
        <c:axPos val="l"/>
        <c:majorGridlines/>
        <c:numFmt formatCode="0%" sourceLinked="1"/>
        <c:majorTickMark val="out"/>
        <c:minorTickMark val="none"/>
        <c:tickLblPos val="nextTo"/>
        <c:crossAx val="1247165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40"/>
      <c:depthPercent val="160"/>
      <c:rAngAx val="0"/>
      <c:perspective val="30"/>
    </c:view3D>
    <c:floor>
      <c:thickness val="0"/>
    </c:floor>
    <c:sideWall>
      <c:thickness val="0"/>
    </c:sideWall>
    <c:backWall>
      <c:thickness val="0"/>
    </c:backWall>
    <c:plotArea>
      <c:layout/>
      <c:bar3DChart>
        <c:barDir val="col"/>
        <c:grouping val="stacked"/>
        <c:varyColors val="0"/>
        <c:ser>
          <c:idx val="4"/>
          <c:order val="0"/>
          <c:tx>
            <c:v>RA 1</c:v>
          </c:tx>
          <c:spPr>
            <a:solidFill>
              <a:srgbClr val="FF0000"/>
            </a:solidFill>
          </c:spPr>
          <c:invertIfNegative val="0"/>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Statistics!$O$45:$O$49</c:f>
              <c:numCache>
                <c:formatCode>0%</c:formatCode>
                <c:ptCount val="5"/>
                <c:pt idx="0">
                  <c:v>0.66666666666666663</c:v>
                </c:pt>
                <c:pt idx="1">
                  <c:v>0</c:v>
                </c:pt>
                <c:pt idx="2">
                  <c:v>0</c:v>
                </c:pt>
                <c:pt idx="3">
                  <c:v>0</c:v>
                </c:pt>
                <c:pt idx="4">
                  <c:v>0.33333333333333331</c:v>
                </c:pt>
              </c:numCache>
            </c:numRef>
          </c:val>
        </c:ser>
        <c:ser>
          <c:idx val="0"/>
          <c:order val="1"/>
          <c:tx>
            <c:v>RA 2</c:v>
          </c:tx>
          <c:invertIfNegative val="0"/>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Statistics!$P$45:$P$49</c:f>
              <c:numCache>
                <c:formatCode>0%</c:formatCode>
                <c:ptCount val="5"/>
                <c:pt idx="0">
                  <c:v>0.23076923076923078</c:v>
                </c:pt>
                <c:pt idx="1">
                  <c:v>0</c:v>
                </c:pt>
                <c:pt idx="2">
                  <c:v>0.23076923076923078</c:v>
                </c:pt>
                <c:pt idx="3">
                  <c:v>0</c:v>
                </c:pt>
                <c:pt idx="4">
                  <c:v>0.53846153846153844</c:v>
                </c:pt>
              </c:numCache>
            </c:numRef>
          </c:val>
        </c:ser>
        <c:ser>
          <c:idx val="1"/>
          <c:order val="2"/>
          <c:tx>
            <c:v>RA 3</c:v>
          </c:tx>
          <c:spPr>
            <a:solidFill>
              <a:schemeClr val="accent3"/>
            </a:solidFill>
          </c:spPr>
          <c:invertIfNegative val="0"/>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Statistics!$Q$45:$Q$49</c:f>
              <c:numCache>
                <c:formatCode>0%</c:formatCode>
                <c:ptCount val="5"/>
                <c:pt idx="0">
                  <c:v>0.5</c:v>
                </c:pt>
                <c:pt idx="1">
                  <c:v>0</c:v>
                </c:pt>
                <c:pt idx="2">
                  <c:v>0.5</c:v>
                </c:pt>
                <c:pt idx="3">
                  <c:v>0</c:v>
                </c:pt>
                <c:pt idx="4">
                  <c:v>0</c:v>
                </c:pt>
              </c:numCache>
            </c:numRef>
          </c:val>
        </c:ser>
        <c:ser>
          <c:idx val="2"/>
          <c:order val="3"/>
          <c:tx>
            <c:v>RA 4</c:v>
          </c:tx>
          <c:spPr>
            <a:solidFill>
              <a:srgbClr val="7030A0"/>
            </a:solidFill>
          </c:spPr>
          <c:invertIfNegative val="0"/>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Statistics!$R$45:$R$49</c:f>
              <c:numCache>
                <c:formatCode>0%</c:formatCode>
                <c:ptCount val="5"/>
                <c:pt idx="0">
                  <c:v>0.66666666666666663</c:v>
                </c:pt>
                <c:pt idx="1">
                  <c:v>0</c:v>
                </c:pt>
                <c:pt idx="2">
                  <c:v>0.33333333333333331</c:v>
                </c:pt>
                <c:pt idx="3">
                  <c:v>0</c:v>
                </c:pt>
                <c:pt idx="4">
                  <c:v>0</c:v>
                </c:pt>
              </c:numCache>
            </c:numRef>
          </c:val>
        </c:ser>
        <c:ser>
          <c:idx val="3"/>
          <c:order val="4"/>
          <c:tx>
            <c:v>RA 5</c:v>
          </c:tx>
          <c:spPr>
            <a:solidFill>
              <a:srgbClr val="00B0F0"/>
            </a:solidFill>
          </c:spPr>
          <c:invertIfNegative val="0"/>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Statistics!$S$45:$S$49</c:f>
              <c:numCache>
                <c:formatCode>0%</c:formatCode>
                <c:ptCount val="5"/>
                <c:pt idx="0">
                  <c:v>0.25</c:v>
                </c:pt>
                <c:pt idx="1">
                  <c:v>0</c:v>
                </c:pt>
                <c:pt idx="2">
                  <c:v>0.75</c:v>
                </c:pt>
                <c:pt idx="3">
                  <c:v>0</c:v>
                </c:pt>
                <c:pt idx="4">
                  <c:v>0</c:v>
                </c:pt>
              </c:numCache>
            </c:numRef>
          </c:val>
        </c:ser>
        <c:ser>
          <c:idx val="5"/>
          <c:order val="5"/>
          <c:tx>
            <c:v>RA 6</c:v>
          </c:tx>
          <c:spPr>
            <a:solidFill>
              <a:srgbClr val="FFC000"/>
            </a:solidFill>
          </c:spPr>
          <c:invertIfNegative val="0"/>
          <c:cat>
            <c:strRef>
              <c:f>Statistics!$K$45:$K$49</c:f>
              <c:strCache>
                <c:ptCount val="5"/>
                <c:pt idx="0">
                  <c:v>Have not started </c:v>
                </c:pt>
                <c:pt idx="1">
                  <c:v>Plan or strategy is in place</c:v>
                </c:pt>
                <c:pt idx="2">
                  <c:v>Some of the new functionality</c:v>
                </c:pt>
                <c:pt idx="3">
                  <c:v>Implemented using GISC </c:v>
                </c:pt>
                <c:pt idx="4">
                  <c:v>Implemented internally </c:v>
                </c:pt>
              </c:strCache>
            </c:strRef>
          </c:cat>
          <c:val>
            <c:numRef>
              <c:f>Statistics!$T$45:$T$49</c:f>
              <c:numCache>
                <c:formatCode>0%</c:formatCode>
                <c:ptCount val="5"/>
                <c:pt idx="0">
                  <c:v>0.38461538461538464</c:v>
                </c:pt>
                <c:pt idx="1">
                  <c:v>0</c:v>
                </c:pt>
                <c:pt idx="2">
                  <c:v>0.15384615384615385</c:v>
                </c:pt>
                <c:pt idx="3">
                  <c:v>0</c:v>
                </c:pt>
                <c:pt idx="4">
                  <c:v>0.46153846153846156</c:v>
                </c:pt>
              </c:numCache>
            </c:numRef>
          </c:val>
        </c:ser>
        <c:dLbls>
          <c:showLegendKey val="0"/>
          <c:showVal val="0"/>
          <c:showCatName val="0"/>
          <c:showSerName val="0"/>
          <c:showPercent val="0"/>
          <c:showBubbleSize val="0"/>
        </c:dLbls>
        <c:gapWidth val="150"/>
        <c:shape val="cylinder"/>
        <c:axId val="124738560"/>
        <c:axId val="124740352"/>
        <c:axId val="0"/>
      </c:bar3DChart>
      <c:catAx>
        <c:axId val="124738560"/>
        <c:scaling>
          <c:orientation val="minMax"/>
        </c:scaling>
        <c:delete val="0"/>
        <c:axPos val="b"/>
        <c:majorTickMark val="out"/>
        <c:minorTickMark val="none"/>
        <c:tickLblPos val="nextTo"/>
        <c:crossAx val="124740352"/>
        <c:crosses val="autoZero"/>
        <c:auto val="1"/>
        <c:lblAlgn val="ctr"/>
        <c:lblOffset val="100"/>
        <c:noMultiLvlLbl val="0"/>
      </c:catAx>
      <c:valAx>
        <c:axId val="124740352"/>
        <c:scaling>
          <c:orientation val="minMax"/>
        </c:scaling>
        <c:delete val="0"/>
        <c:axPos val="l"/>
        <c:majorGridlines/>
        <c:numFmt formatCode="0%" sourceLinked="1"/>
        <c:majorTickMark val="out"/>
        <c:minorTickMark val="none"/>
        <c:tickLblPos val="nextTo"/>
        <c:crossAx val="124738560"/>
        <c:crosses val="autoZero"/>
        <c:crossBetween val="between"/>
      </c:valAx>
    </c:plotArea>
    <c:legend>
      <c:legendPos val="r"/>
      <c:layout/>
      <c:overlay val="0"/>
      <c:spPr>
        <a:noFill/>
      </c:sp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8ACF6-1B96-4C8A-A320-647B228839F7}" type="datetimeFigureOut">
              <a:rPr lang="en-US" smtClean="0"/>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0976E-A8DA-4011-8615-5A3B5B85DA4D}" type="slidenum">
              <a:rPr lang="en-US" smtClean="0"/>
              <a:t>‹#›</a:t>
            </a:fld>
            <a:endParaRPr lang="en-US"/>
          </a:p>
        </p:txBody>
      </p:sp>
    </p:spTree>
    <p:extLst>
      <p:ext uri="{BB962C8B-B14F-4D97-AF65-F5344CB8AC3E}">
        <p14:creationId xmlns:p14="http://schemas.microsoft.com/office/powerpoint/2010/main" val="335619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are all familiar with the GTS component of WIS which to date has remained largely unchanged. A centre publishes information to its RTH which passes the information to an RTH on the MTN which then sends it on to its upstream RTH on the MTN and onto other RTHs that have to send the data to other centres. However, this is about to change as we start to make use of the WIS core network where a centre sends information to its GISC, either directly or via an RTH which then sends the data to all GISCs who send to the centres in their area of responsibility.</a:t>
            </a:r>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a:t>
            </a:fld>
            <a:endParaRPr lang="en-US" altLang="en-US"/>
          </a:p>
        </p:txBody>
      </p:sp>
    </p:spTree>
    <p:extLst>
      <p:ext uri="{BB962C8B-B14F-4D97-AF65-F5344CB8AC3E}">
        <p14:creationId xmlns:p14="http://schemas.microsoft.com/office/powerpoint/2010/main" val="241294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new GTS</a:t>
            </a:r>
            <a:r>
              <a:rPr lang="en-GB" baseline="0" dirty="0" smtClean="0"/>
              <a:t> routeing is expect to look something like this. In this way getting data from one centre to all others can be done in 3 hops. Centre to GISC, GISC to all other GISCs, then GISC to centres in its </a:t>
            </a:r>
            <a:r>
              <a:rPr lang="en-GB" baseline="0" dirty="0" err="1" smtClean="0"/>
              <a:t>AoR.</a:t>
            </a:r>
            <a:r>
              <a:rPr lang="en-GB" baseline="0" dirty="0" smtClean="0"/>
              <a:t> It is expected that the RTHs will soon become backup links between their centres and their GISC rather than the primary link. However, the GTS is only one communication channel in WIS.</a:t>
            </a:r>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3</a:t>
            </a:fld>
            <a:endParaRPr lang="en-US" altLang="en-US"/>
          </a:p>
        </p:txBody>
      </p:sp>
    </p:spTree>
    <p:extLst>
      <p:ext uri="{BB962C8B-B14F-4D97-AF65-F5344CB8AC3E}">
        <p14:creationId xmlns:p14="http://schemas.microsoft.com/office/powerpoint/2010/main" val="124511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486400" cy="4473767"/>
          </a:xfrm>
        </p:spPr>
        <p:txBody>
          <a:bodyPr/>
          <a:lstStyle/>
          <a:p>
            <a:r>
              <a:rPr lang="en-US" noProof="0" dirty="0" smtClean="0">
                <a:latin typeface="Times New Roman" panose="02020603050405020304" pitchFamily="18" charset="0"/>
                <a:cs typeface="Times New Roman" panose="02020603050405020304" pitchFamily="18" charset="0"/>
              </a:rPr>
              <a:t>T</a:t>
            </a:r>
            <a:r>
              <a:rPr lang="en-US" baseline="0" noProof="0" dirty="0" smtClean="0">
                <a:latin typeface="Times New Roman" panose="02020603050405020304" pitchFamily="18" charset="0"/>
                <a:cs typeface="Times New Roman" panose="02020603050405020304" pitchFamily="18" charset="0"/>
              </a:rPr>
              <a:t>here are many technologies involved in the collection of observations and dissemination forecasts and warnings. </a:t>
            </a:r>
          </a:p>
          <a:p>
            <a:endParaRPr lang="en-US" baseline="0" noProof="0" dirty="0" smtClean="0">
              <a:latin typeface="Times New Roman" panose="02020603050405020304" pitchFamily="18" charset="0"/>
              <a:cs typeface="Times New Roman" panose="02020603050405020304" pitchFamily="18" charset="0"/>
            </a:endParaRPr>
          </a:p>
          <a:p>
            <a:r>
              <a:rPr lang="en-US" baseline="0" noProof="0" dirty="0" smtClean="0">
                <a:latin typeface="Times New Roman" panose="02020603050405020304" pitchFamily="18" charset="0"/>
                <a:cs typeface="Times New Roman" panose="02020603050405020304" pitchFamily="18" charset="0"/>
              </a:rPr>
              <a:t>They include fixed and mobile technology, both terrestrial and space based but can be categorized into four basic paths being: the GTS, Fax, SMS and the internet, both email, ftp and so on.</a:t>
            </a:r>
          </a:p>
          <a:p>
            <a:endParaRPr lang="en-US" baseline="0" noProof="0" dirty="0" smtClean="0">
              <a:latin typeface="Times New Roman" panose="02020603050405020304" pitchFamily="18" charset="0"/>
              <a:cs typeface="Times New Roman" panose="02020603050405020304" pitchFamily="18" charset="0"/>
            </a:endParaRPr>
          </a:p>
          <a:p>
            <a:r>
              <a:rPr lang="en-US" baseline="0" noProof="0" dirty="0" smtClean="0">
                <a:latin typeface="Times New Roman" panose="02020603050405020304" pitchFamily="18" charset="0"/>
                <a:cs typeface="Times New Roman" panose="02020603050405020304" pitchFamily="18" charset="0"/>
              </a:rPr>
              <a:t>Many WMO </a:t>
            </a:r>
            <a:r>
              <a:rPr lang="en-US" baseline="0" noProof="0" dirty="0" err="1" smtClean="0">
                <a:latin typeface="Times New Roman" panose="02020603050405020304" pitchFamily="18" charset="0"/>
                <a:cs typeface="Times New Roman" panose="02020603050405020304" pitchFamily="18" charset="0"/>
              </a:rPr>
              <a:t>programmes</a:t>
            </a:r>
            <a:r>
              <a:rPr lang="en-US" baseline="0" noProof="0" dirty="0" smtClean="0">
                <a:latin typeface="Times New Roman" panose="02020603050405020304" pitchFamily="18" charset="0"/>
                <a:cs typeface="Times New Roman" panose="02020603050405020304" pitchFamily="18" charset="0"/>
              </a:rPr>
              <a:t> are already making use of these but I want to show you how WIS can take this even further.</a:t>
            </a:r>
            <a:endParaRPr lang="en-US" noProof="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A3142D2-E5F6-4F33-B1BF-6AFD855710CF}" type="slidenum">
              <a:rPr kumimoji="1" lang="ja-JP" altLang="en-US" smtClean="0"/>
              <a:pPr/>
              <a:t>4</a:t>
            </a:fld>
            <a:endParaRPr kumimoji="1" lang="ja-JP" altLang="en-US"/>
          </a:p>
        </p:txBody>
      </p:sp>
    </p:spTree>
    <p:extLst>
      <p:ext uri="{BB962C8B-B14F-4D97-AF65-F5344CB8AC3E}">
        <p14:creationId xmlns:p14="http://schemas.microsoft.com/office/powerpoint/2010/main" val="412844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486400" cy="4473767"/>
          </a:xfrm>
        </p:spPr>
        <p:txBody>
          <a:bodyPr/>
          <a:lstStyle/>
          <a:p>
            <a:r>
              <a:rPr lang="en-US" noProof="0" dirty="0" smtClean="0">
                <a:latin typeface="Times" pitchFamily="18" charset="0"/>
                <a:cs typeface="Times" pitchFamily="18" charset="0"/>
              </a:rPr>
              <a:t>WIS</a:t>
            </a:r>
            <a:r>
              <a:rPr lang="en-US" baseline="0" noProof="0" dirty="0" smtClean="0">
                <a:latin typeface="Times" pitchFamily="18" charset="0"/>
                <a:cs typeface="Times" pitchFamily="18" charset="0"/>
              </a:rPr>
              <a:t> incorporates all dissemination types, and supports special warning related protocols such as the OASIS/ITU/ISO common alerting protocol.</a:t>
            </a:r>
          </a:p>
          <a:p>
            <a:endParaRPr lang="en-US" baseline="0" noProof="0" dirty="0" smtClean="0">
              <a:latin typeface="Times" pitchFamily="18" charset="0"/>
              <a:cs typeface="Times" pitchFamily="18" charset="0"/>
            </a:endParaRPr>
          </a:p>
          <a:p>
            <a:r>
              <a:rPr lang="en-US" baseline="0" noProof="0" dirty="0" smtClean="0">
                <a:latin typeface="Times" pitchFamily="18" charset="0"/>
                <a:cs typeface="Times" pitchFamily="18" charset="0"/>
              </a:rPr>
              <a:t>Most importantly, WIS opens the way for allowing partners to work with us to form warning services that function as if they were an integrated service.</a:t>
            </a:r>
          </a:p>
          <a:p>
            <a:endParaRPr lang="en-US" baseline="0" noProof="0" dirty="0" smtClean="0">
              <a:latin typeface="Times" pitchFamily="18" charset="0"/>
              <a:cs typeface="Times" pitchFamily="18" charset="0"/>
            </a:endParaRPr>
          </a:p>
          <a:p>
            <a:r>
              <a:rPr lang="en-US" baseline="0" noProof="0" dirty="0" smtClean="0">
                <a:latin typeface="Times" pitchFamily="18" charset="0"/>
                <a:cs typeface="Times" pitchFamily="18" charset="0"/>
              </a:rPr>
              <a:t>This is done through use of the common infrastructure and importantly, use of agreed information management and practices necessary for the interoperability between partners systems and NMHSs.</a:t>
            </a:r>
            <a:endParaRPr lang="en-US" noProof="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2A3142D2-E5F6-4F33-B1BF-6AFD855710CF}" type="slidenum">
              <a:rPr kumimoji="1" lang="ja-JP" altLang="en-US" smtClean="0">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412844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40963"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r>
              <a:rPr lang="en-US" altLang="en-US" sz="1200" dirty="0" smtClean="0"/>
              <a:t>WIS is an internationally</a:t>
            </a:r>
            <a:r>
              <a:rPr lang="en-US" altLang="en-US" sz="1200" baseline="0" dirty="0" smtClean="0"/>
              <a:t> coordinated network that allows WMO </a:t>
            </a:r>
            <a:r>
              <a:rPr lang="en-US" altLang="en-US" sz="1200" baseline="0" dirty="0" err="1" smtClean="0"/>
              <a:t>programmes</a:t>
            </a:r>
            <a:r>
              <a:rPr lang="en-US" altLang="en-US" sz="1200" baseline="0" dirty="0" smtClean="0"/>
              <a:t> and partners to work with WIGOS and GDPFS to provide better and more sustainable services.</a:t>
            </a:r>
            <a:endParaRPr lang="en-US" alt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t>
            </a:r>
            <a:r>
              <a:rPr lang="en-GB" baseline="0" dirty="0" smtClean="0"/>
              <a:t>are 358 data centres in WIS plus 15 GISCs. 224 of these data centres are NCs, 134 DCPCs. More centres are joining or planning to join and be a contributor in WIS</a:t>
            </a:r>
          </a:p>
          <a:p>
            <a:r>
              <a:rPr lang="en-GB" baseline="0" dirty="0" smtClean="0"/>
              <a:t>As WIS evolves, we will see more centres communicating directly with their GISC, enabling faster distribution and collection of data. </a:t>
            </a:r>
          </a:p>
          <a:p>
            <a:r>
              <a:rPr lang="en-GB" baseline="0" dirty="0" smtClean="0"/>
              <a:t>CBS is evaluating new technologies that could result in faster and more cost effective exchange of information. One promising solution is more use of cloud based systems as well as communications.</a:t>
            </a:r>
          </a:p>
          <a:p>
            <a:r>
              <a:rPr lang="en-GB" baseline="0" dirty="0" smtClean="0"/>
              <a:t>Cg-17 has tasked WIS to now broaden its scope by addressing information management across WMO programmes and producing guidance on best practices and standardising where applicable.</a:t>
            </a:r>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7</a:t>
            </a:fld>
            <a:endParaRPr lang="en-US" altLang="en-US"/>
          </a:p>
        </p:txBody>
      </p:sp>
    </p:spTree>
    <p:extLst>
      <p:ext uri="{BB962C8B-B14F-4D97-AF65-F5344CB8AC3E}">
        <p14:creationId xmlns:p14="http://schemas.microsoft.com/office/powerpoint/2010/main" val="427405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just how far have Members come. Here we can see that although</a:t>
            </a:r>
            <a:r>
              <a:rPr lang="en-GB" baseline="0" dirty="0" smtClean="0"/>
              <a:t> the Members are showing an increase in WIS understanding across the regions,  significant number of Members have little or only some of the new functionality in place. We really need to work on building WIS competencies and assisting Members to get them in place.</a:t>
            </a:r>
            <a:endParaRPr lang="en-US"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8</a:t>
            </a:fld>
            <a:endParaRPr lang="en-US" altLang="en-US"/>
          </a:p>
        </p:txBody>
      </p:sp>
    </p:spTree>
    <p:extLst>
      <p:ext uri="{BB962C8B-B14F-4D97-AF65-F5344CB8AC3E}">
        <p14:creationId xmlns:p14="http://schemas.microsoft.com/office/powerpoint/2010/main" val="102034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kumimoji="1" lang="en-US" altLang="ja-JP" dirty="0"/>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9</a:t>
            </a:fld>
            <a:endParaRPr lang="en-US" altLang="en-US"/>
          </a:p>
        </p:txBody>
      </p:sp>
    </p:spTree>
    <p:extLst>
      <p:ext uri="{BB962C8B-B14F-4D97-AF65-F5344CB8AC3E}">
        <p14:creationId xmlns:p14="http://schemas.microsoft.com/office/powerpoint/2010/main" val="2442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721255" y="2044702"/>
            <a:ext cx="8229600" cy="19515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WIS overview</a:t>
            </a:r>
            <a:r>
              <a:rPr lang="en-US" sz="4800" dirty="0">
                <a:solidFill>
                  <a:srgbClr val="000090"/>
                </a:solidFill>
              </a:rPr>
              <a:t/>
            </a:r>
            <a:br>
              <a:rPr lang="en-US" sz="4800" dirty="0">
                <a:solidFill>
                  <a:srgbClr val="000090"/>
                </a:solidFill>
              </a:rPr>
            </a:br>
            <a:endParaRPr lang="en-US" sz="4800" dirty="0" smtClean="0">
              <a:solidFill>
                <a:srgbClr val="000090"/>
              </a:solidFill>
            </a:endParaRPr>
          </a:p>
          <a:p>
            <a:r>
              <a:rPr lang="en-US" sz="2400" dirty="0" smtClean="0">
                <a:solidFill>
                  <a:srgbClr val="000090"/>
                </a:solidFill>
              </a:rPr>
              <a:t>Submitted </a:t>
            </a:r>
            <a:r>
              <a:rPr lang="en-US" sz="2400" dirty="0">
                <a:solidFill>
                  <a:srgbClr val="000090"/>
                </a:solidFill>
              </a:rPr>
              <a:t>by: </a:t>
            </a:r>
            <a:r>
              <a:rPr lang="en-US" sz="2400" dirty="0" smtClean="0">
                <a:solidFill>
                  <a:srgbClr val="000090"/>
                </a:solidFill>
              </a:rPr>
              <a:t>Secretariat (Doc 02b)</a:t>
            </a:r>
            <a:endParaRPr lang="en-US" sz="2400" dirty="0">
              <a:solidFill>
                <a:srgbClr val="000090"/>
              </a:solidFill>
            </a:endParaRPr>
          </a:p>
        </p:txBody>
      </p:sp>
      <p:sp>
        <p:nvSpPr>
          <p:cNvPr id="4" name="Rectangle 6"/>
          <p:cNvSpPr>
            <a:spLocks noGrp="1" noChangeArrowheads="1"/>
          </p:cNvSpPr>
          <p:nvPr>
            <p:ph type="subTitle" idx="1"/>
          </p:nvPr>
        </p:nvSpPr>
        <p:spPr>
          <a:xfrm>
            <a:off x="1294375" y="4299231"/>
            <a:ext cx="7921625" cy="1224236"/>
          </a:xfrm>
        </p:spPr>
        <p:txBody>
          <a:bodyPr/>
          <a:lstStyle/>
          <a:p>
            <a:r>
              <a:rPr lang="en-US" sz="2000" b="1" dirty="0"/>
              <a:t>Inter-Commission Task Team on the WMO information system </a:t>
            </a:r>
            <a:endParaRPr lang="en-US" sz="2000" b="1" dirty="0" smtClean="0"/>
          </a:p>
          <a:p>
            <a:r>
              <a:rPr lang="en-US" sz="2000" b="1" dirty="0" smtClean="0"/>
              <a:t>(</a:t>
            </a:r>
            <a:r>
              <a:rPr lang="en-US" sz="2000" b="1" dirty="0"/>
              <a:t>ICTT-WIS)</a:t>
            </a:r>
            <a:br>
              <a:rPr lang="en-US" sz="2000" b="1" dirty="0"/>
            </a:br>
            <a:r>
              <a:rPr lang="en-US" sz="2000" b="1" dirty="0"/>
              <a:t>WMO, Geneva. 12-13 Sept 2016</a:t>
            </a:r>
            <a:endParaRPr lang="en-US" altLang="en-US" sz="2000" dirty="0"/>
          </a:p>
        </p:txBody>
      </p:sp>
    </p:spTree>
    <p:extLst>
      <p:ext uri="{BB962C8B-B14F-4D97-AF65-F5344CB8AC3E}">
        <p14:creationId xmlns:p14="http://schemas.microsoft.com/office/powerpoint/2010/main" val="45338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Recommended Text </a:t>
            </a:r>
            <a:r>
              <a:rPr lang="en-US" b="1" dirty="0" smtClean="0"/>
              <a:t>for Report</a:t>
            </a:r>
            <a:endParaRPr lang="en-US" dirty="0"/>
          </a:p>
        </p:txBody>
      </p:sp>
      <p:sp>
        <p:nvSpPr>
          <p:cNvPr id="3" name="Content Placeholder 2"/>
          <p:cNvSpPr>
            <a:spLocks noGrp="1"/>
          </p:cNvSpPr>
          <p:nvPr>
            <p:ph idx="1"/>
          </p:nvPr>
        </p:nvSpPr>
        <p:spPr/>
        <p:txBody>
          <a:bodyPr/>
          <a:lstStyle/>
          <a:p>
            <a:r>
              <a:rPr lang="en-US" dirty="0" smtClean="0"/>
              <a:t>Th</a:t>
            </a:r>
            <a:r>
              <a:rPr lang="en-US" dirty="0" smtClean="0"/>
              <a:t>e meeting noted that [extract key points from conclusion]</a:t>
            </a:r>
            <a:endParaRPr lang="en-US" dirty="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10</a:t>
            </a:fld>
            <a:endParaRPr lang="en-US"/>
          </a:p>
        </p:txBody>
      </p:sp>
    </p:spTree>
    <p:extLst>
      <p:ext uri="{BB962C8B-B14F-4D97-AF65-F5344CB8AC3E}">
        <p14:creationId xmlns:p14="http://schemas.microsoft.com/office/powerpoint/2010/main" val="3997790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 for your attention</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6133" cy="642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39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円/楕円 473"/>
          <p:cNvSpPr/>
          <p:nvPr/>
        </p:nvSpPr>
        <p:spPr>
          <a:xfrm>
            <a:off x="4572000" y="5194066"/>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13" name="テキスト ボックス 12"/>
          <p:cNvSpPr txBox="1"/>
          <p:nvPr/>
        </p:nvSpPr>
        <p:spPr>
          <a:xfrm>
            <a:off x="7463257" y="859260"/>
            <a:ext cx="915635"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smtClean="0">
                <a:solidFill>
                  <a:prstClr val="black"/>
                </a:solidFill>
                <a:latin typeface="Calibri"/>
              </a:rPr>
              <a:t>RTH(DCPC)</a:t>
            </a:r>
            <a:endParaRPr kumimoji="1" lang="en-US" altLang="ja-JP" sz="1200" dirty="0">
              <a:solidFill>
                <a:prstClr val="black"/>
              </a:solidFill>
              <a:latin typeface="Calibri"/>
            </a:endParaRP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28:</a:t>
            </a:r>
            <a:r>
              <a:rPr kumimoji="1" lang="ja-JP" altLang="en-US" sz="1200" dirty="0" smtClean="0">
                <a:solidFill>
                  <a:prstClr val="black"/>
                </a:solidFill>
                <a:latin typeface="Calibri"/>
              </a:rPr>
              <a:t> </a:t>
            </a:r>
            <a:r>
              <a:rPr kumimoji="1" lang="en-US" altLang="ja-JP" sz="1200" dirty="0" smtClean="0">
                <a:solidFill>
                  <a:prstClr val="black"/>
                </a:solidFill>
                <a:latin typeface="Calibri"/>
              </a:rPr>
              <a:t>Beijing*</a:t>
            </a:r>
            <a:endParaRPr kumimoji="1" lang="ja-JP" altLang="en-US" sz="1200" dirty="0">
              <a:solidFill>
                <a:prstClr val="black"/>
              </a:solidFill>
              <a:latin typeface="Calibri"/>
            </a:endParaRPr>
          </a:p>
        </p:txBody>
      </p:sp>
      <p:cxnSp>
        <p:nvCxnSpPr>
          <p:cNvPr id="15" name="直線矢印コネクタ 14"/>
          <p:cNvCxnSpPr>
            <a:stCxn id="13" idx="1"/>
            <a:endCxn id="233" idx="3"/>
          </p:cNvCxnSpPr>
          <p:nvPr/>
        </p:nvCxnSpPr>
        <p:spPr>
          <a:xfrm flipH="1">
            <a:off x="6829885" y="1090093"/>
            <a:ext cx="633372" cy="758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028384" y="1449650"/>
            <a:ext cx="945707" cy="646331"/>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eaLnBrk="1" fontAlgn="auto" hangingPunct="1">
              <a:spcBef>
                <a:spcPts val="0"/>
              </a:spcBef>
              <a:spcAft>
                <a:spcPts val="0"/>
              </a:spcAft>
              <a:buClrTx/>
              <a:buFontTx/>
              <a:buNone/>
            </a:pPr>
            <a:r>
              <a:rPr kumimoji="1" lang="en-US" altLang="ja-JP" sz="1200" dirty="0" smtClean="0">
                <a:solidFill>
                  <a:prstClr val="black"/>
                </a:solidFill>
                <a:latin typeface="Calibri"/>
              </a:rPr>
              <a:t>25:</a:t>
            </a:r>
            <a:r>
              <a:rPr kumimoji="1" lang="ja-JP" altLang="en-US" sz="1200" dirty="0" smtClean="0">
                <a:solidFill>
                  <a:prstClr val="black"/>
                </a:solidFill>
                <a:latin typeface="Calibri"/>
              </a:rPr>
              <a:t> </a:t>
            </a:r>
            <a:r>
              <a:rPr kumimoji="1" lang="en-US" altLang="ja-JP" sz="1200" dirty="0" smtClean="0">
                <a:solidFill>
                  <a:prstClr val="black"/>
                </a:solidFill>
                <a:latin typeface="Calibri"/>
              </a:rPr>
              <a:t>Tokyo*</a:t>
            </a:r>
          </a:p>
          <a:p>
            <a:pPr eaLnBrk="1" fontAlgn="auto" hangingPunct="1">
              <a:spcBef>
                <a:spcPts val="0"/>
              </a:spcBef>
              <a:spcAft>
                <a:spcPts val="0"/>
              </a:spcAft>
              <a:buClrTx/>
              <a:buFontTx/>
              <a:buNone/>
            </a:pPr>
            <a:r>
              <a:rPr kumimoji="1" lang="en-US" altLang="ja-JP" sz="1200" dirty="0" smtClean="0">
                <a:solidFill>
                  <a:prstClr val="black"/>
                </a:solidFill>
                <a:latin typeface="Calibri"/>
              </a:rPr>
              <a:t>26:</a:t>
            </a:r>
            <a:r>
              <a:rPr kumimoji="1" lang="ja-JP" altLang="en-US" sz="1200" dirty="0" smtClean="0">
                <a:solidFill>
                  <a:prstClr val="black"/>
                </a:solidFill>
                <a:latin typeface="Calibri"/>
              </a:rPr>
              <a:t> </a:t>
            </a:r>
            <a:r>
              <a:rPr kumimoji="1" lang="en-US" altLang="ja-JP" sz="1200" dirty="0" smtClean="0">
                <a:solidFill>
                  <a:prstClr val="black"/>
                </a:solidFill>
                <a:latin typeface="Calibri"/>
              </a:rPr>
              <a:t>Bangkok</a:t>
            </a:r>
            <a:endParaRPr kumimoji="1" lang="ja-JP" altLang="en-US" sz="1200" dirty="0">
              <a:solidFill>
                <a:prstClr val="black"/>
              </a:solidFill>
              <a:latin typeface="Calibri"/>
            </a:endParaRPr>
          </a:p>
        </p:txBody>
      </p:sp>
      <p:sp>
        <p:nvSpPr>
          <p:cNvPr id="21" name="テキスト ボックス 20"/>
          <p:cNvSpPr txBox="1"/>
          <p:nvPr/>
        </p:nvSpPr>
        <p:spPr>
          <a:xfrm>
            <a:off x="218265" y="1000759"/>
            <a:ext cx="1142749" cy="1569660"/>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eaLnBrk="1" fontAlgn="auto" hangingPunct="1">
              <a:spcBef>
                <a:spcPts val="0"/>
              </a:spcBef>
              <a:spcAft>
                <a:spcPts val="0"/>
              </a:spcAft>
              <a:buClrTx/>
              <a:buFontTx/>
              <a:buNone/>
            </a:pPr>
            <a:r>
              <a:rPr kumimoji="1" lang="en-US" altLang="ja-JP" sz="1200" dirty="0" smtClean="0">
                <a:solidFill>
                  <a:prstClr val="black"/>
                </a:solidFill>
                <a:latin typeface="Calibri"/>
              </a:rPr>
              <a:t>12</a:t>
            </a:r>
            <a:r>
              <a:rPr kumimoji="1" lang="en-US" altLang="ja-JP" sz="1200" dirty="0">
                <a:solidFill>
                  <a:prstClr val="black"/>
                </a:solidFill>
                <a:latin typeface="Calibri"/>
              </a:rPr>
              <a:t>. </a:t>
            </a:r>
            <a:r>
              <a:rPr kumimoji="1" lang="en-US" altLang="ja-JP" sz="1200" dirty="0" smtClean="0">
                <a:solidFill>
                  <a:prstClr val="black"/>
                </a:solidFill>
                <a:latin typeface="Calibri"/>
              </a:rPr>
              <a:t>Nairobi*</a:t>
            </a:r>
            <a:endParaRPr kumimoji="1" lang="en-US" altLang="ja-JP" sz="1200" dirty="0">
              <a:solidFill>
                <a:prstClr val="black"/>
              </a:solidFill>
              <a:latin typeface="Calibri"/>
            </a:endParaRPr>
          </a:p>
          <a:p>
            <a:pPr eaLnBrk="1" fontAlgn="auto" hangingPunct="1">
              <a:spcBef>
                <a:spcPts val="0"/>
              </a:spcBef>
              <a:spcAft>
                <a:spcPts val="0"/>
              </a:spcAft>
              <a:buClrTx/>
              <a:buFontTx/>
              <a:buNone/>
            </a:pPr>
            <a:r>
              <a:rPr kumimoji="1" lang="en-US" altLang="ja-JP" sz="1200" dirty="0" smtClean="0">
                <a:solidFill>
                  <a:prstClr val="black"/>
                </a:solidFill>
                <a:latin typeface="Calibri"/>
              </a:rPr>
              <a:t>62:</a:t>
            </a:r>
            <a:r>
              <a:rPr kumimoji="1" lang="ja-JP" altLang="en-US" sz="1200" dirty="0" smtClean="0">
                <a:solidFill>
                  <a:prstClr val="black"/>
                </a:solidFill>
                <a:latin typeface="Calibri"/>
              </a:rPr>
              <a:t> </a:t>
            </a:r>
            <a:r>
              <a:rPr kumimoji="1" lang="en-US" altLang="ja-JP" sz="1200" dirty="0" smtClean="0">
                <a:solidFill>
                  <a:prstClr val="black"/>
                </a:solidFill>
                <a:latin typeface="Calibri"/>
              </a:rPr>
              <a:t>Norrköping</a:t>
            </a:r>
          </a:p>
          <a:p>
            <a:pPr eaLnBrk="1" fontAlgn="auto" hangingPunct="1">
              <a:spcBef>
                <a:spcPts val="0"/>
              </a:spcBef>
              <a:spcAft>
                <a:spcPts val="0"/>
              </a:spcAft>
              <a:buClrTx/>
              <a:buFontTx/>
              <a:buNone/>
            </a:pPr>
            <a:r>
              <a:rPr kumimoji="1" lang="en-US" altLang="ja-JP" sz="1200" dirty="0" smtClean="0">
                <a:solidFill>
                  <a:prstClr val="black"/>
                </a:solidFill>
                <a:latin typeface="Calibri"/>
              </a:rPr>
              <a:t>64:</a:t>
            </a:r>
            <a:r>
              <a:rPr kumimoji="1" lang="ja-JP" altLang="en-US" sz="1200" dirty="0" smtClean="0">
                <a:solidFill>
                  <a:prstClr val="black"/>
                </a:solidFill>
                <a:latin typeface="Calibri"/>
              </a:rPr>
              <a:t> </a:t>
            </a:r>
            <a:r>
              <a:rPr kumimoji="1" lang="en-US" altLang="ja-JP" sz="1200" dirty="0" smtClean="0">
                <a:solidFill>
                  <a:prstClr val="black"/>
                </a:solidFill>
                <a:latin typeface="Calibri"/>
              </a:rPr>
              <a:t>Offenbach*</a:t>
            </a:r>
          </a:p>
          <a:p>
            <a:pPr eaLnBrk="1" fontAlgn="auto" hangingPunct="1">
              <a:spcBef>
                <a:spcPts val="0"/>
              </a:spcBef>
              <a:spcAft>
                <a:spcPts val="0"/>
              </a:spcAft>
              <a:buClrTx/>
              <a:buFontTx/>
              <a:buNone/>
            </a:pPr>
            <a:r>
              <a:rPr kumimoji="1" lang="en-US" altLang="ja-JP" sz="1200" dirty="0">
                <a:solidFill>
                  <a:prstClr val="black"/>
                </a:solidFill>
                <a:latin typeface="Calibri"/>
              </a:rPr>
              <a:t>67. </a:t>
            </a:r>
            <a:r>
              <a:rPr kumimoji="1" lang="en-US" altLang="ja-JP" sz="1200" dirty="0" smtClean="0">
                <a:solidFill>
                  <a:prstClr val="black"/>
                </a:solidFill>
                <a:latin typeface="Calibri"/>
              </a:rPr>
              <a:t>Prague*</a:t>
            </a:r>
            <a:endParaRPr kumimoji="1" lang="ja-JP" altLang="en-US" sz="1200" dirty="0">
              <a:solidFill>
                <a:prstClr val="black"/>
              </a:solidFill>
              <a:latin typeface="Calibri"/>
            </a:endParaRPr>
          </a:p>
          <a:p>
            <a:pPr eaLnBrk="1" fontAlgn="auto" hangingPunct="1">
              <a:spcBef>
                <a:spcPts val="0"/>
              </a:spcBef>
              <a:spcAft>
                <a:spcPts val="0"/>
              </a:spcAft>
              <a:buClrTx/>
              <a:buFontTx/>
              <a:buNone/>
            </a:pPr>
            <a:r>
              <a:rPr kumimoji="1" lang="en-US" altLang="ja-JP" sz="1200" dirty="0">
                <a:solidFill>
                  <a:prstClr val="black"/>
                </a:solidFill>
                <a:latin typeface="Calibri"/>
              </a:rPr>
              <a:t>66: Rome</a:t>
            </a:r>
            <a:endParaRPr kumimoji="1" lang="ja-JP" altLang="en-US" sz="1200" dirty="0">
              <a:solidFill>
                <a:prstClr val="black"/>
              </a:solidFill>
              <a:latin typeface="Calibri"/>
            </a:endParaRPr>
          </a:p>
          <a:p>
            <a:pPr eaLnBrk="1" fontAlgn="auto" hangingPunct="1">
              <a:spcBef>
                <a:spcPts val="0"/>
              </a:spcBef>
              <a:spcAft>
                <a:spcPts val="0"/>
              </a:spcAft>
              <a:buClrTx/>
              <a:buFontTx/>
              <a:buNone/>
            </a:pPr>
            <a:r>
              <a:rPr kumimoji="1" lang="en-US" altLang="ja-JP" sz="1200" dirty="0" smtClean="0">
                <a:solidFill>
                  <a:prstClr val="black"/>
                </a:solidFill>
                <a:latin typeface="Calibri"/>
              </a:rPr>
              <a:t>68:</a:t>
            </a:r>
            <a:r>
              <a:rPr kumimoji="1" lang="ja-JP" altLang="en-US" sz="1200" dirty="0" smtClean="0">
                <a:solidFill>
                  <a:prstClr val="black"/>
                </a:solidFill>
                <a:latin typeface="Calibri"/>
              </a:rPr>
              <a:t> </a:t>
            </a:r>
            <a:r>
              <a:rPr kumimoji="1" lang="en-US" altLang="ja-JP" sz="1200" dirty="0" smtClean="0">
                <a:solidFill>
                  <a:prstClr val="black"/>
                </a:solidFill>
                <a:latin typeface="Calibri"/>
              </a:rPr>
              <a:t>Vienna</a:t>
            </a:r>
          </a:p>
          <a:p>
            <a:pPr eaLnBrk="1" fontAlgn="auto" hangingPunct="1">
              <a:spcBef>
                <a:spcPts val="0"/>
              </a:spcBef>
              <a:spcAft>
                <a:spcPts val="0"/>
              </a:spcAft>
              <a:buClrTx/>
              <a:buFontTx/>
              <a:buNone/>
            </a:pPr>
            <a:r>
              <a:rPr kumimoji="1" lang="en-US" altLang="ja-JP" sz="1200" dirty="0">
                <a:solidFill>
                  <a:prstClr val="black"/>
                </a:solidFill>
                <a:latin typeface="Calibri"/>
              </a:rPr>
              <a:t>69. </a:t>
            </a:r>
            <a:r>
              <a:rPr kumimoji="1" lang="en-US" altLang="ja-JP" sz="1200" dirty="0" smtClean="0">
                <a:solidFill>
                  <a:prstClr val="black"/>
                </a:solidFill>
                <a:latin typeface="Calibri"/>
              </a:rPr>
              <a:t>Sofia*</a:t>
            </a:r>
            <a:endParaRPr kumimoji="1" lang="ja-JP" altLang="en-US" sz="1200" dirty="0">
              <a:solidFill>
                <a:prstClr val="black"/>
              </a:solidFill>
              <a:latin typeface="Calibri"/>
            </a:endParaRPr>
          </a:p>
        </p:txBody>
      </p:sp>
      <p:cxnSp>
        <p:nvCxnSpPr>
          <p:cNvPr id="25" name="直線矢印コネクタ 24"/>
          <p:cNvCxnSpPr>
            <a:stCxn id="17" idx="1"/>
            <a:endCxn id="250" idx="3"/>
          </p:cNvCxnSpPr>
          <p:nvPr/>
        </p:nvCxnSpPr>
        <p:spPr>
          <a:xfrm flipH="1">
            <a:off x="7471610" y="1772816"/>
            <a:ext cx="556774" cy="41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1" idx="3"/>
            <a:endCxn id="119" idx="1"/>
          </p:cNvCxnSpPr>
          <p:nvPr/>
        </p:nvCxnSpPr>
        <p:spPr>
          <a:xfrm>
            <a:off x="1361014" y="1785589"/>
            <a:ext cx="402674" cy="172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51520" y="116632"/>
            <a:ext cx="2450927" cy="369332"/>
          </a:xfrm>
          <a:prstGeom prst="rect">
            <a:avLst/>
          </a:prstGeom>
          <a:noFill/>
        </p:spPr>
        <p:txBody>
          <a:bodyPr wrap="none" rtlCol="0">
            <a:spAutoFit/>
          </a:bodyPr>
          <a:lstStyle/>
          <a:p>
            <a:pPr eaLnBrk="1" fontAlgn="auto" hangingPunct="1">
              <a:spcBef>
                <a:spcPts val="0"/>
              </a:spcBef>
              <a:spcAft>
                <a:spcPts val="0"/>
              </a:spcAft>
              <a:buClrTx/>
              <a:buFontTx/>
              <a:buNone/>
            </a:pPr>
            <a:r>
              <a:rPr kumimoji="1" lang="en-US" altLang="ja-JP" sz="1800" b="1" i="1" u="sng" dirty="0" smtClean="0">
                <a:solidFill>
                  <a:prstClr val="black"/>
                </a:solidFill>
                <a:effectLst>
                  <a:outerShdw blurRad="38100" dist="38100" dir="2700000" algn="tl">
                    <a:srgbClr val="000000">
                      <a:alpha val="43137"/>
                    </a:srgbClr>
                  </a:outerShdw>
                </a:effectLst>
                <a:latin typeface="Calibri"/>
              </a:rPr>
              <a:t>WIS Routeing Roadmap</a:t>
            </a:r>
          </a:p>
        </p:txBody>
      </p:sp>
      <p:cxnSp>
        <p:nvCxnSpPr>
          <p:cNvPr id="154" name="直線コネクタ 153"/>
          <p:cNvCxnSpPr>
            <a:stCxn id="199" idx="4"/>
            <a:endCxn id="221" idx="3"/>
          </p:cNvCxnSpPr>
          <p:nvPr/>
        </p:nvCxnSpPr>
        <p:spPr>
          <a:xfrm>
            <a:off x="4824028" y="1385092"/>
            <a:ext cx="766629" cy="1980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80" idx="5"/>
            <a:endCxn id="221" idx="3"/>
          </p:cNvCxnSpPr>
          <p:nvPr/>
        </p:nvCxnSpPr>
        <p:spPr>
          <a:xfrm flipV="1">
            <a:off x="3769367" y="1583121"/>
            <a:ext cx="1821290" cy="6146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a:stCxn id="120" idx="5"/>
            <a:endCxn id="221" idx="3"/>
          </p:cNvCxnSpPr>
          <p:nvPr/>
        </p:nvCxnSpPr>
        <p:spPr>
          <a:xfrm flipV="1">
            <a:off x="3121295" y="1583121"/>
            <a:ext cx="2469362" cy="64807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a:stCxn id="144" idx="6"/>
            <a:endCxn id="221" idx="3"/>
          </p:cNvCxnSpPr>
          <p:nvPr/>
        </p:nvCxnSpPr>
        <p:spPr>
          <a:xfrm flipV="1">
            <a:off x="2843808" y="1583121"/>
            <a:ext cx="2746849" cy="148670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a:stCxn id="344" idx="7"/>
            <a:endCxn id="221" idx="3"/>
          </p:cNvCxnSpPr>
          <p:nvPr/>
        </p:nvCxnSpPr>
        <p:spPr>
          <a:xfrm flipV="1">
            <a:off x="3686814" y="1583121"/>
            <a:ext cx="1903843" cy="327417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a:stCxn id="306" idx="1"/>
            <a:endCxn id="221" idx="3"/>
          </p:cNvCxnSpPr>
          <p:nvPr/>
        </p:nvCxnSpPr>
        <p:spPr>
          <a:xfrm flipV="1">
            <a:off x="5590657" y="1583121"/>
            <a:ext cx="0" cy="347747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a:stCxn id="251" idx="3"/>
            <a:endCxn id="221" idx="3"/>
          </p:cNvCxnSpPr>
          <p:nvPr/>
        </p:nvCxnSpPr>
        <p:spPr>
          <a:xfrm flipH="1" flipV="1">
            <a:off x="5590657" y="1583121"/>
            <a:ext cx="576064" cy="432048"/>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stCxn id="199" idx="4"/>
            <a:endCxn id="251" idx="3"/>
          </p:cNvCxnSpPr>
          <p:nvPr/>
        </p:nvCxnSpPr>
        <p:spPr>
          <a:xfrm>
            <a:off x="4824028" y="1385092"/>
            <a:ext cx="1342693" cy="63007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a:stCxn id="199" idx="4"/>
            <a:endCxn id="306" idx="1"/>
          </p:cNvCxnSpPr>
          <p:nvPr/>
        </p:nvCxnSpPr>
        <p:spPr>
          <a:xfrm>
            <a:off x="4824028" y="1385092"/>
            <a:ext cx="766629" cy="36755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a:stCxn id="199" idx="4"/>
            <a:endCxn id="344" idx="7"/>
          </p:cNvCxnSpPr>
          <p:nvPr/>
        </p:nvCxnSpPr>
        <p:spPr>
          <a:xfrm flipH="1">
            <a:off x="3686814" y="1385092"/>
            <a:ext cx="1137214" cy="347220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a:stCxn id="199" idx="4"/>
            <a:endCxn id="144" idx="6"/>
          </p:cNvCxnSpPr>
          <p:nvPr/>
        </p:nvCxnSpPr>
        <p:spPr>
          <a:xfrm flipH="1">
            <a:off x="2843808" y="1385092"/>
            <a:ext cx="1980220" cy="168473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a:stCxn id="199" idx="4"/>
            <a:endCxn id="120" idx="5"/>
          </p:cNvCxnSpPr>
          <p:nvPr/>
        </p:nvCxnSpPr>
        <p:spPr>
          <a:xfrm flipH="1">
            <a:off x="3121295" y="1385092"/>
            <a:ext cx="1702733" cy="84610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a:stCxn id="199" idx="4"/>
            <a:endCxn id="80" idx="5"/>
          </p:cNvCxnSpPr>
          <p:nvPr/>
        </p:nvCxnSpPr>
        <p:spPr>
          <a:xfrm flipH="1">
            <a:off x="3769367" y="1385092"/>
            <a:ext cx="1054661" cy="259492"/>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a:stCxn id="80" idx="5"/>
            <a:endCxn id="251" idx="3"/>
          </p:cNvCxnSpPr>
          <p:nvPr/>
        </p:nvCxnSpPr>
        <p:spPr>
          <a:xfrm>
            <a:off x="3769367" y="1644584"/>
            <a:ext cx="2397354" cy="370585"/>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a:stCxn id="80" idx="5"/>
            <a:endCxn id="306" idx="1"/>
          </p:cNvCxnSpPr>
          <p:nvPr/>
        </p:nvCxnSpPr>
        <p:spPr>
          <a:xfrm>
            <a:off x="3769367" y="1644584"/>
            <a:ext cx="1821290" cy="3416011"/>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p:cNvCxnSpPr>
            <a:stCxn id="80" idx="5"/>
            <a:endCxn id="344" idx="7"/>
          </p:cNvCxnSpPr>
          <p:nvPr/>
        </p:nvCxnSpPr>
        <p:spPr>
          <a:xfrm flipH="1">
            <a:off x="3686814" y="1644584"/>
            <a:ext cx="82553" cy="3212716"/>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a:stCxn id="80" idx="5"/>
            <a:endCxn id="144" idx="6"/>
          </p:cNvCxnSpPr>
          <p:nvPr/>
        </p:nvCxnSpPr>
        <p:spPr>
          <a:xfrm flipH="1">
            <a:off x="2843808" y="1644584"/>
            <a:ext cx="925559" cy="1425246"/>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a:stCxn id="120" idx="5"/>
            <a:endCxn id="144" idx="6"/>
          </p:cNvCxnSpPr>
          <p:nvPr/>
        </p:nvCxnSpPr>
        <p:spPr>
          <a:xfrm flipH="1">
            <a:off x="2843808" y="2231193"/>
            <a:ext cx="277487" cy="838637"/>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p:cNvCxnSpPr>
            <a:stCxn id="80" idx="5"/>
            <a:endCxn id="120" idx="5"/>
          </p:cNvCxnSpPr>
          <p:nvPr/>
        </p:nvCxnSpPr>
        <p:spPr>
          <a:xfrm flipH="1">
            <a:off x="3121295" y="1644584"/>
            <a:ext cx="648072" cy="58660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9" name="直線コネクタ 318"/>
          <p:cNvCxnSpPr>
            <a:stCxn id="120" idx="5"/>
          </p:cNvCxnSpPr>
          <p:nvPr/>
        </p:nvCxnSpPr>
        <p:spPr>
          <a:xfrm flipV="1">
            <a:off x="3121295" y="2015170"/>
            <a:ext cx="3048573" cy="21602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p:cNvCxnSpPr>
            <a:stCxn id="120" idx="5"/>
            <a:endCxn id="306" idx="1"/>
          </p:cNvCxnSpPr>
          <p:nvPr/>
        </p:nvCxnSpPr>
        <p:spPr>
          <a:xfrm>
            <a:off x="3121295" y="2231193"/>
            <a:ext cx="2469362" cy="282940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3" name="直線コネクタ 322"/>
          <p:cNvCxnSpPr>
            <a:stCxn id="120" idx="5"/>
            <a:endCxn id="344" idx="7"/>
          </p:cNvCxnSpPr>
          <p:nvPr/>
        </p:nvCxnSpPr>
        <p:spPr>
          <a:xfrm>
            <a:off x="3121295" y="2231193"/>
            <a:ext cx="565519" cy="262610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a:stCxn id="144" idx="6"/>
            <a:endCxn id="344" idx="7"/>
          </p:cNvCxnSpPr>
          <p:nvPr/>
        </p:nvCxnSpPr>
        <p:spPr>
          <a:xfrm>
            <a:off x="2843808" y="3069830"/>
            <a:ext cx="843006" cy="17874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9" name="直線コネクタ 328"/>
          <p:cNvCxnSpPr>
            <a:stCxn id="144" idx="6"/>
            <a:endCxn id="306" idx="1"/>
          </p:cNvCxnSpPr>
          <p:nvPr/>
        </p:nvCxnSpPr>
        <p:spPr>
          <a:xfrm>
            <a:off x="2843808" y="3069830"/>
            <a:ext cx="2746849" cy="199076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1" name="直線コネクタ 330"/>
          <p:cNvCxnSpPr>
            <a:stCxn id="144" idx="6"/>
            <a:endCxn id="251" idx="3"/>
          </p:cNvCxnSpPr>
          <p:nvPr/>
        </p:nvCxnSpPr>
        <p:spPr>
          <a:xfrm flipV="1">
            <a:off x="2843808" y="2015169"/>
            <a:ext cx="3322913" cy="105466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a:stCxn id="344" idx="7"/>
            <a:endCxn id="306" idx="1"/>
          </p:cNvCxnSpPr>
          <p:nvPr/>
        </p:nvCxnSpPr>
        <p:spPr>
          <a:xfrm>
            <a:off x="3686814" y="4857300"/>
            <a:ext cx="1903843" cy="203295"/>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a:stCxn id="344" idx="7"/>
            <a:endCxn id="251" idx="3"/>
          </p:cNvCxnSpPr>
          <p:nvPr/>
        </p:nvCxnSpPr>
        <p:spPr>
          <a:xfrm flipV="1">
            <a:off x="3686814" y="2015169"/>
            <a:ext cx="2479907" cy="2842131"/>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3" name="直線コネクタ 342"/>
          <p:cNvCxnSpPr>
            <a:stCxn id="306" idx="1"/>
            <a:endCxn id="251" idx="3"/>
          </p:cNvCxnSpPr>
          <p:nvPr/>
        </p:nvCxnSpPr>
        <p:spPr>
          <a:xfrm flipV="1">
            <a:off x="5590657" y="2015169"/>
            <a:ext cx="576064" cy="3045426"/>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sp>
        <p:nvSpPr>
          <p:cNvPr id="356" name="テキスト ボックス 355"/>
          <p:cNvSpPr txBox="1"/>
          <p:nvPr/>
        </p:nvSpPr>
        <p:spPr>
          <a:xfrm>
            <a:off x="5928280" y="6159884"/>
            <a:ext cx="1191353" cy="646331"/>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51:</a:t>
            </a:r>
            <a:r>
              <a:rPr kumimoji="1" lang="ja-JP" altLang="en-US" sz="1200" dirty="0" smtClean="0">
                <a:solidFill>
                  <a:prstClr val="black"/>
                </a:solidFill>
                <a:latin typeface="Calibri"/>
              </a:rPr>
              <a:t> </a:t>
            </a:r>
            <a:r>
              <a:rPr kumimoji="1" lang="en-US" altLang="ja-JP" sz="1200" dirty="0" smtClean="0">
                <a:solidFill>
                  <a:prstClr val="black"/>
                </a:solidFill>
                <a:latin typeface="Calibri"/>
              </a:rPr>
              <a:t>Melbourne*</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52: Wellington</a:t>
            </a:r>
            <a:endParaRPr kumimoji="1" lang="ja-JP" altLang="en-US" sz="1200" dirty="0">
              <a:solidFill>
                <a:prstClr val="black"/>
              </a:solidFill>
              <a:latin typeface="Calibri"/>
            </a:endParaRPr>
          </a:p>
        </p:txBody>
      </p:sp>
      <p:cxnSp>
        <p:nvCxnSpPr>
          <p:cNvPr id="361" name="直線矢印コネクタ 360"/>
          <p:cNvCxnSpPr>
            <a:stCxn id="356" idx="0"/>
            <a:endCxn id="291" idx="2"/>
          </p:cNvCxnSpPr>
          <p:nvPr/>
        </p:nvCxnSpPr>
        <p:spPr>
          <a:xfrm flipH="1" flipV="1">
            <a:off x="5921293" y="5922857"/>
            <a:ext cx="602664" cy="237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2" name="テキスト ボックス 361"/>
          <p:cNvSpPr txBox="1"/>
          <p:nvPr/>
        </p:nvSpPr>
        <p:spPr>
          <a:xfrm>
            <a:off x="2026959" y="6269463"/>
            <a:ext cx="1238352"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41:</a:t>
            </a:r>
            <a:r>
              <a:rPr kumimoji="1" lang="ja-JP" altLang="en-US" sz="1200" dirty="0" smtClean="0">
                <a:solidFill>
                  <a:prstClr val="black"/>
                </a:solidFill>
                <a:latin typeface="Calibri"/>
              </a:rPr>
              <a:t> </a:t>
            </a:r>
            <a:r>
              <a:rPr kumimoji="1" lang="en-US" altLang="ja-JP" sz="1200" dirty="0" smtClean="0">
                <a:solidFill>
                  <a:prstClr val="black"/>
                </a:solidFill>
                <a:latin typeface="Calibri"/>
              </a:rPr>
              <a:t>Washington*</a:t>
            </a:r>
            <a:endParaRPr kumimoji="1" lang="ja-JP" altLang="en-US" sz="1200" dirty="0">
              <a:solidFill>
                <a:prstClr val="black"/>
              </a:solidFill>
              <a:latin typeface="Calibri"/>
            </a:endParaRPr>
          </a:p>
        </p:txBody>
      </p:sp>
      <p:cxnSp>
        <p:nvCxnSpPr>
          <p:cNvPr id="364" name="直線矢印コネクタ 363"/>
          <p:cNvCxnSpPr/>
          <p:nvPr/>
        </p:nvCxnSpPr>
        <p:spPr>
          <a:xfrm flipV="1">
            <a:off x="2982551" y="5871165"/>
            <a:ext cx="180020" cy="398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5" name="テキスト ボックス 364"/>
          <p:cNvSpPr txBox="1"/>
          <p:nvPr/>
        </p:nvSpPr>
        <p:spPr>
          <a:xfrm>
            <a:off x="116635" y="2827914"/>
            <a:ext cx="1064459" cy="646331"/>
          </a:xfrm>
          <a:prstGeom prst="rect">
            <a:avLst/>
          </a:prstGeom>
          <a:noFill/>
          <a:ln>
            <a:solidFill>
              <a:schemeClr val="accent1"/>
            </a:solidFill>
          </a:ln>
        </p:spPr>
        <p:txBody>
          <a:bodyPr wrap="squar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eaLnBrk="1" fontAlgn="auto" hangingPunct="1">
              <a:spcBef>
                <a:spcPts val="0"/>
              </a:spcBef>
              <a:spcAft>
                <a:spcPts val="0"/>
              </a:spcAft>
              <a:buClrTx/>
              <a:buFontTx/>
              <a:buNone/>
            </a:pPr>
            <a:r>
              <a:rPr kumimoji="1" lang="en-US" altLang="ja-JP" sz="1200" dirty="0" smtClean="0">
                <a:solidFill>
                  <a:prstClr val="black"/>
                </a:solidFill>
                <a:latin typeface="Calibri"/>
              </a:rPr>
              <a:t>63: Toulouse</a:t>
            </a:r>
            <a:r>
              <a:rPr kumimoji="1" lang="en-US" altLang="ja-JP" sz="1200" dirty="0">
                <a:solidFill>
                  <a:prstClr val="black"/>
                </a:solidFill>
                <a:latin typeface="Calibri"/>
              </a:rPr>
              <a:t>*</a:t>
            </a:r>
          </a:p>
          <a:p>
            <a:pPr eaLnBrk="1" fontAlgn="auto" hangingPunct="1">
              <a:spcBef>
                <a:spcPts val="0"/>
              </a:spcBef>
              <a:spcAft>
                <a:spcPts val="0"/>
              </a:spcAft>
              <a:buClrTx/>
              <a:buFontTx/>
              <a:buNone/>
            </a:pPr>
            <a:r>
              <a:rPr kumimoji="1" lang="en-US" altLang="ja-JP" sz="1200" dirty="0">
                <a:solidFill>
                  <a:prstClr val="black"/>
                </a:solidFill>
                <a:latin typeface="Calibri"/>
              </a:rPr>
              <a:t>16. Algiers</a:t>
            </a:r>
            <a:r>
              <a:rPr kumimoji="1" lang="en-US" altLang="ja-JP" sz="1200" dirty="0" smtClean="0">
                <a:solidFill>
                  <a:prstClr val="black"/>
                </a:solidFill>
                <a:latin typeface="Calibri"/>
              </a:rPr>
              <a:t>*</a:t>
            </a:r>
            <a:endParaRPr kumimoji="1" lang="en-US" altLang="ja-JP" sz="1200" dirty="0">
              <a:solidFill>
                <a:prstClr val="black"/>
              </a:solidFill>
              <a:latin typeface="Calibri"/>
            </a:endParaRPr>
          </a:p>
        </p:txBody>
      </p:sp>
      <p:cxnSp>
        <p:nvCxnSpPr>
          <p:cNvPr id="375" name="直線矢印コネクタ 374"/>
          <p:cNvCxnSpPr>
            <a:stCxn id="365" idx="3"/>
            <a:endCxn id="143" idx="1"/>
          </p:cNvCxnSpPr>
          <p:nvPr/>
        </p:nvCxnSpPr>
        <p:spPr>
          <a:xfrm flipV="1">
            <a:off x="1181094" y="2976114"/>
            <a:ext cx="314148" cy="174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2" name="テキスト ボックス 401"/>
          <p:cNvSpPr txBox="1"/>
          <p:nvPr/>
        </p:nvSpPr>
        <p:spPr>
          <a:xfrm>
            <a:off x="1795175" y="698628"/>
            <a:ext cx="889860" cy="461665"/>
          </a:xfrm>
          <a:prstGeom prst="rect">
            <a:avLst/>
          </a:prstGeom>
          <a:noFill/>
          <a:ln>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200" dirty="0" smtClean="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61: Exeter*</a:t>
            </a:r>
            <a:endParaRPr kumimoji="1" lang="ja-JP" altLang="en-US" sz="1200" dirty="0">
              <a:solidFill>
                <a:prstClr val="black"/>
              </a:solidFill>
              <a:latin typeface="Calibri"/>
            </a:endParaRPr>
          </a:p>
        </p:txBody>
      </p:sp>
      <p:cxnSp>
        <p:nvCxnSpPr>
          <p:cNvPr id="404" name="直線矢印コネクタ 403"/>
          <p:cNvCxnSpPr>
            <a:stCxn id="402" idx="3"/>
            <a:endCxn id="111" idx="1"/>
          </p:cNvCxnSpPr>
          <p:nvPr/>
        </p:nvCxnSpPr>
        <p:spPr>
          <a:xfrm flipV="1">
            <a:off x="2685035" y="912531"/>
            <a:ext cx="455655" cy="16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6" name="テキスト ボックス 425"/>
          <p:cNvSpPr txBox="1"/>
          <p:nvPr/>
        </p:nvSpPr>
        <p:spPr>
          <a:xfrm>
            <a:off x="5639938" y="116632"/>
            <a:ext cx="2168542" cy="646331"/>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smtClean="0">
                <a:solidFill>
                  <a:prstClr val="black"/>
                </a:solidFill>
                <a:latin typeface="Calibri"/>
              </a:rPr>
              <a:t>RTH(DCPC)</a:t>
            </a:r>
          </a:p>
          <a:p>
            <a:pPr eaLnBrk="1" fontAlgn="auto" hangingPunct="1">
              <a:spcBef>
                <a:spcPts val="0"/>
              </a:spcBef>
              <a:spcAft>
                <a:spcPts val="0"/>
              </a:spcAft>
              <a:buClrTx/>
              <a:buFontTx/>
              <a:buNone/>
            </a:pPr>
            <a:r>
              <a:rPr kumimoji="1" lang="en-US" altLang="ja-JP" sz="1200" dirty="0" smtClean="0">
                <a:solidFill>
                  <a:prstClr val="black"/>
                </a:solidFill>
                <a:latin typeface="Calibri"/>
              </a:rPr>
              <a:t>23: Novosibirsk24: Khabarovsk, </a:t>
            </a:r>
          </a:p>
          <a:p>
            <a:pPr eaLnBrk="1" fontAlgn="auto" hangingPunct="1">
              <a:spcBef>
                <a:spcPts val="0"/>
              </a:spcBef>
              <a:spcAft>
                <a:spcPts val="0"/>
              </a:spcAft>
              <a:buClrTx/>
              <a:buFontTx/>
              <a:buNone/>
            </a:pPr>
            <a:r>
              <a:rPr kumimoji="1" lang="en-US" altLang="ja-JP" sz="1200" dirty="0" smtClean="0">
                <a:solidFill>
                  <a:prstClr val="black"/>
                </a:solidFill>
                <a:latin typeface="Calibri"/>
              </a:rPr>
              <a:t>65: Moscow*</a:t>
            </a:r>
            <a:endParaRPr kumimoji="1" lang="ja-JP" altLang="en-US" sz="1200" dirty="0">
              <a:solidFill>
                <a:prstClr val="black"/>
              </a:solidFill>
              <a:latin typeface="Calibri"/>
            </a:endParaRPr>
          </a:p>
        </p:txBody>
      </p:sp>
      <p:cxnSp>
        <p:nvCxnSpPr>
          <p:cNvPr id="432" name="直線矢印コネクタ 431"/>
          <p:cNvCxnSpPr>
            <a:stCxn id="426" idx="1"/>
            <a:endCxn id="187" idx="3"/>
          </p:cNvCxnSpPr>
          <p:nvPr/>
        </p:nvCxnSpPr>
        <p:spPr>
          <a:xfrm flipH="1">
            <a:off x="5250274" y="439798"/>
            <a:ext cx="389664" cy="282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円/楕円 79"/>
          <p:cNvSpPr/>
          <p:nvPr/>
        </p:nvSpPr>
        <p:spPr>
          <a:xfrm>
            <a:off x="3707904" y="1583121"/>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111" name="テキスト ボックス 110"/>
          <p:cNvSpPr txBox="1"/>
          <p:nvPr/>
        </p:nvSpPr>
        <p:spPr>
          <a:xfrm>
            <a:off x="3140690" y="620143"/>
            <a:ext cx="711413"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Exeter</a:t>
            </a:r>
            <a:endParaRPr kumimoji="1" lang="ja-JP" altLang="en-US" sz="1600" dirty="0">
              <a:solidFill>
                <a:prstClr val="black"/>
              </a:solidFill>
              <a:latin typeface="Calibri"/>
            </a:endParaRPr>
          </a:p>
        </p:txBody>
      </p:sp>
      <p:cxnSp>
        <p:nvCxnSpPr>
          <p:cNvPr id="116" name="直線コネクタ 115"/>
          <p:cNvCxnSpPr>
            <a:stCxn id="111" idx="2"/>
            <a:endCxn id="80" idx="1"/>
          </p:cNvCxnSpPr>
          <p:nvPr/>
        </p:nvCxnSpPr>
        <p:spPr>
          <a:xfrm>
            <a:off x="3496397" y="1204918"/>
            <a:ext cx="222052" cy="388748"/>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1763688" y="1665674"/>
            <a:ext cx="1047980"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Offenbach</a:t>
            </a:r>
            <a:endParaRPr kumimoji="1" lang="ja-JP" altLang="en-US" sz="1600" dirty="0">
              <a:solidFill>
                <a:prstClr val="black"/>
              </a:solidFill>
              <a:latin typeface="Calibri"/>
            </a:endParaRPr>
          </a:p>
        </p:txBody>
      </p:sp>
      <p:sp>
        <p:nvSpPr>
          <p:cNvPr id="120" name="円/楕円 119"/>
          <p:cNvSpPr/>
          <p:nvPr/>
        </p:nvSpPr>
        <p:spPr>
          <a:xfrm>
            <a:off x="3059832" y="2169730"/>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121" name="直線コネクタ 120"/>
          <p:cNvCxnSpPr>
            <a:stCxn id="119" idx="3"/>
            <a:endCxn id="120" idx="1"/>
          </p:cNvCxnSpPr>
          <p:nvPr/>
        </p:nvCxnSpPr>
        <p:spPr>
          <a:xfrm>
            <a:off x="2811668" y="1958062"/>
            <a:ext cx="258709" cy="222213"/>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1495242" y="2683726"/>
            <a:ext cx="927883"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Toulouse</a:t>
            </a:r>
            <a:endParaRPr kumimoji="1" lang="ja-JP" altLang="en-US" sz="1600" dirty="0">
              <a:solidFill>
                <a:prstClr val="black"/>
              </a:solidFill>
              <a:latin typeface="Calibri"/>
            </a:endParaRPr>
          </a:p>
        </p:txBody>
      </p:sp>
      <p:sp>
        <p:nvSpPr>
          <p:cNvPr id="144" name="円/楕円 143"/>
          <p:cNvSpPr/>
          <p:nvPr/>
        </p:nvSpPr>
        <p:spPr>
          <a:xfrm>
            <a:off x="2771800" y="3033826"/>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145" name="直線コネクタ 144"/>
          <p:cNvCxnSpPr>
            <a:stCxn id="143" idx="3"/>
            <a:endCxn id="144" idx="2"/>
          </p:cNvCxnSpPr>
          <p:nvPr/>
        </p:nvCxnSpPr>
        <p:spPr>
          <a:xfrm>
            <a:off x="2423125" y="2976114"/>
            <a:ext cx="348675" cy="93716"/>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187" name="テキスト ボックス 186"/>
          <p:cNvSpPr txBox="1"/>
          <p:nvPr/>
        </p:nvSpPr>
        <p:spPr>
          <a:xfrm>
            <a:off x="4361248" y="429537"/>
            <a:ext cx="889026"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Moscow</a:t>
            </a:r>
            <a:endParaRPr kumimoji="1" lang="ja-JP" altLang="en-US" sz="1600" dirty="0">
              <a:solidFill>
                <a:prstClr val="black"/>
              </a:solidFill>
              <a:latin typeface="Calibri"/>
            </a:endParaRPr>
          </a:p>
        </p:txBody>
      </p:sp>
      <p:sp>
        <p:nvSpPr>
          <p:cNvPr id="199" name="円/楕円 198"/>
          <p:cNvSpPr/>
          <p:nvPr/>
        </p:nvSpPr>
        <p:spPr>
          <a:xfrm>
            <a:off x="4788024" y="1313084"/>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200" name="直線コネクタ 199"/>
          <p:cNvCxnSpPr>
            <a:stCxn id="187" idx="2"/>
            <a:endCxn id="199" idx="0"/>
          </p:cNvCxnSpPr>
          <p:nvPr/>
        </p:nvCxnSpPr>
        <p:spPr>
          <a:xfrm>
            <a:off x="4805761" y="1014312"/>
            <a:ext cx="18267" cy="298772"/>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221" name="円/楕円 220"/>
          <p:cNvSpPr/>
          <p:nvPr/>
        </p:nvSpPr>
        <p:spPr>
          <a:xfrm>
            <a:off x="5580112" y="1521658"/>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222" name="直線コネクタ 221"/>
          <p:cNvCxnSpPr>
            <a:stCxn id="233" idx="1"/>
            <a:endCxn id="221" idx="7"/>
          </p:cNvCxnSpPr>
          <p:nvPr/>
        </p:nvCxnSpPr>
        <p:spPr>
          <a:xfrm flipH="1">
            <a:off x="5641575" y="1165974"/>
            <a:ext cx="442593" cy="366229"/>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233" name="テキスト ボックス 232"/>
          <p:cNvSpPr txBox="1"/>
          <p:nvPr/>
        </p:nvSpPr>
        <p:spPr>
          <a:xfrm>
            <a:off x="6084168" y="873586"/>
            <a:ext cx="745717"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Beijing</a:t>
            </a:r>
            <a:endParaRPr kumimoji="1" lang="ja-JP" altLang="en-US" sz="1600" dirty="0">
              <a:solidFill>
                <a:prstClr val="black"/>
              </a:solidFill>
              <a:latin typeface="Calibri"/>
            </a:endParaRPr>
          </a:p>
        </p:txBody>
      </p:sp>
      <p:sp>
        <p:nvSpPr>
          <p:cNvPr id="245" name="テキスト ボックス 244"/>
          <p:cNvSpPr txBox="1"/>
          <p:nvPr/>
        </p:nvSpPr>
        <p:spPr>
          <a:xfrm>
            <a:off x="8096388" y="2385754"/>
            <a:ext cx="969368"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22</a:t>
            </a:r>
            <a:r>
              <a:rPr kumimoji="1" lang="en-US" altLang="ja-JP" sz="1200" dirty="0">
                <a:solidFill>
                  <a:prstClr val="black"/>
                </a:solidFill>
                <a:latin typeface="Calibri"/>
              </a:rPr>
              <a:t>: Tashkent</a:t>
            </a:r>
            <a:endParaRPr kumimoji="1" lang="en-US" altLang="ja-JP" sz="1200" dirty="0" smtClean="0">
              <a:solidFill>
                <a:prstClr val="black"/>
              </a:solidFill>
              <a:latin typeface="Calibri"/>
            </a:endParaRPr>
          </a:p>
        </p:txBody>
      </p:sp>
      <p:cxnSp>
        <p:nvCxnSpPr>
          <p:cNvPr id="246" name="直線矢印コネクタ 245"/>
          <p:cNvCxnSpPr>
            <a:stCxn id="245" idx="1"/>
            <a:endCxn id="247" idx="3"/>
          </p:cNvCxnSpPr>
          <p:nvPr/>
        </p:nvCxnSpPr>
        <p:spPr>
          <a:xfrm flipH="1" flipV="1">
            <a:off x="7665000" y="2534126"/>
            <a:ext cx="431388" cy="82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7" name="テキスト ボックス 246"/>
          <p:cNvSpPr txBox="1"/>
          <p:nvPr/>
        </p:nvSpPr>
        <p:spPr>
          <a:xfrm>
            <a:off x="7020272" y="2241738"/>
            <a:ext cx="644728"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Seoul</a:t>
            </a:r>
            <a:endParaRPr kumimoji="1" lang="ja-JP" altLang="en-US" sz="1600" dirty="0">
              <a:solidFill>
                <a:prstClr val="black"/>
              </a:solidFill>
              <a:latin typeface="Calibri"/>
            </a:endParaRPr>
          </a:p>
        </p:txBody>
      </p:sp>
      <p:sp>
        <p:nvSpPr>
          <p:cNvPr id="250" name="テキスト ボックス 249"/>
          <p:cNvSpPr txBox="1"/>
          <p:nvPr/>
        </p:nvSpPr>
        <p:spPr>
          <a:xfrm>
            <a:off x="6804248" y="1521658"/>
            <a:ext cx="667362"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Tokyo</a:t>
            </a:r>
            <a:endParaRPr kumimoji="1" lang="ja-JP" altLang="en-US" sz="1600" dirty="0">
              <a:solidFill>
                <a:prstClr val="black"/>
              </a:solidFill>
              <a:latin typeface="Calibri"/>
            </a:endParaRPr>
          </a:p>
        </p:txBody>
      </p:sp>
      <p:sp>
        <p:nvSpPr>
          <p:cNvPr id="251" name="円/楕円 250"/>
          <p:cNvSpPr/>
          <p:nvPr/>
        </p:nvSpPr>
        <p:spPr>
          <a:xfrm>
            <a:off x="6156176" y="1953706"/>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252" name="直線コネクタ 251"/>
          <p:cNvCxnSpPr>
            <a:stCxn id="250" idx="1"/>
            <a:endCxn id="251" idx="7"/>
          </p:cNvCxnSpPr>
          <p:nvPr/>
        </p:nvCxnSpPr>
        <p:spPr>
          <a:xfrm flipH="1">
            <a:off x="6217639" y="1814046"/>
            <a:ext cx="586609" cy="150205"/>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291" name="テキスト ボックス 290"/>
          <p:cNvSpPr txBox="1"/>
          <p:nvPr/>
        </p:nvSpPr>
        <p:spPr>
          <a:xfrm>
            <a:off x="5364088" y="5338082"/>
            <a:ext cx="1114409"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Melbourne</a:t>
            </a:r>
            <a:endParaRPr kumimoji="1" lang="ja-JP" altLang="en-US" sz="1600" dirty="0">
              <a:solidFill>
                <a:prstClr val="black"/>
              </a:solidFill>
              <a:latin typeface="Calibri"/>
            </a:endParaRPr>
          </a:p>
        </p:txBody>
      </p:sp>
      <p:sp>
        <p:nvSpPr>
          <p:cNvPr id="306" name="円/楕円 305"/>
          <p:cNvSpPr/>
          <p:nvPr/>
        </p:nvSpPr>
        <p:spPr>
          <a:xfrm>
            <a:off x="5580112" y="5050050"/>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308" name="直線コネクタ 307"/>
          <p:cNvCxnSpPr>
            <a:stCxn id="291" idx="0"/>
            <a:endCxn id="306" idx="5"/>
          </p:cNvCxnSpPr>
          <p:nvPr/>
        </p:nvCxnSpPr>
        <p:spPr>
          <a:xfrm flipH="1" flipV="1">
            <a:off x="5641575" y="5111513"/>
            <a:ext cx="279718" cy="226569"/>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342" name="テキスト ボックス 341"/>
          <p:cNvSpPr txBox="1"/>
          <p:nvPr/>
        </p:nvSpPr>
        <p:spPr>
          <a:xfrm>
            <a:off x="2574589" y="5338082"/>
            <a:ext cx="1175964"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Washington</a:t>
            </a:r>
            <a:endParaRPr kumimoji="1" lang="ja-JP" altLang="en-US" sz="1600" dirty="0">
              <a:solidFill>
                <a:prstClr val="black"/>
              </a:solidFill>
              <a:latin typeface="Calibri"/>
            </a:endParaRPr>
          </a:p>
        </p:txBody>
      </p:sp>
      <p:sp>
        <p:nvSpPr>
          <p:cNvPr id="344" name="円/楕円 343"/>
          <p:cNvSpPr/>
          <p:nvPr/>
        </p:nvSpPr>
        <p:spPr>
          <a:xfrm>
            <a:off x="3625351" y="4846755"/>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345" name="直線コネクタ 344"/>
          <p:cNvCxnSpPr>
            <a:stCxn id="342" idx="0"/>
            <a:endCxn id="344" idx="3"/>
          </p:cNvCxnSpPr>
          <p:nvPr/>
        </p:nvCxnSpPr>
        <p:spPr>
          <a:xfrm flipV="1">
            <a:off x="3162571" y="4908218"/>
            <a:ext cx="473325" cy="429864"/>
          </a:xfrm>
          <a:prstGeom prst="line">
            <a:avLst/>
          </a:prstGeom>
          <a:ln w="76200" cap="rnd" cmpd="sng"/>
        </p:spPr>
        <p:style>
          <a:lnRef idx="1">
            <a:schemeClr val="accent1"/>
          </a:lnRef>
          <a:fillRef idx="0">
            <a:schemeClr val="accent1"/>
          </a:fillRef>
          <a:effectRef idx="0">
            <a:schemeClr val="accent1"/>
          </a:effectRef>
          <a:fontRef idx="minor">
            <a:schemeClr val="tx1"/>
          </a:fontRef>
        </p:style>
      </p:cxnSp>
      <p:sp>
        <p:nvSpPr>
          <p:cNvPr id="383" name="テキスト ボックス 382"/>
          <p:cNvSpPr txBox="1"/>
          <p:nvPr/>
        </p:nvSpPr>
        <p:spPr>
          <a:xfrm>
            <a:off x="7236296" y="3033826"/>
            <a:ext cx="772969"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Jeddah</a:t>
            </a:r>
            <a:endParaRPr kumimoji="1" lang="ja-JP" altLang="en-US" sz="1600" dirty="0">
              <a:solidFill>
                <a:prstClr val="black"/>
              </a:solidFill>
              <a:latin typeface="Calibri"/>
            </a:endParaRPr>
          </a:p>
        </p:txBody>
      </p:sp>
      <p:sp>
        <p:nvSpPr>
          <p:cNvPr id="384" name="テキスト ボックス 383"/>
          <p:cNvSpPr txBox="1"/>
          <p:nvPr/>
        </p:nvSpPr>
        <p:spPr>
          <a:xfrm>
            <a:off x="6869824" y="4803287"/>
            <a:ext cx="1042850"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New Delhi</a:t>
            </a:r>
            <a:endParaRPr kumimoji="1" lang="ja-JP" altLang="en-US" sz="1600" dirty="0">
              <a:solidFill>
                <a:prstClr val="black"/>
              </a:solidFill>
              <a:latin typeface="Calibri"/>
            </a:endParaRPr>
          </a:p>
        </p:txBody>
      </p:sp>
      <p:sp>
        <p:nvSpPr>
          <p:cNvPr id="386" name="テキスト ボックス 385"/>
          <p:cNvSpPr txBox="1"/>
          <p:nvPr/>
        </p:nvSpPr>
        <p:spPr>
          <a:xfrm>
            <a:off x="4104255" y="5453856"/>
            <a:ext cx="781561"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Brasilia</a:t>
            </a:r>
            <a:endParaRPr kumimoji="1" lang="ja-JP" altLang="en-US" sz="1600" dirty="0">
              <a:solidFill>
                <a:prstClr val="black"/>
              </a:solidFill>
              <a:latin typeface="Calibri"/>
            </a:endParaRPr>
          </a:p>
        </p:txBody>
      </p:sp>
      <p:sp>
        <p:nvSpPr>
          <p:cNvPr id="387" name="テキスト ボックス 386"/>
          <p:cNvSpPr txBox="1"/>
          <p:nvPr/>
        </p:nvSpPr>
        <p:spPr>
          <a:xfrm>
            <a:off x="7076965" y="3979656"/>
            <a:ext cx="748923"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Tehran</a:t>
            </a:r>
            <a:endParaRPr kumimoji="1" lang="ja-JP" altLang="en-US" sz="1600" dirty="0">
              <a:solidFill>
                <a:prstClr val="black"/>
              </a:solidFill>
              <a:latin typeface="Calibri"/>
            </a:endParaRPr>
          </a:p>
        </p:txBody>
      </p:sp>
      <p:sp>
        <p:nvSpPr>
          <p:cNvPr id="388" name="テキスト ボックス 387"/>
          <p:cNvSpPr txBox="1"/>
          <p:nvPr/>
        </p:nvSpPr>
        <p:spPr>
          <a:xfrm>
            <a:off x="1403648" y="3574757"/>
            <a:ext cx="1111073"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Casablanca</a:t>
            </a:r>
            <a:endParaRPr kumimoji="1" lang="ja-JP" altLang="en-US" sz="1600" dirty="0">
              <a:solidFill>
                <a:prstClr val="black"/>
              </a:solidFill>
              <a:latin typeface="Calibri"/>
            </a:endParaRPr>
          </a:p>
        </p:txBody>
      </p:sp>
      <p:sp>
        <p:nvSpPr>
          <p:cNvPr id="389" name="テキスト ボックス 388"/>
          <p:cNvSpPr txBox="1"/>
          <p:nvPr/>
        </p:nvSpPr>
        <p:spPr>
          <a:xfrm>
            <a:off x="1660961" y="4520521"/>
            <a:ext cx="853760" cy="584775"/>
          </a:xfrm>
          <a:prstGeom prst="rect">
            <a:avLst/>
          </a:prstGeom>
          <a:noFill/>
          <a:ln w="38100" cmpd="dbl">
            <a:solidFill>
              <a:schemeClr val="accent1"/>
            </a:solidFill>
          </a:ln>
        </p:spPr>
        <p:txBody>
          <a:bodyPr wrap="none" rtlCol="0">
            <a:spAutoFit/>
          </a:bodyPr>
          <a:lstStyle/>
          <a:p>
            <a:pPr algn="ctr" eaLnBrk="1" fontAlgn="auto" hangingPunct="1">
              <a:spcBef>
                <a:spcPts val="0"/>
              </a:spcBef>
              <a:spcAft>
                <a:spcPts val="0"/>
              </a:spcAft>
              <a:buClrTx/>
              <a:buFontTx/>
              <a:buNone/>
            </a:pPr>
            <a:r>
              <a:rPr kumimoji="1" lang="en-US" altLang="ja-JP" sz="1600" dirty="0" smtClean="0">
                <a:solidFill>
                  <a:prstClr val="black"/>
                </a:solidFill>
                <a:latin typeface="Calibri"/>
              </a:rPr>
              <a:t>GISC</a:t>
            </a:r>
          </a:p>
          <a:p>
            <a:pPr algn="ctr" eaLnBrk="1" fontAlgn="auto" hangingPunct="1">
              <a:spcBef>
                <a:spcPts val="0"/>
              </a:spcBef>
              <a:spcAft>
                <a:spcPts val="0"/>
              </a:spcAft>
              <a:buClrTx/>
              <a:buFontTx/>
              <a:buNone/>
            </a:pPr>
            <a:r>
              <a:rPr kumimoji="1" lang="en-US" altLang="ja-JP" sz="1600" dirty="0" smtClean="0">
                <a:solidFill>
                  <a:prstClr val="black"/>
                </a:solidFill>
                <a:latin typeface="Calibri"/>
              </a:rPr>
              <a:t>Pretoria</a:t>
            </a:r>
            <a:endParaRPr kumimoji="1" lang="ja-JP" altLang="en-US" sz="1600" dirty="0">
              <a:solidFill>
                <a:prstClr val="black"/>
              </a:solidFill>
              <a:latin typeface="Calibri"/>
            </a:endParaRPr>
          </a:p>
        </p:txBody>
      </p:sp>
      <p:sp>
        <p:nvSpPr>
          <p:cNvPr id="472" name="円/楕円 471"/>
          <p:cNvSpPr/>
          <p:nvPr/>
        </p:nvSpPr>
        <p:spPr>
          <a:xfrm>
            <a:off x="2843808" y="3753906"/>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473" name="円/楕円 472"/>
          <p:cNvSpPr/>
          <p:nvPr/>
        </p:nvSpPr>
        <p:spPr>
          <a:xfrm>
            <a:off x="3059832" y="4329970"/>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476" name="円/楕円 475"/>
          <p:cNvSpPr/>
          <p:nvPr/>
        </p:nvSpPr>
        <p:spPr>
          <a:xfrm>
            <a:off x="6516216" y="2529770"/>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477" name="円/楕円 476"/>
          <p:cNvSpPr/>
          <p:nvPr/>
        </p:nvSpPr>
        <p:spPr>
          <a:xfrm>
            <a:off x="6660232" y="3249850"/>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478" name="円/楕円 477"/>
          <p:cNvSpPr/>
          <p:nvPr/>
        </p:nvSpPr>
        <p:spPr>
          <a:xfrm>
            <a:off x="6181635" y="4598907"/>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sp>
        <p:nvSpPr>
          <p:cNvPr id="479" name="円/楕円 478"/>
          <p:cNvSpPr/>
          <p:nvPr/>
        </p:nvSpPr>
        <p:spPr>
          <a:xfrm>
            <a:off x="6539490" y="4034895"/>
            <a:ext cx="72008" cy="720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ClrTx/>
              <a:buFontTx/>
              <a:buNone/>
            </a:pPr>
            <a:endParaRPr kumimoji="1" lang="ja-JP" altLang="en-US" sz="1800">
              <a:solidFill>
                <a:prstClr val="white"/>
              </a:solidFill>
            </a:endParaRPr>
          </a:p>
        </p:txBody>
      </p:sp>
      <p:cxnSp>
        <p:nvCxnSpPr>
          <p:cNvPr id="502" name="直線コネクタ 501"/>
          <p:cNvCxnSpPr>
            <a:stCxn id="476" idx="2"/>
            <a:endCxn id="251" idx="3"/>
          </p:cNvCxnSpPr>
          <p:nvPr/>
        </p:nvCxnSpPr>
        <p:spPr>
          <a:xfrm flipH="1" flipV="1">
            <a:off x="6166721" y="2015169"/>
            <a:ext cx="349495" cy="55060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4" name="直線コネクタ 503"/>
          <p:cNvCxnSpPr>
            <a:stCxn id="476" idx="2"/>
            <a:endCxn id="221" idx="3"/>
          </p:cNvCxnSpPr>
          <p:nvPr/>
        </p:nvCxnSpPr>
        <p:spPr>
          <a:xfrm flipH="1" flipV="1">
            <a:off x="5590657" y="1583121"/>
            <a:ext cx="925559" cy="98265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6" name="直線コネクタ 505"/>
          <p:cNvCxnSpPr>
            <a:stCxn id="476" idx="2"/>
            <a:endCxn id="199" idx="4"/>
          </p:cNvCxnSpPr>
          <p:nvPr/>
        </p:nvCxnSpPr>
        <p:spPr>
          <a:xfrm flipH="1" flipV="1">
            <a:off x="4824028" y="1385092"/>
            <a:ext cx="1692188" cy="118068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8" name="直線コネクタ 507"/>
          <p:cNvCxnSpPr>
            <a:stCxn id="476" idx="2"/>
            <a:endCxn id="80" idx="5"/>
          </p:cNvCxnSpPr>
          <p:nvPr/>
        </p:nvCxnSpPr>
        <p:spPr>
          <a:xfrm flipH="1" flipV="1">
            <a:off x="3769367" y="1644584"/>
            <a:ext cx="2746849" cy="9211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0" name="直線コネクタ 509"/>
          <p:cNvCxnSpPr>
            <a:stCxn id="476" idx="2"/>
            <a:endCxn id="120" idx="5"/>
          </p:cNvCxnSpPr>
          <p:nvPr/>
        </p:nvCxnSpPr>
        <p:spPr>
          <a:xfrm flipH="1" flipV="1">
            <a:off x="3121295" y="2231193"/>
            <a:ext cx="3394921" cy="33458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2" name="直線コネクタ 511"/>
          <p:cNvCxnSpPr>
            <a:stCxn id="476" idx="2"/>
            <a:endCxn id="144" idx="6"/>
          </p:cNvCxnSpPr>
          <p:nvPr/>
        </p:nvCxnSpPr>
        <p:spPr>
          <a:xfrm flipH="1">
            <a:off x="2843808" y="2565774"/>
            <a:ext cx="3672408" cy="50405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4" name="直線コネクタ 513"/>
          <p:cNvCxnSpPr>
            <a:stCxn id="476" idx="2"/>
            <a:endCxn id="472" idx="6"/>
          </p:cNvCxnSpPr>
          <p:nvPr/>
        </p:nvCxnSpPr>
        <p:spPr>
          <a:xfrm flipH="1">
            <a:off x="2915816" y="2565774"/>
            <a:ext cx="3600400" cy="122413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p:cNvCxnSpPr>
            <a:stCxn id="476" idx="2"/>
            <a:endCxn id="473" idx="7"/>
          </p:cNvCxnSpPr>
          <p:nvPr/>
        </p:nvCxnSpPr>
        <p:spPr>
          <a:xfrm flipH="1">
            <a:off x="3121295" y="2565774"/>
            <a:ext cx="3394921" cy="177474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8" name="直線コネクタ 517"/>
          <p:cNvCxnSpPr>
            <a:stCxn id="476" idx="2"/>
            <a:endCxn id="344" idx="7"/>
          </p:cNvCxnSpPr>
          <p:nvPr/>
        </p:nvCxnSpPr>
        <p:spPr>
          <a:xfrm flipH="1">
            <a:off x="3686814" y="2565774"/>
            <a:ext cx="2829402" cy="229152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0" name="直線コネクタ 519"/>
          <p:cNvCxnSpPr>
            <a:stCxn id="476" idx="2"/>
            <a:endCxn id="474" idx="0"/>
          </p:cNvCxnSpPr>
          <p:nvPr/>
        </p:nvCxnSpPr>
        <p:spPr>
          <a:xfrm flipH="1">
            <a:off x="4608004" y="2565774"/>
            <a:ext cx="1908212" cy="26282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2" name="直線コネクタ 521"/>
          <p:cNvCxnSpPr>
            <a:stCxn id="476" idx="2"/>
            <a:endCxn id="306" idx="1"/>
          </p:cNvCxnSpPr>
          <p:nvPr/>
        </p:nvCxnSpPr>
        <p:spPr>
          <a:xfrm flipH="1">
            <a:off x="5590657" y="2565774"/>
            <a:ext cx="925559" cy="249482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4" name="直線コネクタ 523"/>
          <p:cNvCxnSpPr>
            <a:stCxn id="476" idx="2"/>
            <a:endCxn id="478" idx="1"/>
          </p:cNvCxnSpPr>
          <p:nvPr/>
        </p:nvCxnSpPr>
        <p:spPr>
          <a:xfrm flipH="1">
            <a:off x="6192180" y="2565774"/>
            <a:ext cx="324036" cy="20436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p:cNvCxnSpPr>
            <a:stCxn id="476" idx="2"/>
            <a:endCxn id="479" idx="2"/>
          </p:cNvCxnSpPr>
          <p:nvPr/>
        </p:nvCxnSpPr>
        <p:spPr>
          <a:xfrm>
            <a:off x="6516216" y="2565774"/>
            <a:ext cx="23274" cy="15051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8" name="直線コネクタ 527"/>
          <p:cNvCxnSpPr>
            <a:stCxn id="476" idx="2"/>
            <a:endCxn id="477" idx="2"/>
          </p:cNvCxnSpPr>
          <p:nvPr/>
        </p:nvCxnSpPr>
        <p:spPr>
          <a:xfrm>
            <a:off x="6516216" y="2565774"/>
            <a:ext cx="144016"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8" name="直線コネクタ 547"/>
          <p:cNvCxnSpPr>
            <a:stCxn id="477" idx="2"/>
            <a:endCxn id="251" idx="3"/>
          </p:cNvCxnSpPr>
          <p:nvPr/>
        </p:nvCxnSpPr>
        <p:spPr>
          <a:xfrm flipH="1" flipV="1">
            <a:off x="6166721" y="2015169"/>
            <a:ext cx="493511" cy="12706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4" name="直線コネクタ 573"/>
          <p:cNvCxnSpPr>
            <a:stCxn id="477" idx="3"/>
            <a:endCxn id="221" idx="3"/>
          </p:cNvCxnSpPr>
          <p:nvPr/>
        </p:nvCxnSpPr>
        <p:spPr>
          <a:xfrm flipH="1" flipV="1">
            <a:off x="5590657" y="1583121"/>
            <a:ext cx="1080120" cy="17281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6" name="直線コネクタ 575"/>
          <p:cNvCxnSpPr>
            <a:stCxn id="477" idx="2"/>
            <a:endCxn id="199" idx="4"/>
          </p:cNvCxnSpPr>
          <p:nvPr/>
        </p:nvCxnSpPr>
        <p:spPr>
          <a:xfrm flipH="1" flipV="1">
            <a:off x="4824028" y="1385092"/>
            <a:ext cx="1836204" cy="190076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8" name="直線コネクタ 577"/>
          <p:cNvCxnSpPr>
            <a:stCxn id="477" idx="2"/>
            <a:endCxn id="80" idx="5"/>
          </p:cNvCxnSpPr>
          <p:nvPr/>
        </p:nvCxnSpPr>
        <p:spPr>
          <a:xfrm flipH="1" flipV="1">
            <a:off x="3769367" y="1644584"/>
            <a:ext cx="2890865" cy="164127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1" name="直線コネクタ 580"/>
          <p:cNvCxnSpPr>
            <a:stCxn id="477" idx="2"/>
            <a:endCxn id="120" idx="5"/>
          </p:cNvCxnSpPr>
          <p:nvPr/>
        </p:nvCxnSpPr>
        <p:spPr>
          <a:xfrm flipH="1" flipV="1">
            <a:off x="3121295" y="2231193"/>
            <a:ext cx="3538937" cy="1054661"/>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3" name="直線コネクタ 582"/>
          <p:cNvCxnSpPr>
            <a:stCxn id="477" idx="2"/>
            <a:endCxn id="144" idx="6"/>
          </p:cNvCxnSpPr>
          <p:nvPr/>
        </p:nvCxnSpPr>
        <p:spPr>
          <a:xfrm flipH="1" flipV="1">
            <a:off x="2843808" y="3069830"/>
            <a:ext cx="3816424" cy="2160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5" name="直線コネクタ 584"/>
          <p:cNvCxnSpPr>
            <a:stCxn id="477" idx="2"/>
            <a:endCxn id="472" idx="6"/>
          </p:cNvCxnSpPr>
          <p:nvPr/>
        </p:nvCxnSpPr>
        <p:spPr>
          <a:xfrm flipH="1">
            <a:off x="2915816" y="3285854"/>
            <a:ext cx="3744416" cy="50405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7" name="直線コネクタ 586"/>
          <p:cNvCxnSpPr>
            <a:stCxn id="477" idx="2"/>
            <a:endCxn id="473" idx="7"/>
          </p:cNvCxnSpPr>
          <p:nvPr/>
        </p:nvCxnSpPr>
        <p:spPr>
          <a:xfrm flipH="1">
            <a:off x="3121295" y="3285854"/>
            <a:ext cx="3538937" cy="105466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9" name="直線コネクタ 588"/>
          <p:cNvCxnSpPr>
            <a:stCxn id="477" idx="2"/>
            <a:endCxn id="344" idx="7"/>
          </p:cNvCxnSpPr>
          <p:nvPr/>
        </p:nvCxnSpPr>
        <p:spPr>
          <a:xfrm flipH="1">
            <a:off x="3686814" y="3285854"/>
            <a:ext cx="2973418" cy="157144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1" name="直線コネクタ 590"/>
          <p:cNvCxnSpPr>
            <a:stCxn id="477" idx="2"/>
            <a:endCxn id="474" idx="0"/>
          </p:cNvCxnSpPr>
          <p:nvPr/>
        </p:nvCxnSpPr>
        <p:spPr>
          <a:xfrm flipH="1">
            <a:off x="4608004" y="3285854"/>
            <a:ext cx="2052228" cy="19082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3" name="直線コネクタ 592"/>
          <p:cNvCxnSpPr>
            <a:stCxn id="477" idx="2"/>
            <a:endCxn id="306" idx="1"/>
          </p:cNvCxnSpPr>
          <p:nvPr/>
        </p:nvCxnSpPr>
        <p:spPr>
          <a:xfrm flipH="1">
            <a:off x="5590657" y="3285854"/>
            <a:ext cx="1069575" cy="177474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5" name="直線コネクタ 594"/>
          <p:cNvCxnSpPr>
            <a:stCxn id="477" idx="2"/>
            <a:endCxn id="478" idx="1"/>
          </p:cNvCxnSpPr>
          <p:nvPr/>
        </p:nvCxnSpPr>
        <p:spPr>
          <a:xfrm flipH="1">
            <a:off x="6192180" y="3285854"/>
            <a:ext cx="468052" cy="132359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5" name="直線コネクタ 614"/>
          <p:cNvCxnSpPr>
            <a:stCxn id="479" idx="2"/>
            <a:endCxn id="251" idx="3"/>
          </p:cNvCxnSpPr>
          <p:nvPr/>
        </p:nvCxnSpPr>
        <p:spPr>
          <a:xfrm flipH="1" flipV="1">
            <a:off x="6166721" y="2015169"/>
            <a:ext cx="372769" cy="205573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7" name="直線コネクタ 616"/>
          <p:cNvCxnSpPr>
            <a:stCxn id="479" idx="2"/>
            <a:endCxn id="221" idx="3"/>
          </p:cNvCxnSpPr>
          <p:nvPr/>
        </p:nvCxnSpPr>
        <p:spPr>
          <a:xfrm flipH="1" flipV="1">
            <a:off x="5590657" y="1583121"/>
            <a:ext cx="948833" cy="248777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9" name="直線矢印コネクタ 618"/>
          <p:cNvCxnSpPr>
            <a:stCxn id="479" idx="2"/>
            <a:endCxn id="199" idx="4"/>
          </p:cNvCxnSpPr>
          <p:nvPr/>
        </p:nvCxnSpPr>
        <p:spPr>
          <a:xfrm flipH="1" flipV="1">
            <a:off x="4824028" y="1385092"/>
            <a:ext cx="1715462" cy="2685807"/>
          </a:xfrm>
          <a:prstGeom prst="straightConnector1">
            <a:avLst/>
          </a:prstGeom>
          <a:ln>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3" name="直線矢印コネクタ 622"/>
          <p:cNvCxnSpPr>
            <a:stCxn id="479" idx="2"/>
            <a:endCxn id="80" idx="5"/>
          </p:cNvCxnSpPr>
          <p:nvPr/>
        </p:nvCxnSpPr>
        <p:spPr>
          <a:xfrm flipH="1" flipV="1">
            <a:off x="3769367" y="1644584"/>
            <a:ext cx="2770123" cy="2426315"/>
          </a:xfrm>
          <a:prstGeom prst="straightConnector1">
            <a:avLst/>
          </a:prstGeom>
          <a:ln>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7" name="直線コネクタ 626"/>
          <p:cNvCxnSpPr>
            <a:stCxn id="479" idx="2"/>
            <a:endCxn id="120" idx="5"/>
          </p:cNvCxnSpPr>
          <p:nvPr/>
        </p:nvCxnSpPr>
        <p:spPr>
          <a:xfrm flipH="1" flipV="1">
            <a:off x="3121295" y="2231193"/>
            <a:ext cx="3418195" cy="183970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9" name="直線コネクタ 628"/>
          <p:cNvCxnSpPr>
            <a:stCxn id="479" idx="2"/>
            <a:endCxn id="144" idx="6"/>
          </p:cNvCxnSpPr>
          <p:nvPr/>
        </p:nvCxnSpPr>
        <p:spPr>
          <a:xfrm flipH="1" flipV="1">
            <a:off x="2843808" y="3069830"/>
            <a:ext cx="3695682" cy="100106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1" name="直線コネクタ 630"/>
          <p:cNvCxnSpPr>
            <a:stCxn id="479" idx="2"/>
            <a:endCxn id="472" idx="6"/>
          </p:cNvCxnSpPr>
          <p:nvPr/>
        </p:nvCxnSpPr>
        <p:spPr>
          <a:xfrm flipH="1" flipV="1">
            <a:off x="2915816" y="3789910"/>
            <a:ext cx="3623674" cy="28098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3" name="直線コネクタ 632"/>
          <p:cNvCxnSpPr>
            <a:stCxn id="479" idx="2"/>
            <a:endCxn id="473" idx="7"/>
          </p:cNvCxnSpPr>
          <p:nvPr/>
        </p:nvCxnSpPr>
        <p:spPr>
          <a:xfrm flipH="1">
            <a:off x="3121295" y="4070899"/>
            <a:ext cx="3418195" cy="2696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5" name="直線コネクタ 634"/>
          <p:cNvCxnSpPr>
            <a:stCxn id="479" idx="2"/>
            <a:endCxn id="344" idx="7"/>
          </p:cNvCxnSpPr>
          <p:nvPr/>
        </p:nvCxnSpPr>
        <p:spPr>
          <a:xfrm flipH="1">
            <a:off x="3686814" y="4070899"/>
            <a:ext cx="2852676" cy="78640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7" name="直線矢印コネクタ 636"/>
          <p:cNvCxnSpPr>
            <a:stCxn id="479" idx="2"/>
            <a:endCxn id="474" idx="0"/>
          </p:cNvCxnSpPr>
          <p:nvPr/>
        </p:nvCxnSpPr>
        <p:spPr>
          <a:xfrm flipH="1">
            <a:off x="4608004" y="4070899"/>
            <a:ext cx="1931486" cy="1123167"/>
          </a:xfrm>
          <a:prstGeom prst="straightConnector1">
            <a:avLst/>
          </a:prstGeom>
          <a:ln>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9" name="直線コネクタ 638"/>
          <p:cNvCxnSpPr>
            <a:stCxn id="479" idx="2"/>
            <a:endCxn id="306" idx="1"/>
          </p:cNvCxnSpPr>
          <p:nvPr/>
        </p:nvCxnSpPr>
        <p:spPr>
          <a:xfrm flipH="1">
            <a:off x="5590657" y="4070899"/>
            <a:ext cx="948833" cy="9896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1" name="直線コネクタ 640"/>
          <p:cNvCxnSpPr>
            <a:stCxn id="479" idx="2"/>
            <a:endCxn id="478" idx="1"/>
          </p:cNvCxnSpPr>
          <p:nvPr/>
        </p:nvCxnSpPr>
        <p:spPr>
          <a:xfrm flipH="1">
            <a:off x="6192180" y="4070899"/>
            <a:ext cx="347310" cy="53855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6" name="直線コネクタ 645"/>
          <p:cNvCxnSpPr>
            <a:stCxn id="478" idx="1"/>
            <a:endCxn id="251" idx="3"/>
          </p:cNvCxnSpPr>
          <p:nvPr/>
        </p:nvCxnSpPr>
        <p:spPr>
          <a:xfrm flipH="1" flipV="1">
            <a:off x="6166721" y="2015169"/>
            <a:ext cx="25459" cy="2594283"/>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8" name="直線コネクタ 647"/>
          <p:cNvCxnSpPr>
            <a:stCxn id="478" idx="1"/>
            <a:endCxn id="221" idx="3"/>
          </p:cNvCxnSpPr>
          <p:nvPr/>
        </p:nvCxnSpPr>
        <p:spPr>
          <a:xfrm flipH="1" flipV="1">
            <a:off x="5590657" y="1583121"/>
            <a:ext cx="601523" cy="30263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0" name="直線コネクタ 649"/>
          <p:cNvCxnSpPr>
            <a:stCxn id="478" idx="1"/>
            <a:endCxn id="199" idx="4"/>
          </p:cNvCxnSpPr>
          <p:nvPr/>
        </p:nvCxnSpPr>
        <p:spPr>
          <a:xfrm flipH="1" flipV="1">
            <a:off x="4824028" y="1385092"/>
            <a:ext cx="1368152" cy="3224360"/>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2" name="直線コネクタ 651"/>
          <p:cNvCxnSpPr>
            <a:stCxn id="478" idx="1"/>
            <a:endCxn id="80" idx="5"/>
          </p:cNvCxnSpPr>
          <p:nvPr/>
        </p:nvCxnSpPr>
        <p:spPr>
          <a:xfrm flipH="1" flipV="1">
            <a:off x="3769367" y="1644584"/>
            <a:ext cx="2422813" cy="296486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4" name="直線コネクタ 653"/>
          <p:cNvCxnSpPr>
            <a:stCxn id="478" idx="1"/>
            <a:endCxn id="120" idx="5"/>
          </p:cNvCxnSpPr>
          <p:nvPr/>
        </p:nvCxnSpPr>
        <p:spPr>
          <a:xfrm flipH="1" flipV="1">
            <a:off x="3121295" y="2231193"/>
            <a:ext cx="3070885" cy="237825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6" name="直線コネクタ 655"/>
          <p:cNvCxnSpPr>
            <a:stCxn id="478" idx="1"/>
            <a:endCxn id="144" idx="6"/>
          </p:cNvCxnSpPr>
          <p:nvPr/>
        </p:nvCxnSpPr>
        <p:spPr>
          <a:xfrm flipH="1" flipV="1">
            <a:off x="2843808" y="3069830"/>
            <a:ext cx="3348372" cy="15396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8" name="直線コネクタ 657"/>
          <p:cNvCxnSpPr>
            <a:stCxn id="478" idx="1"/>
            <a:endCxn id="472" idx="6"/>
          </p:cNvCxnSpPr>
          <p:nvPr/>
        </p:nvCxnSpPr>
        <p:spPr>
          <a:xfrm flipH="1" flipV="1">
            <a:off x="2915816" y="3789910"/>
            <a:ext cx="3276364" cy="81954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0" name="直線コネクタ 659"/>
          <p:cNvCxnSpPr>
            <a:stCxn id="478" idx="1"/>
            <a:endCxn id="473" idx="7"/>
          </p:cNvCxnSpPr>
          <p:nvPr/>
        </p:nvCxnSpPr>
        <p:spPr>
          <a:xfrm flipH="1" flipV="1">
            <a:off x="3121295" y="4340515"/>
            <a:ext cx="3070885" cy="2689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2" name="直線コネクタ 661"/>
          <p:cNvCxnSpPr>
            <a:stCxn id="478" idx="1"/>
            <a:endCxn id="344" idx="7"/>
          </p:cNvCxnSpPr>
          <p:nvPr/>
        </p:nvCxnSpPr>
        <p:spPr>
          <a:xfrm flipH="1">
            <a:off x="3686814" y="4609452"/>
            <a:ext cx="2505366" cy="24784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4" name="直線コネクタ 663"/>
          <p:cNvCxnSpPr>
            <a:stCxn id="478" idx="1"/>
            <a:endCxn id="306" idx="1"/>
          </p:cNvCxnSpPr>
          <p:nvPr/>
        </p:nvCxnSpPr>
        <p:spPr>
          <a:xfrm flipH="1">
            <a:off x="5590657" y="4609452"/>
            <a:ext cx="601523" cy="4511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6" name="直線コネクタ 665"/>
          <p:cNvCxnSpPr>
            <a:stCxn id="478" idx="1"/>
            <a:endCxn id="474" idx="0"/>
          </p:cNvCxnSpPr>
          <p:nvPr/>
        </p:nvCxnSpPr>
        <p:spPr>
          <a:xfrm flipH="1">
            <a:off x="4608004" y="4609452"/>
            <a:ext cx="1584176" cy="584614"/>
          </a:xfrm>
          <a:prstGeom prst="line">
            <a:avLst/>
          </a:prstGeom>
          <a:ln>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8" name="直線コネクタ 667"/>
          <p:cNvCxnSpPr>
            <a:stCxn id="474" idx="0"/>
            <a:endCxn id="251" idx="3"/>
          </p:cNvCxnSpPr>
          <p:nvPr/>
        </p:nvCxnSpPr>
        <p:spPr>
          <a:xfrm flipV="1">
            <a:off x="4608004" y="2015169"/>
            <a:ext cx="1558717" cy="317889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0" name="直線コネクタ 669"/>
          <p:cNvCxnSpPr>
            <a:stCxn id="474" idx="0"/>
            <a:endCxn id="221" idx="3"/>
          </p:cNvCxnSpPr>
          <p:nvPr/>
        </p:nvCxnSpPr>
        <p:spPr>
          <a:xfrm flipV="1">
            <a:off x="4608004" y="1583121"/>
            <a:ext cx="982653" cy="36109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2" name="直線コネクタ 671"/>
          <p:cNvCxnSpPr>
            <a:stCxn id="474" idx="0"/>
            <a:endCxn id="199" idx="4"/>
          </p:cNvCxnSpPr>
          <p:nvPr/>
        </p:nvCxnSpPr>
        <p:spPr>
          <a:xfrm flipV="1">
            <a:off x="4608004" y="1385092"/>
            <a:ext cx="216024" cy="380897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4" name="直線コネクタ 673"/>
          <p:cNvCxnSpPr>
            <a:stCxn id="474" idx="0"/>
            <a:endCxn id="80" idx="5"/>
          </p:cNvCxnSpPr>
          <p:nvPr/>
        </p:nvCxnSpPr>
        <p:spPr>
          <a:xfrm flipH="1" flipV="1">
            <a:off x="3769367" y="1644584"/>
            <a:ext cx="838637" cy="354948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6" name="直線コネクタ 675"/>
          <p:cNvCxnSpPr>
            <a:stCxn id="474" idx="0"/>
            <a:endCxn id="120" idx="5"/>
          </p:cNvCxnSpPr>
          <p:nvPr/>
        </p:nvCxnSpPr>
        <p:spPr>
          <a:xfrm flipH="1" flipV="1">
            <a:off x="3121295" y="2231193"/>
            <a:ext cx="1486709" cy="2962873"/>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8" name="直線コネクタ 677"/>
          <p:cNvCxnSpPr>
            <a:stCxn id="474" idx="0"/>
            <a:endCxn id="144" idx="6"/>
          </p:cNvCxnSpPr>
          <p:nvPr/>
        </p:nvCxnSpPr>
        <p:spPr>
          <a:xfrm flipH="1" flipV="1">
            <a:off x="2843808" y="3069830"/>
            <a:ext cx="1764196" cy="212423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0" name="直線コネクタ 679"/>
          <p:cNvCxnSpPr>
            <a:stCxn id="474" idx="0"/>
            <a:endCxn id="472" idx="6"/>
          </p:cNvCxnSpPr>
          <p:nvPr/>
        </p:nvCxnSpPr>
        <p:spPr>
          <a:xfrm flipH="1" flipV="1">
            <a:off x="2915816" y="3789910"/>
            <a:ext cx="1692188" cy="1404156"/>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2" name="直線コネクタ 681"/>
          <p:cNvCxnSpPr>
            <a:stCxn id="474" idx="0"/>
            <a:endCxn id="473" idx="7"/>
          </p:cNvCxnSpPr>
          <p:nvPr/>
        </p:nvCxnSpPr>
        <p:spPr>
          <a:xfrm flipH="1" flipV="1">
            <a:off x="3121295" y="4340515"/>
            <a:ext cx="1486709" cy="85355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4" name="直線コネクタ 683"/>
          <p:cNvCxnSpPr>
            <a:stCxn id="474" idx="0"/>
            <a:endCxn id="344" idx="7"/>
          </p:cNvCxnSpPr>
          <p:nvPr/>
        </p:nvCxnSpPr>
        <p:spPr>
          <a:xfrm flipH="1" flipV="1">
            <a:off x="3686814" y="4857300"/>
            <a:ext cx="921190" cy="336766"/>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6" name="直線コネクタ 685"/>
          <p:cNvCxnSpPr>
            <a:stCxn id="473" idx="7"/>
            <a:endCxn id="306" idx="1"/>
          </p:cNvCxnSpPr>
          <p:nvPr/>
        </p:nvCxnSpPr>
        <p:spPr>
          <a:xfrm>
            <a:off x="3121295" y="4340515"/>
            <a:ext cx="2469362"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8" name="直線コネクタ 687"/>
          <p:cNvCxnSpPr>
            <a:stCxn id="473" idx="7"/>
            <a:endCxn id="344" idx="7"/>
          </p:cNvCxnSpPr>
          <p:nvPr/>
        </p:nvCxnSpPr>
        <p:spPr>
          <a:xfrm>
            <a:off x="3121295" y="4340515"/>
            <a:ext cx="565519" cy="5167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0" name="直線コネクタ 689"/>
          <p:cNvCxnSpPr>
            <a:stCxn id="473" idx="7"/>
            <a:endCxn id="251" idx="3"/>
          </p:cNvCxnSpPr>
          <p:nvPr/>
        </p:nvCxnSpPr>
        <p:spPr>
          <a:xfrm flipV="1">
            <a:off x="3121295" y="2015169"/>
            <a:ext cx="3045426" cy="232534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2" name="直線コネクタ 691"/>
          <p:cNvCxnSpPr>
            <a:stCxn id="473" idx="7"/>
            <a:endCxn id="221" idx="3"/>
          </p:cNvCxnSpPr>
          <p:nvPr/>
        </p:nvCxnSpPr>
        <p:spPr>
          <a:xfrm flipV="1">
            <a:off x="3121295" y="1583121"/>
            <a:ext cx="2469362" cy="275739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4" name="直線コネクタ 693"/>
          <p:cNvCxnSpPr>
            <a:stCxn id="473" idx="7"/>
            <a:endCxn id="199" idx="4"/>
          </p:cNvCxnSpPr>
          <p:nvPr/>
        </p:nvCxnSpPr>
        <p:spPr>
          <a:xfrm flipV="1">
            <a:off x="3121295" y="1385092"/>
            <a:ext cx="1702733" cy="295542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6" name="直線コネクタ 695"/>
          <p:cNvCxnSpPr>
            <a:stCxn id="473" idx="7"/>
            <a:endCxn id="80" idx="5"/>
          </p:cNvCxnSpPr>
          <p:nvPr/>
        </p:nvCxnSpPr>
        <p:spPr>
          <a:xfrm flipV="1">
            <a:off x="3121295" y="1644584"/>
            <a:ext cx="648072" cy="2695931"/>
          </a:xfrm>
          <a:prstGeom prst="line">
            <a:avLst/>
          </a:prstGeom>
          <a:ln w="95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8" name="直線コネクタ 697"/>
          <p:cNvCxnSpPr>
            <a:stCxn id="473" idx="7"/>
            <a:endCxn id="120" idx="5"/>
          </p:cNvCxnSpPr>
          <p:nvPr/>
        </p:nvCxnSpPr>
        <p:spPr>
          <a:xfrm flipV="1">
            <a:off x="3121295" y="2231193"/>
            <a:ext cx="0" cy="210932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0" name="直線コネクタ 699"/>
          <p:cNvCxnSpPr>
            <a:stCxn id="473" idx="7"/>
            <a:endCxn id="144" idx="6"/>
          </p:cNvCxnSpPr>
          <p:nvPr/>
        </p:nvCxnSpPr>
        <p:spPr>
          <a:xfrm flipH="1" flipV="1">
            <a:off x="2843808" y="3069830"/>
            <a:ext cx="277487" cy="12706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2" name="直線コネクタ 701"/>
          <p:cNvCxnSpPr>
            <a:stCxn id="473" idx="7"/>
            <a:endCxn id="472" idx="6"/>
          </p:cNvCxnSpPr>
          <p:nvPr/>
        </p:nvCxnSpPr>
        <p:spPr>
          <a:xfrm flipH="1" flipV="1">
            <a:off x="2915816" y="3789910"/>
            <a:ext cx="205479" cy="55060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4" name="直線コネクタ 703"/>
          <p:cNvCxnSpPr>
            <a:stCxn id="472" idx="6"/>
            <a:endCxn id="344" idx="7"/>
          </p:cNvCxnSpPr>
          <p:nvPr/>
        </p:nvCxnSpPr>
        <p:spPr>
          <a:xfrm>
            <a:off x="2915816" y="3789910"/>
            <a:ext cx="770998" cy="106739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6" name="直線コネクタ 705"/>
          <p:cNvCxnSpPr>
            <a:stCxn id="472" idx="6"/>
            <a:endCxn id="306" idx="1"/>
          </p:cNvCxnSpPr>
          <p:nvPr/>
        </p:nvCxnSpPr>
        <p:spPr>
          <a:xfrm>
            <a:off x="2915816" y="3789910"/>
            <a:ext cx="2674841" cy="12706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8" name="直線コネクタ 707"/>
          <p:cNvCxnSpPr>
            <a:stCxn id="472" idx="6"/>
            <a:endCxn id="251" idx="3"/>
          </p:cNvCxnSpPr>
          <p:nvPr/>
        </p:nvCxnSpPr>
        <p:spPr>
          <a:xfrm flipV="1">
            <a:off x="2915816" y="2015169"/>
            <a:ext cx="3250905" cy="177474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0" name="直線コネクタ 709"/>
          <p:cNvCxnSpPr>
            <a:stCxn id="472" idx="6"/>
            <a:endCxn id="221" idx="3"/>
          </p:cNvCxnSpPr>
          <p:nvPr/>
        </p:nvCxnSpPr>
        <p:spPr>
          <a:xfrm flipV="1">
            <a:off x="2915816" y="1583121"/>
            <a:ext cx="2674841" cy="220678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2" name="直線コネクタ 711"/>
          <p:cNvCxnSpPr>
            <a:stCxn id="472" idx="6"/>
            <a:endCxn id="199" idx="4"/>
          </p:cNvCxnSpPr>
          <p:nvPr/>
        </p:nvCxnSpPr>
        <p:spPr>
          <a:xfrm flipV="1">
            <a:off x="2915816" y="1385092"/>
            <a:ext cx="1908212" cy="240481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6" name="直線コネクタ 715"/>
          <p:cNvCxnSpPr>
            <a:stCxn id="472" idx="6"/>
            <a:endCxn id="144" idx="6"/>
          </p:cNvCxnSpPr>
          <p:nvPr/>
        </p:nvCxnSpPr>
        <p:spPr>
          <a:xfrm flipH="1" flipV="1">
            <a:off x="2843808" y="3069830"/>
            <a:ext cx="72008"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7" name="直線コネクタ 716"/>
          <p:cNvCxnSpPr>
            <a:stCxn id="386" idx="0"/>
            <a:endCxn id="474" idx="4"/>
          </p:cNvCxnSpPr>
          <p:nvPr/>
        </p:nvCxnSpPr>
        <p:spPr>
          <a:xfrm flipV="1">
            <a:off x="4495036" y="5266074"/>
            <a:ext cx="112968" cy="187782"/>
          </a:xfrm>
          <a:prstGeom prst="line">
            <a:avLst/>
          </a:prstGeom>
          <a:ln w="76200" cap="rnd" cmpd="sng"/>
        </p:spPr>
        <p:style>
          <a:lnRef idx="1">
            <a:schemeClr val="accent1"/>
          </a:lnRef>
          <a:fillRef idx="0">
            <a:schemeClr val="accent1"/>
          </a:fillRef>
          <a:effectRef idx="0">
            <a:schemeClr val="accent1"/>
          </a:effectRef>
          <a:fontRef idx="minor">
            <a:schemeClr val="tx1"/>
          </a:fontRef>
        </p:style>
      </p:cxnSp>
      <p:cxnSp>
        <p:nvCxnSpPr>
          <p:cNvPr id="720" name="直線コネクタ 719"/>
          <p:cNvCxnSpPr>
            <a:stCxn id="384" idx="1"/>
            <a:endCxn id="478" idx="5"/>
          </p:cNvCxnSpPr>
          <p:nvPr/>
        </p:nvCxnSpPr>
        <p:spPr>
          <a:xfrm flipH="1" flipV="1">
            <a:off x="6243098" y="4660370"/>
            <a:ext cx="626726" cy="435305"/>
          </a:xfrm>
          <a:prstGeom prst="line">
            <a:avLst/>
          </a:prstGeom>
          <a:ln w="76200" cap="rnd" cmpd="sng"/>
        </p:spPr>
        <p:style>
          <a:lnRef idx="1">
            <a:schemeClr val="accent1"/>
          </a:lnRef>
          <a:fillRef idx="0">
            <a:schemeClr val="accent1"/>
          </a:fillRef>
          <a:effectRef idx="0">
            <a:schemeClr val="accent1"/>
          </a:effectRef>
          <a:fontRef idx="minor">
            <a:schemeClr val="tx1"/>
          </a:fontRef>
        </p:style>
      </p:cxnSp>
      <p:cxnSp>
        <p:nvCxnSpPr>
          <p:cNvPr id="722" name="直線コネクタ 721"/>
          <p:cNvCxnSpPr>
            <a:stCxn id="387" idx="1"/>
            <a:endCxn id="479" idx="5"/>
          </p:cNvCxnSpPr>
          <p:nvPr/>
        </p:nvCxnSpPr>
        <p:spPr>
          <a:xfrm flipH="1" flipV="1">
            <a:off x="6600953" y="4096358"/>
            <a:ext cx="476012" cy="175686"/>
          </a:xfrm>
          <a:prstGeom prst="line">
            <a:avLst/>
          </a:prstGeom>
          <a:ln w="76200" cap="rnd" cmpd="sng"/>
        </p:spPr>
        <p:style>
          <a:lnRef idx="1">
            <a:schemeClr val="accent1"/>
          </a:lnRef>
          <a:fillRef idx="0">
            <a:schemeClr val="accent1"/>
          </a:fillRef>
          <a:effectRef idx="0">
            <a:schemeClr val="accent1"/>
          </a:effectRef>
          <a:fontRef idx="minor">
            <a:schemeClr val="tx1"/>
          </a:fontRef>
        </p:style>
      </p:cxnSp>
      <p:cxnSp>
        <p:nvCxnSpPr>
          <p:cNvPr id="726" name="直線コネクタ 725"/>
          <p:cNvCxnSpPr>
            <a:stCxn id="383" idx="1"/>
            <a:endCxn id="477" idx="6"/>
          </p:cNvCxnSpPr>
          <p:nvPr/>
        </p:nvCxnSpPr>
        <p:spPr>
          <a:xfrm flipH="1" flipV="1">
            <a:off x="6732240" y="3285854"/>
            <a:ext cx="504056" cy="40360"/>
          </a:xfrm>
          <a:prstGeom prst="line">
            <a:avLst/>
          </a:prstGeom>
          <a:ln w="76200" cap="rnd" cmpd="sng"/>
        </p:spPr>
        <p:style>
          <a:lnRef idx="1">
            <a:schemeClr val="accent1"/>
          </a:lnRef>
          <a:fillRef idx="0">
            <a:schemeClr val="accent1"/>
          </a:fillRef>
          <a:effectRef idx="0">
            <a:schemeClr val="accent1"/>
          </a:effectRef>
          <a:fontRef idx="minor">
            <a:schemeClr val="tx1"/>
          </a:fontRef>
        </p:style>
      </p:cxnSp>
      <p:cxnSp>
        <p:nvCxnSpPr>
          <p:cNvPr id="729" name="直線コネクタ 728"/>
          <p:cNvCxnSpPr>
            <a:stCxn id="247" idx="1"/>
            <a:endCxn id="476" idx="6"/>
          </p:cNvCxnSpPr>
          <p:nvPr/>
        </p:nvCxnSpPr>
        <p:spPr>
          <a:xfrm flipH="1">
            <a:off x="6588224" y="2534126"/>
            <a:ext cx="432048" cy="31648"/>
          </a:xfrm>
          <a:prstGeom prst="line">
            <a:avLst/>
          </a:prstGeom>
          <a:ln w="76200" cap="rnd" cmpd="sng"/>
        </p:spPr>
        <p:style>
          <a:lnRef idx="1">
            <a:schemeClr val="accent1"/>
          </a:lnRef>
          <a:fillRef idx="0">
            <a:schemeClr val="accent1"/>
          </a:fillRef>
          <a:effectRef idx="0">
            <a:schemeClr val="accent1"/>
          </a:effectRef>
          <a:fontRef idx="minor">
            <a:schemeClr val="tx1"/>
          </a:fontRef>
        </p:style>
      </p:cxnSp>
      <p:cxnSp>
        <p:nvCxnSpPr>
          <p:cNvPr id="732" name="直線コネクタ 731"/>
          <p:cNvCxnSpPr>
            <a:stCxn id="388" idx="3"/>
            <a:endCxn id="472" idx="2"/>
          </p:cNvCxnSpPr>
          <p:nvPr/>
        </p:nvCxnSpPr>
        <p:spPr>
          <a:xfrm flipV="1">
            <a:off x="2514721" y="3789910"/>
            <a:ext cx="329087" cy="77235"/>
          </a:xfrm>
          <a:prstGeom prst="line">
            <a:avLst/>
          </a:prstGeom>
          <a:ln w="76200" cap="rnd" cmpd="sng">
            <a:prstDash val="solid"/>
          </a:ln>
        </p:spPr>
        <p:style>
          <a:lnRef idx="1">
            <a:schemeClr val="accent1"/>
          </a:lnRef>
          <a:fillRef idx="0">
            <a:schemeClr val="accent1"/>
          </a:fillRef>
          <a:effectRef idx="0">
            <a:schemeClr val="accent1"/>
          </a:effectRef>
          <a:fontRef idx="minor">
            <a:schemeClr val="tx1"/>
          </a:fontRef>
        </p:style>
      </p:cxnSp>
      <p:cxnSp>
        <p:nvCxnSpPr>
          <p:cNvPr id="735" name="直線コネクタ 734"/>
          <p:cNvCxnSpPr>
            <a:stCxn id="389" idx="3"/>
            <a:endCxn id="473" idx="3"/>
          </p:cNvCxnSpPr>
          <p:nvPr/>
        </p:nvCxnSpPr>
        <p:spPr>
          <a:xfrm flipV="1">
            <a:off x="2514721" y="4391433"/>
            <a:ext cx="555656" cy="421476"/>
          </a:xfrm>
          <a:prstGeom prst="line">
            <a:avLst/>
          </a:prstGeom>
          <a:ln w="76200" cap="rnd" cmpd="sng"/>
        </p:spPr>
        <p:style>
          <a:lnRef idx="1">
            <a:schemeClr val="accent1"/>
          </a:lnRef>
          <a:fillRef idx="0">
            <a:schemeClr val="accent1"/>
          </a:fillRef>
          <a:effectRef idx="0">
            <a:schemeClr val="accent1"/>
          </a:effectRef>
          <a:fontRef idx="minor">
            <a:schemeClr val="tx1"/>
          </a:fontRef>
        </p:style>
      </p:cxnSp>
      <p:cxnSp>
        <p:nvCxnSpPr>
          <p:cNvPr id="760" name="直線コネクタ 759"/>
          <p:cNvCxnSpPr>
            <a:stCxn id="120" idx="5"/>
            <a:endCxn id="472" idx="6"/>
          </p:cNvCxnSpPr>
          <p:nvPr/>
        </p:nvCxnSpPr>
        <p:spPr>
          <a:xfrm flipH="1">
            <a:off x="2915816" y="2231193"/>
            <a:ext cx="205479" cy="155871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0" name="直線コネクタ 799"/>
          <p:cNvCxnSpPr>
            <a:stCxn id="479" idx="2"/>
            <a:endCxn id="477" idx="2"/>
          </p:cNvCxnSpPr>
          <p:nvPr/>
        </p:nvCxnSpPr>
        <p:spPr>
          <a:xfrm flipV="1">
            <a:off x="6539490" y="3285854"/>
            <a:ext cx="120742" cy="7850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3" name="直線コネクタ 802"/>
          <p:cNvCxnSpPr>
            <a:stCxn id="474" idx="0"/>
            <a:endCxn id="306" idx="1"/>
          </p:cNvCxnSpPr>
          <p:nvPr/>
        </p:nvCxnSpPr>
        <p:spPr>
          <a:xfrm flipV="1">
            <a:off x="4608004" y="5060595"/>
            <a:ext cx="982653" cy="1334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14" name="テキスト ボックス 813"/>
          <p:cNvSpPr txBox="1"/>
          <p:nvPr/>
        </p:nvSpPr>
        <p:spPr>
          <a:xfrm>
            <a:off x="91433" y="3784451"/>
            <a:ext cx="1064459" cy="1015663"/>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eaLnBrk="1" fontAlgn="auto" hangingPunct="1">
              <a:spcBef>
                <a:spcPts val="0"/>
              </a:spcBef>
              <a:spcAft>
                <a:spcPts val="0"/>
              </a:spcAft>
              <a:buClrTx/>
              <a:buFontTx/>
              <a:buNone/>
            </a:pPr>
            <a:r>
              <a:rPr kumimoji="1" lang="en-US" altLang="ja-JP" sz="1200" dirty="0" smtClean="0">
                <a:solidFill>
                  <a:prstClr val="black"/>
                </a:solidFill>
                <a:latin typeface="Calibri"/>
              </a:rPr>
              <a:t>11</a:t>
            </a:r>
            <a:r>
              <a:rPr kumimoji="1" lang="en-US" altLang="ja-JP" sz="1200" dirty="0">
                <a:solidFill>
                  <a:prstClr val="black"/>
                </a:solidFill>
                <a:latin typeface="Calibri"/>
              </a:rPr>
              <a:t>. </a:t>
            </a:r>
            <a:r>
              <a:rPr kumimoji="1" lang="en-US" altLang="ja-JP" sz="1200" dirty="0" smtClean="0">
                <a:solidFill>
                  <a:prstClr val="black"/>
                </a:solidFill>
                <a:latin typeface="Calibri"/>
              </a:rPr>
              <a:t>Cairo*</a:t>
            </a:r>
          </a:p>
          <a:p>
            <a:pPr eaLnBrk="1" fontAlgn="auto" hangingPunct="1">
              <a:spcBef>
                <a:spcPts val="0"/>
              </a:spcBef>
              <a:spcAft>
                <a:spcPts val="0"/>
              </a:spcAft>
              <a:buClrTx/>
              <a:buFontTx/>
              <a:buNone/>
            </a:pPr>
            <a:r>
              <a:rPr kumimoji="1" lang="en-US" altLang="ja-JP" sz="1200" dirty="0">
                <a:solidFill>
                  <a:prstClr val="black"/>
                </a:solidFill>
                <a:latin typeface="Calibri"/>
              </a:rPr>
              <a:t>15. </a:t>
            </a:r>
            <a:r>
              <a:rPr kumimoji="1" lang="en-US" altLang="ja-JP" sz="1200" dirty="0" smtClean="0">
                <a:solidFill>
                  <a:prstClr val="black"/>
                </a:solidFill>
                <a:latin typeface="Calibri"/>
              </a:rPr>
              <a:t>Dakar*</a:t>
            </a:r>
            <a:br>
              <a:rPr kumimoji="1" lang="en-US" altLang="ja-JP" sz="1200" dirty="0" smtClean="0">
                <a:solidFill>
                  <a:prstClr val="black"/>
                </a:solidFill>
                <a:latin typeface="Calibri"/>
              </a:rPr>
            </a:br>
            <a:r>
              <a:rPr kumimoji="1" lang="en-US" altLang="ja-JP" sz="1200" dirty="0" smtClean="0">
                <a:solidFill>
                  <a:prstClr val="black"/>
                </a:solidFill>
                <a:latin typeface="Calibri"/>
              </a:rPr>
              <a:t>17</a:t>
            </a:r>
            <a:r>
              <a:rPr kumimoji="1" lang="en-US" altLang="ja-JP" sz="1200" dirty="0">
                <a:solidFill>
                  <a:prstClr val="black"/>
                </a:solidFill>
                <a:latin typeface="Calibri"/>
              </a:rPr>
              <a:t>. </a:t>
            </a:r>
            <a:r>
              <a:rPr kumimoji="1" lang="en-US" altLang="ja-JP" sz="1200" dirty="0" smtClean="0">
                <a:solidFill>
                  <a:prstClr val="black"/>
                </a:solidFill>
                <a:latin typeface="Calibri"/>
              </a:rPr>
              <a:t>Brazzaville</a:t>
            </a:r>
          </a:p>
          <a:p>
            <a:pPr eaLnBrk="1" fontAlgn="auto" hangingPunct="1">
              <a:spcBef>
                <a:spcPts val="0"/>
              </a:spcBef>
              <a:spcAft>
                <a:spcPts val="0"/>
              </a:spcAft>
              <a:buClrTx/>
              <a:buFontTx/>
              <a:buNone/>
            </a:pPr>
            <a:r>
              <a:rPr kumimoji="1" lang="en-US" altLang="ja-JP" sz="1200" dirty="0">
                <a:solidFill>
                  <a:prstClr val="black"/>
                </a:solidFill>
                <a:latin typeface="Calibri"/>
              </a:rPr>
              <a:t>18. </a:t>
            </a:r>
            <a:r>
              <a:rPr kumimoji="1" lang="en-US" altLang="ja-JP" sz="1200" dirty="0" smtClean="0">
                <a:solidFill>
                  <a:prstClr val="black"/>
                </a:solidFill>
                <a:latin typeface="Calibri"/>
              </a:rPr>
              <a:t>Niamey</a:t>
            </a:r>
            <a:endParaRPr kumimoji="1" lang="en-US" altLang="ja-JP" sz="1200" dirty="0">
              <a:solidFill>
                <a:prstClr val="black"/>
              </a:solidFill>
              <a:latin typeface="Calibri"/>
            </a:endParaRPr>
          </a:p>
        </p:txBody>
      </p:sp>
      <p:cxnSp>
        <p:nvCxnSpPr>
          <p:cNvPr id="816" name="直線矢印コネクタ 815"/>
          <p:cNvCxnSpPr>
            <a:stCxn id="814" idx="3"/>
            <a:endCxn id="388" idx="1"/>
          </p:cNvCxnSpPr>
          <p:nvPr/>
        </p:nvCxnSpPr>
        <p:spPr>
          <a:xfrm flipV="1">
            <a:off x="1155892" y="3867145"/>
            <a:ext cx="247756" cy="425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7" name="テキスト ボックス 816"/>
          <p:cNvSpPr txBox="1"/>
          <p:nvPr/>
        </p:nvSpPr>
        <p:spPr>
          <a:xfrm>
            <a:off x="380328" y="5378441"/>
            <a:ext cx="919291"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14: Pretoria</a:t>
            </a:r>
            <a:endParaRPr kumimoji="1" lang="ja-JP" altLang="en-US" sz="1200" dirty="0">
              <a:solidFill>
                <a:prstClr val="black"/>
              </a:solidFill>
              <a:latin typeface="Calibri"/>
            </a:endParaRPr>
          </a:p>
        </p:txBody>
      </p:sp>
      <p:cxnSp>
        <p:nvCxnSpPr>
          <p:cNvPr id="820" name="直線矢印コネクタ 819"/>
          <p:cNvCxnSpPr>
            <a:stCxn id="817" idx="0"/>
            <a:endCxn id="389" idx="1"/>
          </p:cNvCxnSpPr>
          <p:nvPr/>
        </p:nvCxnSpPr>
        <p:spPr>
          <a:xfrm flipV="1">
            <a:off x="839974" y="4812909"/>
            <a:ext cx="820987" cy="565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1" name="テキスト ボックス 820"/>
          <p:cNvSpPr txBox="1"/>
          <p:nvPr/>
        </p:nvSpPr>
        <p:spPr>
          <a:xfrm>
            <a:off x="3538031" y="6173021"/>
            <a:ext cx="2139945" cy="646331"/>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eaLnBrk="1" fontAlgn="auto" hangingPunct="1">
              <a:spcBef>
                <a:spcPts val="0"/>
              </a:spcBef>
              <a:spcAft>
                <a:spcPts val="0"/>
              </a:spcAft>
              <a:buClrTx/>
              <a:buFontTx/>
              <a:buNone/>
            </a:pPr>
            <a:r>
              <a:rPr kumimoji="1" lang="en-US" altLang="ja-JP" sz="1200" dirty="0" smtClean="0">
                <a:solidFill>
                  <a:prstClr val="black"/>
                </a:solidFill>
                <a:latin typeface="Calibri"/>
              </a:rPr>
              <a:t>31:</a:t>
            </a:r>
            <a:r>
              <a:rPr kumimoji="1" lang="ja-JP" altLang="en-US" sz="1200" dirty="0" smtClean="0">
                <a:solidFill>
                  <a:prstClr val="black"/>
                </a:solidFill>
                <a:latin typeface="Calibri"/>
              </a:rPr>
              <a:t> </a:t>
            </a:r>
            <a:r>
              <a:rPr kumimoji="1" lang="en-US" altLang="ja-JP" sz="1200" dirty="0" smtClean="0">
                <a:solidFill>
                  <a:prstClr val="black"/>
                </a:solidFill>
                <a:latin typeface="Calibri"/>
              </a:rPr>
              <a:t>Brasilia*, </a:t>
            </a:r>
            <a:r>
              <a:rPr kumimoji="1" lang="en-US" altLang="ja-JP" sz="1200" dirty="0">
                <a:solidFill>
                  <a:prstClr val="black"/>
                </a:solidFill>
                <a:latin typeface="Calibri"/>
              </a:rPr>
              <a:t>32: Buenos </a:t>
            </a:r>
            <a:r>
              <a:rPr kumimoji="1" lang="en-US" altLang="ja-JP" sz="1200" dirty="0" smtClean="0">
                <a:solidFill>
                  <a:prstClr val="black"/>
                </a:solidFill>
                <a:latin typeface="Calibri"/>
              </a:rPr>
              <a:t>Aires*</a:t>
            </a:r>
            <a:endParaRPr kumimoji="1" lang="ja-JP" altLang="en-US" sz="1200" dirty="0">
              <a:solidFill>
                <a:prstClr val="black"/>
              </a:solidFill>
              <a:latin typeface="Calibri"/>
            </a:endParaRPr>
          </a:p>
          <a:p>
            <a:pPr eaLnBrk="1" fontAlgn="auto" hangingPunct="1">
              <a:spcBef>
                <a:spcPts val="0"/>
              </a:spcBef>
              <a:spcAft>
                <a:spcPts val="0"/>
              </a:spcAft>
              <a:buClrTx/>
              <a:buFontTx/>
              <a:buNone/>
            </a:pPr>
            <a:r>
              <a:rPr kumimoji="1" lang="en-US" altLang="ja-JP" sz="1200" dirty="0" smtClean="0">
                <a:solidFill>
                  <a:prstClr val="black"/>
                </a:solidFill>
                <a:latin typeface="Calibri"/>
              </a:rPr>
              <a:t>33: Maracay</a:t>
            </a:r>
          </a:p>
        </p:txBody>
      </p:sp>
      <p:cxnSp>
        <p:nvCxnSpPr>
          <p:cNvPr id="823" name="直線矢印コネクタ 822"/>
          <p:cNvCxnSpPr>
            <a:stCxn id="821" idx="0"/>
            <a:endCxn id="386" idx="2"/>
          </p:cNvCxnSpPr>
          <p:nvPr/>
        </p:nvCxnSpPr>
        <p:spPr>
          <a:xfrm flipH="1" flipV="1">
            <a:off x="4495036" y="6038631"/>
            <a:ext cx="112968" cy="134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0" name="テキスト ボックス 829"/>
          <p:cNvSpPr txBox="1"/>
          <p:nvPr/>
        </p:nvSpPr>
        <p:spPr>
          <a:xfrm>
            <a:off x="7385527" y="5954505"/>
            <a:ext cx="1139287"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27:</a:t>
            </a:r>
            <a:r>
              <a:rPr kumimoji="1" lang="ja-JP" altLang="en-US" sz="1200" dirty="0" smtClean="0">
                <a:solidFill>
                  <a:prstClr val="black"/>
                </a:solidFill>
                <a:latin typeface="Calibri"/>
              </a:rPr>
              <a:t> </a:t>
            </a:r>
            <a:r>
              <a:rPr kumimoji="1" lang="en-US" altLang="ja-JP" sz="1200" dirty="0" smtClean="0">
                <a:solidFill>
                  <a:prstClr val="black"/>
                </a:solidFill>
                <a:latin typeface="Calibri"/>
              </a:rPr>
              <a:t>New Delhi*</a:t>
            </a:r>
            <a:endParaRPr kumimoji="1" lang="ja-JP" altLang="en-US" sz="1200" dirty="0">
              <a:solidFill>
                <a:prstClr val="black"/>
              </a:solidFill>
              <a:latin typeface="Calibri"/>
            </a:endParaRPr>
          </a:p>
        </p:txBody>
      </p:sp>
      <p:cxnSp>
        <p:nvCxnSpPr>
          <p:cNvPr id="832" name="直線矢印コネクタ 831"/>
          <p:cNvCxnSpPr>
            <a:stCxn id="830" idx="0"/>
            <a:endCxn id="384" idx="2"/>
          </p:cNvCxnSpPr>
          <p:nvPr/>
        </p:nvCxnSpPr>
        <p:spPr>
          <a:xfrm flipH="1" flipV="1">
            <a:off x="7391249" y="5388062"/>
            <a:ext cx="563922" cy="566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6" name="テキスト ボックス 835"/>
          <p:cNvSpPr txBox="1"/>
          <p:nvPr/>
        </p:nvSpPr>
        <p:spPr>
          <a:xfrm>
            <a:off x="8162840" y="4322174"/>
            <a:ext cx="869276"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21:</a:t>
            </a:r>
            <a:r>
              <a:rPr kumimoji="1" lang="ja-JP" altLang="en-US" sz="1200" dirty="0" smtClean="0">
                <a:solidFill>
                  <a:prstClr val="black"/>
                </a:solidFill>
                <a:latin typeface="Calibri"/>
              </a:rPr>
              <a:t> </a:t>
            </a:r>
            <a:r>
              <a:rPr kumimoji="1" lang="en-US" altLang="ja-JP" sz="1200" dirty="0" smtClean="0">
                <a:solidFill>
                  <a:prstClr val="black"/>
                </a:solidFill>
                <a:latin typeface="Calibri"/>
              </a:rPr>
              <a:t>Tehran</a:t>
            </a:r>
            <a:endParaRPr kumimoji="1" lang="ja-JP" altLang="en-US" sz="1200" dirty="0">
              <a:solidFill>
                <a:prstClr val="black"/>
              </a:solidFill>
              <a:latin typeface="Calibri"/>
            </a:endParaRPr>
          </a:p>
        </p:txBody>
      </p:sp>
      <p:cxnSp>
        <p:nvCxnSpPr>
          <p:cNvPr id="841" name="直線矢印コネクタ 840"/>
          <p:cNvCxnSpPr>
            <a:stCxn id="836" idx="1"/>
            <a:endCxn id="387" idx="3"/>
          </p:cNvCxnSpPr>
          <p:nvPr/>
        </p:nvCxnSpPr>
        <p:spPr>
          <a:xfrm flipH="1" flipV="1">
            <a:off x="7825888" y="4272044"/>
            <a:ext cx="336952" cy="280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2" name="テキスト ボックス 841"/>
          <p:cNvSpPr txBox="1"/>
          <p:nvPr/>
        </p:nvSpPr>
        <p:spPr>
          <a:xfrm>
            <a:off x="8244408" y="3105834"/>
            <a:ext cx="936475" cy="461665"/>
          </a:xfrm>
          <a:prstGeom prst="rect">
            <a:avLst/>
          </a:prstGeom>
          <a:noFill/>
          <a:ln>
            <a:solidFill>
              <a:schemeClr val="accent1"/>
            </a:solidFill>
          </a:ln>
        </p:spPr>
        <p:txBody>
          <a:bodyPr wrap="none" rtlCol="0">
            <a:spAutoFit/>
          </a:bodyPr>
          <a:lstStyle/>
          <a:p>
            <a:pPr eaLnBrk="1" fontAlgn="auto" hangingPunct="1">
              <a:spcBef>
                <a:spcPts val="0"/>
              </a:spcBef>
              <a:spcAft>
                <a:spcPts val="0"/>
              </a:spcAft>
              <a:buClrTx/>
              <a:buFontTx/>
              <a:buNone/>
            </a:pPr>
            <a:r>
              <a:rPr kumimoji="1" lang="en-US" altLang="ja-JP" sz="1200" dirty="0">
                <a:solidFill>
                  <a:prstClr val="black"/>
                </a:solidFill>
                <a:latin typeface="Calibri"/>
              </a:rPr>
              <a:t>RTH(DCPC)</a:t>
            </a:r>
          </a:p>
          <a:p>
            <a:pPr algn="ctr" eaLnBrk="1" fontAlgn="auto" hangingPunct="1">
              <a:spcBef>
                <a:spcPts val="0"/>
              </a:spcBef>
              <a:spcAft>
                <a:spcPts val="0"/>
              </a:spcAft>
              <a:buClrTx/>
              <a:buFontTx/>
              <a:buNone/>
            </a:pPr>
            <a:r>
              <a:rPr kumimoji="1" lang="en-US" altLang="ja-JP" sz="1200" dirty="0" smtClean="0">
                <a:solidFill>
                  <a:prstClr val="black"/>
                </a:solidFill>
                <a:latin typeface="Calibri"/>
              </a:rPr>
              <a:t>29:</a:t>
            </a:r>
            <a:r>
              <a:rPr kumimoji="1" lang="ja-JP" altLang="en-US" sz="1200" dirty="0" smtClean="0">
                <a:solidFill>
                  <a:prstClr val="black"/>
                </a:solidFill>
                <a:latin typeface="Calibri"/>
              </a:rPr>
              <a:t> </a:t>
            </a:r>
            <a:r>
              <a:rPr kumimoji="1" lang="en-US" altLang="ja-JP" sz="1200" dirty="0" smtClean="0">
                <a:solidFill>
                  <a:prstClr val="black"/>
                </a:solidFill>
                <a:latin typeface="Calibri"/>
              </a:rPr>
              <a:t>Jeddah*</a:t>
            </a:r>
            <a:endParaRPr kumimoji="1" lang="ja-JP" altLang="en-US" sz="1200" dirty="0">
              <a:solidFill>
                <a:prstClr val="black"/>
              </a:solidFill>
              <a:latin typeface="Calibri"/>
            </a:endParaRPr>
          </a:p>
        </p:txBody>
      </p:sp>
      <p:cxnSp>
        <p:nvCxnSpPr>
          <p:cNvPr id="844" name="直線矢印コネクタ 843"/>
          <p:cNvCxnSpPr>
            <a:stCxn id="842" idx="1"/>
            <a:endCxn id="383" idx="3"/>
          </p:cNvCxnSpPr>
          <p:nvPr/>
        </p:nvCxnSpPr>
        <p:spPr>
          <a:xfrm flipH="1" flipV="1">
            <a:off x="8009265" y="3326214"/>
            <a:ext cx="235143" cy="104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7" name="テキスト ボックス 846"/>
          <p:cNvSpPr txBox="1"/>
          <p:nvPr/>
        </p:nvSpPr>
        <p:spPr>
          <a:xfrm>
            <a:off x="3347864" y="2889810"/>
            <a:ext cx="2859694" cy="523220"/>
          </a:xfrm>
          <a:prstGeom prst="rect">
            <a:avLst/>
          </a:prstGeom>
          <a:solidFill>
            <a:schemeClr val="bg1">
              <a:alpha val="38000"/>
            </a:schemeClr>
          </a:solidFill>
        </p:spPr>
        <p:txBody>
          <a:bodyPr wrap="none" rtlCol="0">
            <a:spAutoFit/>
          </a:bodyPr>
          <a:lstStyle/>
          <a:p>
            <a:pPr eaLnBrk="1" fontAlgn="auto" hangingPunct="1">
              <a:spcBef>
                <a:spcPts val="0"/>
              </a:spcBef>
              <a:spcAft>
                <a:spcPts val="0"/>
              </a:spcAft>
              <a:buClrTx/>
              <a:buFontTx/>
              <a:buNone/>
            </a:pPr>
            <a:r>
              <a:rPr kumimoji="1" lang="en-US" altLang="ja-JP" sz="2800" dirty="0" smtClean="0">
                <a:solidFill>
                  <a:prstClr val="black"/>
                </a:solidFill>
                <a:latin typeface="Calibri"/>
              </a:rPr>
              <a:t>WIS Core Network</a:t>
            </a:r>
            <a:endParaRPr kumimoji="1" lang="ja-JP" altLang="en-US" sz="2800" dirty="0">
              <a:solidFill>
                <a:prstClr val="black"/>
              </a:solidFill>
              <a:latin typeface="Calibri"/>
            </a:endParaRPr>
          </a:p>
        </p:txBody>
      </p:sp>
    </p:spTree>
    <p:extLst>
      <p:ext uri="{BB962C8B-B14F-4D97-AF65-F5344CB8AC3E}">
        <p14:creationId xmlns:p14="http://schemas.microsoft.com/office/powerpoint/2010/main" val="1202793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125" y="2471229"/>
            <a:ext cx="2238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Dissemination of </a:t>
            </a:r>
            <a:r>
              <a:rPr kumimoji="1" lang="en-US" altLang="ja-JP" dirty="0" smtClean="0"/>
              <a:t>warnings </a:t>
            </a:r>
            <a:endParaRPr kumimoji="1" lang="ja-JP" altLang="en-US" dirty="0"/>
          </a:p>
        </p:txBody>
      </p:sp>
      <p:sp>
        <p:nvSpPr>
          <p:cNvPr id="3" name="コンテンツ プレースホルダー 2"/>
          <p:cNvSpPr>
            <a:spLocks noGrp="1"/>
          </p:cNvSpPr>
          <p:nvPr>
            <p:ph idx="1"/>
          </p:nvPr>
        </p:nvSpPr>
        <p:spPr>
          <a:xfrm>
            <a:off x="151700" y="1353260"/>
            <a:ext cx="8229600" cy="1306593"/>
          </a:xfrm>
        </p:spPr>
        <p:txBody>
          <a:bodyPr>
            <a:normAutofit/>
          </a:bodyPr>
          <a:lstStyle/>
          <a:p>
            <a:r>
              <a:rPr kumimoji="1" lang="en-US" altLang="ja-JP" sz="2400" dirty="0" smtClean="0"/>
              <a:t>There are many technologies involved</a:t>
            </a:r>
          </a:p>
          <a:p>
            <a:r>
              <a:rPr kumimoji="1" lang="en-US" altLang="ja-JP" sz="2400" dirty="0" smtClean="0"/>
              <a:t>These include fixed and mobile technology; land and space based.</a:t>
            </a:r>
            <a:endParaRPr kumimoji="1" lang="ja-JP" altLang="en-US" sz="2400" dirty="0"/>
          </a:p>
        </p:txBody>
      </p:sp>
      <p:sp>
        <p:nvSpPr>
          <p:cNvPr id="4" name="スライド番号プレースホルダー 3"/>
          <p:cNvSpPr>
            <a:spLocks noGrp="1"/>
          </p:cNvSpPr>
          <p:nvPr>
            <p:ph type="sldNum" sz="quarter" idx="4294967295"/>
          </p:nvPr>
        </p:nvSpPr>
        <p:spPr>
          <a:xfrm>
            <a:off x="5867400" y="6478588"/>
            <a:ext cx="1152525" cy="312737"/>
          </a:xfrm>
          <a:prstGeom prst="rect">
            <a:avLst/>
          </a:prstGeom>
        </p:spPr>
        <p:txBody>
          <a:bodyPr/>
          <a:lstStyle/>
          <a:p>
            <a:fld id="{4FC5B4E0-B61B-4259-A3AF-243E0AE58827}" type="slidenum">
              <a:rPr lang="en-GB" altLang="en-US" smtClean="0"/>
              <a:pPr/>
              <a:t>4</a:t>
            </a:fld>
            <a:endParaRPr lang="en-GB" altLang="en-US"/>
          </a:p>
        </p:txBody>
      </p:sp>
      <p:pic>
        <p:nvPicPr>
          <p:cNvPr id="4099"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548" y="204954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988" y="324285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389" y="4347868"/>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95536" y="4545660"/>
            <a:ext cx="5688632" cy="461665"/>
          </a:xfrm>
          <a:prstGeom prst="rect">
            <a:avLst/>
          </a:prstGeom>
          <a:noFill/>
        </p:spPr>
        <p:txBody>
          <a:bodyPr wrap="square" rtlCol="0">
            <a:spAutoFit/>
          </a:bodyPr>
          <a:lstStyle/>
          <a:p>
            <a:pPr algn="l">
              <a:spcBef>
                <a:spcPts val="0"/>
              </a:spcBef>
            </a:pPr>
            <a:r>
              <a:rPr kumimoji="1" lang="en-US" altLang="ja-JP" dirty="0" smtClean="0"/>
              <a:t>Authoritative Warning Service Provider</a:t>
            </a:r>
          </a:p>
        </p:txBody>
      </p:sp>
      <p:sp>
        <p:nvSpPr>
          <p:cNvPr id="16" name="テキスト ボックス 15"/>
          <p:cNvSpPr txBox="1"/>
          <p:nvPr/>
        </p:nvSpPr>
        <p:spPr>
          <a:xfrm>
            <a:off x="5763153" y="5301208"/>
            <a:ext cx="3117969" cy="830997"/>
          </a:xfrm>
          <a:prstGeom prst="rect">
            <a:avLst/>
          </a:prstGeom>
          <a:noFill/>
        </p:spPr>
        <p:txBody>
          <a:bodyPr wrap="none" rtlCol="0">
            <a:spAutoFit/>
          </a:bodyPr>
          <a:lstStyle/>
          <a:p>
            <a:pPr>
              <a:spcBef>
                <a:spcPts val="0"/>
              </a:spcBef>
            </a:pPr>
            <a:r>
              <a:rPr kumimoji="1" lang="en-US" altLang="ja-JP" dirty="0" smtClean="0"/>
              <a:t>Authoritative</a:t>
            </a:r>
            <a:r>
              <a:rPr kumimoji="1" lang="ja-JP" altLang="en-US" dirty="0" smtClean="0"/>
              <a:t> </a:t>
            </a:r>
            <a:r>
              <a:rPr kumimoji="1" lang="en-US" altLang="ja-JP" dirty="0" smtClean="0"/>
              <a:t>Warning</a:t>
            </a:r>
          </a:p>
          <a:p>
            <a:pPr>
              <a:spcBef>
                <a:spcPts val="0"/>
              </a:spcBef>
            </a:pPr>
            <a:r>
              <a:rPr kumimoji="1" lang="en-US" altLang="ja-JP" dirty="0" smtClean="0"/>
              <a:t>Recipient</a:t>
            </a:r>
            <a:endParaRPr kumimoji="1" lang="ja-JP" altLang="en-US" dirty="0"/>
          </a:p>
        </p:txBody>
      </p:sp>
      <p:cxnSp>
        <p:nvCxnSpPr>
          <p:cNvPr id="9" name="直線矢印コネクタ 8"/>
          <p:cNvCxnSpPr/>
          <p:nvPr/>
        </p:nvCxnSpPr>
        <p:spPr>
          <a:xfrm flipV="1">
            <a:off x="4195114" y="2478168"/>
            <a:ext cx="3187402" cy="910639"/>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4231088" y="2659853"/>
            <a:ext cx="3187402" cy="910639"/>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220500" y="2279744"/>
            <a:ext cx="3187402" cy="910639"/>
          </a:xfrm>
          <a:prstGeom prst="straightConnector1">
            <a:avLst/>
          </a:prstGeom>
          <a:ln w="57150" cap="rnd">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4201044" y="2849914"/>
            <a:ext cx="3187402" cy="910639"/>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214164" y="3388807"/>
            <a:ext cx="3251610" cy="115745"/>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195114" y="3576392"/>
            <a:ext cx="3316777" cy="115745"/>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195114" y="3190383"/>
            <a:ext cx="3270660" cy="57873"/>
          </a:xfrm>
          <a:prstGeom prst="straightConnector1">
            <a:avLst/>
          </a:prstGeom>
          <a:ln w="57150" cap="rnd">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220500" y="3760553"/>
            <a:ext cx="3245274" cy="189506"/>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912944" y="5252702"/>
            <a:ext cx="648072" cy="0"/>
          </a:xfrm>
          <a:prstGeom prst="straightConnector1">
            <a:avLst/>
          </a:prstGeom>
          <a:ln w="57150" cap="rnd">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892849" y="5481277"/>
            <a:ext cx="638321" cy="0"/>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892849" y="5701300"/>
            <a:ext cx="648072" cy="0"/>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902600" y="5929875"/>
            <a:ext cx="638321" cy="0"/>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561015" y="5085184"/>
            <a:ext cx="4227799" cy="1015663"/>
          </a:xfrm>
          <a:prstGeom prst="rect">
            <a:avLst/>
          </a:prstGeom>
          <a:noFill/>
        </p:spPr>
        <p:txBody>
          <a:bodyPr wrap="square" rtlCol="0">
            <a:spAutoFit/>
          </a:bodyPr>
          <a:lstStyle/>
          <a:p>
            <a:pPr>
              <a:lnSpc>
                <a:spcPts val="1800"/>
              </a:lnSpc>
              <a:spcBef>
                <a:spcPts val="0"/>
              </a:spcBef>
            </a:pPr>
            <a:r>
              <a:rPr kumimoji="1" lang="en-US" altLang="ja-JP" sz="1800" dirty="0" smtClean="0"/>
              <a:t>GTS (including satellite broadcast, </a:t>
            </a:r>
            <a:r>
              <a:rPr kumimoji="1" lang="en-US" altLang="ja-JP" sz="1800" dirty="0" err="1" smtClean="0"/>
              <a:t>etc</a:t>
            </a:r>
            <a:r>
              <a:rPr kumimoji="1" lang="en-US" altLang="ja-JP" sz="1800" dirty="0" smtClean="0"/>
              <a:t>)</a:t>
            </a:r>
          </a:p>
          <a:p>
            <a:pPr>
              <a:lnSpc>
                <a:spcPts val="1800"/>
              </a:lnSpc>
              <a:spcBef>
                <a:spcPts val="0"/>
              </a:spcBef>
            </a:pPr>
            <a:r>
              <a:rPr kumimoji="1" lang="en-US" altLang="ja-JP" sz="1800" dirty="0" smtClean="0"/>
              <a:t>FAX</a:t>
            </a:r>
          </a:p>
          <a:p>
            <a:pPr>
              <a:lnSpc>
                <a:spcPts val="1800"/>
              </a:lnSpc>
              <a:spcBef>
                <a:spcPts val="0"/>
              </a:spcBef>
            </a:pPr>
            <a:r>
              <a:rPr kumimoji="1" lang="en-US" altLang="ja-JP" sz="1800" dirty="0" smtClean="0"/>
              <a:t>SMS</a:t>
            </a:r>
          </a:p>
          <a:p>
            <a:pPr>
              <a:lnSpc>
                <a:spcPts val="1800"/>
              </a:lnSpc>
              <a:spcBef>
                <a:spcPts val="0"/>
              </a:spcBef>
            </a:pPr>
            <a:r>
              <a:rPr kumimoji="1" lang="en-US" altLang="ja-JP" sz="1800" dirty="0" smtClean="0"/>
              <a:t>Internet (email, FTP, </a:t>
            </a:r>
            <a:r>
              <a:rPr kumimoji="1" lang="en-US" altLang="ja-JP" sz="1800" dirty="0" err="1" smtClean="0"/>
              <a:t>etc</a:t>
            </a:r>
            <a:r>
              <a:rPr kumimoji="1" lang="en-US" altLang="ja-JP" sz="1800" dirty="0" smtClean="0"/>
              <a:t>)</a:t>
            </a:r>
            <a:endParaRPr kumimoji="1" lang="ja-JP" altLang="en-US" sz="1800" dirty="0"/>
          </a:p>
        </p:txBody>
      </p:sp>
      <p:cxnSp>
        <p:nvCxnSpPr>
          <p:cNvPr id="62" name="直線矢印コネクタ 61"/>
          <p:cNvCxnSpPr/>
          <p:nvPr/>
        </p:nvCxnSpPr>
        <p:spPr>
          <a:xfrm>
            <a:off x="4254351" y="3388807"/>
            <a:ext cx="3134095" cy="990701"/>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4195114" y="3605821"/>
            <a:ext cx="3187402" cy="1083340"/>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214164" y="3760553"/>
            <a:ext cx="3193738" cy="1237911"/>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29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125" y="2471229"/>
            <a:ext cx="223837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a:t>Dissemination of </a:t>
            </a:r>
            <a:r>
              <a:rPr kumimoji="1" lang="en-US" altLang="ja-JP" dirty="0" smtClean="0"/>
              <a:t>warnings in WIS </a:t>
            </a:r>
            <a:endParaRPr kumimoji="1" lang="ja-JP" altLang="en-US" dirty="0"/>
          </a:p>
        </p:txBody>
      </p:sp>
      <p:sp>
        <p:nvSpPr>
          <p:cNvPr id="3" name="コンテンツ プレースホルダー 2"/>
          <p:cNvSpPr>
            <a:spLocks noGrp="1"/>
          </p:cNvSpPr>
          <p:nvPr>
            <p:ph idx="1"/>
          </p:nvPr>
        </p:nvSpPr>
        <p:spPr>
          <a:xfrm>
            <a:off x="298198" y="1289334"/>
            <a:ext cx="8229600" cy="1644153"/>
          </a:xfrm>
        </p:spPr>
        <p:txBody>
          <a:bodyPr>
            <a:normAutofit/>
          </a:bodyPr>
          <a:lstStyle/>
          <a:p>
            <a:r>
              <a:rPr kumimoji="1" lang="en-US" altLang="ja-JP" sz="2400" dirty="0" smtClean="0"/>
              <a:t>WIS incorporates all dissemination types.</a:t>
            </a:r>
          </a:p>
          <a:p>
            <a:r>
              <a:rPr kumimoji="1" lang="en-US" altLang="ja-JP" sz="2400" dirty="0" smtClean="0"/>
              <a:t>Opens the way for using our common infrastructure for “all hazards warnings”</a:t>
            </a:r>
            <a:endParaRPr kumimoji="1" lang="ja-JP" altLang="en-US" sz="2400" dirty="0"/>
          </a:p>
        </p:txBody>
      </p:sp>
      <p:sp>
        <p:nvSpPr>
          <p:cNvPr id="4" name="スライド番号プレースホルダー 3"/>
          <p:cNvSpPr>
            <a:spLocks noGrp="1"/>
          </p:cNvSpPr>
          <p:nvPr>
            <p:ph type="sldNum" sz="quarter" idx="4294967295"/>
          </p:nvPr>
        </p:nvSpPr>
        <p:spPr>
          <a:xfrm>
            <a:off x="5867400" y="6478588"/>
            <a:ext cx="1152525" cy="312737"/>
          </a:xfrm>
          <a:prstGeom prst="rect">
            <a:avLst/>
          </a:prstGeom>
        </p:spPr>
        <p:txBody>
          <a:bodyPr/>
          <a:lstStyle/>
          <a:p>
            <a:fld id="{4FC5B4E0-B61B-4259-A3AF-243E0AE58827}" type="slidenum">
              <a:rPr lang="en-GB" altLang="en-US" smtClean="0">
                <a:solidFill>
                  <a:srgbClr val="000000"/>
                </a:solidFill>
              </a:rPr>
              <a:pPr/>
              <a:t>5</a:t>
            </a:fld>
            <a:endParaRPr lang="en-GB" altLang="en-US">
              <a:solidFill>
                <a:srgbClr val="000000"/>
              </a:solidFill>
            </a:endParaRPr>
          </a:p>
        </p:txBody>
      </p:sp>
      <p:pic>
        <p:nvPicPr>
          <p:cNvPr id="4099"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548" y="204954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988" y="324285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Public\Pictures\Microsoft クリップ オーガナイザ\MC9004316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389" y="4347868"/>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95536" y="4545660"/>
            <a:ext cx="5688632" cy="461665"/>
          </a:xfrm>
          <a:prstGeom prst="rect">
            <a:avLst/>
          </a:prstGeom>
          <a:noFill/>
        </p:spPr>
        <p:txBody>
          <a:bodyPr wrap="square" rtlCol="0">
            <a:spAutoFit/>
          </a:bodyPr>
          <a:lstStyle/>
          <a:p>
            <a:pPr>
              <a:spcBef>
                <a:spcPts val="0"/>
              </a:spcBef>
            </a:pPr>
            <a:r>
              <a:rPr kumimoji="1" lang="en-US" altLang="ja-JP" dirty="0" smtClean="0">
                <a:solidFill>
                  <a:srgbClr val="000000"/>
                </a:solidFill>
              </a:rPr>
              <a:t>Authoritative Warning Service Provider</a:t>
            </a:r>
          </a:p>
        </p:txBody>
      </p:sp>
      <p:sp>
        <p:nvSpPr>
          <p:cNvPr id="16" name="テキスト ボックス 15"/>
          <p:cNvSpPr txBox="1"/>
          <p:nvPr/>
        </p:nvSpPr>
        <p:spPr>
          <a:xfrm>
            <a:off x="5763153" y="5301208"/>
            <a:ext cx="3117969" cy="830997"/>
          </a:xfrm>
          <a:prstGeom prst="rect">
            <a:avLst/>
          </a:prstGeom>
          <a:noFill/>
        </p:spPr>
        <p:txBody>
          <a:bodyPr wrap="none" rtlCol="0">
            <a:spAutoFit/>
          </a:bodyPr>
          <a:lstStyle/>
          <a:p>
            <a:pPr>
              <a:spcBef>
                <a:spcPts val="0"/>
              </a:spcBef>
            </a:pPr>
            <a:r>
              <a:rPr kumimoji="1" lang="en-US" altLang="ja-JP" dirty="0" smtClean="0">
                <a:solidFill>
                  <a:srgbClr val="000000"/>
                </a:solidFill>
              </a:rPr>
              <a:t>Authoritative</a:t>
            </a:r>
            <a:r>
              <a:rPr kumimoji="1" lang="ja-JP" altLang="en-US" dirty="0" smtClean="0">
                <a:solidFill>
                  <a:srgbClr val="000000"/>
                </a:solidFill>
              </a:rPr>
              <a:t> </a:t>
            </a:r>
            <a:r>
              <a:rPr kumimoji="1" lang="en-US" altLang="ja-JP" dirty="0" smtClean="0">
                <a:solidFill>
                  <a:srgbClr val="000000"/>
                </a:solidFill>
              </a:rPr>
              <a:t>Warning</a:t>
            </a:r>
          </a:p>
          <a:p>
            <a:pPr>
              <a:spcBef>
                <a:spcPts val="0"/>
              </a:spcBef>
            </a:pPr>
            <a:r>
              <a:rPr kumimoji="1" lang="en-US" altLang="ja-JP" dirty="0" smtClean="0">
                <a:solidFill>
                  <a:srgbClr val="000000"/>
                </a:solidFill>
              </a:rPr>
              <a:t>Recipient</a:t>
            </a:r>
            <a:endParaRPr kumimoji="1" lang="ja-JP" altLang="en-US" dirty="0">
              <a:solidFill>
                <a:srgbClr val="000000"/>
              </a:solidFill>
            </a:endParaRPr>
          </a:p>
        </p:txBody>
      </p:sp>
      <p:cxnSp>
        <p:nvCxnSpPr>
          <p:cNvPr id="9" name="直線矢印コネクタ 8"/>
          <p:cNvCxnSpPr/>
          <p:nvPr/>
        </p:nvCxnSpPr>
        <p:spPr>
          <a:xfrm flipV="1">
            <a:off x="4195114" y="2478168"/>
            <a:ext cx="3187402" cy="910639"/>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4231088" y="2659853"/>
            <a:ext cx="3187402" cy="910639"/>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4220500" y="2279744"/>
            <a:ext cx="3187402" cy="910639"/>
          </a:xfrm>
          <a:prstGeom prst="straightConnector1">
            <a:avLst/>
          </a:prstGeom>
          <a:ln w="57150" cap="rnd">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4201044" y="2849914"/>
            <a:ext cx="3187402" cy="910639"/>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214164" y="3388807"/>
            <a:ext cx="3251610" cy="115745"/>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195114" y="3576392"/>
            <a:ext cx="3316777" cy="115745"/>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4195114" y="3190383"/>
            <a:ext cx="3270660" cy="57873"/>
          </a:xfrm>
          <a:prstGeom prst="straightConnector1">
            <a:avLst/>
          </a:prstGeom>
          <a:ln w="57150" cap="rnd">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220500" y="3760553"/>
            <a:ext cx="3245274" cy="189506"/>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912944" y="5252702"/>
            <a:ext cx="648072" cy="0"/>
          </a:xfrm>
          <a:prstGeom prst="straightConnector1">
            <a:avLst/>
          </a:prstGeom>
          <a:ln w="57150" cap="rnd">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892849" y="5481277"/>
            <a:ext cx="638321" cy="0"/>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892849" y="5701300"/>
            <a:ext cx="648072" cy="0"/>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902600" y="5929875"/>
            <a:ext cx="638321" cy="0"/>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561015" y="5085184"/>
            <a:ext cx="4227799" cy="1015663"/>
          </a:xfrm>
          <a:prstGeom prst="rect">
            <a:avLst/>
          </a:prstGeom>
          <a:noFill/>
        </p:spPr>
        <p:txBody>
          <a:bodyPr wrap="square" rtlCol="0">
            <a:spAutoFit/>
          </a:bodyPr>
          <a:lstStyle/>
          <a:p>
            <a:pPr>
              <a:lnSpc>
                <a:spcPts val="1800"/>
              </a:lnSpc>
              <a:spcBef>
                <a:spcPts val="0"/>
              </a:spcBef>
            </a:pPr>
            <a:r>
              <a:rPr kumimoji="1" lang="en-US" altLang="ja-JP" sz="1800" dirty="0" smtClean="0">
                <a:solidFill>
                  <a:srgbClr val="000000"/>
                </a:solidFill>
              </a:rPr>
              <a:t>GTS (including satellite broadcast, </a:t>
            </a:r>
            <a:r>
              <a:rPr kumimoji="1" lang="en-US" altLang="ja-JP" sz="1800" dirty="0" err="1" smtClean="0">
                <a:solidFill>
                  <a:srgbClr val="000000"/>
                </a:solidFill>
              </a:rPr>
              <a:t>etc</a:t>
            </a:r>
            <a:r>
              <a:rPr kumimoji="1" lang="en-US" altLang="ja-JP" sz="1800" dirty="0" smtClean="0">
                <a:solidFill>
                  <a:srgbClr val="000000"/>
                </a:solidFill>
              </a:rPr>
              <a:t>)</a:t>
            </a:r>
          </a:p>
          <a:p>
            <a:pPr>
              <a:lnSpc>
                <a:spcPts val="1800"/>
              </a:lnSpc>
              <a:spcBef>
                <a:spcPts val="0"/>
              </a:spcBef>
            </a:pPr>
            <a:r>
              <a:rPr kumimoji="1" lang="en-US" altLang="ja-JP" sz="1800" dirty="0" smtClean="0">
                <a:solidFill>
                  <a:srgbClr val="000000"/>
                </a:solidFill>
              </a:rPr>
              <a:t>FAX</a:t>
            </a:r>
          </a:p>
          <a:p>
            <a:pPr>
              <a:lnSpc>
                <a:spcPts val="1800"/>
              </a:lnSpc>
              <a:spcBef>
                <a:spcPts val="0"/>
              </a:spcBef>
            </a:pPr>
            <a:r>
              <a:rPr kumimoji="1" lang="en-US" altLang="ja-JP" sz="1800" dirty="0" smtClean="0">
                <a:solidFill>
                  <a:srgbClr val="000000"/>
                </a:solidFill>
              </a:rPr>
              <a:t>SMS</a:t>
            </a:r>
          </a:p>
          <a:p>
            <a:pPr>
              <a:lnSpc>
                <a:spcPts val="1800"/>
              </a:lnSpc>
              <a:spcBef>
                <a:spcPts val="0"/>
              </a:spcBef>
            </a:pPr>
            <a:r>
              <a:rPr kumimoji="1" lang="en-US" altLang="ja-JP" sz="1800" dirty="0" smtClean="0">
                <a:solidFill>
                  <a:srgbClr val="000000"/>
                </a:solidFill>
              </a:rPr>
              <a:t>Internet (email, FTP, </a:t>
            </a:r>
            <a:r>
              <a:rPr kumimoji="1" lang="en-US" altLang="ja-JP" sz="1800" dirty="0" err="1" smtClean="0">
                <a:solidFill>
                  <a:srgbClr val="000000"/>
                </a:solidFill>
              </a:rPr>
              <a:t>etc</a:t>
            </a:r>
            <a:r>
              <a:rPr kumimoji="1" lang="en-US" altLang="ja-JP" sz="1800" dirty="0" smtClean="0">
                <a:solidFill>
                  <a:srgbClr val="000000"/>
                </a:solidFill>
              </a:rPr>
              <a:t>)</a:t>
            </a:r>
            <a:endParaRPr kumimoji="1" lang="ja-JP" altLang="en-US" sz="1800" dirty="0">
              <a:solidFill>
                <a:srgbClr val="000000"/>
              </a:solidFill>
            </a:endParaRPr>
          </a:p>
        </p:txBody>
      </p:sp>
      <p:cxnSp>
        <p:nvCxnSpPr>
          <p:cNvPr id="62" name="直線矢印コネクタ 61"/>
          <p:cNvCxnSpPr/>
          <p:nvPr/>
        </p:nvCxnSpPr>
        <p:spPr>
          <a:xfrm>
            <a:off x="4254351" y="3388807"/>
            <a:ext cx="3134095" cy="990701"/>
          </a:xfrm>
          <a:prstGeom prst="straightConnector1">
            <a:avLst/>
          </a:prstGeom>
          <a:ln w="57150" cap="rnd">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4195114" y="3605821"/>
            <a:ext cx="3187402" cy="1083340"/>
          </a:xfrm>
          <a:prstGeom prst="straightConnector1">
            <a:avLst/>
          </a:prstGeom>
          <a:ln w="57150" cap="rnd">
            <a:solidFill>
              <a:srgbClr val="33CC33"/>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4214164" y="3760553"/>
            <a:ext cx="3193738" cy="1237911"/>
          </a:xfrm>
          <a:prstGeom prst="straightConnector1">
            <a:avLst/>
          </a:prstGeom>
          <a:ln w="57150" cap="rnd">
            <a:solidFill>
              <a:srgbClr val="FF33CC"/>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34" name="Group 20"/>
          <p:cNvGrpSpPr>
            <a:grpSpLocks/>
          </p:cNvGrpSpPr>
          <p:nvPr/>
        </p:nvGrpSpPr>
        <p:grpSpPr bwMode="auto">
          <a:xfrm>
            <a:off x="258602" y="2559798"/>
            <a:ext cx="1906813" cy="1889508"/>
            <a:chOff x="204" y="2432"/>
            <a:chExt cx="1407" cy="1493"/>
          </a:xfrm>
        </p:grpSpPr>
        <p:pic>
          <p:nvPicPr>
            <p:cNvPr id="35" name="Picture 14" descr="partnershi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 y="2432"/>
              <a:ext cx="1407"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5"/>
            <p:cNvSpPr txBox="1">
              <a:spLocks noChangeArrowheads="1"/>
            </p:cNvSpPr>
            <p:nvPr/>
          </p:nvSpPr>
          <p:spPr bwMode="auto">
            <a:xfrm>
              <a:off x="204" y="3657"/>
              <a:ext cx="1270"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ea typeface="ＭＳ Ｐゴシック" pitchFamily="34" charset="-128"/>
                </a:defRPr>
              </a:lvl1pPr>
              <a:lvl2pPr marL="742950" indent="-285750" eaLnBrk="0" hangingPunct="0">
                <a:defRPr sz="2400" b="1">
                  <a:solidFill>
                    <a:schemeClr val="bg1"/>
                  </a:solidFill>
                  <a:latin typeface="Arial" charset="0"/>
                  <a:ea typeface="ＭＳ Ｐゴシック" pitchFamily="34" charset="-128"/>
                </a:defRPr>
              </a:lvl2pPr>
              <a:lvl3pPr marL="1143000" indent="-228600" eaLnBrk="0" hangingPunct="0">
                <a:defRPr sz="2400" b="1">
                  <a:solidFill>
                    <a:schemeClr val="bg1"/>
                  </a:solidFill>
                  <a:latin typeface="Arial" charset="0"/>
                  <a:ea typeface="ＭＳ Ｐゴシック" pitchFamily="34" charset="-128"/>
                </a:defRPr>
              </a:lvl3pPr>
              <a:lvl4pPr marL="1600200" indent="-228600" eaLnBrk="0" hangingPunct="0">
                <a:defRPr sz="2400" b="1">
                  <a:solidFill>
                    <a:schemeClr val="bg1"/>
                  </a:solidFill>
                  <a:latin typeface="Arial" charset="0"/>
                  <a:ea typeface="ＭＳ Ｐゴシック" pitchFamily="34" charset="-128"/>
                </a:defRPr>
              </a:lvl4pPr>
              <a:lvl5pPr marL="2057400" indent="-228600" eaLnBrk="0" hangingPunct="0">
                <a:defRPr sz="2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bg1"/>
                  </a:solidFill>
                  <a:latin typeface="Arial" charset="0"/>
                  <a:ea typeface="ＭＳ Ｐゴシック" pitchFamily="34" charset="-128"/>
                </a:defRPr>
              </a:lvl9pPr>
            </a:lstStyle>
            <a:p>
              <a:pPr>
                <a:spcBef>
                  <a:spcPct val="50000"/>
                </a:spcBef>
              </a:pPr>
              <a:r>
                <a:rPr lang="en-US" altLang="en-US" sz="1600" b="0" dirty="0">
                  <a:solidFill>
                    <a:schemeClr val="tx1"/>
                  </a:solidFill>
                  <a:latin typeface="Times" charset="0"/>
                </a:rPr>
                <a:t>Partnerships</a:t>
              </a:r>
            </a:p>
          </p:txBody>
        </p:sp>
      </p:grpSp>
    </p:spTree>
    <p:extLst>
      <p:ext uri="{BB962C8B-B14F-4D97-AF65-F5344CB8AC3E}">
        <p14:creationId xmlns:p14="http://schemas.microsoft.com/office/powerpoint/2010/main" val="4002594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1371600" y="0"/>
            <a:ext cx="7772400" cy="11430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90000"/>
          </a:bodyPr>
          <a:lstStyle/>
          <a:p>
            <a:r>
              <a:rPr lang="en-US" altLang="en-US" sz="4000" smtClean="0"/>
              <a:t>Internationally coordinated network of WMO</a:t>
            </a:r>
          </a:p>
        </p:txBody>
      </p:sp>
      <p:grpSp>
        <p:nvGrpSpPr>
          <p:cNvPr id="29713" name="Group 17"/>
          <p:cNvGrpSpPr>
            <a:grpSpLocks/>
          </p:cNvGrpSpPr>
          <p:nvPr/>
        </p:nvGrpSpPr>
        <p:grpSpPr bwMode="auto">
          <a:xfrm>
            <a:off x="179388" y="1412875"/>
            <a:ext cx="3671887" cy="2314575"/>
            <a:chOff x="113" y="890"/>
            <a:chExt cx="2313" cy="1458"/>
          </a:xfrm>
        </p:grpSpPr>
        <p:pic>
          <p:nvPicPr>
            <p:cNvPr id="30737" name="Picture 6" descr="GOS-overview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890"/>
              <a:ext cx="2313"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9"/>
            <p:cNvSpPr txBox="1">
              <a:spLocks noChangeArrowheads="1"/>
            </p:cNvSpPr>
            <p:nvPr/>
          </p:nvSpPr>
          <p:spPr bwMode="auto">
            <a:xfrm>
              <a:off x="113" y="935"/>
              <a:ext cx="7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ea typeface="ＭＳ Ｐゴシック" pitchFamily="34" charset="-128"/>
                </a:defRPr>
              </a:lvl1pPr>
              <a:lvl2pPr marL="742950" indent="-285750" eaLnBrk="0" hangingPunct="0">
                <a:defRPr sz="2400" b="1">
                  <a:solidFill>
                    <a:schemeClr val="bg1"/>
                  </a:solidFill>
                  <a:latin typeface="Arial" charset="0"/>
                  <a:ea typeface="ＭＳ Ｐゴシック" pitchFamily="34" charset="-128"/>
                </a:defRPr>
              </a:lvl2pPr>
              <a:lvl3pPr marL="1143000" indent="-228600" eaLnBrk="0" hangingPunct="0">
                <a:defRPr sz="2400" b="1">
                  <a:solidFill>
                    <a:schemeClr val="bg1"/>
                  </a:solidFill>
                  <a:latin typeface="Arial" charset="0"/>
                  <a:ea typeface="ＭＳ Ｐゴシック" pitchFamily="34" charset="-128"/>
                </a:defRPr>
              </a:lvl3pPr>
              <a:lvl4pPr marL="1600200" indent="-228600" eaLnBrk="0" hangingPunct="0">
                <a:defRPr sz="2400" b="1">
                  <a:solidFill>
                    <a:schemeClr val="bg1"/>
                  </a:solidFill>
                  <a:latin typeface="Arial" charset="0"/>
                  <a:ea typeface="ＭＳ Ｐゴシック" pitchFamily="34" charset="-128"/>
                </a:defRPr>
              </a:lvl4pPr>
              <a:lvl5pPr marL="2057400" indent="-228600" eaLnBrk="0" hangingPunct="0">
                <a:defRPr sz="2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bg1"/>
                  </a:solidFill>
                  <a:latin typeface="Arial" charset="0"/>
                  <a:ea typeface="ＭＳ Ｐゴシック" pitchFamily="34" charset="-128"/>
                </a:defRPr>
              </a:lvl9pPr>
            </a:lstStyle>
            <a:p>
              <a:pPr>
                <a:spcBef>
                  <a:spcPct val="50000"/>
                </a:spcBef>
              </a:pPr>
              <a:r>
                <a:rPr lang="fr-CH" altLang="en-US" b="0">
                  <a:solidFill>
                    <a:schemeClr val="tx1"/>
                  </a:solidFill>
                  <a:latin typeface="Times" charset="0"/>
                </a:rPr>
                <a:t>WIGOS</a:t>
              </a:r>
              <a:endParaRPr lang="en-US" altLang="en-US" b="0">
                <a:solidFill>
                  <a:schemeClr val="tx1"/>
                </a:solidFill>
                <a:latin typeface="Times" charset="0"/>
              </a:endParaRPr>
            </a:p>
          </p:txBody>
        </p:sp>
      </p:grpSp>
      <p:grpSp>
        <p:nvGrpSpPr>
          <p:cNvPr id="29714" name="Group 18"/>
          <p:cNvGrpSpPr>
            <a:grpSpLocks/>
          </p:cNvGrpSpPr>
          <p:nvPr/>
        </p:nvGrpSpPr>
        <p:grpSpPr bwMode="auto">
          <a:xfrm>
            <a:off x="4787900" y="1268413"/>
            <a:ext cx="4014788" cy="2755900"/>
            <a:chOff x="3016" y="799"/>
            <a:chExt cx="2529" cy="1736"/>
          </a:xfrm>
        </p:grpSpPr>
        <p:pic>
          <p:nvPicPr>
            <p:cNvPr id="30735" name="Picture 5" descr="GDPS-c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 y="1071"/>
              <a:ext cx="2529" cy="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 Box 11"/>
            <p:cNvSpPr txBox="1">
              <a:spLocks noChangeArrowheads="1"/>
            </p:cNvSpPr>
            <p:nvPr/>
          </p:nvSpPr>
          <p:spPr bwMode="auto">
            <a:xfrm>
              <a:off x="4241" y="799"/>
              <a:ext cx="1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ea typeface="ＭＳ Ｐゴシック" pitchFamily="34" charset="-128"/>
                </a:defRPr>
              </a:lvl1pPr>
              <a:lvl2pPr marL="742950" indent="-285750" eaLnBrk="0" hangingPunct="0">
                <a:defRPr sz="2400" b="1">
                  <a:solidFill>
                    <a:schemeClr val="bg1"/>
                  </a:solidFill>
                  <a:latin typeface="Arial" charset="0"/>
                  <a:ea typeface="ＭＳ Ｐゴシック" pitchFamily="34" charset="-128"/>
                </a:defRPr>
              </a:lvl2pPr>
              <a:lvl3pPr marL="1143000" indent="-228600" eaLnBrk="0" hangingPunct="0">
                <a:defRPr sz="2400" b="1">
                  <a:solidFill>
                    <a:schemeClr val="bg1"/>
                  </a:solidFill>
                  <a:latin typeface="Arial" charset="0"/>
                  <a:ea typeface="ＭＳ Ｐゴシック" pitchFamily="34" charset="-128"/>
                </a:defRPr>
              </a:lvl3pPr>
              <a:lvl4pPr marL="1600200" indent="-228600" eaLnBrk="0" hangingPunct="0">
                <a:defRPr sz="2400" b="1">
                  <a:solidFill>
                    <a:schemeClr val="bg1"/>
                  </a:solidFill>
                  <a:latin typeface="Arial" charset="0"/>
                  <a:ea typeface="ＭＳ Ｐゴシック" pitchFamily="34" charset="-128"/>
                </a:defRPr>
              </a:lvl4pPr>
              <a:lvl5pPr marL="2057400" indent="-228600" eaLnBrk="0" hangingPunct="0">
                <a:defRPr sz="2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bg1"/>
                  </a:solidFill>
                  <a:latin typeface="Arial" charset="0"/>
                  <a:ea typeface="ＭＳ Ｐゴシック" pitchFamily="34" charset="-128"/>
                </a:defRPr>
              </a:lvl9pPr>
            </a:lstStyle>
            <a:p>
              <a:pPr>
                <a:spcBef>
                  <a:spcPct val="50000"/>
                </a:spcBef>
              </a:pPr>
              <a:r>
                <a:rPr lang="fr-CH" altLang="en-US" b="0">
                  <a:solidFill>
                    <a:schemeClr val="tx1"/>
                  </a:solidFill>
                  <a:latin typeface="Times" charset="0"/>
                </a:rPr>
                <a:t>GDPFS</a:t>
              </a:r>
              <a:endParaRPr lang="en-US" altLang="en-US" b="0">
                <a:solidFill>
                  <a:schemeClr val="tx1"/>
                </a:solidFill>
                <a:latin typeface="Times" charset="0"/>
              </a:endParaRPr>
            </a:p>
          </p:txBody>
        </p:sp>
      </p:grpSp>
      <p:grpSp>
        <p:nvGrpSpPr>
          <p:cNvPr id="30725" name="Group 19"/>
          <p:cNvGrpSpPr>
            <a:grpSpLocks/>
          </p:cNvGrpSpPr>
          <p:nvPr/>
        </p:nvGrpSpPr>
        <p:grpSpPr bwMode="auto">
          <a:xfrm>
            <a:off x="6084888" y="4149725"/>
            <a:ext cx="3059112" cy="2520950"/>
            <a:chOff x="3833" y="2614"/>
            <a:chExt cx="1927" cy="1588"/>
          </a:xfrm>
        </p:grpSpPr>
        <p:pic>
          <p:nvPicPr>
            <p:cNvPr id="30733" name="Picture 7" descr="MMOP-pics"/>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833" y="2614"/>
              <a:ext cx="145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 Box 13"/>
            <p:cNvSpPr txBox="1">
              <a:spLocks noChangeArrowheads="1"/>
            </p:cNvSpPr>
            <p:nvPr/>
          </p:nvSpPr>
          <p:spPr bwMode="auto">
            <a:xfrm>
              <a:off x="4672" y="3657"/>
              <a:ext cx="108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ea typeface="ＭＳ Ｐゴシック" pitchFamily="34" charset="-128"/>
                </a:defRPr>
              </a:lvl1pPr>
              <a:lvl2pPr marL="742950" indent="-285750" eaLnBrk="0" hangingPunct="0">
                <a:defRPr sz="2400" b="1">
                  <a:solidFill>
                    <a:schemeClr val="bg1"/>
                  </a:solidFill>
                  <a:latin typeface="Arial" charset="0"/>
                  <a:ea typeface="ＭＳ Ｐゴシック" pitchFamily="34" charset="-128"/>
                </a:defRPr>
              </a:lvl2pPr>
              <a:lvl3pPr marL="1143000" indent="-228600" eaLnBrk="0" hangingPunct="0">
                <a:defRPr sz="2400" b="1">
                  <a:solidFill>
                    <a:schemeClr val="bg1"/>
                  </a:solidFill>
                  <a:latin typeface="Arial" charset="0"/>
                  <a:ea typeface="ＭＳ Ｐゴシック" pitchFamily="34" charset="-128"/>
                </a:defRPr>
              </a:lvl3pPr>
              <a:lvl4pPr marL="1600200" indent="-228600" eaLnBrk="0" hangingPunct="0">
                <a:defRPr sz="2400" b="1">
                  <a:solidFill>
                    <a:schemeClr val="bg1"/>
                  </a:solidFill>
                  <a:latin typeface="Arial" charset="0"/>
                  <a:ea typeface="ＭＳ Ｐゴシック" pitchFamily="34" charset="-128"/>
                </a:defRPr>
              </a:lvl4pPr>
              <a:lvl5pPr marL="2057400" indent="-228600" eaLnBrk="0" hangingPunct="0">
                <a:defRPr sz="2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bg1"/>
                  </a:solidFill>
                  <a:latin typeface="Arial" charset="0"/>
                  <a:ea typeface="ＭＳ Ｐゴシック" pitchFamily="34" charset="-128"/>
                </a:defRPr>
              </a:lvl9pPr>
            </a:lstStyle>
            <a:p>
              <a:pPr>
                <a:spcBef>
                  <a:spcPct val="50000"/>
                </a:spcBef>
              </a:pPr>
              <a:r>
                <a:rPr lang="fr-CH" altLang="en-US" b="0">
                  <a:solidFill>
                    <a:schemeClr val="tx1"/>
                  </a:solidFill>
                  <a:latin typeface="Times" charset="0"/>
                </a:rPr>
                <a:t>WMO Programmes</a:t>
              </a:r>
              <a:endParaRPr lang="en-US" altLang="en-US" b="0">
                <a:solidFill>
                  <a:schemeClr val="tx1"/>
                </a:solidFill>
                <a:latin typeface="Times" charset="0"/>
              </a:endParaRPr>
            </a:p>
          </p:txBody>
        </p:sp>
      </p:grpSp>
      <p:grpSp>
        <p:nvGrpSpPr>
          <p:cNvPr id="29716" name="Group 20"/>
          <p:cNvGrpSpPr>
            <a:grpSpLocks/>
          </p:cNvGrpSpPr>
          <p:nvPr/>
        </p:nvGrpSpPr>
        <p:grpSpPr bwMode="auto">
          <a:xfrm>
            <a:off x="323850" y="3860800"/>
            <a:ext cx="2233613" cy="2401888"/>
            <a:chOff x="204" y="2432"/>
            <a:chExt cx="1407" cy="1513"/>
          </a:xfrm>
        </p:grpSpPr>
        <p:pic>
          <p:nvPicPr>
            <p:cNvPr id="30731" name="Picture 14" descr="partnershi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 y="2432"/>
              <a:ext cx="1407"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5"/>
            <p:cNvSpPr txBox="1">
              <a:spLocks noChangeArrowheads="1"/>
            </p:cNvSpPr>
            <p:nvPr/>
          </p:nvSpPr>
          <p:spPr bwMode="auto">
            <a:xfrm>
              <a:off x="204" y="3657"/>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ea typeface="ＭＳ Ｐゴシック" pitchFamily="34" charset="-128"/>
                </a:defRPr>
              </a:lvl1pPr>
              <a:lvl2pPr marL="742950" indent="-285750" eaLnBrk="0" hangingPunct="0">
                <a:defRPr sz="2400" b="1">
                  <a:solidFill>
                    <a:schemeClr val="bg1"/>
                  </a:solidFill>
                  <a:latin typeface="Arial" charset="0"/>
                  <a:ea typeface="ＭＳ Ｐゴシック" pitchFamily="34" charset="-128"/>
                </a:defRPr>
              </a:lvl2pPr>
              <a:lvl3pPr marL="1143000" indent="-228600" eaLnBrk="0" hangingPunct="0">
                <a:defRPr sz="2400" b="1">
                  <a:solidFill>
                    <a:schemeClr val="bg1"/>
                  </a:solidFill>
                  <a:latin typeface="Arial" charset="0"/>
                  <a:ea typeface="ＭＳ Ｐゴシック" pitchFamily="34" charset="-128"/>
                </a:defRPr>
              </a:lvl3pPr>
              <a:lvl4pPr marL="1600200" indent="-228600" eaLnBrk="0" hangingPunct="0">
                <a:defRPr sz="2400" b="1">
                  <a:solidFill>
                    <a:schemeClr val="bg1"/>
                  </a:solidFill>
                  <a:latin typeface="Arial" charset="0"/>
                  <a:ea typeface="ＭＳ Ｐゴシック" pitchFamily="34" charset="-128"/>
                </a:defRPr>
              </a:lvl4pPr>
              <a:lvl5pPr marL="2057400" indent="-228600" eaLnBrk="0" hangingPunct="0">
                <a:defRPr sz="2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bg1"/>
                  </a:solidFill>
                  <a:latin typeface="Arial" charset="0"/>
                  <a:ea typeface="ＭＳ Ｐゴシック" pitchFamily="34" charset="-128"/>
                </a:defRPr>
              </a:lvl9pPr>
            </a:lstStyle>
            <a:p>
              <a:pPr>
                <a:spcBef>
                  <a:spcPct val="50000"/>
                </a:spcBef>
              </a:pPr>
              <a:r>
                <a:rPr lang="en-US" altLang="en-US" b="0">
                  <a:solidFill>
                    <a:schemeClr val="tx1"/>
                  </a:solidFill>
                  <a:latin typeface="Times" charset="0"/>
                </a:rPr>
                <a:t>Partnerships</a:t>
              </a:r>
            </a:p>
          </p:txBody>
        </p:sp>
      </p:grpSp>
      <p:grpSp>
        <p:nvGrpSpPr>
          <p:cNvPr id="29717" name="Group 21"/>
          <p:cNvGrpSpPr>
            <a:grpSpLocks/>
          </p:cNvGrpSpPr>
          <p:nvPr/>
        </p:nvGrpSpPr>
        <p:grpSpPr bwMode="auto">
          <a:xfrm>
            <a:off x="1908175" y="1989138"/>
            <a:ext cx="5495925" cy="4248150"/>
            <a:chOff x="1202" y="1253"/>
            <a:chExt cx="3462" cy="2676"/>
          </a:xfrm>
        </p:grpSpPr>
        <p:sp>
          <p:nvSpPr>
            <p:cNvPr id="30728" name="AutoShape 16"/>
            <p:cNvSpPr>
              <a:spLocks noChangeArrowheads="1"/>
            </p:cNvSpPr>
            <p:nvPr/>
          </p:nvSpPr>
          <p:spPr bwMode="auto">
            <a:xfrm rot="-2240240">
              <a:off x="1202" y="1253"/>
              <a:ext cx="3462" cy="2676"/>
            </a:xfrm>
            <a:custGeom>
              <a:avLst/>
              <a:gdLst>
                <a:gd name="T0" fmla="*/ 2 w 21600"/>
                <a:gd name="T1" fmla="*/ 0 h 21600"/>
                <a:gd name="T2" fmla="*/ 1 w 21600"/>
                <a:gd name="T3" fmla="*/ 1 h 21600"/>
                <a:gd name="T4" fmla="*/ 0 w 21600"/>
                <a:gd name="T5" fmla="*/ 0 h 21600"/>
                <a:gd name="T6" fmla="*/ 1 w 21600"/>
                <a:gd name="T7" fmla="*/ 0 h 21600"/>
                <a:gd name="T8" fmla="*/ 0 60000 65536"/>
                <a:gd name="T9" fmla="*/ 5898240 60000 65536"/>
                <a:gd name="T10" fmla="*/ 11796480 60000 65536"/>
                <a:gd name="T11" fmla="*/ 17694720 60000 65536"/>
                <a:gd name="T12" fmla="*/ 2159 w 21600"/>
                <a:gd name="T13" fmla="*/ 8637 h 21600"/>
                <a:gd name="T14" fmla="*/ 19441 w 21600"/>
                <a:gd name="T15" fmla="*/ 12963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FF99">
                <a:alpha val="25098"/>
              </a:srgbClr>
            </a:solidFill>
            <a:ln w="3175" algn="ctr">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29" name="Picture 8" descr="wis"/>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65" y="1888"/>
              <a:ext cx="2258"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0"/>
            <p:cNvSpPr txBox="1">
              <a:spLocks noChangeArrowheads="1"/>
            </p:cNvSpPr>
            <p:nvPr/>
          </p:nvSpPr>
          <p:spPr bwMode="auto">
            <a:xfrm>
              <a:off x="2109" y="2659"/>
              <a:ext cx="12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ea typeface="ＭＳ Ｐゴシック" pitchFamily="34" charset="-128"/>
                </a:defRPr>
              </a:lvl1pPr>
              <a:lvl2pPr marL="742950" indent="-285750" eaLnBrk="0" hangingPunct="0">
                <a:defRPr sz="2400" b="1">
                  <a:solidFill>
                    <a:schemeClr val="bg1"/>
                  </a:solidFill>
                  <a:latin typeface="Arial" charset="0"/>
                  <a:ea typeface="ＭＳ Ｐゴシック" pitchFamily="34" charset="-128"/>
                </a:defRPr>
              </a:lvl2pPr>
              <a:lvl3pPr marL="1143000" indent="-228600" eaLnBrk="0" hangingPunct="0">
                <a:defRPr sz="2400" b="1">
                  <a:solidFill>
                    <a:schemeClr val="bg1"/>
                  </a:solidFill>
                  <a:latin typeface="Arial" charset="0"/>
                  <a:ea typeface="ＭＳ Ｐゴシック" pitchFamily="34" charset="-128"/>
                </a:defRPr>
              </a:lvl3pPr>
              <a:lvl4pPr marL="1600200" indent="-228600" eaLnBrk="0" hangingPunct="0">
                <a:defRPr sz="2400" b="1">
                  <a:solidFill>
                    <a:schemeClr val="bg1"/>
                  </a:solidFill>
                  <a:latin typeface="Arial" charset="0"/>
                  <a:ea typeface="ＭＳ Ｐゴシック" pitchFamily="34" charset="-128"/>
                </a:defRPr>
              </a:lvl4pPr>
              <a:lvl5pPr marL="2057400" indent="-228600" eaLnBrk="0" hangingPunct="0">
                <a:defRPr sz="2400" b="1">
                  <a:solidFill>
                    <a:schemeClr val="bg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bg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bg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bg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bg1"/>
                  </a:solidFill>
                  <a:latin typeface="Arial" charset="0"/>
                  <a:ea typeface="ＭＳ Ｐゴシック" pitchFamily="34" charset="-128"/>
                </a:defRPr>
              </a:lvl9pPr>
            </a:lstStyle>
            <a:p>
              <a:pPr>
                <a:spcBef>
                  <a:spcPct val="50000"/>
                </a:spcBef>
              </a:pPr>
              <a:r>
                <a:rPr lang="fr-CH" altLang="en-US" b="0">
                  <a:solidFill>
                    <a:schemeClr val="tx1"/>
                  </a:solidFill>
                  <a:latin typeface="Times" charset="0"/>
                </a:rPr>
                <a:t>WIS / GTS</a:t>
              </a:r>
              <a:endParaRPr lang="en-US" altLang="en-US" b="0">
                <a:solidFill>
                  <a:schemeClr val="tx1"/>
                </a:solidFill>
                <a:latin typeface="Times" charset="0"/>
              </a:endParaRPr>
            </a:p>
          </p:txBody>
        </p:sp>
      </p:grpSp>
    </p:spTree>
    <p:extLst>
      <p:ext uri="{BB962C8B-B14F-4D97-AF65-F5344CB8AC3E}">
        <p14:creationId xmlns:p14="http://schemas.microsoft.com/office/powerpoint/2010/main" val="3252542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status of WIS</a:t>
            </a:r>
            <a:endParaRPr lang="en-US" dirty="0"/>
          </a:p>
        </p:txBody>
      </p:sp>
      <p:sp>
        <p:nvSpPr>
          <p:cNvPr id="5" name="Content Placeholder 4"/>
          <p:cNvSpPr>
            <a:spLocks noGrp="1"/>
          </p:cNvSpPr>
          <p:nvPr>
            <p:ph idx="1"/>
          </p:nvPr>
        </p:nvSpPr>
        <p:spPr>
          <a:xfrm>
            <a:off x="457200" y="1222049"/>
            <a:ext cx="8421880" cy="5059109"/>
          </a:xfrm>
        </p:spPr>
        <p:txBody>
          <a:bodyPr>
            <a:normAutofit fontScale="70000" lnSpcReduction="20000"/>
          </a:bodyPr>
          <a:lstStyle/>
          <a:p>
            <a:r>
              <a:rPr lang="en-GB" dirty="0" smtClean="0"/>
              <a:t>Centres</a:t>
            </a:r>
          </a:p>
          <a:p>
            <a:pPr lvl="1"/>
            <a:r>
              <a:rPr lang="en-GB" dirty="0" smtClean="0"/>
              <a:t>358 data centres and 15 GISCs in WIS </a:t>
            </a:r>
            <a:endParaRPr lang="en-GB" dirty="0"/>
          </a:p>
          <a:p>
            <a:pPr lvl="2"/>
            <a:r>
              <a:rPr lang="en-GB" dirty="0"/>
              <a:t>224 National Centres</a:t>
            </a:r>
          </a:p>
          <a:p>
            <a:pPr lvl="2"/>
            <a:r>
              <a:rPr lang="en-GB" dirty="0"/>
              <a:t>134 Data collection or production centres</a:t>
            </a:r>
          </a:p>
          <a:p>
            <a:pPr lvl="1"/>
            <a:r>
              <a:rPr lang="en-GB" dirty="0" smtClean="0"/>
              <a:t>342 endorsed by Cg/EC</a:t>
            </a:r>
          </a:p>
          <a:p>
            <a:r>
              <a:rPr lang="en-GB" dirty="0" smtClean="0"/>
              <a:t>Networks</a:t>
            </a:r>
          </a:p>
          <a:p>
            <a:pPr lvl="1"/>
            <a:r>
              <a:rPr lang="en-GB" dirty="0" smtClean="0"/>
              <a:t>Moving to make better use of WIS</a:t>
            </a:r>
          </a:p>
          <a:p>
            <a:pPr lvl="1"/>
            <a:r>
              <a:rPr lang="en-GB" dirty="0" smtClean="0"/>
              <a:t>Looking at cloud based </a:t>
            </a:r>
            <a:r>
              <a:rPr lang="en-GB" dirty="0" smtClean="0"/>
              <a:t>solutions</a:t>
            </a:r>
          </a:p>
          <a:p>
            <a:r>
              <a:rPr lang="en-GB" dirty="0" smtClean="0"/>
              <a:t>Tech Regulations</a:t>
            </a:r>
          </a:p>
          <a:p>
            <a:pPr lvl="1"/>
            <a:r>
              <a:rPr lang="en-GB" dirty="0" smtClean="0"/>
              <a:t>Manuals and guides in place, being refined (</a:t>
            </a:r>
            <a:r>
              <a:rPr lang="en-GB" dirty="0" err="1" smtClean="0"/>
              <a:t>eg</a:t>
            </a:r>
            <a:r>
              <a:rPr lang="en-GB" dirty="0" smtClean="0"/>
              <a:t> Governance, QMS, </a:t>
            </a:r>
            <a:r>
              <a:rPr lang="en-GB" dirty="0" err="1" smtClean="0"/>
              <a:t>etc</a:t>
            </a:r>
            <a:r>
              <a:rPr lang="en-GB" dirty="0" smtClean="0"/>
              <a:t>)</a:t>
            </a:r>
          </a:p>
          <a:p>
            <a:pPr lvl="1"/>
            <a:r>
              <a:rPr lang="en-GB" dirty="0" smtClean="0"/>
              <a:t>How to manage historic links to World </a:t>
            </a:r>
            <a:r>
              <a:rPr lang="en-GB" dirty="0" err="1" smtClean="0"/>
              <a:t>Wx</a:t>
            </a:r>
            <a:r>
              <a:rPr lang="en-GB" dirty="0" smtClean="0"/>
              <a:t> Watch</a:t>
            </a:r>
          </a:p>
          <a:p>
            <a:pPr lvl="2"/>
            <a:r>
              <a:rPr lang="en-GB" dirty="0" smtClean="0"/>
              <a:t>Do we merge GTS manual &amp; guides into WIS manual and guides</a:t>
            </a:r>
            <a:endParaRPr lang="en-GB" dirty="0" smtClean="0"/>
          </a:p>
          <a:p>
            <a:r>
              <a:rPr lang="en-GB" dirty="0" smtClean="0"/>
              <a:t>New WIS Part C – Information Management</a:t>
            </a:r>
          </a:p>
          <a:p>
            <a:pPr lvl="1"/>
            <a:r>
              <a:rPr lang="en-GB" dirty="0" smtClean="0"/>
              <a:t>Guidance on best practices across all programmes</a:t>
            </a:r>
            <a:r>
              <a:rPr lang="en-GB" dirty="0" smtClean="0"/>
              <a:t>.</a:t>
            </a:r>
          </a:p>
          <a:p>
            <a:r>
              <a:rPr lang="en-GB" dirty="0" smtClean="0"/>
              <a:t>WIS 2.0</a:t>
            </a:r>
          </a:p>
          <a:p>
            <a:pPr lvl="1"/>
            <a:r>
              <a:rPr lang="en-GB" dirty="0" smtClean="0"/>
              <a:t>What will WIS 2.0 look like, and how to get there</a:t>
            </a:r>
            <a:endParaRPr lang="en-GB" dirty="0" smtClean="0"/>
          </a:p>
          <a:p>
            <a:pPr lvl="1"/>
            <a:endParaRPr lang="en-US" dirty="0"/>
          </a:p>
        </p:txBody>
      </p:sp>
      <p:sp>
        <p:nvSpPr>
          <p:cNvPr id="3" name="Footer Placeholder 2"/>
          <p:cNvSpPr>
            <a:spLocks noGrp="1"/>
          </p:cNvSpPr>
          <p:nvPr>
            <p:ph type="ftr" sz="quarter" idx="4294967295"/>
          </p:nvPr>
        </p:nvSpPr>
        <p:spPr>
          <a:xfrm>
            <a:off x="1042988" y="6453188"/>
            <a:ext cx="4465637" cy="312737"/>
          </a:xfrm>
          <a:prstGeom prst="rect">
            <a:avLst/>
          </a:prstGeom>
        </p:spPr>
        <p:txBody>
          <a:bodyPr/>
          <a:lstStyle/>
          <a:p>
            <a:endParaRPr lang="en-US" altLang="en-US" dirty="0"/>
          </a:p>
        </p:txBody>
      </p:sp>
      <p:sp>
        <p:nvSpPr>
          <p:cNvPr id="4" name="Slide Number Placeholder 3"/>
          <p:cNvSpPr>
            <a:spLocks noGrp="1"/>
          </p:cNvSpPr>
          <p:nvPr>
            <p:ph type="sldNum" sz="quarter" idx="4294967295"/>
          </p:nvPr>
        </p:nvSpPr>
        <p:spPr>
          <a:xfrm>
            <a:off x="5867400" y="6478588"/>
            <a:ext cx="1152525" cy="312737"/>
          </a:xfrm>
          <a:prstGeom prst="rect">
            <a:avLst/>
          </a:prstGeom>
        </p:spPr>
        <p:txBody>
          <a:bodyPr/>
          <a:lstStyle/>
          <a:p>
            <a:fld id="{C06B6142-C4AC-42D9-AC05-600A53630494}" type="slidenum">
              <a:rPr lang="en-US" altLang="en-US" smtClean="0"/>
              <a:pPr/>
              <a:t>7</a:t>
            </a:fld>
            <a:endParaRPr lang="en-US" altLang="en-US"/>
          </a:p>
        </p:txBody>
      </p:sp>
    </p:spTree>
    <p:extLst>
      <p:ext uri="{BB962C8B-B14F-4D97-AF65-F5344CB8AC3E}">
        <p14:creationId xmlns:p14="http://schemas.microsoft.com/office/powerpoint/2010/main" val="284464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WIS Implementation</a:t>
            </a:r>
            <a:endParaRPr lang="en-US" dirty="0"/>
          </a:p>
        </p:txBody>
      </p:sp>
      <p:sp>
        <p:nvSpPr>
          <p:cNvPr id="5" name="Text Placeholder 4"/>
          <p:cNvSpPr>
            <a:spLocks noGrp="1"/>
          </p:cNvSpPr>
          <p:nvPr>
            <p:ph type="body" idx="1"/>
          </p:nvPr>
        </p:nvSpPr>
        <p:spPr>
          <a:xfrm>
            <a:off x="251520" y="1412776"/>
            <a:ext cx="4040188" cy="639762"/>
          </a:xfrm>
        </p:spPr>
        <p:txBody>
          <a:bodyPr>
            <a:normAutofit fontScale="85000" lnSpcReduction="20000"/>
          </a:bodyPr>
          <a:lstStyle/>
          <a:p>
            <a:r>
              <a:rPr lang="en-US" dirty="0" smtClean="0"/>
              <a:t>National WIS knowledge by Region (Percentage of region responses)</a:t>
            </a:r>
            <a:endParaRPr lang="en-US" dirty="0"/>
          </a:p>
        </p:txBody>
      </p:sp>
      <p:sp>
        <p:nvSpPr>
          <p:cNvPr id="7" name="Text Placeholder 6"/>
          <p:cNvSpPr>
            <a:spLocks noGrp="1"/>
          </p:cNvSpPr>
          <p:nvPr>
            <p:ph type="body" sz="quarter" idx="3"/>
          </p:nvPr>
        </p:nvSpPr>
        <p:spPr>
          <a:xfrm>
            <a:off x="4679504" y="1340768"/>
            <a:ext cx="4464496" cy="720080"/>
          </a:xfrm>
        </p:spPr>
        <p:txBody>
          <a:bodyPr>
            <a:noAutofit/>
          </a:bodyPr>
          <a:lstStyle/>
          <a:p>
            <a:r>
              <a:rPr lang="en-US" sz="2000" dirty="0" smtClean="0"/>
              <a:t>Level of national implementation by region  (Percentage of region responses</a:t>
            </a:r>
            <a:r>
              <a:rPr lang="en-US" sz="1800" dirty="0" smtClean="0"/>
              <a:t>)</a:t>
            </a:r>
            <a:endParaRPr lang="en-US" sz="1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953981431"/>
              </p:ext>
            </p:extLst>
          </p:nvPr>
        </p:nvGraphicFramePr>
        <p:xfrm>
          <a:off x="251520" y="2174875"/>
          <a:ext cx="4245868" cy="3951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2261217482"/>
              </p:ext>
            </p:extLst>
          </p:nvPr>
        </p:nvGraphicFramePr>
        <p:xfrm>
          <a:off x="4645025" y="2174874"/>
          <a:ext cx="4247455" cy="438560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87356" y="5770128"/>
            <a:ext cx="3384376" cy="790347"/>
          </a:xfrm>
          <a:prstGeom prst="rect">
            <a:avLst/>
          </a:prstGeom>
          <a:noFill/>
        </p:spPr>
        <p:txBody>
          <a:bodyPr wrap="square" rtlCol="0">
            <a:normAutofit/>
          </a:bodyPr>
          <a:lstStyle/>
          <a:p>
            <a:pPr eaLnBrk="1" fontAlgn="auto" hangingPunct="1">
              <a:spcBef>
                <a:spcPts val="0"/>
              </a:spcBef>
              <a:spcAft>
                <a:spcPts val="0"/>
              </a:spcAft>
              <a:buClrTx/>
              <a:buFontTx/>
              <a:buNone/>
            </a:pPr>
            <a:r>
              <a:rPr lang="en-GB" sz="1800" dirty="0" smtClean="0">
                <a:solidFill>
                  <a:prstClr val="black"/>
                </a:solidFill>
                <a:latin typeface="Calibri"/>
              </a:rPr>
              <a:t>1 – Little or no knowledge of WIS</a:t>
            </a:r>
          </a:p>
          <a:p>
            <a:pPr eaLnBrk="1" fontAlgn="auto" hangingPunct="1">
              <a:spcBef>
                <a:spcPts val="0"/>
              </a:spcBef>
              <a:spcAft>
                <a:spcPts val="0"/>
              </a:spcAft>
              <a:buClrTx/>
              <a:buFontTx/>
              <a:buNone/>
            </a:pPr>
            <a:r>
              <a:rPr lang="en-GB" sz="1800" dirty="0" smtClean="0">
                <a:solidFill>
                  <a:prstClr val="black"/>
                </a:solidFill>
                <a:latin typeface="Calibri"/>
              </a:rPr>
              <a:t>5 – Extensive knowledge of WIS</a:t>
            </a:r>
            <a:endParaRPr lang="en-US" sz="1800" dirty="0">
              <a:solidFill>
                <a:prstClr val="black"/>
              </a:solidFill>
              <a:latin typeface="Calibri"/>
            </a:endParaRPr>
          </a:p>
        </p:txBody>
      </p:sp>
    </p:spTree>
    <p:extLst>
      <p:ext uri="{BB962C8B-B14F-4D97-AF65-F5344CB8AC3E}">
        <p14:creationId xmlns:p14="http://schemas.microsoft.com/office/powerpoint/2010/main" val="167543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814"/>
            <a:ext cx="8229600" cy="1143000"/>
          </a:xfrm>
        </p:spPr>
        <p:txBody>
          <a:bodyPr/>
          <a:lstStyle/>
          <a:p>
            <a:r>
              <a:rPr kumimoji="1" lang="en-US" altLang="ja-JP" dirty="0" smtClean="0"/>
              <a:t>Conclusion</a:t>
            </a:r>
            <a:endParaRPr kumimoji="1" lang="ja-JP" altLang="en-US" dirty="0"/>
          </a:p>
        </p:txBody>
      </p:sp>
      <p:sp>
        <p:nvSpPr>
          <p:cNvPr id="3" name="コンテンツ プレースホルダー 2"/>
          <p:cNvSpPr>
            <a:spLocks noGrp="1"/>
          </p:cNvSpPr>
          <p:nvPr>
            <p:ph idx="1"/>
          </p:nvPr>
        </p:nvSpPr>
        <p:spPr>
          <a:xfrm>
            <a:off x="250825" y="1102407"/>
            <a:ext cx="8713788" cy="5376181"/>
          </a:xfrm>
        </p:spPr>
        <p:txBody>
          <a:bodyPr>
            <a:normAutofit fontScale="62500" lnSpcReduction="20000"/>
          </a:bodyPr>
          <a:lstStyle/>
          <a:p>
            <a:r>
              <a:rPr kumimoji="1" lang="en-US" altLang="ja-JP" dirty="0" smtClean="0"/>
              <a:t>WIS is an enabler for all WMO priorities, including</a:t>
            </a:r>
          </a:p>
          <a:p>
            <a:pPr lvl="1"/>
            <a:r>
              <a:rPr kumimoji="1" lang="en-US" altLang="ja-JP" dirty="0" smtClean="0"/>
              <a:t>Multi </a:t>
            </a:r>
            <a:r>
              <a:rPr kumimoji="1" lang="en-US" altLang="ja-JP" dirty="0" smtClean="0"/>
              <a:t>hazard early warning </a:t>
            </a:r>
            <a:r>
              <a:rPr kumimoji="1" lang="en-US" altLang="ja-JP" dirty="0" smtClean="0"/>
              <a:t>systems </a:t>
            </a:r>
          </a:p>
          <a:p>
            <a:pPr lvl="1"/>
            <a:r>
              <a:rPr kumimoji="1" lang="en-US" altLang="ja-JP" dirty="0" smtClean="0"/>
              <a:t>Regional </a:t>
            </a:r>
            <a:r>
              <a:rPr kumimoji="1" lang="en-US" altLang="ja-JP" dirty="0" smtClean="0"/>
              <a:t>WIS Implementation Plans are there to ensure all Members implement and benefit from WIS </a:t>
            </a:r>
            <a:endParaRPr kumimoji="1" lang="en-US" altLang="ja-JP" dirty="0" smtClean="0"/>
          </a:p>
          <a:p>
            <a:pPr lvl="1"/>
            <a:r>
              <a:rPr kumimoji="1" lang="en-GB" altLang="ja-JP" dirty="0" smtClean="0"/>
              <a:t>Need to prioritise ensuring all countries understand WIS and have implemented at least some new functionality</a:t>
            </a:r>
            <a:endParaRPr kumimoji="1" lang="en-US" altLang="ja-JP" dirty="0" smtClean="0"/>
          </a:p>
          <a:p>
            <a:r>
              <a:rPr kumimoji="1" lang="en-US" altLang="ja-JP" dirty="0" smtClean="0"/>
              <a:t>Make </a:t>
            </a:r>
            <a:r>
              <a:rPr kumimoji="1" lang="en-US" altLang="ja-JP" dirty="0" smtClean="0"/>
              <a:t>implementing WIS a core part of any national or regional strategy for establishing other </a:t>
            </a:r>
            <a:r>
              <a:rPr kumimoji="1" lang="en-US" altLang="ja-JP" dirty="0" smtClean="0"/>
              <a:t>services</a:t>
            </a:r>
            <a:endParaRPr kumimoji="1" lang="en-US" altLang="ja-JP" dirty="0"/>
          </a:p>
          <a:p>
            <a:r>
              <a:rPr kumimoji="1" lang="en-US" altLang="ja-JP" dirty="0"/>
              <a:t>Remember, at a national level, WIS is largely a matter of staff competencies and effort. </a:t>
            </a:r>
          </a:p>
          <a:p>
            <a:pPr lvl="1"/>
            <a:r>
              <a:rPr kumimoji="1" lang="en-US" altLang="ja-JP" dirty="0"/>
              <a:t>Make WIS implementation a high priority for all </a:t>
            </a:r>
            <a:r>
              <a:rPr kumimoji="1" lang="en-US" altLang="ja-JP" dirty="0" smtClean="0"/>
              <a:t>NMHS</a:t>
            </a:r>
            <a:endParaRPr kumimoji="1" lang="ja-JP" altLang="en-US" dirty="0"/>
          </a:p>
          <a:p>
            <a:pPr lvl="1"/>
            <a:r>
              <a:rPr kumimoji="1" lang="en-US" altLang="ja-JP" dirty="0" smtClean="0"/>
              <a:t>Utilize GISC infrastructure, support and </a:t>
            </a:r>
            <a:r>
              <a:rPr kumimoji="1" lang="en-US" altLang="ja-JP" dirty="0"/>
              <a:t>training</a:t>
            </a:r>
          </a:p>
          <a:p>
            <a:r>
              <a:rPr kumimoji="1" lang="en-GB" altLang="ja-JP" dirty="0"/>
              <a:t>WIS </a:t>
            </a:r>
            <a:r>
              <a:rPr kumimoji="1" lang="en-GB" altLang="ja-JP" dirty="0" smtClean="0"/>
              <a:t>is operational and </a:t>
            </a:r>
            <a:r>
              <a:rPr kumimoji="1" lang="en-GB" altLang="ja-JP" dirty="0"/>
              <a:t>its components are still evolving</a:t>
            </a:r>
            <a:endParaRPr kumimoji="1" lang="en-US" altLang="ja-JP" dirty="0"/>
          </a:p>
          <a:p>
            <a:pPr lvl="1"/>
            <a:r>
              <a:rPr kumimoji="1" lang="en-GB" altLang="ja-JP" dirty="0"/>
              <a:t>More Members are understanding and implementing WIS</a:t>
            </a:r>
          </a:p>
          <a:p>
            <a:pPr lvl="1"/>
            <a:r>
              <a:rPr kumimoji="1" lang="en-GB" altLang="ja-JP" dirty="0"/>
              <a:t>They are starting to benefit from WIS</a:t>
            </a:r>
            <a:endParaRPr kumimoji="1" lang="en-US" altLang="ja-JP" dirty="0"/>
          </a:p>
          <a:p>
            <a:r>
              <a:rPr kumimoji="1" lang="en-GB" altLang="ja-JP" dirty="0" smtClean="0"/>
              <a:t>Need to address </a:t>
            </a:r>
          </a:p>
          <a:p>
            <a:pPr lvl="1"/>
            <a:r>
              <a:rPr kumimoji="1" lang="en-GB" altLang="ja-JP" dirty="0" smtClean="0"/>
              <a:t>WIS governance issues now and </a:t>
            </a:r>
          </a:p>
          <a:p>
            <a:pPr lvl="1"/>
            <a:r>
              <a:rPr kumimoji="1" lang="en-GB" altLang="ja-JP" dirty="0" smtClean="0"/>
              <a:t>put in place a strategy to see how WIS is in the future and how to get there</a:t>
            </a:r>
            <a:endParaRPr kumimoji="1" lang="en-US" altLang="ja-JP" dirty="0" smtClean="0"/>
          </a:p>
        </p:txBody>
      </p:sp>
      <p:sp>
        <p:nvSpPr>
          <p:cNvPr id="4" name="スライド番号プレースホルダー 3"/>
          <p:cNvSpPr>
            <a:spLocks noGrp="1"/>
          </p:cNvSpPr>
          <p:nvPr>
            <p:ph type="sldNum" sz="quarter" idx="4294967295"/>
          </p:nvPr>
        </p:nvSpPr>
        <p:spPr>
          <a:xfrm>
            <a:off x="5867400" y="6478588"/>
            <a:ext cx="1152525" cy="312737"/>
          </a:xfrm>
          <a:prstGeom prst="rect">
            <a:avLst/>
          </a:prstGeom>
        </p:spPr>
        <p:txBody>
          <a:bodyPr/>
          <a:lstStyle/>
          <a:p>
            <a:fld id="{4FC5B4E0-B61B-4259-A3AF-243E0AE58827}" type="slidenum">
              <a:rPr lang="en-GB" altLang="en-US" smtClean="0"/>
              <a:pPr/>
              <a:t>9</a:t>
            </a:fld>
            <a:endParaRPr lang="en-GB" altLang="en-US"/>
          </a:p>
        </p:txBody>
      </p:sp>
    </p:spTree>
    <p:extLst>
      <p:ext uri="{BB962C8B-B14F-4D97-AF65-F5344CB8AC3E}">
        <p14:creationId xmlns:p14="http://schemas.microsoft.com/office/powerpoint/2010/main" val="257353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3" ma:contentTypeDescription="Create a new document." ma:contentTypeScope="" ma:versionID="e78154a7b4a8d5f2d29b1d37b087c6e1">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6e931cfba8e3600c2e05a90aeb23a81e"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934728-4B14-4284-8E91-D24BE880CC3B}"/>
</file>

<file path=customXml/itemProps2.xml><?xml version="1.0" encoding="utf-8"?>
<ds:datastoreItem xmlns:ds="http://schemas.openxmlformats.org/officeDocument/2006/customXml" ds:itemID="{4CFADEEE-F9E2-42FE-AC97-081ADF715E6C}"/>
</file>

<file path=customXml/itemProps3.xml><?xml version="1.0" encoding="utf-8"?>
<ds:datastoreItem xmlns:ds="http://schemas.openxmlformats.org/officeDocument/2006/customXml" ds:itemID="{ED578127-B9B1-45D9-A7FC-ABA877154275}"/>
</file>

<file path=docProps/app.xml><?xml version="1.0" encoding="utf-8"?>
<Properties xmlns="http://schemas.openxmlformats.org/officeDocument/2006/extended-properties" xmlns:vt="http://schemas.openxmlformats.org/officeDocument/2006/docPropsVTypes">
  <Template>WMO_WHITE_Powerpoint_en_fr</Template>
  <TotalTime>31</TotalTime>
  <Words>1178</Words>
  <Application>Microsoft Office PowerPoint</Application>
  <PresentationFormat>On-screen Show (4:3)</PresentationFormat>
  <Paragraphs>176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WMO_WHITE_Powerpoint_en_fr</vt:lpstr>
      <vt:lpstr>PowerPoint Presentation</vt:lpstr>
      <vt:lpstr>PowerPoint Presentation</vt:lpstr>
      <vt:lpstr>PowerPoint Presentation</vt:lpstr>
      <vt:lpstr>Dissemination of warnings </vt:lpstr>
      <vt:lpstr>Dissemination of warnings in WIS </vt:lpstr>
      <vt:lpstr>Internationally coordinated network of WMO</vt:lpstr>
      <vt:lpstr>Current status of WIS</vt:lpstr>
      <vt:lpstr>WIS Implementation</vt:lpstr>
      <vt:lpstr>Conclusion</vt:lpstr>
      <vt:lpstr>Recommended Text for Report</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Thomas</dc:creator>
  <cp:lastModifiedBy>David Thomas</cp:lastModifiedBy>
  <cp:revision>5</cp:revision>
  <dcterms:created xsi:type="dcterms:W3CDTF">2016-09-06T09:21:50Z</dcterms:created>
  <dcterms:modified xsi:type="dcterms:W3CDTF">2016-09-06T09:56:27Z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