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24" autoAdjust="0"/>
  </p:normalViewPr>
  <p:slideViewPr>
    <p:cSldViewPr>
      <p:cViewPr>
        <p:scale>
          <a:sx n="60" d="100"/>
          <a:sy n="60" d="100"/>
        </p:scale>
        <p:origin x="-3798" y="-74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is.wmo.int/page=Satcom2016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8.gif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627971" y="198854"/>
            <a:ext cx="5620429" cy="5832571"/>
            <a:chOff x="627971" y="198854"/>
            <a:chExt cx="5620429" cy="5832571"/>
          </a:xfrm>
        </p:grpSpPr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1542371" y="1296348"/>
              <a:ext cx="3657602" cy="3657600"/>
            </a:xfrm>
            <a:prstGeom prst="ellips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 smtClean="0">
                <a:solidFill>
                  <a:srgbClr val="002060"/>
                </a:solidFill>
              </a:endParaRPr>
            </a:p>
            <a:p>
              <a:pPr algn="ctr"/>
              <a:endParaRPr lang="en-GB" dirty="0"/>
            </a:p>
          </p:txBody>
        </p:sp>
        <p:pic>
          <p:nvPicPr>
            <p:cNvPr id="1032" name="Picture 8" descr="C:\Users\burns\Desktop\tmt462_reg.jp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4674041" y="3505200"/>
              <a:ext cx="1524000" cy="1032508"/>
            </a:xfrm>
            <a:prstGeom prst="rect">
              <a:avLst/>
            </a:prstGeom>
            <a:noFill/>
          </p:spPr>
        </p:pic>
        <p:pic>
          <p:nvPicPr>
            <p:cNvPr id="1026" name="Picture 2" descr="C:\Users\burns\Desktop\r979_9_r979_9_tortue-2_thumbnail.jpg"/>
            <p:cNvPicPr>
              <a:picLocks noChangeAspect="1" noChangeArrowheads="1"/>
            </p:cNvPicPr>
            <p:nvPr/>
          </p:nvPicPr>
          <p:blipFill>
            <a:blip r:embed="rId4" cstate="print"/>
            <a:stretch>
              <a:fillRect/>
            </a:stretch>
          </p:blipFill>
          <p:spPr bwMode="auto">
            <a:xfrm>
              <a:off x="660380" y="3505200"/>
              <a:ext cx="1504845" cy="1002225"/>
            </a:xfrm>
            <a:prstGeom prst="rect">
              <a:avLst/>
            </a:prstGeom>
            <a:noFill/>
          </p:spPr>
        </p:pic>
        <p:pic>
          <p:nvPicPr>
            <p:cNvPr id="1030" name="Picture 6" descr="C:\Users\burns\Desktop\cellular_weather_station_top_detail_1024.jpg"/>
            <p:cNvPicPr>
              <a:picLocks noChangeAspect="1" noChangeArrowheads="1"/>
            </p:cNvPicPr>
            <p:nvPr/>
          </p:nvPicPr>
          <p:blipFill>
            <a:blip r:embed="rId5" cstate="print"/>
            <a:stretch>
              <a:fillRect/>
            </a:stretch>
          </p:blipFill>
          <p:spPr bwMode="auto">
            <a:xfrm>
              <a:off x="2819400" y="4507425"/>
              <a:ext cx="1143000" cy="1524000"/>
            </a:xfrm>
            <a:prstGeom prst="rect">
              <a:avLst/>
            </a:prstGeom>
            <a:noFill/>
          </p:spPr>
        </p:pic>
        <p:pic>
          <p:nvPicPr>
            <p:cNvPr id="1031" name="Picture 7" descr="C:\Users\burns\Desktop\data-processing-services.jpg"/>
            <p:cNvPicPr>
              <a:picLocks noChangeAspect="1" noChangeArrowheads="1"/>
            </p:cNvPicPr>
            <p:nvPr/>
          </p:nvPicPr>
          <p:blipFill>
            <a:blip r:embed="rId6" cstate="print"/>
            <a:stretch>
              <a:fillRect/>
            </a:stretch>
          </p:blipFill>
          <p:spPr bwMode="auto">
            <a:xfrm>
              <a:off x="4584540" y="1499343"/>
              <a:ext cx="1663860" cy="1243858"/>
            </a:xfrm>
            <a:prstGeom prst="rect">
              <a:avLst/>
            </a:prstGeom>
            <a:noFill/>
          </p:spPr>
        </p:pic>
        <p:pic>
          <p:nvPicPr>
            <p:cNvPr id="1028" name="Picture 4" descr="C:\Users\burns\Desktop\r963_9_r963_9_satellite_noaa-2_thumbnail-600-398.jpg"/>
            <p:cNvPicPr>
              <a:picLocks noChangeArrowheads="1"/>
            </p:cNvPicPr>
            <p:nvPr/>
          </p:nvPicPr>
          <p:blipFill>
            <a:blip r:embed="rId7" cstate="print"/>
            <a:stretch>
              <a:fillRect/>
            </a:stretch>
          </p:blipFill>
          <p:spPr bwMode="auto">
            <a:xfrm>
              <a:off x="627971" y="1752600"/>
              <a:ext cx="1454693" cy="860647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1656672" y="2985131"/>
              <a:ext cx="342900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solidFill>
                    <a:srgbClr val="002060"/>
                  </a:solidFill>
                </a:rPr>
                <a:t>	</a:t>
              </a:r>
              <a:r>
                <a:rPr lang="en-GB" sz="1400" b="1" dirty="0" smtClean="0">
                  <a:solidFill>
                    <a:srgbClr val="002060"/>
                  </a:solidFill>
                  <a:latin typeface="Segoe UI Semibold" panose="020B0702040204020203" pitchFamily="34" charset="0"/>
                  <a:cs typeface="Times New Roman" pitchFamily="18" charset="0"/>
                </a:rPr>
                <a:t>Helping to bring </a:t>
              </a:r>
            </a:p>
            <a:p>
              <a:pPr marL="900113" indent="184150">
                <a:buFont typeface="Arial" pitchFamily="34" charset="0"/>
                <a:buChar char="•"/>
              </a:pPr>
              <a:r>
                <a:rPr lang="en-GB" sz="1400" b="1" dirty="0" smtClean="0">
                  <a:solidFill>
                    <a:srgbClr val="002060"/>
                  </a:solidFill>
                  <a:latin typeface="Segoe UI Semibold" panose="020B0702040204020203" pitchFamily="34" charset="0"/>
                  <a:cs typeface="Times New Roman" pitchFamily="18" charset="0"/>
                </a:rPr>
                <a:t>the right data</a:t>
              </a:r>
            </a:p>
            <a:p>
              <a:pPr marL="900113" indent="184150">
                <a:buFont typeface="Arial" pitchFamily="34" charset="0"/>
                <a:buChar char="•"/>
              </a:pPr>
              <a:r>
                <a:rPr lang="en-GB" sz="1400" b="1" dirty="0" smtClean="0">
                  <a:solidFill>
                    <a:srgbClr val="002060"/>
                  </a:solidFill>
                  <a:latin typeface="Segoe UI Semibold" panose="020B0702040204020203" pitchFamily="34" charset="0"/>
                  <a:cs typeface="Times New Roman" pitchFamily="18" charset="0"/>
                </a:rPr>
                <a:t>in the right format</a:t>
              </a:r>
            </a:p>
            <a:p>
              <a:pPr marL="900113" indent="184150">
                <a:buFont typeface="Arial" pitchFamily="34" charset="0"/>
                <a:buChar char="•"/>
              </a:pPr>
              <a:r>
                <a:rPr lang="en-GB" sz="1400" b="1" dirty="0" smtClean="0">
                  <a:solidFill>
                    <a:srgbClr val="002060"/>
                  </a:solidFill>
                  <a:latin typeface="Segoe UI Semibold" panose="020B0702040204020203" pitchFamily="34" charset="0"/>
                  <a:cs typeface="Times New Roman" pitchFamily="18" charset="0"/>
                </a:rPr>
                <a:t>to the right people</a:t>
              </a:r>
            </a:p>
            <a:p>
              <a:pPr marL="900113" indent="184150">
                <a:buFont typeface="Arial" pitchFamily="34" charset="0"/>
                <a:buChar char="•"/>
              </a:pPr>
              <a:r>
                <a:rPr lang="en-GB" sz="1400" b="1" dirty="0" smtClean="0">
                  <a:solidFill>
                    <a:srgbClr val="002060"/>
                  </a:solidFill>
                  <a:latin typeface="Segoe UI Semibold" panose="020B0702040204020203" pitchFamily="34" charset="0"/>
                  <a:cs typeface="Times New Roman" pitchFamily="18" charset="0"/>
                </a:rPr>
                <a:t>at the right time</a:t>
              </a:r>
            </a:p>
            <a:p>
              <a:pPr marL="900113" indent="184150">
                <a:buFont typeface="Arial" pitchFamily="34" charset="0"/>
                <a:buChar char="•"/>
              </a:pPr>
              <a:r>
                <a:rPr lang="en-GB" sz="1400" b="1" dirty="0" smtClean="0">
                  <a:solidFill>
                    <a:srgbClr val="002060"/>
                  </a:solidFill>
                  <a:latin typeface="Segoe UI Semibold" panose="020B0702040204020203" pitchFamily="34" charset="0"/>
                  <a:cs typeface="Times New Roman" pitchFamily="18" charset="0"/>
                </a:rPr>
                <a:t>for the right price</a:t>
              </a:r>
              <a:endParaRPr lang="en-GB" sz="1400" b="1" dirty="0">
                <a:latin typeface="Segoe UI Semibold" panose="020B0702040204020203" pitchFamily="34" charset="0"/>
                <a:cs typeface="Times New Roman" pitchFamily="18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>
            <a:xfrm>
              <a:off x="2068304" y="198854"/>
              <a:ext cx="2605737" cy="1328023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en-GB" sz="3600" b="1" dirty="0" smtClean="0">
                  <a:solidFill>
                    <a:schemeClr val="bg1"/>
                  </a:solidFill>
                  <a:latin typeface="Segoe UI Symbol" panose="020B0502040204020203" pitchFamily="34" charset="0"/>
                  <a:ea typeface="Segoe UI Symbol" panose="020B0502040204020203" pitchFamily="34" charset="0"/>
                  <a:cs typeface="Times New Roman" pitchFamily="18" charset="0"/>
                </a:rPr>
                <a:t>SATCOM </a:t>
              </a:r>
              <a:r>
                <a:rPr lang="en-GB" sz="3600" b="1" dirty="0" smtClean="0">
                  <a:solidFill>
                    <a:schemeClr val="bg1"/>
                  </a:solidFill>
                  <a:latin typeface="Segoe UI Symbol" panose="020B0502040204020203" pitchFamily="34" charset="0"/>
                  <a:ea typeface="Segoe UI Symbol" panose="020B0502040204020203" pitchFamily="34" charset="0"/>
                  <a:cs typeface="Times New Roman" pitchFamily="18" charset="0"/>
                </a:rPr>
                <a:t>2016</a:t>
              </a:r>
              <a:endParaRPr lang="en-GB" sz="3600" b="1" dirty="0">
                <a:solidFill>
                  <a:schemeClr val="bg1"/>
                </a:solidFill>
                <a:latin typeface="Segoe UI Symbol" panose="020B0502040204020203" pitchFamily="34" charset="0"/>
                <a:ea typeface="Segoe UI Symbol" panose="020B0502040204020203" pitchFamily="34" charset="0"/>
                <a:cs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910875" y="6248400"/>
            <a:ext cx="50546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Segoe UI Symbol" panose="020B0502040204020203" pitchFamily="34" charset="0"/>
                <a:ea typeface="Segoe UI Symbol" panose="020B0502040204020203" pitchFamily="34" charset="0"/>
              </a:rPr>
              <a:t>Providing a forum for exchange of information of environmental science users to provide better service and prices for satellite communication</a:t>
            </a:r>
            <a:r>
              <a:rPr lang="en-US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.</a:t>
            </a:r>
          </a:p>
          <a:p>
            <a:endParaRPr lang="en-US" dirty="0" smtClean="0">
              <a:latin typeface="Segoe UI Symbol" panose="020B0502040204020203" pitchFamily="34" charset="0"/>
              <a:ea typeface="Segoe UI Symbol" panose="020B0502040204020203" pitchFamily="34" charset="0"/>
            </a:endParaRPr>
          </a:p>
          <a:p>
            <a:pPr algn="ctr"/>
            <a:r>
              <a:rPr lang="en-US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Meteorological </a:t>
            </a:r>
            <a:r>
              <a:rPr lang="en-US" dirty="0">
                <a:latin typeface="Segoe UI Symbol" panose="020B0502040204020203" pitchFamily="34" charset="0"/>
                <a:ea typeface="Segoe UI Symbol" panose="020B0502040204020203" pitchFamily="34" charset="0"/>
              </a:rPr>
              <a:t>Technology World Expo 2016, </a:t>
            </a:r>
          </a:p>
          <a:p>
            <a:pPr algn="ctr"/>
            <a:r>
              <a:rPr lang="en-US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27 </a:t>
            </a:r>
            <a:r>
              <a:rPr lang="en-US" dirty="0">
                <a:latin typeface="Segoe UI Symbol" panose="020B0502040204020203" pitchFamily="34" charset="0"/>
                <a:ea typeface="Segoe UI Symbol" panose="020B0502040204020203" pitchFamily="34" charset="0"/>
              </a:rPr>
              <a:t>to 29 Sept </a:t>
            </a:r>
            <a:r>
              <a:rPr lang="en-US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2016, </a:t>
            </a:r>
            <a:r>
              <a:rPr lang="en-US" dirty="0">
                <a:latin typeface="Segoe UI Symbol" panose="020B0502040204020203" pitchFamily="34" charset="0"/>
                <a:ea typeface="Segoe UI Symbol" panose="020B0502040204020203" pitchFamily="34" charset="0"/>
              </a:rPr>
              <a:t>Madrid </a:t>
            </a:r>
            <a:r>
              <a:rPr lang="en-US" dirty="0" smtClean="0">
                <a:latin typeface="Segoe UI Symbol" panose="020B0502040204020203" pitchFamily="34" charset="0"/>
                <a:ea typeface="Segoe UI Symbol" panose="020B0502040204020203" pitchFamily="34" charset="0"/>
              </a:rPr>
              <a:t>Spain</a:t>
            </a:r>
          </a:p>
          <a:p>
            <a:pPr algn="ctr"/>
            <a:r>
              <a:rPr lang="en-GB" dirty="0" smtClean="0">
                <a:latin typeface="Segoe UI Symbol" panose="020B0502040204020203" pitchFamily="34" charset="0"/>
                <a:ea typeface="Segoe UI Symbol" panose="020B0502040204020203" pitchFamily="34" charset="0"/>
                <a:hlinkClick r:id="rId8"/>
              </a:rPr>
              <a:t>http://wis.wmo.int/page=Satcom2016</a:t>
            </a:r>
            <a:endParaRPr lang="en-GB" dirty="0">
              <a:latin typeface="Segoe UI Symbol" panose="020B0502040204020203" pitchFamily="34" charset="0"/>
              <a:ea typeface="Segoe UI Symbol" panose="020B0502040204020203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37179"/>
          <a:stretch/>
        </p:blipFill>
        <p:spPr>
          <a:xfrm>
            <a:off x="380999" y="4953948"/>
            <a:ext cx="1785817" cy="101906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7480" y="4674427"/>
            <a:ext cx="765522" cy="1335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5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4" ma:contentTypeDescription="Create a new document." ma:contentTypeScope="" ma:versionID="c3e70647cfd6916d7c5e07e1610a7326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33a0c93ad58eddf02bb04d64af9f76e4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D8F0F2-5199-411B-B93E-34357A12FFD3}"/>
</file>

<file path=customXml/itemProps2.xml><?xml version="1.0" encoding="utf-8"?>
<ds:datastoreItem xmlns:ds="http://schemas.openxmlformats.org/officeDocument/2006/customXml" ds:itemID="{8F640B94-12C1-4062-B19D-61ADCF1A7CE7}"/>
</file>

<file path=customXml/itemProps3.xml><?xml version="1.0" encoding="utf-8"?>
<ds:datastoreItem xmlns:ds="http://schemas.openxmlformats.org/officeDocument/2006/customXml" ds:itemID="{A642A906-603A-4150-8A1C-C15B833CF113}"/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40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Sean Dominic Burns</dc:creator>
  <cp:lastModifiedBy>David Thomas</cp:lastModifiedBy>
  <cp:revision>14</cp:revision>
  <dcterms:created xsi:type="dcterms:W3CDTF">2006-08-16T00:00:00Z</dcterms:created>
  <dcterms:modified xsi:type="dcterms:W3CDTF">2016-06-01T12:39:38Z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