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0" r:id="rId2"/>
  </p:sldMasterIdLst>
  <p:notesMasterIdLst>
    <p:notesMasterId r:id="rId27"/>
  </p:notesMasterIdLst>
  <p:handoutMasterIdLst>
    <p:handoutMasterId r:id="rId28"/>
  </p:handoutMasterIdLst>
  <p:sldIdLst>
    <p:sldId id="263" r:id="rId3"/>
    <p:sldId id="277" r:id="rId4"/>
    <p:sldId id="256" r:id="rId5"/>
    <p:sldId id="265" r:id="rId6"/>
    <p:sldId id="269" r:id="rId7"/>
    <p:sldId id="264" r:id="rId8"/>
    <p:sldId id="268" r:id="rId9"/>
    <p:sldId id="270" r:id="rId10"/>
    <p:sldId id="271" r:id="rId11"/>
    <p:sldId id="273" r:id="rId12"/>
    <p:sldId id="274" r:id="rId13"/>
    <p:sldId id="275" r:id="rId14"/>
    <p:sldId id="276" r:id="rId15"/>
    <p:sldId id="278" r:id="rId16"/>
    <p:sldId id="279" r:id="rId17"/>
    <p:sldId id="287" r:id="rId18"/>
    <p:sldId id="280" r:id="rId19"/>
    <p:sldId id="282" r:id="rId20"/>
    <p:sldId id="281" r:id="rId21"/>
    <p:sldId id="284" r:id="rId22"/>
    <p:sldId id="283" r:id="rId23"/>
    <p:sldId id="285" r:id="rId24"/>
    <p:sldId id="286" r:id="rId25"/>
    <p:sldId id="262" r:id="rId26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00"/>
    <a:srgbClr val="00396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154" autoAdjust="0"/>
  </p:normalViewPr>
  <p:slideViewPr>
    <p:cSldViewPr>
      <p:cViewPr>
        <p:scale>
          <a:sx n="70" d="100"/>
          <a:sy n="70" d="100"/>
        </p:scale>
        <p:origin x="-2814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fld id="{FC2EFD1F-561F-4C3E-96A1-D382CB12D8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3892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fld id="{5B646D5B-D828-4086-93A6-FAB251D3B7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8814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DD949B-6ADA-465E-9EEE-A75CE1F2C01F}" type="slidenum">
              <a:rPr lang="en-GB" altLang="en-US" sz="1200">
                <a:latin typeface="Times" charset="0"/>
              </a:rPr>
              <a:pPr/>
              <a:t>3</a:t>
            </a:fld>
            <a:endParaRPr lang="en-GB" altLang="en-US" sz="1200">
              <a:latin typeface="Times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211513"/>
            <a:ext cx="7921625" cy="1730375"/>
          </a:xfrm>
        </p:spPr>
        <p:txBody>
          <a:bodyPr/>
          <a:lstStyle>
            <a:lvl1pPr algn="ctr">
              <a:defRPr sz="40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06988"/>
            <a:ext cx="7921625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fld id="{EC294A9C-8C64-48EA-9B05-8034702503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525019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173D5-B16F-4FF6-AC95-8BBA4875F5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402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1E398-A74E-4638-877F-23DE799662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7738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488" y="188913"/>
            <a:ext cx="1889125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5197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EB7A8-A9DE-4A03-810F-2CDFA48116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8507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052513"/>
            <a:ext cx="4279900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281488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1FD44-AED5-48AA-9021-A7DC76BAFB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722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6AF8E-B76A-4B4C-BDB9-40D9CA37A1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1023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825A5-5AB7-4377-AF3D-747348D889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7634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2E817-9F6B-4571-BDA9-2FA61D5498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0750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85FBC-C2B4-4A47-8F3B-6A40601653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3604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3F045-DEC8-445C-9FF0-2048906B0B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078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9454B-5D87-4961-BC61-E52CD68E88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380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8175" y="260350"/>
            <a:ext cx="69850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405188"/>
            <a:ext cx="6985000" cy="17526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fld id="{8DF94D46-51C4-4A7B-AB0C-7030AC7CFD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9056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5D408-B955-4E12-8BFC-CCECEF123A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0649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921C4-2CC2-4543-AA0F-FDD70FC9E4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57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71167-7F2F-49C0-9C4E-1512CF4178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0895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BB7FD-EA5D-4A92-80F0-036FD67914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9196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C56C-2D52-4CFD-A0BB-663532A087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706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5B4E0-B61B-4259-A3AF-243E0AE588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695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ED9AF-FC6F-4E82-BD8F-21A0A348FC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057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412875"/>
            <a:ext cx="37036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412875"/>
            <a:ext cx="3705225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7585C-ABAC-4B9C-94D0-EA1B02690A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282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A6E20-CDA8-455C-916B-C088805D15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218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C8C6E-DC4D-4ADB-B1A3-71E1766CCA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428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4EA56-4956-461C-8276-458B534D0B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902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44816" cy="1008112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1ED7F-1685-40BD-AB27-C0F663EAEF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667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wmo_ppt_201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0"/>
            <a:r>
              <a:rPr lang="en-GB" altLang="en-US" smtClean="0"/>
              <a:t>First level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08511053-2C4D-45FF-851B-A5791203E23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mo_ppt_2012_las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4365625"/>
            <a:ext cx="8785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space can be used for contact information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462713"/>
            <a:ext cx="24479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8263" y="6462713"/>
            <a:ext cx="1905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18803F5-A495-4A90-AA0A-F168D8F84A8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Thank you for your attention</a:t>
            </a:r>
          </a:p>
        </p:txBody>
      </p:sp>
      <p:sp>
        <p:nvSpPr>
          <p:cNvPr id="2055" name="Title 9"/>
          <p:cNvSpPr txBox="1">
            <a:spLocks/>
          </p:cNvSpPr>
          <p:nvPr/>
        </p:nvSpPr>
        <p:spPr bwMode="auto">
          <a:xfrm>
            <a:off x="117475" y="6380163"/>
            <a:ext cx="11414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cs typeface="Arial" charset="0"/>
              </a:rPr>
              <a:t>www.wmo.int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bg1"/>
          </a:solidFill>
          <a:latin typeface="Arial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bg1"/>
          </a:solidFill>
          <a:latin typeface="Arial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 smtClean="0"/>
              <a:t>Tips on using WebEx</a:t>
            </a:r>
            <a:endParaRPr lang="en-GB" altLang="en-US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WIS department</a:t>
            </a:r>
            <a:endParaRPr lang="en-US" altLang="en-US" dirty="0"/>
          </a:p>
        </p:txBody>
      </p:sp>
      <p:sp>
        <p:nvSpPr>
          <p:cNvPr id="15" name="Title 9"/>
          <p:cNvSpPr txBox="1">
            <a:spLocks/>
          </p:cNvSpPr>
          <p:nvPr/>
        </p:nvSpPr>
        <p:spPr>
          <a:xfrm>
            <a:off x="117475" y="6453188"/>
            <a:ext cx="2438400" cy="288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 defTabSz="457200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200" dirty="0" smtClean="0">
                <a:latin typeface="Arial"/>
                <a:ea typeface="+mj-ea"/>
                <a:cs typeface="Arial"/>
              </a:rPr>
              <a:t>WMO; WIS</a:t>
            </a:r>
            <a:endParaRPr lang="en-US" sz="1200" dirty="0"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the controls when full screen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1628800"/>
            <a:ext cx="708184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323528" y="3429000"/>
            <a:ext cx="2808312" cy="1080120"/>
          </a:xfrm>
          <a:prstGeom prst="wedgeRectCallout">
            <a:avLst>
              <a:gd name="adj1" fmla="val 66117"/>
              <a:gd name="adj2" fmla="val -21024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Move your pointer to the top of the screen and the menu appears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499992" y="3686200"/>
            <a:ext cx="2808312" cy="1080120"/>
          </a:xfrm>
          <a:prstGeom prst="wedgeRectCallout">
            <a:avLst>
              <a:gd name="adj1" fmla="val -30107"/>
              <a:gd name="adj2" fmla="val -22667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Participants and chat appear in separate windows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8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useful controls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311390" cy="398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611560" y="1988840"/>
            <a:ext cx="2808312" cy="4061078"/>
          </a:xfrm>
          <a:prstGeom prst="wedgeRectCallout">
            <a:avLst>
              <a:gd name="adj1" fmla="val 171573"/>
              <a:gd name="adj2" fmla="val -2854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If you are a participant (not the host), you will see a picture of a hand at the bottom of the participants pane – push it and the organizer will see on the participants list that you want to speak. Remember to push it again to turn it off.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995936" y="4761148"/>
            <a:ext cx="2808312" cy="928947"/>
          </a:xfrm>
          <a:prstGeom prst="wedgeRectCallout">
            <a:avLst>
              <a:gd name="adj1" fmla="val 85556"/>
              <a:gd name="adj2" fmla="val -3097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Turn your webcam on or off here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707904" y="980728"/>
            <a:ext cx="2808312" cy="1080120"/>
          </a:xfrm>
          <a:prstGeom prst="wedgeRectCallout">
            <a:avLst>
              <a:gd name="adj1" fmla="val 95761"/>
              <a:gd name="adj2" fmla="val 3993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Choose which of your webcams to use with the settings cog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5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Controlling sharing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1268760"/>
            <a:ext cx="621255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2051720" y="2060848"/>
            <a:ext cx="2808312" cy="1080120"/>
          </a:xfrm>
          <a:prstGeom prst="wedgeRectCallout">
            <a:avLst>
              <a:gd name="adj1" fmla="val -20873"/>
              <a:gd name="adj2" fmla="val -10158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Stop sharing does just what it says!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2500" y="3813334"/>
            <a:ext cx="5567325" cy="156966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share your whole screen (only one monitor if you have more than one), or just a window from an </a:t>
            </a:r>
            <a:r>
              <a:rPr lang="en-GB" dirty="0" smtClean="0"/>
              <a:t>application</a:t>
            </a:r>
            <a:endParaRPr lang="en-GB" dirty="0"/>
          </a:p>
        </p:txBody>
      </p:sp>
      <p:sp>
        <p:nvSpPr>
          <p:cNvPr id="6" name="Line Callout 2 5"/>
          <p:cNvSpPr/>
          <p:nvPr/>
        </p:nvSpPr>
        <p:spPr>
          <a:xfrm>
            <a:off x="6258213" y="5369346"/>
            <a:ext cx="2681588" cy="7823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363"/>
              <a:gd name="adj6" fmla="val -17148"/>
            </a:avLst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0000"/>
                </a:solidFill>
              </a:rPr>
              <a:t>Don’t minimize the application!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30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Leaving the meeting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24" y="1772816"/>
            <a:ext cx="6500813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3151974" y="4077072"/>
            <a:ext cx="2808312" cy="1728192"/>
          </a:xfrm>
          <a:prstGeom prst="wedgeRectCallout">
            <a:avLst>
              <a:gd name="adj1" fmla="val -110779"/>
              <a:gd name="adj2" fmla="val -17170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Leave the meeting using the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err="1" smtClean="0">
                <a:solidFill>
                  <a:schemeClr val="tx1"/>
                </a:solidFill>
              </a:rPr>
              <a:t>File..leave</a:t>
            </a:r>
            <a:r>
              <a:rPr lang="en-GB" dirty="0" smtClean="0">
                <a:solidFill>
                  <a:schemeClr val="tx1"/>
                </a:solidFill>
              </a:rPr>
              <a:t> meeting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menu item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9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Tips for presenters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17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your screen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59483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39552" y="5157192"/>
            <a:ext cx="3168352" cy="720080"/>
          </a:xfrm>
          <a:prstGeom prst="wedgeRectCallout">
            <a:avLst>
              <a:gd name="adj1" fmla="val 80496"/>
              <a:gd name="adj2" fmla="val -19697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Choose sharing options.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427984" y="189069"/>
            <a:ext cx="3168352" cy="1728192"/>
          </a:xfrm>
          <a:prstGeom prst="wedgeRectCallout">
            <a:avLst>
              <a:gd name="adj1" fmla="val -52176"/>
              <a:gd name="adj2" fmla="val 12759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Whole screen (if you have 2 monitors you will be asked which one).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796136" y="4065070"/>
            <a:ext cx="2852019" cy="864096"/>
          </a:xfrm>
          <a:prstGeom prst="wedgeRectCallout">
            <a:avLst>
              <a:gd name="adj1" fmla="val -83428"/>
              <a:gd name="adj2" fmla="val -12511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Open a file and display its contents.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49270" y="1052736"/>
            <a:ext cx="3168352" cy="864096"/>
          </a:xfrm>
          <a:prstGeom prst="wedgeRectCallout">
            <a:avLst>
              <a:gd name="adj1" fmla="val 71020"/>
              <a:gd name="adj2" fmla="val 26421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Choose a window to share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5127928"/>
            <a:ext cx="485170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When you share your screen, the WebEx windows (Participants, chat, main WebEx app) will not be shown –but the area they cover will be shown by grey rectangles,</a:t>
            </a:r>
            <a:endParaRPr lang="en-GB" sz="1600" dirty="0"/>
          </a:p>
        </p:txBody>
      </p:sp>
      <p:sp>
        <p:nvSpPr>
          <p:cNvPr id="10" name="Rectangular Callout 9"/>
          <p:cNvSpPr/>
          <p:nvPr/>
        </p:nvSpPr>
        <p:spPr>
          <a:xfrm>
            <a:off x="5809515" y="2627554"/>
            <a:ext cx="3168352" cy="1086310"/>
          </a:xfrm>
          <a:prstGeom prst="wedgeRectCallout">
            <a:avLst>
              <a:gd name="adj1" fmla="val -24177"/>
              <a:gd name="adj2" fmla="val -7637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You can pass the presenter role to someone else – move the “ball.”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32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Allow someone to control your computer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1052736"/>
            <a:ext cx="5308979" cy="525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467544" y="4509120"/>
            <a:ext cx="3168352" cy="1584176"/>
          </a:xfrm>
          <a:prstGeom prst="wedgeRectCallout">
            <a:avLst>
              <a:gd name="adj1" fmla="val 64128"/>
              <a:gd name="adj2" fmla="val -16424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…allow someone to control your computer (</a:t>
            </a:r>
            <a:r>
              <a:rPr lang="en-GB" dirty="0" err="1" smtClean="0">
                <a:solidFill>
                  <a:schemeClr val="tx1"/>
                </a:solidFill>
              </a:rPr>
              <a:t>eg</a:t>
            </a:r>
            <a:r>
              <a:rPr lang="en-GB" dirty="0" smtClean="0">
                <a:solidFill>
                  <a:schemeClr val="tx1"/>
                </a:solidFill>
              </a:rPr>
              <a:t> type into a document that is being shared)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932040" y="1052736"/>
            <a:ext cx="3168352" cy="864096"/>
          </a:xfrm>
          <a:prstGeom prst="wedgeRectCallout">
            <a:avLst>
              <a:gd name="adj1" fmla="val -109897"/>
              <a:gd name="adj2" fmla="val 8731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You can use the participants list to….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Autologon\AppData\Local\Microsoft\Windows\Temporary Internet Files\Content.IE5\PMNNM2S3\PngMedium-red-stop-sign-466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2270116" cy="227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4706209" y="5051044"/>
            <a:ext cx="3168352" cy="1114260"/>
          </a:xfrm>
          <a:prstGeom prst="wedgeRectCallout">
            <a:avLst>
              <a:gd name="adj1" fmla="val 6408"/>
              <a:gd name="adj2" fmla="val -11642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Get back control by clicking anywhere with your mouse.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24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Tips for hosts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1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up a meeting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91" y="1412776"/>
            <a:ext cx="45910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892040" cy="391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355976" y="404664"/>
            <a:ext cx="4104456" cy="1872208"/>
          </a:xfrm>
          <a:prstGeom prst="wedgeRectCallout">
            <a:avLst>
              <a:gd name="adj1" fmla="val 18748"/>
              <a:gd name="adj2" fmla="val 15918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Don’t log on to a second computer to prepare your next meeting. Starting a second meeting belonging to a username ends the first meeting.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827584" y="928978"/>
            <a:ext cx="2232248" cy="1368152"/>
          </a:xfrm>
          <a:prstGeom prst="wedgeRectCallout">
            <a:avLst>
              <a:gd name="adj1" fmla="val -8252"/>
              <a:gd name="adj2" fmla="val 13374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Remember to set the account code.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298850" y="4616996"/>
            <a:ext cx="3168352" cy="1728192"/>
          </a:xfrm>
          <a:prstGeom prst="wedgeRectCallout">
            <a:avLst>
              <a:gd name="adj1" fmla="val -23315"/>
              <a:gd name="adj2" fmla="val -627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Include your own email account – so you have all the details emailed to you.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724128" y="4616996"/>
            <a:ext cx="3168352" cy="1728192"/>
          </a:xfrm>
          <a:prstGeom prst="wedgeRectCallout">
            <a:avLst>
              <a:gd name="adj1" fmla="val -30637"/>
              <a:gd name="adj2" fmla="val -6114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When logged on, click on a meeting title and then on “more information” to get the meeting number and password.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62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Controls for hosts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9988" y="1772816"/>
            <a:ext cx="7762037" cy="36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5076056" y="4437112"/>
            <a:ext cx="2808312" cy="1728192"/>
          </a:xfrm>
          <a:prstGeom prst="wedgeRectCallout">
            <a:avLst>
              <a:gd name="adj1" fmla="val 64173"/>
              <a:gd name="adj2" fmla="val -12432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If you need to leave the meeting, pass the Host role to someone else so you do not stop the meeting when you quit.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39552" y="3933056"/>
            <a:ext cx="2808312" cy="1728192"/>
          </a:xfrm>
          <a:prstGeom prst="wedgeRectCallout">
            <a:avLst>
              <a:gd name="adj1" fmla="val 215798"/>
              <a:gd name="adj2" fmla="val -10774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You can change presenter from this menu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43662" y="908720"/>
            <a:ext cx="2808312" cy="1728192"/>
          </a:xfrm>
          <a:prstGeom prst="wedgeRectCallout">
            <a:avLst>
              <a:gd name="adj1" fmla="val 131723"/>
              <a:gd name="adj2" fmla="val 6204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Right click on a participant to bring up the sub-menu.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652120" y="548680"/>
            <a:ext cx="2808312" cy="1728192"/>
          </a:xfrm>
          <a:prstGeom prst="wedgeRectCallout">
            <a:avLst>
              <a:gd name="adj1" fmla="val -1920"/>
              <a:gd name="adj2" fmla="val 8494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Change someone’s role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5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Tips for users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5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500813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can choose to always show one webcam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395536" y="2249857"/>
            <a:ext cx="2808312" cy="1728192"/>
          </a:xfrm>
          <a:prstGeom prst="wedgeRectCallout">
            <a:avLst>
              <a:gd name="adj1" fmla="val 143874"/>
              <a:gd name="adj2" fmla="val 5651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Click on the name in the main webcam display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908720"/>
            <a:ext cx="7436918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By default, WebEx shows the webcam of whoever is speaking. You can lock the main display to a webcam you choose.</a:t>
            </a:r>
            <a:endParaRPr lang="en-GB" dirty="0"/>
          </a:p>
        </p:txBody>
      </p:sp>
      <p:sp>
        <p:nvSpPr>
          <p:cNvPr id="11" name="Rectangular Callout 10"/>
          <p:cNvSpPr/>
          <p:nvPr/>
        </p:nvSpPr>
        <p:spPr>
          <a:xfrm>
            <a:off x="517140" y="4437112"/>
            <a:ext cx="2808312" cy="720080"/>
          </a:xfrm>
          <a:prstGeom prst="wedgeRectCallout">
            <a:avLst>
              <a:gd name="adj1" fmla="val 74865"/>
              <a:gd name="adj2" fmla="val -333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Choose which webcam to display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5397023"/>
            <a:ext cx="743691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Webcams eat bandwidth. If audio is poor, ask people to turn off their webcams.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153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two sessions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Juggling the roles of meeting host and presenter is difficult</a:t>
            </a:r>
          </a:p>
          <a:p>
            <a:r>
              <a:rPr lang="en-GB" dirty="0" smtClean="0"/>
              <a:t>Log on using two computers (</a:t>
            </a:r>
            <a:r>
              <a:rPr lang="en-GB" dirty="0" err="1" smtClean="0"/>
              <a:t>eg</a:t>
            </a:r>
            <a:r>
              <a:rPr lang="en-GB" dirty="0" smtClean="0"/>
              <a:t> desktop and laptop) – one as the meeting host, and the other to use as normal during the meeting.</a:t>
            </a:r>
          </a:p>
          <a:p>
            <a:pPr lvl="1"/>
            <a:r>
              <a:rPr lang="en-GB" dirty="0" smtClean="0"/>
              <a:t>follow chats, control participation, monitor whether people have their hands up without disrupting the display</a:t>
            </a:r>
          </a:p>
          <a:p>
            <a:pPr lvl="1"/>
            <a:r>
              <a:rPr lang="en-GB" dirty="0" smtClean="0"/>
              <a:t>make sure that the audio/video is working</a:t>
            </a:r>
          </a:p>
          <a:p>
            <a:r>
              <a:rPr lang="en-GB" dirty="0" smtClean="0"/>
              <a:t>You might want to have someone with you to control the session if you are presenting.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442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Annotations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1188" y="1772816"/>
            <a:ext cx="6465146" cy="371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499992" y="908720"/>
            <a:ext cx="2808312" cy="864096"/>
          </a:xfrm>
          <a:prstGeom prst="wedgeRectCallout">
            <a:avLst>
              <a:gd name="adj1" fmla="val -114666"/>
              <a:gd name="adj2" fmla="val 1141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Click to allow annotations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135404" y="4437112"/>
            <a:ext cx="2808312" cy="1728192"/>
          </a:xfrm>
          <a:prstGeom prst="wedgeRectCallout">
            <a:avLst>
              <a:gd name="adj1" fmla="val -174927"/>
              <a:gd name="adj2" fmla="val -572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Save annotations (you can choose pdf)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79512" y="5268232"/>
            <a:ext cx="2808312" cy="864096"/>
          </a:xfrm>
          <a:prstGeom prst="wedgeRectCallout">
            <a:avLst>
              <a:gd name="adj1" fmla="val 33071"/>
              <a:gd name="adj2" fmla="val -23646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Pens, shapes are available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536" y="1052736"/>
            <a:ext cx="2808312" cy="1151306"/>
            <a:chOff x="395536" y="1052736"/>
            <a:chExt cx="2808312" cy="1151306"/>
          </a:xfrm>
        </p:grpSpPr>
        <p:sp>
          <p:nvSpPr>
            <p:cNvPr id="8" name="Rectangular Callout 7"/>
            <p:cNvSpPr/>
            <p:nvPr/>
          </p:nvSpPr>
          <p:spPr>
            <a:xfrm>
              <a:off x="395536" y="1052736"/>
              <a:ext cx="2808312" cy="1008112"/>
            </a:xfrm>
            <a:prstGeom prst="wedgeRectCallout">
              <a:avLst>
                <a:gd name="adj1" fmla="val 29669"/>
                <a:gd name="adj2" fmla="val 9374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Allow someone to annotate the document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063" y="1927817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5432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Remembering your meeting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23" y="3002928"/>
            <a:ext cx="6472238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684986" y="1412776"/>
            <a:ext cx="2808312" cy="864096"/>
          </a:xfrm>
          <a:prstGeom prst="wedgeRectCallout">
            <a:avLst>
              <a:gd name="adj1" fmla="val 79239"/>
              <a:gd name="adj2" fmla="val 15839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You can record the display and audio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156176" y="5281638"/>
            <a:ext cx="2808312" cy="864096"/>
          </a:xfrm>
          <a:prstGeom prst="wedgeRectCallout">
            <a:avLst>
              <a:gd name="adj1" fmla="val 14118"/>
              <a:gd name="adj2" fmla="val -26647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All users can type text notes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53023" y="3002928"/>
            <a:ext cx="836023" cy="156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203183" y="1052736"/>
            <a:ext cx="2808312" cy="1584176"/>
          </a:xfrm>
          <a:prstGeom prst="wedgeRectCallout">
            <a:avLst>
              <a:gd name="adj1" fmla="val 13144"/>
              <a:gd name="adj2" fmla="val 7999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You can email the chat (and optionally documents shown) to participants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Thank you for your attention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wis-help@wmo.int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Initial display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472238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3" name="Rectangular Callout 2"/>
          <p:cNvSpPr/>
          <p:nvPr/>
        </p:nvSpPr>
        <p:spPr>
          <a:xfrm>
            <a:off x="683568" y="4509120"/>
            <a:ext cx="2808312" cy="1080120"/>
          </a:xfrm>
          <a:prstGeom prst="wedgeRectCallout">
            <a:avLst>
              <a:gd name="adj1" fmla="val 49333"/>
              <a:gd name="adj2" fmla="val -10443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Choose your audio- click on dots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084168" y="1871043"/>
            <a:ext cx="2808312" cy="1080120"/>
          </a:xfrm>
          <a:prstGeom prst="wedgeRectCallout">
            <a:avLst>
              <a:gd name="adj1" fmla="val -36247"/>
              <a:gd name="adj2" fmla="val 10720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Meeting organizer only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355976" y="4509120"/>
            <a:ext cx="2808312" cy="1080120"/>
          </a:xfrm>
          <a:prstGeom prst="wedgeRectCallout">
            <a:avLst>
              <a:gd name="adj1" fmla="val -22667"/>
              <a:gd name="adj2" fmla="val -10085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Presenter – click on dots to choose what to display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51520" y="836712"/>
            <a:ext cx="5400600" cy="2304256"/>
          </a:xfrm>
          <a:prstGeom prst="cloudCallout">
            <a:avLst>
              <a:gd name="adj1" fmla="val 10286"/>
              <a:gd name="adj2" fmla="val 66522"/>
            </a:avLst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Plug in your headset before you start </a:t>
            </a:r>
            <a:r>
              <a:rPr lang="en-GB" dirty="0" smtClean="0">
                <a:solidFill>
                  <a:schemeClr val="tx1"/>
                </a:solidFill>
              </a:rPr>
              <a:t>WebEx. If you cannot make your audio work, try leaving the meeting and re-joining.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Page title here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39652"/>
            <a:ext cx="6496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755576" y="5182190"/>
            <a:ext cx="2808312" cy="1080120"/>
          </a:xfrm>
          <a:prstGeom prst="wedgeRectCallout">
            <a:avLst>
              <a:gd name="adj1" fmla="val 49333"/>
              <a:gd name="adj2" fmla="val -10443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Use computer microphone/speakers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51520" y="3573016"/>
            <a:ext cx="2808312" cy="1080120"/>
          </a:xfrm>
          <a:prstGeom prst="wedgeRectCallout">
            <a:avLst>
              <a:gd name="adj1" fmla="val 78225"/>
              <a:gd name="adj2" fmla="val -1142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You phone WebEx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95536" y="2039652"/>
            <a:ext cx="2808312" cy="1080120"/>
          </a:xfrm>
          <a:prstGeom prst="wedgeRectCallout">
            <a:avLst>
              <a:gd name="adj1" fmla="val 70429"/>
              <a:gd name="adj2" fmla="val 9707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WebEx phones you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 up your computer sound and microphone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25543"/>
            <a:ext cx="6515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395536" y="4408666"/>
            <a:ext cx="2808312" cy="1080120"/>
          </a:xfrm>
          <a:prstGeom prst="wedgeRectCallout">
            <a:avLst>
              <a:gd name="adj1" fmla="val 49333"/>
              <a:gd name="adj2" fmla="val -10443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Test microphone works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292080" y="2132856"/>
            <a:ext cx="2808312" cy="1080120"/>
          </a:xfrm>
          <a:prstGeom prst="wedgeRectCallout">
            <a:avLst>
              <a:gd name="adj1" fmla="val -87787"/>
              <a:gd name="adj2" fmla="val 2672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Press test to check speaker levels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51520" y="1053342"/>
            <a:ext cx="2808312" cy="1080120"/>
          </a:xfrm>
          <a:prstGeom prst="wedgeRectCallout">
            <a:avLst>
              <a:gd name="adj1" fmla="val 64466"/>
              <a:gd name="adj2" fmla="val 11615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Select the right speakers!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932040" y="4408666"/>
            <a:ext cx="2808312" cy="1080120"/>
          </a:xfrm>
          <a:prstGeom prst="wedgeRectCallout">
            <a:avLst>
              <a:gd name="adj1" fmla="val -76323"/>
              <a:gd name="adj2" fmla="val -12231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You may have several microphones to choose from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You phone WebEx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81748"/>
            <a:ext cx="6486525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251520" y="2204864"/>
            <a:ext cx="2808312" cy="1080120"/>
          </a:xfrm>
          <a:prstGeom prst="wedgeRectCallout">
            <a:avLst>
              <a:gd name="adj1" fmla="val 54378"/>
              <a:gd name="adj2" fmla="val 4342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Where to find number to call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860032" y="2329365"/>
            <a:ext cx="2808312" cy="1080120"/>
          </a:xfrm>
          <a:prstGeom prst="wedgeRectCallout">
            <a:avLst>
              <a:gd name="adj1" fmla="val -74947"/>
              <a:gd name="adj2" fmla="val 6369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Meeting number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85106" y="4694526"/>
            <a:ext cx="2808312" cy="1080120"/>
          </a:xfrm>
          <a:prstGeom prst="wedgeRectCallout">
            <a:avLst>
              <a:gd name="adj1" fmla="val 49333"/>
              <a:gd name="adj2" fmla="val -10443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Your meeting participant number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WebEx phones you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649605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467544" y="4365104"/>
            <a:ext cx="2808312" cy="1080120"/>
          </a:xfrm>
          <a:prstGeom prst="wedgeRectCallout">
            <a:avLst>
              <a:gd name="adj1" fmla="val 49333"/>
              <a:gd name="adj2" fmla="val -10443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Choose the country code – you need to know flags!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076056" y="2365574"/>
            <a:ext cx="2808312" cy="1080120"/>
          </a:xfrm>
          <a:prstGeom prst="wedgeRectCallout">
            <a:avLst>
              <a:gd name="adj1" fmla="val -87788"/>
              <a:gd name="adj2" fmla="val 6130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Phone number in country – no leading zero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move around session information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75" y="2078162"/>
            <a:ext cx="64865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323528" y="908720"/>
            <a:ext cx="2808312" cy="1080120"/>
          </a:xfrm>
          <a:prstGeom prst="wedgeRectCallout">
            <a:avLst>
              <a:gd name="adj1" fmla="val -2406"/>
              <a:gd name="adj2" fmla="val 9552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Tab takes you back to opening screen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580112" y="908720"/>
            <a:ext cx="2808312" cy="1080120"/>
          </a:xfrm>
          <a:prstGeom prst="wedgeRectCallout">
            <a:avLst>
              <a:gd name="adj1" fmla="val -137316"/>
              <a:gd name="adj2" fmla="val 9588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Tab for screen being shared with you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23528" y="3956893"/>
            <a:ext cx="2808312" cy="1080120"/>
          </a:xfrm>
          <a:prstGeom prst="wedgeRectCallout">
            <a:avLst>
              <a:gd name="adj1" fmla="val 23652"/>
              <a:gd name="adj2" fmla="val -17239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Meeting details tab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627784" y="5240871"/>
            <a:ext cx="2808312" cy="1080120"/>
          </a:xfrm>
          <a:prstGeom prst="wedgeRectCallout">
            <a:avLst>
              <a:gd name="adj1" fmla="val 51626"/>
              <a:gd name="adj2" fmla="val -28447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Full screen mode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367503" y="2876773"/>
            <a:ext cx="2808312" cy="1080120"/>
          </a:xfrm>
          <a:prstGeom prst="wedgeRectCallout">
            <a:avLst>
              <a:gd name="adj1" fmla="val -46513"/>
              <a:gd name="adj2" fmla="val -8058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Show chat window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292080" y="3988862"/>
            <a:ext cx="2808312" cy="1080120"/>
          </a:xfrm>
          <a:prstGeom prst="wedgeRectCallout">
            <a:avLst>
              <a:gd name="adj1" fmla="val -29545"/>
              <a:gd name="adj2" fmla="val -18551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Show participants list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4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 information view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Tips on using WebEx</a:t>
            </a:r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649605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5724128" y="2132856"/>
            <a:ext cx="2808312" cy="1080120"/>
          </a:xfrm>
          <a:prstGeom prst="wedgeRectCallout">
            <a:avLst>
              <a:gd name="adj1" fmla="val -88705"/>
              <a:gd name="adj2" fmla="val 1361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List of participants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508104" y="4928815"/>
            <a:ext cx="2808312" cy="1080120"/>
          </a:xfrm>
          <a:prstGeom prst="wedgeRectCallout">
            <a:avLst>
              <a:gd name="adj1" fmla="val -40552"/>
              <a:gd name="adj2" fmla="val -11039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Chat messages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95967" y="2672917"/>
            <a:ext cx="2808312" cy="2239156"/>
          </a:xfrm>
          <a:prstGeom prst="wedgeRectCallout">
            <a:avLst>
              <a:gd name="adj1" fmla="val 86801"/>
              <a:gd name="adj2" fmla="val -7034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“ball” shows who is presenting. The host, and the person presenting, can change presenter by “moving the ball.”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0516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-Title-SF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MO-Title-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sing slide">
  <a:themeElements>
    <a:clrScheme name="1_Small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mallLog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Small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3" ma:contentTypeDescription="Create a new document." ma:contentTypeScope="" ma:versionID="e78154a7b4a8d5f2d29b1d37b087c6e1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6e931cfba8e3600c2e05a90aeb23a81e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25CE13-6381-4810-AB5E-F031F4CAE86B}"/>
</file>

<file path=customXml/itemProps2.xml><?xml version="1.0" encoding="utf-8"?>
<ds:datastoreItem xmlns:ds="http://schemas.openxmlformats.org/officeDocument/2006/customXml" ds:itemID="{158D87E2-A0DF-4FAF-A74D-64184A213FE7}"/>
</file>

<file path=customXml/itemProps3.xml><?xml version="1.0" encoding="utf-8"?>
<ds:datastoreItem xmlns:ds="http://schemas.openxmlformats.org/officeDocument/2006/customXml" ds:itemID="{4E3775A3-04B3-46EB-9439-1058F26EE94B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159</TotalTime>
  <Words>906</Words>
  <Application>Microsoft Office PowerPoint</Application>
  <PresentationFormat>On-screen Show (4:3)</PresentationFormat>
  <Paragraphs>118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blank</vt:lpstr>
      <vt:lpstr>Closing slide</vt:lpstr>
      <vt:lpstr>Tips on using WebEx</vt:lpstr>
      <vt:lpstr>PowerPoint Presentation</vt:lpstr>
      <vt:lpstr>Initial display</vt:lpstr>
      <vt:lpstr>Page title here</vt:lpstr>
      <vt:lpstr>Set up your computer sound and microphone</vt:lpstr>
      <vt:lpstr>You phone WebEx</vt:lpstr>
      <vt:lpstr>WebEx phones you</vt:lpstr>
      <vt:lpstr>How to move around session information</vt:lpstr>
      <vt:lpstr>Meeting information view</vt:lpstr>
      <vt:lpstr>Finding the controls when full screen</vt:lpstr>
      <vt:lpstr>Other useful controls</vt:lpstr>
      <vt:lpstr>Controlling sharing</vt:lpstr>
      <vt:lpstr>Leaving the meeting</vt:lpstr>
      <vt:lpstr>PowerPoint Presentation</vt:lpstr>
      <vt:lpstr>Sharing your screen</vt:lpstr>
      <vt:lpstr>Allow someone to control your computer</vt:lpstr>
      <vt:lpstr>PowerPoint Presentation</vt:lpstr>
      <vt:lpstr>Setting up a meeting</vt:lpstr>
      <vt:lpstr>Controls for hosts</vt:lpstr>
      <vt:lpstr>You can choose to always show one webcam</vt:lpstr>
      <vt:lpstr>Use two sessions</vt:lpstr>
      <vt:lpstr>Annotations</vt:lpstr>
      <vt:lpstr>Remembering your meeting</vt:lpstr>
      <vt:lpstr>Thank you for your attention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on using WebEx</dc:title>
  <dc:creator>Steve Foreman</dc:creator>
  <cp:lastModifiedBy>Steve Foreman</cp:lastModifiedBy>
  <cp:revision>9</cp:revision>
  <dcterms:created xsi:type="dcterms:W3CDTF">2015-02-12T13:20:11Z</dcterms:created>
  <dcterms:modified xsi:type="dcterms:W3CDTF">2016-07-22T06:32:39Z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