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p:notesSz cx="6858000" cy="9144000"/>
  <p:defaultTextStyle>
    <a:lvl1pPr>
      <a:defRPr sz="2000">
        <a:latin typeface="+mn-lt"/>
        <a:ea typeface="+mn-ea"/>
        <a:cs typeface="+mn-cs"/>
        <a:sym typeface="Helvetica Neue"/>
      </a:defRPr>
    </a:lvl1pPr>
    <a:lvl2pPr>
      <a:defRPr sz="2000">
        <a:latin typeface="+mn-lt"/>
        <a:ea typeface="+mn-ea"/>
        <a:cs typeface="+mn-cs"/>
        <a:sym typeface="Helvetica Neue"/>
      </a:defRPr>
    </a:lvl2pPr>
    <a:lvl3pPr>
      <a:defRPr sz="2000">
        <a:latin typeface="+mn-lt"/>
        <a:ea typeface="+mn-ea"/>
        <a:cs typeface="+mn-cs"/>
        <a:sym typeface="Helvetica Neue"/>
      </a:defRPr>
    </a:lvl3pPr>
    <a:lvl4pPr>
      <a:defRPr sz="2000">
        <a:latin typeface="+mn-lt"/>
        <a:ea typeface="+mn-ea"/>
        <a:cs typeface="+mn-cs"/>
        <a:sym typeface="Helvetica Neue"/>
      </a:defRPr>
    </a:lvl4pPr>
    <a:lvl5pPr>
      <a:defRPr sz="2000">
        <a:latin typeface="+mn-lt"/>
        <a:ea typeface="+mn-ea"/>
        <a:cs typeface="+mn-cs"/>
        <a:sym typeface="Helvetica Neue"/>
      </a:defRPr>
    </a:lvl5pPr>
    <a:lvl6pPr>
      <a:defRPr sz="2000">
        <a:latin typeface="+mn-lt"/>
        <a:ea typeface="+mn-ea"/>
        <a:cs typeface="+mn-cs"/>
        <a:sym typeface="Helvetica Neue"/>
      </a:defRPr>
    </a:lvl6pPr>
    <a:lvl7pPr>
      <a:defRPr sz="2000">
        <a:latin typeface="+mn-lt"/>
        <a:ea typeface="+mn-ea"/>
        <a:cs typeface="+mn-cs"/>
        <a:sym typeface="Helvetica Neue"/>
      </a:defRPr>
    </a:lvl7pPr>
    <a:lvl8pPr>
      <a:defRPr sz="2000">
        <a:latin typeface="+mn-lt"/>
        <a:ea typeface="+mn-ea"/>
        <a:cs typeface="+mn-cs"/>
        <a:sym typeface="Helvetica Neue"/>
      </a:defRPr>
    </a:lvl8pPr>
    <a:lvl9pPr>
      <a:defRPr sz="2000">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b="def" i="def"/>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33BA23B1-9221-436E-865A-0063620EA4FD}"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ustomXml" Target="../customXml/item1.xml"/><Relationship Id="rId7" Type="http://schemas.openxmlformats.org/officeDocument/2006/relationships/notesMaster" Target="notesMasters/notesMaster1.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3.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ustomXml" Target="../customXml/item2.xml"/><Relationship Id="rId8" Type="http://schemas.openxmlformats.org/officeDocument/2006/relationships/slide" Target="slides/slide1.xml"/><Relationship Id="rId3" Type="http://schemas.openxmlformats.org/officeDocument/2006/relationships/commentAuthors" Target="commentAuthors.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ph type="sldImg"/>
          </p:nvPr>
        </p:nvSpPr>
        <p:spPr>
          <a:xfrm>
            <a:off x="1143000" y="685800"/>
            <a:ext cx="4572000" cy="3429000"/>
          </a:xfrm>
          <a:prstGeom prst="rect">
            <a:avLst/>
          </a:prstGeom>
        </p:spPr>
        <p:txBody>
          <a:bodyPr/>
          <a:lstStyle/>
          <a:p>
            <a:pPr lvl="0"/>
          </a:p>
        </p:txBody>
      </p:sp>
      <p:sp>
        <p:nvSpPr>
          <p:cNvPr id="85" name="Shape 8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lvl="0"/>
          </a:p>
        </p:txBody>
      </p:sp>
      <p:sp>
        <p:nvSpPr>
          <p:cNvPr id="147" name="Shape 147"/>
          <p:cNvSpPr/>
          <p:nvPr>
            <p:ph type="body" sz="quarter" idx="1"/>
          </p:nvPr>
        </p:nvSpPr>
        <p:spPr>
          <a:prstGeom prst="rect">
            <a:avLst/>
          </a:prstGeom>
        </p:spPr>
        <p:txBody>
          <a:bodyPr/>
          <a:lstStyle/>
          <a:p>
            <a:pPr lvl="0" defTabSz="914400">
              <a:lnSpc>
                <a:spcPct val="100000"/>
              </a:lnSpc>
              <a:spcBef>
                <a:spcPts val="400"/>
              </a:spcBef>
              <a:defRPr sz="1800"/>
            </a:pPr>
            <a:r>
              <a:rPr b="1" i="1" sz="1200">
                <a:solidFill>
                  <a:srgbClr val="FF0000"/>
                </a:solidFill>
                <a:latin typeface="Times"/>
                <a:ea typeface="Times"/>
                <a:cs typeface="Times"/>
                <a:sym typeface="Times"/>
              </a:rPr>
              <a:t>Reliable</a:t>
            </a:r>
            <a:r>
              <a:rPr sz="1200">
                <a:latin typeface="Times"/>
                <a:ea typeface="Times"/>
                <a:cs typeface="Times"/>
                <a:sym typeface="Times"/>
              </a:rPr>
              <a:t> &amp; </a:t>
            </a:r>
            <a:r>
              <a:rPr b="1" i="1" sz="1200">
                <a:solidFill>
                  <a:srgbClr val="FF0000"/>
                </a:solidFill>
                <a:latin typeface="Times"/>
                <a:ea typeface="Times"/>
                <a:cs typeface="Times"/>
                <a:sym typeface="Times"/>
              </a:rPr>
              <a:t>trusted</a:t>
            </a:r>
            <a:r>
              <a:rPr sz="1200">
                <a:latin typeface="Times"/>
                <a:ea typeface="Times"/>
                <a:cs typeface="Times"/>
                <a:sym typeface="Times"/>
              </a:rPr>
              <a:t> </a:t>
            </a:r>
            <a:r>
              <a:rPr b="1" sz="1200">
                <a:solidFill>
                  <a:srgbClr val="333399"/>
                </a:solidFill>
                <a:latin typeface="Times"/>
                <a:ea typeface="Times"/>
                <a:cs typeface="Times"/>
                <a:sym typeface="Times"/>
              </a:rPr>
              <a:t>Observations: </a:t>
            </a:r>
            <a:r>
              <a:rPr sz="1200">
                <a:latin typeface="Times"/>
                <a:ea typeface="Times"/>
                <a:cs typeface="Times"/>
                <a:sym typeface="Times"/>
              </a:rPr>
              <a:t>Timely, Quality assured, Quality controlled, Well documented, Compatible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9" name="Shape 39"/>
          <p:cNvSpPr/>
          <p:nvPr>
            <p:ph type="sldNum" sz="quarter" idx="2"/>
          </p:nvPr>
        </p:nvSpPr>
        <p:spPr>
          <a:xfrm>
            <a:off x="5867400" y="6478587"/>
            <a:ext cx="1152525" cy="345629"/>
          </a:xfrm>
          <a:prstGeom prst="rect">
            <a:avLst/>
          </a:prstGeom>
        </p:spPr>
        <p:txBody>
          <a:bodyPr/>
          <a:lstStyle>
            <a:lvl1pPr>
              <a:defRPr sz="2400"/>
            </a:lvl1pPr>
          </a:lstStyle>
          <a:p>
            <a:pPr lvl="0"/>
            <a:fld id="{86CB4B4D-7CA3-9044-876B-883B54F8677D}" type="slidenum"/>
          </a:p>
        </p:txBody>
      </p:sp>
      <p:sp>
        <p:nvSpPr>
          <p:cNvPr id="40" name="Shape 40"/>
          <p:cNvSpPr/>
          <p:nvPr>
            <p:ph type="title"/>
          </p:nvPr>
        </p:nvSpPr>
        <p:spPr>
          <a:xfrm>
            <a:off x="457200" y="274635"/>
            <a:ext cx="8229600" cy="1325566"/>
          </a:xfrm>
          <a:prstGeom prst="rect">
            <a:avLst/>
          </a:prstGeom>
        </p:spPr>
        <p:txBody>
          <a:bodyPr anchor="t"/>
          <a:lstStyle>
            <a:lvl1pPr defTabSz="457200">
              <a:defRPr b="0" sz="1200">
                <a:latin typeface="+mj-lt"/>
                <a:ea typeface="+mj-ea"/>
                <a:cs typeface="+mj-cs"/>
                <a:sym typeface="Helvetica"/>
              </a:defRPr>
            </a:lvl1pPr>
          </a:lstStyle>
          <a:p>
            <a:pPr lvl="0">
              <a:defRPr sz="1800"/>
            </a:pPr>
            <a:r>
              <a:rPr sz="1200"/>
              <a:t>Title Text</a:t>
            </a:r>
          </a:p>
        </p:txBody>
      </p:sp>
      <p:sp>
        <p:nvSpPr>
          <p:cNvPr id="41" name="Shape 41"/>
          <p:cNvSpPr/>
          <p:nvPr>
            <p:ph type="body" idx="1"/>
          </p:nvPr>
        </p:nvSpPr>
        <p:spPr>
          <a:xfrm>
            <a:off x="457200" y="1600200"/>
            <a:ext cx="8229600" cy="5257800"/>
          </a:xfrm>
          <a:prstGeom prst="rect">
            <a:avLst/>
          </a:prstGeom>
        </p:spPr>
        <p:txBody>
          <a:bodyPr/>
          <a:lstStyle>
            <a:lvl1pPr marL="0" indent="0" defTabSz="457200">
              <a:spcBef>
                <a:spcPts val="0"/>
              </a:spcBef>
              <a:buClrTx/>
              <a:buSzTx/>
              <a:buFontTx/>
              <a:buNone/>
              <a:defRPr sz="1200">
                <a:latin typeface="+mj-lt"/>
                <a:ea typeface="+mj-ea"/>
                <a:cs typeface="+mj-cs"/>
                <a:sym typeface="Helvetica"/>
              </a:defRPr>
            </a:lvl1pPr>
            <a:lvl2pPr marL="0" indent="0" defTabSz="457200">
              <a:spcBef>
                <a:spcPts val="0"/>
              </a:spcBef>
              <a:buClrTx/>
              <a:buSzTx/>
              <a:buFontTx/>
              <a:buNone/>
              <a:defRPr sz="1200">
                <a:latin typeface="+mj-lt"/>
                <a:ea typeface="+mj-ea"/>
                <a:cs typeface="+mj-cs"/>
                <a:sym typeface="Helvetica"/>
              </a:defRPr>
            </a:lvl2pPr>
            <a:lvl3pPr marL="0" indent="0" defTabSz="457200">
              <a:spcBef>
                <a:spcPts val="0"/>
              </a:spcBef>
              <a:buClrTx/>
              <a:buSzTx/>
              <a:buFontTx/>
              <a:buNone/>
              <a:defRPr sz="1200">
                <a:latin typeface="+mj-lt"/>
                <a:ea typeface="+mj-ea"/>
                <a:cs typeface="+mj-cs"/>
                <a:sym typeface="Helvetica"/>
              </a:defRPr>
            </a:lvl3pPr>
            <a:lvl4pPr marL="0" indent="0" defTabSz="457200">
              <a:spcBef>
                <a:spcPts val="0"/>
              </a:spcBef>
              <a:buClrTx/>
              <a:buSzTx/>
              <a:buFontTx/>
              <a:buNone/>
              <a:defRPr sz="1200">
                <a:latin typeface="+mj-lt"/>
                <a:ea typeface="+mj-ea"/>
                <a:cs typeface="+mj-cs"/>
                <a:sym typeface="Helvetica"/>
              </a:defRPr>
            </a:lvl4pPr>
            <a:lvl5pPr marL="0" indent="0" defTabSz="457200">
              <a:spcBef>
                <a:spcPts val="0"/>
              </a:spcBef>
              <a:buClrTx/>
              <a:buSzTx/>
              <a:buFontTx/>
              <a:buNone/>
              <a:defRPr sz="1200">
                <a:latin typeface="+mj-lt"/>
                <a:ea typeface="+mj-ea"/>
                <a:cs typeface="+mj-cs"/>
                <a:sym typeface="Helvetica"/>
              </a:defRPr>
            </a:lvl5pPr>
          </a:lstStyle>
          <a:p>
            <a:pPr lvl="0">
              <a:defRPr sz="1800"/>
            </a:pPr>
            <a:r>
              <a:rPr sz="1200"/>
              <a:t>Body Level One</a:t>
            </a:r>
            <a:endParaRPr sz="1200"/>
          </a:p>
          <a:p>
            <a:pPr lvl="1">
              <a:defRPr sz="1800"/>
            </a:pPr>
            <a:r>
              <a:rPr sz="1200"/>
              <a:t>Body Level Two</a:t>
            </a:r>
            <a:endParaRPr sz="1200"/>
          </a:p>
          <a:p>
            <a:pPr lvl="2">
              <a:defRPr sz="1800"/>
            </a:pPr>
            <a:r>
              <a:rPr sz="1200"/>
              <a:t>Body Level Three</a:t>
            </a:r>
            <a:endParaRPr sz="1200"/>
          </a:p>
          <a:p>
            <a:pPr lvl="3">
              <a:defRPr sz="1800"/>
            </a:pPr>
            <a:r>
              <a:rPr sz="1200"/>
              <a:t>Body Level Four</a:t>
            </a:r>
            <a:endParaRPr sz="1200"/>
          </a:p>
          <a:p>
            <a:pPr lvl="4">
              <a:defRPr sz="1800"/>
            </a:pPr>
            <a:r>
              <a:rPr sz="1200"/>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3" name="Shape 43"/>
          <p:cNvSpPr/>
          <p:nvPr>
            <p:ph type="title"/>
          </p:nvPr>
        </p:nvSpPr>
        <p:spPr>
          <a:xfrm>
            <a:off x="1331640" y="159491"/>
            <a:ext cx="7355162" cy="1138419"/>
          </a:xfrm>
          <a:prstGeom prst="rect">
            <a:avLst/>
          </a:prstGeom>
        </p:spPr>
        <p:txBody>
          <a:bodyPr/>
          <a:lstStyle>
            <a:lvl1pPr>
              <a:defRPr b="0"/>
            </a:lvl1pPr>
          </a:lstStyle>
          <a:p>
            <a:pPr lvl="0">
              <a:defRPr sz="1800"/>
            </a:pPr>
            <a:r>
              <a:rPr sz="3000"/>
              <a:t>Title Text</a:t>
            </a:r>
          </a:p>
        </p:txBody>
      </p:sp>
      <p:sp>
        <p:nvSpPr>
          <p:cNvPr id="44" name="Shape 44"/>
          <p:cNvSpPr/>
          <p:nvPr>
            <p:ph type="body" idx="1"/>
          </p:nvPr>
        </p:nvSpPr>
        <p:spPr>
          <a:xfrm>
            <a:off x="457200" y="1297907"/>
            <a:ext cx="4040188" cy="876968"/>
          </a:xfrm>
          <a:prstGeom prst="rect">
            <a:avLst/>
          </a:prstGeom>
        </p:spPr>
        <p:txBody>
          <a:bodyPr anchor="b"/>
          <a:lstStyle>
            <a:lvl1pPr marL="0" indent="0">
              <a:spcBef>
                <a:spcPts val="500"/>
              </a:spcBef>
              <a:buClrTx/>
              <a:buSzTx/>
              <a:buFontTx/>
              <a:buNone/>
              <a:defRPr b="1" sz="2400"/>
            </a:lvl1pPr>
            <a:lvl2pPr marL="702127" indent="-244927">
              <a:spcBef>
                <a:spcPts val="500"/>
              </a:spcBef>
              <a:buClrTx/>
              <a:buFontTx/>
              <a:defRPr b="1" sz="2400"/>
            </a:lvl2pPr>
            <a:lvl3pPr marL="1143000" indent="-228600">
              <a:spcBef>
                <a:spcPts val="500"/>
              </a:spcBef>
              <a:buClrTx/>
              <a:buFontTx/>
              <a:defRPr b="1" sz="2400"/>
            </a:lvl3pPr>
            <a:lvl4pPr marL="1645920" indent="-274319">
              <a:spcBef>
                <a:spcPts val="500"/>
              </a:spcBef>
              <a:buClrTx/>
              <a:buFontTx/>
              <a:defRPr b="1" sz="2400"/>
            </a:lvl4pPr>
            <a:lvl5pPr marL="2103120" indent="-274320">
              <a:spcBef>
                <a:spcPts val="500"/>
              </a:spcBef>
              <a:buClrTx/>
              <a:buFontTx/>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lvl1pPr>
              <a:defRPr b="0"/>
            </a:lvl1pPr>
          </a:lstStyle>
          <a:p>
            <a:pPr lvl="0">
              <a:defRPr sz="1800"/>
            </a:pPr>
            <a:r>
              <a:rPr sz="3000"/>
              <a:t>Title Text</a:t>
            </a:r>
          </a:p>
        </p:txBody>
      </p:sp>
      <p:sp>
        <p:nvSpPr>
          <p:cNvPr id="47" name="Shape 47"/>
          <p:cNvSpPr/>
          <p:nvPr>
            <p:ph type="body" idx="1"/>
          </p:nvPr>
        </p:nvSpPr>
        <p:spPr>
          <a:prstGeom prst="rect">
            <a:avLst/>
          </a:prstGeom>
        </p:spPr>
        <p:txBody>
          <a:body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9" name="Shape 4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51" name="Shape 51"/>
          <p:cNvSpPr/>
          <p:nvPr>
            <p:ph type="title"/>
          </p:nvPr>
        </p:nvSpPr>
        <p:spPr>
          <a:prstGeom prst="rect">
            <a:avLst/>
          </a:prstGeom>
        </p:spPr>
        <p:txBody>
          <a:bodyPr/>
          <a:lstStyle/>
          <a:p>
            <a:pPr lvl="0">
              <a:defRPr b="0" sz="1800"/>
            </a:pPr>
            <a:r>
              <a:rPr b="1" sz="3000"/>
              <a:t>Title Text</a:t>
            </a:r>
          </a:p>
        </p:txBody>
      </p:sp>
      <p:sp>
        <p:nvSpPr>
          <p:cNvPr id="52" name="Shape 52"/>
          <p:cNvSpPr/>
          <p:nvPr>
            <p:ph type="body" idx="1"/>
          </p:nvPr>
        </p:nvSpPr>
        <p:spPr>
          <a:prstGeom prst="rect">
            <a:avLst/>
          </a:prstGeom>
        </p:spPr>
        <p:txBody>
          <a:body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53" name="Shape 5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55" name="image1.png" descr="wmo_ppt_2012.psd"/>
          <p:cNvPicPr/>
          <p:nvPr/>
        </p:nvPicPr>
        <p:blipFill>
          <a:blip r:embed="rId2">
            <a:extLst/>
          </a:blip>
          <a:stretch>
            <a:fillRect/>
          </a:stretch>
        </p:blipFill>
        <p:spPr>
          <a:xfrm>
            <a:off x="0" y="0"/>
            <a:ext cx="9144000" cy="6858000"/>
          </a:xfrm>
          <a:prstGeom prst="rect">
            <a:avLst/>
          </a:prstGeom>
          <a:ln w="12700">
            <a:miter lim="400000"/>
          </a:ln>
        </p:spPr>
      </p:pic>
      <p:sp>
        <p:nvSpPr>
          <p:cNvPr id="56" name="Shape 56"/>
          <p:cNvSpPr/>
          <p:nvPr>
            <p:ph type="title"/>
          </p:nvPr>
        </p:nvSpPr>
        <p:spPr>
          <a:xfrm>
            <a:off x="1908175" y="0"/>
            <a:ext cx="6985000" cy="1990725"/>
          </a:xfrm>
          <a:prstGeom prst="rect">
            <a:avLst/>
          </a:prstGeom>
        </p:spPr>
        <p:txBody>
          <a:bodyPr/>
          <a:lstStyle>
            <a:lvl1pPr>
              <a:defRPr sz="4000">
                <a:solidFill>
                  <a:srgbClr val="FFFFFF"/>
                </a:solidFill>
              </a:defRPr>
            </a:lvl1pPr>
          </a:lstStyle>
          <a:p>
            <a:pPr lvl="0">
              <a:defRPr b="0" sz="1800">
                <a:solidFill>
                  <a:srgbClr val="000000"/>
                </a:solidFill>
              </a:defRPr>
            </a:pPr>
            <a:r>
              <a:rPr b="1" sz="4000">
                <a:solidFill>
                  <a:srgbClr val="FFFFFF"/>
                </a:solidFill>
              </a:rPr>
              <a:t>Title Text</a:t>
            </a:r>
          </a:p>
        </p:txBody>
      </p:sp>
      <p:sp>
        <p:nvSpPr>
          <p:cNvPr id="57" name="Shape 57"/>
          <p:cNvSpPr/>
          <p:nvPr>
            <p:ph type="body" idx="1"/>
          </p:nvPr>
        </p:nvSpPr>
        <p:spPr>
          <a:xfrm>
            <a:off x="1908175" y="3405187"/>
            <a:ext cx="6985000" cy="3452813"/>
          </a:xfrm>
          <a:prstGeom prst="rect">
            <a:avLst/>
          </a:prstGeom>
        </p:spPr>
        <p:txBody>
          <a:bodyPr/>
          <a:lstStyle>
            <a:lvl1pPr marL="0" indent="0">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
        <p:nvSpPr>
          <p:cNvPr id="58" name="Shape 58"/>
          <p:cNvSpPr/>
          <p:nvPr>
            <p:ph type="sldNum" sz="quarter" idx="2"/>
          </p:nvPr>
        </p:nvSpPr>
        <p:spPr>
          <a:xfrm>
            <a:off x="5795962" y="6467475"/>
            <a:ext cx="1152534" cy="172815"/>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60" name="Shape 60"/>
          <p:cNvSpPr/>
          <p:nvPr>
            <p:ph type="title"/>
          </p:nvPr>
        </p:nvSpPr>
        <p:spPr>
          <a:xfrm>
            <a:off x="250825" y="0"/>
            <a:ext cx="8713790" cy="1169988"/>
          </a:xfrm>
          <a:prstGeom prst="rect">
            <a:avLst/>
          </a:prstGeom>
        </p:spPr>
        <p:txBody>
          <a:bodyPr/>
          <a:lstStyle/>
          <a:p>
            <a:pPr lvl="0">
              <a:defRPr b="0" sz="1800"/>
            </a:pPr>
            <a:r>
              <a:rPr b="1" sz="3000"/>
              <a:t>Title Text</a:t>
            </a:r>
          </a:p>
        </p:txBody>
      </p:sp>
      <p:sp>
        <p:nvSpPr>
          <p:cNvPr id="61" name="Shape 6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3" name="Shape 63"/>
          <p:cNvSpPr/>
          <p:nvPr>
            <p:ph type="sldNum" sz="quarter" idx="2"/>
          </p:nvPr>
        </p:nvSpPr>
        <p:spPr>
          <a:xfrm>
            <a:off x="5867400" y="6478587"/>
            <a:ext cx="1152525" cy="177801"/>
          </a:xfrm>
          <a:prstGeom prst="rect">
            <a:avLst/>
          </a:prstGeom>
        </p:spPr>
        <p:txBody>
          <a:bodyPr/>
          <a:lstStyle>
            <a:lvl1pPr>
              <a:defRPr>
                <a:latin typeface="Arial Narrow"/>
                <a:ea typeface="Arial Narrow"/>
                <a:cs typeface="Arial Narrow"/>
                <a:sym typeface="Arial Narrow"/>
              </a:defRPr>
            </a:lvl1pPr>
          </a:lstStyle>
          <a:p>
            <a:pPr lvl="0"/>
            <a:fld id="{86CB4B4D-7CA3-9044-876B-883B54F8677D}" type="slidenum"/>
          </a:p>
        </p:txBody>
      </p:sp>
      <p:sp>
        <p:nvSpPr>
          <p:cNvPr id="64" name="Shape 64"/>
          <p:cNvSpPr/>
          <p:nvPr>
            <p:ph type="title"/>
          </p:nvPr>
        </p:nvSpPr>
        <p:spPr>
          <a:prstGeom prst="rect">
            <a:avLst/>
          </a:prstGeom>
        </p:spPr>
        <p:txBody>
          <a:bodyPr/>
          <a:lstStyle>
            <a:lvl1pPr>
              <a:defRPr b="0"/>
            </a:lvl1pPr>
          </a:lstStyle>
          <a:p>
            <a:pPr lvl="0">
              <a:defRPr sz="1800"/>
            </a:pPr>
            <a:r>
              <a:rPr sz="3000"/>
              <a:t>Title Text</a:t>
            </a:r>
          </a:p>
        </p:txBody>
      </p:sp>
      <p:sp>
        <p:nvSpPr>
          <p:cNvPr id="65" name="Shape 65"/>
          <p:cNvSpPr/>
          <p:nvPr>
            <p:ph type="body" idx="1"/>
          </p:nvPr>
        </p:nvSpPr>
        <p:spPr>
          <a:xfrm>
            <a:off x="250825" y="1052512"/>
            <a:ext cx="8713790" cy="5805488"/>
          </a:xfrm>
          <a:prstGeom prst="rect">
            <a:avLst/>
          </a:prstGeom>
        </p:spPr>
        <p:txBody>
          <a:bodyPr/>
          <a:lstStyle>
            <a:lvl2pPr marL="1286932" indent="-829732"/>
            <a:lvl5pPr marL="2421464" indent="-592664"/>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Defau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7" name="Shape 67"/>
          <p:cNvSpPr/>
          <p:nvPr>
            <p:ph type="sldNum" sz="quarter" idx="2"/>
          </p:nvPr>
        </p:nvSpPr>
        <p:spPr>
          <a:xfrm>
            <a:off x="7897810" y="6184900"/>
            <a:ext cx="990608" cy="546100"/>
          </a:xfrm>
          <a:prstGeom prst="rect">
            <a:avLst/>
          </a:prstGeom>
        </p:spPr>
        <p:txBody>
          <a:bodyPr anchor="ctr"/>
          <a:lstStyle>
            <a:lvl1pPr>
              <a:defRPr sz="3600">
                <a:latin typeface="News Gothic MT"/>
                <a:ea typeface="News Gothic MT"/>
                <a:cs typeface="News Gothic MT"/>
                <a:sym typeface="News Gothic MT"/>
              </a:defRPr>
            </a:lvl1pPr>
          </a:lstStyle>
          <a:p>
            <a:pPr lvl="0"/>
            <a:fld id="{86CB4B4D-7CA3-9044-876B-883B54F8677D}" type="slidenum"/>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9" name="Shape 69"/>
          <p:cNvSpPr/>
          <p:nvPr>
            <p:ph type="title"/>
          </p:nvPr>
        </p:nvSpPr>
        <p:spPr>
          <a:xfrm>
            <a:off x="250825" y="0"/>
            <a:ext cx="8713790" cy="1169988"/>
          </a:xfrm>
          <a:prstGeom prst="rect">
            <a:avLst/>
          </a:prstGeom>
        </p:spPr>
        <p:txBody>
          <a:bodyPr lIns="45718" tIns="45718" rIns="45718" bIns="45718"/>
          <a:lstStyle/>
          <a:p>
            <a:pPr lvl="0">
              <a:defRPr b="0" sz="1800"/>
            </a:pPr>
            <a:r>
              <a:rPr b="1" sz="3000"/>
              <a:t>Title Text</a:t>
            </a:r>
          </a:p>
        </p:txBody>
      </p:sp>
      <p:sp>
        <p:nvSpPr>
          <p:cNvPr id="70" name="Shape 70"/>
          <p:cNvSpPr/>
          <p:nvPr>
            <p:ph type="sldNum" sz="quarter" idx="2"/>
          </p:nvPr>
        </p:nvSpPr>
        <p:spPr>
          <a:xfrm>
            <a:off x="5867400" y="6478587"/>
            <a:ext cx="1152525" cy="264251"/>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9" name="Shape 9"/>
          <p:cNvSpPr/>
          <p:nvPr/>
        </p:nvSpPr>
        <p:spPr>
          <a:xfrm>
            <a:off x="117475" y="6530182"/>
            <a:ext cx="114141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457200">
              <a:defRPr sz="1200">
                <a:latin typeface="Arial Narrow"/>
                <a:ea typeface="Arial Narrow"/>
                <a:cs typeface="Arial Narrow"/>
                <a:sym typeface="Arial Narrow"/>
              </a:defRPr>
            </a:lvl1pPr>
          </a:lstStyle>
          <a:p>
            <a:pPr lvl="0">
              <a:defRPr sz="1800"/>
            </a:pPr>
            <a:r>
              <a:rPr sz="1200"/>
              <a:t>www.wmo.int</a:t>
            </a:r>
          </a:p>
        </p:txBody>
      </p:sp>
      <p:sp>
        <p:nvSpPr>
          <p:cNvPr id="10" name="Shape 10"/>
          <p:cNvSpPr/>
          <p:nvPr>
            <p:ph type="title"/>
          </p:nvPr>
        </p:nvSpPr>
        <p:spPr>
          <a:xfrm>
            <a:off x="250825" y="3573462"/>
            <a:ext cx="8713790" cy="719146"/>
          </a:xfrm>
          <a:prstGeom prst="rect">
            <a:avLst/>
          </a:prstGeom>
        </p:spPr>
        <p:txBody>
          <a:bodyPr lIns="45718" tIns="45718" rIns="45718" bIns="45718"/>
          <a:lstStyle>
            <a:lvl1pPr algn="ctr">
              <a:defRPr b="0"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Title Text</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72" name="Shape 72"/>
          <p:cNvSpPr/>
          <p:nvPr>
            <p:ph type="title"/>
          </p:nvPr>
        </p:nvSpPr>
        <p:spPr>
          <a:xfrm>
            <a:off x="250825" y="0"/>
            <a:ext cx="8713790" cy="1169988"/>
          </a:xfrm>
          <a:prstGeom prst="rect">
            <a:avLst/>
          </a:prstGeom>
        </p:spPr>
        <p:txBody>
          <a:bodyPr lIns="45718" tIns="45718" rIns="45718" bIns="45718"/>
          <a:lstStyle>
            <a:lvl1pPr>
              <a:defRPr b="0"/>
            </a:lvl1pPr>
          </a:lstStyle>
          <a:p>
            <a:pPr lvl="0">
              <a:defRPr sz="1800"/>
            </a:pPr>
            <a:r>
              <a:rPr sz="3000"/>
              <a:t>Title Text</a:t>
            </a:r>
          </a:p>
        </p:txBody>
      </p:sp>
      <p:sp>
        <p:nvSpPr>
          <p:cNvPr id="73" name="Shape 73"/>
          <p:cNvSpPr/>
          <p:nvPr>
            <p:ph type="sldNum" sz="quarter" idx="2"/>
          </p:nvPr>
        </p:nvSpPr>
        <p:spPr>
          <a:xfrm>
            <a:off x="5867400" y="6478587"/>
            <a:ext cx="1152525" cy="264251"/>
          </a:xfrm>
          <a:prstGeom prst="rect">
            <a:avLst/>
          </a:prstGeom>
        </p:spPr>
        <p:txBody>
          <a:bodyPr lIns="45718" tIns="45718" rIns="45718" bIns="45718"/>
          <a:lstStyle/>
          <a:p>
            <a:pPr lvl="0"/>
            <a:fld id="{86CB4B4D-7CA3-9044-876B-883B54F8677D}" type="slidenum"/>
          </a:p>
        </p:txBody>
      </p:sp>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5" name="Shape 75"/>
          <p:cNvSpPr/>
          <p:nvPr>
            <p:ph type="sldNum" sz="quarter" idx="2"/>
          </p:nvPr>
        </p:nvSpPr>
        <p:spPr>
          <a:xfrm>
            <a:off x="5867400" y="6478587"/>
            <a:ext cx="1152525" cy="345629"/>
          </a:xfrm>
          <a:prstGeom prst="rect">
            <a:avLst/>
          </a:prstGeom>
        </p:spPr>
        <p:txBody>
          <a:bodyPr/>
          <a:lstStyle>
            <a:lvl1pPr>
              <a:defRPr sz="2400"/>
            </a:lvl1pPr>
          </a:lstStyle>
          <a:p>
            <a:pPr lvl="0"/>
            <a:fld id="{86CB4B4D-7CA3-9044-876B-883B54F8677D}" type="slidenum"/>
          </a:p>
        </p:txBody>
      </p:sp>
      <p:sp>
        <p:nvSpPr>
          <p:cNvPr id="76" name="Shape 76"/>
          <p:cNvSpPr/>
          <p:nvPr>
            <p:ph type="title"/>
          </p:nvPr>
        </p:nvSpPr>
        <p:spPr>
          <a:xfrm>
            <a:off x="457200" y="274635"/>
            <a:ext cx="8229600" cy="1325566"/>
          </a:xfrm>
          <a:prstGeom prst="rect">
            <a:avLst/>
          </a:prstGeom>
        </p:spPr>
        <p:txBody>
          <a:bodyPr anchor="t"/>
          <a:lstStyle>
            <a:lvl1pPr defTabSz="457200">
              <a:defRPr b="0" sz="1200">
                <a:latin typeface="+mj-lt"/>
                <a:ea typeface="+mj-ea"/>
                <a:cs typeface="+mj-cs"/>
                <a:sym typeface="Helvetica"/>
              </a:defRPr>
            </a:lvl1pPr>
          </a:lstStyle>
          <a:p>
            <a:pPr lvl="0">
              <a:defRPr sz="1800"/>
            </a:pPr>
            <a:r>
              <a:rPr sz="1200"/>
              <a:t>Title Text</a:t>
            </a:r>
          </a:p>
        </p:txBody>
      </p:sp>
      <p:sp>
        <p:nvSpPr>
          <p:cNvPr id="77" name="Shape 77"/>
          <p:cNvSpPr/>
          <p:nvPr>
            <p:ph type="body" idx="1"/>
          </p:nvPr>
        </p:nvSpPr>
        <p:spPr>
          <a:xfrm>
            <a:off x="457200" y="1600200"/>
            <a:ext cx="8229600" cy="5257800"/>
          </a:xfrm>
          <a:prstGeom prst="rect">
            <a:avLst/>
          </a:prstGeom>
        </p:spPr>
        <p:txBody>
          <a:bodyPr/>
          <a:lstStyle>
            <a:lvl1pPr marL="0" indent="0" defTabSz="457200">
              <a:spcBef>
                <a:spcPts val="0"/>
              </a:spcBef>
              <a:buClrTx/>
              <a:buSzTx/>
              <a:buFontTx/>
              <a:buNone/>
              <a:defRPr sz="1200">
                <a:latin typeface="+mj-lt"/>
                <a:ea typeface="+mj-ea"/>
                <a:cs typeface="+mj-cs"/>
                <a:sym typeface="Helvetica"/>
              </a:defRPr>
            </a:lvl1pPr>
            <a:lvl2pPr marL="0" indent="0" defTabSz="457200">
              <a:spcBef>
                <a:spcPts val="0"/>
              </a:spcBef>
              <a:buClrTx/>
              <a:buSzTx/>
              <a:buFontTx/>
              <a:buNone/>
              <a:defRPr sz="1200">
                <a:latin typeface="+mj-lt"/>
                <a:ea typeface="+mj-ea"/>
                <a:cs typeface="+mj-cs"/>
                <a:sym typeface="Helvetica"/>
              </a:defRPr>
            </a:lvl2pPr>
            <a:lvl3pPr marL="0" indent="0" defTabSz="457200">
              <a:spcBef>
                <a:spcPts val="0"/>
              </a:spcBef>
              <a:buClrTx/>
              <a:buSzTx/>
              <a:buFontTx/>
              <a:buNone/>
              <a:defRPr sz="1200">
                <a:latin typeface="+mj-lt"/>
                <a:ea typeface="+mj-ea"/>
                <a:cs typeface="+mj-cs"/>
                <a:sym typeface="Helvetica"/>
              </a:defRPr>
            </a:lvl3pPr>
            <a:lvl4pPr marL="0" indent="0" defTabSz="457200">
              <a:spcBef>
                <a:spcPts val="0"/>
              </a:spcBef>
              <a:buClrTx/>
              <a:buSzTx/>
              <a:buFontTx/>
              <a:buNone/>
              <a:defRPr sz="1200">
                <a:latin typeface="+mj-lt"/>
                <a:ea typeface="+mj-ea"/>
                <a:cs typeface="+mj-cs"/>
                <a:sym typeface="Helvetica"/>
              </a:defRPr>
            </a:lvl4pPr>
            <a:lvl5pPr marL="0" indent="0" defTabSz="457200">
              <a:spcBef>
                <a:spcPts val="0"/>
              </a:spcBef>
              <a:buClrTx/>
              <a:buSzTx/>
              <a:buFontTx/>
              <a:buNone/>
              <a:defRPr sz="1200">
                <a:latin typeface="+mj-lt"/>
                <a:ea typeface="+mj-ea"/>
                <a:cs typeface="+mj-cs"/>
                <a:sym typeface="Helvetica"/>
              </a:defRPr>
            </a:lvl5pPr>
          </a:lstStyle>
          <a:p>
            <a:pPr lvl="0">
              <a:defRPr sz="1800"/>
            </a:pPr>
            <a:r>
              <a:rPr sz="1200"/>
              <a:t>Body Level One</a:t>
            </a:r>
            <a:endParaRPr sz="1200"/>
          </a:p>
          <a:p>
            <a:pPr lvl="1">
              <a:defRPr sz="1800"/>
            </a:pPr>
            <a:r>
              <a:rPr sz="1200"/>
              <a:t>Body Level Two</a:t>
            </a:r>
            <a:endParaRPr sz="1200"/>
          </a:p>
          <a:p>
            <a:pPr lvl="2">
              <a:defRPr sz="1800"/>
            </a:pPr>
            <a:r>
              <a:rPr sz="1200"/>
              <a:t>Body Level Three</a:t>
            </a:r>
            <a:endParaRPr sz="1200"/>
          </a:p>
          <a:p>
            <a:pPr lvl="3">
              <a:defRPr sz="1800"/>
            </a:pPr>
            <a:r>
              <a:rPr sz="1200"/>
              <a:t>Body Level Four</a:t>
            </a:r>
            <a:endParaRPr sz="1200"/>
          </a:p>
          <a:p>
            <a:pPr lvl="4">
              <a:defRPr sz="1800"/>
            </a:pPr>
            <a:r>
              <a:rPr sz="1200"/>
              <a:t>Body Level Five</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79" name="Shape 79"/>
          <p:cNvSpPr/>
          <p:nvPr>
            <p:ph type="sldNum" sz="quarter" idx="2"/>
          </p:nvPr>
        </p:nvSpPr>
        <p:spPr>
          <a:xfrm>
            <a:off x="5867400" y="6478587"/>
            <a:ext cx="1152525" cy="177801"/>
          </a:xfrm>
          <a:prstGeom prst="rect">
            <a:avLst/>
          </a:prstGeom>
        </p:spPr>
        <p:txBody>
          <a:bodyPr/>
          <a:lstStyle>
            <a:lvl1pPr>
              <a:defRPr>
                <a:latin typeface="Arial Narrow"/>
                <a:ea typeface="Arial Narrow"/>
                <a:cs typeface="Arial Narrow"/>
                <a:sym typeface="Arial Narrow"/>
              </a:defRPr>
            </a:lvl1pPr>
          </a:lstStyle>
          <a:p>
            <a:pPr lvl="0"/>
            <a:fld id="{86CB4B4D-7CA3-9044-876B-883B54F8677D}" type="slidenum"/>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81" name="Shape 81"/>
          <p:cNvSpPr/>
          <p:nvPr>
            <p:ph type="title"/>
          </p:nvPr>
        </p:nvSpPr>
        <p:spPr>
          <a:xfrm>
            <a:off x="250825" y="117475"/>
            <a:ext cx="8713789" cy="935038"/>
          </a:xfrm>
          <a:prstGeom prst="rect">
            <a:avLst/>
          </a:prstGeom>
        </p:spPr>
        <p:txBody>
          <a:bodyPr/>
          <a:lstStyle>
            <a:lvl1pPr>
              <a:defRPr b="0"/>
            </a:lvl1pPr>
          </a:lstStyle>
          <a:p>
            <a:pPr lvl="0">
              <a:defRPr sz="1800"/>
            </a:pPr>
            <a:r>
              <a:rPr sz="3000"/>
              <a:t>Title Text</a:t>
            </a:r>
          </a:p>
        </p:txBody>
      </p:sp>
      <p:sp>
        <p:nvSpPr>
          <p:cNvPr id="82" name="Shape 82"/>
          <p:cNvSpPr/>
          <p:nvPr>
            <p:ph type="body" idx="1"/>
          </p:nvPr>
        </p:nvSpPr>
        <p:spPr>
          <a:xfrm>
            <a:off x="250825" y="1052512"/>
            <a:ext cx="8713789" cy="5805489"/>
          </a:xfrm>
          <a:prstGeom prst="rect">
            <a:avLst/>
          </a:prstGeom>
        </p:spPr>
        <p:txBody>
          <a:body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83" name="Shape 83"/>
          <p:cNvSpPr/>
          <p:nvPr>
            <p:ph type="sldNum" sz="quarter" idx="2"/>
          </p:nvPr>
        </p:nvSpPr>
        <p:spPr>
          <a:xfrm>
            <a:off x="5867400" y="6478587"/>
            <a:ext cx="1152525" cy="264252"/>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2"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p:nvPr/>
        </p:nvSpPr>
        <p:spPr>
          <a:xfrm>
            <a:off x="117475" y="6532672"/>
            <a:ext cx="1141413" cy="17281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457200">
              <a:defRPr sz="1200">
                <a:latin typeface="Arial"/>
                <a:ea typeface="Arial"/>
                <a:cs typeface="Arial"/>
                <a:sym typeface="Arial"/>
              </a:defRPr>
            </a:lvl1pPr>
          </a:lstStyle>
          <a:p>
            <a:pPr lvl="0">
              <a:defRPr sz="1800"/>
            </a:pPr>
            <a:r>
              <a:rPr sz="1200"/>
              <a:t>www.wmo.int</a:t>
            </a:r>
          </a:p>
        </p:txBody>
      </p:sp>
      <p:sp>
        <p:nvSpPr>
          <p:cNvPr id="14" name="Shape 14"/>
          <p:cNvSpPr/>
          <p:nvPr>
            <p:ph type="sldNum" sz="quarter" idx="2"/>
          </p:nvPr>
        </p:nvSpPr>
        <p:spPr>
          <a:xfrm>
            <a:off x="5148262" y="6462712"/>
            <a:ext cx="1905009" cy="375227"/>
          </a:xfrm>
          <a:prstGeom prst="rect">
            <a:avLst/>
          </a:prstGeom>
        </p:spPr>
        <p:txBody>
          <a:bodyPr lIns="45718" tIns="45718" rIns="45718" bIns="45718"/>
          <a:lstStyle>
            <a:lvl1pPr algn="l">
              <a:defRPr b="1" sz="2000">
                <a:solidFill>
                  <a:srgbClr val="008000"/>
                </a:solidFill>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6" name="image1.png" descr="wmo_ppt_2012.psd"/>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8" name="image1.png" descr="wmo_ppt_2012.psd"/>
          <p:cNvPicPr/>
          <p:nvPr/>
        </p:nvPicPr>
        <p:blipFill>
          <a:blip r:embed="rId2">
            <a:extLst/>
          </a:blip>
          <a:stretch>
            <a:fillRect/>
          </a:stretch>
        </p:blipFill>
        <p:spPr>
          <a:xfrm>
            <a:off x="0" y="0"/>
            <a:ext cx="9144000" cy="6858000"/>
          </a:xfrm>
          <a:prstGeom prst="rect">
            <a:avLst/>
          </a:prstGeom>
          <a:ln w="12700">
            <a:miter lim="400000"/>
          </a:ln>
        </p:spPr>
      </p:pic>
      <p:sp>
        <p:nvSpPr>
          <p:cNvPr id="19" name="Shape 19"/>
          <p:cNvSpPr/>
          <p:nvPr/>
        </p:nvSpPr>
        <p:spPr>
          <a:xfrm>
            <a:off x="468309" y="1341437"/>
            <a:ext cx="1079509" cy="421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1000"/>
              </a:spcBef>
              <a:defRPr sz="1800">
                <a:solidFill>
                  <a:srgbClr val="FFFFFF"/>
                </a:solidFill>
                <a:latin typeface="Arial Black"/>
                <a:ea typeface="Arial Black"/>
                <a:cs typeface="Arial Black"/>
                <a:sym typeface="Arial Black"/>
              </a:defRPr>
            </a:lvl1pPr>
          </a:lstStyle>
          <a:p>
            <a:pPr lvl="0">
              <a:defRPr>
                <a:solidFill>
                  <a:srgbClr val="000000"/>
                </a:solidFill>
              </a:defRPr>
            </a:pPr>
            <a:r>
              <a:rPr>
                <a:solidFill>
                  <a:srgbClr val="FFFFFF"/>
                </a:solidFill>
              </a:rPr>
              <a:t>WMO</a:t>
            </a:r>
          </a:p>
        </p:txBody>
      </p:sp>
      <p:sp>
        <p:nvSpPr>
          <p:cNvPr id="20" name="Shape 20"/>
          <p:cNvSpPr/>
          <p:nvPr>
            <p:ph type="title"/>
          </p:nvPr>
        </p:nvSpPr>
        <p:spPr>
          <a:prstGeom prst="rect">
            <a:avLst/>
          </a:prstGeom>
        </p:spPr>
        <p:txBody>
          <a:bodyPr lIns="45718" tIns="45718" rIns="45718" bIns="45718"/>
          <a:lstStyle>
            <a:lvl1pPr>
              <a:defRPr b="0"/>
            </a:lvl1pPr>
          </a:lstStyle>
          <a:p>
            <a:pPr lvl="0">
              <a:defRPr sz="1800"/>
            </a:pPr>
            <a:r>
              <a:rPr sz="3000"/>
              <a:t>Title Text</a:t>
            </a:r>
          </a:p>
        </p:txBody>
      </p:sp>
      <p:sp>
        <p:nvSpPr>
          <p:cNvPr id="21" name="Shape 21"/>
          <p:cNvSpPr/>
          <p:nvPr>
            <p:ph type="body" idx="1"/>
          </p:nvPr>
        </p:nvSpPr>
        <p:spPr>
          <a:xfrm>
            <a:off x="250825" y="1052512"/>
            <a:ext cx="8713790" cy="5805488"/>
          </a:xfrm>
          <a:prstGeom prst="rect">
            <a:avLst/>
          </a:prstGeom>
        </p:spPr>
        <p:txBody>
          <a:bodyPr lIns="45718" tIns="45718" rIns="45718" bIns="45718"/>
          <a:lstStyle>
            <a:lvl2pPr marL="1286932" indent="-829732"/>
            <a:lvl5pPr marL="2421464" indent="-592664"/>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23" name="image2.jpeg" descr="wmo_ppt_2012_last.jpg"/>
          <p:cNvPicPr/>
          <p:nvPr/>
        </p:nvPicPr>
        <p:blipFill>
          <a:blip r:embed="rId2">
            <a:extLst/>
          </a:blip>
          <a:stretch>
            <a:fillRect/>
          </a:stretch>
        </p:blipFill>
        <p:spPr>
          <a:xfrm>
            <a:off x="0" y="0"/>
            <a:ext cx="9144000" cy="6858000"/>
          </a:xfrm>
          <a:prstGeom prst="rect">
            <a:avLst/>
          </a:prstGeom>
          <a:ln w="12700">
            <a:miter lim="400000"/>
          </a:ln>
        </p:spPr>
      </p:pic>
      <p:sp>
        <p:nvSpPr>
          <p:cNvPr id="24" name="Shape 24"/>
          <p:cNvSpPr/>
          <p:nvPr/>
        </p:nvSpPr>
        <p:spPr>
          <a:xfrm>
            <a:off x="117475" y="6530182"/>
            <a:ext cx="1141413"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457200">
              <a:defRPr sz="1200">
                <a:latin typeface="Arial Narrow"/>
                <a:ea typeface="Arial Narrow"/>
                <a:cs typeface="Arial Narrow"/>
                <a:sym typeface="Arial Narrow"/>
              </a:defRPr>
            </a:lvl1pPr>
          </a:lstStyle>
          <a:p>
            <a:pPr lvl="0">
              <a:defRPr sz="1800"/>
            </a:pPr>
            <a:r>
              <a:rPr sz="1200"/>
              <a:t>www.wmo.int</a:t>
            </a:r>
          </a:p>
        </p:txBody>
      </p:sp>
      <p:sp>
        <p:nvSpPr>
          <p:cNvPr id="25" name="Shape 25"/>
          <p:cNvSpPr/>
          <p:nvPr>
            <p:ph type="title"/>
          </p:nvPr>
        </p:nvSpPr>
        <p:spPr>
          <a:xfrm>
            <a:off x="250825" y="3573462"/>
            <a:ext cx="8713790" cy="719146"/>
          </a:xfrm>
          <a:prstGeom prst="rect">
            <a:avLst/>
          </a:prstGeom>
        </p:spPr>
        <p:txBody>
          <a:bodyPr lIns="45718" tIns="45718" rIns="45718" bIns="45718"/>
          <a:lstStyle>
            <a:lvl1pPr algn="ctr">
              <a:defRPr b="0" sz="4000">
                <a:solidFill>
                  <a:srgbClr val="FFFFFF"/>
                </a:solidFill>
                <a:latin typeface="Arial Narrow"/>
                <a:ea typeface="Arial Narrow"/>
                <a:cs typeface="Arial Narrow"/>
                <a:sym typeface="Arial Narrow"/>
              </a:defRPr>
            </a:lvl1pPr>
          </a:lstStyle>
          <a:p>
            <a:pPr lvl="0">
              <a:defRPr sz="1800">
                <a:solidFill>
                  <a:srgbClr val="000000"/>
                </a:solidFill>
              </a:defRPr>
            </a:pPr>
            <a:r>
              <a:rPr sz="4000">
                <a:solidFill>
                  <a:srgbClr val="FFFFFF"/>
                </a:solidFill>
              </a:rPr>
              <a:t>Title Text</a:t>
            </a:r>
          </a:p>
        </p:txBody>
      </p:sp>
      <p:sp>
        <p:nvSpPr>
          <p:cNvPr id="26" name="Shape 26"/>
          <p:cNvSpPr/>
          <p:nvPr>
            <p:ph type="sldNum" sz="quarter" idx="2"/>
          </p:nvPr>
        </p:nvSpPr>
        <p:spPr>
          <a:xfrm>
            <a:off x="5148262" y="6462712"/>
            <a:ext cx="1905009" cy="375227"/>
          </a:xfrm>
          <a:prstGeom prst="rect">
            <a:avLst/>
          </a:prstGeom>
        </p:spPr>
        <p:txBody>
          <a:bodyPr lIns="45718" tIns="45718" rIns="45718" bIns="45718"/>
          <a:lstStyle>
            <a:lvl1pPr algn="l">
              <a:defRPr b="1" sz="2000">
                <a:solidFill>
                  <a:srgbClr val="008000"/>
                </a:solidFill>
              </a:defRPr>
            </a:lvl1p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8" name="Shape 28"/>
          <p:cNvSpPr/>
          <p:nvPr>
            <p:ph type="sldNum" sz="quarter" idx="2"/>
          </p:nvPr>
        </p:nvSpPr>
        <p:spPr>
          <a:xfrm>
            <a:off x="5867400" y="6478587"/>
            <a:ext cx="1152525" cy="345629"/>
          </a:xfrm>
          <a:prstGeom prst="rect">
            <a:avLst/>
          </a:prstGeom>
        </p:spPr>
        <p:txBody>
          <a:bodyPr/>
          <a:lstStyle>
            <a:lvl1pPr>
              <a:defRPr sz="2400"/>
            </a:lvl1pPr>
          </a:lstStyle>
          <a:p>
            <a:pPr lvl="0"/>
            <a:fld id="{86CB4B4D-7CA3-9044-876B-883B54F8677D}" type="slidenum"/>
          </a:p>
        </p:txBody>
      </p:sp>
      <p:sp>
        <p:nvSpPr>
          <p:cNvPr id="29" name="Shape 29"/>
          <p:cNvSpPr/>
          <p:nvPr>
            <p:ph type="title"/>
          </p:nvPr>
        </p:nvSpPr>
        <p:spPr>
          <a:xfrm>
            <a:off x="457200" y="274635"/>
            <a:ext cx="8229600" cy="1325566"/>
          </a:xfrm>
          <a:prstGeom prst="rect">
            <a:avLst/>
          </a:prstGeom>
        </p:spPr>
        <p:txBody>
          <a:bodyPr anchor="t"/>
          <a:lstStyle>
            <a:lvl1pPr defTabSz="457200">
              <a:defRPr b="0" sz="1200">
                <a:latin typeface="+mj-lt"/>
                <a:ea typeface="+mj-ea"/>
                <a:cs typeface="+mj-cs"/>
                <a:sym typeface="Helvetica"/>
              </a:defRPr>
            </a:lvl1pPr>
          </a:lstStyle>
          <a:p>
            <a:pPr lvl="0">
              <a:defRPr sz="1800"/>
            </a:pPr>
            <a:r>
              <a:rPr sz="1200"/>
              <a:t>Title Text</a:t>
            </a:r>
          </a:p>
        </p:txBody>
      </p:sp>
      <p:sp>
        <p:nvSpPr>
          <p:cNvPr id="30" name="Shape 30"/>
          <p:cNvSpPr/>
          <p:nvPr>
            <p:ph type="body" idx="1"/>
          </p:nvPr>
        </p:nvSpPr>
        <p:spPr>
          <a:xfrm>
            <a:off x="457200" y="1600200"/>
            <a:ext cx="8229600" cy="5257800"/>
          </a:xfrm>
          <a:prstGeom prst="rect">
            <a:avLst/>
          </a:prstGeom>
        </p:spPr>
        <p:txBody>
          <a:bodyPr/>
          <a:lstStyle>
            <a:lvl1pPr marL="0" indent="0" defTabSz="457200">
              <a:spcBef>
                <a:spcPts val="0"/>
              </a:spcBef>
              <a:buClrTx/>
              <a:buSzTx/>
              <a:buFontTx/>
              <a:buNone/>
              <a:defRPr sz="1200">
                <a:latin typeface="+mj-lt"/>
                <a:ea typeface="+mj-ea"/>
                <a:cs typeface="+mj-cs"/>
                <a:sym typeface="Helvetica"/>
              </a:defRPr>
            </a:lvl1pPr>
            <a:lvl2pPr marL="0" indent="0" defTabSz="457200">
              <a:spcBef>
                <a:spcPts val="0"/>
              </a:spcBef>
              <a:buClrTx/>
              <a:buSzTx/>
              <a:buFontTx/>
              <a:buNone/>
              <a:defRPr sz="1200">
                <a:latin typeface="+mj-lt"/>
                <a:ea typeface="+mj-ea"/>
                <a:cs typeface="+mj-cs"/>
                <a:sym typeface="Helvetica"/>
              </a:defRPr>
            </a:lvl2pPr>
            <a:lvl3pPr marL="0" indent="0" defTabSz="457200">
              <a:spcBef>
                <a:spcPts val="0"/>
              </a:spcBef>
              <a:buClrTx/>
              <a:buSzTx/>
              <a:buFontTx/>
              <a:buNone/>
              <a:defRPr sz="1200">
                <a:latin typeface="+mj-lt"/>
                <a:ea typeface="+mj-ea"/>
                <a:cs typeface="+mj-cs"/>
                <a:sym typeface="Helvetica"/>
              </a:defRPr>
            </a:lvl3pPr>
            <a:lvl4pPr marL="0" indent="0" defTabSz="457200">
              <a:spcBef>
                <a:spcPts val="0"/>
              </a:spcBef>
              <a:buClrTx/>
              <a:buSzTx/>
              <a:buFontTx/>
              <a:buNone/>
              <a:defRPr sz="1200">
                <a:latin typeface="+mj-lt"/>
                <a:ea typeface="+mj-ea"/>
                <a:cs typeface="+mj-cs"/>
                <a:sym typeface="Helvetica"/>
              </a:defRPr>
            </a:lvl4pPr>
            <a:lvl5pPr marL="0" indent="0" defTabSz="457200">
              <a:spcBef>
                <a:spcPts val="0"/>
              </a:spcBef>
              <a:buClrTx/>
              <a:buSzTx/>
              <a:buFontTx/>
              <a:buNone/>
              <a:defRPr sz="1200">
                <a:latin typeface="+mj-lt"/>
                <a:ea typeface="+mj-ea"/>
                <a:cs typeface="+mj-cs"/>
                <a:sym typeface="Helvetica"/>
              </a:defRPr>
            </a:lvl5pPr>
          </a:lstStyle>
          <a:p>
            <a:pPr lvl="0">
              <a:defRPr sz="1800"/>
            </a:pPr>
            <a:r>
              <a:rPr sz="1200"/>
              <a:t>Body Level One</a:t>
            </a:r>
            <a:endParaRPr sz="1200"/>
          </a:p>
          <a:p>
            <a:pPr lvl="1">
              <a:defRPr sz="1800"/>
            </a:pPr>
            <a:r>
              <a:rPr sz="1200"/>
              <a:t>Body Level Two</a:t>
            </a:r>
            <a:endParaRPr sz="1200"/>
          </a:p>
          <a:p>
            <a:pPr lvl="2">
              <a:defRPr sz="1800"/>
            </a:pPr>
            <a:r>
              <a:rPr sz="1200"/>
              <a:t>Body Level Three</a:t>
            </a:r>
            <a:endParaRPr sz="1200"/>
          </a:p>
          <a:p>
            <a:pPr lvl="3">
              <a:defRPr sz="1800"/>
            </a:pPr>
            <a:r>
              <a:rPr sz="1200"/>
              <a:t>Body Level Four</a:t>
            </a:r>
            <a:endParaRPr sz="1200"/>
          </a:p>
          <a:p>
            <a:pPr lvl="4">
              <a:defRPr sz="1800"/>
            </a:pPr>
            <a:r>
              <a:rPr sz="12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2" name="Shape 32"/>
          <p:cNvSpPr/>
          <p:nvPr/>
        </p:nvSpPr>
        <p:spPr>
          <a:xfrm>
            <a:off x="468312" y="6356350"/>
            <a:ext cx="5688015" cy="282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23" y="0"/>
                </a:moveTo>
                <a:lnTo>
                  <a:pt x="0" y="21600"/>
                </a:lnTo>
                <a:lnTo>
                  <a:pt x="21077" y="21600"/>
                </a:lnTo>
                <a:lnTo>
                  <a:pt x="21600" y="0"/>
                </a:lnTo>
                <a:close/>
              </a:path>
            </a:pathLst>
          </a:custGeom>
          <a:solidFill>
            <a:srgbClr val="0F3692"/>
          </a:solidFill>
          <a:ln w="12700">
            <a:miter lim="400000"/>
          </a:ln>
        </p:spPr>
        <p:txBody>
          <a:bodyPr lIns="0" tIns="0" rIns="0" bIns="0" anchor="ctr"/>
          <a:lstStyle/>
          <a:p>
            <a:pPr lvl="0" algn="ctr" defTabSz="457200">
              <a:defRPr sz="1800">
                <a:solidFill>
                  <a:srgbClr val="3333FF"/>
                </a:solidFill>
                <a:latin typeface="Arial"/>
                <a:ea typeface="Arial"/>
                <a:cs typeface="Arial"/>
                <a:sym typeface="Arial"/>
              </a:defRPr>
            </a:pPr>
          </a:p>
        </p:txBody>
      </p:sp>
      <p:sp>
        <p:nvSpPr>
          <p:cNvPr id="33" name="Shape 33"/>
          <p:cNvSpPr/>
          <p:nvPr/>
        </p:nvSpPr>
        <p:spPr>
          <a:xfrm>
            <a:off x="5364162" y="5373687"/>
            <a:ext cx="792171"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defRPr sz="1200">
                <a:solidFill>
                  <a:srgbClr val="FFFFFF"/>
                </a:solidFill>
                <a:latin typeface="Arial"/>
                <a:ea typeface="Arial"/>
                <a:cs typeface="Arial"/>
                <a:sym typeface="Arial"/>
              </a:defRPr>
            </a:lvl1pPr>
          </a:lstStyle>
          <a:p>
            <a:pPr lvl="0">
              <a:defRPr sz="1800">
                <a:solidFill>
                  <a:srgbClr val="000000"/>
                </a:solidFill>
              </a:defRPr>
            </a:pPr>
            <a:r>
              <a:rPr sz="1200">
                <a:solidFill>
                  <a:srgbClr val="FFFFFF"/>
                </a:solidFill>
              </a:rPr>
              <a:t>Slide </a:t>
            </a:r>
          </a:p>
        </p:txBody>
      </p:sp>
      <p:pic>
        <p:nvPicPr>
          <p:cNvPr id="34" name="image2.png" descr="ECMWF_new_logo"/>
          <p:cNvPicPr/>
          <p:nvPr/>
        </p:nvPicPr>
        <p:blipFill>
          <a:blip r:embed="rId2">
            <a:extLst/>
          </a:blip>
          <a:stretch>
            <a:fillRect/>
          </a:stretch>
        </p:blipFill>
        <p:spPr>
          <a:xfrm>
            <a:off x="6443662" y="6310312"/>
            <a:ext cx="2084396" cy="374659"/>
          </a:xfrm>
          <a:prstGeom prst="rect">
            <a:avLst/>
          </a:prstGeom>
          <a:ln w="12700">
            <a:miter lim="400000"/>
          </a:ln>
        </p:spPr>
      </p:pic>
      <p:sp>
        <p:nvSpPr>
          <p:cNvPr id="35" name="Shape 35"/>
          <p:cNvSpPr/>
          <p:nvPr>
            <p:ph type="sldNum" sz="quarter" idx="2"/>
          </p:nvPr>
        </p:nvSpPr>
        <p:spPr>
          <a:xfrm>
            <a:off x="4932362" y="6353175"/>
            <a:ext cx="1079509" cy="345629"/>
          </a:xfrm>
          <a:prstGeom prst="rect">
            <a:avLst/>
          </a:prstGeom>
        </p:spPr>
        <p:txBody>
          <a:bodyPr/>
          <a:lstStyle>
            <a:lvl1pPr algn="l">
              <a:defRPr sz="2400"/>
            </a:lvl1p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7" name="Shape 37"/>
          <p:cNvSpPr/>
          <p:nvPr>
            <p:ph type="sldNum" sz="quarter" idx="2"/>
          </p:nvPr>
        </p:nvSpPr>
        <p:spPr>
          <a:xfrm>
            <a:off x="5867400" y="6478587"/>
            <a:ext cx="1152525" cy="177801"/>
          </a:xfrm>
          <a:prstGeom prst="rect">
            <a:avLst/>
          </a:prstGeom>
        </p:spPr>
        <p:txBody>
          <a:bodyPr/>
          <a:lstStyle>
            <a:lvl1pPr>
              <a:defRPr>
                <a:latin typeface="Arial Narrow"/>
                <a:ea typeface="Arial Narrow"/>
                <a:cs typeface="Arial Narrow"/>
                <a:sym typeface="Arial Narrow"/>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jpeg" descr="wmo_ppt_2012.jpg"/>
          <p:cNvPicPr/>
          <p:nvPr/>
        </p:nvPicPr>
        <p:blipFill>
          <a:blip r:embed="rId2">
            <a:extLst/>
          </a:blip>
          <a:stretch>
            <a:fillRect/>
          </a:stretch>
        </p:blipFill>
        <p:spPr>
          <a:xfrm>
            <a:off x="0" y="0"/>
            <a:ext cx="9144000" cy="6858000"/>
          </a:xfrm>
          <a:prstGeom prst="rect">
            <a:avLst/>
          </a:prstGeom>
          <a:ln w="12700">
            <a:miter lim="400000"/>
          </a:ln>
        </p:spPr>
      </p:pic>
      <p:sp>
        <p:nvSpPr>
          <p:cNvPr id="3" name="Shape 3"/>
          <p:cNvSpPr/>
          <p:nvPr>
            <p:ph type="title"/>
          </p:nvPr>
        </p:nvSpPr>
        <p:spPr>
          <a:xfrm>
            <a:off x="250825" y="117475"/>
            <a:ext cx="8713790" cy="9350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b="0" sz="1800"/>
            </a:pPr>
            <a:r>
              <a:rPr b="1" sz="3000"/>
              <a:t>Title Text</a:t>
            </a:r>
          </a:p>
        </p:txBody>
      </p:sp>
      <p:sp>
        <p:nvSpPr>
          <p:cNvPr id="4" name="Shape 4"/>
          <p:cNvSpPr/>
          <p:nvPr>
            <p:ph type="body" idx="1"/>
          </p:nvPr>
        </p:nvSpPr>
        <p:spPr>
          <a:xfrm>
            <a:off x="250825" y="1052512"/>
            <a:ext cx="8713790" cy="580549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5" name="Shape 5"/>
          <p:cNvSpPr/>
          <p:nvPr>
            <p:ph type="sldNum" sz="quarter" idx="2"/>
          </p:nvPr>
        </p:nvSpPr>
        <p:spPr>
          <a:xfrm>
            <a:off x="5867400" y="6478587"/>
            <a:ext cx="1152525" cy="172815"/>
          </a:xfrm>
          <a:prstGeom prst="rect">
            <a:avLst/>
          </a:prstGeom>
          <a:ln w="12700">
            <a:miter lim="400000"/>
          </a:ln>
        </p:spPr>
        <p:txBody>
          <a:bodyPr lIns="0" tIns="0" rIns="0" bIns="0">
            <a:spAutoFit/>
          </a:bodyPr>
          <a:lstStyle>
            <a:lvl1pPr algn="r">
              <a:defRPr sz="1200">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transition spd="med" advClick="1"/>
  <p:txStyles>
    <p:titleStyle>
      <a:lvl1pPr>
        <a:defRPr b="1" sz="3000">
          <a:latin typeface="Arial"/>
          <a:ea typeface="Arial"/>
          <a:cs typeface="Arial"/>
          <a:sym typeface="Arial"/>
        </a:defRPr>
      </a:lvl1pPr>
      <a:lvl2pPr>
        <a:defRPr b="1" sz="3000">
          <a:latin typeface="Arial"/>
          <a:ea typeface="Arial"/>
          <a:cs typeface="Arial"/>
          <a:sym typeface="Arial"/>
        </a:defRPr>
      </a:lvl2pPr>
      <a:lvl3pPr>
        <a:defRPr b="1" sz="3000">
          <a:latin typeface="Arial"/>
          <a:ea typeface="Arial"/>
          <a:cs typeface="Arial"/>
          <a:sym typeface="Arial"/>
        </a:defRPr>
      </a:lvl3pPr>
      <a:lvl4pPr>
        <a:defRPr b="1" sz="3000">
          <a:latin typeface="Arial"/>
          <a:ea typeface="Arial"/>
          <a:cs typeface="Arial"/>
          <a:sym typeface="Arial"/>
        </a:defRPr>
      </a:lvl4pPr>
      <a:lvl5pPr>
        <a:defRPr b="1" sz="3000">
          <a:latin typeface="Arial"/>
          <a:ea typeface="Arial"/>
          <a:cs typeface="Arial"/>
          <a:sym typeface="Arial"/>
        </a:defRPr>
      </a:lvl5pPr>
      <a:lvl6pPr>
        <a:defRPr b="1" sz="3000">
          <a:latin typeface="Arial"/>
          <a:ea typeface="Arial"/>
          <a:cs typeface="Arial"/>
          <a:sym typeface="Arial"/>
        </a:defRPr>
      </a:lvl6pPr>
      <a:lvl7pPr>
        <a:defRPr b="1" sz="3000">
          <a:latin typeface="Arial"/>
          <a:ea typeface="Arial"/>
          <a:cs typeface="Arial"/>
          <a:sym typeface="Arial"/>
        </a:defRPr>
      </a:lvl7pPr>
      <a:lvl8pPr>
        <a:defRPr b="1" sz="3000">
          <a:latin typeface="Arial"/>
          <a:ea typeface="Arial"/>
          <a:cs typeface="Arial"/>
          <a:sym typeface="Arial"/>
        </a:defRPr>
      </a:lvl8pPr>
      <a:lvl9pPr>
        <a:defRPr b="1" sz="3000">
          <a:latin typeface="Arial"/>
          <a:ea typeface="Arial"/>
          <a:cs typeface="Arial"/>
          <a:sym typeface="Arial"/>
        </a:defRPr>
      </a:lvl9pPr>
    </p:titleStyle>
    <p:bodyStyle>
      <a:lvl1pPr marL="533400" indent="-533400">
        <a:spcBef>
          <a:spcPts val="600"/>
        </a:spcBef>
        <a:buClr>
          <a:srgbClr val="FF9900"/>
        </a:buClr>
        <a:buSzPct val="100000"/>
        <a:buFont typeface="Wingdings"/>
        <a:buChar char="▪"/>
        <a:defRPr sz="2800">
          <a:latin typeface="Arial"/>
          <a:ea typeface="Arial"/>
          <a:cs typeface="Arial"/>
          <a:sym typeface="Arial"/>
        </a:defRPr>
      </a:lvl1pPr>
      <a:lvl2pPr marL="990600" indent="-533400">
        <a:spcBef>
          <a:spcPts val="600"/>
        </a:spcBef>
        <a:buClr>
          <a:srgbClr val="FF9900"/>
        </a:buClr>
        <a:buSzPct val="100000"/>
        <a:buFont typeface="Wingdings"/>
        <a:buChar char="▪"/>
        <a:defRPr sz="2800">
          <a:latin typeface="Arial"/>
          <a:ea typeface="Arial"/>
          <a:cs typeface="Arial"/>
          <a:sym typeface="Arial"/>
        </a:defRPr>
      </a:lvl2pPr>
      <a:lvl3pPr marL="1447800" indent="-533400">
        <a:spcBef>
          <a:spcPts val="600"/>
        </a:spcBef>
        <a:buClr>
          <a:srgbClr val="FF9900"/>
        </a:buClr>
        <a:buSzPct val="100000"/>
        <a:buFont typeface="Wingdings"/>
        <a:buChar char="▪"/>
        <a:defRPr sz="2800">
          <a:latin typeface="Arial"/>
          <a:ea typeface="Arial"/>
          <a:cs typeface="Arial"/>
          <a:sym typeface="Arial"/>
        </a:defRPr>
      </a:lvl3pPr>
      <a:lvl4pPr marL="1905000" indent="-533400">
        <a:spcBef>
          <a:spcPts val="600"/>
        </a:spcBef>
        <a:buClr>
          <a:srgbClr val="FF9900"/>
        </a:buClr>
        <a:buSzPct val="100000"/>
        <a:buFont typeface="Wingdings"/>
        <a:buChar char="▪"/>
        <a:defRPr sz="2800">
          <a:latin typeface="Arial"/>
          <a:ea typeface="Arial"/>
          <a:cs typeface="Arial"/>
          <a:sym typeface="Arial"/>
        </a:defRPr>
      </a:lvl4pPr>
      <a:lvl5pPr marL="2362200" indent="-533400">
        <a:spcBef>
          <a:spcPts val="600"/>
        </a:spcBef>
        <a:buClr>
          <a:srgbClr val="FF9900"/>
        </a:buClr>
        <a:buSzPct val="100000"/>
        <a:buFont typeface="Wingdings"/>
        <a:buChar char="▪"/>
        <a:defRPr sz="2800">
          <a:latin typeface="Arial"/>
          <a:ea typeface="Arial"/>
          <a:cs typeface="Arial"/>
          <a:sym typeface="Arial"/>
        </a:defRPr>
      </a:lvl5pPr>
      <a:lvl6pPr marL="2819400" indent="-533400">
        <a:spcBef>
          <a:spcPts val="600"/>
        </a:spcBef>
        <a:buClr>
          <a:srgbClr val="FF9900"/>
        </a:buClr>
        <a:buSzPct val="100000"/>
        <a:buFont typeface="Wingdings"/>
        <a:buChar char="▪"/>
        <a:defRPr sz="2800">
          <a:latin typeface="Arial"/>
          <a:ea typeface="Arial"/>
          <a:cs typeface="Arial"/>
          <a:sym typeface="Arial"/>
        </a:defRPr>
      </a:lvl6pPr>
      <a:lvl7pPr marL="3276600" indent="-533400">
        <a:spcBef>
          <a:spcPts val="600"/>
        </a:spcBef>
        <a:buClr>
          <a:srgbClr val="FF9900"/>
        </a:buClr>
        <a:buSzPct val="100000"/>
        <a:buFont typeface="Wingdings"/>
        <a:buChar char="▪"/>
        <a:defRPr sz="2800">
          <a:latin typeface="Arial"/>
          <a:ea typeface="Arial"/>
          <a:cs typeface="Arial"/>
          <a:sym typeface="Arial"/>
        </a:defRPr>
      </a:lvl7pPr>
      <a:lvl8pPr marL="3733800" indent="-533400">
        <a:spcBef>
          <a:spcPts val="600"/>
        </a:spcBef>
        <a:buClr>
          <a:srgbClr val="FF9900"/>
        </a:buClr>
        <a:buSzPct val="100000"/>
        <a:buFont typeface="Wingdings"/>
        <a:buChar char="▪"/>
        <a:defRPr sz="2800">
          <a:latin typeface="Arial"/>
          <a:ea typeface="Arial"/>
          <a:cs typeface="Arial"/>
          <a:sym typeface="Arial"/>
        </a:defRPr>
      </a:lvl8pPr>
      <a:lvl9pPr marL="4191000" indent="-533400">
        <a:spcBef>
          <a:spcPts val="600"/>
        </a:spcBef>
        <a:buClr>
          <a:srgbClr val="FF9900"/>
        </a:buClr>
        <a:buSzPct val="100000"/>
        <a:buFont typeface="Wingdings"/>
        <a:buChar char="▪"/>
        <a:defRPr sz="28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gif"/><Relationship Id="rId3" Type="http://schemas.openxmlformats.org/officeDocument/2006/relationships/image" Target="../media/image4.gif"/><Relationship Id="rId4" Type="http://schemas.openxmlformats.org/officeDocument/2006/relationships/image" Target="../media/image5.gif"/><Relationship Id="rId5" Type="http://schemas.openxmlformats.org/officeDocument/2006/relationships/image" Target="../media/image6.gif"/><Relationship Id="rId6" Type="http://schemas.openxmlformats.org/officeDocument/2006/relationships/image" Target="../media/image7.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oscar.meteoswiss.ch/OSCAR//index.html" TargetMode="External"/><Relationship Id="rId3" Type="http://schemas.openxmlformats.org/officeDocument/2006/relationships/hyperlink" Target="mailto:tproescholdt@wmo.int" TargetMode="Externa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www.wmo.int/pages/prog/www/wigos/documents/WIGOS-RM/Review-Members/CBS-Ext(2014)-d03-1(1)-WIGOS-ANNEX-1-REC-3-1(1)-1-approved_en.docx" TargetMode="External"/><Relationship Id="rId3" Type="http://schemas.openxmlformats.org/officeDocument/2006/relationships/hyperlink" Target="http://www.wmo.int/pages/prog/www/wigos/documents/WIGOS-RM/Review-Members/CBS-Ext(2014)-d03-1(1)-WIGOS-ANNEX-2-REC-3-1(1)-1-approved_en.docx" TargetMode="External"/><Relationship Id="rId4" Type="http://schemas.openxmlformats.org/officeDocument/2006/relationships/hyperlink" Target="http://www.wmo.int/pages/prog/www/wigos/documents/WIGOS-RM/Review-Members/CBS-Ext(2014)-d03-1(1)-WIGOS-Attachment-1-approved_en.docx"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idx="4294967295"/>
          </p:nvPr>
        </p:nvSpPr>
        <p:spPr>
          <a:xfrm>
            <a:off x="120649" y="1925633"/>
            <a:ext cx="8865446" cy="3384558"/>
          </a:xfrm>
          <a:prstGeom prst="rect">
            <a:avLst/>
          </a:prstGeom>
        </p:spPr>
        <p:txBody>
          <a:bodyPr>
            <a:normAutofit fontScale="100000" lnSpcReduction="0"/>
          </a:bodyPr>
          <a:lstStyle/>
          <a:p>
            <a:pPr lvl="0" algn="ctr">
              <a:defRPr b="0" sz="1800"/>
            </a:pPr>
            <a:r>
              <a:rPr b="1" sz="3600">
                <a:solidFill>
                  <a:srgbClr val="FBFFFB"/>
                </a:solidFill>
              </a:rPr>
              <a:t>The WMO Integrated Global Observing System (WIGOS) Pre-operational Phase</a:t>
            </a:r>
            <a:endParaRPr sz="3600">
              <a:solidFill>
                <a:srgbClr val="FBFFFB"/>
              </a:solidFill>
            </a:endParaRPr>
          </a:p>
          <a:p>
            <a:pPr lvl="0" algn="ctr">
              <a:defRPr b="0" sz="1800"/>
            </a:pPr>
            <a:endParaRPr sz="3900">
              <a:solidFill>
                <a:srgbClr val="FBFFFB"/>
              </a:solidFill>
            </a:endParaRPr>
          </a:p>
          <a:p>
            <a:pPr lvl="0" algn="ctr">
              <a:defRPr b="0" sz="1800"/>
            </a:pPr>
            <a:r>
              <a:rPr b="1" sz="2000">
                <a:solidFill>
                  <a:srgbClr val="011993"/>
                </a:solidFill>
              </a:rPr>
              <a:t>RA-III Working Group on Infrastructure</a:t>
            </a:r>
            <a:endParaRPr b="1" sz="2000">
              <a:solidFill>
                <a:srgbClr val="011993"/>
              </a:solidFill>
            </a:endParaRPr>
          </a:p>
          <a:p>
            <a:pPr lvl="0" algn="ctr">
              <a:defRPr b="0" sz="1800"/>
            </a:pPr>
            <a:r>
              <a:rPr b="1" sz="2000">
                <a:solidFill>
                  <a:srgbClr val="011993"/>
                </a:solidFill>
              </a:rPr>
              <a:t>Asuncion, Oct 5-9 2015</a:t>
            </a:r>
          </a:p>
        </p:txBody>
      </p:sp>
      <p:sp>
        <p:nvSpPr>
          <p:cNvPr id="88" name="Shape 88"/>
          <p:cNvSpPr/>
          <p:nvPr>
            <p:ph type="body" idx="4294967295"/>
          </p:nvPr>
        </p:nvSpPr>
        <p:spPr>
          <a:xfrm>
            <a:off x="395287" y="5084762"/>
            <a:ext cx="8280401" cy="1081096"/>
          </a:xfrm>
          <a:prstGeom prst="rect">
            <a:avLst/>
          </a:prstGeom>
        </p:spPr>
        <p:txBody>
          <a:bodyPr>
            <a:normAutofit fontScale="100000" lnSpcReduction="0"/>
          </a:bodyPr>
          <a:lstStyle/>
          <a:p>
            <a:pPr lvl="0" marL="0" indent="0" algn="ctr">
              <a:lnSpc>
                <a:spcPct val="80000"/>
              </a:lnSpc>
              <a:buSzTx/>
              <a:buNone/>
              <a:defRPr sz="1800"/>
            </a:pPr>
            <a:endParaRPr sz="1000">
              <a:solidFill>
                <a:srgbClr val="FFFFFF"/>
              </a:solidFill>
            </a:endParaRPr>
          </a:p>
          <a:p>
            <a:pPr lvl="0" marL="0" indent="0" algn="ctr">
              <a:lnSpc>
                <a:spcPct val="80000"/>
              </a:lnSpc>
              <a:buSzTx/>
              <a:buNone/>
              <a:defRPr sz="1800"/>
            </a:pPr>
            <a:r>
              <a:rPr b="1" sz="2400">
                <a:solidFill>
                  <a:srgbClr val="FFFFFF"/>
                </a:solidFill>
              </a:rPr>
              <a:t>Dr. Lars Peter Riishojgaard,</a:t>
            </a:r>
            <a:endParaRPr b="1"/>
          </a:p>
          <a:p>
            <a:pPr lvl="0" marL="0" indent="0" algn="ctr">
              <a:lnSpc>
                <a:spcPct val="80000"/>
              </a:lnSpc>
              <a:buSzTx/>
              <a:buNone/>
              <a:defRPr sz="1800"/>
            </a:pPr>
            <a:r>
              <a:rPr b="1" sz="2400">
                <a:solidFill>
                  <a:srgbClr val="FFFFFF"/>
                </a:solidFill>
              </a:rPr>
              <a:t>WIGOS Project Manager, WMO Secretariat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ECMWF Temps Oct 5 2015 OOZ.gif"/>
          <p:cNvPicPr/>
          <p:nvPr/>
        </p:nvPicPr>
        <p:blipFill>
          <a:blip r:embed="rId2">
            <a:extLst/>
          </a:blip>
          <a:stretch>
            <a:fillRect/>
          </a:stretch>
        </p:blipFill>
        <p:spPr>
          <a:xfrm>
            <a:off x="0" y="237805"/>
            <a:ext cx="9144000" cy="6382390"/>
          </a:xfrm>
          <a:prstGeom prst="rect">
            <a:avLst/>
          </a:prstGeom>
          <a:ln w="12700">
            <a:miter lim="400000"/>
          </a:ln>
        </p:spPr>
      </p:pic>
      <p:sp>
        <p:nvSpPr>
          <p:cNvPr id="120" name="Shape 120"/>
          <p:cNvSpPr/>
          <p:nvPr/>
        </p:nvSpPr>
        <p:spPr>
          <a:xfrm>
            <a:off x="3911398" y="5059681"/>
            <a:ext cx="2301020" cy="965201"/>
          </a:xfrm>
          <a:prstGeom prst="rect">
            <a:avLst/>
          </a:prstGeom>
          <a:solidFill>
            <a:srgbClr val="D4FB79"/>
          </a:solidFill>
          <a:ln w="50800">
            <a:solidFill>
              <a:srgbClr val="4F8F00"/>
            </a:solidFill>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000">
                <a:latin typeface="+mj-lt"/>
                <a:ea typeface="+mj-ea"/>
                <a:cs typeface="+mj-cs"/>
                <a:sym typeface="Helvetica"/>
              </a:rPr>
              <a:t>RAOB network;</a:t>
            </a:r>
            <a:endParaRPr>
              <a:latin typeface="+mj-lt"/>
              <a:ea typeface="+mj-ea"/>
              <a:cs typeface="+mj-cs"/>
              <a:sym typeface="Helvetica"/>
            </a:endParaRPr>
          </a:p>
          <a:p>
            <a:pPr lvl="0">
              <a:defRPr sz="1800"/>
            </a:pPr>
            <a:r>
              <a:rPr sz="2000">
                <a:latin typeface="+mj-lt"/>
                <a:ea typeface="+mj-ea"/>
                <a:cs typeface="+mj-cs"/>
                <a:sym typeface="Helvetica"/>
              </a:rPr>
              <a:t>(more observations</a:t>
            </a:r>
            <a:endParaRPr>
              <a:latin typeface="+mj-lt"/>
              <a:ea typeface="+mj-ea"/>
              <a:cs typeface="+mj-cs"/>
              <a:sym typeface="Helvetica"/>
            </a:endParaRPr>
          </a:p>
          <a:p>
            <a:pPr lvl="0">
              <a:defRPr sz="1800"/>
            </a:pPr>
            <a:r>
              <a:rPr sz="2000">
                <a:latin typeface="+mj-lt"/>
                <a:ea typeface="+mj-ea"/>
                <a:cs typeface="+mj-cs"/>
                <a:sym typeface="Helvetica"/>
              </a:rPr>
              <a:t>would be better)</a:t>
            </a:r>
          </a:p>
        </p:txBody>
      </p:sp>
      <p:sp>
        <p:nvSpPr>
          <p:cNvPr id="121" name="Shape 121"/>
          <p:cNvSpPr/>
          <p:nvPr/>
        </p:nvSpPr>
        <p:spPr>
          <a:xfrm>
            <a:off x="2285957" y="3512516"/>
            <a:ext cx="1619221" cy="20500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945200"/>
            </a:solidFill>
          </a:ln>
        </p:spPr>
        <p:txBody>
          <a:bodyPr lIns="0" tIns="0" rIns="0" bIns="0"/>
          <a:lstStyle/>
          <a:p>
            <a:pPr lvl="0">
              <a:defRPr>
                <a:latin typeface="+mj-lt"/>
                <a:ea typeface="+mj-ea"/>
                <a:cs typeface="+mj-cs"/>
                <a:sym typeface="Helvetica"/>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0" grpId="2"/>
      <p:bldP build="whole" bldLvl="1" animBg="1" rev="0" advAuto="0" spid="121"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ECMWF Aircraft Oct 5 2015 OOZ.gif"/>
          <p:cNvPicPr/>
          <p:nvPr/>
        </p:nvPicPr>
        <p:blipFill>
          <a:blip r:embed="rId2">
            <a:extLst/>
          </a:blip>
          <a:stretch>
            <a:fillRect/>
          </a:stretch>
        </p:blipFill>
        <p:spPr>
          <a:xfrm>
            <a:off x="0" y="237805"/>
            <a:ext cx="9144000" cy="6382390"/>
          </a:xfrm>
          <a:prstGeom prst="rect">
            <a:avLst/>
          </a:prstGeom>
          <a:ln w="12700">
            <a:miter lim="400000"/>
          </a:ln>
        </p:spPr>
      </p:pic>
      <p:sp>
        <p:nvSpPr>
          <p:cNvPr id="124" name="Shape 124"/>
          <p:cNvSpPr/>
          <p:nvPr/>
        </p:nvSpPr>
        <p:spPr>
          <a:xfrm>
            <a:off x="2285957" y="3499816"/>
            <a:ext cx="1619221" cy="205006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945200"/>
            </a:solidFill>
          </a:ln>
        </p:spPr>
        <p:txBody>
          <a:bodyPr lIns="0" tIns="0" rIns="0" bIns="0"/>
          <a:lstStyle/>
          <a:p>
            <a:pPr lvl="0">
              <a:defRPr>
                <a:latin typeface="+mj-lt"/>
                <a:ea typeface="+mj-ea"/>
                <a:cs typeface="+mj-cs"/>
                <a:sym typeface="Helvetica"/>
              </a:defRPr>
            </a:pPr>
          </a:p>
        </p:txBody>
      </p:sp>
      <p:sp>
        <p:nvSpPr>
          <p:cNvPr id="125" name="Shape 125"/>
          <p:cNvSpPr/>
          <p:nvPr/>
        </p:nvSpPr>
        <p:spPr>
          <a:xfrm>
            <a:off x="4033015" y="4577081"/>
            <a:ext cx="3939370" cy="1270001"/>
          </a:xfrm>
          <a:prstGeom prst="rect">
            <a:avLst/>
          </a:prstGeom>
          <a:solidFill>
            <a:srgbClr val="D4FB79"/>
          </a:solidFill>
          <a:ln w="50800">
            <a:solidFill>
              <a:srgbClr val="4F8F00"/>
            </a:solidFill>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000">
                <a:latin typeface="+mj-lt"/>
                <a:ea typeface="+mj-ea"/>
                <a:cs typeface="+mj-cs"/>
                <a:sym typeface="Helvetica"/>
              </a:rPr>
              <a:t>AMDAR and similar programs</a:t>
            </a:r>
            <a:endParaRPr>
              <a:latin typeface="+mj-lt"/>
              <a:ea typeface="+mj-ea"/>
              <a:cs typeface="+mj-cs"/>
              <a:sym typeface="Helvetica"/>
            </a:endParaRPr>
          </a:p>
          <a:p>
            <a:pPr lvl="0">
              <a:defRPr sz="1800"/>
            </a:pPr>
            <a:r>
              <a:rPr sz="2000">
                <a:latin typeface="+mj-lt"/>
                <a:ea typeface="+mj-ea"/>
                <a:cs typeface="+mj-cs"/>
                <a:sym typeface="Helvetica"/>
              </a:rPr>
              <a:t>provides opportunity for additional</a:t>
            </a:r>
            <a:endParaRPr>
              <a:latin typeface="+mj-lt"/>
              <a:ea typeface="+mj-ea"/>
              <a:cs typeface="+mj-cs"/>
              <a:sym typeface="Helvetica"/>
            </a:endParaRPr>
          </a:p>
          <a:p>
            <a:pPr lvl="0">
              <a:defRPr sz="1800"/>
            </a:pPr>
            <a:r>
              <a:rPr sz="2000">
                <a:latin typeface="+mj-lt"/>
                <a:ea typeface="+mj-ea"/>
                <a:cs typeface="+mj-cs"/>
                <a:sym typeface="Helvetica"/>
              </a:rPr>
              <a:t>upper air observations; currently</a:t>
            </a:r>
            <a:endParaRPr>
              <a:latin typeface="+mj-lt"/>
              <a:ea typeface="+mj-ea"/>
              <a:cs typeface="+mj-cs"/>
              <a:sym typeface="Helvetica"/>
            </a:endParaRPr>
          </a:p>
          <a:p>
            <a:pPr lvl="0">
              <a:defRPr sz="1800"/>
            </a:pPr>
            <a:r>
              <a:rPr sz="2000">
                <a:latin typeface="+mj-lt"/>
                <a:ea typeface="+mj-ea"/>
                <a:cs typeface="+mj-cs"/>
                <a:sym typeface="Helvetica"/>
              </a:rPr>
              <a:t>less developed in South America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2"/>
      <p:bldP build="whole" bldLvl="1" animBg="1" rev="0" advAuto="0" spid="12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250824" y="188901"/>
            <a:ext cx="8713790" cy="792185"/>
          </a:xfrm>
          <a:prstGeom prst="rect">
            <a:avLst/>
          </a:prstGeom>
        </p:spPr>
        <p:txBody>
          <a:bodyPr anchor="ctr">
            <a:normAutofit fontScale="100000" lnSpcReduction="0"/>
          </a:bodyPr>
          <a:lstStyle>
            <a:lvl1pPr algn="ctr" defTabSz="685800">
              <a:defRPr b="1" sz="2800">
                <a:solidFill>
                  <a:srgbClr val="333399"/>
                </a:solidFill>
                <a:latin typeface="Arial"/>
                <a:ea typeface="Arial"/>
                <a:cs typeface="Arial"/>
                <a:sym typeface="Arial"/>
              </a:defRPr>
            </a:lvl1pPr>
          </a:lstStyle>
          <a:p>
            <a:pPr lvl="0">
              <a:defRPr b="0" sz="1800">
                <a:solidFill>
                  <a:srgbClr val="000000"/>
                </a:solidFill>
              </a:defRPr>
            </a:pPr>
            <a:r>
              <a:rPr b="1" sz="2800">
                <a:solidFill>
                  <a:srgbClr val="333399"/>
                </a:solidFill>
              </a:rPr>
              <a:t>The WIGOS Pre-Operational Phase (2016-2019)</a:t>
            </a:r>
          </a:p>
        </p:txBody>
      </p:sp>
      <p:sp>
        <p:nvSpPr>
          <p:cNvPr id="128" name="Shape 128"/>
          <p:cNvSpPr/>
          <p:nvPr>
            <p:ph type="body" idx="1"/>
          </p:nvPr>
        </p:nvSpPr>
        <p:spPr>
          <a:xfrm>
            <a:off x="377825" y="1098544"/>
            <a:ext cx="8642350" cy="5007529"/>
          </a:xfrm>
          <a:prstGeom prst="rect">
            <a:avLst/>
          </a:prstGeom>
        </p:spPr>
        <p:txBody>
          <a:bodyPr>
            <a:normAutofit fontScale="100000" lnSpcReduction="0"/>
          </a:bodyPr>
          <a:lstStyle/>
          <a:p>
            <a:pPr lvl="0" marL="270933" indent="-270933" defTabSz="824420">
              <a:lnSpc>
                <a:spcPct val="90000"/>
              </a:lnSpc>
              <a:spcBef>
                <a:spcPts val="800"/>
              </a:spcBef>
              <a:buSzPct val="100000"/>
              <a:buChar char="•"/>
              <a:defRPr sz="1800"/>
            </a:pPr>
            <a:r>
              <a:rPr sz="2400">
                <a:latin typeface="Arial"/>
                <a:ea typeface="Arial"/>
                <a:cs typeface="Arial"/>
                <a:sym typeface="Arial"/>
              </a:rPr>
              <a:t>Approved by WMO Congress-17</a:t>
            </a:r>
            <a:endParaRPr sz="2400">
              <a:latin typeface="Arial"/>
              <a:ea typeface="Arial"/>
              <a:cs typeface="Arial"/>
              <a:sym typeface="Arial"/>
            </a:endParaRPr>
          </a:p>
          <a:p>
            <a:pPr lvl="0" marL="270933" indent="-270933" defTabSz="824420">
              <a:lnSpc>
                <a:spcPct val="90000"/>
              </a:lnSpc>
              <a:spcBef>
                <a:spcPts val="800"/>
              </a:spcBef>
              <a:buSzPct val="100000"/>
              <a:buChar char="•"/>
              <a:defRPr sz="1800"/>
            </a:pPr>
            <a:r>
              <a:rPr sz="2400">
                <a:latin typeface="Arial"/>
                <a:ea typeface="Arial"/>
                <a:cs typeface="Arial"/>
                <a:sym typeface="Arial"/>
              </a:rPr>
              <a:t>Increased emphasis on regional and national activities</a:t>
            </a:r>
          </a:p>
          <a:p>
            <a:pPr lvl="0" marL="270933" indent="-270933" defTabSz="824420">
              <a:lnSpc>
                <a:spcPct val="90000"/>
              </a:lnSpc>
              <a:spcBef>
                <a:spcPts val="800"/>
              </a:spcBef>
              <a:buSzPct val="100000"/>
              <a:buChar char="•"/>
              <a:defRPr sz="1800"/>
            </a:pPr>
            <a:r>
              <a:rPr sz="2400" u="sng">
                <a:latin typeface="Arial"/>
                <a:ea typeface="Arial"/>
                <a:cs typeface="Arial"/>
                <a:sym typeface="Arial"/>
              </a:rPr>
              <a:t>Five main priority areas:</a:t>
            </a:r>
            <a:endParaRPr sz="2400">
              <a:latin typeface="Arial"/>
              <a:ea typeface="Arial"/>
              <a:cs typeface="Arial"/>
              <a:sym typeface="Arial"/>
            </a:endParaRPr>
          </a:p>
          <a:p>
            <a:pPr lvl="1" marL="880533" indent="-474133" defTabSz="824420">
              <a:lnSpc>
                <a:spcPct val="90000"/>
              </a:lnSpc>
              <a:spcBef>
                <a:spcPts val="800"/>
              </a:spcBef>
              <a:buSzPct val="100000"/>
              <a:buAutoNum type="arabicPeriod" startAt="1"/>
              <a:defRPr sz="1800"/>
            </a:pPr>
            <a:r>
              <a:rPr sz="2400">
                <a:latin typeface="Arial"/>
                <a:ea typeface="Arial"/>
                <a:cs typeface="Arial"/>
                <a:sym typeface="Arial"/>
              </a:rPr>
              <a:t>WIGOS Regulatory Material, supplemented with necessary </a:t>
            </a:r>
            <a:r>
              <a:rPr sz="2400" u="sng">
                <a:latin typeface="Arial"/>
                <a:ea typeface="Arial"/>
                <a:cs typeface="Arial"/>
                <a:sym typeface="Arial"/>
              </a:rPr>
              <a:t>guidance material</a:t>
            </a:r>
          </a:p>
          <a:p>
            <a:pPr lvl="1" marL="880533" indent="-474133" defTabSz="824420">
              <a:lnSpc>
                <a:spcPct val="90000"/>
              </a:lnSpc>
              <a:spcBef>
                <a:spcPts val="800"/>
              </a:spcBef>
              <a:buSzPct val="100000"/>
              <a:buAutoNum type="arabicPeriod" startAt="1"/>
              <a:defRPr sz="1800"/>
            </a:pPr>
            <a:r>
              <a:rPr sz="2400">
                <a:latin typeface="Arial"/>
                <a:ea typeface="Arial"/>
                <a:cs typeface="Arial"/>
                <a:sym typeface="Arial"/>
              </a:rPr>
              <a:t>WIGOS Information Resource, including the Observing Systems Capabilities analysis and Review tool (OSCAR), </a:t>
            </a:r>
            <a:r>
              <a:rPr b="1" sz="2400">
                <a:latin typeface="Arial"/>
                <a:ea typeface="Arial"/>
                <a:cs typeface="Arial"/>
                <a:sym typeface="Arial"/>
              </a:rPr>
              <a:t>especially OSCAR/Surface</a:t>
            </a:r>
            <a:endParaRPr b="1"/>
          </a:p>
          <a:p>
            <a:pPr lvl="1" marL="880533" indent="-474133" defTabSz="824420">
              <a:lnSpc>
                <a:spcPct val="90000"/>
              </a:lnSpc>
              <a:spcBef>
                <a:spcPts val="800"/>
              </a:spcBef>
              <a:buSzPct val="100000"/>
              <a:buAutoNum type="arabicPeriod" startAt="1"/>
              <a:defRPr sz="1800"/>
            </a:pPr>
            <a:r>
              <a:rPr sz="2400">
                <a:latin typeface="Arial"/>
                <a:ea typeface="Arial"/>
                <a:cs typeface="Arial"/>
                <a:sym typeface="Arial"/>
              </a:rPr>
              <a:t>WIGOS Data Quality Monitoring System (WDQMS)</a:t>
            </a:r>
          </a:p>
          <a:p>
            <a:pPr lvl="1" marL="880533" indent="-474133" defTabSz="824420">
              <a:lnSpc>
                <a:spcPct val="90000"/>
              </a:lnSpc>
              <a:spcBef>
                <a:spcPts val="800"/>
              </a:spcBef>
              <a:buSzPct val="100000"/>
              <a:buAutoNum type="arabicPeriod" startAt="1"/>
              <a:defRPr sz="1800"/>
            </a:pPr>
            <a:r>
              <a:rPr sz="2400">
                <a:latin typeface="Arial"/>
                <a:ea typeface="Arial"/>
                <a:cs typeface="Arial"/>
                <a:sym typeface="Arial"/>
              </a:rPr>
              <a:t>Regional Structure; </a:t>
            </a:r>
            <a:r>
              <a:rPr i="1" sz="2400" u="sng">
                <a:latin typeface="Arial"/>
                <a:ea typeface="Arial"/>
                <a:cs typeface="Arial"/>
                <a:sym typeface="Arial"/>
              </a:rPr>
              <a:t>Regional WIGOS Centers</a:t>
            </a:r>
            <a:endParaRPr sz="2400">
              <a:latin typeface="Arial"/>
              <a:ea typeface="Arial"/>
              <a:cs typeface="Arial"/>
              <a:sym typeface="Arial"/>
            </a:endParaRPr>
          </a:p>
          <a:p>
            <a:pPr lvl="1" marL="880533" indent="-474133" defTabSz="824420">
              <a:lnSpc>
                <a:spcPct val="90000"/>
              </a:lnSpc>
              <a:spcBef>
                <a:spcPts val="800"/>
              </a:spcBef>
              <a:buSzPct val="100000"/>
              <a:buAutoNum type="arabicPeriod" startAt="1"/>
              <a:defRPr sz="1800"/>
            </a:pPr>
            <a:r>
              <a:rPr sz="2400">
                <a:latin typeface="Arial"/>
                <a:ea typeface="Arial"/>
                <a:cs typeface="Arial"/>
                <a:sym typeface="Arial"/>
              </a:rPr>
              <a:t>National WIGOS Implementation, coordination and governance mechanisms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2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2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2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28">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250825" y="231775"/>
            <a:ext cx="8713790" cy="935038"/>
          </a:xfrm>
          <a:prstGeom prst="rect">
            <a:avLst/>
          </a:prstGeom>
        </p:spPr>
        <p:txBody>
          <a:bodyPr>
            <a:normAutofit fontScale="100000" lnSpcReduction="0"/>
          </a:bodyPr>
          <a:lstStyle/>
          <a:p>
            <a:pPr lvl="1" algn="ctr">
              <a:defRPr b="0" sz="1800"/>
            </a:pPr>
            <a:r>
              <a:rPr b="1" sz="3200">
                <a:solidFill>
                  <a:srgbClr val="333399"/>
                </a:solidFill>
              </a:rPr>
              <a:t>Near-term impacts on NMHS operations</a:t>
            </a:r>
            <a:br>
              <a:rPr b="1" sz="3200">
                <a:solidFill>
                  <a:srgbClr val="333399"/>
                </a:solidFill>
              </a:rPr>
            </a:br>
          </a:p>
        </p:txBody>
      </p:sp>
      <p:sp>
        <p:nvSpPr>
          <p:cNvPr id="131" name="Shape 131"/>
          <p:cNvSpPr/>
          <p:nvPr/>
        </p:nvSpPr>
        <p:spPr>
          <a:xfrm>
            <a:off x="381000" y="1638300"/>
            <a:ext cx="8458200" cy="34696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2" marL="962526" indent="-200526">
              <a:buSzPct val="100000"/>
              <a:buChar char="•"/>
              <a:defRPr sz="1800"/>
            </a:pPr>
            <a:r>
              <a:rPr sz="3200">
                <a:latin typeface="+mj-lt"/>
                <a:ea typeface="+mj-ea"/>
                <a:cs typeface="+mj-cs"/>
                <a:sym typeface="Helvetica"/>
              </a:rPr>
              <a:t>WIGOS Metadata</a:t>
            </a:r>
            <a:endParaRPr sz="3200">
              <a:latin typeface="+mj-lt"/>
              <a:ea typeface="+mj-ea"/>
              <a:cs typeface="+mj-cs"/>
              <a:sym typeface="Helvetica"/>
            </a:endParaRPr>
          </a:p>
          <a:p>
            <a:pPr lvl="2" marL="962526" indent="-200526">
              <a:buSzPct val="100000"/>
              <a:buChar char="•"/>
              <a:defRPr sz="1800"/>
            </a:pPr>
            <a:r>
              <a:rPr sz="3200">
                <a:latin typeface="+mj-lt"/>
                <a:ea typeface="+mj-ea"/>
                <a:cs typeface="+mj-cs"/>
                <a:sym typeface="Helvetica"/>
              </a:rPr>
              <a:t>OSCAR &amp; Volume A transition</a:t>
            </a:r>
            <a:r>
              <a:rPr sz="3200">
                <a:latin typeface="+mj-lt"/>
                <a:ea typeface="+mj-ea"/>
                <a:cs typeface="+mj-cs"/>
                <a:sym typeface="Helvetica"/>
              </a:rPr>
              <a:t> </a:t>
            </a:r>
            <a:endParaRPr sz="3200">
              <a:latin typeface="+mj-lt"/>
              <a:ea typeface="+mj-ea"/>
              <a:cs typeface="+mj-cs"/>
              <a:sym typeface="Helvetica"/>
            </a:endParaRPr>
          </a:p>
          <a:p>
            <a:pPr lvl="2" marL="962526" indent="-200526">
              <a:buSzPct val="100000"/>
              <a:buChar char="•"/>
              <a:defRPr sz="1800"/>
            </a:pPr>
            <a:r>
              <a:rPr sz="3200">
                <a:latin typeface="+mj-lt"/>
                <a:ea typeface="+mj-ea"/>
                <a:cs typeface="+mj-cs"/>
                <a:sym typeface="Helvetica"/>
              </a:rPr>
              <a:t>WIGOS station identifiers  </a:t>
            </a:r>
            <a:endParaRPr sz="3200">
              <a:latin typeface="+mj-lt"/>
              <a:ea typeface="+mj-ea"/>
              <a:cs typeface="+mj-cs"/>
              <a:sym typeface="Helvetica"/>
            </a:endParaRPr>
          </a:p>
          <a:p>
            <a:pPr lvl="2" marL="962526" indent="-200526">
              <a:buSzPct val="100000"/>
              <a:buChar char="•"/>
              <a:defRPr sz="1800"/>
            </a:pPr>
            <a:endParaRPr sz="3200">
              <a:latin typeface="+mj-lt"/>
              <a:ea typeface="+mj-ea"/>
              <a:cs typeface="+mj-cs"/>
              <a:sym typeface="Helvetica"/>
            </a:endParaRPr>
          </a:p>
          <a:p>
            <a:pPr lvl="2" marL="962526" indent="-200526">
              <a:buSzPct val="100000"/>
              <a:buChar char="•"/>
              <a:defRPr sz="1800"/>
            </a:pPr>
            <a:r>
              <a:rPr sz="3200">
                <a:latin typeface="+mj-lt"/>
                <a:ea typeface="+mj-ea"/>
                <a:cs typeface="+mj-cs"/>
                <a:sym typeface="Helvetica"/>
              </a:rPr>
              <a:t>WIGOS Data Quality Monitoring System</a:t>
            </a:r>
            <a:endParaRPr sz="3200">
              <a:latin typeface="+mj-lt"/>
              <a:ea typeface="+mj-ea"/>
              <a:cs typeface="+mj-cs"/>
              <a:sym typeface="Helvetica"/>
            </a:endParaRPr>
          </a:p>
          <a:p>
            <a:pPr lvl="0">
              <a:defRPr sz="1800"/>
            </a:pPr>
            <a:endParaRPr sz="3200">
              <a:latin typeface="+mj-lt"/>
              <a:ea typeface="+mj-ea"/>
              <a:cs typeface="+mj-cs"/>
              <a:sym typeface="Helvetica"/>
            </a:endParaR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263524" y="188901"/>
            <a:ext cx="8713790" cy="792185"/>
          </a:xfrm>
          <a:prstGeom prst="rect">
            <a:avLst/>
          </a:prstGeom>
        </p:spPr>
        <p:txBody>
          <a:bodyPr anchor="ctr">
            <a:normAutofit fontScale="100000" lnSpcReduction="0"/>
          </a:bodyPr>
          <a:lstStyle>
            <a:lvl1pPr algn="ctr" defTabSz="685800">
              <a:defRPr b="1" sz="3200">
                <a:solidFill>
                  <a:srgbClr val="333399"/>
                </a:solidFill>
                <a:latin typeface="Arial"/>
                <a:ea typeface="Arial"/>
                <a:cs typeface="Arial"/>
                <a:sym typeface="Arial"/>
              </a:defRPr>
            </a:lvl1pPr>
          </a:lstStyle>
          <a:p>
            <a:pPr lvl="0">
              <a:defRPr b="0" sz="1800">
                <a:solidFill>
                  <a:srgbClr val="000000"/>
                </a:solidFill>
              </a:defRPr>
            </a:pPr>
            <a:r>
              <a:rPr b="1" sz="3200">
                <a:solidFill>
                  <a:srgbClr val="333399"/>
                </a:solidFill>
              </a:rPr>
              <a:t>I. Regulatory Material</a:t>
            </a:r>
          </a:p>
        </p:txBody>
      </p:sp>
      <p:sp>
        <p:nvSpPr>
          <p:cNvPr id="134" name="Shape 134"/>
          <p:cNvSpPr/>
          <p:nvPr>
            <p:ph type="body" idx="1"/>
          </p:nvPr>
        </p:nvSpPr>
        <p:spPr>
          <a:xfrm>
            <a:off x="314325" y="1317071"/>
            <a:ext cx="8642350" cy="5007529"/>
          </a:xfrm>
          <a:prstGeom prst="rect">
            <a:avLst/>
          </a:prstGeom>
        </p:spPr>
        <p:txBody>
          <a:bodyPr>
            <a:normAutofit fontScale="100000" lnSpcReduction="0"/>
          </a:bodyPr>
          <a:lstStyle/>
          <a:p>
            <a:pPr lvl="0" marL="316088" indent="-316088" defTabSz="799184">
              <a:spcBef>
                <a:spcPts val="800"/>
              </a:spcBef>
              <a:buSzPct val="100000"/>
              <a:buChar char="•"/>
              <a:defRPr sz="1800"/>
            </a:pPr>
            <a:r>
              <a:rPr sz="2800">
                <a:latin typeface="Arial"/>
                <a:ea typeface="Arial"/>
                <a:cs typeface="Arial"/>
                <a:sym typeface="Arial"/>
              </a:rPr>
              <a:t>The </a:t>
            </a:r>
            <a:r>
              <a:rPr i="1" sz="2800">
                <a:latin typeface="Arial"/>
                <a:ea typeface="Arial"/>
                <a:cs typeface="Arial"/>
                <a:sym typeface="Arial"/>
              </a:rPr>
              <a:t>”Manual on WIGOS” </a:t>
            </a:r>
            <a:r>
              <a:rPr sz="2800">
                <a:latin typeface="Arial"/>
                <a:ea typeface="Arial"/>
                <a:cs typeface="Arial"/>
                <a:sym typeface="Arial"/>
              </a:rPr>
              <a:t>will be updated in 2019, with two main new elements:</a:t>
            </a:r>
            <a:endParaRPr sz="2800"/>
          </a:p>
          <a:p>
            <a:pPr lvl="1" marL="661736" indent="-280736" defTabSz="868680">
              <a:spcBef>
                <a:spcPts val="800"/>
              </a:spcBef>
              <a:buSzPct val="100000"/>
              <a:buChar char="•"/>
              <a:defRPr sz="1800"/>
            </a:pPr>
            <a:r>
              <a:rPr sz="2800">
                <a:latin typeface="Arial"/>
                <a:ea typeface="Arial"/>
                <a:cs typeface="Arial"/>
                <a:sym typeface="Arial"/>
              </a:rPr>
              <a:t>Full integration of the </a:t>
            </a:r>
            <a:r>
              <a:rPr i="1" sz="2800">
                <a:latin typeface="Arial"/>
                <a:ea typeface="Arial"/>
                <a:cs typeface="Arial"/>
                <a:sym typeface="Arial"/>
              </a:rPr>
              <a:t>Manual on the Global Observing System</a:t>
            </a:r>
            <a:r>
              <a:rPr sz="2800">
                <a:latin typeface="Arial"/>
                <a:ea typeface="Arial"/>
                <a:cs typeface="Arial"/>
                <a:sym typeface="Arial"/>
              </a:rPr>
              <a:t>, which will be retired at that point</a:t>
            </a:r>
            <a:endParaRPr sz="2800">
              <a:latin typeface="Arial"/>
              <a:ea typeface="Arial"/>
              <a:cs typeface="Arial"/>
              <a:sym typeface="Arial"/>
            </a:endParaRPr>
          </a:p>
          <a:p>
            <a:pPr lvl="1" marL="661736" indent="-280736" defTabSz="868680">
              <a:spcBef>
                <a:spcPts val="800"/>
              </a:spcBef>
              <a:buSzPct val="100000"/>
              <a:buChar char="•"/>
              <a:defRPr sz="1800"/>
            </a:pPr>
            <a:r>
              <a:rPr sz="2800">
                <a:latin typeface="Arial"/>
                <a:ea typeface="Arial"/>
                <a:cs typeface="Arial"/>
                <a:sym typeface="Arial"/>
              </a:rPr>
              <a:t>New material on Regional Basic Observing Networks (RBON), which will integrate the existing RBSN and RBCNs and include additional observing systems, such as radars, wind profilers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263524" y="188901"/>
            <a:ext cx="8713790" cy="792183"/>
          </a:xfrm>
          <a:prstGeom prst="rect">
            <a:avLst/>
          </a:prstGeom>
        </p:spPr>
        <p:txBody>
          <a:bodyPr anchor="ctr">
            <a:normAutofit fontScale="100000" lnSpcReduction="0"/>
          </a:bodyPr>
          <a:lstStyle>
            <a:lvl1pPr algn="ctr" defTabSz="685800">
              <a:defRPr b="1" sz="3200">
                <a:solidFill>
                  <a:srgbClr val="333399"/>
                </a:solidFill>
                <a:latin typeface="Arial"/>
                <a:ea typeface="Arial"/>
                <a:cs typeface="Arial"/>
                <a:sym typeface="Arial"/>
              </a:defRPr>
            </a:lvl1pPr>
          </a:lstStyle>
          <a:p>
            <a:pPr lvl="0">
              <a:defRPr b="0" sz="1800">
                <a:solidFill>
                  <a:srgbClr val="000000"/>
                </a:solidFill>
              </a:defRPr>
            </a:pPr>
            <a:r>
              <a:rPr b="1" sz="3200">
                <a:solidFill>
                  <a:srgbClr val="333399"/>
                </a:solidFill>
              </a:rPr>
              <a:t>I. Guidance Material</a:t>
            </a:r>
          </a:p>
        </p:txBody>
      </p:sp>
      <p:sp>
        <p:nvSpPr>
          <p:cNvPr id="137" name="Shape 137"/>
          <p:cNvSpPr/>
          <p:nvPr>
            <p:ph type="body" idx="1"/>
          </p:nvPr>
        </p:nvSpPr>
        <p:spPr>
          <a:xfrm>
            <a:off x="250825" y="1190071"/>
            <a:ext cx="8642350" cy="5007529"/>
          </a:xfrm>
          <a:prstGeom prst="rect">
            <a:avLst/>
          </a:prstGeom>
        </p:spPr>
        <p:txBody>
          <a:bodyPr>
            <a:normAutofit fontScale="100000" lnSpcReduction="0"/>
          </a:bodyPr>
          <a:lstStyle/>
          <a:p>
            <a:pPr lvl="0" marL="250256" indent="-250256" defTabSz="767216">
              <a:spcBef>
                <a:spcPts val="700"/>
              </a:spcBef>
              <a:buSzPct val="100000"/>
              <a:buChar char="•"/>
              <a:defRPr sz="1800"/>
            </a:pPr>
            <a:r>
              <a:rPr sz="2496">
                <a:latin typeface="Arial"/>
                <a:ea typeface="Arial"/>
                <a:cs typeface="Arial"/>
                <a:sym typeface="Arial"/>
              </a:rPr>
              <a:t>The </a:t>
            </a:r>
            <a:r>
              <a:rPr i="1" sz="2496">
                <a:latin typeface="Arial"/>
                <a:ea typeface="Arial"/>
                <a:cs typeface="Arial"/>
                <a:sym typeface="Arial"/>
              </a:rPr>
              <a:t>“Guide to WIGOS” </a:t>
            </a:r>
            <a:r>
              <a:rPr sz="2496">
                <a:latin typeface="Arial"/>
                <a:ea typeface="Arial"/>
                <a:cs typeface="Arial"/>
                <a:sym typeface="Arial"/>
              </a:rPr>
              <a:t>will include material on (as matters of priority):</a:t>
            </a:r>
            <a:endParaRPr sz="1727"/>
          </a:p>
          <a:p>
            <a:pPr lvl="1" marL="577515" indent="-211755" defTabSz="833932">
              <a:spcBef>
                <a:spcPts val="700"/>
              </a:spcBef>
              <a:buSzPct val="100000"/>
              <a:buChar char="•"/>
              <a:defRPr sz="1800"/>
            </a:pPr>
            <a:r>
              <a:rPr sz="2112">
                <a:latin typeface="Arial"/>
                <a:ea typeface="Arial"/>
                <a:cs typeface="Arial"/>
                <a:sym typeface="Arial"/>
              </a:rPr>
              <a:t>WIGOS Information Resource (WIR), </a:t>
            </a:r>
            <a:r>
              <a:rPr b="1" i="1" sz="2112" u="sng">
                <a:latin typeface="Arial"/>
                <a:ea typeface="Arial"/>
                <a:cs typeface="Arial"/>
                <a:sym typeface="Arial"/>
              </a:rPr>
              <a:t>including OSCAR/Surface </a:t>
            </a:r>
            <a:endParaRPr sz="1727"/>
          </a:p>
          <a:p>
            <a:pPr lvl="1" marL="577515" indent="-211755" defTabSz="833932">
              <a:spcBef>
                <a:spcPts val="700"/>
              </a:spcBef>
              <a:buSzPct val="100000"/>
              <a:buChar char="•"/>
              <a:defRPr sz="1800"/>
            </a:pPr>
            <a:r>
              <a:rPr sz="2112">
                <a:latin typeface="Arial"/>
                <a:ea typeface="Arial"/>
                <a:cs typeface="Arial"/>
                <a:sym typeface="Arial"/>
              </a:rPr>
              <a:t>WIGOS Data Quality Monitoring System </a:t>
            </a:r>
            <a:r>
              <a:rPr b="1" sz="2112">
                <a:latin typeface="Arial"/>
                <a:ea typeface="Arial"/>
                <a:cs typeface="Arial"/>
                <a:sym typeface="Arial"/>
              </a:rPr>
              <a:t>(also data availability)</a:t>
            </a:r>
            <a:endParaRPr b="1" sz="1727"/>
          </a:p>
          <a:p>
            <a:pPr lvl="1" marL="577515" indent="-211755" defTabSz="833932">
              <a:spcBef>
                <a:spcPts val="700"/>
              </a:spcBef>
              <a:buSzPct val="100000"/>
              <a:buChar char="•"/>
              <a:defRPr sz="1800"/>
            </a:pPr>
            <a:r>
              <a:rPr b="1" sz="2112">
                <a:latin typeface="Arial"/>
                <a:ea typeface="Arial"/>
                <a:cs typeface="Arial"/>
                <a:sym typeface="Arial"/>
              </a:rPr>
              <a:t>WIGOS Regional Centres</a:t>
            </a:r>
            <a:r>
              <a:rPr sz="2112">
                <a:latin typeface="Arial"/>
                <a:ea typeface="Arial"/>
                <a:cs typeface="Arial"/>
                <a:sym typeface="Arial"/>
              </a:rPr>
              <a:t>; roles and responsibilities, establishment, partners, review and accreditation process ..</a:t>
            </a:r>
            <a:endParaRPr sz="1727"/>
          </a:p>
          <a:p>
            <a:pPr lvl="1" marL="577515" indent="-211755" defTabSz="833932">
              <a:spcBef>
                <a:spcPts val="700"/>
              </a:spcBef>
              <a:buSzPct val="100000"/>
              <a:buChar char="•"/>
              <a:defRPr sz="1800"/>
            </a:pPr>
            <a:r>
              <a:rPr b="1" sz="2112">
                <a:latin typeface="Arial"/>
                <a:ea typeface="Arial"/>
                <a:cs typeface="Arial"/>
                <a:sym typeface="Arial"/>
              </a:rPr>
              <a:t>Development of National Partnerships</a:t>
            </a:r>
            <a:r>
              <a:rPr sz="2112">
                <a:latin typeface="Arial"/>
                <a:ea typeface="Arial"/>
                <a:cs typeface="Arial"/>
                <a:sym typeface="Arial"/>
              </a:rPr>
              <a:t>, with both public and private enties, integration of third-party data</a:t>
            </a:r>
            <a:endParaRPr sz="1727"/>
          </a:p>
          <a:p>
            <a:pPr lvl="1" marL="577515" indent="-211755" defTabSz="833932">
              <a:spcBef>
                <a:spcPts val="700"/>
              </a:spcBef>
              <a:buSzPct val="100000"/>
              <a:buChar char="•"/>
              <a:defRPr sz="1800"/>
            </a:pPr>
            <a:r>
              <a:rPr sz="2112">
                <a:latin typeface="Arial"/>
                <a:ea typeface="Arial"/>
                <a:cs typeface="Arial"/>
                <a:sym typeface="Arial"/>
              </a:rPr>
              <a:t>Development of a National Observing Strategy</a:t>
            </a:r>
            <a:endParaRPr sz="1727"/>
          </a:p>
          <a:p>
            <a:pPr lvl="1" marL="577515" indent="-211755" defTabSz="833932">
              <a:spcBef>
                <a:spcPts val="700"/>
              </a:spcBef>
              <a:buSzPct val="100000"/>
              <a:buChar char="•"/>
              <a:defRPr sz="1800"/>
            </a:pPr>
            <a:r>
              <a:rPr sz="2112">
                <a:latin typeface="Arial"/>
                <a:ea typeface="Arial"/>
                <a:cs typeface="Arial"/>
                <a:sym typeface="Arial"/>
              </a:rPr>
              <a:t>Design, procurement and operation of observational networks, </a:t>
            </a:r>
            <a:r>
              <a:rPr b="1" sz="2112">
                <a:latin typeface="Arial"/>
                <a:ea typeface="Arial"/>
                <a:cs typeface="Arial"/>
                <a:sym typeface="Arial"/>
              </a:rPr>
              <a:t>especially AWS</a:t>
            </a:r>
            <a:endParaRPr sz="1727"/>
          </a:p>
          <a:p>
            <a:pPr lvl="1" marL="577515" indent="-211755" defTabSz="833932">
              <a:spcBef>
                <a:spcPts val="700"/>
              </a:spcBef>
              <a:buSzPct val="100000"/>
              <a:buChar char="•"/>
              <a:defRPr sz="1800"/>
            </a:pPr>
            <a:r>
              <a:rPr sz="2112">
                <a:latin typeface="Arial"/>
                <a:ea typeface="Arial"/>
                <a:cs typeface="Arial"/>
                <a:sym typeface="Arial"/>
              </a:rPr>
              <a:t>Integration of space-based observations</a:t>
            </a:r>
            <a:endParaRPr sz="1727"/>
          </a:p>
          <a:p>
            <a:pPr lvl="1" marL="577515" indent="-211755" defTabSz="833932">
              <a:spcBef>
                <a:spcPts val="700"/>
              </a:spcBef>
              <a:buSzPct val="100000"/>
              <a:buChar char="•"/>
              <a:defRPr sz="1800"/>
            </a:pPr>
            <a:r>
              <a:rPr sz="2112">
                <a:latin typeface="Calibri"/>
                <a:ea typeface="Calibri"/>
                <a:cs typeface="Calibri"/>
                <a:sym typeface="Calibri"/>
              </a:rPr>
              <a:t>…</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250824" y="188901"/>
            <a:ext cx="8713790" cy="792185"/>
          </a:xfrm>
          <a:prstGeom prst="rect">
            <a:avLst/>
          </a:prstGeom>
        </p:spPr>
        <p:txBody>
          <a:bodyPr anchor="ctr">
            <a:normAutofit fontScale="100000" lnSpcReduction="0"/>
          </a:bodyPr>
          <a:lstStyle>
            <a:lvl1pPr algn="ctr" defTabSz="685800">
              <a:defRPr b="1" sz="3200">
                <a:solidFill>
                  <a:srgbClr val="333399"/>
                </a:solidFill>
                <a:latin typeface="Arial"/>
                <a:ea typeface="Arial"/>
                <a:cs typeface="Arial"/>
                <a:sym typeface="Arial"/>
              </a:defRPr>
            </a:lvl1pPr>
          </a:lstStyle>
          <a:p>
            <a:pPr lvl="0">
              <a:defRPr b="0" sz="1800">
                <a:solidFill>
                  <a:srgbClr val="000000"/>
                </a:solidFill>
              </a:defRPr>
            </a:pPr>
            <a:r>
              <a:rPr b="1" sz="3200">
                <a:solidFill>
                  <a:srgbClr val="333399"/>
                </a:solidFill>
              </a:rPr>
              <a:t>II. WIR (OSCAR/Surface)</a:t>
            </a:r>
          </a:p>
        </p:txBody>
      </p:sp>
      <p:sp>
        <p:nvSpPr>
          <p:cNvPr id="140" name="Shape 140"/>
          <p:cNvSpPr/>
          <p:nvPr>
            <p:ph type="body" idx="1"/>
          </p:nvPr>
        </p:nvSpPr>
        <p:spPr>
          <a:xfrm>
            <a:off x="428623" y="1162044"/>
            <a:ext cx="8310717" cy="5007529"/>
          </a:xfrm>
          <a:prstGeom prst="rect">
            <a:avLst/>
          </a:prstGeom>
        </p:spPr>
        <p:txBody>
          <a:bodyPr>
            <a:normAutofit fontScale="100000" lnSpcReduction="0"/>
          </a:bodyPr>
          <a:lstStyle/>
          <a:p>
            <a:pPr lvl="0" marL="325130" indent="-325130" defTabSz="799853">
              <a:lnSpc>
                <a:spcPct val="90000"/>
              </a:lnSpc>
              <a:spcBef>
                <a:spcPts val="1100"/>
              </a:spcBef>
              <a:buSzPct val="100000"/>
              <a:buFont typeface="Arial"/>
              <a:buChar char="•"/>
              <a:defRPr sz="1800"/>
            </a:pPr>
            <a:r>
              <a:rPr sz="2300">
                <a:latin typeface="Arial"/>
                <a:ea typeface="Arial"/>
                <a:cs typeface="Arial"/>
                <a:sym typeface="Arial"/>
              </a:rPr>
              <a:t>The implementation of the new </a:t>
            </a:r>
            <a:r>
              <a:rPr i="1" sz="2300">
                <a:latin typeface="Arial"/>
                <a:ea typeface="Arial"/>
                <a:cs typeface="Arial"/>
                <a:sym typeface="Arial"/>
              </a:rPr>
              <a:t>WIGOS Metadata Standard</a:t>
            </a:r>
            <a:r>
              <a:rPr sz="2300">
                <a:latin typeface="Arial"/>
                <a:ea typeface="Arial"/>
                <a:cs typeface="Arial"/>
                <a:sym typeface="Arial"/>
              </a:rPr>
              <a:t>: a modern, electronic, searchable inventory of all observing stations/platforms under WIGOS</a:t>
            </a:r>
            <a:endParaRPr sz="2300"/>
          </a:p>
          <a:p>
            <a:pPr lvl="1" marL="662147" indent="-288767" defTabSz="799853">
              <a:lnSpc>
                <a:spcPct val="90000"/>
              </a:lnSpc>
              <a:spcBef>
                <a:spcPts val="1100"/>
              </a:spcBef>
              <a:buSzPct val="100000"/>
              <a:buFont typeface="Arial"/>
              <a:buChar char="•"/>
              <a:defRPr sz="1800"/>
            </a:pPr>
            <a:r>
              <a:rPr sz="2300">
                <a:latin typeface="Arial"/>
                <a:ea typeface="Arial"/>
                <a:cs typeface="Arial"/>
                <a:sym typeface="Arial"/>
              </a:rPr>
              <a:t>Developed jointly by WMO and MeteoSwiss, with the Swiss government providing the major part of the funding</a:t>
            </a:r>
            <a:endParaRPr sz="2300"/>
          </a:p>
          <a:p>
            <a:pPr lvl="1" marL="662147" indent="-288767" defTabSz="799853">
              <a:lnSpc>
                <a:spcPct val="90000"/>
              </a:lnSpc>
              <a:spcBef>
                <a:spcPts val="1100"/>
              </a:spcBef>
              <a:buSzPct val="100000"/>
              <a:buFont typeface="Arial"/>
              <a:buChar char="•"/>
              <a:defRPr sz="1800"/>
            </a:pPr>
            <a:r>
              <a:rPr b="1" i="1" sz="2300" u="sng"/>
              <a:t>OSCAR/Surface</a:t>
            </a:r>
            <a:r>
              <a:rPr b="1" i="1" sz="2300" u="sng">
                <a:latin typeface="Arial"/>
                <a:ea typeface="Arial"/>
                <a:cs typeface="Arial"/>
                <a:sym typeface="Arial"/>
              </a:rPr>
              <a:t> </a:t>
            </a:r>
            <a:r>
              <a:rPr b="1" i="1" sz="2300" u="sng">
                <a:latin typeface="Arial"/>
                <a:ea typeface="Arial"/>
                <a:cs typeface="Arial"/>
                <a:sym typeface="Arial"/>
              </a:rPr>
              <a:t>will replace Volume A,</a:t>
            </a:r>
            <a:r>
              <a:rPr sz="2300">
                <a:latin typeface="Arial"/>
                <a:ea typeface="Arial"/>
                <a:cs typeface="Arial"/>
                <a:sym typeface="Arial"/>
              </a:rPr>
              <a:t> but will also include information from  similar inventories for other (non-GOS) components of WIGOS </a:t>
            </a:r>
            <a:endParaRPr sz="2300"/>
          </a:p>
          <a:p>
            <a:pPr lvl="1" marL="662147" indent="-288767" defTabSz="799853">
              <a:lnSpc>
                <a:spcPct val="90000"/>
              </a:lnSpc>
              <a:spcBef>
                <a:spcPts val="1100"/>
              </a:spcBef>
              <a:buSzPct val="100000"/>
              <a:buFont typeface="Arial"/>
              <a:buChar char="•"/>
              <a:defRPr sz="1800"/>
            </a:pPr>
            <a:r>
              <a:rPr sz="2300">
                <a:latin typeface="Arial"/>
                <a:ea typeface="Arial"/>
                <a:cs typeface="Arial"/>
                <a:sym typeface="Arial"/>
              </a:rPr>
              <a:t>Education and training Members in populating, editing and using OSCAR/Surface is a major focus area for 2016-2019</a:t>
            </a:r>
            <a:endParaRPr sz="2300"/>
          </a:p>
          <a:p>
            <a:pPr lvl="0" marL="325130" indent="-325130" defTabSz="799853">
              <a:lnSpc>
                <a:spcPct val="90000"/>
              </a:lnSpc>
              <a:spcBef>
                <a:spcPts val="1100"/>
              </a:spcBef>
              <a:buSzPct val="100000"/>
              <a:buFont typeface="Arial"/>
              <a:buChar char="•"/>
              <a:defRPr sz="1800"/>
            </a:pPr>
            <a:r>
              <a:rPr sz="2300">
                <a:latin typeface="Arial"/>
                <a:ea typeface="Arial"/>
                <a:cs typeface="Arial"/>
                <a:sym typeface="Arial"/>
              </a:rPr>
              <a:t>Will require full implementation of new WIGOS Station Identifiers (approved by Cg-17 as part of </a:t>
            </a:r>
            <a:r>
              <a:rPr i="1" sz="2300">
                <a:latin typeface="Arial"/>
                <a:ea typeface="Arial"/>
                <a:cs typeface="Arial"/>
                <a:sym typeface="Arial"/>
              </a:rPr>
              <a:t>Manual on WIGOS</a:t>
            </a:r>
            <a:r>
              <a:rPr sz="2300">
                <a:latin typeface="Arial"/>
                <a:ea typeface="Arial"/>
                <a:cs typeface="Arial"/>
                <a:sym typeface="Arial"/>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idx="4294967295"/>
          </p:nvPr>
        </p:nvSpPr>
        <p:spPr>
          <a:xfrm>
            <a:off x="215105" y="-39690"/>
            <a:ext cx="8713790" cy="792169"/>
          </a:xfrm>
          <a:prstGeom prst="rect">
            <a:avLst/>
          </a:prstGeom>
        </p:spPr>
        <p:txBody>
          <a:bodyPr>
            <a:normAutofit fontScale="100000" lnSpcReduction="0"/>
          </a:bodyPr>
          <a:lstStyle>
            <a:lvl1pPr algn="ctr">
              <a:defRPr sz="3200">
                <a:solidFill>
                  <a:srgbClr val="011993"/>
                </a:solidFill>
              </a:defRPr>
            </a:lvl1pPr>
          </a:lstStyle>
          <a:p>
            <a:pPr lvl="0">
              <a:defRPr b="0" sz="1800">
                <a:solidFill>
                  <a:srgbClr val="000000"/>
                </a:solidFill>
              </a:defRPr>
            </a:pPr>
            <a:r>
              <a:rPr b="1" sz="3200">
                <a:solidFill>
                  <a:srgbClr val="011993"/>
                </a:solidFill>
              </a:rPr>
              <a:t>WIGOS Metadata</a:t>
            </a:r>
          </a:p>
        </p:txBody>
      </p:sp>
      <p:sp>
        <p:nvSpPr>
          <p:cNvPr id="143" name="Shape 143"/>
          <p:cNvSpPr/>
          <p:nvPr/>
        </p:nvSpPr>
        <p:spPr>
          <a:xfrm>
            <a:off x="251519" y="650068"/>
            <a:ext cx="9009610" cy="5259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500"/>
              </a:spcBef>
              <a:defRPr i="1" sz="1800" u="sng">
                <a:latin typeface="Arial"/>
                <a:ea typeface="Arial"/>
                <a:cs typeface="Arial"/>
                <a:sym typeface="Arial"/>
              </a:defRPr>
            </a:lvl1pPr>
          </a:lstStyle>
          <a:p>
            <a:pPr lvl="0">
              <a:defRPr i="0" u="none"/>
            </a:pPr>
            <a:r>
              <a:rPr i="1" u="sng"/>
              <a:t>(loosely defined as “ancillary information that is necessary for optimally using the observation”; more stringent definition can be found in WIGOS Metadata Standard) </a:t>
            </a:r>
          </a:p>
        </p:txBody>
      </p:sp>
      <p:graphicFrame>
        <p:nvGraphicFramePr>
          <p:cNvPr id="144" name="Table 144"/>
          <p:cNvGraphicFramePr/>
          <p:nvPr/>
        </p:nvGraphicFramePr>
        <p:xfrm>
          <a:off x="1238671" y="1443826"/>
          <a:ext cx="6984776" cy="4759574"/>
        </p:xfrm>
        <a:graphic xmlns:a="http://schemas.openxmlformats.org/drawingml/2006/main">
          <a:graphicData uri="http://schemas.openxmlformats.org/drawingml/2006/table">
            <a:tbl>
              <a:tblPr firstCol="1" firstRow="1" lastCol="0" lastRow="1" bandCol="0" bandRow="0" rtl="0">
                <a:tableStyleId>{4C3C2611-4C71-4FC5-86AE-919BDF0F9419}</a:tableStyleId>
              </a:tblPr>
              <a:tblGrid>
                <a:gridCol w="432113"/>
                <a:gridCol w="2083179"/>
                <a:gridCol w="4469483"/>
              </a:tblGrid>
              <a:tr h="190383">
                <a:tc>
                  <a:txBody>
                    <a:bodyPr/>
                    <a:lstStyle/>
                    <a:p>
                      <a:pPr lvl="0" algn="l">
                        <a:defRPr b="0" i="0" sz="1800">
                          <a:solidFill>
                            <a:srgbClr val="000000"/>
                          </a:solidFill>
                        </a:defRPr>
                      </a:pPr>
                      <a:r>
                        <a:rPr b="1" sz="1200">
                          <a:latin typeface="Arial"/>
                          <a:ea typeface="Arial"/>
                          <a:cs typeface="Arial"/>
                        </a:rPr>
                        <a:t>#</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3B3B3"/>
                    </a:solidFill>
                  </a:tcPr>
                </a:tc>
                <a:tc>
                  <a:txBody>
                    <a:bodyPr/>
                    <a:lstStyle/>
                    <a:p>
                      <a:pPr lvl="0" algn="l">
                        <a:defRPr b="0" i="0" sz="1800">
                          <a:solidFill>
                            <a:srgbClr val="000000"/>
                          </a:solidFill>
                        </a:defRPr>
                      </a:pPr>
                      <a:r>
                        <a:rPr b="1" sz="1200">
                          <a:latin typeface="Arial"/>
                          <a:ea typeface="Arial"/>
                          <a:cs typeface="Arial"/>
                        </a:rPr>
                        <a:t>Category</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3B3B3"/>
                    </a:solidFill>
                  </a:tcPr>
                </a:tc>
                <a:tc>
                  <a:txBody>
                    <a:bodyPr/>
                    <a:lstStyle/>
                    <a:p>
                      <a:pPr lvl="0" algn="l">
                        <a:defRPr b="0" i="0" sz="1800">
                          <a:solidFill>
                            <a:srgbClr val="000000"/>
                          </a:solidFill>
                        </a:defRPr>
                      </a:pPr>
                      <a:r>
                        <a:rPr b="1" sz="1200">
                          <a:latin typeface="Arial"/>
                          <a:ea typeface="Arial"/>
                          <a:cs typeface="Arial"/>
                        </a:rPr>
                        <a:t>Description</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B3B3B3"/>
                    </a:solidFill>
                  </a:tcPr>
                </a:tc>
              </a:tr>
              <a:tr h="380766">
                <a:tc>
                  <a:txBody>
                    <a:bodyPr/>
                    <a:lstStyle/>
                    <a:p>
                      <a:pPr lvl="0" algn="l">
                        <a:defRPr b="0" i="0" sz="1800">
                          <a:solidFill>
                            <a:srgbClr val="000000"/>
                          </a:solidFill>
                        </a:defRPr>
                      </a:pPr>
                      <a:r>
                        <a:rPr sz="1200">
                          <a:latin typeface="Arial"/>
                          <a:ea typeface="Arial"/>
                          <a:cs typeface="Arial"/>
                        </a:rPr>
                        <a:t>1</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observed quantity</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the basic characteristics of the observed quantity and the resulting data sets.</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80766">
                <a:tc>
                  <a:txBody>
                    <a:bodyPr/>
                    <a:lstStyle/>
                    <a:p>
                      <a:pPr lvl="0" algn="l">
                        <a:defRPr b="0" i="0" sz="1800">
                          <a:solidFill>
                            <a:srgbClr val="000000"/>
                          </a:solidFill>
                        </a:defRPr>
                      </a:pPr>
                      <a:r>
                        <a:rPr sz="1200">
                          <a:latin typeface="Arial"/>
                          <a:ea typeface="Arial"/>
                          <a:cs typeface="Arial"/>
                        </a:rPr>
                        <a:t>2</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purpose of observation</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the main application area(s) of the observation and the observing program(s) the observation is affiliated to.</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90383">
                <a:tc>
                  <a:txBody>
                    <a:bodyPr/>
                    <a:lstStyle/>
                    <a:p>
                      <a:pPr lvl="0" algn="l">
                        <a:defRPr b="0" i="0" sz="1800">
                          <a:solidFill>
                            <a:srgbClr val="000000"/>
                          </a:solidFill>
                        </a:defRPr>
                      </a:pPr>
                      <a:r>
                        <a:rPr sz="1200">
                          <a:latin typeface="Arial"/>
                          <a:ea typeface="Arial"/>
                          <a:cs typeface="Arial"/>
                        </a:rPr>
                        <a:t>3</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data quality</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the data quality and traceability of the observation.</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951914">
                <a:tc>
                  <a:txBody>
                    <a:bodyPr/>
                    <a:lstStyle/>
                    <a:p>
                      <a:pPr lvl="0" algn="l">
                        <a:defRPr b="0" i="0" sz="1800">
                          <a:solidFill>
                            <a:srgbClr val="000000"/>
                          </a:solidFill>
                        </a:defRPr>
                      </a:pPr>
                      <a:r>
                        <a:rPr sz="1200">
                          <a:latin typeface="Arial"/>
                          <a:ea typeface="Arial"/>
                          <a:cs typeface="Arial"/>
                        </a:rPr>
                        <a:t>4</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environment</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Describes the geographical environment within which the observation is made. It also provides an unstructured element for additional meta-information that is considered relevant for adequate use of the data and that is not captured anywhere else in this standard.</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80766">
                <a:tc>
                  <a:txBody>
                    <a:bodyPr/>
                    <a:lstStyle/>
                    <a:p>
                      <a:pPr lvl="0" algn="l">
                        <a:defRPr b="0" i="0" sz="1800">
                          <a:solidFill>
                            <a:srgbClr val="000000"/>
                          </a:solidFill>
                        </a:defRPr>
                      </a:pPr>
                      <a:r>
                        <a:rPr sz="1200">
                          <a:latin typeface="Arial"/>
                          <a:ea typeface="Arial"/>
                          <a:cs typeface="Arial"/>
                        </a:rPr>
                        <a:t>5</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data processing and reporting</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how raw data are transferred into the reported physical quantities and reported to the users.</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80766">
                <a:tc>
                  <a:txBody>
                    <a:bodyPr/>
                    <a:lstStyle/>
                    <a:p>
                      <a:pPr lvl="0" algn="l">
                        <a:defRPr b="0" i="0" sz="1800">
                          <a:solidFill>
                            <a:srgbClr val="000000"/>
                          </a:solidFill>
                        </a:defRPr>
                      </a:pPr>
                      <a:r>
                        <a:rPr sz="1200">
                          <a:latin typeface="Arial"/>
                          <a:ea typeface="Arial"/>
                          <a:cs typeface="Arial"/>
                        </a:rPr>
                        <a:t>6</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sampling and analysis</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how sampling and/or analysis are used to derive the reported observation or how a specimen was collected</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571149">
                <a:tc>
                  <a:txBody>
                    <a:bodyPr/>
                    <a:lstStyle/>
                    <a:p>
                      <a:pPr lvl="0" algn="l">
                        <a:defRPr b="0" i="0" sz="1800">
                          <a:solidFill>
                            <a:srgbClr val="000000"/>
                          </a:solidFill>
                        </a:defRPr>
                      </a:pPr>
                      <a:r>
                        <a:rPr sz="1200">
                          <a:latin typeface="Arial"/>
                          <a:ea typeface="Arial"/>
                          <a:cs typeface="Arial"/>
                        </a:rPr>
                        <a:t>7</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station/platform</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the environmental monitoring facility, including fixed station, moving equipment or remote sensing platform, at which the observation was made.</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761532">
                <a:tc>
                  <a:txBody>
                    <a:bodyPr/>
                    <a:lstStyle/>
                    <a:p>
                      <a:pPr lvl="0" algn="l">
                        <a:defRPr b="0" i="0" sz="1800">
                          <a:solidFill>
                            <a:srgbClr val="000000"/>
                          </a:solidFill>
                        </a:defRPr>
                      </a:pPr>
                      <a:r>
                        <a:rPr sz="1200">
                          <a:latin typeface="Arial"/>
                          <a:ea typeface="Arial"/>
                          <a:cs typeface="Arial"/>
                        </a:rPr>
                        <a:t>8</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method of observation</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the method of observation and describes characteristics of the instrument(s) used to make the observation. If multiple instruments used to generate the observation, then this category should be repeated.</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90383">
                <a:tc>
                  <a:txBody>
                    <a:bodyPr/>
                    <a:lstStyle/>
                    <a:p>
                      <a:pPr lvl="0" algn="l">
                        <a:defRPr b="0" i="0" sz="1800">
                          <a:solidFill>
                            <a:srgbClr val="000000"/>
                          </a:solidFill>
                        </a:defRPr>
                      </a:pPr>
                      <a:r>
                        <a:rPr sz="1200">
                          <a:latin typeface="Arial"/>
                          <a:ea typeface="Arial"/>
                          <a:cs typeface="Arial"/>
                        </a:rPr>
                        <a:t>9</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ownership and data policy</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pPr>
                      <a:r>
                        <a:rPr sz="1200">
                          <a:latin typeface="Arial"/>
                          <a:ea typeface="Arial"/>
                          <a:cs typeface="Arial"/>
                        </a:rPr>
                        <a:t>Specifies who is responsible for the observation and owns it.</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380766">
                <a:tc>
                  <a:txBody>
                    <a:bodyPr/>
                    <a:lstStyle/>
                    <a:p>
                      <a:pPr lvl="0" algn="l">
                        <a:defRPr b="0" i="0" sz="1800">
                          <a:solidFill>
                            <a:srgbClr val="000000"/>
                          </a:solidFill>
                        </a:defRPr>
                      </a:pPr>
                      <a:r>
                        <a:rPr sz="1200">
                          <a:latin typeface="Arial"/>
                          <a:ea typeface="Arial"/>
                          <a:cs typeface="Arial"/>
                        </a:rPr>
                        <a:t>10</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solidFill>
                            <a:srgbClr val="000000"/>
                          </a:solidFill>
                        </a:defRPr>
                      </a:pPr>
                      <a:r>
                        <a:rPr sz="1200">
                          <a:latin typeface="Arial"/>
                          <a:ea typeface="Arial"/>
                          <a:cs typeface="Arial"/>
                        </a:rPr>
                        <a:t>contact</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defRPr b="0" i="0" sz="1800">
                          <a:solidFill>
                            <a:srgbClr val="000000"/>
                          </a:solidFill>
                        </a:defRPr>
                      </a:pPr>
                      <a:r>
                        <a:rPr sz="1200">
                          <a:latin typeface="Arial"/>
                          <a:ea typeface="Arial"/>
                          <a:cs typeface="Arial"/>
                        </a:rPr>
                        <a:t>Specifies where information about the observation or dataset can be obtained.</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bl>
          </a:graphicData>
        </a:graphic>
      </p:graphicFrame>
      <p:sp>
        <p:nvSpPr>
          <p:cNvPr id="145" name="Shape 145"/>
          <p:cNvSpPr/>
          <p:nvPr/>
        </p:nvSpPr>
        <p:spPr>
          <a:xfrm>
            <a:off x="4933736" y="1395730"/>
            <a:ext cx="4183299" cy="1082229"/>
          </a:xfrm>
          <a:prstGeom prst="rect">
            <a:avLst/>
          </a:prstGeom>
          <a:solidFill>
            <a:srgbClr val="FFD479"/>
          </a:solidFill>
          <a:ln w="25400">
            <a:solidFill>
              <a:srgbClr val="941100"/>
            </a:solidFill>
          </a:ln>
          <a:extLst>
            <a:ext uri="{C572A759-6A51-4108-AA02-DFA0A04FC94B}">
              <ma14:wrappingTextBoxFlag xmlns:ma14="http://schemas.microsoft.com/office/mac/drawingml/2011/main" val="1"/>
            </a:ext>
          </a:extLst>
        </p:spPr>
        <p:txBody>
          <a:bodyPr lIns="0" tIns="0" rIns="0" bIns="0">
            <a:spAutoFit/>
          </a:bodyPr>
          <a:lstStyle/>
          <a:p>
            <a:pPr lvl="0">
              <a:defRPr sz="1800"/>
            </a:pPr>
            <a:r>
              <a:rPr sz="2400">
                <a:latin typeface="Arial"/>
                <a:ea typeface="Arial"/>
                <a:cs typeface="Arial"/>
                <a:sym typeface="Arial"/>
              </a:rPr>
              <a:t>10 categories,</a:t>
            </a:r>
            <a:endParaRPr>
              <a:latin typeface="Arial"/>
              <a:ea typeface="Arial"/>
              <a:cs typeface="Arial"/>
              <a:sym typeface="Arial"/>
            </a:endParaRPr>
          </a:p>
          <a:p>
            <a:pPr lvl="0">
              <a:defRPr sz="1800"/>
            </a:pPr>
            <a:r>
              <a:rPr sz="2400">
                <a:latin typeface="Arial"/>
                <a:ea typeface="Arial"/>
                <a:cs typeface="Arial"/>
                <a:sym typeface="Arial"/>
              </a:rPr>
              <a:t>90 elements,</a:t>
            </a:r>
            <a:endParaRPr sz="2400">
              <a:latin typeface="Arial"/>
              <a:ea typeface="Arial"/>
              <a:cs typeface="Arial"/>
              <a:sym typeface="Arial"/>
            </a:endParaRPr>
          </a:p>
          <a:p>
            <a:pPr lvl="0">
              <a:defRPr sz="1800"/>
            </a:pPr>
            <a:r>
              <a:rPr sz="2400" u="sng">
                <a:latin typeface="Arial"/>
                <a:ea typeface="Arial"/>
                <a:cs typeface="Arial"/>
                <a:sym typeface="Arial"/>
              </a:rPr>
              <a:t>All stored in OSCAR/Surface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4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fld id="{86CB4B4D-7CA3-9044-876B-883B54F8677D}" type="slidenum">
              <a:rPr sz="1200"/>
            </a:fld>
          </a:p>
        </p:txBody>
      </p:sp>
      <p:pic>
        <p:nvPicPr>
          <p:cNvPr id="150" name="image3.png"/>
          <p:cNvPicPr/>
          <p:nvPr/>
        </p:nvPicPr>
        <p:blipFill>
          <a:blip r:embed="rId2">
            <a:extLst/>
          </a:blip>
          <a:stretch>
            <a:fillRect/>
          </a:stretch>
        </p:blipFill>
        <p:spPr>
          <a:xfrm>
            <a:off x="0" y="105252"/>
            <a:ext cx="10902444" cy="5724239"/>
          </a:xfrm>
          <a:prstGeom prst="rect">
            <a:avLst/>
          </a:prstGeom>
          <a:ln w="12700">
            <a:miter lim="400000"/>
          </a:ln>
        </p:spPr>
      </p:pic>
      <p:sp>
        <p:nvSpPr>
          <p:cNvPr id="151" name="Shape 151"/>
          <p:cNvSpPr/>
          <p:nvPr/>
        </p:nvSpPr>
        <p:spPr>
          <a:xfrm>
            <a:off x="1135987" y="2919732"/>
            <a:ext cx="6840018" cy="444501"/>
          </a:xfrm>
          <a:prstGeom prst="rect">
            <a:avLst/>
          </a:prstGeom>
          <a:solidFill>
            <a:srgbClr val="FFD479"/>
          </a:solidFill>
          <a:ln w="25400">
            <a:solidFill>
              <a:srgbClr val="941100"/>
            </a:solidFill>
          </a:ln>
          <a:extLst>
            <a:ext uri="{C572A759-6A51-4108-AA02-DFA0A04FC94B}">
              <ma14:wrappingTextBoxFlag xmlns:ma14="http://schemas.microsoft.com/office/mac/drawingml/2011/main" val="1"/>
            </a:ext>
          </a:extLst>
        </p:spPr>
        <p:txBody>
          <a:bodyPr wrap="none" lIns="0" tIns="0" rIns="0" bIns="0">
            <a:spAutoFit/>
          </a:bodyPr>
          <a:lstStyle>
            <a:lvl1pPr>
              <a:spcBef>
                <a:spcPts val="1400"/>
              </a:spcBef>
              <a:defRPr sz="2400">
                <a:latin typeface="Avenir Book"/>
                <a:ea typeface="Avenir Book"/>
                <a:cs typeface="Avenir Book"/>
                <a:sym typeface="Avenir Book"/>
              </a:defRPr>
            </a:lvl1pPr>
          </a:lstStyle>
          <a:p>
            <a:pPr lvl="0">
              <a:defRPr sz="1800"/>
            </a:pPr>
            <a:r>
              <a:rPr sz="2400"/>
              <a:t>Screenshot from OSCAR/Surface beta-test version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51">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OSCAR map1.gif"/>
          <p:cNvPicPr/>
          <p:nvPr/>
        </p:nvPicPr>
        <p:blipFill>
          <a:blip r:embed="rId2">
            <a:extLst/>
          </a:blip>
          <a:stretch>
            <a:fillRect/>
          </a:stretch>
        </p:blipFill>
        <p:spPr>
          <a:xfrm>
            <a:off x="-711200" y="-235383"/>
            <a:ext cx="9144000" cy="6465166"/>
          </a:xfrm>
          <a:prstGeom prst="rect">
            <a:avLst/>
          </a:prstGeom>
          <a:ln w="12700">
            <a:miter lim="400000"/>
          </a:ln>
        </p:spPr>
      </p:pic>
      <p:sp>
        <p:nvSpPr>
          <p:cNvPr id="154" name="Shape 154"/>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fld id="{86CB4B4D-7CA3-9044-876B-883B54F8677D}" type="slidenum">
              <a:rPr sz="1200"/>
            </a:fld>
          </a:p>
        </p:txBody>
      </p:sp>
      <p:pic>
        <p:nvPicPr>
          <p:cNvPr id="155" name="OSCAR map2.gif"/>
          <p:cNvPicPr/>
          <p:nvPr/>
        </p:nvPicPr>
        <p:blipFill>
          <a:blip r:embed="rId3">
            <a:extLst/>
          </a:blip>
          <a:stretch>
            <a:fillRect/>
          </a:stretch>
        </p:blipFill>
        <p:spPr>
          <a:xfrm>
            <a:off x="469900" y="298017"/>
            <a:ext cx="9144000" cy="6465166"/>
          </a:xfrm>
          <a:prstGeom prst="rect">
            <a:avLst/>
          </a:prstGeom>
          <a:ln w="12700">
            <a:miter lim="400000"/>
          </a:ln>
        </p:spPr>
      </p:pic>
      <p:sp>
        <p:nvSpPr>
          <p:cNvPr id="156" name="Shape 156"/>
          <p:cNvSpPr/>
          <p:nvPr/>
        </p:nvSpPr>
        <p:spPr>
          <a:xfrm>
            <a:off x="6476986" y="2412986"/>
            <a:ext cx="511376" cy="508423"/>
          </a:xfrm>
          <a:custGeom>
            <a:avLst/>
            <a:gdLst/>
            <a:ahLst/>
            <a:cxnLst>
              <a:cxn ang="0">
                <a:pos x="wd2" y="hd2"/>
              </a:cxn>
              <a:cxn ang="5400000">
                <a:pos x="wd2" y="hd2"/>
              </a:cxn>
              <a:cxn ang="10800000">
                <a:pos x="wd2" y="hd2"/>
              </a:cxn>
              <a:cxn ang="16200000">
                <a:pos x="wd2" y="hd2"/>
              </a:cxn>
            </a:cxnLst>
            <a:rect l="0" t="0" r="r" b="b"/>
            <a:pathLst>
              <a:path w="19678"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rgbClr val="011993"/>
            </a:solidFill>
          </a:ln>
        </p:spPr>
        <p:txBody>
          <a:bodyPr lIns="0" tIns="0" rIns="0" bIns="0"/>
          <a:lstStyle/>
          <a:p>
            <a:pPr lvl="0">
              <a:defRPr>
                <a:latin typeface="+mj-lt"/>
                <a:ea typeface="+mj-ea"/>
                <a:cs typeface="+mj-cs"/>
                <a:sym typeface="Helvetica"/>
              </a:defRPr>
            </a:pPr>
          </a:p>
        </p:txBody>
      </p:sp>
      <p:pic>
        <p:nvPicPr>
          <p:cNvPr id="157" name="OSCAR map3.gif"/>
          <p:cNvPicPr/>
          <p:nvPr/>
        </p:nvPicPr>
        <p:blipFill>
          <a:blip r:embed="rId4">
            <a:extLst/>
          </a:blip>
          <a:stretch>
            <a:fillRect/>
          </a:stretch>
        </p:blipFill>
        <p:spPr>
          <a:xfrm>
            <a:off x="495300" y="285317"/>
            <a:ext cx="9144000" cy="6465166"/>
          </a:xfrm>
          <a:prstGeom prst="rect">
            <a:avLst/>
          </a:prstGeom>
          <a:ln w="12700">
            <a:miter lim="400000"/>
          </a:ln>
        </p:spPr>
      </p:pic>
      <p:pic>
        <p:nvPicPr>
          <p:cNvPr id="158" name="OSCAR map4.gif"/>
          <p:cNvPicPr/>
          <p:nvPr/>
        </p:nvPicPr>
        <p:blipFill>
          <a:blip r:embed="rId5">
            <a:extLst/>
          </a:blip>
          <a:stretch>
            <a:fillRect/>
          </a:stretch>
        </p:blipFill>
        <p:spPr>
          <a:xfrm>
            <a:off x="1131563" y="241300"/>
            <a:ext cx="4848874" cy="6858000"/>
          </a:xfrm>
          <a:prstGeom prst="rect">
            <a:avLst/>
          </a:prstGeom>
          <a:ln w="12700">
            <a:miter lim="400000"/>
          </a:ln>
        </p:spPr>
      </p:pic>
      <p:pic>
        <p:nvPicPr>
          <p:cNvPr id="159" name="OSCAR map5.gif"/>
          <p:cNvPicPr/>
          <p:nvPr/>
        </p:nvPicPr>
        <p:blipFill>
          <a:blip r:embed="rId6">
            <a:extLst/>
          </a:blip>
          <a:stretch>
            <a:fillRect/>
          </a:stretch>
        </p:blipFill>
        <p:spPr>
          <a:xfrm>
            <a:off x="3760463" y="723900"/>
            <a:ext cx="4848874" cy="6858000"/>
          </a:xfrm>
          <a:prstGeom prst="rect">
            <a:avLst/>
          </a:prstGeom>
          <a:ln w="12700">
            <a:miter lim="400000"/>
          </a:ln>
        </p:spPr>
      </p:pic>
      <p:sp>
        <p:nvSpPr>
          <p:cNvPr id="160" name="Shape 160"/>
          <p:cNvSpPr/>
          <p:nvPr/>
        </p:nvSpPr>
        <p:spPr>
          <a:xfrm>
            <a:off x="6489699" y="3009899"/>
            <a:ext cx="347319" cy="34382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0800">
            <a:solidFill>
              <a:srgbClr val="011993"/>
            </a:solidFill>
          </a:ln>
        </p:spPr>
        <p:txBody>
          <a:bodyPr lIns="0" tIns="0" rIns="0" bIns="0"/>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32" presetID="23" grpId="2" fill="hold">
                                  <p:stCondLst>
                                    <p:cond delay="0"/>
                                  </p:stCondLst>
                                  <p:iterate type="el" backwards="0">
                                    <p:tmAbs val="0"/>
                                  </p:iterate>
                                  <p:childTnLst>
                                    <p:set>
                                      <p:cBhvr>
                                        <p:cTn id="10" fill="hold"/>
                                        <p:tgtEl>
                                          <p:spTgt spid="155"/>
                                        </p:tgtEl>
                                        <p:attrNameLst>
                                          <p:attrName>style.visibility</p:attrName>
                                        </p:attrNameLst>
                                      </p:cBhvr>
                                      <p:to>
                                        <p:strVal val="visible"/>
                                      </p:to>
                                    </p:set>
                                    <p:anim calcmode="lin" valueType="num">
                                      <p:cBhvr>
                                        <p:cTn id="11" dur="500" fill="hold"/>
                                        <p:tgtEl>
                                          <p:spTgt spid="155"/>
                                        </p:tgtEl>
                                        <p:attrNameLst>
                                          <p:attrName>ppt_w</p:attrName>
                                        </p:attrNameLst>
                                      </p:cBhvr>
                                      <p:tavLst>
                                        <p:tav tm="0">
                                          <p:val>
                                            <p:fltVal val="0"/>
                                          </p:val>
                                        </p:tav>
                                        <p:tav tm="100000">
                                          <p:val>
                                            <p:strVal val="#ppt_w"/>
                                          </p:val>
                                        </p:tav>
                                      </p:tavLst>
                                    </p:anim>
                                    <p:anim calcmode="lin" valueType="num">
                                      <p:cBhvr>
                                        <p:cTn id="12" dur="500" fill="hold"/>
                                        <p:tgtEl>
                                          <p:spTgt spid="15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3" fill="hold">
                                  <p:stCondLst>
                                    <p:cond delay="0"/>
                                  </p:stCondLst>
                                  <p:iterate type="el" backwards="0">
                                    <p:tmAbs val="0"/>
                                  </p:iterate>
                                  <p:childTnLst>
                                    <p:set>
                                      <p:cBhvr>
                                        <p:cTn id="16" fill="hold"/>
                                        <p:tgtEl>
                                          <p:spTgt spid="1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32" presetID="23" grpId="4" fill="hold">
                                  <p:stCondLst>
                                    <p:cond delay="0"/>
                                  </p:stCondLst>
                                  <p:iterate type="el" backwards="0">
                                    <p:tmAbs val="0"/>
                                  </p:iterate>
                                  <p:childTnLst>
                                    <p:set>
                                      <p:cBhvr>
                                        <p:cTn id="20" fill="hold"/>
                                        <p:tgtEl>
                                          <p:spTgt spid="158"/>
                                        </p:tgtEl>
                                        <p:attrNameLst>
                                          <p:attrName>style.visibility</p:attrName>
                                        </p:attrNameLst>
                                      </p:cBhvr>
                                      <p:to>
                                        <p:strVal val="visible"/>
                                      </p:to>
                                    </p:set>
                                    <p:anim calcmode="lin" valueType="num">
                                      <p:cBhvr>
                                        <p:cTn id="21" dur="500" fill="hold"/>
                                        <p:tgtEl>
                                          <p:spTgt spid="158"/>
                                        </p:tgtEl>
                                        <p:attrNameLst>
                                          <p:attrName>ppt_w</p:attrName>
                                        </p:attrNameLst>
                                      </p:cBhvr>
                                      <p:tavLst>
                                        <p:tav tm="0">
                                          <p:val>
                                            <p:fltVal val="0"/>
                                          </p:val>
                                        </p:tav>
                                        <p:tav tm="100000">
                                          <p:val>
                                            <p:strVal val="#ppt_w"/>
                                          </p:val>
                                        </p:tav>
                                      </p:tavLst>
                                    </p:anim>
                                    <p:anim calcmode="lin" valueType="num">
                                      <p:cBhvr>
                                        <p:cTn id="22" dur="500" fill="hold"/>
                                        <p:tgtEl>
                                          <p:spTgt spid="15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32" presetID="23" grpId="5" fill="hold">
                                  <p:stCondLst>
                                    <p:cond delay="0"/>
                                  </p:stCondLst>
                                  <p:iterate type="el" backwards="0">
                                    <p:tmAbs val="0"/>
                                  </p:iterate>
                                  <p:childTnLst>
                                    <p:set>
                                      <p:cBhvr>
                                        <p:cTn id="26" fill="hold"/>
                                        <p:tgtEl>
                                          <p:spTgt spid="159"/>
                                        </p:tgtEl>
                                        <p:attrNameLst>
                                          <p:attrName>style.visibility</p:attrName>
                                        </p:attrNameLst>
                                      </p:cBhvr>
                                      <p:to>
                                        <p:strVal val="visible"/>
                                      </p:to>
                                    </p:set>
                                    <p:anim calcmode="lin" valueType="num">
                                      <p:cBhvr>
                                        <p:cTn id="27" dur="500" fill="hold"/>
                                        <p:tgtEl>
                                          <p:spTgt spid="159"/>
                                        </p:tgtEl>
                                        <p:attrNameLst>
                                          <p:attrName>ppt_w</p:attrName>
                                        </p:attrNameLst>
                                      </p:cBhvr>
                                      <p:tavLst>
                                        <p:tav tm="0">
                                          <p:val>
                                            <p:fltVal val="0"/>
                                          </p:val>
                                        </p:tav>
                                        <p:tav tm="100000">
                                          <p:val>
                                            <p:strVal val="#ppt_w"/>
                                          </p:val>
                                        </p:tav>
                                      </p:tavLst>
                                    </p:anim>
                                    <p:anim calcmode="lin" valueType="num">
                                      <p:cBhvr>
                                        <p:cTn id="28" dur="500" fill="hold"/>
                                        <p:tgtEl>
                                          <p:spTgt spid="15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6" fill="hold">
                                  <p:stCondLst>
                                    <p:cond delay="0"/>
                                  </p:stCondLst>
                                  <p:iterate type="el" backwards="0">
                                    <p:tmAbs val="0"/>
                                  </p:iterate>
                                  <p:childTnLst>
                                    <p:set>
                                      <p:cBhvr>
                                        <p:cTn id="32" fill="hold"/>
                                        <p:tgtEl>
                                          <p:spTgt spid="1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7" fill="hold">
                                  <p:stCondLst>
                                    <p:cond delay="0"/>
                                  </p:stCondLst>
                                  <p:iterate type="el" backwards="0">
                                    <p:tmAbs val="0"/>
                                  </p:iterate>
                                  <p:childTnLst>
                                    <p:set>
                                      <p:cBhvr>
                                        <p:cTn id="36" fill="hold"/>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5"/>
      <p:bldP build="whole" bldLvl="1" animBg="1" rev="0" advAuto="0" spid="157" grpId="3"/>
      <p:bldP build="whole" bldLvl="1" animBg="1" rev="0" advAuto="0" spid="155" grpId="2"/>
      <p:bldP build="whole" bldLvl="1" animBg="1" rev="0" advAuto="0" spid="156" grpId="7"/>
      <p:bldP build="whole" bldLvl="1" animBg="1" rev="0" advAuto="0" spid="160" grpId="6"/>
      <p:bldP build="whole" bldLvl="1" animBg="1" rev="0" advAuto="0" spid="153" grpId="1"/>
      <p:bldP build="whole" bldLvl="1" animBg="1" rev="0" advAuto="0" spid="158" grpId="4"/>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228600" y="1358899"/>
            <a:ext cx="1524000"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800">
                <a:solidFill>
                  <a:srgbClr val="FFFFFF"/>
                </a:solidFill>
                <a:latin typeface="Arial Black"/>
                <a:ea typeface="Arial Black"/>
                <a:cs typeface="Arial Black"/>
                <a:sym typeface="Arial Black"/>
              </a:defRPr>
            </a:lvl1pPr>
          </a:lstStyle>
          <a:p>
            <a:pPr lvl="0">
              <a:defRPr>
                <a:solidFill>
                  <a:srgbClr val="000000"/>
                </a:solidFill>
              </a:defRPr>
            </a:pPr>
            <a:r>
              <a:rPr>
                <a:solidFill>
                  <a:srgbClr val="FFFFFF"/>
                </a:solidFill>
              </a:rPr>
              <a:t>WMO</a:t>
            </a:r>
          </a:p>
        </p:txBody>
      </p:sp>
      <p:sp>
        <p:nvSpPr>
          <p:cNvPr id="91" name="Shape 91"/>
          <p:cNvSpPr/>
          <p:nvPr>
            <p:ph type="title" idx="4294967295"/>
          </p:nvPr>
        </p:nvSpPr>
        <p:spPr>
          <a:xfrm>
            <a:off x="250824" y="188905"/>
            <a:ext cx="8713790" cy="792176"/>
          </a:xfrm>
          <a:prstGeom prst="rect">
            <a:avLst/>
          </a:prstGeom>
        </p:spPr>
        <p:txBody>
          <a:bodyPr>
            <a:normAutofit fontScale="100000" lnSpcReduction="0"/>
          </a:bodyPr>
          <a:lstStyle>
            <a:lvl1pPr algn="ctr">
              <a:defRPr sz="4300">
                <a:solidFill>
                  <a:srgbClr val="333399"/>
                </a:solidFill>
              </a:defRPr>
            </a:lvl1pPr>
          </a:lstStyle>
          <a:p>
            <a:pPr lvl="0">
              <a:defRPr b="0" sz="1800">
                <a:solidFill>
                  <a:srgbClr val="000000"/>
                </a:solidFill>
              </a:defRPr>
            </a:pPr>
            <a:r>
              <a:rPr b="1" sz="4300">
                <a:solidFill>
                  <a:srgbClr val="333399"/>
                </a:solidFill>
              </a:rPr>
              <a:t>Outline</a:t>
            </a:r>
          </a:p>
        </p:txBody>
      </p:sp>
      <p:sp>
        <p:nvSpPr>
          <p:cNvPr id="92" name="Shape 92"/>
          <p:cNvSpPr/>
          <p:nvPr>
            <p:ph type="body" idx="4294967295"/>
          </p:nvPr>
        </p:nvSpPr>
        <p:spPr>
          <a:xfrm>
            <a:off x="911223" y="1285869"/>
            <a:ext cx="7282437" cy="4682638"/>
          </a:xfrm>
          <a:prstGeom prst="rect">
            <a:avLst/>
          </a:prstGeom>
        </p:spPr>
        <p:txBody>
          <a:bodyPr>
            <a:normAutofit fontScale="100000" lnSpcReduction="0"/>
          </a:bodyPr>
          <a:lstStyle/>
          <a:p>
            <a:pPr lvl="1" marL="742244" indent="-361244">
              <a:spcBef>
                <a:spcPts val="1200"/>
              </a:spcBef>
              <a:buClrTx/>
              <a:buFontTx/>
              <a:buChar char="•"/>
              <a:defRPr sz="1800"/>
            </a:pPr>
            <a:r>
              <a:rPr sz="3200"/>
              <a:t>What is WIGOS</a:t>
            </a:r>
            <a:endParaRPr sz="3200"/>
          </a:p>
          <a:p>
            <a:pPr lvl="1" marL="742244" indent="-361244">
              <a:spcBef>
                <a:spcPts val="1200"/>
              </a:spcBef>
              <a:buClrTx/>
              <a:buFontTx/>
              <a:buChar char="•"/>
              <a:defRPr sz="1800"/>
            </a:pPr>
            <a:r>
              <a:rPr sz="3200"/>
              <a:t>Why do we need it?</a:t>
            </a:r>
          </a:p>
          <a:p>
            <a:pPr lvl="1" marL="742244" indent="-361244">
              <a:spcBef>
                <a:spcPts val="1200"/>
              </a:spcBef>
              <a:buClrTx/>
              <a:buFontTx/>
              <a:buChar char="•"/>
              <a:defRPr sz="1800"/>
            </a:pPr>
            <a:r>
              <a:rPr sz="3200"/>
              <a:t>Status of the WIGOS Framework</a:t>
            </a:r>
          </a:p>
          <a:p>
            <a:pPr lvl="2" marL="1082842" indent="-320842">
              <a:spcBef>
                <a:spcPts val="1200"/>
              </a:spcBef>
              <a:buClrTx/>
              <a:buFontTx/>
              <a:buChar char="•"/>
              <a:defRPr sz="1800"/>
            </a:pPr>
            <a:r>
              <a:rPr sz="3200"/>
              <a:t>Regional level</a:t>
            </a:r>
          </a:p>
          <a:p>
            <a:pPr lvl="1" marL="742244" indent="-361244">
              <a:spcBef>
                <a:spcPts val="1200"/>
              </a:spcBef>
              <a:buClrTx/>
              <a:buFontTx/>
              <a:buChar char="•"/>
              <a:defRPr sz="1800"/>
            </a:pPr>
            <a:r>
              <a:rPr sz="3200"/>
              <a:t>The next four years: The WIGOS Pre-Operational Phase</a:t>
            </a:r>
          </a:p>
          <a:p>
            <a:pPr lvl="1" marL="742244" indent="-361244">
              <a:spcBef>
                <a:spcPts val="1200"/>
              </a:spcBef>
              <a:buClrTx/>
              <a:buFontTx/>
              <a:buChar char="•"/>
              <a:defRPr sz="1800"/>
            </a:pPr>
            <a:r>
              <a:rPr sz="3200"/>
              <a:t>Summary and conclusions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fld id="{86CB4B4D-7CA3-9044-876B-883B54F8677D}" type="slidenum">
              <a:rPr sz="1200"/>
            </a:fld>
          </a:p>
        </p:txBody>
      </p:sp>
      <p:pic>
        <p:nvPicPr>
          <p:cNvPr id="163" name="Screen Shot 2015-10-05 at 09.03.37.png"/>
          <p:cNvPicPr/>
          <p:nvPr/>
        </p:nvPicPr>
        <p:blipFill>
          <a:blip r:embed="rId2">
            <a:extLst/>
          </a:blip>
          <a:stretch>
            <a:fillRect/>
          </a:stretch>
        </p:blipFill>
        <p:spPr>
          <a:xfrm>
            <a:off x="0" y="9525"/>
            <a:ext cx="9144000" cy="683895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idx="4294967295"/>
          </p:nvPr>
        </p:nvSpPr>
        <p:spPr>
          <a:xfrm>
            <a:off x="250824" y="188913"/>
            <a:ext cx="8713790" cy="647799"/>
          </a:xfrm>
          <a:prstGeom prst="rect">
            <a:avLst/>
          </a:prstGeom>
        </p:spPr>
        <p:txBody>
          <a:bodyPr lIns="45719" tIns="45719" rIns="45719" bIns="45719">
            <a:normAutofit fontScale="100000" lnSpcReduction="0"/>
          </a:bodyPr>
          <a:lstStyle>
            <a:lvl1pPr defTabSz="905255">
              <a:defRPr sz="2600">
                <a:solidFill>
                  <a:srgbClr val="333399"/>
                </a:solidFill>
              </a:defRPr>
            </a:lvl1pPr>
          </a:lstStyle>
          <a:p>
            <a:pPr lvl="0">
              <a:defRPr b="0" sz="1800">
                <a:solidFill>
                  <a:srgbClr val="000000"/>
                </a:solidFill>
              </a:defRPr>
            </a:pPr>
            <a:r>
              <a:rPr b="1" sz="2600">
                <a:solidFill>
                  <a:srgbClr val="333399"/>
                </a:solidFill>
              </a:rPr>
              <a:t>Plan for transition from Vol.A to OSCAR/Surface</a:t>
            </a:r>
          </a:p>
        </p:txBody>
      </p:sp>
      <p:sp>
        <p:nvSpPr>
          <p:cNvPr id="166" name="Shape 166"/>
          <p:cNvSpPr/>
          <p:nvPr>
            <p:ph type="body" idx="4294967295"/>
          </p:nvPr>
        </p:nvSpPr>
        <p:spPr>
          <a:xfrm>
            <a:off x="504824" y="1154212"/>
            <a:ext cx="8201077" cy="5400600"/>
          </a:xfrm>
          <a:prstGeom prst="rect">
            <a:avLst/>
          </a:prstGeom>
        </p:spPr>
        <p:txBody>
          <a:bodyPr lIns="45719" tIns="45719" rIns="45719" bIns="45719">
            <a:normAutofit fontScale="100000" lnSpcReduction="0"/>
          </a:bodyPr>
          <a:lstStyle/>
          <a:p>
            <a:pPr lvl="0" marL="269595" indent="-269595">
              <a:spcBef>
                <a:spcPts val="500"/>
              </a:spcBef>
              <a:buClrTx/>
              <a:buFontTx/>
              <a:buChar char="•"/>
              <a:defRPr sz="1800"/>
            </a:pPr>
            <a:r>
              <a:rPr sz="2200"/>
              <a:t>Transition period: </a:t>
            </a:r>
            <a:r>
              <a:rPr sz="2200"/>
              <a:t>December </a:t>
            </a:r>
            <a:r>
              <a:rPr sz="2200"/>
              <a:t>2015  - </a:t>
            </a:r>
            <a:r>
              <a:rPr sz="2200"/>
              <a:t>Dec </a:t>
            </a:r>
            <a:r>
              <a:rPr sz="2200"/>
              <a:t>2017.</a:t>
            </a:r>
          </a:p>
          <a:p>
            <a:pPr lvl="0" marL="269595" indent="-269595">
              <a:spcBef>
                <a:spcPts val="500"/>
              </a:spcBef>
              <a:buClrTx/>
              <a:buFontTx/>
              <a:buChar char="•"/>
              <a:defRPr sz="1800"/>
            </a:pPr>
            <a:r>
              <a:rPr sz="2200"/>
              <a:t>In </a:t>
            </a:r>
            <a:r>
              <a:rPr sz="2200"/>
              <a:t>December </a:t>
            </a:r>
            <a:r>
              <a:rPr sz="2200"/>
              <a:t>2015, National Focal Points will be given the opportunity to decide between:</a:t>
            </a:r>
          </a:p>
          <a:p>
            <a:pPr lvl="1" marL="650595" indent="-269595">
              <a:spcBef>
                <a:spcPts val="500"/>
              </a:spcBef>
              <a:buClrTx/>
              <a:buFontTx/>
              <a:buChar char="•"/>
              <a:defRPr sz="1800"/>
            </a:pPr>
            <a:r>
              <a:rPr sz="2200"/>
              <a:t>providing their WIGOS metadata directly via OSCAR</a:t>
            </a:r>
          </a:p>
          <a:p>
            <a:pPr lvl="1" marL="603806" indent="-222806">
              <a:spcBef>
                <a:spcPts val="400"/>
              </a:spcBef>
              <a:buClrTx/>
              <a:buFontTx/>
              <a:buChar char="•"/>
              <a:defRPr sz="1800"/>
            </a:pPr>
            <a:r>
              <a:rPr sz="2000"/>
              <a:t>c</a:t>
            </a:r>
            <a:r>
              <a:rPr sz="2200"/>
              <a:t>ontinuing to provide their metadata through existing WMO procedures</a:t>
            </a:r>
          </a:p>
          <a:p>
            <a:pPr lvl="0" marL="269595" indent="-269595">
              <a:spcBef>
                <a:spcPts val="500"/>
              </a:spcBef>
              <a:buClrTx/>
              <a:buFontTx/>
              <a:buChar char="•"/>
              <a:defRPr sz="1800"/>
            </a:pPr>
            <a:r>
              <a:rPr sz="2200"/>
              <a:t>Uploads will be possible through:</a:t>
            </a:r>
          </a:p>
          <a:p>
            <a:pPr lvl="1" marL="650595" indent="-269595">
              <a:spcBef>
                <a:spcPts val="500"/>
              </a:spcBef>
              <a:buClrTx/>
              <a:buFontTx/>
              <a:buChar char="•"/>
              <a:defRPr sz="1800"/>
            </a:pPr>
            <a:r>
              <a:rPr sz="2200"/>
              <a:t>user editing via the web interface, and</a:t>
            </a:r>
          </a:p>
          <a:p>
            <a:pPr lvl="1" marL="650595" indent="-269595">
              <a:spcBef>
                <a:spcPts val="500"/>
              </a:spcBef>
              <a:buClrTx/>
              <a:buFontTx/>
              <a:buChar char="•"/>
              <a:defRPr sz="1800"/>
            </a:pPr>
            <a:r>
              <a:rPr sz="2200"/>
              <a:t>machine to machine interfaces/web service</a:t>
            </a:r>
          </a:p>
          <a:p>
            <a:pPr lvl="0" marL="269595" indent="-269595">
              <a:spcBef>
                <a:spcPts val="500"/>
              </a:spcBef>
              <a:buClrTx/>
              <a:buFontTx/>
              <a:buChar char="•"/>
              <a:defRPr sz="1800"/>
            </a:pPr>
            <a:r>
              <a:rPr sz="2200"/>
              <a:t>At that point (</a:t>
            </a:r>
            <a:r>
              <a:rPr sz="2200"/>
              <a:t>Dec </a:t>
            </a:r>
            <a:r>
              <a:rPr sz="2200"/>
              <a:t>2015), OSCAR will become the official repository of WIGOS metadata, and will serve as the source for Vol. A</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idx="4294967295"/>
          </p:nvPr>
        </p:nvSpPr>
        <p:spPr>
          <a:xfrm>
            <a:off x="250824" y="188913"/>
            <a:ext cx="8713790" cy="647799"/>
          </a:xfrm>
          <a:prstGeom prst="rect">
            <a:avLst/>
          </a:prstGeom>
        </p:spPr>
        <p:txBody>
          <a:bodyPr lIns="45719" tIns="45719" rIns="45719" bIns="45719">
            <a:normAutofit fontScale="100000" lnSpcReduction="0"/>
          </a:bodyPr>
          <a:lstStyle/>
          <a:p>
            <a:pPr lvl="0">
              <a:defRPr b="0" sz="1800"/>
            </a:pPr>
            <a:r>
              <a:rPr b="1" sz="3000">
                <a:solidFill>
                  <a:srgbClr val="333399"/>
                </a:solidFill>
              </a:rPr>
              <a:t>Plans for transition from Vol.A </a:t>
            </a:r>
            <a:r>
              <a:rPr sz="3000">
                <a:solidFill>
                  <a:srgbClr val="333399"/>
                </a:solidFill>
              </a:rPr>
              <a:t>(Cont.)</a:t>
            </a:r>
          </a:p>
        </p:txBody>
      </p:sp>
      <p:sp>
        <p:nvSpPr>
          <p:cNvPr id="169" name="Shape 169"/>
          <p:cNvSpPr/>
          <p:nvPr>
            <p:ph type="body" idx="4294967295"/>
          </p:nvPr>
        </p:nvSpPr>
        <p:spPr>
          <a:xfrm>
            <a:off x="250824" y="1052734"/>
            <a:ext cx="8713790" cy="5112571"/>
          </a:xfrm>
          <a:prstGeom prst="rect">
            <a:avLst/>
          </a:prstGeom>
        </p:spPr>
        <p:txBody>
          <a:bodyPr lIns="45719" tIns="45719" rIns="45719" bIns="45719">
            <a:normAutofit fontScale="100000" lnSpcReduction="0"/>
          </a:bodyPr>
          <a:lstStyle/>
          <a:p>
            <a:pPr lvl="0" marL="269595" indent="-269595">
              <a:spcBef>
                <a:spcPts val="800"/>
              </a:spcBef>
              <a:buClrTx/>
              <a:buFontTx/>
              <a:buChar char="•"/>
              <a:defRPr sz="1800"/>
            </a:pPr>
            <a:r>
              <a:rPr sz="2200"/>
              <a:t>OSCAR can generate reports similar to the existing Vol. A flat-files available on the WMO website. The new “Vol. A report” will maintain all current column headings but may not contain information in all columns.</a:t>
            </a:r>
          </a:p>
          <a:p>
            <a:pPr lvl="0" marL="269595" indent="-269595">
              <a:spcBef>
                <a:spcPts val="800"/>
              </a:spcBef>
              <a:buClrTx/>
              <a:buFontTx/>
              <a:buChar char="•"/>
              <a:defRPr sz="1800"/>
            </a:pPr>
            <a:r>
              <a:rPr sz="2200"/>
              <a:t>Station information provided to WMO via current Vol. A procedures will be used to update WIGOS metadata in OSCAR.</a:t>
            </a:r>
          </a:p>
          <a:p>
            <a:pPr lvl="0" marL="269595" indent="-269595">
              <a:spcBef>
                <a:spcPts val="800"/>
              </a:spcBef>
              <a:buClrTx/>
              <a:buFontTx/>
              <a:buChar char="•"/>
              <a:defRPr sz="1800"/>
            </a:pPr>
            <a:r>
              <a:rPr sz="2200"/>
              <a:t>Protocol and format for feeding information </a:t>
            </a:r>
            <a:r>
              <a:rPr sz="2200"/>
              <a:t>by batch-process </a:t>
            </a:r>
            <a:r>
              <a:rPr sz="2200"/>
              <a:t>into OSCAR to be completed by mid-2016 </a:t>
            </a:r>
          </a:p>
          <a:p>
            <a:pPr lvl="0" marL="269595" indent="-269595">
              <a:spcBef>
                <a:spcPts val="800"/>
              </a:spcBef>
              <a:buClrTx/>
              <a:buFontTx/>
              <a:buChar char="•"/>
              <a:defRPr sz="1800"/>
            </a:pPr>
            <a:r>
              <a:rPr sz="2200"/>
              <a:t>By </a:t>
            </a:r>
            <a:r>
              <a:rPr sz="2200"/>
              <a:t>December </a:t>
            </a:r>
            <a:r>
              <a:rPr sz="2200"/>
              <a:t>2017, transition to OSCAR completed; Vol. A will officially cease to exist and related procedures used to maintain station information will be discontinued</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304800" y="228600"/>
            <a:ext cx="8713790" cy="935038"/>
          </a:xfrm>
          <a:prstGeom prst="rect">
            <a:avLst/>
          </a:prstGeom>
        </p:spPr>
        <p:txBody>
          <a:bodyPr>
            <a:normAutofit fontScale="100000" lnSpcReduction="0"/>
          </a:bodyPr>
          <a:lstStyle/>
          <a:p>
            <a:pPr lvl="0">
              <a:defRPr sz="1800"/>
            </a:pPr>
            <a:r>
              <a:rPr sz="3000"/>
              <a:t>Legacy VolA Format</a:t>
            </a:r>
          </a:p>
        </p:txBody>
      </p:sp>
      <p:graphicFrame>
        <p:nvGraphicFramePr>
          <p:cNvPr id="172" name="Table 172"/>
          <p:cNvGraphicFramePr/>
          <p:nvPr/>
        </p:nvGraphicFramePr>
        <p:xfrm>
          <a:off x="5029200" y="228600"/>
          <a:ext cx="3992861" cy="116792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42899"/>
                <a:gridCol w="979853"/>
                <a:gridCol w="2170108"/>
              </a:tblGrid>
              <a:tr h="682778">
                <a:tc>
                  <a:txBody>
                    <a:bodyPr/>
                    <a:lstStyle/>
                    <a:p>
                      <a:pPr lvl="0" algn="l">
                        <a:lnSpc>
                          <a:spcPct val="115000"/>
                        </a:lnSpc>
                        <a:spcBef>
                          <a:spcPts val="300"/>
                        </a:spcBef>
                        <a:defRPr b="0" i="0" sz="1800"/>
                      </a:pPr>
                      <a:r>
                        <a:rPr b="1" sz="900">
                          <a:latin typeface="Arial Narrow"/>
                          <a:ea typeface="Arial Narrow"/>
                          <a:cs typeface="Arial Narrow"/>
                          <a:sym typeface="Arial Narrow"/>
                        </a:rPr>
                        <a:t>VolA field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b="1" sz="900">
                          <a:latin typeface="Arial Narrow"/>
                          <a:ea typeface="Arial Narrow"/>
                          <a:cs typeface="Arial Narrow"/>
                          <a:sym typeface="Arial Narrow"/>
                        </a:rPr>
                        <a:t>Difference in OSCAR export file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b="1" sz="900">
                          <a:latin typeface="Arial Narrow"/>
                          <a:ea typeface="Arial Narrow"/>
                          <a:cs typeface="Arial Narrow"/>
                          <a:sym typeface="Arial Narrow"/>
                        </a:rPr>
                        <a:t>Comment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RegionId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96271">
                <a:tc>
                  <a:txBody>
                    <a:bodyPr/>
                    <a:lstStyle/>
                    <a:p>
                      <a:pPr lvl="0" algn="l">
                        <a:lnSpc>
                          <a:spcPct val="115000"/>
                        </a:lnSpc>
                        <a:spcBef>
                          <a:spcPts val="300"/>
                        </a:spcBef>
                        <a:defRPr b="0" i="0" sz="1800"/>
                      </a:pPr>
                      <a:r>
                        <a:rPr sz="900">
                          <a:latin typeface="Arial Narrow"/>
                          <a:ea typeface="Arial Narrow"/>
                          <a:cs typeface="Arial Narrow"/>
                          <a:sym typeface="Arial Narrow"/>
                        </a:rPr>
                        <a:t>RegionName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almost the 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English only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329547">
                <a:tc>
                  <a:txBody>
                    <a:bodyPr/>
                    <a:lstStyle/>
                    <a:p>
                      <a:pPr lvl="0" algn="l">
                        <a:lnSpc>
                          <a:spcPct val="115000"/>
                        </a:lnSpc>
                        <a:spcBef>
                          <a:spcPts val="300"/>
                        </a:spcBef>
                        <a:defRPr b="0" i="0" sz="1800"/>
                      </a:pPr>
                      <a:r>
                        <a:rPr sz="900">
                          <a:latin typeface="Arial Narrow"/>
                          <a:ea typeface="Arial Narrow"/>
                          <a:cs typeface="Arial Narrow"/>
                          <a:sym typeface="Arial Narrow"/>
                        </a:rPr>
                        <a:t>CountryArea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almost the 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English only, sort order different.</a:t>
                      </a:r>
                      <a:endParaRPr sz="900">
                        <a:latin typeface="Arial Narrow"/>
                        <a:ea typeface="Arial Narrow"/>
                        <a:cs typeface="Arial Narrow"/>
                        <a:sym typeface="Arial Narrow"/>
                      </a:endParaRPr>
                    </a:p>
                    <a:p>
                      <a:pPr lvl="0" algn="l">
                        <a:lnSpc>
                          <a:spcPct val="115000"/>
                        </a:lnSpc>
                        <a:spcBef>
                          <a:spcPts val="300"/>
                        </a:spcBef>
                        <a:defRPr b="0" i="0" sz="1800"/>
                      </a:pPr>
                      <a:r>
                        <a:rPr sz="900">
                          <a:latin typeface="Arial Narrow"/>
                          <a:ea typeface="Arial Narrow"/>
                          <a:cs typeface="Arial Narrow"/>
                          <a:sym typeface="Arial Narrow"/>
                        </a:rPr>
                        <a:t>Textual changes possible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96271">
                <a:tc>
                  <a:txBody>
                    <a:bodyPr/>
                    <a:lstStyle/>
                    <a:p>
                      <a:pPr lvl="0" algn="l">
                        <a:lnSpc>
                          <a:spcPct val="115000"/>
                        </a:lnSpc>
                        <a:spcBef>
                          <a:spcPts val="300"/>
                        </a:spcBef>
                        <a:defRPr b="0" i="0" sz="1800"/>
                      </a:pPr>
                      <a:r>
                        <a:rPr sz="900">
                          <a:latin typeface="Arial Narrow"/>
                          <a:ea typeface="Arial Narrow"/>
                          <a:cs typeface="Arial Narrow"/>
                          <a:sym typeface="Arial Narrow"/>
                        </a:rPr>
                        <a:t>CountryCode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different</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ISO3 instead of number code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449343">
                <a:tc>
                  <a:txBody>
                    <a:bodyPr/>
                    <a:lstStyle/>
                    <a:p>
                      <a:pPr lvl="0" algn="l">
                        <a:lnSpc>
                          <a:spcPct val="115000"/>
                        </a:lnSpc>
                        <a:spcBef>
                          <a:spcPts val="300"/>
                        </a:spcBef>
                        <a:defRPr b="0" i="0" sz="1800"/>
                      </a:pPr>
                      <a:r>
                        <a:rPr sz="900">
                          <a:latin typeface="Arial Narrow"/>
                          <a:ea typeface="Arial Narrow"/>
                          <a:cs typeface="Arial Narrow"/>
                          <a:sym typeface="Arial Narrow"/>
                        </a:rPr>
                        <a:t>StationId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WIGOS ID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Built according to Attachment 2.1 of the WIGOS Manual approved by WMO 17</a:t>
                      </a:r>
                      <a:r>
                        <a:rPr baseline="30000" sz="900">
                          <a:latin typeface="Arial Narrow"/>
                          <a:ea typeface="Arial Narrow"/>
                          <a:cs typeface="Arial Narrow"/>
                          <a:sym typeface="Arial Narrow"/>
                        </a:rPr>
                        <a:t>th</a:t>
                      </a:r>
                      <a:r>
                        <a:rPr sz="900">
                          <a:latin typeface="Arial Narrow"/>
                          <a:ea typeface="Arial Narrow"/>
                          <a:cs typeface="Arial Narrow"/>
                          <a:sym typeface="Arial Narrow"/>
                        </a:rPr>
                        <a:t> Congress.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IndexNbr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96271">
                <a:tc>
                  <a:txBody>
                    <a:bodyPr/>
                    <a:lstStyle/>
                    <a:p>
                      <a:pPr lvl="0" algn="l">
                        <a:lnSpc>
                          <a:spcPct val="115000"/>
                        </a:lnSpc>
                        <a:spcBef>
                          <a:spcPts val="300"/>
                        </a:spcBef>
                        <a:defRPr b="0" i="0" sz="1800"/>
                      </a:pPr>
                      <a:r>
                        <a:rPr sz="900">
                          <a:latin typeface="Arial Narrow"/>
                          <a:ea typeface="Arial Narrow"/>
                          <a:cs typeface="Arial Narrow"/>
                          <a:sym typeface="Arial Narrow"/>
                        </a:rPr>
                        <a:t>IndexSubNbr</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96271">
                <a:tc>
                  <a:txBody>
                    <a:bodyPr/>
                    <a:lstStyle/>
                    <a:p>
                      <a:pPr lvl="0" algn="l">
                        <a:lnSpc>
                          <a:spcPct val="115000"/>
                        </a:lnSpc>
                        <a:spcBef>
                          <a:spcPts val="300"/>
                        </a:spcBef>
                        <a:defRPr b="0" i="0" sz="1800"/>
                      </a:pPr>
                      <a:r>
                        <a:rPr sz="900">
                          <a:latin typeface="Arial Narrow"/>
                          <a:ea typeface="Arial Narrow"/>
                          <a:cs typeface="Arial Narrow"/>
                          <a:sym typeface="Arial Narrow"/>
                        </a:rPr>
                        <a:t>StationName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Latitude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Longitude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Hp</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HpFlag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Hha</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HhaFlag</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96271">
                <a:tc>
                  <a:txBody>
                    <a:bodyPr/>
                    <a:lstStyle/>
                    <a:p>
                      <a:pPr lvl="0" algn="l">
                        <a:lnSpc>
                          <a:spcPct val="115000"/>
                        </a:lnSpc>
                        <a:spcBef>
                          <a:spcPts val="300"/>
                        </a:spcBef>
                        <a:defRPr b="0" i="0" sz="1800"/>
                      </a:pPr>
                      <a:r>
                        <a:rPr sz="900">
                          <a:latin typeface="Arial Narrow"/>
                          <a:ea typeface="Arial Narrow"/>
                          <a:cs typeface="Arial Narrow"/>
                          <a:sym typeface="Arial Narrow"/>
                        </a:rPr>
                        <a:t>PressureDefId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Almost the same</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an entry for "mean sea level" was added</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SO-5</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SO-6</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SO-7</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SO-8</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ObsHs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UA-1</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UA-2</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UA-3</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UA-4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143199">
                <a:tc>
                  <a:txBody>
                    <a:bodyPr/>
                    <a:lstStyle/>
                    <a:p>
                      <a:pPr lvl="0" algn="l">
                        <a:lnSpc>
                          <a:spcPct val="115000"/>
                        </a:lnSpc>
                        <a:spcBef>
                          <a:spcPts val="300"/>
                        </a:spcBef>
                        <a:defRPr b="0" i="0" sz="1800"/>
                      </a:pPr>
                      <a:r>
                        <a:rPr sz="900">
                          <a:latin typeface="Arial Narrow"/>
                          <a:ea typeface="Arial Narrow"/>
                          <a:cs typeface="Arial Narrow"/>
                          <a:sym typeface="Arial Narrow"/>
                        </a:rPr>
                        <a:t>ObsRems</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empty</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lvl="0" algn="l">
                        <a:lnSpc>
                          <a:spcPct val="115000"/>
                        </a:lnSpc>
                        <a:spcBef>
                          <a:spcPts val="300"/>
                        </a:spcBef>
                        <a:defRPr b="0" i="0" sz="1800"/>
                      </a:pPr>
                      <a:r>
                        <a:rPr sz="900">
                          <a:latin typeface="Arial Narrow"/>
                          <a:ea typeface="Arial Narrow"/>
                          <a:cs typeface="Arial Narrow"/>
                          <a:sym typeface="Arial Narrow"/>
                        </a:rPr>
                        <a:t> </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
        <p:nvSpPr>
          <p:cNvPr id="173" name="Shape 173"/>
          <p:cNvSpPr/>
          <p:nvPr/>
        </p:nvSpPr>
        <p:spPr>
          <a:xfrm>
            <a:off x="395535" y="2852935"/>
            <a:ext cx="4248474" cy="114826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400"/>
              </a:spcBef>
              <a:defRPr sz="2400">
                <a:latin typeface="Arial"/>
                <a:ea typeface="Arial"/>
                <a:cs typeface="Arial"/>
                <a:sym typeface="Arial"/>
              </a:defRPr>
            </a:lvl1pPr>
          </a:lstStyle>
          <a:p>
            <a:pPr lvl="0">
              <a:defRPr sz="1800"/>
            </a:pPr>
            <a:r>
              <a:rPr sz="2400"/>
              <a:t>Differences between standard Volume A flatfile and OSCAR based «legacy» Volume A</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idx="4294967295"/>
          </p:nvPr>
        </p:nvSpPr>
        <p:spPr>
          <a:xfrm>
            <a:off x="250824" y="188913"/>
            <a:ext cx="8785671" cy="647799"/>
          </a:xfrm>
          <a:prstGeom prst="rect">
            <a:avLst/>
          </a:prstGeom>
        </p:spPr>
        <p:txBody>
          <a:bodyPr lIns="45719" tIns="45719" rIns="45719" bIns="45719">
            <a:normAutofit fontScale="100000" lnSpcReduction="0"/>
          </a:bodyPr>
          <a:lstStyle>
            <a:lvl1pPr>
              <a:defRPr sz="3200">
                <a:solidFill>
                  <a:srgbClr val="333399"/>
                </a:solidFill>
              </a:defRPr>
            </a:lvl1pPr>
          </a:lstStyle>
          <a:p>
            <a:pPr lvl="0">
              <a:defRPr b="0" sz="1800">
                <a:solidFill>
                  <a:srgbClr val="000000"/>
                </a:solidFill>
              </a:defRPr>
            </a:pPr>
            <a:r>
              <a:rPr b="1" sz="3200">
                <a:solidFill>
                  <a:srgbClr val="333399"/>
                </a:solidFill>
              </a:rPr>
              <a:t>What Members will need to do:</a:t>
            </a:r>
          </a:p>
        </p:txBody>
      </p:sp>
      <p:sp>
        <p:nvSpPr>
          <p:cNvPr id="176" name="Shape 176"/>
          <p:cNvSpPr/>
          <p:nvPr/>
        </p:nvSpPr>
        <p:spPr>
          <a:xfrm>
            <a:off x="467543" y="1323456"/>
            <a:ext cx="8136905" cy="39778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spcBef>
                <a:spcPts val="500"/>
              </a:spcBef>
              <a:defRPr sz="1800"/>
            </a:pPr>
            <a:r>
              <a:rPr sz="2400">
                <a:latin typeface="Arial"/>
                <a:ea typeface="Arial"/>
                <a:cs typeface="Arial"/>
                <a:sym typeface="Arial"/>
              </a:rPr>
              <a:t>Comply with the WMO Technical Regulations; </a:t>
            </a:r>
            <a:r>
              <a:rPr i="1" sz="2400">
                <a:latin typeface="Arial"/>
                <a:ea typeface="Arial"/>
                <a:cs typeface="Arial"/>
                <a:sym typeface="Arial"/>
              </a:rPr>
              <a:t>WMO-No. 49, Volume I, Part I – WIGOS</a:t>
            </a:r>
            <a:r>
              <a:rPr sz="2400">
                <a:latin typeface="Arial"/>
                <a:ea typeface="Arial"/>
                <a:cs typeface="Arial"/>
                <a:sym typeface="Arial"/>
              </a:rPr>
              <a:t> and the </a:t>
            </a:r>
            <a:r>
              <a:rPr i="1" sz="2400">
                <a:latin typeface="Arial"/>
                <a:ea typeface="Arial"/>
                <a:cs typeface="Arial"/>
                <a:sym typeface="Arial"/>
              </a:rPr>
              <a:t>Manual on WIGOS</a:t>
            </a:r>
            <a:r>
              <a:rPr sz="2400">
                <a:latin typeface="Arial"/>
                <a:ea typeface="Arial"/>
                <a:cs typeface="Arial"/>
                <a:sym typeface="Arial"/>
              </a:rPr>
              <a:t>:</a:t>
            </a:r>
            <a:endParaRPr b="1" sz="2000">
              <a:solidFill>
                <a:srgbClr val="008000"/>
              </a:solidFill>
              <a:latin typeface="Arial"/>
              <a:ea typeface="Arial"/>
              <a:cs typeface="Arial"/>
              <a:sym typeface="Arial"/>
            </a:endParaRPr>
          </a:p>
          <a:p>
            <a:pPr lvl="0" marL="457200" indent="-457200">
              <a:spcBef>
                <a:spcPts val="400"/>
              </a:spcBef>
              <a:buClr>
                <a:srgbClr val="FF9900"/>
              </a:buClr>
              <a:buSzPct val="100000"/>
              <a:buFont typeface="Wingdings"/>
              <a:buChar char="▪"/>
              <a:defRPr sz="1800"/>
            </a:pPr>
            <a:endParaRPr sz="1600">
              <a:solidFill>
                <a:srgbClr val="008000"/>
              </a:solidFill>
              <a:latin typeface="Arial"/>
              <a:ea typeface="Arial"/>
              <a:cs typeface="Arial"/>
              <a:sym typeface="Arial"/>
            </a:endParaRPr>
          </a:p>
          <a:p>
            <a:pPr lvl="1" marL="601578" indent="-220578">
              <a:spcBef>
                <a:spcPts val="500"/>
              </a:spcBef>
              <a:buSzPct val="100000"/>
              <a:buChar char="•"/>
              <a:defRPr sz="1800"/>
            </a:pPr>
            <a:r>
              <a:rPr sz="2200">
                <a:latin typeface="Arial"/>
                <a:ea typeface="Arial"/>
                <a:cs typeface="Arial"/>
                <a:sym typeface="Arial"/>
              </a:rPr>
              <a:t>Keep records of WIGOS metadata</a:t>
            </a:r>
            <a:endParaRPr sz="2200">
              <a:solidFill>
                <a:srgbClr val="008000"/>
              </a:solidFill>
              <a:latin typeface="Arial"/>
              <a:ea typeface="Arial"/>
              <a:cs typeface="Arial"/>
              <a:sym typeface="Arial"/>
            </a:endParaRPr>
          </a:p>
          <a:p>
            <a:pPr lvl="1" marL="601578" indent="-220578">
              <a:spcBef>
                <a:spcPts val="500"/>
              </a:spcBef>
              <a:buSzPct val="100000"/>
              <a:buChar char="•"/>
              <a:defRPr sz="1800"/>
            </a:pPr>
            <a:r>
              <a:rPr sz="2200">
                <a:latin typeface="Arial"/>
                <a:ea typeface="Arial"/>
                <a:cs typeface="Arial"/>
                <a:sym typeface="Arial"/>
              </a:rPr>
              <a:t>For those observations that are exchanged internationally:</a:t>
            </a:r>
            <a:endParaRPr b="1" sz="2000">
              <a:solidFill>
                <a:srgbClr val="008000"/>
              </a:solidFill>
              <a:latin typeface="Arial"/>
              <a:ea typeface="Arial"/>
              <a:cs typeface="Arial"/>
              <a:sym typeface="Arial"/>
            </a:endParaRPr>
          </a:p>
          <a:p>
            <a:pPr lvl="2" marL="962526" indent="-200526">
              <a:spcBef>
                <a:spcPts val="400"/>
              </a:spcBef>
              <a:buSzPct val="100000"/>
              <a:buChar char="•"/>
              <a:defRPr sz="1800"/>
            </a:pPr>
            <a:r>
              <a:rPr sz="2000">
                <a:latin typeface="Arial"/>
                <a:ea typeface="Arial"/>
                <a:cs typeface="Arial"/>
                <a:sym typeface="Arial"/>
              </a:rPr>
              <a:t>Exchange also the associated WIGOS metadata </a:t>
            </a:r>
            <a:endParaRPr sz="2000">
              <a:solidFill>
                <a:srgbClr val="008000"/>
              </a:solidFill>
              <a:latin typeface="Arial"/>
              <a:ea typeface="Arial"/>
              <a:cs typeface="Arial"/>
              <a:sym typeface="Arial"/>
            </a:endParaRPr>
          </a:p>
          <a:p>
            <a:pPr lvl="1" marL="601578" indent="-220578">
              <a:spcBef>
                <a:spcPts val="500"/>
              </a:spcBef>
              <a:buSzPct val="100000"/>
              <a:buChar char="•"/>
              <a:defRPr sz="1800"/>
            </a:pPr>
            <a:r>
              <a:rPr sz="2200">
                <a:latin typeface="Arial"/>
                <a:ea typeface="Arial"/>
                <a:cs typeface="Arial"/>
                <a:sym typeface="Arial"/>
              </a:rPr>
              <a:t>Review the information in OSCAR/Surface</a:t>
            </a:r>
            <a:endParaRPr sz="2200">
              <a:solidFill>
                <a:srgbClr val="008000"/>
              </a:solidFill>
              <a:latin typeface="Arial"/>
              <a:ea typeface="Arial"/>
              <a:cs typeface="Arial"/>
              <a:sym typeface="Arial"/>
            </a:endParaRPr>
          </a:p>
          <a:p>
            <a:pPr lvl="2" marL="962526" indent="-200526">
              <a:spcBef>
                <a:spcPts val="500"/>
              </a:spcBef>
              <a:buSzPct val="100000"/>
              <a:buChar char="•"/>
              <a:defRPr sz="1800"/>
            </a:pPr>
            <a:r>
              <a:rPr sz="2000">
                <a:latin typeface="Arial"/>
                <a:ea typeface="Arial"/>
                <a:cs typeface="Arial"/>
                <a:sym typeface="Arial"/>
              </a:rPr>
              <a:t>Keep entries in OSCAR/Surface up to date </a:t>
            </a:r>
            <a:endParaRPr b="1" sz="2000">
              <a:solidFill>
                <a:srgbClr val="008000"/>
              </a:solidFill>
              <a:latin typeface="Arial"/>
              <a:ea typeface="Arial"/>
              <a:cs typeface="Arial"/>
              <a:sym typeface="Arial"/>
            </a:endParaRPr>
          </a:p>
          <a:p>
            <a:pPr lvl="0" marL="457200" indent="-457200">
              <a:spcBef>
                <a:spcPts val="400"/>
              </a:spcBef>
              <a:buClr>
                <a:srgbClr val="FF9900"/>
              </a:buClr>
              <a:buSzPct val="100000"/>
              <a:buFont typeface="Wingdings"/>
              <a:buChar char="▪"/>
              <a:defRPr sz="1800"/>
            </a:pPr>
            <a:endParaRPr sz="2000">
              <a:solidFill>
                <a:srgbClr val="008000"/>
              </a:solidFill>
              <a:latin typeface="Arial"/>
              <a:ea typeface="Arial"/>
              <a:cs typeface="Arial"/>
              <a:sym typeface="Arial"/>
            </a:endParaRPr>
          </a:p>
          <a:p>
            <a:pPr lvl="0" indent="457200">
              <a:spcBef>
                <a:spcPts val="500"/>
              </a:spcBef>
              <a:defRPr sz="1800"/>
            </a:pPr>
            <a:r>
              <a:rPr i="1" sz="2400">
                <a:latin typeface="Arial"/>
                <a:ea typeface="Arial"/>
                <a:cs typeface="Arial"/>
                <a:sym typeface="Arial"/>
              </a:rPr>
              <a:t>The more accurate and up-to-date the information in OSCAR/Surface is, the more useful it will be!</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250824" y="188912"/>
            <a:ext cx="8713790" cy="792163"/>
          </a:xfrm>
          <a:prstGeom prst="rect">
            <a:avLst/>
          </a:prstGeom>
        </p:spPr>
        <p:txBody>
          <a:bodyPr>
            <a:normAutofit fontScale="100000" lnSpcReduction="0"/>
          </a:bodyPr>
          <a:lstStyle>
            <a:lvl1pPr>
              <a:defRPr sz="3200"/>
            </a:lvl1pPr>
          </a:lstStyle>
          <a:p>
            <a:pPr lvl="0">
              <a:defRPr sz="1800"/>
            </a:pPr>
            <a:r>
              <a:rPr sz="3200"/>
              <a:t>Outlook Phase I (OSCAR/Surface)</a:t>
            </a:r>
          </a:p>
        </p:txBody>
      </p:sp>
      <p:sp>
        <p:nvSpPr>
          <p:cNvPr id="179" name="Shape 179"/>
          <p:cNvSpPr/>
          <p:nvPr>
            <p:ph type="body" idx="1"/>
          </p:nvPr>
        </p:nvSpPr>
        <p:spPr>
          <a:xfrm>
            <a:off x="250824" y="1052512"/>
            <a:ext cx="8713790" cy="4897438"/>
          </a:xfrm>
          <a:prstGeom prst="rect">
            <a:avLst/>
          </a:prstGeom>
        </p:spPr>
        <p:txBody>
          <a:bodyPr>
            <a:normAutofit fontScale="100000" lnSpcReduction="0"/>
          </a:bodyPr>
          <a:lstStyle/>
          <a:p>
            <a:pPr lvl="0" marL="457200" indent="-457200">
              <a:spcBef>
                <a:spcPts val="500"/>
              </a:spcBef>
              <a:defRPr sz="1800"/>
            </a:pPr>
            <a:r>
              <a:rPr sz="2400"/>
              <a:t>Operational processing of machine-based sources (GAW and related archives, JCOMMOPs, WMO Radar DB)</a:t>
            </a:r>
            <a:endParaRPr sz="2400"/>
          </a:p>
          <a:p>
            <a:pPr lvl="0" marL="457200" indent="-457200">
              <a:spcBef>
                <a:spcPts val="500"/>
              </a:spcBef>
              <a:defRPr sz="1800"/>
            </a:pPr>
            <a:r>
              <a:rPr sz="2400"/>
              <a:t>Development and implementation of WMDS exchange format for machine-to-machine import/export</a:t>
            </a:r>
            <a:endParaRPr sz="2400"/>
          </a:p>
          <a:p>
            <a:pPr lvl="1" marL="838200" indent="-381000">
              <a:spcBef>
                <a:spcPts val="400"/>
              </a:spcBef>
              <a:defRPr sz="1800"/>
            </a:pPr>
            <a:r>
              <a:rPr sz="2000"/>
              <a:t>OGC/ISO-compliant</a:t>
            </a:r>
            <a:endParaRPr sz="2000"/>
          </a:p>
          <a:p>
            <a:pPr lvl="1" marL="838200" indent="-381000">
              <a:spcBef>
                <a:spcPts val="400"/>
              </a:spcBef>
              <a:defRPr sz="1800"/>
            </a:pPr>
            <a:r>
              <a:rPr sz="2000"/>
              <a:t>XML, JSON, CSV?</a:t>
            </a:r>
            <a:endParaRPr sz="2000"/>
          </a:p>
          <a:p>
            <a:pPr lvl="0" marL="457200" indent="-457200">
              <a:spcBef>
                <a:spcPts val="500"/>
              </a:spcBef>
              <a:defRPr sz="1800"/>
            </a:pPr>
            <a:r>
              <a:rPr sz="2400"/>
              <a:t>“Vol A”-legacy export format</a:t>
            </a:r>
            <a:endParaRPr sz="2400"/>
          </a:p>
          <a:p>
            <a:pPr lvl="0">
              <a:defRPr sz="1800"/>
            </a:pPr>
            <a:endParaRPr sz="2400"/>
          </a:p>
          <a:p>
            <a:pPr lvl="0">
              <a:defRPr sz="1800"/>
            </a:pPr>
            <a:endParaRPr sz="2400"/>
          </a:p>
          <a:p>
            <a:pPr lvl="0">
              <a:defRPr sz="1800"/>
            </a:pPr>
            <a:endParaRPr sz="2400"/>
          </a:p>
          <a:p>
            <a:pPr lvl="0" marL="457200" indent="-457200">
              <a:spcBef>
                <a:spcPts val="500"/>
              </a:spcBef>
              <a:defRPr sz="1800"/>
            </a:pPr>
            <a:r>
              <a:rPr sz="2400"/>
              <a:t>Phase-out of Vol A (by end of 2017)</a:t>
            </a:r>
          </a:p>
        </p:txBody>
      </p:sp>
      <p:sp>
        <p:nvSpPr>
          <p:cNvPr id="180" name="Shape 180"/>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fld id="{86CB4B4D-7CA3-9044-876B-883B54F8677D}" type="slidenum">
              <a:rPr sz="1200"/>
            </a:fld>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250824" y="188912"/>
            <a:ext cx="8713790" cy="792163"/>
          </a:xfrm>
          <a:prstGeom prst="rect">
            <a:avLst/>
          </a:prstGeom>
        </p:spPr>
        <p:txBody>
          <a:bodyPr>
            <a:normAutofit fontScale="100000" lnSpcReduction="0"/>
          </a:bodyPr>
          <a:lstStyle/>
          <a:p>
            <a:pPr lvl="0">
              <a:defRPr sz="1800"/>
            </a:pPr>
            <a:r>
              <a:rPr sz="3000"/>
              <a:t>Outlook Phase II (subject to available resources)</a:t>
            </a:r>
          </a:p>
        </p:txBody>
      </p:sp>
      <p:sp>
        <p:nvSpPr>
          <p:cNvPr id="183" name="Shape 183"/>
          <p:cNvSpPr/>
          <p:nvPr>
            <p:ph type="body" idx="1"/>
          </p:nvPr>
        </p:nvSpPr>
        <p:spPr>
          <a:xfrm>
            <a:off x="250824" y="1052512"/>
            <a:ext cx="8713790" cy="4897438"/>
          </a:xfrm>
          <a:prstGeom prst="rect">
            <a:avLst/>
          </a:prstGeom>
        </p:spPr>
        <p:txBody>
          <a:bodyPr>
            <a:normAutofit fontScale="100000" lnSpcReduction="0"/>
          </a:bodyPr>
          <a:lstStyle/>
          <a:p>
            <a:pPr lvl="0">
              <a:defRPr sz="1800"/>
            </a:pPr>
            <a:r>
              <a:rPr sz="2800"/>
              <a:t>ABOS/AMDAR interface</a:t>
            </a:r>
            <a:endParaRPr sz="2800"/>
          </a:p>
          <a:p>
            <a:pPr lvl="0">
              <a:defRPr sz="1800"/>
            </a:pPr>
            <a:r>
              <a:rPr sz="2800"/>
              <a:t>Interface OSCAR/Space with OSCAR/Surface</a:t>
            </a:r>
            <a:endParaRPr sz="2800"/>
          </a:p>
          <a:p>
            <a:pPr lvl="0">
              <a:defRPr sz="1800"/>
            </a:pPr>
            <a:r>
              <a:rPr sz="2800"/>
              <a:t>Other data sources for OSCAR/Surface, e.g.</a:t>
            </a:r>
            <a:endParaRPr sz="2800"/>
          </a:p>
          <a:p>
            <a:pPr lvl="0">
              <a:defRPr sz="1800"/>
            </a:pPr>
            <a:endParaRPr sz="2800"/>
          </a:p>
          <a:p>
            <a:pPr lvl="0">
              <a:defRPr sz="1800"/>
            </a:pPr>
            <a:endParaRPr sz="2800"/>
          </a:p>
          <a:p>
            <a:pPr lvl="0">
              <a:defRPr sz="1800"/>
            </a:pPr>
            <a:endParaRPr sz="2800"/>
          </a:p>
          <a:p>
            <a:pPr lvl="0">
              <a:defRPr sz="1800"/>
            </a:pPr>
            <a:endParaRPr sz="2800"/>
          </a:p>
          <a:p>
            <a:pPr lvl="0">
              <a:defRPr sz="1800"/>
            </a:pPr>
            <a:endParaRPr sz="2800"/>
          </a:p>
          <a:p>
            <a:pPr lvl="0">
              <a:defRPr sz="1800"/>
            </a:pPr>
            <a:r>
              <a:rPr sz="2800"/>
              <a:t>OSCAR/Analysis (“critical review”) component</a:t>
            </a:r>
          </a:p>
        </p:txBody>
      </p:sp>
      <p:sp>
        <p:nvSpPr>
          <p:cNvPr id="184" name="Shape 184"/>
          <p:cNvSpPr/>
          <p:nvPr>
            <p:ph type="sldNum" sz="quarter" idx="2"/>
          </p:nvPr>
        </p:nvSpPr>
        <p:spPr>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fld id="{86CB4B4D-7CA3-9044-876B-883B54F8677D}" type="slidenum">
              <a:rPr sz="1200"/>
            </a:fld>
          </a:p>
        </p:txBody>
      </p:sp>
      <p:graphicFrame>
        <p:nvGraphicFramePr>
          <p:cNvPr id="185" name="Table 185"/>
          <p:cNvGraphicFramePr/>
          <p:nvPr/>
        </p:nvGraphicFramePr>
        <p:xfrm>
          <a:off x="899591" y="3137504"/>
          <a:ext cx="7992889" cy="2523745"/>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663719"/>
                <a:gridCol w="2664584"/>
                <a:gridCol w="2664584"/>
              </a:tblGrid>
              <a:tr h="562875">
                <a:tc>
                  <a:txBody>
                    <a:bodyPr/>
                    <a:lstStyle/>
                    <a:p>
                      <a:pPr lvl="0" algn="l">
                        <a:lnSpc>
                          <a:spcPct val="115000"/>
                        </a:lnSpc>
                        <a:spcBef>
                          <a:spcPts val="300"/>
                        </a:spcBef>
                        <a:defRPr b="0" i="0" sz="1800">
                          <a:solidFill>
                            <a:srgbClr val="000000"/>
                          </a:solidFill>
                        </a:defRPr>
                      </a:pPr>
                      <a:r>
                        <a:rPr b="1" sz="1600">
                          <a:latin typeface="Arial Narrow"/>
                          <a:ea typeface="Arial Narrow"/>
                          <a:cs typeface="Arial Narrow"/>
                          <a:sym typeface="Arial Narrow"/>
                        </a:rPr>
                        <a:t>Upper air soundings from ships (ASAP)</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solidFill>
                            <a:srgbClr val="000000"/>
                          </a:solidFill>
                        </a:defRPr>
                      </a:pPr>
                      <a:r>
                        <a:rPr b="1" sz="1600">
                          <a:latin typeface="Arial Narrow"/>
                          <a:ea typeface="Arial Narrow"/>
                          <a:cs typeface="Arial Narrow"/>
                          <a:sym typeface="Arial Narrow"/>
                        </a:rPr>
                        <a:t>Road weather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solidFill>
                            <a:srgbClr val="000000"/>
                          </a:solidFill>
                        </a:defRPr>
                      </a:pPr>
                      <a:r>
                        <a:rPr b="1" sz="1600">
                          <a:latin typeface="Arial Narrow"/>
                          <a:ea typeface="Arial Narrow"/>
                          <a:cs typeface="Arial Narrow"/>
                          <a:sym typeface="Arial Narrow"/>
                        </a:rPr>
                        <a:t>Tide gauges (all)</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r>
              <a:tr h="562875">
                <a:tc>
                  <a:txBody>
                    <a:bodyPr/>
                    <a:lstStyle/>
                    <a:p>
                      <a:pPr lvl="0" algn="l">
                        <a:lnSpc>
                          <a:spcPct val="115000"/>
                        </a:lnSpc>
                        <a:spcBef>
                          <a:spcPts val="300"/>
                        </a:spcBef>
                        <a:defRPr b="0" i="0" sz="1800">
                          <a:solidFill>
                            <a:srgbClr val="000000"/>
                          </a:solidFill>
                        </a:defRPr>
                      </a:pPr>
                      <a:r>
                        <a:rPr b="1" i="1" sz="1600">
                          <a:latin typeface="Arial Narrow"/>
                          <a:ea typeface="Arial Narrow"/>
                          <a:cs typeface="Arial Narrow"/>
                          <a:sym typeface="Arial Narrow"/>
                        </a:rPr>
                        <a:t>Remote sensing profiling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c>
                  <a:txBody>
                    <a:bodyPr/>
                    <a:lstStyle/>
                    <a:p>
                      <a:pPr lvl="0" algn="l">
                        <a:lnSpc>
                          <a:spcPct val="115000"/>
                        </a:lnSpc>
                        <a:spcBef>
                          <a:spcPts val="300"/>
                        </a:spcBef>
                        <a:defRPr b="0" i="0" sz="1800"/>
                      </a:pPr>
                      <a:r>
                        <a:rPr b="1" i="1" sz="1600">
                          <a:latin typeface="Arial Narrow"/>
                          <a:ea typeface="Arial Narrow"/>
                          <a:cs typeface="Arial Narrow"/>
                          <a:sym typeface="Arial Narrow"/>
                        </a:rPr>
                        <a:t>Urban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c>
                  <a:txBody>
                    <a:bodyPr/>
                    <a:lstStyle/>
                    <a:p>
                      <a:pPr lvl="0" algn="l">
                        <a:lnSpc>
                          <a:spcPct val="115000"/>
                        </a:lnSpc>
                        <a:spcBef>
                          <a:spcPts val="300"/>
                        </a:spcBef>
                        <a:defRPr b="0" i="0" sz="1800"/>
                      </a:pPr>
                      <a:r>
                        <a:rPr b="1" i="1" sz="1600">
                          <a:latin typeface="Arial Narrow"/>
                          <a:ea typeface="Arial Narrow"/>
                          <a:cs typeface="Arial Narrow"/>
                          <a:sym typeface="Arial Narrow"/>
                        </a:rPr>
                        <a:t>Aerosol Optical Depth</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r>
              <a:tr h="562972">
                <a:tc>
                  <a:txBody>
                    <a:bodyPr/>
                    <a:lstStyle/>
                    <a:p>
                      <a:pPr lvl="0" algn="l">
                        <a:lnSpc>
                          <a:spcPct val="115000"/>
                        </a:lnSpc>
                        <a:spcBef>
                          <a:spcPts val="300"/>
                        </a:spcBef>
                        <a:defRPr b="0" i="0" sz="1800">
                          <a:solidFill>
                            <a:srgbClr val="000000"/>
                          </a:solidFill>
                        </a:defRPr>
                      </a:pPr>
                      <a:r>
                        <a:rPr b="1" sz="1600">
                          <a:latin typeface="Arial Narrow"/>
                          <a:ea typeface="Arial Narrow"/>
                          <a:cs typeface="Arial Narrow"/>
                          <a:sym typeface="Arial Narrow"/>
                        </a:rPr>
                        <a:t>Lightning detection systems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pPr>
                      <a:r>
                        <a:rPr b="1" sz="1600">
                          <a:latin typeface="Arial Narrow"/>
                          <a:ea typeface="Arial Narrow"/>
                          <a:cs typeface="Arial Narrow"/>
                          <a:sym typeface="Arial Narrow"/>
                        </a:rPr>
                        <a:t>Research Vessels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pPr>
                      <a:r>
                        <a:rPr b="1" sz="1600">
                          <a:latin typeface="Arial Narrow"/>
                          <a:ea typeface="Arial Narrow"/>
                          <a:cs typeface="Arial Narrow"/>
                          <a:sym typeface="Arial Narrow"/>
                        </a:rPr>
                        <a:t>Ground-based space weather observing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r>
              <a:tr h="562972">
                <a:tc>
                  <a:txBody>
                    <a:bodyPr/>
                    <a:lstStyle/>
                    <a:p>
                      <a:pPr lvl="0" algn="l">
                        <a:lnSpc>
                          <a:spcPct val="115000"/>
                        </a:lnSpc>
                        <a:spcBef>
                          <a:spcPts val="300"/>
                        </a:spcBef>
                        <a:defRPr b="0" i="0" sz="1800">
                          <a:solidFill>
                            <a:srgbClr val="000000"/>
                          </a:solidFill>
                        </a:defRPr>
                      </a:pPr>
                      <a:r>
                        <a:rPr b="1" i="1" sz="1600">
                          <a:latin typeface="Arial Narrow"/>
                          <a:ea typeface="Arial Narrow"/>
                          <a:cs typeface="Arial Narrow"/>
                          <a:sym typeface="Arial Narrow"/>
                        </a:rPr>
                        <a:t>All hydrological Stations (WHOS)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c>
                  <a:txBody>
                    <a:bodyPr/>
                    <a:lstStyle/>
                    <a:p>
                      <a:pPr lvl="0" algn="l">
                        <a:lnSpc>
                          <a:spcPct val="115000"/>
                        </a:lnSpc>
                        <a:spcBef>
                          <a:spcPts val="300"/>
                        </a:spcBef>
                        <a:defRPr b="0" i="0" sz="1800"/>
                      </a:pPr>
                      <a:r>
                        <a:rPr b="1" i="1" sz="1600">
                          <a:latin typeface="Arial Narrow"/>
                          <a:ea typeface="Arial Narrow"/>
                          <a:cs typeface="Arial Narrow"/>
                          <a:sym typeface="Arial Narrow"/>
                        </a:rPr>
                        <a:t>Rigs &amp; Platforms, Automatic Sea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c>
                  <a:txBody>
                    <a:bodyPr/>
                    <a:lstStyle/>
                    <a:p>
                      <a:pPr lvl="0" algn="l">
                        <a:lnSpc>
                          <a:spcPct val="115000"/>
                        </a:lnSpc>
                        <a:spcBef>
                          <a:spcPts val="300"/>
                        </a:spcBef>
                        <a:defRPr b="0" i="0" sz="1800"/>
                      </a:pPr>
                      <a:r>
                        <a:rPr b="1" i="1" sz="1600">
                          <a:latin typeface="Arial Narrow"/>
                          <a:ea typeface="Arial Narrow"/>
                          <a:cs typeface="Arial Narrow"/>
                          <a:sym typeface="Arial Narrow"/>
                        </a:rPr>
                        <a:t>Partner AWS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CCCCD9"/>
                    </a:solidFill>
                  </a:tcPr>
                </a:tc>
              </a:tr>
              <a:tr h="272047">
                <a:tc>
                  <a:txBody>
                    <a:bodyPr/>
                    <a:lstStyle/>
                    <a:p>
                      <a:pPr lvl="0" algn="l">
                        <a:lnSpc>
                          <a:spcPct val="115000"/>
                        </a:lnSpc>
                        <a:spcBef>
                          <a:spcPts val="300"/>
                        </a:spcBef>
                        <a:defRPr b="0" i="0" sz="1800">
                          <a:solidFill>
                            <a:srgbClr val="000000"/>
                          </a:solidFill>
                        </a:defRPr>
                      </a:pPr>
                      <a:r>
                        <a:rPr b="1" sz="1600">
                          <a:latin typeface="Arial Narrow"/>
                          <a:ea typeface="Arial Narrow"/>
                          <a:cs typeface="Arial Narrow"/>
                          <a:sym typeface="Arial Narrow"/>
                        </a:rPr>
                        <a:t>Ground water stations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pPr>
                      <a:r>
                        <a:rPr b="1" sz="1600">
                          <a:latin typeface="Arial Narrow"/>
                          <a:ea typeface="Arial Narrow"/>
                          <a:cs typeface="Arial Narrow"/>
                          <a:sym typeface="Arial Narrow"/>
                        </a:rPr>
                        <a:t>Profiling gliders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c>
                  <a:txBody>
                    <a:bodyPr/>
                    <a:lstStyle/>
                    <a:p>
                      <a:pPr lvl="0" algn="l">
                        <a:lnSpc>
                          <a:spcPct val="115000"/>
                        </a:lnSpc>
                        <a:spcBef>
                          <a:spcPts val="300"/>
                        </a:spcBef>
                        <a:defRPr b="0" i="0" sz="1800"/>
                      </a:pPr>
                      <a:r>
                        <a:rPr b="1" sz="1600">
                          <a:latin typeface="Arial Narrow"/>
                          <a:ea typeface="Arial Narrow"/>
                          <a:cs typeface="Arial Narrow"/>
                          <a:sym typeface="Arial Narrow"/>
                        </a:rPr>
                        <a:t>Webcams</a:t>
                      </a:r>
                    </a:p>
                  </a:txBody>
                  <a:tcPr marL="0" marR="0" marT="0" marB="0" anchor="t" anchorCtr="0" horzOverflow="overflow">
                    <a:lnL w="12700">
                      <a:solidFill>
                        <a:srgbClr val="2D2D8A"/>
                      </a:solidFill>
                    </a:lnL>
                    <a:lnR w="12700">
                      <a:solidFill>
                        <a:srgbClr val="2D2D8A"/>
                      </a:solidFill>
                    </a:lnR>
                    <a:lnT w="12700">
                      <a:solidFill>
                        <a:srgbClr val="2D2D8A"/>
                      </a:solidFill>
                    </a:lnT>
                    <a:lnB w="12700">
                      <a:solidFill>
                        <a:srgbClr val="2D2D8A"/>
                      </a:solidFill>
                    </a:lnB>
                    <a:solidFill>
                      <a:srgbClr val="E7E7ED"/>
                    </a:solidFill>
                  </a:tcPr>
                </a:tc>
              </a:tr>
            </a:tbl>
          </a:graphicData>
        </a:graphic>
      </p:graphicFrame>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250824" y="188901"/>
            <a:ext cx="8713790" cy="792185"/>
          </a:xfrm>
          <a:prstGeom prst="rect">
            <a:avLst/>
          </a:prstGeom>
        </p:spPr>
        <p:txBody>
          <a:bodyPr anchor="ctr">
            <a:normAutofit fontScale="100000" lnSpcReduction="0"/>
          </a:bodyPr>
          <a:lstStyle>
            <a:lvl1pPr algn="ctr" defTabSz="685800">
              <a:defRPr b="1" sz="3200">
                <a:solidFill>
                  <a:srgbClr val="333399"/>
                </a:solidFill>
                <a:latin typeface="Arial"/>
                <a:ea typeface="Arial"/>
                <a:cs typeface="Arial"/>
                <a:sym typeface="Arial"/>
              </a:defRPr>
            </a:lvl1pPr>
          </a:lstStyle>
          <a:p>
            <a:pPr lvl="0">
              <a:defRPr b="0" sz="1800">
                <a:solidFill>
                  <a:srgbClr val="000000"/>
                </a:solidFill>
              </a:defRPr>
            </a:pPr>
            <a:r>
              <a:rPr b="1" sz="3200">
                <a:solidFill>
                  <a:srgbClr val="333399"/>
                </a:solidFill>
              </a:rPr>
              <a:t>Final words on OSCAR/Surface</a:t>
            </a:r>
          </a:p>
        </p:txBody>
      </p:sp>
      <p:sp>
        <p:nvSpPr>
          <p:cNvPr id="188" name="Shape 188"/>
          <p:cNvSpPr/>
          <p:nvPr>
            <p:ph type="body" idx="1"/>
          </p:nvPr>
        </p:nvSpPr>
        <p:spPr>
          <a:xfrm>
            <a:off x="428623" y="971544"/>
            <a:ext cx="8310717" cy="5007529"/>
          </a:xfrm>
          <a:prstGeom prst="rect">
            <a:avLst/>
          </a:prstGeom>
        </p:spPr>
        <p:txBody>
          <a:bodyPr>
            <a:normAutofit fontScale="100000" lnSpcReduction="0"/>
          </a:bodyPr>
          <a:lstStyle/>
          <a:p>
            <a:pPr lvl="0" defTabSz="799853">
              <a:lnSpc>
                <a:spcPct val="90000"/>
              </a:lnSpc>
              <a:spcBef>
                <a:spcPts val="1100"/>
              </a:spcBef>
              <a:defRPr sz="1800"/>
            </a:pPr>
            <a:r>
              <a:rPr sz="3200"/>
              <a:t>WG-TDI Members and National WIGOS Focal Points are strongly encouraged to test out OSCAR at:</a:t>
            </a:r>
            <a:endParaRPr sz="3200"/>
          </a:p>
          <a:p>
            <a:pPr lvl="0" defTabSz="799853">
              <a:lnSpc>
                <a:spcPct val="90000"/>
              </a:lnSpc>
              <a:spcBef>
                <a:spcPts val="1100"/>
              </a:spcBef>
              <a:defRPr sz="1800"/>
            </a:pPr>
            <a:r>
              <a:rPr sz="3200" u="sng">
                <a:solidFill>
                  <a:srgbClr val="0000FF"/>
                </a:solidFill>
                <a:uFill>
                  <a:solidFill>
                    <a:srgbClr val="0000FF"/>
                  </a:solidFill>
                </a:uFill>
                <a:hlinkClick r:id="rId2" invalidUrl="" action="" tgtFrame="" tooltip="" history="1" highlightClick="0" endSnd="0"/>
              </a:rPr>
              <a:t>https://oscar.meteoswiss.ch/OSCAR//index.html</a:t>
            </a:r>
            <a:endParaRPr sz="3200"/>
          </a:p>
          <a:p>
            <a:pPr lvl="0" defTabSz="799853">
              <a:lnSpc>
                <a:spcPct val="90000"/>
              </a:lnSpc>
              <a:spcBef>
                <a:spcPts val="1100"/>
              </a:spcBef>
              <a:defRPr sz="1800"/>
            </a:pPr>
            <a:r>
              <a:rPr sz="3200"/>
              <a:t>and to provide their feedback to </a:t>
            </a:r>
            <a:endParaRPr sz="3200"/>
          </a:p>
          <a:p>
            <a:pPr lvl="0" defTabSz="799853">
              <a:lnSpc>
                <a:spcPct val="90000"/>
              </a:lnSpc>
              <a:spcBef>
                <a:spcPts val="1100"/>
              </a:spcBef>
              <a:defRPr sz="1800"/>
            </a:pPr>
            <a:r>
              <a:rPr sz="3200" u="sng">
                <a:solidFill>
                  <a:srgbClr val="0000FF"/>
                </a:solidFill>
                <a:uFill>
                  <a:solidFill>
                    <a:srgbClr val="0000FF"/>
                  </a:solidFill>
                </a:uFill>
                <a:hlinkClick r:id="rId3" invalidUrl="" action="" tgtFrame="" tooltip="" history="1" highlightClick="0" endSnd="0"/>
              </a:rPr>
              <a:t>tproescholdt@wmo.int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8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8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457198" y="117475"/>
            <a:ext cx="8507418" cy="935038"/>
          </a:xfrm>
          <a:prstGeom prst="rect">
            <a:avLst/>
          </a:prstGeom>
        </p:spPr>
        <p:txBody>
          <a:bodyPr>
            <a:normAutofit fontScale="100000" lnSpcReduction="0"/>
          </a:bodyPr>
          <a:lstStyle/>
          <a:p>
            <a:pPr lvl="0" algn="ctr">
              <a:defRPr sz="1800"/>
            </a:pPr>
            <a:r>
              <a:rPr b="1" sz="3600">
                <a:solidFill>
                  <a:srgbClr val="333399"/>
                </a:solidFill>
              </a:rPr>
              <a:t>WIGOS Station Identifiers</a:t>
            </a:r>
            <a:r>
              <a:rPr b="1" sz="3600">
                <a:solidFill>
                  <a:srgbClr val="333399"/>
                </a:solidFill>
              </a:rPr>
              <a:t> </a:t>
            </a:r>
          </a:p>
        </p:txBody>
      </p:sp>
      <p:sp>
        <p:nvSpPr>
          <p:cNvPr id="191" name="Shape 191"/>
          <p:cNvSpPr/>
          <p:nvPr>
            <p:ph type="body" idx="1"/>
          </p:nvPr>
        </p:nvSpPr>
        <p:spPr>
          <a:xfrm>
            <a:off x="253999" y="989011"/>
            <a:ext cx="8757941" cy="5805492"/>
          </a:xfrm>
          <a:prstGeom prst="rect">
            <a:avLst/>
          </a:prstGeom>
        </p:spPr>
        <p:txBody>
          <a:bodyPr>
            <a:normAutofit fontScale="100000" lnSpcReduction="0"/>
          </a:bodyPr>
          <a:lstStyle/>
          <a:p>
            <a:pPr lvl="0" marL="280736" indent="-280736">
              <a:spcBef>
                <a:spcPts val="0"/>
              </a:spcBef>
              <a:buClrTx/>
              <a:buFontTx/>
              <a:buChar char="•"/>
              <a:defRPr sz="1800"/>
            </a:pPr>
            <a:r>
              <a:rPr sz="2000"/>
              <a:t>WMO Technical Regulations: </a:t>
            </a:r>
            <a:endParaRPr sz="2000"/>
          </a:p>
          <a:p>
            <a:pPr lvl="1" marL="661736" indent="-280736">
              <a:spcBef>
                <a:spcPts val="0"/>
              </a:spcBef>
              <a:buClrTx/>
              <a:buFontTx/>
              <a:buChar char="•"/>
              <a:defRPr sz="1800"/>
            </a:pPr>
            <a:r>
              <a:rPr sz="2000"/>
              <a:t>WMO observing stations and platforms shall be uniquely identified by a WIGOS station identifier</a:t>
            </a:r>
            <a:r>
              <a:rPr sz="2000"/>
              <a:t>.</a:t>
            </a:r>
            <a:endParaRPr sz="2000"/>
          </a:p>
          <a:p>
            <a:pPr lvl="1" marL="661736" indent="-280736">
              <a:spcBef>
                <a:spcPts val="0"/>
              </a:spcBef>
              <a:buClrTx/>
              <a:buFontTx/>
              <a:buChar char="•"/>
              <a:defRPr sz="1800"/>
            </a:pPr>
            <a:r>
              <a:rPr sz="2000"/>
              <a:t>Members shall issue WIGOS station identifiers for observing stations and platforms within their geographic area of responsibility that contribute to a WMO or co-sponsored programme and shall ensure that no WIGOS station identifier is issued to more than one station.</a:t>
            </a:r>
            <a:endParaRPr sz="2000"/>
          </a:p>
          <a:p>
            <a:pPr lvl="2" marL="1042736" indent="-280736">
              <a:spcBef>
                <a:spcPts val="0"/>
              </a:spcBef>
              <a:buClrTx/>
              <a:buFontTx/>
              <a:buChar char="•"/>
              <a:defRPr sz="1800"/>
            </a:pPr>
            <a:r>
              <a:rPr i="1" sz="1600"/>
              <a:t>Note: Members may issue WIGOS station identifiers for observing stations and platforms within their geographic area of responsibility that do not contribute to a WMO or co-sponsored programme, provided that the operator has committed to providing and maintaining WIGOS metadata.</a:t>
            </a:r>
            <a:endParaRPr i="1" sz="1600"/>
          </a:p>
          <a:p>
            <a:pPr lvl="1" marL="661736" indent="-280736">
              <a:spcBef>
                <a:spcPts val="0"/>
              </a:spcBef>
              <a:buClrTx/>
              <a:buFontTx/>
              <a:buChar char="•"/>
              <a:defRPr sz="1800"/>
            </a:pPr>
            <a:endParaRPr i="1" sz="2000"/>
          </a:p>
          <a:p>
            <a:pPr lvl="0" marL="280736" indent="-280736">
              <a:spcBef>
                <a:spcPts val="0"/>
              </a:spcBef>
              <a:buClrTx/>
              <a:buFontTx/>
              <a:buChar char="•"/>
              <a:defRPr sz="1800"/>
            </a:pPr>
            <a:r>
              <a:rPr sz="2000"/>
              <a:t>Before issuing a station identifier, Members should ensure that the operator of a station or platform has committed to providing and maintaining WIGOS metadata for that station or platform.</a:t>
            </a:r>
            <a:r>
              <a:rPr sz="2000"/>
              <a:t> </a:t>
            </a:r>
            <a:endParaRPr sz="2000"/>
          </a:p>
          <a:p>
            <a:pPr lvl="0" marL="280736" indent="-280736">
              <a:spcBef>
                <a:spcPts val="0"/>
              </a:spcBef>
              <a:buClrTx/>
              <a:buFontTx/>
              <a:buChar char="•"/>
              <a:defRPr sz="1800"/>
            </a:pPr>
            <a:endParaRPr sz="2000"/>
          </a:p>
          <a:p>
            <a:pPr lvl="0" marL="280736" indent="-280736">
              <a:spcBef>
                <a:spcPts val="0"/>
              </a:spcBef>
              <a:buClrTx/>
              <a:buFontTx/>
              <a:buChar char="•"/>
              <a:defRPr sz="1800"/>
            </a:pPr>
            <a:r>
              <a:rPr sz="2000"/>
              <a:t>In OSCAR: automatic generation of WIGOS Station ID if not already present </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761999" y="117475"/>
            <a:ext cx="7543801" cy="935038"/>
          </a:xfrm>
          <a:prstGeom prst="rect">
            <a:avLst/>
          </a:prstGeom>
        </p:spPr>
        <p:txBody>
          <a:bodyPr>
            <a:normAutofit fontScale="100000" lnSpcReduction="0"/>
          </a:bodyPr>
          <a:lstStyle/>
          <a:p>
            <a:pPr lvl="0" algn="ctr">
              <a:defRPr sz="1800"/>
            </a:pPr>
            <a:r>
              <a:rPr b="1" sz="3600">
                <a:solidFill>
                  <a:srgbClr val="333399"/>
                </a:solidFill>
              </a:rPr>
              <a:t>WIGOS Station Identifiers</a:t>
            </a:r>
            <a:r>
              <a:rPr b="1" sz="3600">
                <a:solidFill>
                  <a:srgbClr val="333399"/>
                </a:solidFill>
              </a:rPr>
              <a:t> </a:t>
            </a:r>
          </a:p>
        </p:txBody>
      </p:sp>
      <p:graphicFrame>
        <p:nvGraphicFramePr>
          <p:cNvPr id="194" name="Table 194"/>
          <p:cNvGraphicFramePr/>
          <p:nvPr/>
        </p:nvGraphicFramePr>
        <p:xfrm>
          <a:off x="596900" y="1014412"/>
          <a:ext cx="8130481" cy="3314651"/>
        </p:xfrm>
        <a:graphic xmlns:a="http://schemas.openxmlformats.org/drawingml/2006/main">
          <a:graphicData uri="http://schemas.openxmlformats.org/drawingml/2006/table">
            <a:tbl>
              <a:tblPr firstCol="1" firstRow="1" lastCol="0" lastRow="1" bandCol="0" bandRow="0" rtl="0">
                <a:tableStyleId>{4C3C2611-4C71-4FC5-86AE-919BDF0F9419}</a:tableStyleId>
              </a:tblPr>
              <a:tblGrid>
                <a:gridCol w="1339015"/>
                <a:gridCol w="5523439"/>
                <a:gridCol w="1255326"/>
              </a:tblGrid>
              <a:tr h="250946">
                <a:tc>
                  <a:txBody>
                    <a:bodyPr/>
                    <a:lstStyle/>
                    <a:p>
                      <a:pPr lvl="0" algn="ctr">
                        <a:tabLst>
                          <a:tab pos="711200" algn="l"/>
                        </a:tabLst>
                        <a:defRPr b="0" i="0" sz="1800">
                          <a:solidFill>
                            <a:srgbClr val="000000"/>
                          </a:solidFill>
                        </a:defRPr>
                      </a:pPr>
                      <a:r>
                        <a:rPr b="1" sz="1100">
                          <a:latin typeface="Arial"/>
                          <a:ea typeface="Arial"/>
                          <a:cs typeface="Arial"/>
                        </a:rPr>
                        <a:t>Component</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ctr">
                        <a:tabLst>
                          <a:tab pos="711200" algn="l"/>
                        </a:tabLst>
                        <a:defRPr b="0" i="0" sz="1800">
                          <a:solidFill>
                            <a:srgbClr val="000000"/>
                          </a:solidFill>
                        </a:defRPr>
                      </a:pPr>
                      <a:r>
                        <a:rPr b="1" sz="1100">
                          <a:latin typeface="Arial"/>
                          <a:ea typeface="Arial"/>
                          <a:cs typeface="Arial"/>
                        </a:rPr>
                        <a:t>Description</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ctr">
                        <a:tabLst>
                          <a:tab pos="711200" algn="l"/>
                        </a:tabLst>
                        <a:defRPr b="0" i="0" sz="1800">
                          <a:solidFill>
                            <a:srgbClr val="000000"/>
                          </a:solidFill>
                        </a:defRPr>
                      </a:pPr>
                      <a:r>
                        <a:rPr b="1" sz="1100">
                          <a:latin typeface="Arial"/>
                          <a:ea typeface="Arial"/>
                          <a:cs typeface="Arial"/>
                        </a:rPr>
                        <a:t>Initial Range – series 0 (Stations)</a:t>
                      </a:r>
                      <a:endParaRPr sz="1100">
                        <a:latin typeface="Arial"/>
                        <a:ea typeface="Arial"/>
                        <a:cs typeface="Arial"/>
                      </a:endParaRPr>
                    </a:p>
                    <a:p>
                      <a:pPr lvl="0" algn="ctr">
                        <a:tabLst>
                          <a:tab pos="711200" algn="l"/>
                        </a:tabLst>
                        <a:defRPr b="0" i="0" sz="1800">
                          <a:solidFill>
                            <a:srgbClr val="000000"/>
                          </a:solidFill>
                        </a:defRPr>
                      </a:pPr>
                      <a:r>
                        <a:rPr b="1" sz="1100">
                          <a:latin typeface="Arial"/>
                          <a:ea typeface="Arial"/>
                          <a:cs typeface="Arial"/>
                        </a:rPr>
                        <a:t>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762750">
                <a:tc>
                  <a:txBody>
                    <a:bodyPr/>
                    <a:lstStyle/>
                    <a:p>
                      <a:pPr lvl="0" algn="just">
                        <a:tabLst>
                          <a:tab pos="711200" algn="l"/>
                        </a:tabLst>
                        <a:defRPr b="0" i="0" sz="1800">
                          <a:solidFill>
                            <a:srgbClr val="000000"/>
                          </a:solidFill>
                        </a:defRPr>
                      </a:pPr>
                      <a:r>
                        <a:rPr sz="1100">
                          <a:latin typeface="Arial"/>
                          <a:ea typeface="Arial"/>
                          <a:cs typeface="Arial"/>
                        </a:rPr>
                        <a:t>WIGOS Identifier Series</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latin typeface="Arial"/>
                          <a:ea typeface="Arial"/>
                          <a:cs typeface="Arial"/>
                        </a:rPr>
                        <a:t>This is used to distinguish between different systems for allocating identifiers. It allows future expansion of the system so that entities do not have to be issued with new identifiers if the structure of the WIGOS identifiers proves unable to meet future requirements. Different values of the WIGOS Identifier Series may correspond to different structures of the WIGOS identifier. Initial permitted range: 0-14</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latin typeface="Arial"/>
                          <a:ea typeface="Arial"/>
                          <a:cs typeface="Arial"/>
                        </a:rPr>
                        <a:t>0</a:t>
                      </a:r>
                      <a:r>
                        <a:rPr sz="900">
                          <a:latin typeface="Arial"/>
                          <a:ea typeface="Arial"/>
                          <a:cs typeface="Arial"/>
                        </a:rPr>
                        <a:t>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762750">
                <a:tc>
                  <a:txBody>
                    <a:bodyPr/>
                    <a:lstStyle/>
                    <a:p>
                      <a:pPr lvl="0" algn="just">
                        <a:tabLst>
                          <a:tab pos="711200" algn="l"/>
                        </a:tabLst>
                        <a:defRPr b="0" i="0" sz="1800">
                          <a:solidFill>
                            <a:srgbClr val="000000"/>
                          </a:solidFill>
                        </a:defRPr>
                      </a:pPr>
                      <a:r>
                        <a:rPr sz="1100">
                          <a:latin typeface="Arial"/>
                          <a:ea typeface="Arial"/>
                          <a:cs typeface="Arial"/>
                        </a:rPr>
                        <a:t>Issuer of Identifier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solidFill>
                            <a:srgbClr val="222222"/>
                          </a:solidFill>
                          <a:latin typeface="Arial"/>
                          <a:ea typeface="Arial"/>
                          <a:cs typeface="Arial"/>
                        </a:rPr>
                        <a:t>A number that is used to distinguish between identifiers issued by different organizations. It is allocated by WMO to ensure that only one organization can create a given WIGOS station identifier.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latin typeface="Arial"/>
                          <a:ea typeface="Arial"/>
                          <a:cs typeface="Arial"/>
                        </a:rPr>
                        <a:t>0-65534</a:t>
                      </a:r>
                      <a:endParaRPr sz="1100">
                        <a:latin typeface="Arial"/>
                        <a:ea typeface="Arial"/>
                        <a:cs typeface="Arial"/>
                      </a:endParaRPr>
                    </a:p>
                    <a:p>
                      <a:pPr lvl="0" algn="just">
                        <a:tabLst>
                          <a:tab pos="711200" algn="l"/>
                        </a:tabLst>
                        <a:defRPr b="0" i="0" sz="1800"/>
                      </a:pPr>
                      <a:r>
                        <a:rPr sz="1100">
                          <a:latin typeface="Arial"/>
                          <a:ea typeface="Arial"/>
                          <a:cs typeface="Arial"/>
                        </a:rPr>
                        <a:t>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762750">
                <a:tc>
                  <a:txBody>
                    <a:bodyPr/>
                    <a:lstStyle/>
                    <a:p>
                      <a:pPr lvl="0" algn="just">
                        <a:tabLst>
                          <a:tab pos="711200" algn="l"/>
                        </a:tabLst>
                        <a:defRPr b="0" i="0" sz="1800">
                          <a:solidFill>
                            <a:srgbClr val="000000"/>
                          </a:solidFill>
                        </a:defRPr>
                      </a:pPr>
                      <a:r>
                        <a:rPr sz="1100">
                          <a:latin typeface="Arial"/>
                          <a:ea typeface="Arial"/>
                          <a:cs typeface="Arial"/>
                        </a:rPr>
                        <a:t>Issue Number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latin typeface="Arial"/>
                          <a:ea typeface="Arial"/>
                          <a:cs typeface="Arial"/>
                        </a:rPr>
                        <a:t>An identifier that an organization responsible for issuing an identifier may use to ensure global uniqueness of its identifiers. For example, allocating one issue number for hydrological stations and another for voluntary climate observing stations would enable the managers of the two networks to issue Local Identifiers independently without needing to check with each other that they were not duplicating identifiers.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pPr>
                      <a:r>
                        <a:rPr sz="1100">
                          <a:latin typeface="Arial"/>
                          <a:ea typeface="Arial"/>
                          <a:cs typeface="Arial"/>
                        </a:rPr>
                        <a:t>0-65534</a:t>
                      </a:r>
                      <a:endParaRPr sz="1100">
                        <a:latin typeface="Arial"/>
                        <a:ea typeface="Arial"/>
                        <a:cs typeface="Arial"/>
                      </a:endParaRPr>
                    </a:p>
                    <a:p>
                      <a:pPr lvl="0" algn="just">
                        <a:tabLst>
                          <a:tab pos="711200" algn="l"/>
                        </a:tabLst>
                        <a:defRPr b="0" i="0" sz="1800"/>
                      </a:pPr>
                      <a:r>
                        <a:rPr sz="1100">
                          <a:latin typeface="Arial"/>
                          <a:ea typeface="Arial"/>
                          <a:cs typeface="Arial"/>
                        </a:rPr>
                        <a:t>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r h="762750">
                <a:tc>
                  <a:txBody>
                    <a:bodyPr/>
                    <a:lstStyle/>
                    <a:p>
                      <a:pPr lvl="0" algn="just">
                        <a:tabLst>
                          <a:tab pos="711200" algn="l"/>
                        </a:tabLst>
                        <a:defRPr b="0" i="0" sz="1800">
                          <a:solidFill>
                            <a:srgbClr val="000000"/>
                          </a:solidFill>
                        </a:defRPr>
                      </a:pPr>
                      <a:r>
                        <a:rPr sz="1100">
                          <a:latin typeface="Arial"/>
                          <a:ea typeface="Arial"/>
                          <a:cs typeface="Arial"/>
                        </a:rPr>
                        <a:t>Local Identifier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solidFill>
                            <a:srgbClr val="000000"/>
                          </a:solidFill>
                        </a:defRPr>
                      </a:pPr>
                      <a:r>
                        <a:rPr sz="1100">
                          <a:latin typeface="Arial"/>
                          <a:ea typeface="Arial"/>
                          <a:cs typeface="Arial"/>
                        </a:rPr>
                        <a:t>This is the individual identifier issued for each entity. An organization issuing identifiers must ensure that the combination of Issue Number and Local Identifier is unique; in that way global uniqueness is guaranteed.</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c>
                  <a:txBody>
                    <a:bodyPr/>
                    <a:lstStyle/>
                    <a:p>
                      <a:pPr lvl="0" algn="just">
                        <a:tabLst>
                          <a:tab pos="711200" algn="l"/>
                        </a:tabLst>
                        <a:defRPr b="0" i="0" sz="1800">
                          <a:solidFill>
                            <a:srgbClr val="000000"/>
                          </a:solidFill>
                        </a:defRPr>
                      </a:pPr>
                      <a:r>
                        <a:rPr sz="1100">
                          <a:latin typeface="Arial"/>
                          <a:ea typeface="Arial"/>
                          <a:cs typeface="Arial"/>
                        </a:rPr>
                        <a:t>16 characters </a:t>
                      </a:r>
                      <a:endParaRPr sz="1100">
                        <a:latin typeface="Arial"/>
                        <a:ea typeface="Arial"/>
                        <a:cs typeface="Arial"/>
                      </a:endParaRPr>
                    </a:p>
                    <a:p>
                      <a:pPr lvl="0" algn="just">
                        <a:tabLst>
                          <a:tab pos="711200" algn="l"/>
                        </a:tabLst>
                        <a:defRPr b="0" i="0" sz="1800">
                          <a:solidFill>
                            <a:srgbClr val="000000"/>
                          </a:solidFill>
                        </a:defRPr>
                      </a:pPr>
                      <a:r>
                        <a:rPr sz="1100">
                          <a:latin typeface="Arial"/>
                          <a:ea typeface="Arial"/>
                          <a:cs typeface="Arial"/>
                        </a:rPr>
                        <a:t> </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solidFill>
                      <a:srgbClr val="FFFFFF"/>
                    </a:solidFill>
                  </a:tcPr>
                </a:tc>
              </a:tr>
            </a:tbl>
          </a:graphicData>
        </a:graphic>
      </p:graphicFrame>
      <p:sp>
        <p:nvSpPr>
          <p:cNvPr id="195" name="Shape 195"/>
          <p:cNvSpPr/>
          <p:nvPr/>
        </p:nvSpPr>
        <p:spPr>
          <a:xfrm>
            <a:off x="863599" y="4341812"/>
            <a:ext cx="7391401" cy="10947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ctr">
              <a:defRPr sz="1800"/>
            </a:pPr>
            <a:r>
              <a:rPr sz="1400">
                <a:latin typeface="+mj-lt"/>
                <a:ea typeface="+mj-ea"/>
                <a:cs typeface="+mj-cs"/>
                <a:sym typeface="Helvetica"/>
              </a:rPr>
              <a:t>The convention for writing the WIGOS identifier (in the context of WIGOS) is:</a:t>
            </a:r>
            <a:endParaRPr sz="2000">
              <a:latin typeface="+mj-lt"/>
              <a:ea typeface="+mj-ea"/>
              <a:cs typeface="+mj-cs"/>
              <a:sym typeface="Helvetica"/>
            </a:endParaRPr>
          </a:p>
          <a:p>
            <a:pPr lvl="0" algn="ctr">
              <a:defRPr sz="1800"/>
            </a:pPr>
            <a:endParaRPr sz="1400">
              <a:latin typeface="+mj-lt"/>
              <a:ea typeface="+mj-ea"/>
              <a:cs typeface="+mj-cs"/>
              <a:sym typeface="Helvetica"/>
            </a:endParaRPr>
          </a:p>
          <a:p>
            <a:pPr lvl="1" indent="457200" algn="ctr">
              <a:defRPr sz="1800"/>
            </a:pPr>
            <a:r>
              <a:rPr sz="1200">
                <a:latin typeface="+mj-lt"/>
                <a:ea typeface="+mj-ea"/>
                <a:cs typeface="+mj-cs"/>
                <a:sym typeface="Helvetica"/>
              </a:rPr>
              <a:t>&lt;WIGOS Identifier series&gt;-&lt;Issuer of Identifier&gt;-&lt;Issue Number&gt;-&lt;Local Identifier&gt;</a:t>
            </a:r>
            <a:endParaRPr sz="1400">
              <a:latin typeface="+mj-lt"/>
              <a:ea typeface="+mj-ea"/>
              <a:cs typeface="+mj-cs"/>
              <a:sym typeface="Helvetica"/>
            </a:endParaRPr>
          </a:p>
          <a:p>
            <a:pPr lvl="1" indent="457200" algn="ctr">
              <a:defRPr sz="1800"/>
            </a:pPr>
            <a:r>
              <a:rPr sz="1200">
                <a:latin typeface="+mj-lt"/>
                <a:ea typeface="+mj-ea"/>
                <a:cs typeface="+mj-cs"/>
                <a:sym typeface="Helvetica"/>
              </a:rPr>
              <a:t>Note: as an example the WIGOS Identifier would be written as 0-513-215-5678.</a:t>
            </a:r>
            <a:endParaRPr sz="1400">
              <a:latin typeface="+mj-lt"/>
              <a:ea typeface="+mj-ea"/>
              <a:cs typeface="+mj-cs"/>
              <a:sym typeface="Helvetica"/>
            </a:endParaRPr>
          </a:p>
        </p:txBody>
      </p:sp>
      <p:graphicFrame>
        <p:nvGraphicFramePr>
          <p:cNvPr id="196" name="Table 196"/>
          <p:cNvGraphicFramePr/>
          <p:nvPr/>
        </p:nvGraphicFramePr>
        <p:xfrm>
          <a:off x="1333500" y="5521385"/>
          <a:ext cx="6553200" cy="617625"/>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031171"/>
                <a:gridCol w="1515895"/>
                <a:gridCol w="1515183"/>
                <a:gridCol w="1490951"/>
              </a:tblGrid>
              <a:tr h="308812">
                <a:tc>
                  <a:txBody>
                    <a:bodyPr/>
                    <a:lstStyle/>
                    <a:p>
                      <a:pPr lvl="0" algn="ctr">
                        <a:spcBef>
                          <a:spcPts val="600"/>
                        </a:spcBef>
                        <a:tabLst>
                          <a:tab pos="711200" algn="l"/>
                        </a:tabLst>
                        <a:defRPr b="0" i="0" sz="1800">
                          <a:solidFill>
                            <a:srgbClr val="000000"/>
                          </a:solidFill>
                        </a:defRPr>
                      </a:pPr>
                      <a:r>
                        <a:rPr b="1" sz="1100">
                          <a:latin typeface="Arial"/>
                          <a:ea typeface="Arial"/>
                          <a:cs typeface="Arial"/>
                        </a:rPr>
                        <a:t>WIGOS Identifier series</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miter lim="400000"/>
                    </a:lnB>
                    <a:solidFill>
                      <a:srgbClr val="FFFFFF"/>
                    </a:solidFill>
                  </a:tcPr>
                </a:tc>
                <a:tc>
                  <a:txBody>
                    <a:bodyPr/>
                    <a:lstStyle/>
                    <a:p>
                      <a:pPr lvl="0" algn="ctr">
                        <a:spcBef>
                          <a:spcPts val="600"/>
                        </a:spcBef>
                        <a:tabLst>
                          <a:tab pos="711200" algn="l"/>
                        </a:tabLst>
                        <a:defRPr b="0" i="0" sz="1800">
                          <a:solidFill>
                            <a:srgbClr val="000000"/>
                          </a:solidFill>
                        </a:defRPr>
                      </a:pPr>
                      <a:r>
                        <a:rPr b="1" sz="1100">
                          <a:latin typeface="Arial"/>
                          <a:ea typeface="Arial"/>
                          <a:cs typeface="Arial"/>
                        </a:rPr>
                        <a:t>Issuer of Identifier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miter lim="400000"/>
                    </a:lnB>
                    <a:solidFill>
                      <a:srgbClr val="FFFFFF"/>
                    </a:solidFill>
                  </a:tcPr>
                </a:tc>
                <a:tc>
                  <a:txBody>
                    <a:bodyPr/>
                    <a:lstStyle/>
                    <a:p>
                      <a:pPr lvl="0" algn="ctr">
                        <a:spcBef>
                          <a:spcPts val="600"/>
                        </a:spcBef>
                        <a:tabLst>
                          <a:tab pos="711200" algn="l"/>
                        </a:tabLst>
                        <a:defRPr b="0" i="0" sz="1800">
                          <a:solidFill>
                            <a:srgbClr val="000000"/>
                          </a:solidFill>
                        </a:defRPr>
                      </a:pPr>
                      <a:r>
                        <a:rPr b="1" sz="1100">
                          <a:latin typeface="Arial"/>
                          <a:ea typeface="Arial"/>
                          <a:cs typeface="Arial"/>
                        </a:rPr>
                        <a:t>Issue Number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miter lim="400000"/>
                    </a:lnB>
                    <a:solidFill>
                      <a:srgbClr val="FFFFFF"/>
                    </a:solidFill>
                  </a:tcPr>
                </a:tc>
                <a:tc>
                  <a:txBody>
                    <a:bodyPr/>
                    <a:lstStyle/>
                    <a:p>
                      <a:pPr lvl="0" algn="ctr">
                        <a:spcBef>
                          <a:spcPts val="600"/>
                        </a:spcBef>
                        <a:tabLst>
                          <a:tab pos="711200" algn="l"/>
                        </a:tabLst>
                        <a:defRPr b="0" i="0" sz="1800">
                          <a:solidFill>
                            <a:srgbClr val="000000"/>
                          </a:solidFill>
                        </a:defRPr>
                      </a:pPr>
                      <a:r>
                        <a:rPr b="1" sz="1100">
                          <a:latin typeface="Arial"/>
                          <a:ea typeface="Arial"/>
                          <a:cs typeface="Arial"/>
                        </a:rPr>
                        <a:t>Local Identifier</a:t>
                      </a:r>
                    </a:p>
                  </a:txBody>
                  <a:tcPr marL="0" marR="0" marT="0" marB="0" anchor="t" anchorCtr="0" horzOverflow="overflow">
                    <a:lnL w="12700">
                      <a:solidFill>
                        <a:srgbClr val="000000"/>
                      </a:solidFill>
                      <a:round/>
                    </a:lnL>
                    <a:lnR w="12700">
                      <a:solidFill>
                        <a:srgbClr val="000000"/>
                      </a:solidFill>
                      <a:round/>
                    </a:lnR>
                    <a:lnT w="12700">
                      <a:solidFill>
                        <a:srgbClr val="000000"/>
                      </a:solidFill>
                      <a:round/>
                    </a:lnT>
                    <a:lnB w="12700">
                      <a:miter lim="400000"/>
                    </a:lnB>
                    <a:solidFill>
                      <a:srgbClr val="FFFFFF"/>
                    </a:solidFill>
                  </a:tcPr>
                </a:tc>
              </a:tr>
              <a:tr h="308812">
                <a:tc>
                  <a:txBody>
                    <a:bodyPr/>
                    <a:lstStyle/>
                    <a:p>
                      <a:pPr lvl="0" algn="ctr">
                        <a:spcBef>
                          <a:spcPts val="600"/>
                        </a:spcBef>
                        <a:tabLst>
                          <a:tab pos="711200" algn="l"/>
                        </a:tabLst>
                        <a:defRPr b="0" i="0" sz="1800">
                          <a:solidFill>
                            <a:srgbClr val="000000"/>
                          </a:solidFill>
                        </a:defRPr>
                      </a:pPr>
                      <a:r>
                        <a:rPr sz="1100">
                          <a:latin typeface="Arial"/>
                          <a:ea typeface="Arial"/>
                          <a:cs typeface="Arial"/>
                        </a:rPr>
                        <a:t>0</a:t>
                      </a:r>
                    </a:p>
                  </a:txBody>
                  <a:tcPr marL="0" marR="0" marT="0" marB="0" anchor="t" anchorCtr="0" horzOverflow="overflow">
                    <a:lnL w="12700">
                      <a:solidFill>
                        <a:srgbClr val="000000"/>
                      </a:solidFill>
                      <a:round/>
                    </a:lnL>
                    <a:lnR w="12700">
                      <a:solidFill>
                        <a:srgbClr val="000000"/>
                      </a:solidFill>
                      <a:round/>
                    </a:lnR>
                    <a:lnT w="12700">
                      <a:miter lim="400000"/>
                    </a:lnT>
                    <a:lnB w="12700">
                      <a:solidFill>
                        <a:srgbClr val="000000"/>
                      </a:solidFill>
                      <a:round/>
                    </a:lnB>
                    <a:solidFill>
                      <a:srgbClr val="FFFFFF"/>
                    </a:solidFill>
                  </a:tcPr>
                </a:tc>
                <a:tc>
                  <a:txBody>
                    <a:bodyPr/>
                    <a:lstStyle/>
                    <a:p>
                      <a:pPr lvl="0" algn="ctr">
                        <a:spcBef>
                          <a:spcPts val="600"/>
                        </a:spcBef>
                        <a:tabLst>
                          <a:tab pos="711200" algn="l"/>
                        </a:tabLst>
                        <a:defRPr b="0" i="0" sz="1800"/>
                      </a:pPr>
                      <a:r>
                        <a:rPr sz="1100">
                          <a:latin typeface="Arial"/>
                          <a:ea typeface="Arial"/>
                          <a:cs typeface="Arial"/>
                        </a:rPr>
                        <a:t>513</a:t>
                      </a:r>
                    </a:p>
                  </a:txBody>
                  <a:tcPr marL="0" marR="0" marT="0" marB="0" anchor="t" anchorCtr="0" horzOverflow="overflow">
                    <a:lnL w="12700">
                      <a:solidFill>
                        <a:srgbClr val="000000"/>
                      </a:solidFill>
                      <a:round/>
                    </a:lnL>
                    <a:lnR w="12700">
                      <a:solidFill>
                        <a:srgbClr val="000000"/>
                      </a:solidFill>
                      <a:round/>
                    </a:lnR>
                    <a:lnT w="12700">
                      <a:miter lim="400000"/>
                    </a:lnT>
                    <a:lnB w="12700">
                      <a:solidFill>
                        <a:srgbClr val="000000"/>
                      </a:solidFill>
                      <a:round/>
                    </a:lnB>
                    <a:solidFill>
                      <a:srgbClr val="FFFFFF"/>
                    </a:solidFill>
                  </a:tcPr>
                </a:tc>
                <a:tc>
                  <a:txBody>
                    <a:bodyPr/>
                    <a:lstStyle/>
                    <a:p>
                      <a:pPr lvl="0" algn="ctr">
                        <a:spcBef>
                          <a:spcPts val="600"/>
                        </a:spcBef>
                        <a:tabLst>
                          <a:tab pos="711200" algn="l"/>
                        </a:tabLst>
                        <a:defRPr b="0" i="0" sz="1800"/>
                      </a:pPr>
                      <a:r>
                        <a:rPr sz="1100">
                          <a:latin typeface="Arial"/>
                          <a:ea typeface="Arial"/>
                          <a:cs typeface="Arial"/>
                        </a:rPr>
                        <a:t>215</a:t>
                      </a:r>
                    </a:p>
                  </a:txBody>
                  <a:tcPr marL="0" marR="0" marT="0" marB="0" anchor="t" anchorCtr="0" horzOverflow="overflow">
                    <a:lnL w="12700">
                      <a:solidFill>
                        <a:srgbClr val="000000"/>
                      </a:solidFill>
                      <a:round/>
                    </a:lnL>
                    <a:lnR w="12700">
                      <a:solidFill>
                        <a:srgbClr val="000000"/>
                      </a:solidFill>
                      <a:round/>
                    </a:lnR>
                    <a:lnT w="12700">
                      <a:miter lim="400000"/>
                    </a:lnT>
                    <a:lnB w="12700">
                      <a:solidFill>
                        <a:srgbClr val="000000"/>
                      </a:solidFill>
                      <a:round/>
                    </a:lnB>
                    <a:solidFill>
                      <a:srgbClr val="FFFFFF"/>
                    </a:solidFill>
                  </a:tcPr>
                </a:tc>
                <a:tc>
                  <a:txBody>
                    <a:bodyPr/>
                    <a:lstStyle/>
                    <a:p>
                      <a:pPr lvl="0" algn="ctr">
                        <a:spcBef>
                          <a:spcPts val="600"/>
                        </a:spcBef>
                        <a:tabLst>
                          <a:tab pos="711200" algn="l"/>
                        </a:tabLst>
                        <a:defRPr b="0" i="0" sz="1800"/>
                      </a:pPr>
                      <a:r>
                        <a:rPr sz="1100">
                          <a:latin typeface="Arial"/>
                          <a:ea typeface="Arial"/>
                          <a:cs typeface="Arial"/>
                        </a:rPr>
                        <a:t>5678</a:t>
                      </a:r>
                    </a:p>
                  </a:txBody>
                  <a:tcPr marL="0" marR="0" marT="0" marB="0" anchor="t" anchorCtr="0" horzOverflow="overflow">
                    <a:lnL w="12700">
                      <a:solidFill>
                        <a:srgbClr val="000000"/>
                      </a:solidFill>
                      <a:round/>
                    </a:lnL>
                    <a:lnR w="12700">
                      <a:solidFill>
                        <a:srgbClr val="000000"/>
                      </a:solidFill>
                      <a:round/>
                    </a:lnR>
                    <a:lnT w="12700">
                      <a:miter lim="400000"/>
                    </a:lnT>
                    <a:lnB w="12700">
                      <a:solidFill>
                        <a:srgbClr val="000000"/>
                      </a:solidFill>
                      <a:round/>
                    </a:lnB>
                    <a:solidFill>
                      <a:srgbClr val="FFFFFF"/>
                    </a:solidFill>
                  </a:tcPr>
                </a:tc>
              </a:tr>
            </a:tbl>
          </a:graphicData>
        </a:graphic>
      </p:graphicFrame>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250824" y="188905"/>
            <a:ext cx="8713790" cy="792176"/>
          </a:xfrm>
          <a:prstGeom prst="rect">
            <a:avLst/>
          </a:prstGeom>
        </p:spPr>
        <p:txBody>
          <a:bodyPr anchor="ctr">
            <a:normAutofit fontScale="100000" lnSpcReduction="0"/>
          </a:bodyPr>
          <a:lstStyle>
            <a:lvl1pPr algn="ctr" defTabSz="914400">
              <a:defRPr b="1" sz="3600">
                <a:solidFill>
                  <a:srgbClr val="333399"/>
                </a:solidFill>
                <a:latin typeface="Arial"/>
                <a:ea typeface="Arial"/>
                <a:cs typeface="Arial"/>
                <a:sym typeface="Arial"/>
              </a:defRPr>
            </a:lvl1pPr>
          </a:lstStyle>
          <a:p>
            <a:pPr lvl="0">
              <a:defRPr b="0" sz="1800">
                <a:solidFill>
                  <a:srgbClr val="000000"/>
                </a:solidFill>
              </a:defRPr>
            </a:pPr>
            <a:r>
              <a:rPr b="1" sz="3600">
                <a:solidFill>
                  <a:srgbClr val="333399"/>
                </a:solidFill>
              </a:rPr>
              <a:t>What is WIGOS?</a:t>
            </a:r>
          </a:p>
        </p:txBody>
      </p:sp>
      <p:sp>
        <p:nvSpPr>
          <p:cNvPr id="95" name="Shape 95"/>
          <p:cNvSpPr/>
          <p:nvPr>
            <p:ph type="body" idx="1"/>
          </p:nvPr>
        </p:nvSpPr>
        <p:spPr>
          <a:xfrm>
            <a:off x="212725" y="1160908"/>
            <a:ext cx="8713790" cy="5335143"/>
          </a:xfrm>
          <a:prstGeom prst="rect">
            <a:avLst/>
          </a:prstGeom>
        </p:spPr>
        <p:txBody>
          <a:bodyPr>
            <a:normAutofit fontScale="100000" lnSpcReduction="0"/>
          </a:bodyPr>
          <a:lstStyle/>
          <a:p>
            <a:pPr lvl="0" marL="428977" indent="-428977" defTabSz="914400">
              <a:spcBef>
                <a:spcPts val="800"/>
              </a:spcBef>
              <a:buSzPct val="100000"/>
              <a:buFont typeface="Arial"/>
              <a:buChar char="•"/>
              <a:defRPr sz="1800"/>
            </a:pPr>
            <a:r>
              <a:rPr sz="2400">
                <a:latin typeface="Arial"/>
                <a:ea typeface="Arial"/>
                <a:cs typeface="Arial"/>
                <a:sym typeface="Arial"/>
              </a:rPr>
              <a:t>WMO foundational activity addressing the observing needs of the weather, climate, water and environmental services of its Members</a:t>
            </a:r>
            <a:endParaRPr sz="2400">
              <a:latin typeface="Arial"/>
              <a:ea typeface="Arial"/>
              <a:cs typeface="Arial"/>
              <a:sym typeface="Arial"/>
            </a:endParaRPr>
          </a:p>
          <a:p>
            <a:pPr lvl="0" marL="428977" indent="-428977" defTabSz="914400">
              <a:spcBef>
                <a:spcPts val="800"/>
              </a:spcBef>
              <a:buSzPct val="100000"/>
              <a:buFont typeface="Arial"/>
              <a:buChar char="•"/>
              <a:defRPr sz="1800"/>
            </a:pPr>
            <a:r>
              <a:rPr sz="2400">
                <a:latin typeface="Arial"/>
                <a:ea typeface="Arial"/>
                <a:cs typeface="Arial"/>
                <a:sym typeface="Arial"/>
              </a:rPr>
              <a:t>A framework for integrating all WMO observing systems and WMO contributions to co-sponsored observing systems under a common regulatory and management framework </a:t>
            </a:r>
            <a:endParaRPr sz="2400">
              <a:latin typeface="Arial"/>
              <a:ea typeface="Arial"/>
              <a:cs typeface="Arial"/>
              <a:sym typeface="Arial"/>
            </a:endParaRPr>
          </a:p>
          <a:p>
            <a:pPr lvl="0" marL="428977" indent="-428977" defTabSz="914400">
              <a:spcBef>
                <a:spcPts val="800"/>
              </a:spcBef>
              <a:buSzPct val="100000"/>
              <a:buFont typeface="Arial"/>
              <a:buChar char="•"/>
              <a:defRPr sz="1800"/>
            </a:pPr>
            <a:r>
              <a:rPr sz="2400">
                <a:latin typeface="Arial"/>
                <a:ea typeface="Arial"/>
                <a:cs typeface="Arial"/>
                <a:sym typeface="Arial"/>
              </a:rPr>
              <a:t>Together with the WMO Information System (WIS), WIGOS is a WMO contribution to GEOSS.</a:t>
            </a:r>
            <a:endParaRPr sz="2400">
              <a:latin typeface="Arial"/>
              <a:ea typeface="Arial"/>
              <a:cs typeface="Arial"/>
              <a:sym typeface="Arial"/>
            </a:endParaRPr>
          </a:p>
          <a:p>
            <a:pPr lvl="0" marL="428977" indent="-428977" defTabSz="914400">
              <a:spcBef>
                <a:spcPts val="800"/>
              </a:spcBef>
              <a:buSzPct val="100000"/>
              <a:buFont typeface="Arial"/>
              <a:buChar char="•"/>
              <a:defRPr sz="1800"/>
            </a:pPr>
            <a:r>
              <a:rPr sz="2400">
                <a:latin typeface="Arial"/>
                <a:ea typeface="Arial"/>
                <a:cs typeface="Arial"/>
                <a:sym typeface="Arial"/>
              </a:rPr>
              <a:t>WIGOS is </a:t>
            </a:r>
            <a:r>
              <a:rPr sz="2400" u="sng">
                <a:latin typeface="Arial"/>
                <a:ea typeface="Arial"/>
                <a:cs typeface="Arial"/>
                <a:sym typeface="Arial"/>
              </a:rPr>
              <a:t>not</a:t>
            </a:r>
            <a:r>
              <a:rPr sz="2400">
                <a:latin typeface="Arial"/>
                <a:ea typeface="Arial"/>
                <a:cs typeface="Arial"/>
                <a:sym typeface="Arial"/>
              </a:rPr>
              <a:t>:</a:t>
            </a:r>
            <a:endParaRPr sz="2400">
              <a:latin typeface="Arial"/>
              <a:ea typeface="Arial"/>
              <a:cs typeface="Arial"/>
              <a:sym typeface="Arial"/>
            </a:endParaRPr>
          </a:p>
          <a:p>
            <a:pPr lvl="1" marL="603805" indent="-222805" defTabSz="914400">
              <a:spcBef>
                <a:spcPts val="800"/>
              </a:spcBef>
              <a:buSzPct val="100000"/>
              <a:buFont typeface="Arial"/>
              <a:buChar char="•"/>
              <a:defRPr sz="1800"/>
            </a:pPr>
            <a:r>
              <a:rPr sz="2000">
                <a:latin typeface="Arial"/>
                <a:ea typeface="Arial"/>
                <a:cs typeface="Arial"/>
                <a:sym typeface="Arial"/>
              </a:rPr>
              <a:t>Replacing or taking over existing observing systems, which will continue to be owned and operated by a diverse array of organizations and programmes, national as well as international.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5"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250824" y="188901"/>
            <a:ext cx="8713790" cy="792185"/>
          </a:xfrm>
          <a:prstGeom prst="rect">
            <a:avLst/>
          </a:prstGeom>
        </p:spPr>
        <p:txBody>
          <a:bodyPr anchor="ctr">
            <a:normAutofit fontScale="100000" lnSpcReduction="0"/>
          </a:bodyPr>
          <a:lstStyle>
            <a:lvl1pPr algn="ctr" defTabSz="678941">
              <a:defRPr b="1" sz="2700">
                <a:solidFill>
                  <a:srgbClr val="333399"/>
                </a:solidFill>
                <a:latin typeface="Arial"/>
                <a:ea typeface="Arial"/>
                <a:cs typeface="Arial"/>
                <a:sym typeface="Arial"/>
              </a:defRPr>
            </a:lvl1pPr>
          </a:lstStyle>
          <a:p>
            <a:pPr lvl="0">
              <a:defRPr b="0" sz="1800">
                <a:solidFill>
                  <a:srgbClr val="000000"/>
                </a:solidFill>
              </a:defRPr>
            </a:pPr>
            <a:r>
              <a:rPr b="1" sz="2700">
                <a:solidFill>
                  <a:srgbClr val="333399"/>
                </a:solidFill>
              </a:rPr>
              <a:t>III. WIGOS Data Quality Monitoring System (WDQMS)</a:t>
            </a:r>
          </a:p>
        </p:txBody>
      </p:sp>
      <p:sp>
        <p:nvSpPr>
          <p:cNvPr id="199" name="Shape 199"/>
          <p:cNvSpPr/>
          <p:nvPr>
            <p:ph type="body" idx="1"/>
          </p:nvPr>
        </p:nvSpPr>
        <p:spPr>
          <a:xfrm>
            <a:off x="822324" y="1301744"/>
            <a:ext cx="7549210" cy="5007529"/>
          </a:xfrm>
          <a:prstGeom prst="rect">
            <a:avLst/>
          </a:prstGeom>
        </p:spPr>
        <p:txBody>
          <a:bodyPr>
            <a:normAutofit fontScale="100000" lnSpcReduction="0"/>
          </a:bodyPr>
          <a:lstStyle/>
          <a:p>
            <a:pPr lvl="0" marL="370998" indent="-370998" defTabSz="790771">
              <a:lnSpc>
                <a:spcPct val="90000"/>
              </a:lnSpc>
              <a:spcBef>
                <a:spcPts val="800"/>
              </a:spcBef>
              <a:buSzPct val="100000"/>
              <a:buFont typeface="Arial"/>
              <a:buChar char="•"/>
              <a:defRPr sz="1800"/>
            </a:pPr>
            <a:r>
              <a:rPr sz="2200">
                <a:latin typeface="Arial"/>
                <a:ea typeface="Arial"/>
                <a:cs typeface="Arial"/>
                <a:sym typeface="Arial"/>
              </a:rPr>
              <a:t>Real-time monitoring of performance (data availability and data quality) of all WIGOS components, searchable by region, country, station type, period, updated regularly (e.g. GOS every 6 hours)</a:t>
            </a:r>
          </a:p>
          <a:p>
            <a:pPr lvl="1" marL="710504" indent="-329505" defTabSz="790771">
              <a:lnSpc>
                <a:spcPct val="90000"/>
              </a:lnSpc>
              <a:spcBef>
                <a:spcPts val="800"/>
              </a:spcBef>
              <a:buSzPct val="100000"/>
              <a:buFont typeface="Arial"/>
              <a:buChar char="•"/>
              <a:defRPr sz="1800"/>
            </a:pPr>
            <a:r>
              <a:rPr sz="2200">
                <a:latin typeface="Arial"/>
                <a:ea typeface="Arial"/>
                <a:cs typeface="Arial"/>
                <a:sym typeface="Arial"/>
              </a:rPr>
              <a:t>This will allows us to monitor regional and national (actually station-level) performance of all WIGOS components, and analyse trends over time</a:t>
            </a:r>
          </a:p>
          <a:p>
            <a:pPr lvl="1" marL="710504" indent="-329505" defTabSz="790771">
              <a:lnSpc>
                <a:spcPct val="90000"/>
              </a:lnSpc>
              <a:spcBef>
                <a:spcPts val="800"/>
              </a:spcBef>
              <a:buSzPct val="100000"/>
              <a:buFont typeface="Arial"/>
              <a:buChar char="•"/>
              <a:defRPr sz="1800"/>
            </a:pPr>
            <a:r>
              <a:rPr i="1" sz="2200" u="sng">
                <a:latin typeface="Arial"/>
                <a:ea typeface="Arial"/>
                <a:cs typeface="Arial"/>
                <a:sym typeface="Arial"/>
              </a:rPr>
              <a:t>Pilot project with ECMWF and NCEP is underway</a:t>
            </a:r>
            <a:endParaRPr i="1" u="sng"/>
          </a:p>
          <a:p>
            <a:pPr lvl="0" marL="370998" indent="-370998" defTabSz="790771">
              <a:lnSpc>
                <a:spcPct val="90000"/>
              </a:lnSpc>
              <a:spcBef>
                <a:spcPts val="800"/>
              </a:spcBef>
              <a:buSzPct val="100000"/>
              <a:buFont typeface="Arial"/>
              <a:buChar char="•"/>
              <a:defRPr sz="1800"/>
            </a:pPr>
            <a:r>
              <a:rPr sz="2200">
                <a:latin typeface="Arial"/>
                <a:ea typeface="Arial"/>
                <a:cs typeface="Arial"/>
                <a:sym typeface="Arial"/>
              </a:rPr>
              <a:t>Delayed mode monitoring of data quality as measured against reference sources of information.</a:t>
            </a:r>
          </a:p>
          <a:p>
            <a:pPr lvl="1" marL="710504" indent="-329505" defTabSz="790771">
              <a:lnSpc>
                <a:spcPct val="90000"/>
              </a:lnSpc>
              <a:spcBef>
                <a:spcPts val="800"/>
              </a:spcBef>
              <a:buSzPct val="100000"/>
              <a:buFont typeface="Arial"/>
              <a:buChar char="•"/>
              <a:defRPr sz="1800"/>
            </a:pPr>
            <a:r>
              <a:rPr sz="2200">
                <a:latin typeface="Arial"/>
                <a:ea typeface="Arial"/>
                <a:cs typeface="Arial"/>
                <a:sym typeface="Arial"/>
              </a:rPr>
              <a:t>Fault management system for tracking and mitigation of performance issues.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9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250825" y="0"/>
            <a:ext cx="8713790" cy="1169988"/>
          </a:xfrm>
          <a:prstGeom prst="rect">
            <a:avLst/>
          </a:prstGeom>
        </p:spPr>
        <p:txBody>
          <a:bodyPr lIns="0" tIns="0" rIns="0" bIns="0">
            <a:normAutofit fontScale="100000" lnSpcReduction="0"/>
          </a:bodyPr>
          <a:lstStyle/>
          <a:p>
            <a:pPr lvl="0"/>
          </a:p>
        </p:txBody>
      </p:sp>
      <p:sp>
        <p:nvSpPr>
          <p:cNvPr id="202" name="Shape 202"/>
          <p:cNvSpPr/>
          <p:nvPr>
            <p:ph type="sldNum" sz="quarter" idx="2"/>
          </p:nvPr>
        </p:nvSpPr>
        <p:spPr>
          <a:xfrm>
            <a:off x="5867400" y="6478587"/>
            <a:ext cx="1152525" cy="17281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90000"/>
              </a:lnSpc>
            </a:lvl1pPr>
          </a:lstStyle>
          <a:p>
            <a:pPr lvl="0">
              <a:defRPr sz="1800"/>
            </a:pPr>
            <a:fld id="{86CB4B4D-7CA3-9044-876B-883B54F8677D}" type="slidenum">
              <a:rPr sz="1200"/>
            </a:fld>
          </a:p>
        </p:txBody>
      </p:sp>
      <p:pic>
        <p:nvPicPr>
          <p:cNvPr id="203" name="image11.jpeg"/>
          <p:cNvPicPr/>
          <p:nvPr/>
        </p:nvPicPr>
        <p:blipFill>
          <a:blip r:embed="rId2">
            <a:extLst/>
          </a:blip>
          <a:stretch>
            <a:fillRect/>
          </a:stretch>
        </p:blipFill>
        <p:spPr>
          <a:xfrm>
            <a:off x="0" y="376664"/>
            <a:ext cx="9144000" cy="6333272"/>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250824" y="188901"/>
            <a:ext cx="8713790" cy="792185"/>
          </a:xfrm>
          <a:prstGeom prst="rect">
            <a:avLst/>
          </a:prstGeom>
        </p:spPr>
        <p:txBody>
          <a:bodyPr anchor="ctr">
            <a:normAutofit fontScale="100000" lnSpcReduction="0"/>
          </a:bodyPr>
          <a:lstStyle>
            <a:lvl1pPr algn="ctr" defTabSz="685800">
              <a:defRPr b="1" sz="3200">
                <a:solidFill>
                  <a:srgbClr val="333399"/>
                </a:solidFill>
                <a:latin typeface="Arial"/>
                <a:ea typeface="Arial"/>
                <a:cs typeface="Arial"/>
                <a:sym typeface="Arial"/>
              </a:defRPr>
            </a:lvl1pPr>
          </a:lstStyle>
          <a:p>
            <a:pPr lvl="0">
              <a:defRPr b="0" sz="1800">
                <a:solidFill>
                  <a:srgbClr val="000000"/>
                </a:solidFill>
              </a:defRPr>
            </a:pPr>
            <a:r>
              <a:rPr b="1" sz="3200">
                <a:solidFill>
                  <a:srgbClr val="333399"/>
                </a:solidFill>
              </a:rPr>
              <a:t>IV. Regional WIGOS Centers</a:t>
            </a:r>
          </a:p>
        </p:txBody>
      </p:sp>
      <p:sp>
        <p:nvSpPr>
          <p:cNvPr id="206" name="Shape 206"/>
          <p:cNvSpPr/>
          <p:nvPr>
            <p:ph type="body" idx="1"/>
          </p:nvPr>
        </p:nvSpPr>
        <p:spPr>
          <a:xfrm>
            <a:off x="288925" y="1098544"/>
            <a:ext cx="8642350" cy="5007529"/>
          </a:xfrm>
          <a:prstGeom prst="rect">
            <a:avLst/>
          </a:prstGeom>
        </p:spPr>
        <p:txBody>
          <a:bodyPr>
            <a:normAutofit fontScale="100000" lnSpcReduction="0"/>
          </a:bodyPr>
          <a:lstStyle/>
          <a:p>
            <a:pPr lvl="0" marL="212254" indent="-212254" defTabSz="832832">
              <a:lnSpc>
                <a:spcPct val="90000"/>
              </a:lnSpc>
              <a:spcBef>
                <a:spcPts val="400"/>
              </a:spcBef>
              <a:buSzPct val="100000"/>
              <a:buFont typeface="Arial"/>
              <a:buChar char="•"/>
              <a:defRPr sz="1800"/>
            </a:pPr>
            <a:r>
              <a:rPr sz="1900">
                <a:latin typeface="Arial"/>
                <a:ea typeface="Arial"/>
                <a:cs typeface="Arial"/>
                <a:sym typeface="Arial"/>
              </a:rPr>
              <a:t>Members already now requesting guidance and support from the WIGOS PO; some of this could be provided more efficiently and effectively by a regional entity, e.g. </a:t>
            </a:r>
            <a:r>
              <a:rPr i="1" sz="1900" u="sng">
                <a:latin typeface="Arial"/>
                <a:ea typeface="Arial"/>
                <a:cs typeface="Arial"/>
                <a:sym typeface="Arial"/>
              </a:rPr>
              <a:t>WIGOS Regional Centers</a:t>
            </a:r>
          </a:p>
          <a:p>
            <a:pPr lvl="0" marL="212254" indent="-212254" defTabSz="832832">
              <a:lnSpc>
                <a:spcPct val="90000"/>
              </a:lnSpc>
              <a:spcBef>
                <a:spcPts val="400"/>
              </a:spcBef>
              <a:buSzPct val="100000"/>
              <a:buFont typeface="Arial"/>
              <a:buChar char="•"/>
              <a:defRPr sz="1800"/>
            </a:pPr>
            <a:r>
              <a:rPr sz="1900">
                <a:latin typeface="Arial"/>
                <a:ea typeface="Arial"/>
                <a:cs typeface="Arial"/>
                <a:sym typeface="Arial"/>
              </a:rPr>
              <a:t>General role of WRC would be to monitor, coordinate and support the implementation activities in the Region (or sub-Region)</a:t>
            </a:r>
          </a:p>
          <a:p>
            <a:pPr lvl="0" marL="212254" indent="-212254" defTabSz="832832">
              <a:lnSpc>
                <a:spcPct val="90000"/>
              </a:lnSpc>
              <a:spcBef>
                <a:spcPts val="400"/>
              </a:spcBef>
              <a:buSzPct val="100000"/>
              <a:buFont typeface="Arial"/>
              <a:buChar char="•"/>
              <a:defRPr sz="1800"/>
            </a:pPr>
            <a:r>
              <a:rPr sz="1900">
                <a:latin typeface="Arial"/>
                <a:ea typeface="Arial"/>
                <a:cs typeface="Arial"/>
                <a:sym typeface="Arial"/>
              </a:rPr>
              <a:t>Specific areas of responsibility may be any or all of the following:</a:t>
            </a:r>
            <a:endParaRPr sz="1900">
              <a:latin typeface="Arial"/>
              <a:ea typeface="Arial"/>
              <a:cs typeface="Arial"/>
              <a:sym typeface="Arial"/>
            </a:endParaRPr>
          </a:p>
          <a:p>
            <a:pPr lvl="1" marL="593254" indent="-212254" defTabSz="832832">
              <a:lnSpc>
                <a:spcPct val="90000"/>
              </a:lnSpc>
              <a:spcBef>
                <a:spcPts val="400"/>
              </a:spcBef>
              <a:buSzPct val="100000"/>
              <a:buFont typeface="Arial"/>
              <a:buChar char="•"/>
              <a:defRPr sz="1800"/>
            </a:pPr>
            <a:r>
              <a:rPr sz="1900">
                <a:latin typeface="Arial"/>
                <a:ea typeface="Arial"/>
                <a:cs typeface="Arial"/>
                <a:sym typeface="Arial"/>
              </a:rPr>
              <a:t>Regional support for OSCAR/Surface.</a:t>
            </a:r>
          </a:p>
          <a:p>
            <a:pPr lvl="1" marL="593254" indent="-212254" defTabSz="832832">
              <a:lnSpc>
                <a:spcPct val="90000"/>
              </a:lnSpc>
              <a:spcBef>
                <a:spcPts val="400"/>
              </a:spcBef>
              <a:buSzPct val="100000"/>
              <a:buFont typeface="Arial"/>
              <a:buChar char="•"/>
              <a:defRPr sz="1800"/>
            </a:pPr>
            <a:r>
              <a:rPr sz="1900">
                <a:latin typeface="Arial"/>
                <a:ea typeface="Arial"/>
                <a:cs typeface="Arial"/>
                <a:sym typeface="Arial"/>
              </a:rPr>
              <a:t>Regional support for WIGOS Data Quality Monitoring System, including</a:t>
            </a:r>
            <a:endParaRPr sz="1900">
              <a:latin typeface="Arial"/>
              <a:ea typeface="Arial"/>
              <a:cs typeface="Arial"/>
              <a:sym typeface="Arial"/>
            </a:endParaRPr>
          </a:p>
          <a:p>
            <a:pPr lvl="2" marL="974254" indent="-212254" defTabSz="832832">
              <a:lnSpc>
                <a:spcPct val="90000"/>
              </a:lnSpc>
              <a:spcBef>
                <a:spcPts val="400"/>
              </a:spcBef>
              <a:buSzPct val="100000"/>
              <a:buFont typeface="Arial"/>
              <a:buChar char="•"/>
              <a:defRPr sz="1800"/>
            </a:pPr>
            <a:r>
              <a:rPr sz="1900">
                <a:latin typeface="Arial"/>
                <a:ea typeface="Arial"/>
                <a:cs typeface="Arial"/>
                <a:sym typeface="Arial"/>
              </a:rPr>
              <a:t>Data availability.</a:t>
            </a:r>
          </a:p>
          <a:p>
            <a:pPr lvl="2" marL="942472" indent="-180472" defTabSz="832832">
              <a:lnSpc>
                <a:spcPct val="90000"/>
              </a:lnSpc>
              <a:spcBef>
                <a:spcPts val="400"/>
              </a:spcBef>
              <a:buSzPct val="100000"/>
              <a:buChar char="•"/>
              <a:defRPr sz="1800"/>
            </a:pPr>
            <a:r>
              <a:t>D</a:t>
            </a:r>
            <a:r>
              <a:rPr sz="1900">
                <a:latin typeface="Arial"/>
                <a:ea typeface="Arial"/>
                <a:cs typeface="Arial"/>
                <a:sym typeface="Arial"/>
              </a:rPr>
              <a:t>ata quality</a:t>
            </a:r>
            <a:endParaRPr sz="1900">
              <a:latin typeface="Arial"/>
              <a:ea typeface="Arial"/>
              <a:cs typeface="Arial"/>
              <a:sym typeface="Arial"/>
            </a:endParaRPr>
          </a:p>
          <a:p>
            <a:pPr lvl="2" marL="974254" indent="-212254" defTabSz="832832">
              <a:lnSpc>
                <a:spcPct val="90000"/>
              </a:lnSpc>
              <a:spcBef>
                <a:spcPts val="400"/>
              </a:spcBef>
              <a:buSzPct val="100000"/>
              <a:buFont typeface="Arial"/>
              <a:buChar char="•"/>
              <a:defRPr sz="1800"/>
            </a:pPr>
            <a:r>
              <a:rPr sz="1900">
                <a:latin typeface="Arial"/>
                <a:ea typeface="Arial"/>
                <a:cs typeface="Arial"/>
                <a:sym typeface="Arial"/>
              </a:rPr>
              <a:t>Fault management, i.e. follow-up with data providers in case of data availability or data quality problems.</a:t>
            </a:r>
          </a:p>
          <a:p>
            <a:pPr lvl="1" marL="593254" indent="-212254" defTabSz="832832">
              <a:lnSpc>
                <a:spcPct val="90000"/>
              </a:lnSpc>
              <a:spcBef>
                <a:spcPts val="400"/>
              </a:spcBef>
              <a:buSzPct val="100000"/>
              <a:buFont typeface="Arial"/>
              <a:buChar char="•"/>
              <a:defRPr sz="1800"/>
            </a:pPr>
            <a:r>
              <a:rPr sz="1900">
                <a:latin typeface="Arial"/>
                <a:ea typeface="Arial"/>
                <a:cs typeface="Arial"/>
                <a:sym typeface="Arial"/>
              </a:rPr>
              <a:t>Regional network design.</a:t>
            </a:r>
          </a:p>
          <a:p>
            <a:pPr lvl="1" marL="593254" indent="-212254" defTabSz="832832">
              <a:lnSpc>
                <a:spcPct val="90000"/>
              </a:lnSpc>
              <a:spcBef>
                <a:spcPts val="400"/>
              </a:spcBef>
              <a:buSzPct val="100000"/>
              <a:buFont typeface="Arial"/>
              <a:buChar char="•"/>
              <a:defRPr sz="1800"/>
            </a:pPr>
            <a:r>
              <a:rPr sz="1900">
                <a:latin typeface="Arial"/>
                <a:ea typeface="Arial"/>
                <a:cs typeface="Arial"/>
                <a:sym typeface="Arial"/>
              </a:rPr>
              <a:t>Regional coordination of WIGOS implementation activities and projects.</a:t>
            </a:r>
          </a:p>
          <a:p>
            <a:pPr lvl="1" marL="593254" indent="-212254" defTabSz="832832">
              <a:lnSpc>
                <a:spcPct val="90000"/>
              </a:lnSpc>
              <a:spcBef>
                <a:spcPts val="400"/>
              </a:spcBef>
              <a:buSzPct val="100000"/>
              <a:buFont typeface="Arial"/>
              <a:buChar char="•"/>
              <a:defRPr sz="1800"/>
            </a:pPr>
            <a:r>
              <a:rPr sz="1900">
                <a:latin typeface="Arial"/>
                <a:ea typeface="Arial"/>
                <a:cs typeface="Arial"/>
                <a:sym typeface="Arial"/>
              </a:rPr>
              <a:t>…</a:t>
            </a:r>
            <a:endParaRPr sz="1900">
              <a:latin typeface="Arial"/>
              <a:ea typeface="Arial"/>
              <a:cs typeface="Arial"/>
              <a:sym typeface="Arial"/>
            </a:endParaRPr>
          </a:p>
          <a:p>
            <a:pPr lvl="0" defTabSz="832832">
              <a:lnSpc>
                <a:spcPct val="90000"/>
              </a:lnSpc>
              <a:spcBef>
                <a:spcPts val="400"/>
              </a:spcBef>
              <a:defRPr sz="1800"/>
            </a:pPr>
            <a:r>
              <a:rPr i="1" sz="1900">
                <a:latin typeface="Arial"/>
                <a:ea typeface="Arial"/>
                <a:cs typeface="Arial"/>
                <a:sym typeface="Arial"/>
              </a:rPr>
              <a:t>The RWC concept will be developed further during the next two years</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250824" y="188901"/>
            <a:ext cx="8713790" cy="792185"/>
          </a:xfrm>
          <a:prstGeom prst="rect">
            <a:avLst/>
          </a:prstGeom>
        </p:spPr>
        <p:txBody>
          <a:bodyPr anchor="ctr">
            <a:normAutofit fontScale="100000" lnSpcReduction="0"/>
          </a:bodyPr>
          <a:lstStyle>
            <a:lvl1pPr algn="ctr" defTabSz="487529">
              <a:defRPr b="1" sz="2300">
                <a:solidFill>
                  <a:srgbClr val="333399"/>
                </a:solidFill>
                <a:latin typeface="Arial"/>
                <a:ea typeface="Arial"/>
                <a:cs typeface="Arial"/>
                <a:sym typeface="Arial"/>
              </a:defRPr>
            </a:lvl1pPr>
          </a:lstStyle>
          <a:p>
            <a:pPr lvl="0">
              <a:defRPr b="0" sz="1800">
                <a:solidFill>
                  <a:srgbClr val="000000"/>
                </a:solidFill>
              </a:defRPr>
            </a:pPr>
            <a:r>
              <a:rPr b="1" sz="2300">
                <a:solidFill>
                  <a:srgbClr val="333399"/>
                </a:solidFill>
              </a:rPr>
              <a:t>V. National Implementation, Coordination and Governance Mechanisms</a:t>
            </a:r>
          </a:p>
        </p:txBody>
      </p:sp>
      <p:sp>
        <p:nvSpPr>
          <p:cNvPr id="209" name="Shape 209"/>
          <p:cNvSpPr/>
          <p:nvPr>
            <p:ph type="body" idx="1"/>
          </p:nvPr>
        </p:nvSpPr>
        <p:spPr>
          <a:xfrm>
            <a:off x="314325" y="1219197"/>
            <a:ext cx="8642350" cy="5007536"/>
          </a:xfrm>
          <a:prstGeom prst="rect">
            <a:avLst/>
          </a:prstGeom>
        </p:spPr>
        <p:txBody>
          <a:bodyPr>
            <a:normAutofit fontScale="100000" lnSpcReduction="0"/>
          </a:bodyPr>
          <a:lstStyle/>
          <a:p>
            <a:pPr lvl="0" marL="320840" indent="-320840" defTabSz="832832">
              <a:lnSpc>
                <a:spcPct val="90000"/>
              </a:lnSpc>
              <a:spcBef>
                <a:spcPts val="800"/>
              </a:spcBef>
              <a:buSzPct val="100000"/>
              <a:buFont typeface="Arial"/>
              <a:buChar char="•"/>
              <a:defRPr sz="1800"/>
            </a:pPr>
            <a:r>
              <a:rPr sz="2400">
                <a:latin typeface="Arial"/>
                <a:ea typeface="Arial"/>
                <a:cs typeface="Arial"/>
                <a:sym typeface="Arial"/>
              </a:rPr>
              <a:t>Members requesting guidance on</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Development of National Partnership agreements</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Integration of third-party data from government partners</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Integration of third-party data from research/academia</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Integration of third-party data from the commercial sector</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Quality Management approaches</a:t>
            </a:r>
            <a:endParaRPr sz="2400"/>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Data policy issues</a:t>
            </a:r>
            <a:endParaRPr sz="2400">
              <a:latin typeface="Arial"/>
              <a:ea typeface="Arial"/>
              <a:cs typeface="Arial"/>
              <a:sym typeface="Arial"/>
            </a:endParaRPr>
          </a:p>
          <a:p>
            <a:pPr lvl="1" marL="701840" indent="-320840" defTabSz="832832">
              <a:lnSpc>
                <a:spcPct val="90000"/>
              </a:lnSpc>
              <a:spcBef>
                <a:spcPts val="800"/>
              </a:spcBef>
              <a:buSzPct val="100000"/>
              <a:buFont typeface="Arial"/>
              <a:buChar char="•"/>
              <a:defRPr sz="1800"/>
            </a:pPr>
            <a:r>
              <a:rPr sz="2400">
                <a:latin typeface="Arial"/>
                <a:ea typeface="Arial"/>
                <a:cs typeface="Arial"/>
                <a:sym typeface="Arial"/>
              </a:rPr>
              <a:t>…</a:t>
            </a:r>
            <a:endParaRPr sz="2400">
              <a:latin typeface="Arial"/>
              <a:ea typeface="Arial"/>
              <a:cs typeface="Arial"/>
              <a:sym typeface="Arial"/>
            </a:endParaRPr>
          </a:p>
          <a:p>
            <a:pPr lvl="1" marL="561471" indent="-180472" defTabSz="832832">
              <a:lnSpc>
                <a:spcPct val="90000"/>
              </a:lnSpc>
              <a:spcBef>
                <a:spcPts val="800"/>
              </a:spcBef>
              <a:buSzPct val="100000"/>
              <a:buFont typeface="Arial"/>
              <a:buChar char="•"/>
              <a:defRPr sz="1800"/>
            </a:pPr>
            <a:endParaRPr sz="2400">
              <a:latin typeface="Arial"/>
              <a:ea typeface="Arial"/>
              <a:cs typeface="Arial"/>
              <a:sym typeface="Arial"/>
            </a:endParaRPr>
          </a:p>
          <a:p>
            <a:pPr lvl="1" indent="228600" defTabSz="832832">
              <a:lnSpc>
                <a:spcPct val="90000"/>
              </a:lnSpc>
              <a:spcBef>
                <a:spcPts val="800"/>
              </a:spcBef>
              <a:defRPr sz="1800"/>
            </a:pPr>
            <a:r>
              <a:rPr i="1" sz="2400">
                <a:latin typeface="Arial"/>
                <a:ea typeface="Arial"/>
                <a:cs typeface="Arial"/>
                <a:sym typeface="Arial"/>
              </a:rPr>
              <a:t>Response to these requests will be formulated in the roadmap for the WIGOS Pre-operational Phase</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215105" y="176203"/>
            <a:ext cx="8713790" cy="792180"/>
          </a:xfrm>
          <a:prstGeom prst="rect">
            <a:avLst/>
          </a:prstGeom>
        </p:spPr>
        <p:txBody>
          <a:bodyPr anchor="ctr">
            <a:normAutofit fontScale="100000" lnSpcReduction="0"/>
          </a:bodyPr>
          <a:lstStyle>
            <a:lvl1pPr algn="ctr" defTabSz="487529">
              <a:defRPr b="1" sz="3600">
                <a:solidFill>
                  <a:srgbClr val="333399"/>
                </a:solidFill>
                <a:latin typeface="Arial"/>
                <a:ea typeface="Arial"/>
                <a:cs typeface="Arial"/>
                <a:sym typeface="Arial"/>
              </a:defRPr>
            </a:lvl1pPr>
          </a:lstStyle>
          <a:p>
            <a:pPr lvl="0">
              <a:defRPr b="0" sz="1800">
                <a:solidFill>
                  <a:srgbClr val="000000"/>
                </a:solidFill>
              </a:defRPr>
            </a:pPr>
            <a:r>
              <a:rPr b="1" sz="3600">
                <a:solidFill>
                  <a:srgbClr val="333399"/>
                </a:solidFill>
              </a:rPr>
              <a:t>Summary and Conclusions</a:t>
            </a:r>
          </a:p>
        </p:txBody>
      </p:sp>
      <p:sp>
        <p:nvSpPr>
          <p:cNvPr id="212" name="Shape 212"/>
          <p:cNvSpPr/>
          <p:nvPr>
            <p:ph type="body" idx="1"/>
          </p:nvPr>
        </p:nvSpPr>
        <p:spPr>
          <a:xfrm>
            <a:off x="352425" y="1181093"/>
            <a:ext cx="8642350" cy="5007544"/>
          </a:xfrm>
          <a:prstGeom prst="rect">
            <a:avLst/>
          </a:prstGeom>
        </p:spPr>
        <p:txBody>
          <a:bodyPr>
            <a:normAutofit fontScale="100000" lnSpcReduction="0"/>
          </a:bodyPr>
          <a:lstStyle/>
          <a:p>
            <a:pPr lvl="0" marL="230605" indent="-230605" defTabSz="767202">
              <a:lnSpc>
                <a:spcPct val="90000"/>
              </a:lnSpc>
              <a:spcBef>
                <a:spcPts val="600"/>
              </a:spcBef>
              <a:buSzPct val="100000"/>
              <a:buChar char="•"/>
              <a:defRPr sz="1800"/>
            </a:pPr>
            <a:r>
              <a:rPr sz="2300">
                <a:latin typeface="Arial"/>
                <a:ea typeface="Arial"/>
                <a:cs typeface="Arial"/>
                <a:sym typeface="Arial"/>
              </a:rPr>
              <a:t>WIGOS global framework is now in place and will be further developed during the Pre-operational Phase (2016-2019)</a:t>
            </a:r>
            <a:endParaRPr sz="1600"/>
          </a:p>
          <a:p>
            <a:pPr lvl="1" marL="611605" indent="-230605" defTabSz="767202">
              <a:lnSpc>
                <a:spcPct val="90000"/>
              </a:lnSpc>
              <a:spcBef>
                <a:spcPts val="600"/>
              </a:spcBef>
              <a:buSzPct val="100000"/>
              <a:buChar char="•"/>
              <a:defRPr sz="1800"/>
            </a:pPr>
            <a:r>
              <a:rPr sz="2300">
                <a:latin typeface="Arial"/>
                <a:ea typeface="Arial"/>
                <a:cs typeface="Arial"/>
                <a:sym typeface="Arial"/>
              </a:rPr>
              <a:t>Increased emphasis on Regional and National activities</a:t>
            </a:r>
            <a:endParaRPr sz="2300">
              <a:latin typeface="Arial"/>
              <a:ea typeface="Arial"/>
              <a:cs typeface="Arial"/>
              <a:sym typeface="Arial"/>
            </a:endParaRPr>
          </a:p>
          <a:p>
            <a:pPr lvl="1" marL="611605" indent="-230605" defTabSz="767202">
              <a:lnSpc>
                <a:spcPct val="90000"/>
              </a:lnSpc>
              <a:spcBef>
                <a:spcPts val="600"/>
              </a:spcBef>
              <a:buSzPct val="100000"/>
              <a:buChar char="•"/>
              <a:defRPr sz="1800"/>
            </a:pPr>
            <a:r>
              <a:rPr sz="2300">
                <a:latin typeface="Arial"/>
                <a:ea typeface="Arial"/>
                <a:cs typeface="Arial"/>
                <a:sym typeface="Arial"/>
              </a:rPr>
              <a:t>At the technical level, OSCAR/Surface and the WIGOS Data Quality Monitoring Systems are the two most important element with a near-term impact on Members</a:t>
            </a:r>
            <a:endParaRPr sz="1600"/>
          </a:p>
          <a:p>
            <a:pPr lvl="0" marL="230605" indent="-230605" defTabSz="767202">
              <a:lnSpc>
                <a:spcPct val="90000"/>
              </a:lnSpc>
              <a:spcBef>
                <a:spcPts val="600"/>
              </a:spcBef>
              <a:buSzPct val="100000"/>
              <a:buChar char="•"/>
              <a:defRPr sz="1800"/>
            </a:pPr>
            <a:r>
              <a:rPr sz="2300">
                <a:latin typeface="Arial"/>
                <a:ea typeface="Arial"/>
                <a:cs typeface="Arial"/>
                <a:sym typeface="Arial"/>
              </a:rPr>
              <a:t>Some WIGOS priorities for Region III already identified and translated into implementation projects</a:t>
            </a:r>
            <a:endParaRPr sz="1600"/>
          </a:p>
          <a:p>
            <a:pPr lvl="1" marL="611605" indent="-230605" defTabSz="767202">
              <a:lnSpc>
                <a:spcPct val="90000"/>
              </a:lnSpc>
              <a:spcBef>
                <a:spcPts val="600"/>
              </a:spcBef>
              <a:buSzPct val="100000"/>
              <a:buChar char="•"/>
              <a:defRPr sz="1800"/>
            </a:pPr>
            <a:r>
              <a:rPr sz="2300">
                <a:latin typeface="Arial"/>
                <a:ea typeface="Arial"/>
                <a:cs typeface="Arial"/>
                <a:sym typeface="Arial"/>
              </a:rPr>
              <a:t>Further development and ongoing support is needed; not all Members in Region are active and engaged in the projects</a:t>
            </a:r>
            <a:endParaRPr sz="2300">
              <a:latin typeface="Arial"/>
              <a:ea typeface="Arial"/>
              <a:cs typeface="Arial"/>
              <a:sym typeface="Arial"/>
            </a:endParaRPr>
          </a:p>
          <a:p>
            <a:pPr lvl="1" marL="611605" indent="-230605" defTabSz="767202">
              <a:lnSpc>
                <a:spcPct val="90000"/>
              </a:lnSpc>
              <a:spcBef>
                <a:spcPts val="600"/>
              </a:spcBef>
              <a:buSzPct val="100000"/>
              <a:buChar char="•"/>
              <a:defRPr sz="1800"/>
            </a:pPr>
            <a:r>
              <a:rPr sz="2300">
                <a:latin typeface="Arial"/>
                <a:ea typeface="Arial"/>
                <a:cs typeface="Arial"/>
                <a:sym typeface="Arial"/>
              </a:rPr>
              <a:t>Regional WIGOS Centers expected to play important role</a:t>
            </a:r>
            <a:endParaRPr sz="2300">
              <a:latin typeface="Arial"/>
              <a:ea typeface="Arial"/>
              <a:cs typeface="Arial"/>
              <a:sym typeface="Arial"/>
            </a:endParaRPr>
          </a:p>
          <a:p>
            <a:pPr lvl="1" marL="611605" indent="-230605" defTabSz="767202">
              <a:lnSpc>
                <a:spcPct val="90000"/>
              </a:lnSpc>
              <a:spcBef>
                <a:spcPts val="600"/>
              </a:spcBef>
              <a:buSzPct val="100000"/>
              <a:buChar char="•"/>
              <a:defRPr sz="1800"/>
            </a:pPr>
            <a:r>
              <a:rPr sz="2300">
                <a:latin typeface="Arial"/>
                <a:ea typeface="Arial"/>
                <a:cs typeface="Arial"/>
                <a:sym typeface="Arial"/>
              </a:rPr>
              <a:t>The WIGOS Project Office is ready to help regional and national implementation efforts succeed in any way it can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2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2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21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idx="1"/>
          </p:nvPr>
        </p:nvSpPr>
        <p:spPr>
          <a:xfrm>
            <a:off x="458787" y="1179512"/>
            <a:ext cx="4437758" cy="5256213"/>
          </a:xfrm>
          <a:prstGeom prst="rect">
            <a:avLst/>
          </a:prstGeom>
        </p:spPr>
        <p:txBody>
          <a:bodyPr>
            <a:normAutofit fontScale="100000" lnSpcReduction="0"/>
          </a:bodyPr>
          <a:lstStyle/>
          <a:p>
            <a:pPr lvl="0" marL="481658" indent="-481658" defTabSz="914400">
              <a:spcBef>
                <a:spcPts val="1200"/>
              </a:spcBef>
              <a:buSzPct val="100000"/>
              <a:buFont typeface="Arial"/>
              <a:buChar char="•"/>
              <a:defRPr sz="1800"/>
            </a:pPr>
            <a:r>
              <a:rPr sz="2400">
                <a:latin typeface="Arial"/>
                <a:ea typeface="Arial"/>
                <a:cs typeface="Arial"/>
                <a:sym typeface="Arial"/>
              </a:rPr>
              <a:t>Global Observing System (WWW/</a:t>
            </a:r>
            <a:r>
              <a:rPr b="1" sz="2400">
                <a:latin typeface="Arial"/>
                <a:ea typeface="Arial"/>
                <a:cs typeface="Arial"/>
                <a:sym typeface="Arial"/>
              </a:rPr>
              <a:t>GOS</a:t>
            </a:r>
            <a:r>
              <a:rPr sz="2400">
                <a:latin typeface="Arial"/>
                <a:ea typeface="Arial"/>
                <a:cs typeface="Arial"/>
                <a:sym typeface="Arial"/>
              </a:rPr>
              <a:t>)</a:t>
            </a:r>
            <a:endParaRPr>
              <a:latin typeface="Arial"/>
              <a:ea typeface="Arial"/>
              <a:cs typeface="Arial"/>
              <a:sym typeface="Arial"/>
            </a:endParaRPr>
          </a:p>
          <a:p>
            <a:pPr lvl="0" marL="481658" indent="-481658" defTabSz="914400">
              <a:spcBef>
                <a:spcPts val="1200"/>
              </a:spcBef>
              <a:buSzPct val="100000"/>
              <a:buFont typeface="Arial"/>
              <a:buChar char="•"/>
              <a:defRPr sz="1800"/>
            </a:pPr>
            <a:r>
              <a:rPr sz="2400">
                <a:latin typeface="Arial"/>
                <a:ea typeface="Arial"/>
                <a:cs typeface="Arial"/>
                <a:sym typeface="Arial"/>
              </a:rPr>
              <a:t>Observing component of Global Atmospheric Watch (</a:t>
            </a:r>
            <a:r>
              <a:rPr b="1" sz="2400">
                <a:latin typeface="Arial"/>
                <a:ea typeface="Arial"/>
                <a:cs typeface="Arial"/>
                <a:sym typeface="Arial"/>
              </a:rPr>
              <a:t>GAW</a:t>
            </a:r>
            <a:r>
              <a:rPr sz="2400">
                <a:latin typeface="Arial"/>
                <a:ea typeface="Arial"/>
                <a:cs typeface="Arial"/>
                <a:sym typeface="Arial"/>
              </a:rPr>
              <a:t>)</a:t>
            </a:r>
            <a:endParaRPr>
              <a:latin typeface="Arial"/>
              <a:ea typeface="Arial"/>
              <a:cs typeface="Arial"/>
              <a:sym typeface="Arial"/>
            </a:endParaRPr>
          </a:p>
          <a:p>
            <a:pPr lvl="0" marL="481658" indent="-481658" defTabSz="914400">
              <a:spcBef>
                <a:spcPts val="1200"/>
              </a:spcBef>
              <a:buSzPct val="100000"/>
              <a:buFont typeface="Arial"/>
              <a:buChar char="•"/>
              <a:defRPr sz="1800"/>
            </a:pPr>
            <a:r>
              <a:rPr sz="2400">
                <a:latin typeface="Arial"/>
                <a:ea typeface="Arial"/>
                <a:cs typeface="Arial"/>
                <a:sym typeface="Arial"/>
              </a:rPr>
              <a:t>WMO Hydrological Observations (including </a:t>
            </a:r>
            <a:r>
              <a:rPr b="1" sz="2400">
                <a:latin typeface="Arial"/>
                <a:ea typeface="Arial"/>
                <a:cs typeface="Arial"/>
                <a:sym typeface="Arial"/>
              </a:rPr>
              <a:t>WHYCOS</a:t>
            </a:r>
            <a:r>
              <a:rPr sz="2400">
                <a:latin typeface="Arial"/>
                <a:ea typeface="Arial"/>
                <a:cs typeface="Arial"/>
                <a:sym typeface="Arial"/>
              </a:rPr>
              <a:t>) </a:t>
            </a:r>
            <a:endParaRPr>
              <a:latin typeface="Arial"/>
              <a:ea typeface="Arial"/>
              <a:cs typeface="Arial"/>
              <a:sym typeface="Arial"/>
            </a:endParaRPr>
          </a:p>
          <a:p>
            <a:pPr lvl="0" marL="481658" indent="-481658" defTabSz="914400">
              <a:spcBef>
                <a:spcPts val="1200"/>
              </a:spcBef>
              <a:buSzPct val="100000"/>
              <a:buFont typeface="Arial"/>
              <a:buChar char="•"/>
              <a:defRPr sz="1800"/>
            </a:pPr>
            <a:r>
              <a:rPr sz="2400">
                <a:latin typeface="Arial"/>
                <a:ea typeface="Arial"/>
                <a:cs typeface="Arial"/>
                <a:sym typeface="Arial"/>
              </a:rPr>
              <a:t>Observing component of Global Cryosphere Watch (</a:t>
            </a:r>
            <a:r>
              <a:rPr b="1" sz="2400">
                <a:latin typeface="Arial"/>
                <a:ea typeface="Arial"/>
                <a:cs typeface="Arial"/>
                <a:sym typeface="Arial"/>
              </a:rPr>
              <a:t>GCW</a:t>
            </a:r>
            <a:r>
              <a:rPr sz="2400">
                <a:latin typeface="Arial"/>
                <a:ea typeface="Arial"/>
                <a:cs typeface="Arial"/>
                <a:sym typeface="Arial"/>
              </a:rPr>
              <a:t>)</a:t>
            </a:r>
          </a:p>
        </p:txBody>
      </p:sp>
      <p:sp>
        <p:nvSpPr>
          <p:cNvPr id="98" name="Shape 98"/>
          <p:cNvSpPr/>
          <p:nvPr/>
        </p:nvSpPr>
        <p:spPr>
          <a:xfrm>
            <a:off x="250824" y="280980"/>
            <a:ext cx="8713790"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3600" u="sng">
                <a:solidFill>
                  <a:srgbClr val="333399"/>
                </a:solidFill>
                <a:latin typeface="Arial Narrow"/>
                <a:ea typeface="Arial Narrow"/>
                <a:cs typeface="Arial Narrow"/>
                <a:sym typeface="Arial Narrow"/>
              </a:defRPr>
            </a:lvl1pPr>
          </a:lstStyle>
          <a:p>
            <a:pPr lvl="0">
              <a:defRPr b="0" sz="1800" u="none">
                <a:solidFill>
                  <a:srgbClr val="000000"/>
                </a:solidFill>
              </a:defRPr>
            </a:pPr>
            <a:r>
              <a:rPr b="1" sz="3600" u="sng">
                <a:solidFill>
                  <a:srgbClr val="333399"/>
                </a:solidFill>
              </a:rPr>
              <a:t>WIGOS Component Systems</a:t>
            </a:r>
          </a:p>
        </p:txBody>
      </p:sp>
      <p:pic>
        <p:nvPicPr>
          <p:cNvPr id="99" name="image4.jpeg" descr="atmos_observatories"/>
          <p:cNvPicPr/>
          <p:nvPr/>
        </p:nvPicPr>
        <p:blipFill>
          <a:blip r:embed="rId2">
            <a:extLst/>
          </a:blip>
          <a:stretch>
            <a:fillRect/>
          </a:stretch>
        </p:blipFill>
        <p:spPr>
          <a:xfrm>
            <a:off x="6604151" y="4554537"/>
            <a:ext cx="2426989" cy="1676408"/>
          </a:xfrm>
          <a:prstGeom prst="rect">
            <a:avLst/>
          </a:prstGeom>
          <a:ln w="12700">
            <a:miter lim="400000"/>
          </a:ln>
        </p:spPr>
      </p:pic>
      <p:pic>
        <p:nvPicPr>
          <p:cNvPr id="100" name="image5.jpeg" descr="WaterSensor1"/>
          <p:cNvPicPr/>
          <p:nvPr/>
        </p:nvPicPr>
        <p:blipFill>
          <a:blip r:embed="rId3">
            <a:extLst/>
          </a:blip>
          <a:stretch>
            <a:fillRect/>
          </a:stretch>
        </p:blipFill>
        <p:spPr>
          <a:xfrm>
            <a:off x="4932362" y="3213100"/>
            <a:ext cx="2514609" cy="1676400"/>
          </a:xfrm>
          <a:prstGeom prst="rect">
            <a:avLst/>
          </a:prstGeom>
          <a:ln w="12700">
            <a:miter lim="400000"/>
          </a:ln>
        </p:spPr>
      </p:pic>
      <p:pic>
        <p:nvPicPr>
          <p:cNvPr id="101" name="image6.jpeg" descr="156"/>
          <p:cNvPicPr/>
          <p:nvPr/>
        </p:nvPicPr>
        <p:blipFill>
          <a:blip r:embed="rId4">
            <a:extLst/>
          </a:blip>
          <a:stretch>
            <a:fillRect/>
          </a:stretch>
        </p:blipFill>
        <p:spPr>
          <a:xfrm>
            <a:off x="6516685" y="2209800"/>
            <a:ext cx="2484446" cy="1651000"/>
          </a:xfrm>
          <a:prstGeom prst="rect">
            <a:avLst/>
          </a:prstGeom>
          <a:ln w="12700">
            <a:miter lim="400000"/>
          </a:ln>
        </p:spPr>
      </p:pic>
      <p:pic>
        <p:nvPicPr>
          <p:cNvPr id="102" name="image7.jpeg" descr="GOS-fullsize"/>
          <p:cNvPicPr/>
          <p:nvPr/>
        </p:nvPicPr>
        <p:blipFill>
          <a:blip r:embed="rId5">
            <a:extLst/>
          </a:blip>
          <a:stretch>
            <a:fillRect/>
          </a:stretch>
        </p:blipFill>
        <p:spPr>
          <a:xfrm>
            <a:off x="5580062" y="260350"/>
            <a:ext cx="3324229" cy="2105025"/>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263524" y="188905"/>
            <a:ext cx="8713790" cy="792176"/>
          </a:xfrm>
          <a:prstGeom prst="rect">
            <a:avLst/>
          </a:prstGeom>
        </p:spPr>
        <p:txBody>
          <a:bodyPr anchor="ctr">
            <a:normAutofit fontScale="100000" lnSpcReduction="0"/>
          </a:bodyPr>
          <a:lstStyle>
            <a:lvl1pPr algn="ctr" defTabSz="914400">
              <a:defRPr b="1" sz="3600">
                <a:solidFill>
                  <a:srgbClr val="333399"/>
                </a:solidFill>
                <a:latin typeface="Arial"/>
                <a:ea typeface="Arial"/>
                <a:cs typeface="Arial"/>
                <a:sym typeface="Arial"/>
              </a:defRPr>
            </a:lvl1pPr>
          </a:lstStyle>
          <a:p>
            <a:pPr lvl="0">
              <a:defRPr b="0" sz="1800">
                <a:solidFill>
                  <a:srgbClr val="000000"/>
                </a:solidFill>
              </a:defRPr>
            </a:pPr>
            <a:r>
              <a:rPr b="1" sz="3600">
                <a:solidFill>
                  <a:srgbClr val="333399"/>
                </a:solidFill>
              </a:rPr>
              <a:t>Why do we need WIGOS?</a:t>
            </a:r>
          </a:p>
        </p:txBody>
      </p:sp>
      <p:sp>
        <p:nvSpPr>
          <p:cNvPr id="105" name="Shape 105"/>
          <p:cNvSpPr/>
          <p:nvPr>
            <p:ph type="body" idx="1"/>
          </p:nvPr>
        </p:nvSpPr>
        <p:spPr>
          <a:xfrm>
            <a:off x="187324" y="1103311"/>
            <a:ext cx="8713790" cy="5100840"/>
          </a:xfrm>
          <a:prstGeom prst="rect">
            <a:avLst/>
          </a:prstGeom>
        </p:spPr>
        <p:txBody>
          <a:bodyPr>
            <a:normAutofit fontScale="100000" lnSpcReduction="0"/>
          </a:bodyPr>
          <a:lstStyle/>
          <a:p>
            <a:pPr lvl="0" marL="423924" indent="-423924" defTabSz="905255">
              <a:spcBef>
                <a:spcPts val="600"/>
              </a:spcBef>
              <a:buClr>
                <a:srgbClr val="011993"/>
              </a:buClr>
              <a:buSzPct val="100000"/>
              <a:buFont typeface="Arial"/>
              <a:buChar char="•"/>
              <a:defRPr sz="1800"/>
            </a:pPr>
            <a:r>
              <a:rPr b="1" sz="2300">
                <a:solidFill>
                  <a:srgbClr val="011993"/>
                </a:solidFill>
                <a:latin typeface="Arial"/>
                <a:ea typeface="Arial"/>
                <a:cs typeface="Arial"/>
                <a:sym typeface="Arial"/>
              </a:rPr>
              <a:t>I. NMHS mandate typically broader now than when the World Weather Watch and the GOS were created, including e.g.</a:t>
            </a:r>
            <a:endParaRPr sz="2300">
              <a:solidFill>
                <a:srgbClr val="011993"/>
              </a:solidFill>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Climate monitoring, climate change, mitigation </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Air quality, atmospheric composition from urban to planetary scales</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Oceans</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Cryosphere</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Water resources</a:t>
            </a:r>
            <a:endParaRPr sz="2000">
              <a:latin typeface="Arial"/>
              <a:ea typeface="Arial"/>
              <a:cs typeface="Arial"/>
              <a:sym typeface="Arial"/>
            </a:endParaRPr>
          </a:p>
          <a:p>
            <a:pPr lvl="0" marL="423924" indent="-423924" defTabSz="905255">
              <a:spcBef>
                <a:spcPts val="600"/>
              </a:spcBef>
              <a:buClr>
                <a:srgbClr val="011993"/>
              </a:buClr>
              <a:buSzPct val="100000"/>
              <a:buFont typeface="Arial"/>
              <a:buChar char="•"/>
              <a:defRPr sz="1800"/>
            </a:pPr>
            <a:r>
              <a:rPr b="1" sz="2300">
                <a:solidFill>
                  <a:srgbClr val="011993"/>
                </a:solidFill>
                <a:latin typeface="Arial"/>
                <a:ea typeface="Arial"/>
                <a:cs typeface="Arial"/>
                <a:sym typeface="Arial"/>
              </a:rPr>
              <a:t>II. Technical and scientific advances:</a:t>
            </a:r>
            <a:endParaRPr b="1" sz="2300">
              <a:solidFill>
                <a:srgbClr val="011993"/>
              </a:solidFill>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Observing technology</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Telecommunications</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Numerical modeling and data assimilation </a:t>
            </a:r>
            <a:endParaRPr sz="2000">
              <a:latin typeface="Arial"/>
              <a:ea typeface="Arial"/>
              <a:cs typeface="Arial"/>
              <a:sym typeface="Arial"/>
            </a:endParaRPr>
          </a:p>
          <a:p>
            <a:pPr lvl="1" marL="603805" indent="-222805" defTabSz="905255">
              <a:spcBef>
                <a:spcPts val="600"/>
              </a:spcBef>
              <a:buSzPct val="100000"/>
              <a:buFont typeface="Arial"/>
              <a:buChar char="•"/>
              <a:defRPr sz="1800"/>
            </a:pPr>
            <a:r>
              <a:rPr sz="2000">
                <a:latin typeface="Arial"/>
                <a:ea typeface="Arial"/>
                <a:cs typeface="Arial"/>
                <a:sym typeface="Arial"/>
              </a:rPr>
              <a:t>Increased user demand to access and use observations in decision making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0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0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0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0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10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10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105">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250824" y="188905"/>
            <a:ext cx="8713790" cy="792176"/>
          </a:xfrm>
          <a:prstGeom prst="rect">
            <a:avLst/>
          </a:prstGeom>
        </p:spPr>
        <p:txBody>
          <a:bodyPr anchor="ctr">
            <a:normAutofit fontScale="100000" lnSpcReduction="0"/>
          </a:bodyPr>
          <a:lstStyle>
            <a:lvl1pPr algn="ctr" defTabSz="914400">
              <a:defRPr b="1" sz="3600">
                <a:solidFill>
                  <a:srgbClr val="333399"/>
                </a:solidFill>
                <a:latin typeface="Arial"/>
                <a:ea typeface="Arial"/>
                <a:cs typeface="Arial"/>
                <a:sym typeface="Arial"/>
              </a:defRPr>
            </a:lvl1pPr>
          </a:lstStyle>
          <a:p>
            <a:pPr lvl="0">
              <a:defRPr b="0" sz="1800">
                <a:solidFill>
                  <a:srgbClr val="000000"/>
                </a:solidFill>
              </a:defRPr>
            </a:pPr>
            <a:r>
              <a:rPr b="1" sz="3600">
                <a:solidFill>
                  <a:srgbClr val="333399"/>
                </a:solidFill>
              </a:rPr>
              <a:t>Why do we need WIGOS?</a:t>
            </a:r>
          </a:p>
        </p:txBody>
      </p:sp>
      <p:sp>
        <p:nvSpPr>
          <p:cNvPr id="108" name="Shape 108"/>
          <p:cNvSpPr/>
          <p:nvPr>
            <p:ph type="body" idx="1"/>
          </p:nvPr>
        </p:nvSpPr>
        <p:spPr>
          <a:xfrm>
            <a:off x="454024" y="989011"/>
            <a:ext cx="8343556" cy="5100840"/>
          </a:xfrm>
          <a:prstGeom prst="rect">
            <a:avLst/>
          </a:prstGeom>
        </p:spPr>
        <p:txBody>
          <a:bodyPr>
            <a:normAutofit fontScale="100000" lnSpcReduction="0"/>
          </a:bodyPr>
          <a:lstStyle/>
          <a:p>
            <a:pPr lvl="0" marL="423924" indent="-423924" defTabSz="905255">
              <a:spcBef>
                <a:spcPts val="600"/>
              </a:spcBef>
              <a:buClr>
                <a:srgbClr val="011993"/>
              </a:buClr>
              <a:buSzPct val="100000"/>
              <a:buFont typeface="Arial"/>
              <a:buChar char="•"/>
              <a:defRPr sz="1800"/>
            </a:pPr>
            <a:r>
              <a:rPr b="1" sz="2300">
                <a:solidFill>
                  <a:srgbClr val="011993"/>
                </a:solidFill>
                <a:latin typeface="Arial"/>
                <a:ea typeface="Arial"/>
                <a:cs typeface="Arial"/>
                <a:sym typeface="Arial"/>
              </a:rPr>
              <a:t>III. </a:t>
            </a:r>
            <a:r>
              <a:rPr b="1" sz="2400">
                <a:solidFill>
                  <a:srgbClr val="011993"/>
                </a:solidFill>
                <a:latin typeface="Arial"/>
                <a:ea typeface="Arial"/>
                <a:cs typeface="Arial"/>
                <a:sym typeface="Arial"/>
              </a:rPr>
              <a:t>Economic realities</a:t>
            </a:r>
            <a:endParaRPr b="1" sz="2400">
              <a:solidFill>
                <a:srgbClr val="011993"/>
              </a:solidFill>
              <a:latin typeface="Arial"/>
              <a:ea typeface="Arial"/>
              <a:cs typeface="Arial"/>
              <a:sym typeface="Arial"/>
            </a:endParaRPr>
          </a:p>
          <a:p>
            <a:pPr lvl="1" marL="742243" indent="-361244" defTabSz="905255">
              <a:spcBef>
                <a:spcPts val="600"/>
              </a:spcBef>
              <a:buSzPct val="100000"/>
              <a:buFont typeface="Arial"/>
              <a:buChar char="•"/>
              <a:defRPr sz="1800"/>
            </a:pPr>
            <a:r>
              <a:rPr sz="2400">
                <a:latin typeface="Arial"/>
                <a:ea typeface="Arial"/>
                <a:cs typeface="Arial"/>
                <a:sym typeface="Arial"/>
              </a:rPr>
              <a:t>Budgetary pressure on many NMHS, in spite of growing mandate and increasing demand for services</a:t>
            </a:r>
            <a:endParaRPr sz="2400">
              <a:latin typeface="Arial"/>
              <a:ea typeface="Arial"/>
              <a:cs typeface="Arial"/>
              <a:sym typeface="Arial"/>
            </a:endParaRPr>
          </a:p>
          <a:p>
            <a:pPr lvl="1" marL="742243" indent="-361244" defTabSz="905255">
              <a:spcBef>
                <a:spcPts val="600"/>
              </a:spcBef>
              <a:buSzPct val="100000"/>
              <a:buFont typeface="Arial"/>
              <a:buChar char="•"/>
              <a:defRPr sz="1800"/>
            </a:pPr>
            <a:r>
              <a:rPr sz="2400">
                <a:latin typeface="Arial"/>
                <a:ea typeface="Arial"/>
                <a:cs typeface="Arial"/>
                <a:sym typeface="Arial"/>
              </a:rPr>
              <a:t>Efficiency by exploiting synergies</a:t>
            </a:r>
            <a:endParaRPr sz="2400">
              <a:latin typeface="Arial"/>
              <a:ea typeface="Arial"/>
              <a:cs typeface="Arial"/>
              <a:sym typeface="Arial"/>
            </a:endParaRPr>
          </a:p>
          <a:p>
            <a:pPr lvl="2" marL="950147" indent="-188147" defTabSz="905255">
              <a:spcBef>
                <a:spcPts val="600"/>
              </a:spcBef>
              <a:buSzPct val="100000"/>
              <a:buFont typeface="Arial"/>
              <a:buChar char="•"/>
              <a:defRPr sz="1800"/>
            </a:pPr>
            <a:r>
              <a:rPr sz="2000">
                <a:latin typeface="Arial"/>
                <a:ea typeface="Arial"/>
                <a:cs typeface="Arial"/>
                <a:sym typeface="Arial"/>
              </a:rPr>
              <a:t>Integration of observing networks across disciplines (e.g. weather and climate)</a:t>
            </a:r>
            <a:endParaRPr sz="2000">
              <a:latin typeface="Arial"/>
              <a:ea typeface="Arial"/>
              <a:cs typeface="Arial"/>
              <a:sym typeface="Arial"/>
            </a:endParaRPr>
          </a:p>
          <a:p>
            <a:pPr lvl="2" marL="950147" indent="-188147" defTabSz="905255">
              <a:spcBef>
                <a:spcPts val="600"/>
              </a:spcBef>
              <a:buSzPct val="100000"/>
              <a:buFont typeface="Arial"/>
              <a:buChar char="•"/>
              <a:defRPr sz="1800"/>
            </a:pPr>
            <a:r>
              <a:rPr sz="2000">
                <a:latin typeface="Arial"/>
                <a:ea typeface="Arial"/>
                <a:cs typeface="Arial"/>
                <a:sym typeface="Arial"/>
              </a:rPr>
              <a:t>Integration across organizational boundaries, e.g. between different national ministries/departments operating observing systems</a:t>
            </a:r>
            <a:endParaRPr sz="2000">
              <a:latin typeface="Arial"/>
              <a:ea typeface="Arial"/>
              <a:cs typeface="Arial"/>
              <a:sym typeface="Arial"/>
            </a:endParaRPr>
          </a:p>
          <a:p>
            <a:pPr lvl="2" marL="950147" indent="-188147" defTabSz="905255">
              <a:spcBef>
                <a:spcPts val="600"/>
              </a:spcBef>
              <a:buSzPct val="100000"/>
              <a:buFont typeface="Arial"/>
              <a:buChar char="•"/>
              <a:defRPr sz="1800"/>
            </a:pPr>
            <a:r>
              <a:rPr sz="2000">
                <a:latin typeface="Arial"/>
                <a:ea typeface="Arial"/>
                <a:cs typeface="Arial"/>
                <a:sym typeface="Arial"/>
              </a:rPr>
              <a:t>Integration across technological boundaries, e.g. between surface- and space-based systems</a:t>
            </a:r>
            <a:endParaRPr sz="2000">
              <a:latin typeface="Arial"/>
              <a:ea typeface="Arial"/>
              <a:cs typeface="Arial"/>
              <a:sym typeface="Arial"/>
            </a:endParaRPr>
          </a:p>
          <a:p>
            <a:pPr lvl="0" defTabSz="905255">
              <a:spcBef>
                <a:spcPts val="600"/>
              </a:spcBef>
              <a:defRPr sz="1800"/>
            </a:pPr>
            <a:r>
              <a:rPr b="1" i="1" sz="2400" u="sng">
                <a:latin typeface="Arial"/>
                <a:ea typeface="Arial"/>
                <a:cs typeface="Arial"/>
                <a:sym typeface="Arial"/>
              </a:rPr>
              <a:t>Basic principle: One observation, many applications, many users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0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0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0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0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0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idx="4294967295"/>
          </p:nvPr>
        </p:nvSpPr>
        <p:spPr>
          <a:xfrm>
            <a:off x="250824" y="188904"/>
            <a:ext cx="8713790" cy="792178"/>
          </a:xfrm>
          <a:prstGeom prst="rect">
            <a:avLst/>
          </a:prstGeom>
        </p:spPr>
        <p:txBody>
          <a:bodyPr>
            <a:normAutofit fontScale="100000" lnSpcReduction="0"/>
          </a:bodyPr>
          <a:lstStyle>
            <a:lvl1pPr algn="ctr">
              <a:defRPr sz="3200">
                <a:solidFill>
                  <a:srgbClr val="333399"/>
                </a:solidFill>
              </a:defRPr>
            </a:lvl1pPr>
          </a:lstStyle>
          <a:p>
            <a:pPr lvl="0">
              <a:defRPr b="0" sz="1800">
                <a:solidFill>
                  <a:srgbClr val="000000"/>
                </a:solidFill>
              </a:defRPr>
            </a:pPr>
            <a:r>
              <a:rPr b="1" sz="3200">
                <a:solidFill>
                  <a:srgbClr val="333399"/>
                </a:solidFill>
              </a:rPr>
              <a:t>WIGOS Implementation Phase</a:t>
            </a:r>
          </a:p>
        </p:txBody>
      </p:sp>
      <p:sp>
        <p:nvSpPr>
          <p:cNvPr id="111" name="Shape 111"/>
          <p:cNvSpPr/>
          <p:nvPr>
            <p:ph type="body" idx="4294967295"/>
          </p:nvPr>
        </p:nvSpPr>
        <p:spPr>
          <a:xfrm>
            <a:off x="403223" y="1293812"/>
            <a:ext cx="8442925" cy="4897438"/>
          </a:xfrm>
          <a:prstGeom prst="rect">
            <a:avLst/>
          </a:prstGeom>
        </p:spPr>
        <p:txBody>
          <a:bodyPr>
            <a:normAutofit fontScale="100000" lnSpcReduction="0"/>
          </a:bodyPr>
          <a:lstStyle/>
          <a:p>
            <a:pPr lvl="0" marL="294660" indent="-294660" defTabSz="786383">
              <a:spcBef>
                <a:spcPts val="1000"/>
              </a:spcBef>
              <a:buClrTx/>
              <a:buFontTx/>
              <a:buChar char="•"/>
              <a:defRPr sz="1800"/>
            </a:pPr>
            <a:r>
              <a:rPr sz="2300"/>
              <a:t>WMO 16th Congress (2011): Implementation of WIGOS</a:t>
            </a:r>
            <a:endParaRPr sz="2300"/>
          </a:p>
          <a:p>
            <a:pPr lvl="0" marL="294660" indent="-294660" defTabSz="786383">
              <a:spcBef>
                <a:spcPts val="1000"/>
              </a:spcBef>
              <a:buClrTx/>
              <a:buFontTx/>
              <a:buChar char="•"/>
              <a:defRPr sz="1800"/>
            </a:pPr>
            <a:r>
              <a:rPr sz="2300"/>
              <a:t>Key deliverables for the 17th Congress (2015): </a:t>
            </a:r>
            <a:r>
              <a:rPr b="1" sz="2300"/>
              <a:t>Draft Technical Regulations on WIGOS</a:t>
            </a:r>
            <a:r>
              <a:rPr sz="2300">
                <a:hlinkClick r:id="rId2" invalidUrl="" action="" tgtFrame="" tooltip="" history="1" highlightClick="0" endSnd="0"/>
              </a:rPr>
              <a:t>; link here</a:t>
            </a:r>
            <a:endParaRPr b="1" sz="2300"/>
          </a:p>
          <a:p>
            <a:pPr lvl="1" marL="675660" indent="-294660" defTabSz="786383">
              <a:spcBef>
                <a:spcPts val="1000"/>
              </a:spcBef>
              <a:buClrTx/>
              <a:buFontTx/>
              <a:buChar char="•"/>
              <a:defRPr sz="1800"/>
            </a:pPr>
            <a:r>
              <a:rPr b="1" sz="2300"/>
              <a:t>Draft Manual on WIGOS</a:t>
            </a:r>
            <a:r>
              <a:rPr sz="2300">
                <a:hlinkClick r:id="rId3" invalidUrl="" action="" tgtFrame="" tooltip="" history="1" highlightClick="0" endSnd="0"/>
              </a:rPr>
              <a:t>; link here</a:t>
            </a:r>
            <a:endParaRPr b="1" sz="2300"/>
          </a:p>
          <a:p>
            <a:pPr lvl="2" marL="1056660" indent="-294660" defTabSz="786383">
              <a:spcBef>
                <a:spcPts val="1000"/>
              </a:spcBef>
              <a:buClrTx/>
              <a:buFontTx/>
              <a:buChar char="•"/>
              <a:defRPr sz="1800"/>
            </a:pPr>
            <a:r>
              <a:rPr sz="2300"/>
              <a:t>WIGOS Metadata Standard</a:t>
            </a:r>
            <a:r>
              <a:rPr sz="2300">
                <a:hlinkClick r:id="rId4" invalidUrl="" action="" tgtFrame="" tooltip="" history="1" highlightClick="0" endSnd="0"/>
              </a:rPr>
              <a:t>; link here</a:t>
            </a:r>
            <a:endParaRPr b="1" sz="2300"/>
          </a:p>
          <a:p>
            <a:pPr lvl="1" marL="675660" indent="-294660" defTabSz="786383">
              <a:spcBef>
                <a:spcPts val="1000"/>
              </a:spcBef>
              <a:buClrTx/>
              <a:buFontTx/>
              <a:buChar char="•"/>
              <a:defRPr sz="1800"/>
            </a:pPr>
            <a:r>
              <a:rPr sz="2300"/>
              <a:t>Regional Implementation Plans</a:t>
            </a:r>
            <a:endParaRPr sz="2300"/>
          </a:p>
          <a:p>
            <a:pPr lvl="1" marL="675660" indent="-294660" defTabSz="786383">
              <a:spcBef>
                <a:spcPts val="1000"/>
              </a:spcBef>
              <a:buClrTx/>
              <a:buFontTx/>
              <a:buChar char="•"/>
              <a:defRPr sz="1800"/>
            </a:pPr>
            <a:r>
              <a:rPr sz="2300"/>
              <a:t>Proposal for the Pre-Operational Phase of WIGOS (2016-19)</a:t>
            </a:r>
            <a:endParaRPr sz="2300"/>
          </a:p>
          <a:p>
            <a:pPr lvl="1" marL="561471" indent="-180472" defTabSz="786383">
              <a:spcBef>
                <a:spcPts val="1000"/>
              </a:spcBef>
              <a:buClrTx/>
              <a:buFontTx/>
              <a:buChar char="•"/>
              <a:defRPr sz="1800"/>
            </a:pPr>
          </a:p>
          <a:p>
            <a:pPr lvl="0" marL="0" indent="0" defTabSz="786383">
              <a:spcBef>
                <a:spcPts val="1000"/>
              </a:spcBef>
              <a:buSzTx/>
              <a:buNone/>
              <a:defRPr sz="1800"/>
            </a:pPr>
            <a:r>
              <a:rPr i="1" sz="2400" u="sng">
                <a:solidFill>
                  <a:srgbClr val="941100"/>
                </a:solidFill>
              </a:rPr>
              <a:t>All deliverables were approved by Cg-17</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1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1"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250824" y="354004"/>
            <a:ext cx="8713790" cy="792178"/>
          </a:xfrm>
          <a:prstGeom prst="rect">
            <a:avLst/>
          </a:prstGeom>
        </p:spPr>
        <p:txBody>
          <a:bodyPr anchor="ctr">
            <a:normAutofit fontScale="100000" lnSpcReduction="0"/>
          </a:bodyPr>
          <a:lstStyle/>
          <a:p>
            <a:pPr lvl="0" algn="ctr" defTabSz="630936">
              <a:defRPr sz="1800"/>
            </a:pPr>
            <a:r>
              <a:rPr b="1" sz="2600">
                <a:solidFill>
                  <a:srgbClr val="333399"/>
                </a:solidFill>
                <a:latin typeface="Arial"/>
                <a:ea typeface="Arial"/>
                <a:cs typeface="Arial"/>
                <a:sym typeface="Arial"/>
              </a:rPr>
              <a:t>Regional WIGOS Implementation Plans</a:t>
            </a:r>
            <a:endParaRPr sz="1600"/>
          </a:p>
          <a:p>
            <a:pPr lvl="0" algn="ctr" defTabSz="630936">
              <a:defRPr sz="1800"/>
            </a:pPr>
            <a:r>
              <a:rPr b="1" sz="2100">
                <a:solidFill>
                  <a:srgbClr val="333399"/>
                </a:solidFill>
                <a:latin typeface="Arial"/>
                <a:ea typeface="Arial"/>
                <a:cs typeface="Arial"/>
                <a:sym typeface="Arial"/>
              </a:rPr>
              <a:t>(R-WIPs)</a:t>
            </a:r>
          </a:p>
        </p:txBody>
      </p:sp>
      <p:sp>
        <p:nvSpPr>
          <p:cNvPr id="114" name="Shape 114"/>
          <p:cNvSpPr/>
          <p:nvPr>
            <p:ph type="body" idx="1"/>
          </p:nvPr>
        </p:nvSpPr>
        <p:spPr>
          <a:xfrm>
            <a:off x="504825" y="1428742"/>
            <a:ext cx="7970788" cy="5422915"/>
          </a:xfrm>
          <a:prstGeom prst="rect">
            <a:avLst/>
          </a:prstGeom>
        </p:spPr>
        <p:txBody>
          <a:bodyPr>
            <a:normAutofit fontScale="100000" lnSpcReduction="0"/>
          </a:bodyPr>
          <a:lstStyle/>
          <a:p>
            <a:pPr lvl="0" marL="240631" indent="-240631" defTabSz="841247">
              <a:lnSpc>
                <a:spcPct val="90000"/>
              </a:lnSpc>
              <a:spcBef>
                <a:spcPts val="800"/>
              </a:spcBef>
              <a:buSzPct val="100000"/>
              <a:buChar char="•"/>
              <a:defRPr sz="1800"/>
            </a:pPr>
            <a:r>
              <a:rPr sz="2400">
                <a:latin typeface="Arial"/>
                <a:ea typeface="Arial"/>
                <a:cs typeface="Arial"/>
                <a:sym typeface="Arial"/>
              </a:rPr>
              <a:t>R-WIPs developed for all WMO Regions by Regional WIGOS Task Teams or Working Groups, typically helped along by dedicated WIGOS Workshops</a:t>
            </a:r>
            <a:endParaRPr sz="2400"/>
          </a:p>
          <a:p>
            <a:pPr lvl="0" marL="240631" indent="-240631" defTabSz="841247">
              <a:lnSpc>
                <a:spcPct val="90000"/>
              </a:lnSpc>
              <a:spcBef>
                <a:spcPts val="800"/>
              </a:spcBef>
              <a:buSzPct val="100000"/>
              <a:buChar char="•"/>
              <a:defRPr sz="1800"/>
            </a:pPr>
            <a:r>
              <a:rPr b="1" sz="2400">
                <a:latin typeface="Arial"/>
                <a:ea typeface="Arial"/>
                <a:cs typeface="Arial"/>
                <a:sym typeface="Arial"/>
              </a:rPr>
              <a:t>All WMO Regional Associations have approved their R-WIPs </a:t>
            </a:r>
            <a:r>
              <a:rPr i="1" sz="2400">
                <a:latin typeface="Arial"/>
                <a:ea typeface="Arial"/>
                <a:cs typeface="Arial"/>
                <a:sym typeface="Arial"/>
              </a:rPr>
              <a:t>(Region III during its 16th Session in Asuncion in 2014)</a:t>
            </a:r>
            <a:endParaRPr i="1" sz="2400"/>
          </a:p>
          <a:p>
            <a:pPr lvl="1" marL="621631" indent="-240631" defTabSz="841247">
              <a:lnSpc>
                <a:spcPct val="90000"/>
              </a:lnSpc>
              <a:spcBef>
                <a:spcPts val="800"/>
              </a:spcBef>
              <a:buSzPct val="100000"/>
              <a:buChar char="•"/>
              <a:defRPr sz="1800"/>
            </a:pPr>
            <a:r>
              <a:rPr sz="2400">
                <a:latin typeface="Arial"/>
                <a:ea typeface="Arial"/>
                <a:cs typeface="Arial"/>
                <a:sym typeface="Arial"/>
              </a:rPr>
              <a:t>Important now to align national priorities, VCP request and donor-funded projects with the respective R-WIP to the extent possible</a:t>
            </a:r>
            <a:endParaRPr sz="2400"/>
          </a:p>
          <a:p>
            <a:pPr lvl="0" marL="240631" indent="-240631" defTabSz="841247">
              <a:lnSpc>
                <a:spcPct val="90000"/>
              </a:lnSpc>
              <a:spcBef>
                <a:spcPts val="800"/>
              </a:spcBef>
              <a:buSzPct val="100000"/>
              <a:buChar char="•"/>
              <a:defRPr sz="1800"/>
            </a:pPr>
            <a:r>
              <a:rPr sz="2400">
                <a:latin typeface="Arial"/>
                <a:ea typeface="Arial"/>
                <a:cs typeface="Arial"/>
                <a:sym typeface="Arial"/>
              </a:rPr>
              <a:t>Regional Working Structures to oversee and coordinate the WIGOS implementation are still developing, and differ from region to region</a:t>
            </a:r>
            <a:endParaRPr sz="2400">
              <a:latin typeface="Arial"/>
              <a:ea typeface="Arial"/>
              <a:cs typeface="Arial"/>
              <a:sym typeface="Arial"/>
            </a:endParaRPr>
          </a:p>
          <a:p>
            <a:pPr lvl="1" marL="621631" indent="-240631" defTabSz="841247">
              <a:lnSpc>
                <a:spcPct val="90000"/>
              </a:lnSpc>
              <a:spcBef>
                <a:spcPts val="800"/>
              </a:spcBef>
              <a:buSzPct val="100000"/>
              <a:buChar char="•"/>
              <a:defRPr sz="1800"/>
            </a:pPr>
            <a:r>
              <a:rPr i="1" sz="2400">
                <a:latin typeface="Arial"/>
                <a:ea typeface="Arial"/>
                <a:cs typeface="Arial"/>
                <a:sym typeface="Arial"/>
              </a:rPr>
              <a:t>In Region III, WG-ITD is responsible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1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4"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276224" y="188904"/>
            <a:ext cx="8713790" cy="792178"/>
          </a:xfrm>
          <a:prstGeom prst="rect">
            <a:avLst/>
          </a:prstGeom>
        </p:spPr>
        <p:txBody>
          <a:bodyPr anchor="ctr">
            <a:normAutofit fontScale="100000" lnSpcReduction="0"/>
          </a:bodyPr>
          <a:lstStyle/>
          <a:p>
            <a:pPr lvl="0" algn="ctr" defTabSz="514350">
              <a:defRPr sz="1800"/>
            </a:pPr>
            <a:r>
              <a:rPr b="1" sz="2700">
                <a:solidFill>
                  <a:srgbClr val="333399"/>
                </a:solidFill>
                <a:latin typeface="Arial"/>
                <a:ea typeface="Arial"/>
                <a:cs typeface="Arial"/>
                <a:sym typeface="Arial"/>
              </a:rPr>
              <a:t>RA-III WIGOS Implementation Plan</a:t>
            </a:r>
            <a:endParaRPr b="1" sz="2700">
              <a:solidFill>
                <a:srgbClr val="333399"/>
              </a:solidFill>
              <a:latin typeface="Arial"/>
              <a:ea typeface="Arial"/>
              <a:cs typeface="Arial"/>
              <a:sym typeface="Arial"/>
            </a:endParaRPr>
          </a:p>
          <a:p>
            <a:pPr lvl="0" algn="ctr" defTabSz="514350">
              <a:defRPr sz="1800"/>
            </a:pPr>
            <a:r>
              <a:rPr b="1" sz="2700">
                <a:solidFill>
                  <a:srgbClr val="333399"/>
                </a:solidFill>
                <a:latin typeface="Arial"/>
                <a:ea typeface="Arial"/>
                <a:cs typeface="Arial"/>
                <a:sym typeface="Arial"/>
              </a:rPr>
              <a:t>(</a:t>
            </a:r>
            <a:r>
              <a:rPr b="1" i="1" sz="2200">
                <a:solidFill>
                  <a:srgbClr val="333399"/>
                </a:solidFill>
                <a:latin typeface="Arial"/>
                <a:ea typeface="Arial"/>
                <a:cs typeface="Arial"/>
                <a:sym typeface="Arial"/>
              </a:rPr>
              <a:t>R-WIP-III)</a:t>
            </a:r>
          </a:p>
        </p:txBody>
      </p:sp>
      <p:sp>
        <p:nvSpPr>
          <p:cNvPr id="117" name="Shape 117"/>
          <p:cNvSpPr/>
          <p:nvPr>
            <p:ph type="body" idx="1"/>
          </p:nvPr>
        </p:nvSpPr>
        <p:spPr>
          <a:xfrm>
            <a:off x="272651" y="1117542"/>
            <a:ext cx="8713791" cy="5772215"/>
          </a:xfrm>
          <a:prstGeom prst="rect">
            <a:avLst/>
          </a:prstGeom>
        </p:spPr>
        <p:txBody>
          <a:bodyPr>
            <a:normAutofit fontScale="100000" lnSpcReduction="0"/>
          </a:bodyPr>
          <a:lstStyle/>
          <a:p>
            <a:pPr lvl="0" marL="270933" indent="-270933" defTabSz="841247">
              <a:lnSpc>
                <a:spcPct val="90000"/>
              </a:lnSpc>
              <a:spcBef>
                <a:spcPts val="800"/>
              </a:spcBef>
              <a:buSzPct val="100000"/>
              <a:buChar char="•"/>
              <a:defRPr sz="1800"/>
            </a:pPr>
            <a:r>
              <a:rPr sz="2400">
                <a:latin typeface="Arial"/>
                <a:ea typeface="Arial"/>
                <a:cs typeface="Arial"/>
                <a:sym typeface="Arial"/>
              </a:rPr>
              <a:t>Lists a number of regional activities with deliverables</a:t>
            </a:r>
            <a:endParaRPr sz="2400">
              <a:latin typeface="Arial"/>
              <a:ea typeface="Arial"/>
              <a:cs typeface="Arial"/>
              <a:sym typeface="Arial"/>
            </a:endParaRPr>
          </a:p>
          <a:p>
            <a:pPr lvl="0" marL="270933" indent="-270933" defTabSz="841247">
              <a:lnSpc>
                <a:spcPct val="90000"/>
              </a:lnSpc>
              <a:spcBef>
                <a:spcPts val="800"/>
              </a:spcBef>
              <a:buSzPct val="100000"/>
              <a:buChar char="•"/>
              <a:defRPr sz="1800"/>
            </a:pPr>
            <a:r>
              <a:rPr sz="2400">
                <a:latin typeface="Arial"/>
                <a:ea typeface="Arial"/>
                <a:cs typeface="Arial"/>
                <a:sym typeface="Arial"/>
              </a:rPr>
              <a:t>Many are generic in nature (identical language in all plans)</a:t>
            </a:r>
            <a:endParaRPr sz="2400">
              <a:latin typeface="Arial"/>
              <a:ea typeface="Arial"/>
              <a:cs typeface="Arial"/>
              <a:sym typeface="Arial"/>
            </a:endParaRPr>
          </a:p>
          <a:p>
            <a:pPr lvl="0" marL="270933" indent="-270933" defTabSz="841247">
              <a:lnSpc>
                <a:spcPct val="90000"/>
              </a:lnSpc>
              <a:spcBef>
                <a:spcPts val="800"/>
              </a:spcBef>
              <a:buSzPct val="100000"/>
              <a:buChar char="•"/>
              <a:defRPr sz="1800"/>
            </a:pPr>
            <a:r>
              <a:rPr sz="2400">
                <a:latin typeface="Arial"/>
                <a:ea typeface="Arial"/>
                <a:cs typeface="Arial"/>
                <a:sym typeface="Arial"/>
              </a:rPr>
              <a:t>Specific RA-III Projects mentioned in the WIP:</a:t>
            </a:r>
            <a:endParaRPr sz="2400">
              <a:latin typeface="Arial"/>
              <a:ea typeface="Arial"/>
              <a:cs typeface="Arial"/>
              <a:sym typeface="Arial"/>
            </a:endParaRPr>
          </a:p>
          <a:p>
            <a:pPr lvl="1" marL="621631" indent="-240631" defTabSz="841247">
              <a:lnSpc>
                <a:spcPct val="90000"/>
              </a:lnSpc>
              <a:spcBef>
                <a:spcPts val="800"/>
              </a:spcBef>
              <a:buSzPct val="100000"/>
              <a:buChar char="•"/>
              <a:defRPr sz="1800"/>
            </a:pPr>
            <a:r>
              <a:rPr sz="2400">
                <a:latin typeface="Arial"/>
                <a:ea typeface="Arial"/>
                <a:cs typeface="Arial"/>
                <a:sym typeface="Arial"/>
              </a:rPr>
              <a:t>Mechanisms to integrate observing systems with RA IV</a:t>
            </a:r>
            <a:endParaRPr sz="2400">
              <a:latin typeface="Arial"/>
              <a:ea typeface="Arial"/>
              <a:cs typeface="Arial"/>
              <a:sym typeface="Arial"/>
            </a:endParaRPr>
          </a:p>
          <a:p>
            <a:pPr lvl="1" marL="621631" indent="-240631" defTabSz="841247">
              <a:lnSpc>
                <a:spcPct val="90000"/>
              </a:lnSpc>
              <a:spcBef>
                <a:spcPts val="800"/>
              </a:spcBef>
              <a:buSzPct val="100000"/>
              <a:buChar char="•"/>
              <a:defRPr sz="1800"/>
            </a:pPr>
            <a:r>
              <a:rPr sz="2400">
                <a:latin typeface="Arial"/>
                <a:ea typeface="Arial"/>
                <a:cs typeface="Arial"/>
                <a:sym typeface="Arial"/>
              </a:rPr>
              <a:t>Develop an implementation plan for a regional radar network, taking account of experience in Region IV</a:t>
            </a:r>
            <a:endParaRPr sz="2400">
              <a:latin typeface="Arial"/>
              <a:ea typeface="Arial"/>
              <a:cs typeface="Arial"/>
              <a:sym typeface="Arial"/>
            </a:endParaRPr>
          </a:p>
          <a:p>
            <a:pPr lvl="1" marL="561473" indent="-180473" defTabSz="841247">
              <a:lnSpc>
                <a:spcPct val="90000"/>
              </a:lnSpc>
              <a:spcBef>
                <a:spcPts val="800"/>
              </a:spcBef>
              <a:buSzPct val="100000"/>
              <a:buChar char="•"/>
              <a:defRPr sz="1800"/>
            </a:pPr>
            <a:endParaRPr sz="2400">
              <a:latin typeface="Arial"/>
              <a:ea typeface="Arial"/>
              <a:cs typeface="Arial"/>
              <a:sym typeface="Arial"/>
            </a:endParaRPr>
          </a:p>
          <a:p>
            <a:pPr lvl="0" marL="270933" indent="-270933" defTabSz="841247">
              <a:lnSpc>
                <a:spcPct val="90000"/>
              </a:lnSpc>
              <a:spcBef>
                <a:spcPts val="800"/>
              </a:spcBef>
              <a:buSzPct val="100000"/>
              <a:buChar char="•"/>
              <a:defRPr sz="1800"/>
            </a:pPr>
            <a:r>
              <a:rPr sz="2400">
                <a:latin typeface="Arial"/>
                <a:ea typeface="Arial"/>
                <a:cs typeface="Arial"/>
                <a:sym typeface="Arial"/>
              </a:rPr>
              <a:t>WIGOS-SAS </a:t>
            </a:r>
            <a:r>
              <a:rPr i="1" sz="2000">
                <a:latin typeface="Arial"/>
                <a:ea typeface="Arial"/>
                <a:cs typeface="Arial"/>
                <a:sym typeface="Arial"/>
              </a:rPr>
              <a:t>(see also presentation by Arimatea)</a:t>
            </a:r>
            <a:endParaRPr i="1" sz="2000">
              <a:latin typeface="Arial"/>
              <a:ea typeface="Arial"/>
              <a:cs typeface="Arial"/>
              <a:sym typeface="Arial"/>
            </a:endParaRPr>
          </a:p>
          <a:p>
            <a:pPr lvl="1" marL="651933" indent="-270933" defTabSz="841247">
              <a:lnSpc>
                <a:spcPct val="90000"/>
              </a:lnSpc>
              <a:spcBef>
                <a:spcPts val="800"/>
              </a:spcBef>
              <a:buSzPct val="100000"/>
              <a:buChar char="•"/>
              <a:defRPr sz="1800"/>
            </a:pPr>
            <a:r>
              <a:rPr sz="2400">
                <a:latin typeface="Arial"/>
                <a:ea typeface="Arial"/>
                <a:cs typeface="Arial"/>
                <a:sym typeface="Arial"/>
              </a:rPr>
              <a:t>Unique WIGOS demonstration project covering the Plata Basin, with a strong hydrological component</a:t>
            </a:r>
            <a:endParaRPr sz="2400">
              <a:latin typeface="Arial"/>
              <a:ea typeface="Arial"/>
              <a:cs typeface="Arial"/>
              <a:sym typeface="Arial"/>
            </a:endParaRPr>
          </a:p>
          <a:p>
            <a:pPr lvl="0" marL="270933" indent="-270933" defTabSz="841247">
              <a:lnSpc>
                <a:spcPct val="90000"/>
              </a:lnSpc>
              <a:spcBef>
                <a:spcPts val="800"/>
              </a:spcBef>
              <a:buSzPct val="100000"/>
              <a:buChar char="•"/>
              <a:defRPr sz="1800"/>
            </a:pPr>
            <a:r>
              <a:rPr sz="2400">
                <a:latin typeface="Arial"/>
                <a:ea typeface="Arial"/>
                <a:cs typeface="Arial"/>
                <a:sym typeface="Arial"/>
              </a:rPr>
              <a:t>Additional opportunities for improving upper air network over RA-III, e.g. via AMDAR (next slide)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1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1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1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1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1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1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1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117">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7"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17D58-22C3-4CE2-9708-82698A32733C}"/>
</file>

<file path=customXml/itemProps2.xml><?xml version="1.0" encoding="utf-8"?>
<ds:datastoreItem xmlns:ds="http://schemas.openxmlformats.org/officeDocument/2006/customXml" ds:itemID="{82207297-6AB0-4E92-8C6E-38AAD4CD22AA}"/>
</file>

<file path=customXml/itemProps3.xml><?xml version="1.0" encoding="utf-8"?>
<ds:datastoreItem xmlns:ds="http://schemas.openxmlformats.org/officeDocument/2006/customXml" ds:itemID="{E3F280CE-7D93-4C5A-BF12-8EB7041D2DB3}"/>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