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17" r:id="rId5"/>
  </p:sldMasterIdLst>
  <p:notesMasterIdLst>
    <p:notesMasterId r:id="rId37"/>
  </p:notesMasterIdLst>
  <p:handoutMasterIdLst>
    <p:handoutMasterId r:id="rId38"/>
  </p:handoutMasterIdLst>
  <p:sldIdLst>
    <p:sldId id="256" r:id="rId6"/>
    <p:sldId id="269" r:id="rId7"/>
    <p:sldId id="257" r:id="rId8"/>
    <p:sldId id="271" r:id="rId9"/>
    <p:sldId id="274" r:id="rId10"/>
    <p:sldId id="258" r:id="rId11"/>
    <p:sldId id="259" r:id="rId12"/>
    <p:sldId id="262" r:id="rId13"/>
    <p:sldId id="272" r:id="rId14"/>
    <p:sldId id="263" r:id="rId15"/>
    <p:sldId id="266" r:id="rId16"/>
    <p:sldId id="275" r:id="rId17"/>
    <p:sldId id="286" r:id="rId18"/>
    <p:sldId id="285" r:id="rId19"/>
    <p:sldId id="264" r:id="rId20"/>
    <p:sldId id="265" r:id="rId21"/>
    <p:sldId id="276" r:id="rId22"/>
    <p:sldId id="292" r:id="rId23"/>
    <p:sldId id="293" r:id="rId24"/>
    <p:sldId id="294" r:id="rId25"/>
    <p:sldId id="290" r:id="rId26"/>
    <p:sldId id="291" r:id="rId27"/>
    <p:sldId id="273" r:id="rId28"/>
    <p:sldId id="287" r:id="rId29"/>
    <p:sldId id="260" r:id="rId30"/>
    <p:sldId id="280" r:id="rId31"/>
    <p:sldId id="277" r:id="rId32"/>
    <p:sldId id="278" r:id="rId33"/>
    <p:sldId id="284" r:id="rId34"/>
    <p:sldId id="288" r:id="rId35"/>
    <p:sldId id="289" r:id="rId36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  <a:srgbClr val="ED181E"/>
    <a:srgbClr val="F0F5FD"/>
    <a:srgbClr val="E8F0F8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3368" autoAdjust="0"/>
  </p:normalViewPr>
  <p:slideViewPr>
    <p:cSldViewPr showGuides="1">
      <p:cViewPr varScale="1">
        <p:scale>
          <a:sx n="58" d="100"/>
          <a:sy n="58" d="100"/>
        </p:scale>
        <p:origin x="-780" y="-90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508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Recently</a:t>
            </a:r>
            <a:r>
              <a:rPr lang="de-CH" dirty="0" smtClean="0"/>
              <a:t> </a:t>
            </a:r>
            <a:r>
              <a:rPr lang="de-CH" dirty="0" err="1" smtClean="0"/>
              <a:t>discovered</a:t>
            </a:r>
            <a:r>
              <a:rPr lang="de-CH" dirty="0" smtClean="0"/>
              <a:t> a </a:t>
            </a:r>
            <a:r>
              <a:rPr lang="de-CH" dirty="0" err="1" smtClean="0"/>
              <a:t>thorough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analysis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Vol</a:t>
            </a:r>
            <a:r>
              <a:rPr lang="de-CH" baseline="0" dirty="0" smtClean="0"/>
              <a:t> A, </a:t>
            </a:r>
            <a:r>
              <a:rPr lang="de-CH" baseline="0" dirty="0" err="1" smtClean="0"/>
              <a:t>by</a:t>
            </a:r>
            <a:r>
              <a:rPr lang="de-CH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508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F96D-3FA5-4651-95CE-5020C937306E}" type="slidenum">
              <a:rPr lang="de-CH" smtClean="0">
                <a:solidFill>
                  <a:prstClr val="black"/>
                </a:solidFill>
              </a:rPr>
              <a:pPr/>
              <a:t>25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4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7"/>
          <a:stretch/>
        </p:blipFill>
        <p:spPr>
          <a:xfrm>
            <a:off x="936001" y="388800"/>
            <a:ext cx="3311260" cy="1525459"/>
          </a:xfrm>
          <a:prstGeom prst="rect">
            <a:avLst/>
          </a:prstGeom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  <p:pic>
        <p:nvPicPr>
          <p:cNvPr id="9" name="Picture 2" descr="WMO_Word_header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15833" r="53616" b="15833"/>
          <a:stretch/>
        </p:blipFill>
        <p:spPr bwMode="auto">
          <a:xfrm>
            <a:off x="6749145" y="332588"/>
            <a:ext cx="2211977" cy="8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1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68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9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Click to edit Master title style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782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74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075490" y="0"/>
            <a:ext cx="1889127" cy="62849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403350" y="188912"/>
            <a:ext cx="5519738" cy="66690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921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85800" y="1844676"/>
            <a:ext cx="7772400" cy="20415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289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50825" y="3500438"/>
            <a:ext cx="8713790" cy="86518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79387" y="4365626"/>
            <a:ext cx="8785226" cy="2492375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61307" indent="-204107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2pPr>
            <a:lvl3pPr marL="1104900" indent="-1905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3pPr>
            <a:lvl4pPr marL="16002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4pPr>
            <a:lvl5pPr marL="20574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532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061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250825" y="3573463"/>
            <a:ext cx="8713790" cy="71913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79389" y="981075"/>
            <a:ext cx="4316415" cy="5472113"/>
          </a:xfrm>
          <a:prstGeom prst="rect">
            <a:avLst/>
          </a:prstGeom>
        </p:spPr>
        <p:txBody>
          <a:bodyPr/>
          <a:lstStyle>
            <a:lvl1pPr marL="342900" indent="-3429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790575" indent="-333375" algn="ctr">
              <a:buClrTx/>
              <a:buFontTx/>
              <a:defRPr>
                <a:solidFill>
                  <a:srgbClr val="FFFFFF"/>
                </a:solidFill>
              </a:defRPr>
            </a:lvl2pPr>
            <a:lvl3pPr marL="1234438" indent="-320038" algn="ctr">
              <a:buClrTx/>
              <a:buFontTx/>
              <a:defRPr>
                <a:solidFill>
                  <a:srgbClr val="FFFFFF"/>
                </a:solidFill>
              </a:defRPr>
            </a:lvl3pPr>
            <a:lvl4pPr marL="1727200" indent="-355600" algn="ctr">
              <a:buClrTx/>
              <a:buFontTx/>
              <a:defRPr>
                <a:solidFill>
                  <a:srgbClr val="FFFFFF"/>
                </a:solidFill>
              </a:defRPr>
            </a:lvl4pPr>
            <a:lvl5pPr marL="2184400" indent="-355600" algn="ctr">
              <a:buClrTx/>
              <a:buFontTx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674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256809"/>
            <a:ext cx="8229600" cy="117865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631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250825" y="3573463"/>
            <a:ext cx="8713790" cy="71913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25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8100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27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1" y="1"/>
            <a:ext cx="3008315" cy="14351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1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lvl1pPr>
            <a:lvl2pPr marL="783771" indent="-326571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2pPr>
            <a:lvl3pPr marL="1219200" indent="-304800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3pPr>
            <a:lvl4pPr marL="1737360" indent="-365760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4pPr>
            <a:lvl5pPr marL="2194560" indent="-365760" algn="ctr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8080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9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FFFFFF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949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250825" y="3500438"/>
            <a:ext cx="8713790" cy="86518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79387" y="4365626"/>
            <a:ext cx="8785226" cy="2492375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61307" indent="-204107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2pPr>
            <a:lvl3pPr marL="1104900" indent="-1905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3pPr>
            <a:lvl4pPr marL="16002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4pPr>
            <a:lvl5pPr marL="20574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7466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17476" y="6342084"/>
            <a:ext cx="1141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defRPr sz="1800"/>
            </a:pPr>
            <a:r>
              <a:rPr sz="1800" kern="0">
                <a:solidFill>
                  <a:sysClr val="windowText" lastClr="000000"/>
                </a:solidFill>
              </a:rPr>
              <a:t>www.wmo.int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769102" y="0"/>
            <a:ext cx="2195515" cy="664210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79388" y="188912"/>
            <a:ext cx="6437315" cy="6669091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61307" indent="-204107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2pPr>
            <a:lvl3pPr marL="1104900" indent="-1905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3pPr>
            <a:lvl4pPr marL="16002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4pPr>
            <a:lvl5pPr marL="2057400" indent="-228600" algn="ctr">
              <a:spcBef>
                <a:spcPts val="400"/>
              </a:spcBef>
              <a:buClrTx/>
              <a:buFontTx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5148262" y="6462713"/>
            <a:ext cx="1905002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083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3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468312" y="1341438"/>
            <a:ext cx="107950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eaLnBrk="1" fontAlgn="auto" hangingPunct="1">
              <a:spcAft>
                <a:spcPts val="0"/>
              </a:spcAft>
              <a:defRPr b="0">
                <a:solidFill>
                  <a:srgbClr val="000000"/>
                </a:solidFill>
              </a:defRPr>
            </a:pPr>
            <a:r>
              <a:rPr b="0" kern="0">
                <a:solidFill>
                  <a:srgbClr val="000000"/>
                </a:solidFill>
              </a:rPr>
              <a:t>WMO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1908175" y="3405188"/>
            <a:ext cx="6985000" cy="3452813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5795964" y="6467477"/>
            <a:ext cx="1152527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953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/>
            </a:pPr>
            <a:r>
              <a:rPr sz="4000" cap="all"/>
              <a:t>Click to edit Master title style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2860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1403350" y="1412876"/>
            <a:ext cx="3703638" cy="5445125"/>
          </a:xfrm>
          <a:prstGeom prst="rect">
            <a:avLst/>
          </a:prstGeom>
        </p:spPr>
        <p:txBody>
          <a:bodyPr/>
          <a:lstStyle>
            <a:lvl2pPr marL="1079500" indent="-622300"/>
            <a:lvl3pPr marL="1554478" indent="-640078"/>
            <a:lvl4pPr marL="1964265" indent="-592665"/>
            <a:lvl5pPr marL="2421465" indent="-592665"/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822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331640" y="159492"/>
            <a:ext cx="7355162" cy="11384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1084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5565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260648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81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210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331642" y="1"/>
            <a:ext cx="7344817" cy="13853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3575050" y="1412777"/>
            <a:ext cx="5111750" cy="544522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1066800" indent="-609600">
              <a:spcBef>
                <a:spcPts val="700"/>
              </a:spcBef>
              <a:defRPr sz="3200"/>
            </a:lvl2pPr>
            <a:lvl3pPr marL="1524000" indent="-609600">
              <a:spcBef>
                <a:spcPts val="700"/>
              </a:spcBef>
              <a:defRPr sz="3200"/>
            </a:lvl3pPr>
            <a:lvl4pPr marL="1981200" indent="-609600">
              <a:spcBef>
                <a:spcPts val="700"/>
              </a:spcBef>
              <a:defRPr sz="3200"/>
            </a:lvl4pPr>
            <a:lvl5pPr marL="2438400" indent="-60960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0154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9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Click to edit Master title style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396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6149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7075490" y="0"/>
            <a:ext cx="1889127" cy="62849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403350" y="188912"/>
            <a:ext cx="5519738" cy="66690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8178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4651"/>
            <a:ext cx="9144000" cy="1444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14362" y="1485900"/>
            <a:ext cx="7916864" cy="827091"/>
          </a:xfrm>
          <a:prstGeom prst="rect">
            <a:avLst/>
          </a:prstGeom>
        </p:spPr>
        <p:txBody>
          <a:bodyPr/>
          <a:lstStyle>
            <a:lvl1pPr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614362" y="2312988"/>
            <a:ext cx="7916864" cy="24336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>
                <a:solidFill>
                  <a:srgbClr val="66666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Click to edit Master subtitle style</a:t>
            </a:r>
          </a:p>
        </p:txBody>
      </p:sp>
      <p:pic>
        <p:nvPicPr>
          <p:cNvPr id="155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090320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2155910" y="0"/>
            <a:ext cx="6530890" cy="16922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>
              <a:defRPr sz="28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254000" y="1968501"/>
            <a:ext cx="8637590" cy="4889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Tx/>
              <a:buSzTx/>
              <a:buFontTx/>
              <a:buNone/>
              <a:defRPr sz="2400">
                <a:solidFill>
                  <a:srgbClr val="666666"/>
                </a:solidFill>
              </a:defRPr>
            </a:lvl1pPr>
            <a:lvl2pPr marL="742950" indent="-285750">
              <a:spcBef>
                <a:spcPts val="800"/>
              </a:spcBef>
              <a:buClrTx/>
              <a:buFontTx/>
              <a:buChar char="•"/>
              <a:defRPr sz="2400">
                <a:solidFill>
                  <a:srgbClr val="666666"/>
                </a:solidFill>
              </a:defRPr>
            </a:lvl2pPr>
            <a:lvl3pPr marL="1143000" indent="-228600">
              <a:spcBef>
                <a:spcPts val="800"/>
              </a:spcBef>
              <a:buClrTx/>
              <a:buFontTx/>
              <a:buChar char="−"/>
              <a:defRPr sz="2400">
                <a:solidFill>
                  <a:srgbClr val="666666"/>
                </a:solidFill>
              </a:defRPr>
            </a:lvl3pPr>
            <a:lvl4pPr marL="1600200" indent="-228600">
              <a:spcBef>
                <a:spcPts val="800"/>
              </a:spcBef>
              <a:buClrTx/>
              <a:buFontTx/>
              <a:buChar char="–"/>
              <a:defRPr sz="2400">
                <a:solidFill>
                  <a:srgbClr val="666666"/>
                </a:solidFill>
              </a:defRPr>
            </a:lvl4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084876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  <a:prstGeom prst="rect">
            <a:avLst/>
          </a:prstGeom>
        </p:spPr>
        <p:txBody>
          <a:bodyPr anchor="t"/>
          <a:lstStyle>
            <a:lvl1pPr defTabSz="457200">
              <a:defRPr sz="2800" cap="all">
                <a:solidFill>
                  <a:srgbClr val="0E5F7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9E9E9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9E9E9E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3510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920877" y="0"/>
            <a:ext cx="699452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38600" cy="488233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1pPr>
            <a:lvl2pPr marL="774700" indent="-317500">
              <a:spcBef>
                <a:spcPts val="700"/>
              </a:spcBef>
              <a:buClrTx/>
              <a:buFontTx/>
              <a:buChar char="–"/>
              <a:defRPr sz="2000">
                <a:solidFill>
                  <a:srgbClr val="666666"/>
                </a:solidFill>
              </a:defRPr>
            </a:lvl2pPr>
            <a:lvl3pPr marL="1200150" indent="-28575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3pPr>
            <a:lvl4pPr marL="1698170" indent="-326570">
              <a:spcBef>
                <a:spcPts val="700"/>
              </a:spcBef>
              <a:buClrTx/>
              <a:buFontTx/>
              <a:buChar char="–"/>
              <a:defRPr sz="2000">
                <a:solidFill>
                  <a:srgbClr val="666666"/>
                </a:solidFill>
              </a:defRPr>
            </a:lvl4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1403947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920877" y="197591"/>
            <a:ext cx="6994525" cy="1297095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57200" y="1494683"/>
            <a:ext cx="4040188" cy="8024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0E5F7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E5F7E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8490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18B2B-1BC0-4C7F-B790-D6E8C8DA900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1E89C-4FC8-43B3-A7B4-C288530D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920877" y="0"/>
            <a:ext cx="699452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65539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91831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3575050" y="1896877"/>
            <a:ext cx="5111750" cy="496112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1pPr>
            <a:lvl2pPr marL="774700" indent="-317500">
              <a:spcBef>
                <a:spcPts val="700"/>
              </a:spcBef>
              <a:buClrTx/>
              <a:buFontTx/>
              <a:buChar char="–"/>
              <a:defRPr sz="2000">
                <a:solidFill>
                  <a:srgbClr val="666666"/>
                </a:solidFill>
              </a:defRPr>
            </a:lvl2pPr>
            <a:lvl3pPr marL="1200150" indent="-285750">
              <a:spcBef>
                <a:spcPts val="700"/>
              </a:spcBef>
              <a:buClrTx/>
              <a:buFontTx/>
              <a:buChar char="•"/>
              <a:defRPr sz="2000">
                <a:solidFill>
                  <a:srgbClr val="666666"/>
                </a:solidFill>
              </a:defRPr>
            </a:lvl3pPr>
            <a:lvl4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666666"/>
                </a:solidFill>
              </a:defRPr>
            </a:lvl4pPr>
            <a:lvl5pPr marL="2209800" indent="-381000">
              <a:spcBef>
                <a:spcPts val="700"/>
              </a:spcBef>
              <a:buClrTx/>
              <a:buFontTx/>
              <a:buChar char="»"/>
              <a:defRPr sz="2000">
                <a:solidFill>
                  <a:srgbClr val="66666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Fifth level</a:t>
            </a:r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2155827" y="0"/>
            <a:ext cx="653097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37970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1792288" y="5497707"/>
            <a:ext cx="5486402" cy="13602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2000">
                <a:solidFill>
                  <a:srgbClr val="66666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66666"/>
                </a:solidFill>
              </a:rPr>
              <a:t>Click to edit Master text styles</a:t>
            </a:r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2155827" y="0"/>
            <a:ext cx="6530975" cy="1692277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24838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2"/>
            <a:ext cx="9144000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5.png" descr="log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39738"/>
            <a:ext cx="13462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6629400" y="1243829"/>
            <a:ext cx="2057400" cy="5614171"/>
          </a:xfrm>
          <a:prstGeom prst="rect">
            <a:avLst/>
          </a:prstGeom>
        </p:spPr>
        <p:txBody>
          <a:bodyPr/>
          <a:lstStyle>
            <a:lvl1pPr algn="ctr" defTabSz="457200">
              <a:defRPr sz="3200">
                <a:solidFill>
                  <a:srgbClr val="0E5F7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E5F7E"/>
                </a:solidFill>
              </a:rPr>
              <a:t>Click to edit Master title style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6019800" cy="488233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Tx/>
              <a:buFontTx/>
              <a:buChar char="•"/>
              <a:defRPr sz="2400">
                <a:solidFill>
                  <a:srgbClr val="666666"/>
                </a:solidFill>
              </a:defRPr>
            </a:lvl1pPr>
            <a:lvl2pPr marL="742950" indent="-285750">
              <a:spcBef>
                <a:spcPts val="800"/>
              </a:spcBef>
              <a:buClrTx/>
              <a:buFontTx/>
              <a:buChar char="–"/>
              <a:defRPr sz="2400">
                <a:solidFill>
                  <a:srgbClr val="666666"/>
                </a:solidFill>
              </a:defRPr>
            </a:lvl2pPr>
            <a:lvl3pPr marL="1143000" indent="-228600">
              <a:spcBef>
                <a:spcPts val="800"/>
              </a:spcBef>
              <a:buClrTx/>
              <a:buFontTx/>
              <a:buChar char="•"/>
              <a:defRPr sz="2400">
                <a:solidFill>
                  <a:srgbClr val="666666"/>
                </a:solidFill>
              </a:defRPr>
            </a:lvl3pPr>
            <a:lvl4pPr marL="1600200" indent="-228600">
              <a:spcBef>
                <a:spcPts val="800"/>
              </a:spcBef>
              <a:buClrTx/>
              <a:buFontTx/>
              <a:buChar char="–"/>
              <a:defRPr sz="2400">
                <a:solidFill>
                  <a:srgbClr val="666666"/>
                </a:solidFill>
              </a:defRPr>
            </a:lvl4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127971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5867402" y="6478588"/>
            <a:ext cx="1152525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1pPr>
            <a:lvl2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2pPr>
            <a:lvl3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3pPr>
            <a:lvl4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4pPr>
            <a:lvl5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783098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037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/>
            </a:pPr>
            <a:r>
              <a:rPr sz="4000" cap="all"/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213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403350" y="1412876"/>
            <a:ext cx="3703638" cy="5445125"/>
          </a:xfrm>
          <a:prstGeom prst="rect">
            <a:avLst/>
          </a:prstGeom>
        </p:spPr>
        <p:txBody>
          <a:bodyPr/>
          <a:lstStyle>
            <a:lvl2pPr marL="1079500" indent="-622300"/>
            <a:lvl3pPr marL="1554478" indent="-640078"/>
            <a:lvl4pPr marL="1964265" indent="-592665"/>
            <a:lvl5pPr marL="2421465" indent="-592665"/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625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331640" y="159492"/>
            <a:ext cx="7355162" cy="11384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184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284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6205539"/>
            <a:ext cx="226695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6000" y="6165001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OSCAR/Surface</a:t>
            </a:r>
            <a:r>
              <a:rPr lang="de-CH" sz="900" dirty="0" smtClean="0"/>
              <a:t> </a:t>
            </a:r>
            <a:r>
              <a:rPr lang="de-CH" sz="900" baseline="0" dirty="0" smtClean="0"/>
              <a:t>| SG-RFC-1-2015 | 22 Sep 2015 | Payerne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smtClean="0"/>
              <a:t>Jörg Klausen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MO_Word_head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5806" r="80905" b="15859"/>
          <a:stretch/>
        </p:blipFill>
        <p:spPr bwMode="auto">
          <a:xfrm>
            <a:off x="8349002" y="332590"/>
            <a:ext cx="433048" cy="4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00" r:id="rId3"/>
    <p:sldLayoutId id="214748375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/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/>
            </a:pPr>
            <a:r>
              <a:rPr sz="3000"/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867402" y="6478589"/>
            <a:ext cx="1152525" cy="27699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spcBef>
                <a:spcPts val="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fld id="{86CB4B4D-7CA3-9044-876B-883B54F8677D}" type="slidenum">
              <a:rPr kern="0">
                <a:solidFill>
                  <a:sysClr val="windowText" lastClr="000000"/>
                </a:solidFill>
              </a:rPr>
              <a:pPr eaLnBrk="1" fontAlgn="auto" hangingPunct="1">
                <a:spcAft>
                  <a:spcPts val="0"/>
                </a:spcAft>
              </a:pPr>
              <a:t>‹#›</a:t>
            </a:fld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0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</p:sldLayoutIdLst>
  <p:transition spd="med"/>
  <p:txStyles>
    <p:titleStyle>
      <a:lvl1pPr>
        <a:defRPr sz="3000">
          <a:latin typeface="Arial"/>
          <a:ea typeface="Arial"/>
          <a:cs typeface="Arial"/>
          <a:sym typeface="Arial"/>
        </a:defRPr>
      </a:lvl1pPr>
      <a:lvl2pPr>
        <a:defRPr sz="3000">
          <a:latin typeface="Arial"/>
          <a:ea typeface="Arial"/>
          <a:cs typeface="Arial"/>
          <a:sym typeface="Arial"/>
        </a:defRPr>
      </a:lvl2pPr>
      <a:lvl3pPr>
        <a:defRPr sz="3000">
          <a:latin typeface="Arial"/>
          <a:ea typeface="Arial"/>
          <a:cs typeface="Arial"/>
          <a:sym typeface="Arial"/>
        </a:defRPr>
      </a:lvl3pPr>
      <a:lvl4pPr>
        <a:defRPr sz="3000">
          <a:latin typeface="Arial"/>
          <a:ea typeface="Arial"/>
          <a:cs typeface="Arial"/>
          <a:sym typeface="Arial"/>
        </a:defRPr>
      </a:lvl4pPr>
      <a:lvl5pPr>
        <a:defRPr sz="3000">
          <a:latin typeface="Arial"/>
          <a:ea typeface="Arial"/>
          <a:cs typeface="Arial"/>
          <a:sym typeface="Arial"/>
        </a:defRPr>
      </a:lvl5pPr>
      <a:lvl6pPr>
        <a:defRPr sz="3000">
          <a:latin typeface="Arial"/>
          <a:ea typeface="Arial"/>
          <a:cs typeface="Arial"/>
          <a:sym typeface="Arial"/>
        </a:defRPr>
      </a:lvl6pPr>
      <a:lvl7pPr>
        <a:defRPr sz="3000">
          <a:latin typeface="Arial"/>
          <a:ea typeface="Arial"/>
          <a:cs typeface="Arial"/>
          <a:sym typeface="Arial"/>
        </a:defRPr>
      </a:lvl7pPr>
      <a:lvl8pPr>
        <a:defRPr sz="3000">
          <a:latin typeface="Arial"/>
          <a:ea typeface="Arial"/>
          <a:cs typeface="Arial"/>
          <a:sym typeface="Arial"/>
        </a:defRPr>
      </a:lvl8pPr>
      <a:lvl9pPr>
        <a:defRPr sz="3000">
          <a:latin typeface="Arial"/>
          <a:ea typeface="Arial"/>
          <a:cs typeface="Arial"/>
          <a:sym typeface="Arial"/>
        </a:defRPr>
      </a:lvl9pPr>
    </p:titleStyle>
    <p:bodyStyle>
      <a:lvl1pPr marL="5334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1pPr>
      <a:lvl2pPr marL="9906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2pPr>
      <a:lvl3pPr marL="14478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3pPr>
      <a:lvl4pPr marL="19050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4pPr>
      <a:lvl5pPr marL="23622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5pPr>
      <a:lvl6pPr marL="28194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6pPr>
      <a:lvl7pPr marL="32766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7pPr>
      <a:lvl8pPr marL="37338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8pPr>
      <a:lvl9pPr marL="4191000" indent="-533400">
        <a:spcBef>
          <a:spcPts val="600"/>
        </a:spcBef>
        <a:buClr>
          <a:srgbClr val="FF9900"/>
        </a:buClr>
        <a:buSzPct val="100000"/>
        <a:buFont typeface="Wingdings"/>
        <a:buChar char="▪"/>
        <a:defRPr sz="28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h/url?sa=i&amp;rct=j&amp;q=&amp;esrc=s&amp;frm=1&amp;source=images&amp;cd=&amp;cad=rja&amp;uact=8&amp;ved=0CAcQjRw&amp;url=http://www.spreadshirt.de/strichm%C3%A4nnchen%2Bt-shirts&amp;ei=l-FiVfupHIOv7AaxxYLIBQ&amp;bvm=bv.93990622,d.bGg&amp;psig=AFQjCNG_s4g1BBr6X2dAMxrvNdCut2n9NA&amp;ust=14326299094512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ved=0CAcQjRw&amp;url=http://www.mydestination.com/blog/review-the-best-exotic-marigold-hotel/&amp;ei=_RtCVeLdJo-raaCkgfAG&amp;bvm=bv.92189499,d.d24&amp;psig=AFQjCNF_0gtMS0R0TZi-YFPdXZdz98N42w&amp;ust=14304822075881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ved=0CAcQjRw&amp;url=http://earthanditsspecialplaces.blogspot.com/2012/01/39-some-sacred-geometry-squaring-circle.html&amp;ei=BSpiVd-oN6qp7Aa1goLoDg&amp;bvm=bv.93990622,d.bGg&amp;psig=AFQjCNFtyYgkjVXxfgHNzaSJy3hHITRYCA&amp;ust=143258303225986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Titel 71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OSCAR/Surface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- </a:t>
            </a:r>
            <a:r>
              <a:rPr lang="de-DE" sz="3600" dirty="0" err="1" smtClean="0"/>
              <a:t>Frequencies</a:t>
            </a:r>
            <a:endParaRPr lang="de-DE" dirty="0"/>
          </a:p>
        </p:txBody>
      </p:sp>
      <p:sp>
        <p:nvSpPr>
          <p:cNvPr id="7191" name="Untertitel 7190"/>
          <p:cNvSpPr>
            <a:spLocks noGrp="1"/>
          </p:cNvSpPr>
          <p:nvPr>
            <p:ph type="subTitle" idx="1"/>
          </p:nvPr>
        </p:nvSpPr>
        <p:spPr>
          <a:xfrm>
            <a:off x="1295636" y="4653136"/>
            <a:ext cx="6857764" cy="648072"/>
          </a:xfrm>
        </p:spPr>
        <p:txBody>
          <a:bodyPr/>
          <a:lstStyle/>
          <a:p>
            <a:r>
              <a:rPr lang="de-DE" sz="2400" dirty="0" smtClean="0"/>
              <a:t>Jörg Klausen</a:t>
            </a:r>
          </a:p>
          <a:p>
            <a:r>
              <a:rPr lang="de-DE" sz="1800" dirty="0" smtClean="0"/>
              <a:t>MeteoSwiss</a:t>
            </a:r>
          </a:p>
          <a:p>
            <a:r>
              <a:rPr lang="de-DE" sz="1800" dirty="0" smtClean="0"/>
              <a:t>Co-</a:t>
            </a:r>
            <a:r>
              <a:rPr lang="de-DE" sz="1800" dirty="0" err="1" smtClean="0"/>
              <a:t>chair</a:t>
            </a:r>
            <a:r>
              <a:rPr lang="de-DE" sz="1800" dirty="0" smtClean="0"/>
              <a:t> ICG-WIGOS TT-WMD</a:t>
            </a:r>
          </a:p>
          <a:p>
            <a:r>
              <a:rPr lang="de-DE" sz="1800" dirty="0" err="1" smtClean="0"/>
              <a:t>Chair</a:t>
            </a:r>
            <a:r>
              <a:rPr lang="de-DE" sz="1800" dirty="0" smtClean="0"/>
              <a:t> OPAG EPAC ET-WDC</a:t>
            </a:r>
          </a:p>
          <a:p>
            <a:endParaRPr lang="de-DE" sz="2400" dirty="0" smtClean="0"/>
          </a:p>
          <a:p>
            <a:r>
              <a:rPr lang="de-DE" sz="1400" b="1" dirty="0" smtClean="0"/>
              <a:t>SG-RFC-1-2015 | Payerne | 22 Sep 2015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Web </a:t>
            </a:r>
            <a:r>
              <a:rPr lang="de-CH" dirty="0" err="1" smtClean="0"/>
              <a:t>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Industry</a:t>
            </a:r>
            <a:r>
              <a:rPr lang="de-CH" dirty="0" smtClean="0"/>
              <a:t>-standard </a:t>
            </a:r>
            <a:r>
              <a:rPr lang="de-CH" dirty="0" err="1" smtClean="0"/>
              <a:t>technology</a:t>
            </a:r>
            <a:r>
              <a:rPr lang="de-CH" dirty="0" smtClean="0"/>
              <a:t> </a:t>
            </a:r>
            <a:r>
              <a:rPr lang="de-CH" dirty="0" err="1" smtClean="0"/>
              <a:t>stack</a:t>
            </a:r>
            <a:endParaRPr lang="de-CH" dirty="0" smtClean="0"/>
          </a:p>
          <a:p>
            <a:pPr lvl="1"/>
            <a:r>
              <a:rPr lang="de-CH" dirty="0" smtClean="0"/>
              <a:t>Oracle DB, </a:t>
            </a:r>
            <a:r>
              <a:rPr lang="de-CH" dirty="0" err="1" smtClean="0"/>
              <a:t>ArcGIS</a:t>
            </a:r>
            <a:endParaRPr lang="de-CH" dirty="0" smtClean="0"/>
          </a:p>
          <a:p>
            <a:pPr lvl="1"/>
            <a:r>
              <a:rPr lang="de-CH" dirty="0" smtClean="0"/>
              <a:t>JEE, </a:t>
            </a:r>
            <a:r>
              <a:rPr lang="de-CH" dirty="0" err="1" smtClean="0"/>
              <a:t>AngularJS</a:t>
            </a:r>
            <a:endParaRPr lang="de-CH" dirty="0" smtClean="0"/>
          </a:p>
          <a:p>
            <a:r>
              <a:rPr lang="de-CH" dirty="0" smtClean="0"/>
              <a:t>Safe and </a:t>
            </a:r>
            <a:r>
              <a:rPr lang="de-CH" dirty="0" err="1" smtClean="0"/>
              <a:t>secure</a:t>
            </a:r>
            <a:r>
              <a:rPr lang="de-CH" dirty="0" smtClean="0"/>
              <a:t>, </a:t>
            </a:r>
            <a:r>
              <a:rPr lang="de-CH" dirty="0" err="1" smtClean="0"/>
              <a:t>traceable</a:t>
            </a:r>
            <a:endParaRPr lang="de-CH" dirty="0" smtClean="0"/>
          </a:p>
          <a:p>
            <a:r>
              <a:rPr lang="de-CH" dirty="0" err="1" smtClean="0"/>
              <a:t>Publicly</a:t>
            </a:r>
            <a:r>
              <a:rPr lang="de-CH" dirty="0" smtClean="0"/>
              <a:t> </a:t>
            </a:r>
            <a:r>
              <a:rPr lang="de-CH" dirty="0" err="1" smtClean="0"/>
              <a:t>available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anonymous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endParaRPr lang="de-CH" dirty="0" smtClean="0"/>
          </a:p>
          <a:p>
            <a:r>
              <a:rPr lang="de-CH" dirty="0" smtClean="0"/>
              <a:t>Management </a:t>
            </a:r>
            <a:r>
              <a:rPr lang="de-CH" dirty="0" err="1" smtClean="0"/>
              <a:t>console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registered </a:t>
            </a:r>
            <a:r>
              <a:rPr lang="de-CH" dirty="0" err="1" smtClean="0"/>
              <a:t>users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42381"/>
            <a:ext cx="7092280" cy="11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4518489"/>
            <a:ext cx="655815" cy="3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344340" y="3683125"/>
            <a:ext cx="7200800" cy="1244991"/>
          </a:xfrm>
          <a:prstGeom prst="roundRect">
            <a:avLst>
              <a:gd name="adj" fmla="val 748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43808" y="4513727"/>
            <a:ext cx="828092" cy="3762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 quick </a:t>
            </a:r>
            <a:r>
              <a:rPr lang="de-CH" dirty="0" err="1" smtClean="0"/>
              <a:t>access</a:t>
            </a:r>
            <a:r>
              <a:rPr lang="de-CH" dirty="0" smtClean="0"/>
              <a:t> &amp; </a:t>
            </a:r>
            <a:r>
              <a:rPr lang="de-CH" dirty="0" err="1" smtClean="0"/>
              <a:t>reports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861196"/>
            <a:ext cx="3228657" cy="2648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146494" cy="39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91531"/>
            <a:ext cx="1789648" cy="10506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32" y="2861197"/>
            <a:ext cx="1975624" cy="3039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1403921" y="1124744"/>
            <a:ext cx="1943945" cy="968864"/>
          </a:xfrm>
          <a:prstGeom prst="wedgeEllipseCallout">
            <a:avLst>
              <a:gd name="adj1" fmla="val -35870"/>
              <a:gd name="adj2" fmla="val 15517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Quick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access</a:t>
            </a:r>
            <a:endParaRPr kumimoji="0" lang="de-C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&amp;</a:t>
            </a:r>
            <a:endParaRPr lang="de-CH" sz="1400" b="1" dirty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Map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filter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828589" y="5157192"/>
            <a:ext cx="1943945" cy="832957"/>
          </a:xfrm>
          <a:prstGeom prst="wedgeEllipseCallout">
            <a:avLst>
              <a:gd name="adj1" fmla="val 77806"/>
              <a:gd name="adj2" fmla="val -13229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Detailed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station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report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2534" y="1709085"/>
            <a:ext cx="1763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         + </a:t>
            </a:r>
            <a:r>
              <a:rPr lang="de-CH" dirty="0" err="1" smtClean="0"/>
              <a:t>click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         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37 0.06921 L -0.00712 -0.0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0.38843 L 3.88889E-6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6861"/>
            <a:ext cx="2232247" cy="2443635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0" y="1757833"/>
            <a:ext cx="3919877" cy="3157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 </a:t>
            </a:r>
            <a:r>
              <a:rPr lang="de-CH" dirty="0" err="1" smtClean="0"/>
              <a:t>search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98" y="2081754"/>
            <a:ext cx="1948805" cy="1385878"/>
            <a:chOff x="539552" y="2691194"/>
            <a:chExt cx="1948805" cy="138587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91194"/>
              <a:ext cx="1948805" cy="11103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3072" y="3815461"/>
              <a:ext cx="1460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100" b="1" dirty="0">
                  <a:solidFill>
                    <a:schemeClr val="bg2"/>
                  </a:solidFill>
                </a:rPr>
                <a:t>Instruments (</a:t>
              </a:r>
              <a:r>
                <a:rPr lang="de-CH" sz="1100" b="1" dirty="0" err="1">
                  <a:solidFill>
                    <a:schemeClr val="bg2"/>
                  </a:solidFill>
                </a:rPr>
                <a:t>soon</a:t>
              </a:r>
              <a:r>
                <a:rPr lang="de-CH" sz="1100" b="1" dirty="0">
                  <a:solidFill>
                    <a:schemeClr val="bg2"/>
                  </a:solidFill>
                </a:rPr>
                <a:t>)</a:t>
              </a:r>
            </a:p>
          </p:txBody>
        </p:sp>
      </p:grpSp>
      <p:sp>
        <p:nvSpPr>
          <p:cNvPr id="5" name="Oval Callout 4"/>
          <p:cNvSpPr/>
          <p:nvPr/>
        </p:nvSpPr>
        <p:spPr bwMode="auto">
          <a:xfrm>
            <a:off x="675453" y="1020229"/>
            <a:ext cx="2088232" cy="824295"/>
          </a:xfrm>
          <a:prstGeom prst="wedgeEllipseCallout">
            <a:avLst>
              <a:gd name="adj1" fmla="val -18233"/>
              <a:gd name="adj2" fmla="val 12796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Various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search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targets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2" y="1407109"/>
            <a:ext cx="1513305" cy="3789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 bwMode="auto">
          <a:xfrm>
            <a:off x="4828589" y="5157192"/>
            <a:ext cx="1943945" cy="832957"/>
          </a:xfrm>
          <a:prstGeom prst="wedgeEllipseCallout">
            <a:avLst>
              <a:gd name="adj1" fmla="val -15524"/>
              <a:gd name="adj2" fmla="val -11661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Finely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tuned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search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7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21087 L 0.00104 -0.030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23075 L 1.66667E-6 3.410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0.07099 L -3.05556E-6 -4.8554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3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1" y="1094616"/>
            <a:ext cx="4509465" cy="3462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94346"/>
            <a:ext cx="2870082" cy="15720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 </a:t>
            </a:r>
            <a:r>
              <a:rPr lang="de-CH" dirty="0" err="1" smtClean="0"/>
              <a:t>search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9"/>
            <a:ext cx="4373941" cy="28481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 bwMode="auto">
          <a:xfrm>
            <a:off x="971600" y="5171892"/>
            <a:ext cx="2231977" cy="832957"/>
          </a:xfrm>
          <a:prstGeom prst="wedgeEllipseCallout">
            <a:avLst>
              <a:gd name="adj1" fmla="val 148737"/>
              <a:gd name="adj2" fmla="val -10790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Integration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with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GoogleEarth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660459" y="888235"/>
            <a:ext cx="2231977" cy="832957"/>
          </a:xfrm>
          <a:prstGeom prst="wedgeEllipseCallout">
            <a:avLst>
              <a:gd name="adj1" fmla="val 22431"/>
              <a:gd name="adj2" fmla="val 9245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Download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for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f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urther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analysis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3" y="1354138"/>
            <a:ext cx="1381125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console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Stations</a:t>
            </a:r>
            <a:endParaRPr lang="de-CH" dirty="0" smtClean="0"/>
          </a:p>
          <a:p>
            <a:pPr lvl="1"/>
            <a:r>
              <a:rPr lang="de-CH" dirty="0" smtClean="0"/>
              <a:t>Basic </a:t>
            </a:r>
            <a:r>
              <a:rPr lang="de-CH" dirty="0" err="1" smtClean="0"/>
              <a:t>characteristics</a:t>
            </a:r>
            <a:endParaRPr lang="de-CH" dirty="0" smtClean="0"/>
          </a:p>
          <a:p>
            <a:pPr lvl="1"/>
            <a:r>
              <a:rPr lang="de-CH" dirty="0" err="1" smtClean="0"/>
              <a:t>Photos</a:t>
            </a:r>
            <a:endParaRPr lang="de-CH" dirty="0" smtClean="0"/>
          </a:p>
          <a:p>
            <a:pPr lvl="1"/>
            <a:r>
              <a:rPr lang="de-CH" dirty="0" err="1" smtClean="0"/>
              <a:t>History</a:t>
            </a:r>
            <a:endParaRPr lang="de-CH" dirty="0" smtClean="0"/>
          </a:p>
          <a:p>
            <a:r>
              <a:rPr lang="de-CH" dirty="0" err="1" smtClean="0"/>
              <a:t>Observations</a:t>
            </a:r>
            <a:endParaRPr lang="de-CH" dirty="0" smtClean="0"/>
          </a:p>
          <a:p>
            <a:pPr lvl="1"/>
            <a:r>
              <a:rPr lang="de-CH" dirty="0" smtClean="0"/>
              <a:t>Location</a:t>
            </a:r>
          </a:p>
          <a:p>
            <a:pPr lvl="1"/>
            <a:r>
              <a:rPr lang="de-CH" dirty="0" smtClean="0"/>
              <a:t>Variable</a:t>
            </a:r>
          </a:p>
          <a:p>
            <a:pPr lvl="1"/>
            <a:r>
              <a:rPr lang="de-CH" dirty="0" err="1" smtClean="0"/>
              <a:t>Methods</a:t>
            </a:r>
            <a:endParaRPr lang="de-CH" dirty="0" smtClean="0"/>
          </a:p>
          <a:p>
            <a:pPr lvl="1"/>
            <a:r>
              <a:rPr lang="de-CH" dirty="0" smtClean="0"/>
              <a:t>Instruments</a:t>
            </a:r>
          </a:p>
          <a:p>
            <a:pPr lvl="1"/>
            <a:r>
              <a:rPr lang="de-CH" dirty="0" smtClean="0"/>
              <a:t>Quality and </a:t>
            </a:r>
            <a:r>
              <a:rPr lang="de-CH" dirty="0" err="1" smtClean="0"/>
              <a:t>uncertainty</a:t>
            </a:r>
            <a:endParaRPr lang="de-CH" dirty="0" smtClean="0"/>
          </a:p>
          <a:p>
            <a:pPr lvl="1"/>
            <a:r>
              <a:rPr lang="de-CH" dirty="0" err="1" smtClean="0"/>
              <a:t>History</a:t>
            </a:r>
            <a:endParaRPr lang="de-CH" dirty="0"/>
          </a:p>
          <a:p>
            <a:r>
              <a:rPr lang="de-CH" dirty="0" err="1" smtClean="0"/>
              <a:t>Contacts</a:t>
            </a:r>
            <a:endParaRPr lang="de-CH" dirty="0"/>
          </a:p>
          <a:p>
            <a:r>
              <a:rPr lang="de-CH" dirty="0" err="1" smtClean="0"/>
              <a:t>Bibliographic</a:t>
            </a:r>
            <a:r>
              <a:rPr lang="de-CH" dirty="0" smtClean="0"/>
              <a:t> </a:t>
            </a:r>
            <a:r>
              <a:rPr lang="de-CH" dirty="0" err="1" smtClean="0"/>
              <a:t>references</a:t>
            </a:r>
            <a:endParaRPr lang="de-CH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309380" cy="352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 smtClean="0"/>
              <a:t>Authentification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identity</a:t>
            </a:r>
            <a:r>
              <a:rPr lang="de-CH" dirty="0" smtClean="0"/>
              <a:t> </a:t>
            </a:r>
            <a:r>
              <a:rPr lang="de-CH" dirty="0" err="1" smtClean="0"/>
              <a:t>provider</a:t>
            </a:r>
            <a:r>
              <a:rPr lang="de-CH" dirty="0" smtClean="0"/>
              <a:t> (Swiss </a:t>
            </a:r>
            <a:r>
              <a:rPr lang="de-CH" dirty="0" err="1" smtClean="0"/>
              <a:t>Government</a:t>
            </a:r>
            <a:r>
              <a:rPr lang="de-CH" dirty="0" smtClean="0"/>
              <a:t>)</a:t>
            </a:r>
            <a:endParaRPr lang="en-US" dirty="0" smtClean="0"/>
          </a:p>
          <a:p>
            <a:r>
              <a:rPr lang="de-CH" b="1" dirty="0" err="1" smtClean="0"/>
              <a:t>Authorization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application</a:t>
            </a:r>
            <a:r>
              <a:rPr lang="de-CH" dirty="0" smtClean="0"/>
              <a:t> </a:t>
            </a:r>
            <a:r>
              <a:rPr lang="de-CH" dirty="0" err="1" smtClean="0"/>
              <a:t>based</a:t>
            </a:r>
            <a:r>
              <a:rPr lang="de-CH" dirty="0" smtClean="0"/>
              <a:t> on </a:t>
            </a:r>
            <a:br>
              <a:rPr lang="de-CH" dirty="0" smtClean="0"/>
            </a:br>
            <a:r>
              <a:rPr lang="de-CH" dirty="0" smtClean="0"/>
              <a:t>«trust-</a:t>
            </a:r>
            <a:r>
              <a:rPr lang="de-CH" dirty="0" err="1" smtClean="0"/>
              <a:t>relationships</a:t>
            </a:r>
            <a:r>
              <a:rPr lang="de-CH" dirty="0" smtClean="0"/>
              <a:t>» and </a:t>
            </a:r>
            <a:r>
              <a:rPr lang="de-CH" dirty="0" err="1" smtClean="0"/>
              <a:t>various</a:t>
            </a:r>
            <a:r>
              <a:rPr lang="de-CH" dirty="0" smtClean="0"/>
              <a:t> «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roles</a:t>
            </a:r>
            <a:r>
              <a:rPr lang="de-CH" dirty="0" smtClean="0"/>
              <a:t>»</a:t>
            </a:r>
          </a:p>
          <a:p>
            <a:pPr marL="457200" lvl="1" indent="0">
              <a:buNone/>
            </a:pPr>
            <a:endParaRPr lang="de-CH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31708" y="3321088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Edit all </a:t>
            </a:r>
            <a:r>
              <a:rPr lang="de-CH" sz="1400" dirty="0" err="1" smtClean="0">
                <a:solidFill>
                  <a:srgbClr val="FF0000"/>
                </a:solidFill>
              </a:rPr>
              <a:t>stations</a:t>
            </a:r>
            <a:r>
              <a:rPr lang="de-CH" sz="1400" dirty="0" smtClean="0">
                <a:solidFill>
                  <a:srgbClr val="FF0000"/>
                </a:solidFill>
              </a:rPr>
              <a:t> in </a:t>
            </a:r>
            <a:r>
              <a:rPr lang="de-CH" sz="1400" dirty="0" err="1" smtClean="0">
                <a:solidFill>
                  <a:srgbClr val="FF0000"/>
                </a:solidFill>
              </a:rPr>
              <a:t>country</a:t>
            </a:r>
            <a:endParaRPr lang="de-CH" sz="1400" dirty="0" smtClean="0">
              <a:solidFill>
                <a:srgbClr val="FF0000"/>
              </a:solidFill>
            </a:endParaRPr>
          </a:p>
          <a:p>
            <a:r>
              <a:rPr lang="de-CH" sz="1400" dirty="0">
                <a:solidFill>
                  <a:srgbClr val="FF0000"/>
                </a:solidFill>
              </a:rPr>
              <a:t>Also: </a:t>
            </a:r>
            <a:r>
              <a:rPr lang="de-CH" sz="1400" dirty="0" err="1">
                <a:solidFill>
                  <a:srgbClr val="FF0000"/>
                </a:solidFill>
              </a:rPr>
              <a:t>register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new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 smtClean="0">
                <a:solidFill>
                  <a:srgbClr val="FF0000"/>
                </a:solidFill>
              </a:rPr>
              <a:t>contact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Security and 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endParaRPr lang="en-US" dirty="0"/>
          </a:p>
        </p:txBody>
      </p:sp>
      <p:pic>
        <p:nvPicPr>
          <p:cNvPr id="717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3200557" y="3137397"/>
            <a:ext cx="548575" cy="90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3163420" y="406043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NFP</a:t>
            </a:r>
            <a:endParaRPr lang="en-US" sz="1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4" y="2889040"/>
            <a:ext cx="2296983" cy="1396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7170" idx="3"/>
            <a:endCxn id="7171" idx="1"/>
          </p:cNvCxnSpPr>
          <p:nvPr/>
        </p:nvCxnSpPr>
        <p:spPr bwMode="auto">
          <a:xfrm>
            <a:off x="3749130" y="3587397"/>
            <a:ext cx="238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4119743" y="4247459"/>
            <a:ext cx="548575" cy="900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3" name="TextBox 12"/>
          <p:cNvSpPr txBox="1"/>
          <p:nvPr/>
        </p:nvSpPr>
        <p:spPr>
          <a:xfrm>
            <a:off x="3399660" y="5150316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Station </a:t>
            </a:r>
            <a:r>
              <a:rPr lang="de-CH" sz="1800" b="1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contact</a:t>
            </a:r>
            <a:endParaRPr lang="en-US" sz="1800" b="1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0" name="Elbow Connector 9"/>
          <p:cNvCxnSpPr>
            <a:stCxn id="12" idx="3"/>
            <a:endCxn id="7171" idx="2"/>
          </p:cNvCxnSpPr>
          <p:nvPr/>
        </p:nvCxnSpPr>
        <p:spPr bwMode="auto">
          <a:xfrm flipV="1">
            <a:off x="4668316" y="4285755"/>
            <a:ext cx="2616138" cy="41170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" idx="2"/>
            <a:endCxn id="12" idx="1"/>
          </p:cNvCxnSpPr>
          <p:nvPr/>
        </p:nvCxnSpPr>
        <p:spPr bwMode="auto">
          <a:xfrm rot="16200000" flipH="1">
            <a:off x="3680942" y="4258657"/>
            <a:ext cx="267689" cy="60991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1763679" y="3137397"/>
            <a:ext cx="548575" cy="900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1" name="TextBox 20"/>
          <p:cNvSpPr txBox="1"/>
          <p:nvPr/>
        </p:nvSpPr>
        <p:spPr>
          <a:xfrm>
            <a:off x="1547664" y="406043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Admin</a:t>
            </a:r>
            <a:endParaRPr lang="en-US" sz="1800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7170" idx="1"/>
          </p:cNvCxnSpPr>
          <p:nvPr/>
        </p:nvCxnSpPr>
        <p:spPr bwMode="auto">
          <a:xfrm>
            <a:off x="2312254" y="3587397"/>
            <a:ext cx="88830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311907" y="332108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50"/>
                </a:solidFill>
              </a:rPr>
              <a:t>Register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3836" y="4444751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F0"/>
                </a:solidFill>
              </a:rPr>
              <a:t>Edit </a:t>
            </a:r>
            <a:r>
              <a:rPr lang="de-CH" sz="1400" dirty="0" err="1" smtClean="0">
                <a:solidFill>
                  <a:srgbClr val="00B0F0"/>
                </a:solidFill>
              </a:rPr>
              <a:t>assigned</a:t>
            </a:r>
            <a:r>
              <a:rPr lang="de-CH" sz="1400" dirty="0" smtClean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stations</a:t>
            </a:r>
            <a:endParaRPr lang="de-CH" sz="1400" dirty="0" smtClean="0">
              <a:solidFill>
                <a:srgbClr val="00B0F0"/>
              </a:solidFill>
            </a:endParaRPr>
          </a:p>
          <a:p>
            <a:r>
              <a:rPr lang="de-CH" sz="1400" dirty="0">
                <a:solidFill>
                  <a:srgbClr val="00B0F0"/>
                </a:solidFill>
              </a:rPr>
              <a:t>Also: </a:t>
            </a:r>
            <a:r>
              <a:rPr lang="de-CH" sz="1400" dirty="0" err="1">
                <a:solidFill>
                  <a:srgbClr val="00B0F0"/>
                </a:solidFill>
              </a:rPr>
              <a:t>register</a:t>
            </a:r>
            <a:r>
              <a:rPr lang="de-CH" sz="1400" dirty="0">
                <a:solidFill>
                  <a:srgbClr val="00B0F0"/>
                </a:solidFill>
              </a:rPr>
              <a:t> </a:t>
            </a:r>
            <a:r>
              <a:rPr lang="de-CH" sz="1400" dirty="0" err="1">
                <a:solidFill>
                  <a:srgbClr val="00B0F0"/>
                </a:solidFill>
              </a:rPr>
              <a:t>new</a:t>
            </a:r>
            <a:r>
              <a:rPr lang="de-CH" sz="1400" dirty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contact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41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7576124" y="5121288"/>
            <a:ext cx="548575" cy="900000"/>
          </a:xfrm>
          <a:prstGeom prst="rect">
            <a:avLst/>
          </a:prstGeom>
          <a:solidFill>
            <a:srgbClr val="C0C0C0"/>
          </a:solidFill>
        </p:spPr>
      </p:pic>
      <p:cxnSp>
        <p:nvCxnSpPr>
          <p:cNvPr id="7180" name="Elbow Connector 7179"/>
          <p:cNvCxnSpPr>
            <a:stCxn id="13" idx="2"/>
            <a:endCxn id="41" idx="1"/>
          </p:cNvCxnSpPr>
          <p:nvPr/>
        </p:nvCxnSpPr>
        <p:spPr bwMode="auto">
          <a:xfrm rot="16200000" flipH="1">
            <a:off x="5970304" y="3965468"/>
            <a:ext cx="51640" cy="315999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Elbow Connector 7181"/>
          <p:cNvCxnSpPr>
            <a:stCxn id="41" idx="3"/>
            <a:endCxn id="7171" idx="3"/>
          </p:cNvCxnSpPr>
          <p:nvPr/>
        </p:nvCxnSpPr>
        <p:spPr bwMode="auto">
          <a:xfrm flipV="1">
            <a:off x="8124697" y="3587397"/>
            <a:ext cx="308248" cy="1983891"/>
          </a:xfrm>
          <a:prstGeom prst="bentConnector3">
            <a:avLst>
              <a:gd name="adj1" fmla="val 174161"/>
            </a:avLst>
          </a:prstGeom>
          <a:solidFill>
            <a:schemeClr val="accent1"/>
          </a:solidFill>
          <a:ln w="12700" cap="flat" cmpd="sng" algn="ctr">
            <a:solidFill>
              <a:srgbClr val="DDDDDD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Elbow Connector 7183"/>
          <p:cNvCxnSpPr>
            <a:stCxn id="20" idx="0"/>
            <a:endCxn id="7171" idx="0"/>
          </p:cNvCxnSpPr>
          <p:nvPr/>
        </p:nvCxnSpPr>
        <p:spPr bwMode="auto">
          <a:xfrm rot="5400000" flipH="1" flipV="1">
            <a:off x="4537032" y="389976"/>
            <a:ext cx="248357" cy="5246489"/>
          </a:xfrm>
          <a:prstGeom prst="bentConnector3">
            <a:avLst>
              <a:gd name="adj1" fmla="val 192045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98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/>
      <p:bldP spid="13" grpId="0"/>
      <p:bldP spid="28" grpId="0"/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</a:t>
            </a:r>
            <a:r>
              <a:rPr lang="de-CH" dirty="0" err="1" smtClean="0"/>
              <a:t>integration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1772816"/>
            <a:ext cx="6310461" cy="4248472"/>
          </a:xfrm>
        </p:spPr>
        <p:txBody>
          <a:bodyPr/>
          <a:lstStyle/>
          <a:p>
            <a:r>
              <a:rPr lang="de-CH" dirty="0" smtClean="0"/>
              <a:t>GAWSIS</a:t>
            </a:r>
            <a:endParaRPr lang="en-US" dirty="0"/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Metadata </a:t>
            </a:r>
            <a:r>
              <a:rPr lang="de-CH" dirty="0" err="1" smtClean="0">
                <a:sym typeface="Wingdings" panose="05000000000000000000" pitchFamily="2" charset="2"/>
              </a:rPr>
              <a:t>for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the</a:t>
            </a:r>
            <a:r>
              <a:rPr lang="de-CH" dirty="0" smtClean="0">
                <a:sym typeface="Wingdings" panose="05000000000000000000" pitchFamily="2" charset="2"/>
              </a:rPr>
              <a:t> Global Atmosphere Watch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WMO Pub 9 </a:t>
            </a:r>
            <a:r>
              <a:rPr lang="de-CH" dirty="0" err="1" smtClean="0">
                <a:sym typeface="Wingdings" panose="05000000000000000000" pitchFamily="2" charset="2"/>
              </a:rPr>
              <a:t>Vol</a:t>
            </a:r>
            <a:r>
              <a:rPr lang="de-CH" dirty="0" smtClean="0">
                <a:sym typeface="Wingdings" panose="05000000000000000000" pitchFamily="2" charset="2"/>
              </a:rPr>
              <a:t> A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Catalogue of </a:t>
            </a:r>
            <a:r>
              <a:rPr lang="de-CH" dirty="0" err="1" smtClean="0">
                <a:sym typeface="Wingdings" panose="05000000000000000000" pitchFamily="2" charset="2"/>
              </a:rPr>
              <a:t>synoptic</a:t>
            </a:r>
            <a:r>
              <a:rPr lang="de-CH" dirty="0" smtClean="0">
                <a:sym typeface="Wingdings" panose="05000000000000000000" pitchFamily="2" charset="2"/>
              </a:rPr>
              <a:t> and </a:t>
            </a:r>
            <a:r>
              <a:rPr lang="de-CH" dirty="0" err="1" smtClean="0">
                <a:sym typeface="Wingdings" panose="05000000000000000000" pitchFamily="2" charset="2"/>
              </a:rPr>
              <a:t>upper-air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stations</a:t>
            </a:r>
            <a:r>
              <a:rPr lang="de-CH" dirty="0" smtClean="0">
                <a:sym typeface="Wingdings" panose="05000000000000000000" pitchFamily="2" charset="2"/>
              </a:rPr>
              <a:t> of GOS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JCOMMOPS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Marine </a:t>
            </a:r>
            <a:r>
              <a:rPr lang="de-CH" dirty="0" err="1" smtClean="0">
                <a:sym typeface="Wingdings" panose="05000000000000000000" pitchFamily="2" charset="2"/>
              </a:rPr>
              <a:t>element</a:t>
            </a:r>
            <a:r>
              <a:rPr lang="de-CH" dirty="0" smtClean="0">
                <a:sym typeface="Wingdings" panose="05000000000000000000" pitchFamily="2" charset="2"/>
              </a:rPr>
              <a:t> of GOS / GOOS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WMO Radar DB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World-</a:t>
            </a:r>
            <a:r>
              <a:rPr lang="de-CH" dirty="0" err="1" smtClean="0">
                <a:sym typeface="Wingdings" panose="05000000000000000000" pitchFamily="2" charset="2"/>
              </a:rPr>
              <a:t>wide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radars</a:t>
            </a:r>
            <a:endParaRPr lang="de-CH" dirty="0" smtClean="0">
              <a:sym typeface="Wingdings" panose="05000000000000000000" pitchFamily="2" charset="2"/>
            </a:endParaRPr>
          </a:p>
          <a:p>
            <a:r>
              <a:rPr lang="de-CH" dirty="0" err="1" smtClean="0">
                <a:sym typeface="Wingdings" panose="05000000000000000000" pitchFamily="2" charset="2"/>
              </a:rPr>
              <a:t>Amdar</a:t>
            </a:r>
            <a:endParaRPr lang="de-CH" dirty="0">
              <a:sym typeface="Wingdings" panose="05000000000000000000" pitchFamily="2" charset="2"/>
            </a:endParaRP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Coming </a:t>
            </a:r>
            <a:r>
              <a:rPr lang="de-CH" dirty="0" err="1" smtClean="0">
                <a:sym typeface="Wingdings" panose="05000000000000000000" pitchFamily="2" charset="2"/>
              </a:rPr>
              <a:t>soon</a:t>
            </a:r>
            <a:r>
              <a:rPr lang="de-CH" dirty="0" smtClean="0">
                <a:sym typeface="Wingdings" panose="05000000000000000000" pitchFamily="2" charset="2"/>
              </a:rPr>
              <a:t> …</a:t>
            </a:r>
            <a:endParaRPr lang="de-CH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24330" y="1340768"/>
            <a:ext cx="1269901" cy="460851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CH" kern="0" dirty="0" smtClean="0">
                <a:solidFill>
                  <a:srgbClr val="00B0F0"/>
                </a:solidFill>
              </a:rPr>
              <a:t># </a:t>
            </a:r>
            <a:r>
              <a:rPr lang="de-CH" kern="0" dirty="0" err="1" smtClean="0">
                <a:solidFill>
                  <a:srgbClr val="00B0F0"/>
                </a:solidFill>
              </a:rPr>
              <a:t>stations</a:t>
            </a:r>
            <a:endParaRPr lang="de-CH" kern="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de-CH" kern="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1’053</a:t>
            </a:r>
          </a:p>
          <a:p>
            <a:pPr marL="0" indent="0" algn="r">
              <a:buNone/>
            </a:pPr>
            <a:endParaRPr lang="de-CH" sz="1800" kern="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 13’026</a:t>
            </a:r>
          </a:p>
          <a:p>
            <a:pPr marL="0" indent="0" algn="r">
              <a:buNone/>
            </a:pPr>
            <a:endParaRPr lang="de-CH" sz="1800" kern="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11’387</a:t>
            </a:r>
          </a:p>
          <a:p>
            <a:pPr marL="0" indent="0" algn="r">
              <a:buNone/>
            </a:pPr>
            <a:endParaRPr lang="de-CH" sz="1800" kern="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de-CH" sz="1800" kern="0" dirty="0" smtClean="0">
                <a:solidFill>
                  <a:srgbClr val="00B0F0"/>
                </a:solidFill>
              </a:rPr>
              <a:t> 762</a:t>
            </a:r>
          </a:p>
        </p:txBody>
      </p:sp>
    </p:spTree>
    <p:extLst>
      <p:ext uri="{BB962C8B-B14F-4D97-AF65-F5344CB8AC3E}">
        <p14:creationId xmlns:p14="http://schemas.microsoft.com/office/powerpoint/2010/main" val="19369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do </a:t>
            </a:r>
            <a:r>
              <a:rPr lang="de-CH" dirty="0" err="1" smtClean="0"/>
              <a:t>for</a:t>
            </a:r>
            <a:r>
              <a:rPr lang="de-CH" dirty="0" smtClean="0"/>
              <a:t> OSCAR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Review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, </a:t>
            </a:r>
            <a:r>
              <a:rPr lang="de-CH" dirty="0" err="1" smtClean="0"/>
              <a:t>correct</a:t>
            </a:r>
            <a:r>
              <a:rPr lang="de-CH" dirty="0" smtClean="0"/>
              <a:t> and </a:t>
            </a:r>
            <a:r>
              <a:rPr lang="de-CH" dirty="0" err="1" smtClean="0"/>
              <a:t>complement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 on </a:t>
            </a:r>
            <a:r>
              <a:rPr lang="de-CH" dirty="0" err="1" smtClean="0"/>
              <a:t>observations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04" y="2204865"/>
            <a:ext cx="3891172" cy="37255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509292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solidFill>
                  <a:srgbClr val="FF0000"/>
                </a:solidFill>
              </a:rPr>
              <a:t>Unit: </a:t>
            </a:r>
            <a:r>
              <a:rPr lang="de-CH" sz="1600" dirty="0" err="1" smtClean="0">
                <a:solidFill>
                  <a:srgbClr val="FF0000"/>
                </a:solidFill>
              </a:rPr>
              <a:t>unknown</a:t>
            </a:r>
            <a:endParaRPr lang="de-CH" sz="1600" dirty="0" smtClean="0">
              <a:solidFill>
                <a:srgbClr val="FF0000"/>
              </a:solidFill>
            </a:endParaRPr>
          </a:p>
          <a:p>
            <a:r>
              <a:rPr lang="de-CH" sz="1600" dirty="0" err="1" smtClean="0">
                <a:solidFill>
                  <a:srgbClr val="FF0000"/>
                </a:solidFill>
              </a:rPr>
              <a:t>Method</a:t>
            </a:r>
            <a:r>
              <a:rPr lang="de-CH" sz="1600" dirty="0" smtClean="0">
                <a:solidFill>
                  <a:srgbClr val="FF0000"/>
                </a:solidFill>
              </a:rPr>
              <a:t>: </a:t>
            </a:r>
            <a:r>
              <a:rPr lang="de-CH" sz="1600" dirty="0" err="1" smtClean="0">
                <a:solidFill>
                  <a:srgbClr val="FF0000"/>
                </a:solidFill>
              </a:rPr>
              <a:t>unknown</a:t>
            </a:r>
            <a:endParaRPr lang="de-CH" sz="1600" dirty="0" smtClean="0">
              <a:solidFill>
                <a:srgbClr val="FF0000"/>
              </a:solidFill>
            </a:endParaRPr>
          </a:p>
          <a:p>
            <a:r>
              <a:rPr lang="de-CH" sz="1600" dirty="0" err="1" smtClean="0">
                <a:solidFill>
                  <a:srgbClr val="FF0000"/>
                </a:solidFill>
              </a:rPr>
              <a:t>Latency</a:t>
            </a:r>
            <a:r>
              <a:rPr lang="de-CH" sz="1600" dirty="0" smtClean="0">
                <a:solidFill>
                  <a:srgbClr val="FF0000"/>
                </a:solidFill>
              </a:rPr>
              <a:t>: </a:t>
            </a:r>
            <a:r>
              <a:rPr lang="de-CH" sz="1600" dirty="0" err="1" smtClean="0">
                <a:solidFill>
                  <a:srgbClr val="FF0000"/>
                </a:solidFill>
              </a:rPr>
              <a:t>unknown</a:t>
            </a:r>
            <a:endParaRPr lang="de-CH" sz="1600" dirty="0" smtClean="0">
              <a:solidFill>
                <a:srgbClr val="FF0000"/>
              </a:solidFill>
            </a:endParaRPr>
          </a:p>
          <a:p>
            <a:r>
              <a:rPr lang="de-CH" sz="1600" dirty="0" err="1" smtClean="0">
                <a:solidFill>
                  <a:srgbClr val="FF0000"/>
                </a:solidFill>
              </a:rPr>
              <a:t>Uncertainty</a:t>
            </a:r>
            <a:r>
              <a:rPr lang="de-CH" sz="1600" dirty="0" smtClean="0">
                <a:solidFill>
                  <a:srgbClr val="FF0000"/>
                </a:solidFill>
              </a:rPr>
              <a:t>: </a:t>
            </a:r>
            <a:r>
              <a:rPr lang="de-CH" sz="1600" dirty="0" err="1" smtClean="0">
                <a:solidFill>
                  <a:srgbClr val="FF0000"/>
                </a:solidFill>
              </a:rPr>
              <a:t>unknown</a:t>
            </a:r>
            <a:endParaRPr lang="de-CH" sz="1600" dirty="0" smtClean="0">
              <a:solidFill>
                <a:srgbClr val="FF0000"/>
              </a:solidFill>
            </a:endParaRPr>
          </a:p>
          <a:p>
            <a:endParaRPr lang="de-CH" sz="1600" dirty="0" smtClean="0">
              <a:solidFill>
                <a:srgbClr val="FF0000"/>
              </a:solidFill>
            </a:endParaRPr>
          </a:p>
          <a:p>
            <a:r>
              <a:rPr lang="de-CH" sz="1600" dirty="0" smtClean="0">
                <a:solidFill>
                  <a:srgbClr val="FF0000"/>
                </a:solidFill>
              </a:rPr>
              <a:t>… </a:t>
            </a:r>
            <a:r>
              <a:rPr lang="de-CH" sz="1600" dirty="0" err="1" smtClean="0">
                <a:solidFill>
                  <a:srgbClr val="FF0000"/>
                </a:solidFill>
              </a:rPr>
              <a:t>more</a:t>
            </a:r>
            <a:r>
              <a:rPr lang="de-CH" sz="1600" dirty="0" smtClean="0">
                <a:solidFill>
                  <a:srgbClr val="FF0000"/>
                </a:solidFill>
              </a:rPr>
              <a:t> </a:t>
            </a:r>
            <a:r>
              <a:rPr lang="de-CH" sz="1600" dirty="0" err="1" smtClean="0">
                <a:solidFill>
                  <a:srgbClr val="FF0000"/>
                </a:solidFill>
              </a:rPr>
              <a:t>unknown</a:t>
            </a:r>
            <a:endParaRPr lang="de-CH" sz="1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494" y="5573258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solidFill>
                  <a:srgbClr val="FF0000"/>
                </a:solidFill>
              </a:rPr>
              <a:t>Instrument: </a:t>
            </a:r>
            <a:r>
              <a:rPr lang="de-CH" sz="1600" dirty="0" err="1" smtClean="0">
                <a:solidFill>
                  <a:srgbClr val="FF0000"/>
                </a:solidFill>
              </a:rPr>
              <a:t>unknown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«</a:t>
            </a:r>
            <a:r>
              <a:rPr lang="de-CH" dirty="0" err="1"/>
              <a:t>Frequencies</a:t>
            </a:r>
            <a:r>
              <a:rPr lang="de-CH" dirty="0"/>
              <a:t>» in OSCAR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At </a:t>
            </a:r>
            <a:r>
              <a:rPr lang="de-CH" dirty="0" err="1" smtClean="0"/>
              <a:t>present</a:t>
            </a:r>
            <a:r>
              <a:rPr lang="de-CH" dirty="0" smtClean="0"/>
              <a:t>, </a:t>
            </a:r>
            <a:r>
              <a:rPr lang="de-CH" dirty="0" err="1" smtClean="0"/>
              <a:t>basic</a:t>
            </a:r>
            <a:r>
              <a:rPr lang="de-CH" dirty="0" smtClean="0"/>
              <a:t> </a:t>
            </a:r>
            <a:r>
              <a:rPr lang="de-CH" dirty="0" err="1" smtClean="0"/>
              <a:t>capabilities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document</a:t>
            </a:r>
            <a:r>
              <a:rPr lang="de-CH" dirty="0" smtClean="0"/>
              <a:t> </a:t>
            </a:r>
            <a:r>
              <a:rPr lang="de-CH" dirty="0" err="1" smtClean="0"/>
              <a:t>frequencies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endParaRPr lang="de-CH" dirty="0" smtClean="0"/>
          </a:p>
          <a:p>
            <a:pPr lvl="1"/>
            <a:r>
              <a:rPr lang="de-CH" dirty="0" smtClean="0"/>
              <a:t>Min, </a:t>
            </a:r>
            <a:r>
              <a:rPr lang="de-CH" dirty="0" err="1" smtClean="0"/>
              <a:t>max</a:t>
            </a:r>
            <a:r>
              <a:rPr lang="de-CH" dirty="0" smtClean="0"/>
              <a:t>, </a:t>
            </a:r>
            <a:r>
              <a:rPr lang="de-CH" dirty="0" err="1" smtClean="0"/>
              <a:t>bandwidth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endParaRPr lang="de-CH" dirty="0" smtClean="0"/>
          </a:p>
          <a:p>
            <a:pPr lvl="2"/>
            <a:r>
              <a:rPr lang="de-CH" dirty="0" smtClean="0"/>
              <a:t>Emission</a:t>
            </a:r>
          </a:p>
          <a:p>
            <a:pPr lvl="2"/>
            <a:r>
              <a:rPr lang="de-CH" dirty="0" err="1" smtClean="0"/>
              <a:t>Sensing</a:t>
            </a:r>
            <a:endParaRPr lang="de-CH" dirty="0" smtClean="0"/>
          </a:p>
          <a:p>
            <a:pPr lvl="2"/>
            <a:r>
              <a:rPr lang="de-CH" dirty="0" smtClean="0"/>
              <a:t>Telecoms</a:t>
            </a:r>
          </a:p>
          <a:p>
            <a:r>
              <a:rPr lang="de-CH" dirty="0" smtClean="0"/>
              <a:t>Requirements not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clear</a:t>
            </a:r>
            <a:endParaRPr lang="de-CH" dirty="0" smtClean="0"/>
          </a:p>
          <a:p>
            <a:r>
              <a:rPr lang="de-CH" dirty="0" err="1"/>
              <a:t>U</a:t>
            </a:r>
            <a:r>
              <a:rPr lang="de-CH" dirty="0" err="1" smtClean="0"/>
              <a:t>se-cases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provided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motivate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endParaRPr lang="de-CH" dirty="0" smtClean="0"/>
          </a:p>
          <a:p>
            <a:pPr lvl="1"/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kinds</a:t>
            </a:r>
            <a:r>
              <a:rPr lang="de-CH" dirty="0" smtClean="0"/>
              <a:t> of </a:t>
            </a:r>
            <a:r>
              <a:rPr lang="de-CH" dirty="0" err="1" smtClean="0"/>
              <a:t>frequencies</a:t>
            </a:r>
            <a:r>
              <a:rPr lang="de-CH" dirty="0" smtClean="0"/>
              <a:t> and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attributes</a:t>
            </a:r>
            <a:r>
              <a:rPr lang="de-CH" dirty="0" smtClean="0"/>
              <a:t> </a:t>
            </a:r>
            <a:r>
              <a:rPr lang="de-CH" dirty="0" err="1" smtClean="0"/>
              <a:t>need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documented</a:t>
            </a:r>
            <a:r>
              <a:rPr lang="de-CH" dirty="0" smtClean="0"/>
              <a:t>?</a:t>
            </a:r>
          </a:p>
          <a:p>
            <a:pPr lvl="1"/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kinds</a:t>
            </a:r>
            <a:r>
              <a:rPr lang="de-CH" dirty="0" smtClean="0"/>
              <a:t> of </a:t>
            </a:r>
            <a:r>
              <a:rPr lang="de-CH" dirty="0" err="1" smtClean="0"/>
              <a:t>searches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?</a:t>
            </a:r>
          </a:p>
          <a:p>
            <a:pPr lvl="1"/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kinds</a:t>
            </a:r>
            <a:r>
              <a:rPr lang="de-CH" dirty="0" smtClean="0"/>
              <a:t> of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?</a:t>
            </a:r>
          </a:p>
          <a:p>
            <a:pPr lvl="1"/>
            <a:r>
              <a:rPr lang="de-CH" dirty="0" err="1" smtClean="0"/>
              <a:t>What</a:t>
            </a:r>
            <a:r>
              <a:rPr lang="de-CH" dirty="0" smtClean="0"/>
              <a:t> web </a:t>
            </a:r>
            <a:r>
              <a:rPr lang="de-CH" dirty="0" err="1" smtClean="0"/>
              <a:t>service</a:t>
            </a:r>
            <a:r>
              <a:rPr lang="de-CH" dirty="0" smtClean="0"/>
              <a:t> end </a:t>
            </a:r>
            <a:r>
              <a:rPr lang="de-CH" dirty="0" err="1" smtClean="0"/>
              <a:t>points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smtClean="0"/>
              <a:t>?</a:t>
            </a:r>
            <a:endParaRPr lang="de-CH" dirty="0" smtClean="0"/>
          </a:p>
          <a:p>
            <a:pPr marL="457200" lvl="1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0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Frequencies</a:t>
            </a:r>
            <a:r>
              <a:rPr lang="de-CH" dirty="0" smtClean="0"/>
              <a:t>» in OSCAR/Space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230813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8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Acknowledgments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6" y="1196753"/>
            <a:ext cx="7472363" cy="4824537"/>
          </a:xfrm>
        </p:spPr>
        <p:txBody>
          <a:bodyPr/>
          <a:lstStyle/>
          <a:p>
            <a:r>
              <a:rPr lang="de-CH" sz="1600" dirty="0" smtClean="0"/>
              <a:t>Project Team at MeteoSwiss</a:t>
            </a:r>
          </a:p>
          <a:p>
            <a:pPr lvl="1"/>
            <a:r>
              <a:rPr lang="de-CH" sz="1400" dirty="0" smtClean="0"/>
              <a:t>Jürg </a:t>
            </a:r>
            <a:r>
              <a:rPr lang="de-CH" sz="1400" dirty="0"/>
              <a:t>Mannes, Lucia Cappelletti, Bertrand </a:t>
            </a:r>
            <a:r>
              <a:rPr lang="de-CH" sz="1400" dirty="0" err="1"/>
              <a:t>Calpini</a:t>
            </a:r>
            <a:r>
              <a:rPr lang="de-CH" sz="1400" dirty="0"/>
              <a:t>, Marc Musa, Martin Brändli, Lars Koppa, Sascha Spreitzer, Christian Walder, Estelle Grüter, Marc Leutenegger, Stefan Sandmeier, Martin Schäfer, Alex Rubli, Claudia Sigg, Markus Abbt, Walter Brunelli , Josefa Mettler, </a:t>
            </a:r>
            <a:r>
              <a:rPr lang="de-CH" sz="1400" dirty="0" smtClean="0"/>
              <a:t>…</a:t>
            </a:r>
          </a:p>
          <a:p>
            <a:r>
              <a:rPr lang="de-CH" sz="1600" dirty="0" smtClean="0"/>
              <a:t>Project Team at WMO</a:t>
            </a:r>
          </a:p>
          <a:p>
            <a:pPr lvl="1"/>
            <a:r>
              <a:rPr lang="de-CH" sz="1400" dirty="0" smtClean="0"/>
              <a:t>Wenjian Zhang, Lars Peter Riishojgaard, Etienne Charpentier, Timo </a:t>
            </a:r>
            <a:r>
              <a:rPr lang="de-CH" sz="1400" dirty="0" err="1" smtClean="0"/>
              <a:t>Pröscholdt</a:t>
            </a:r>
            <a:r>
              <a:rPr lang="de-CH" sz="1400" dirty="0" smtClean="0"/>
              <a:t>, …</a:t>
            </a:r>
          </a:p>
          <a:p>
            <a:r>
              <a:rPr lang="de-CH" sz="1600" dirty="0" smtClean="0"/>
              <a:t>Project Team at European Dynamics</a:t>
            </a:r>
          </a:p>
          <a:p>
            <a:pPr lvl="1"/>
            <a:r>
              <a:rPr lang="de-CH" sz="1400" dirty="0" err="1"/>
              <a:t>Nassos</a:t>
            </a:r>
            <a:r>
              <a:rPr lang="de-CH" sz="1400" dirty="0"/>
              <a:t> Michas, Christina Kaskoura, Martin </a:t>
            </a:r>
            <a:r>
              <a:rPr lang="de-CH" sz="1400" dirty="0" err="1"/>
              <a:t>Ulmann</a:t>
            </a:r>
            <a:r>
              <a:rPr lang="de-CH" sz="1400" dirty="0"/>
              <a:t>, Lia Christou</a:t>
            </a:r>
            <a:r>
              <a:rPr lang="de-CH" sz="1400" dirty="0" smtClean="0"/>
              <a:t>, Nektaria </a:t>
            </a:r>
            <a:r>
              <a:rPr lang="de-CH" sz="1400" dirty="0" err="1" smtClean="0"/>
              <a:t>Pappa</a:t>
            </a:r>
            <a:r>
              <a:rPr lang="de-CH" sz="1400" dirty="0" smtClean="0"/>
              <a:t>, …</a:t>
            </a:r>
          </a:p>
          <a:p>
            <a:r>
              <a:rPr lang="de-CH" sz="1600" dirty="0" smtClean="0"/>
              <a:t>ICG-WIGOS, TT-WMD</a:t>
            </a:r>
          </a:p>
          <a:p>
            <a:pPr lvl="1"/>
            <a:r>
              <a:rPr lang="de-CH" sz="1400" dirty="0" smtClean="0"/>
              <a:t>Sue Barrell, Bertrand </a:t>
            </a:r>
            <a:r>
              <a:rPr lang="de-CH" sz="1400" dirty="0" err="1" smtClean="0"/>
              <a:t>Calpini</a:t>
            </a:r>
            <a:r>
              <a:rPr lang="de-CH" sz="1400" dirty="0" smtClean="0"/>
              <a:t>, …</a:t>
            </a:r>
          </a:p>
          <a:p>
            <a:pPr lvl="1"/>
            <a:r>
              <a:rPr lang="de-CH" sz="1400" dirty="0" smtClean="0"/>
              <a:t>Brian </a:t>
            </a:r>
            <a:r>
              <a:rPr lang="de-CH" sz="1400" dirty="0"/>
              <a:t>H</a:t>
            </a:r>
            <a:r>
              <a:rPr lang="de-CH" sz="1400" dirty="0" smtClean="0"/>
              <a:t>owe, Karl Monnik, Joe </a:t>
            </a:r>
            <a:r>
              <a:rPr lang="de-CH" sz="1400" dirty="0" err="1" smtClean="0"/>
              <a:t>Swaykos</a:t>
            </a:r>
            <a:r>
              <a:rPr lang="de-CH" sz="1400" dirty="0" smtClean="0"/>
              <a:t>, Tony Boston, Uli </a:t>
            </a:r>
            <a:r>
              <a:rPr lang="de-CH" sz="1400" dirty="0" err="1" smtClean="0"/>
              <a:t>Looser</a:t>
            </a:r>
            <a:r>
              <a:rPr lang="de-CH" sz="1400" dirty="0" smtClean="0"/>
              <a:t>, Ercan </a:t>
            </a:r>
            <a:r>
              <a:rPr lang="de-CH" sz="1400" dirty="0" err="1" smtClean="0"/>
              <a:t>Büyükbas</a:t>
            </a:r>
            <a:r>
              <a:rPr lang="de-CH" sz="1400" dirty="0" smtClean="0"/>
              <a:t>, Zhao </a:t>
            </a:r>
            <a:r>
              <a:rPr lang="de-CH" sz="1400" dirty="0" err="1" smtClean="0"/>
              <a:t>Licheng</a:t>
            </a:r>
            <a:r>
              <a:rPr lang="de-CH" sz="1400" dirty="0" smtClean="0"/>
              <a:t>, Antonio Mestre, Tim Oakley, Steve Foreman, Dean Lockett, Luis </a:t>
            </a:r>
            <a:r>
              <a:rPr lang="de-CH" sz="1400" dirty="0" err="1" smtClean="0"/>
              <a:t>Nunes</a:t>
            </a:r>
            <a:r>
              <a:rPr lang="de-CH" sz="1400" dirty="0" smtClean="0"/>
              <a:t>, Roger Atkinson, …</a:t>
            </a:r>
          </a:p>
          <a:p>
            <a:r>
              <a:rPr lang="de-CH" sz="1600" dirty="0" smtClean="0"/>
              <a:t>JCOMMOPS, GAW WDCs, NDACC, ET-WDC, …</a:t>
            </a:r>
          </a:p>
          <a:p>
            <a:r>
              <a:rPr lang="de-CH" sz="1600" b="1" dirty="0" smtClean="0">
                <a:solidFill>
                  <a:srgbClr val="FF0000"/>
                </a:solidFill>
              </a:rPr>
              <a:t>Financial </a:t>
            </a:r>
            <a:r>
              <a:rPr lang="de-CH" sz="1600" b="1" dirty="0" err="1" smtClean="0">
                <a:solidFill>
                  <a:srgbClr val="FF0000"/>
                </a:solidFill>
              </a:rPr>
              <a:t>contributions</a:t>
            </a:r>
            <a:endParaRPr lang="de-CH" sz="1600" b="1" dirty="0">
              <a:solidFill>
                <a:srgbClr val="FF0000"/>
              </a:solidFill>
            </a:endParaRPr>
          </a:p>
          <a:p>
            <a:pPr lvl="1"/>
            <a:r>
              <a:rPr lang="de-CH" sz="1400" b="1" dirty="0" smtClean="0">
                <a:solidFill>
                  <a:srgbClr val="FF0000"/>
                </a:solidFill>
              </a:rPr>
              <a:t>Federal Department of </a:t>
            </a:r>
            <a:r>
              <a:rPr lang="de-CH" sz="1400" b="1" dirty="0" err="1" smtClean="0">
                <a:solidFill>
                  <a:srgbClr val="FF0000"/>
                </a:solidFill>
              </a:rPr>
              <a:t>Foreign</a:t>
            </a:r>
            <a:r>
              <a:rPr lang="de-CH" sz="1400" b="1" dirty="0" smtClean="0">
                <a:solidFill>
                  <a:srgbClr val="FF0000"/>
                </a:solidFill>
              </a:rPr>
              <a:t> Affairs, MeteoSwiss, WMO, Met </a:t>
            </a:r>
            <a:r>
              <a:rPr lang="de-CH" sz="1400" b="1" dirty="0" err="1" smtClean="0">
                <a:solidFill>
                  <a:srgbClr val="FF0000"/>
                </a:solidFill>
              </a:rPr>
              <a:t>Norway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Frequencies</a:t>
            </a:r>
            <a:r>
              <a:rPr lang="de-CH" dirty="0" smtClean="0"/>
              <a:t>» in OSCAR/Space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9"/>
          <a:stretch/>
        </p:blipFill>
        <p:spPr bwMode="auto">
          <a:xfrm>
            <a:off x="1187624" y="1196752"/>
            <a:ext cx="5905500" cy="43059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2924944"/>
            <a:ext cx="5905500" cy="2962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640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65" y="836712"/>
            <a:ext cx="2798043" cy="60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980728"/>
            <a:ext cx="3474916" cy="51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</a:t>
            </a:r>
            <a:r>
              <a:rPr lang="de-CH" dirty="0" err="1" smtClean="0"/>
              <a:t>Frequencies</a:t>
            </a:r>
            <a:r>
              <a:rPr lang="de-CH" dirty="0" smtClean="0"/>
              <a:t>» in OSCAR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00262"/>
            <a:ext cx="4200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0262"/>
            <a:ext cx="2914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4194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«</a:t>
            </a:r>
            <a:r>
              <a:rPr lang="de-CH" dirty="0" err="1"/>
              <a:t>Frequencies</a:t>
            </a:r>
            <a:r>
              <a:rPr lang="de-CH" dirty="0"/>
              <a:t>» in OSCAR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CH" dirty="0" err="1" smtClean="0"/>
              <a:t>Thorough</a:t>
            </a:r>
            <a:r>
              <a:rPr lang="de-CH" dirty="0" smtClean="0"/>
              <a:t> beta-</a:t>
            </a:r>
            <a:r>
              <a:rPr lang="de-CH" dirty="0" err="1" smtClean="0"/>
              <a:t>testing</a:t>
            </a:r>
            <a:r>
              <a:rPr lang="de-CH" dirty="0" smtClean="0"/>
              <a:t> of </a:t>
            </a:r>
            <a:r>
              <a:rPr lang="de-CH" dirty="0" err="1" smtClean="0"/>
              <a:t>functionalities</a:t>
            </a:r>
            <a:endParaRPr lang="de-CH" dirty="0" smtClean="0"/>
          </a:p>
          <a:p>
            <a:pPr>
              <a:spcBef>
                <a:spcPts val="600"/>
              </a:spcBef>
            </a:pPr>
            <a:r>
              <a:rPr lang="de-CH" dirty="0" smtClean="0"/>
              <a:t>Quality </a:t>
            </a:r>
            <a:r>
              <a:rPr lang="de-CH" dirty="0" err="1" smtClean="0"/>
              <a:t>control</a:t>
            </a:r>
            <a:r>
              <a:rPr lang="de-CH" dirty="0"/>
              <a:t> </a:t>
            </a:r>
            <a:r>
              <a:rPr lang="de-CH" dirty="0" smtClean="0"/>
              <a:t>of </a:t>
            </a:r>
            <a:r>
              <a:rPr lang="de-CH" dirty="0" err="1" smtClean="0"/>
              <a:t>migrated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endParaRPr lang="de-CH" dirty="0" smtClean="0"/>
          </a:p>
          <a:p>
            <a:pPr>
              <a:spcBef>
                <a:spcPts val="600"/>
              </a:spcBef>
            </a:pPr>
            <a:r>
              <a:rPr lang="de-CH" dirty="0" err="1" smtClean="0"/>
              <a:t>Implement</a:t>
            </a:r>
            <a:r>
              <a:rPr lang="de-CH" dirty="0" smtClean="0"/>
              <a:t> </a:t>
            </a:r>
            <a:r>
              <a:rPr lang="de-CH" dirty="0" err="1" smtClean="0"/>
              <a:t>batch</a:t>
            </a:r>
            <a:r>
              <a:rPr lang="de-CH" dirty="0" smtClean="0"/>
              <a:t> </a:t>
            </a:r>
            <a:r>
              <a:rPr lang="de-CH" dirty="0" err="1" smtClean="0"/>
              <a:t>upload</a:t>
            </a:r>
            <a:r>
              <a:rPr lang="de-CH" dirty="0" smtClean="0"/>
              <a:t>/</a:t>
            </a:r>
            <a:r>
              <a:rPr lang="de-CH" dirty="0" err="1" smtClean="0"/>
              <a:t>download</a:t>
            </a:r>
            <a:r>
              <a:rPr lang="de-CH" dirty="0" smtClean="0"/>
              <a:t> </a:t>
            </a:r>
            <a:r>
              <a:rPr lang="de-CH" dirty="0" err="1" smtClean="0"/>
              <a:t>functionality</a:t>
            </a:r>
            <a:r>
              <a:rPr lang="de-CH" dirty="0" smtClean="0"/>
              <a:t> of «</a:t>
            </a:r>
            <a:r>
              <a:rPr lang="de-CH" dirty="0" err="1" smtClean="0"/>
              <a:t>Vol</a:t>
            </a:r>
            <a:r>
              <a:rPr lang="de-CH" dirty="0" smtClean="0"/>
              <a:t> A»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smtClean="0">
                <a:sym typeface="Wingdings" panose="05000000000000000000" pitchFamily="2" charset="2"/>
              </a:rPr>
              <a:t> Phase-out of «</a:t>
            </a:r>
            <a:r>
              <a:rPr lang="de-CH" dirty="0" err="1" smtClean="0">
                <a:sym typeface="Wingdings" panose="05000000000000000000" pitchFamily="2" charset="2"/>
              </a:rPr>
              <a:t>Vol</a:t>
            </a:r>
            <a:r>
              <a:rPr lang="de-CH" dirty="0" smtClean="0">
                <a:sym typeface="Wingdings" panose="05000000000000000000" pitchFamily="2" charset="2"/>
              </a:rPr>
              <a:t> A»</a:t>
            </a:r>
            <a:endParaRPr lang="de-CH" dirty="0" smtClean="0"/>
          </a:p>
          <a:p>
            <a:pPr>
              <a:spcBef>
                <a:spcPts val="600"/>
              </a:spcBef>
            </a:pPr>
            <a:r>
              <a:rPr lang="de-CH" dirty="0"/>
              <a:t>More </a:t>
            </a:r>
            <a:r>
              <a:rPr lang="de-CH" dirty="0" err="1"/>
              <a:t>adequate</a:t>
            </a:r>
            <a:r>
              <a:rPr lang="de-CH" dirty="0"/>
              <a:t> </a:t>
            </a:r>
            <a:r>
              <a:rPr lang="de-CH" dirty="0" err="1"/>
              <a:t>map</a:t>
            </a:r>
            <a:r>
              <a:rPr lang="de-CH" dirty="0"/>
              <a:t> </a:t>
            </a:r>
            <a:r>
              <a:rPr lang="de-CH" dirty="0" err="1"/>
              <a:t>projection</a:t>
            </a:r>
            <a:r>
              <a:rPr lang="de-CH" dirty="0"/>
              <a:t> and </a:t>
            </a:r>
            <a:r>
              <a:rPr lang="de-CH" dirty="0" err="1"/>
              <a:t>higher</a:t>
            </a:r>
            <a:r>
              <a:rPr lang="de-CH" dirty="0"/>
              <a:t>-resolution </a:t>
            </a:r>
            <a:r>
              <a:rPr lang="de-CH" dirty="0" err="1"/>
              <a:t>maps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de-CH" dirty="0" err="1" smtClean="0"/>
              <a:t>Develop</a:t>
            </a:r>
            <a:r>
              <a:rPr lang="de-CH" dirty="0" smtClean="0"/>
              <a:t> ABOS/AMDAR-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parts</a:t>
            </a:r>
            <a:endParaRPr lang="de-CH" dirty="0" smtClean="0"/>
          </a:p>
          <a:p>
            <a:pPr>
              <a:spcBef>
                <a:spcPts val="600"/>
              </a:spcBef>
            </a:pPr>
            <a:r>
              <a:rPr lang="de-CH" dirty="0" err="1" smtClean="0"/>
              <a:t>Operationalize</a:t>
            </a:r>
            <a:r>
              <a:rPr lang="de-CH" dirty="0" smtClean="0"/>
              <a:t> OSCAR/Surface (</a:t>
            </a:r>
            <a:r>
              <a:rPr lang="de-CH" dirty="0" err="1" smtClean="0"/>
              <a:t>by</a:t>
            </a:r>
            <a:r>
              <a:rPr lang="de-CH" dirty="0" smtClean="0"/>
              <a:t> 2015/Q4)</a:t>
            </a:r>
          </a:p>
          <a:p>
            <a:pPr>
              <a:spcBef>
                <a:spcPts val="600"/>
              </a:spcBef>
            </a:pPr>
            <a:r>
              <a:rPr lang="de-CH" dirty="0" err="1" smtClean="0"/>
              <a:t>Integrate</a:t>
            </a:r>
            <a:r>
              <a:rPr lang="de-CH" dirty="0" smtClean="0"/>
              <a:t> wind </a:t>
            </a:r>
            <a:r>
              <a:rPr lang="de-CH" dirty="0" err="1" smtClean="0"/>
              <a:t>profilers</a:t>
            </a:r>
            <a:endParaRPr lang="de-CH" dirty="0" smtClean="0"/>
          </a:p>
          <a:p>
            <a:pPr>
              <a:spcBef>
                <a:spcPts val="600"/>
              </a:spcBef>
            </a:pPr>
            <a:r>
              <a:rPr lang="de-CH" dirty="0" err="1" smtClean="0"/>
              <a:t>Extend</a:t>
            </a:r>
            <a:r>
              <a:rPr lang="de-CH" dirty="0" smtClean="0"/>
              <a:t> </a:t>
            </a:r>
            <a:r>
              <a:rPr lang="de-CH" dirty="0" err="1" smtClean="0"/>
              <a:t>functionalities</a:t>
            </a:r>
            <a:r>
              <a:rPr lang="de-CH" dirty="0" smtClean="0"/>
              <a:t> (</a:t>
            </a:r>
            <a:r>
              <a:rPr lang="de-CH" dirty="0" err="1" smtClean="0"/>
              <a:t>subject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funding</a:t>
            </a:r>
            <a:r>
              <a:rPr lang="de-CH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de-CH" dirty="0" err="1" smtClean="0"/>
              <a:t>Integrate</a:t>
            </a:r>
            <a:r>
              <a:rPr lang="de-CH" dirty="0" smtClean="0"/>
              <a:t> «Requirements» </a:t>
            </a:r>
            <a:r>
              <a:rPr lang="de-CH" dirty="0" err="1" smtClean="0"/>
              <a:t>module</a:t>
            </a:r>
            <a:endParaRPr lang="de-CH" dirty="0" smtClean="0"/>
          </a:p>
          <a:p>
            <a:pPr lvl="1">
              <a:spcBef>
                <a:spcPts val="600"/>
              </a:spcBef>
            </a:pPr>
            <a:r>
              <a:rPr lang="de-CH" dirty="0" err="1" smtClean="0"/>
              <a:t>Integrate</a:t>
            </a:r>
            <a:r>
              <a:rPr lang="de-CH" dirty="0" smtClean="0"/>
              <a:t> «Space» </a:t>
            </a:r>
            <a:r>
              <a:rPr lang="de-CH" dirty="0" err="1" smtClean="0"/>
              <a:t>capabilities</a:t>
            </a:r>
            <a:r>
              <a:rPr lang="de-CH" dirty="0" smtClean="0"/>
              <a:t> </a:t>
            </a:r>
            <a:r>
              <a:rPr lang="de-CH" dirty="0" err="1" smtClean="0"/>
              <a:t>module</a:t>
            </a:r>
            <a:endParaRPr lang="de-CH" dirty="0" smtClean="0"/>
          </a:p>
          <a:p>
            <a:pPr lvl="1">
              <a:spcBef>
                <a:spcPts val="600"/>
              </a:spcBef>
            </a:pPr>
            <a:r>
              <a:rPr lang="de-CH" dirty="0" err="1" smtClean="0"/>
              <a:t>Agree</a:t>
            </a:r>
            <a:r>
              <a:rPr lang="de-CH" dirty="0" smtClean="0"/>
              <a:t> and </a:t>
            </a:r>
            <a:r>
              <a:rPr lang="de-CH" dirty="0" err="1" smtClean="0"/>
              <a:t>develop</a:t>
            </a:r>
            <a:r>
              <a:rPr lang="de-CH" dirty="0" smtClean="0"/>
              <a:t> </a:t>
            </a:r>
            <a:r>
              <a:rPr lang="de-CH" dirty="0" err="1" smtClean="0"/>
              <a:t>algorithms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RRR</a:t>
            </a:r>
          </a:p>
          <a:p>
            <a:pPr>
              <a:spcBef>
                <a:spcPts val="600"/>
              </a:spcBef>
            </a:pPr>
            <a:endParaRPr lang="de-CH" dirty="0" smtClean="0"/>
          </a:p>
          <a:p>
            <a:pPr>
              <a:spcBef>
                <a:spcPts val="600"/>
              </a:spcBef>
            </a:pPr>
            <a:endParaRPr lang="de-CH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21" y="1086093"/>
            <a:ext cx="5907085" cy="16228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2" y="2838995"/>
            <a:ext cx="8385757" cy="24622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Web-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based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platforms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WMO Integrated Global Observing System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_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covering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land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air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ocean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space</a:t>
            </a:r>
            <a:endParaRPr lang="de-CH" sz="22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_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documenting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stations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observations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, and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their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histories</a:t>
            </a:r>
            <a:endParaRPr lang="de-CH" sz="22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_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enabling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comparison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requirements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capabilities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(RRR)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_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facilitating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network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planning</a:t>
            </a:r>
            <a:endParaRPr lang="de-CH" sz="22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_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applicable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all WMO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Application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Areas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_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supporting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your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service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CH" sz="2200" dirty="0" err="1" smtClean="0">
                <a:solidFill>
                  <a:prstClr val="black"/>
                </a:solidFill>
                <a:latin typeface="Calibri"/>
              </a:rPr>
              <a:t>society</a:t>
            </a:r>
            <a:r>
              <a:rPr lang="de-CH" sz="2200" dirty="0" smtClean="0">
                <a:solidFill>
                  <a:prstClr val="black"/>
                </a:solidFill>
                <a:latin typeface="Calibri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 rot="20525804">
            <a:off x="4181082" y="4964900"/>
            <a:ext cx="5378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oming now 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oscar.wmo.int/surface</a:t>
            </a:r>
            <a:endParaRPr 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FF0000"/>
                </a:solidFill>
                <a:latin typeface="Brush Script Std" pitchFamily="50" charset="0"/>
              </a:rPr>
              <a:t>Thanks</a:t>
            </a:r>
            <a:r>
              <a:rPr lang="de-CH" dirty="0">
                <a:solidFill>
                  <a:srgbClr val="FF0000"/>
                </a:solidFill>
                <a:latin typeface="Brush Script Std" pitchFamily="50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Brush Script Std" pitchFamily="50" charset="0"/>
              </a:rPr>
              <a:t>for</a:t>
            </a:r>
            <a:r>
              <a:rPr lang="de-CH" dirty="0">
                <a:solidFill>
                  <a:srgbClr val="FF0000"/>
                </a:solidFill>
                <a:latin typeface="Brush Script Std" pitchFamily="50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Brush Script Std" pitchFamily="50" charset="0"/>
              </a:rPr>
              <a:t>your</a:t>
            </a:r>
            <a:r>
              <a:rPr lang="de-CH" dirty="0">
                <a:solidFill>
                  <a:srgbClr val="FF0000"/>
                </a:solidFill>
                <a:latin typeface="Brush Script Std" pitchFamily="50" charset="0"/>
              </a:rPr>
              <a:t> </a:t>
            </a:r>
            <a:r>
              <a:rPr lang="de-CH" dirty="0" err="1">
                <a:solidFill>
                  <a:srgbClr val="FF0000"/>
                </a:solidFill>
                <a:latin typeface="Brush Script Std" pitchFamily="50" charset="0"/>
              </a:rPr>
              <a:t>attention</a:t>
            </a:r>
            <a:r>
              <a:rPr lang="de-CH" dirty="0" smtClean="0">
                <a:solidFill>
                  <a:srgbClr val="FF0000"/>
                </a:solidFill>
                <a:latin typeface="Brush Script Std" pitchFamily="50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8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Supplementary</a:t>
            </a:r>
            <a:r>
              <a:rPr lang="de-CH" dirty="0" smtClean="0"/>
              <a:t>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Integration «</a:t>
            </a:r>
            <a:r>
              <a:rPr lang="de-CH" dirty="0" err="1" smtClean="0"/>
              <a:t>Vol</a:t>
            </a:r>
            <a:r>
              <a:rPr lang="de-CH" dirty="0" smtClean="0"/>
              <a:t> A»</a:t>
            </a:r>
            <a:br>
              <a:rPr lang="de-CH" dirty="0" smtClean="0"/>
            </a:br>
            <a:r>
              <a:rPr lang="de-CH" sz="2000" dirty="0" smtClean="0"/>
              <a:t>1. Basics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CH" dirty="0" smtClean="0"/>
              <a:t>All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integrated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territory</a:t>
            </a:r>
            <a:r>
              <a:rPr lang="de-CH" dirty="0" smtClean="0"/>
              <a:t>, </a:t>
            </a:r>
            <a:r>
              <a:rPr lang="de-CH" dirty="0" err="1" smtClean="0"/>
              <a:t>positions</a:t>
            </a:r>
            <a:endParaRPr lang="de-CH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CH" dirty="0" smtClean="0"/>
              <a:t>New WMO </a:t>
            </a:r>
            <a:r>
              <a:rPr lang="de-CH" dirty="0" err="1" smtClean="0"/>
              <a:t>identifier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old</a:t>
            </a:r>
            <a:r>
              <a:rPr lang="de-CH" dirty="0" smtClean="0"/>
              <a:t> WMO </a:t>
            </a:r>
            <a:r>
              <a:rPr lang="de-CH" dirty="0" err="1" smtClean="0"/>
              <a:t>index</a:t>
            </a:r>
            <a:r>
              <a:rPr lang="de-CH" dirty="0" smtClean="0"/>
              <a:t> and sub-index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err="1"/>
              <a:t>ObsRems</a:t>
            </a:r>
            <a:r>
              <a:rPr lang="en-US" dirty="0"/>
              <a:t> (as character string under station description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CH" dirty="0"/>
              <a:t>Station </a:t>
            </a:r>
            <a:r>
              <a:rPr lang="de-CH" dirty="0" err="1"/>
              <a:t>class</a:t>
            </a:r>
            <a:r>
              <a:rPr lang="de-CH" dirty="0"/>
              <a:t> (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 smtClean="0"/>
              <a:t>ObsRems</a:t>
            </a:r>
            <a:r>
              <a:rPr lang="de-CH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CH" b="1" dirty="0" smtClean="0"/>
              <a:t>A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aerodrome</a:t>
            </a:r>
            <a:r>
              <a:rPr lang="de-CH" dirty="0"/>
              <a:t>), </a:t>
            </a:r>
            <a:r>
              <a:rPr lang="de-CH" b="1" dirty="0" smtClean="0"/>
              <a:t>AGRIMET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agromet</a:t>
            </a:r>
            <a:r>
              <a:rPr lang="de-CH" dirty="0"/>
              <a:t> </a:t>
            </a:r>
            <a:r>
              <a:rPr lang="de-CH" dirty="0" err="1"/>
              <a:t>station</a:t>
            </a:r>
            <a:r>
              <a:rPr lang="de-CH" dirty="0"/>
              <a:t>), </a:t>
            </a:r>
            <a:r>
              <a:rPr lang="de-CH" b="1" dirty="0" smtClean="0"/>
              <a:t>C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coastal</a:t>
            </a:r>
            <a:r>
              <a:rPr lang="de-CH" dirty="0"/>
              <a:t>), </a:t>
            </a:r>
            <a:r>
              <a:rPr lang="de-CH" b="1" dirty="0" smtClean="0"/>
              <a:t>HD/A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helideck</a:t>
            </a:r>
            <a:r>
              <a:rPr lang="de-CH" dirty="0"/>
              <a:t>, offshore), </a:t>
            </a:r>
            <a:r>
              <a:rPr lang="de-CH" b="1" dirty="0" smtClean="0"/>
              <a:t>HU/FC</a:t>
            </a:r>
            <a:r>
              <a:rPr lang="de-CH" dirty="0" smtClean="0"/>
              <a:t> </a:t>
            </a:r>
            <a:r>
              <a:rPr lang="de-CH" dirty="0"/>
              <a:t>(h</a:t>
            </a:r>
            <a:r>
              <a:rPr lang="en-US" dirty="0" err="1"/>
              <a:t>urricane</a:t>
            </a:r>
            <a:r>
              <a:rPr lang="en-US" dirty="0"/>
              <a:t>, tropical cyclone or typhoon forecast </a:t>
            </a:r>
            <a:r>
              <a:rPr lang="en-US" dirty="0" err="1"/>
              <a:t>centre</a:t>
            </a:r>
            <a:r>
              <a:rPr lang="de-CH" dirty="0"/>
              <a:t>), </a:t>
            </a:r>
            <a:r>
              <a:rPr lang="de-CH" b="1" dirty="0" smtClean="0"/>
              <a:t>HY/A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seaplane</a:t>
            </a:r>
            <a:r>
              <a:rPr lang="de-CH" dirty="0"/>
              <a:t> </a:t>
            </a:r>
            <a:r>
              <a:rPr lang="de-CH" dirty="0" err="1"/>
              <a:t>base</a:t>
            </a:r>
            <a:r>
              <a:rPr lang="de-CH" dirty="0"/>
              <a:t>), </a:t>
            </a:r>
            <a:r>
              <a:rPr lang="de-CH" b="1" dirty="0" smtClean="0"/>
              <a:t>L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lightship</a:t>
            </a:r>
            <a:r>
              <a:rPr lang="de-CH" dirty="0"/>
              <a:t>), </a:t>
            </a:r>
            <a:r>
              <a:rPr lang="de-CH" b="1" dirty="0" smtClean="0"/>
              <a:t>LH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lighthouse</a:t>
            </a:r>
            <a:r>
              <a:rPr lang="de-CH" dirty="0"/>
              <a:t>), </a:t>
            </a:r>
            <a:r>
              <a:rPr lang="de-CH" b="1" dirty="0" smtClean="0"/>
              <a:t>M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mountain</a:t>
            </a:r>
            <a:r>
              <a:rPr lang="de-CH" dirty="0"/>
              <a:t> </a:t>
            </a:r>
            <a:r>
              <a:rPr lang="de-CH" dirty="0" err="1"/>
              <a:t>station</a:t>
            </a:r>
            <a:r>
              <a:rPr lang="de-CH" dirty="0"/>
              <a:t>), </a:t>
            </a:r>
            <a:r>
              <a:rPr lang="de-CH" b="1" dirty="0" smtClean="0"/>
              <a:t>R/FC</a:t>
            </a:r>
            <a:r>
              <a:rPr lang="de-CH" dirty="0" smtClean="0"/>
              <a:t> </a:t>
            </a:r>
            <a:r>
              <a:rPr lang="de-CH" dirty="0"/>
              <a:t>(River </a:t>
            </a:r>
            <a:r>
              <a:rPr lang="de-CH" dirty="0" err="1"/>
              <a:t>forecast</a:t>
            </a:r>
            <a:r>
              <a:rPr lang="de-CH" dirty="0"/>
              <a:t> </a:t>
            </a:r>
            <a:r>
              <a:rPr lang="de-CH" dirty="0" err="1"/>
              <a:t>centre</a:t>
            </a:r>
            <a:r>
              <a:rPr lang="de-CH" dirty="0"/>
              <a:t>), </a:t>
            </a:r>
            <a:r>
              <a:rPr lang="en-US" b="1" dirty="0" smtClean="0"/>
              <a:t>TI/WA/FC</a:t>
            </a:r>
            <a:r>
              <a:rPr lang="en-US" dirty="0" smtClean="0"/>
              <a:t> </a:t>
            </a:r>
            <a:r>
              <a:rPr lang="en-US" dirty="0"/>
              <a:t>(Tidal wave forecast </a:t>
            </a:r>
            <a:r>
              <a:rPr lang="en-US" dirty="0" err="1"/>
              <a:t>centre</a:t>
            </a:r>
            <a:r>
              <a:rPr lang="en-US" dirty="0" smtClean="0"/>
              <a:t>)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9556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Integration «</a:t>
            </a:r>
            <a:r>
              <a:rPr lang="de-CH" dirty="0" err="1" smtClean="0"/>
              <a:t>Vol</a:t>
            </a:r>
            <a:r>
              <a:rPr lang="de-CH" dirty="0" smtClean="0"/>
              <a:t> A»</a:t>
            </a:r>
            <a:br>
              <a:rPr lang="de-CH" dirty="0" smtClean="0"/>
            </a:br>
            <a:r>
              <a:rPr lang="de-CH" sz="2000" dirty="0" smtClean="0"/>
              <a:t>2. </a:t>
            </a:r>
            <a:r>
              <a:rPr lang="de-CH" sz="2000" dirty="0" err="1" smtClean="0"/>
              <a:t>Observations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Surface </a:t>
            </a:r>
            <a:r>
              <a:rPr lang="de-CH" dirty="0" err="1"/>
              <a:t>observation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</a:t>
            </a:r>
            <a:r>
              <a:rPr lang="en-US" dirty="0"/>
              <a:t>(from WMO No. 544)</a:t>
            </a:r>
            <a:endParaRPr lang="de-CH" dirty="0"/>
          </a:p>
          <a:p>
            <a:pPr lvl="1"/>
            <a:r>
              <a:rPr lang="en-US" dirty="0"/>
              <a:t>Manned station</a:t>
            </a:r>
          </a:p>
          <a:p>
            <a:pPr lvl="2"/>
            <a:r>
              <a:rPr lang="en-US" dirty="0" smtClean="0"/>
              <a:t>“Pressure</a:t>
            </a:r>
            <a:r>
              <a:rPr lang="en-US" dirty="0"/>
              <a:t>", "Wind (direction and speed)", "Air temperature", "Humidity", "Present weather", "Past weather", "Cloud amount", "Type of cloud", "Height of cloud base", "Visibility“</a:t>
            </a:r>
          </a:p>
          <a:p>
            <a:pPr lvl="1"/>
            <a:r>
              <a:rPr lang="en-US" dirty="0"/>
              <a:t>Automatic station (from “AUT” flag in </a:t>
            </a:r>
            <a:r>
              <a:rPr lang="en-US" dirty="0" err="1"/>
              <a:t>ObsRems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“Pressure</a:t>
            </a:r>
            <a:r>
              <a:rPr lang="en-US" dirty="0"/>
              <a:t>", "Wind (direction and speed)", "Air temperature", "Humidity“, “Precipitation (yes/no)”</a:t>
            </a:r>
          </a:p>
          <a:p>
            <a:r>
              <a:rPr lang="en-US" dirty="0"/>
              <a:t>Barometer height (from HA) for observation “pressure</a:t>
            </a:r>
            <a:r>
              <a:rPr lang="en-US" dirty="0" smtClean="0"/>
              <a:t>”</a:t>
            </a:r>
          </a:p>
          <a:p>
            <a:r>
              <a:rPr lang="de-CH" dirty="0"/>
              <a:t>Additional </a:t>
            </a:r>
            <a:r>
              <a:rPr lang="de-CH" dirty="0" err="1"/>
              <a:t>observations</a:t>
            </a:r>
            <a:r>
              <a:rPr lang="de-CH" dirty="0"/>
              <a:t> (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ObsRems</a:t>
            </a:r>
            <a:r>
              <a:rPr lang="de-CH" dirty="0"/>
              <a:t>)</a:t>
            </a:r>
          </a:p>
          <a:p>
            <a:pPr lvl="1"/>
            <a:r>
              <a:rPr lang="de-CH" dirty="0"/>
              <a:t>40 </a:t>
            </a:r>
            <a:r>
              <a:rPr lang="de-CH" dirty="0" smtClean="0"/>
              <a:t>variables (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 </a:t>
            </a:r>
            <a:r>
              <a:rPr lang="de-CH" dirty="0" err="1" smtClean="0"/>
              <a:t>defined</a:t>
            </a:r>
            <a:r>
              <a:rPr lang="de-CH" dirty="0" smtClean="0"/>
              <a:t> variables </a:t>
            </a:r>
            <a:r>
              <a:rPr lang="de-CH" dirty="0" err="1" smtClean="0"/>
              <a:t>integrated</a:t>
            </a:r>
            <a:r>
              <a:rPr lang="de-CH" dirty="0" smtClean="0"/>
              <a:t>)</a:t>
            </a:r>
          </a:p>
          <a:p>
            <a:r>
              <a:rPr lang="de-CH" dirty="0" err="1"/>
              <a:t>Upper-air</a:t>
            </a:r>
            <a:r>
              <a:rPr lang="de-CH" dirty="0"/>
              <a:t> </a:t>
            </a:r>
            <a:r>
              <a:rPr lang="de-CH" dirty="0" err="1"/>
              <a:t>observations</a:t>
            </a:r>
            <a:r>
              <a:rPr lang="de-CH" dirty="0"/>
              <a:t> (</a:t>
            </a:r>
            <a:r>
              <a:rPr lang="de-CH" dirty="0" err="1"/>
              <a:t>from</a:t>
            </a:r>
            <a:r>
              <a:rPr lang="de-CH" dirty="0"/>
              <a:t> UA-1 … UA-4)</a:t>
            </a:r>
          </a:p>
          <a:p>
            <a:pPr lvl="1"/>
            <a:r>
              <a:rPr lang="de-CH" dirty="0"/>
              <a:t>«R»: PTU, wind</a:t>
            </a:r>
          </a:p>
          <a:p>
            <a:pPr lvl="1"/>
            <a:r>
              <a:rPr lang="de-CH" dirty="0"/>
              <a:t>«P», «W», «WP»: </a:t>
            </a:r>
            <a:r>
              <a:rPr lang="de-CH" dirty="0" smtClean="0"/>
              <a:t>wind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Integration «</a:t>
            </a:r>
            <a:r>
              <a:rPr lang="de-CH" dirty="0" err="1" smtClean="0"/>
              <a:t>Vol</a:t>
            </a:r>
            <a:r>
              <a:rPr lang="de-CH" dirty="0" smtClean="0"/>
              <a:t> A»</a:t>
            </a:r>
            <a:br>
              <a:rPr lang="de-CH" dirty="0" smtClean="0"/>
            </a:br>
            <a:r>
              <a:rPr lang="de-CH" sz="2000" dirty="0" smtClean="0"/>
              <a:t>3. </a:t>
            </a:r>
            <a:r>
              <a:rPr lang="de-CH" sz="2000" dirty="0" err="1" smtClean="0"/>
              <a:t>Schedules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900" dirty="0"/>
              <a:t>Surface</a:t>
            </a:r>
          </a:p>
          <a:p>
            <a:pPr lvl="1"/>
            <a:r>
              <a:rPr lang="de-CH" sz="1600" dirty="0" err="1"/>
              <a:t>Consider</a:t>
            </a:r>
            <a:r>
              <a:rPr lang="de-CH" sz="1600" dirty="0"/>
              <a:t> </a:t>
            </a:r>
            <a:r>
              <a:rPr lang="de-CH" sz="1600" dirty="0" err="1"/>
              <a:t>synoptic</a:t>
            </a:r>
            <a:r>
              <a:rPr lang="de-CH" sz="1600" dirty="0"/>
              <a:t> </a:t>
            </a:r>
            <a:r>
              <a:rPr lang="de-CH" sz="1600" dirty="0" err="1"/>
              <a:t>schedules</a:t>
            </a:r>
            <a:r>
              <a:rPr lang="de-CH" sz="1600" dirty="0"/>
              <a:t> (</a:t>
            </a:r>
            <a:r>
              <a:rPr lang="de-CH" sz="1600" dirty="0" err="1"/>
              <a:t>from</a:t>
            </a:r>
            <a:r>
              <a:rPr lang="de-CH" sz="1600" dirty="0"/>
              <a:t> SO-1 … SO-8)</a:t>
            </a:r>
          </a:p>
          <a:p>
            <a:pPr lvl="1"/>
            <a:r>
              <a:rPr lang="de-CH" sz="1600" dirty="0" err="1"/>
              <a:t>Consider</a:t>
            </a:r>
            <a:r>
              <a:rPr lang="de-CH" sz="1600" dirty="0"/>
              <a:t> (semi-)</a:t>
            </a:r>
            <a:r>
              <a:rPr lang="de-CH" sz="1600" dirty="0" err="1"/>
              <a:t>hourly</a:t>
            </a:r>
            <a:r>
              <a:rPr lang="de-CH" sz="1600" dirty="0"/>
              <a:t> </a:t>
            </a:r>
            <a:r>
              <a:rPr lang="de-CH" sz="1600" dirty="0" err="1"/>
              <a:t>observations</a:t>
            </a:r>
            <a:r>
              <a:rPr lang="de-CH" sz="1600" dirty="0"/>
              <a:t> (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ObsHs</a:t>
            </a:r>
            <a:r>
              <a:rPr lang="de-CH" sz="1600" dirty="0"/>
              <a:t>)</a:t>
            </a:r>
          </a:p>
          <a:p>
            <a:pPr lvl="1"/>
            <a:r>
              <a:rPr lang="de-CH" sz="1600" dirty="0" err="1"/>
              <a:t>Consider</a:t>
            </a:r>
            <a:r>
              <a:rPr lang="de-CH" sz="1600" dirty="0"/>
              <a:t> </a:t>
            </a:r>
            <a:r>
              <a:rPr lang="de-CH" sz="1600" dirty="0" err="1"/>
              <a:t>some</a:t>
            </a:r>
            <a:r>
              <a:rPr lang="de-CH" sz="1600" dirty="0"/>
              <a:t> </a:t>
            </a:r>
            <a:r>
              <a:rPr lang="de-CH" sz="1600" dirty="0" err="1"/>
              <a:t>constraints</a:t>
            </a:r>
            <a:r>
              <a:rPr lang="de-CH" sz="1600" dirty="0"/>
              <a:t> </a:t>
            </a:r>
            <a:r>
              <a:rPr lang="de-CH" sz="1600" dirty="0" err="1"/>
              <a:t>concerning</a:t>
            </a:r>
            <a:r>
              <a:rPr lang="de-CH" sz="1600" dirty="0"/>
              <a:t> </a:t>
            </a:r>
            <a:r>
              <a:rPr lang="de-CH" sz="1600" dirty="0" err="1"/>
              <a:t>weekdays</a:t>
            </a:r>
            <a:r>
              <a:rPr lang="de-CH" sz="1600" dirty="0"/>
              <a:t> (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ObsRems</a:t>
            </a:r>
            <a:r>
              <a:rPr lang="de-CH" sz="1600" dirty="0"/>
              <a:t>)</a:t>
            </a:r>
          </a:p>
          <a:p>
            <a:endParaRPr lang="de-CH" sz="1900" dirty="0"/>
          </a:p>
          <a:p>
            <a:r>
              <a:rPr lang="de-CH" sz="1900" dirty="0" err="1"/>
              <a:t>Upper</a:t>
            </a:r>
            <a:r>
              <a:rPr lang="de-CH" sz="1900" dirty="0"/>
              <a:t>-Air</a:t>
            </a:r>
          </a:p>
          <a:p>
            <a:pPr lvl="1"/>
            <a:r>
              <a:rPr lang="de-CH" sz="1600" dirty="0" err="1"/>
              <a:t>Consider</a:t>
            </a:r>
            <a:r>
              <a:rPr lang="de-CH" sz="1600" dirty="0"/>
              <a:t> </a:t>
            </a:r>
            <a:r>
              <a:rPr lang="de-CH" sz="1600" dirty="0" err="1"/>
              <a:t>upper-air</a:t>
            </a:r>
            <a:r>
              <a:rPr lang="de-CH" sz="1600" dirty="0"/>
              <a:t> </a:t>
            </a:r>
            <a:r>
              <a:rPr lang="de-CH" sz="1600" dirty="0" err="1"/>
              <a:t>schedules</a:t>
            </a:r>
            <a:r>
              <a:rPr lang="de-CH" sz="1600" dirty="0"/>
              <a:t> (</a:t>
            </a:r>
            <a:r>
              <a:rPr lang="de-CH" sz="1600" dirty="0" err="1"/>
              <a:t>from</a:t>
            </a:r>
            <a:r>
              <a:rPr lang="de-CH" sz="1600" dirty="0"/>
              <a:t> UA-1 … UA-4)</a:t>
            </a:r>
          </a:p>
          <a:p>
            <a:pPr lvl="1"/>
            <a:r>
              <a:rPr lang="de-CH" sz="1600" dirty="0" err="1"/>
              <a:t>Consider</a:t>
            </a:r>
            <a:r>
              <a:rPr lang="de-CH" sz="1600" dirty="0"/>
              <a:t> </a:t>
            </a:r>
            <a:r>
              <a:rPr lang="de-CH" sz="1600" dirty="0" err="1"/>
              <a:t>some</a:t>
            </a:r>
            <a:r>
              <a:rPr lang="de-CH" sz="1600" dirty="0"/>
              <a:t> </a:t>
            </a:r>
            <a:r>
              <a:rPr lang="de-CH" sz="1600" dirty="0" err="1"/>
              <a:t>constraints</a:t>
            </a:r>
            <a:r>
              <a:rPr lang="de-CH" sz="1600" dirty="0"/>
              <a:t> </a:t>
            </a:r>
            <a:r>
              <a:rPr lang="de-CH" sz="1600" dirty="0" err="1"/>
              <a:t>concerning</a:t>
            </a:r>
            <a:r>
              <a:rPr lang="de-CH" sz="1600" dirty="0"/>
              <a:t> </a:t>
            </a:r>
            <a:r>
              <a:rPr lang="de-CH" sz="1600" dirty="0" err="1"/>
              <a:t>weekdays</a:t>
            </a:r>
            <a:r>
              <a:rPr lang="de-CH" sz="1600" dirty="0"/>
              <a:t> (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ObsRems</a:t>
            </a:r>
            <a:r>
              <a:rPr lang="de-CH" sz="1600" dirty="0"/>
              <a:t>)</a:t>
            </a:r>
          </a:p>
          <a:p>
            <a:pPr lvl="1"/>
            <a:endParaRPr lang="de-CH" sz="1600" dirty="0"/>
          </a:p>
          <a:p>
            <a:pPr>
              <a:buFont typeface="Wingdings"/>
              <a:buChar char="à"/>
            </a:pPr>
            <a:r>
              <a:rPr lang="de-CH" sz="1900" dirty="0" err="1">
                <a:sym typeface="Wingdings" panose="05000000000000000000" pitchFamily="2" charset="2"/>
              </a:rPr>
              <a:t>Schedules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are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formally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correct</a:t>
            </a:r>
            <a:r>
              <a:rPr lang="de-CH" sz="1900" dirty="0">
                <a:sym typeface="Wingdings" panose="05000000000000000000" pitchFamily="2" charset="2"/>
              </a:rPr>
              <a:t>, but </a:t>
            </a:r>
            <a:r>
              <a:rPr lang="de-CH" sz="1900" dirty="0" err="1">
                <a:sym typeface="Wingdings" panose="05000000000000000000" pitchFamily="2" charset="2"/>
              </a:rPr>
              <a:t>can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be</a:t>
            </a:r>
            <a:r>
              <a:rPr lang="de-CH" sz="1900" dirty="0">
                <a:sym typeface="Wingdings" panose="05000000000000000000" pitchFamily="2" charset="2"/>
              </a:rPr>
              <a:t> redundant </a:t>
            </a:r>
            <a:r>
              <a:rPr lang="de-CH" sz="1700" dirty="0">
                <a:sym typeface="Wingdings" panose="05000000000000000000" pitchFamily="2" charset="2"/>
              </a:rPr>
              <a:t/>
            </a:r>
            <a:br>
              <a:rPr lang="de-CH" sz="1700" dirty="0">
                <a:sym typeface="Wingdings" panose="05000000000000000000" pitchFamily="2" charset="2"/>
              </a:rPr>
            </a:br>
            <a:r>
              <a:rPr lang="de-CH" sz="1700" dirty="0" smtClean="0">
                <a:sym typeface="Wingdings" panose="05000000000000000000" pitchFamily="2" charset="2"/>
              </a:rPr>
              <a:t>	</a:t>
            </a:r>
            <a:endParaRPr lang="de-CH" sz="1700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CH" sz="1900" dirty="0" err="1">
                <a:sym typeface="Wingdings" panose="05000000000000000000" pitchFamily="2" charset="2"/>
              </a:rPr>
              <a:t>No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schedules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for</a:t>
            </a:r>
            <a:r>
              <a:rPr lang="de-CH" sz="1900" dirty="0">
                <a:sym typeface="Wingdings" panose="05000000000000000000" pitchFamily="2" charset="2"/>
              </a:rPr>
              <a:t> «additional» </a:t>
            </a:r>
            <a:r>
              <a:rPr lang="de-CH" sz="1900" dirty="0" err="1">
                <a:sym typeface="Wingdings" panose="05000000000000000000" pitchFamily="2" charset="2"/>
              </a:rPr>
              <a:t>observations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smtClean="0">
                <a:sym typeface="Wingdings" panose="05000000000000000000" pitchFamily="2" charset="2"/>
              </a:rPr>
              <a:t/>
            </a:r>
            <a:br>
              <a:rPr lang="de-CH" sz="1900" dirty="0" smtClean="0">
                <a:sym typeface="Wingdings" panose="05000000000000000000" pitchFamily="2" charset="2"/>
              </a:rPr>
            </a:br>
            <a:r>
              <a:rPr lang="de-CH" sz="1900" dirty="0" smtClean="0">
                <a:sym typeface="Wingdings" panose="05000000000000000000" pitchFamily="2" charset="2"/>
              </a:rPr>
              <a:t>(</a:t>
            </a:r>
            <a:r>
              <a:rPr lang="de-CH" sz="1900" dirty="0" err="1">
                <a:sym typeface="Wingdings" panose="05000000000000000000" pitchFamily="2" charset="2"/>
              </a:rPr>
              <a:t>too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little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information</a:t>
            </a:r>
            <a:r>
              <a:rPr lang="de-CH" sz="1900" dirty="0">
                <a:sym typeface="Wingdings" panose="05000000000000000000" pitchFamily="2" charset="2"/>
              </a:rPr>
              <a:t> </a:t>
            </a:r>
            <a:r>
              <a:rPr lang="de-CH" sz="1900" dirty="0" err="1">
                <a:sym typeface="Wingdings" panose="05000000000000000000" pitchFamily="2" charset="2"/>
              </a:rPr>
              <a:t>available</a:t>
            </a:r>
            <a:r>
              <a:rPr lang="de-CH" sz="1900" dirty="0">
                <a:sym typeface="Wingdings" panose="05000000000000000000" pitchFamily="2" charset="2"/>
              </a:rPr>
              <a:t>)</a:t>
            </a:r>
            <a:endParaRPr lang="de-CH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Motivation</a:t>
            </a:r>
          </a:p>
          <a:p>
            <a:pPr lvl="1"/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r>
              <a:rPr lang="de-CH" dirty="0" smtClean="0"/>
              <a:t> …</a:t>
            </a:r>
          </a:p>
          <a:p>
            <a:pPr lvl="1"/>
            <a:r>
              <a:rPr lang="de-CH" dirty="0" smtClean="0"/>
              <a:t>WIGOS RRR</a:t>
            </a:r>
          </a:p>
          <a:p>
            <a:pPr lvl="1"/>
            <a:r>
              <a:rPr lang="de-CH" dirty="0" smtClean="0"/>
              <a:t>WIGOS Metadata Standard (WMDS)</a:t>
            </a:r>
          </a:p>
          <a:p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status</a:t>
            </a:r>
            <a:endParaRPr lang="de-CH" dirty="0" smtClean="0"/>
          </a:p>
          <a:p>
            <a:pPr lvl="1"/>
            <a:r>
              <a:rPr lang="de-CH" dirty="0" smtClean="0"/>
              <a:t>Web </a:t>
            </a:r>
            <a:r>
              <a:rPr lang="de-CH" dirty="0" err="1" smtClean="0"/>
              <a:t>application</a:t>
            </a:r>
            <a:endParaRPr lang="de-CH" dirty="0" smtClean="0"/>
          </a:p>
          <a:p>
            <a:pPr lvl="1"/>
            <a:r>
              <a:rPr lang="de-CH" dirty="0" smtClean="0"/>
              <a:t>User </a:t>
            </a:r>
            <a:r>
              <a:rPr lang="de-CH" dirty="0" err="1" smtClean="0"/>
              <a:t>management</a:t>
            </a:r>
            <a:r>
              <a:rPr lang="de-CH" dirty="0" smtClean="0"/>
              <a:t> and </a:t>
            </a:r>
            <a:r>
              <a:rPr lang="de-CH" dirty="0" err="1" smtClean="0"/>
              <a:t>security</a:t>
            </a:r>
            <a:endParaRPr lang="de-CH" dirty="0" smtClean="0"/>
          </a:p>
          <a:p>
            <a:pPr lvl="1"/>
            <a:r>
              <a:rPr lang="de-CH" dirty="0" smtClean="0"/>
              <a:t>Data </a:t>
            </a:r>
            <a:r>
              <a:rPr lang="de-CH" dirty="0" err="1" smtClean="0"/>
              <a:t>integration</a:t>
            </a:r>
            <a:endParaRPr lang="de-CH" dirty="0" smtClean="0"/>
          </a:p>
          <a:p>
            <a:r>
              <a:rPr lang="de-CH" dirty="0" smtClean="0"/>
              <a:t>Outlook</a:t>
            </a:r>
          </a:p>
          <a:p>
            <a:pPr lvl="1"/>
            <a:r>
              <a:rPr lang="de-CH" dirty="0" err="1"/>
              <a:t>Going</a:t>
            </a:r>
            <a:r>
              <a:rPr lang="de-CH" dirty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Acknowledgments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03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949280"/>
            <a:ext cx="8964488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https://gawsisdepl.meteoswiss.ch/GAWSIS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320201"/>
            <a:ext cx="5619352" cy="51281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3" y="5176168"/>
            <a:ext cx="2100027" cy="1272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 bwMode="auto">
          <a:xfrm>
            <a:off x="1835696" y="4221088"/>
            <a:ext cx="864096" cy="720080"/>
          </a:xfrm>
          <a:prstGeom prst="bentArrow">
            <a:avLst>
              <a:gd name="adj1" fmla="val 12886"/>
              <a:gd name="adj2" fmla="val 25356"/>
              <a:gd name="adj3" fmla="val 25000"/>
              <a:gd name="adj4" fmla="val 409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96" y="1602249"/>
            <a:ext cx="2644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smtClean="0"/>
              <a:t>WIGOS </a:t>
            </a:r>
            <a:r>
              <a:rPr lang="de-CH" sz="1800" dirty="0" err="1" smtClean="0"/>
              <a:t>metadata</a:t>
            </a:r>
            <a:r>
              <a:rPr lang="de-CH" sz="1800" dirty="0" smtClean="0"/>
              <a:t> standard-</a:t>
            </a:r>
            <a:r>
              <a:rPr lang="de-CH" sz="1800" dirty="0" err="1" smtClean="0"/>
              <a:t>compliant</a:t>
            </a:r>
            <a:endParaRPr lang="de-CH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err="1" smtClean="0"/>
              <a:t>Historization</a:t>
            </a:r>
            <a:endParaRPr lang="de-CH" sz="1800" dirty="0"/>
          </a:p>
          <a:p>
            <a:r>
              <a:rPr lang="de-CH" sz="1800" dirty="0" smtClean="0"/>
              <a:t>	</a:t>
            </a:r>
          </a:p>
          <a:p>
            <a:endParaRPr lang="de-CH" sz="1800" dirty="0"/>
          </a:p>
          <a:p>
            <a:r>
              <a:rPr lang="de-CH" sz="1800" dirty="0" smtClean="0"/>
              <a:t>GO LIVE in 2015/Q3</a:t>
            </a:r>
          </a:p>
          <a:p>
            <a:endParaRPr lang="de-CH" sz="1800" dirty="0"/>
          </a:p>
          <a:p>
            <a:r>
              <a:rPr lang="de-CH" sz="1800" b="1" dirty="0" err="1" smtClean="0"/>
              <a:t>Please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sign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up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for</a:t>
            </a:r>
            <a:r>
              <a:rPr lang="de-CH" sz="1800" b="1" dirty="0" smtClean="0"/>
              <a:t> </a:t>
            </a:r>
            <a:br>
              <a:rPr lang="de-CH" sz="1800" b="1" dirty="0" smtClean="0"/>
            </a:br>
            <a:r>
              <a:rPr lang="de-CH" sz="1800" b="1" dirty="0" smtClean="0"/>
              <a:t>Beta-</a:t>
            </a:r>
            <a:r>
              <a:rPr lang="de-CH" sz="1800" b="1" dirty="0" err="1" smtClean="0"/>
              <a:t>testing</a:t>
            </a:r>
            <a:r>
              <a:rPr lang="de-CH" sz="1800" b="1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057491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5580112" y="0"/>
            <a:ext cx="3384503" cy="408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de-CH" sz="1200" dirty="0" smtClean="0"/>
              <a:t>Source: Sue Barrell, Cg-17 WIGOS </a:t>
            </a:r>
            <a:r>
              <a:rPr lang="de-CH" sz="1200" dirty="0" err="1" smtClean="0"/>
              <a:t>side</a:t>
            </a:r>
            <a:r>
              <a:rPr lang="de-CH" sz="1200" dirty="0" smtClean="0"/>
              <a:t> </a:t>
            </a:r>
            <a:r>
              <a:rPr lang="de-CH" sz="1200" dirty="0" err="1" smtClean="0"/>
              <a:t>event</a:t>
            </a:r>
            <a:endParaRPr sz="1200" dirty="0"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5867402" y="6478589"/>
            <a:ext cx="1152525" cy="17281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77500" lnSpcReduction="20000"/>
          </a:bodyPr>
          <a:lstStyle/>
          <a:p>
            <a:pPr>
              <a:defRPr sz="1800"/>
            </a:pPr>
            <a:fld id="{86CB4B4D-7CA3-9044-876B-883B54F8677D}" type="slidenum">
              <a:rPr>
                <a:solidFill>
                  <a:srgbClr val="000000"/>
                </a:solidFill>
              </a:rPr>
              <a:pPr>
                <a:defRPr sz="1800"/>
              </a:pPr>
              <a:t>31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7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8096"/>
            <a:ext cx="9144000" cy="6333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4032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r>
              <a:rPr lang="de-CH" dirty="0" smtClean="0"/>
              <a:t> 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de-CH" dirty="0" smtClean="0"/>
              <a:t>«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manage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measure</a:t>
            </a:r>
            <a:r>
              <a:rPr lang="de-CH" dirty="0" smtClean="0"/>
              <a:t>» (J. Butler)</a:t>
            </a:r>
            <a:endParaRPr lang="en-US" dirty="0" smtClean="0"/>
          </a:p>
          <a:p>
            <a:pPr lvl="1">
              <a:spcBef>
                <a:spcPts val="900"/>
              </a:spcBef>
            </a:pPr>
            <a:r>
              <a:rPr lang="de-CH" dirty="0" err="1" smtClean="0"/>
              <a:t>Observations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endParaRPr lang="de-CH" dirty="0" smtClean="0"/>
          </a:p>
          <a:p>
            <a:pPr>
              <a:spcBef>
                <a:spcPts val="900"/>
              </a:spcBef>
            </a:pPr>
            <a:r>
              <a:rPr lang="de-CH" dirty="0" err="1" smtClean="0"/>
              <a:t>What’s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meaning</a:t>
            </a:r>
            <a:r>
              <a:rPr lang="de-CH" dirty="0" smtClean="0"/>
              <a:t> of «42»?</a:t>
            </a:r>
          </a:p>
          <a:p>
            <a:pPr lvl="1">
              <a:spcBef>
                <a:spcPts val="900"/>
              </a:spcBef>
            </a:pPr>
            <a:r>
              <a:rPr lang="de-CH" dirty="0" smtClean="0"/>
              <a:t>Basic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any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of </a:t>
            </a:r>
            <a:r>
              <a:rPr lang="de-CH" dirty="0" err="1" smtClean="0"/>
              <a:t>data</a:t>
            </a:r>
            <a:endParaRPr lang="de-CH" dirty="0" smtClean="0"/>
          </a:p>
          <a:p>
            <a:pPr>
              <a:spcBef>
                <a:spcPts val="900"/>
              </a:spcBef>
            </a:pPr>
            <a:r>
              <a:rPr lang="de-CH" dirty="0" err="1" smtClean="0"/>
              <a:t>Observations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in different </a:t>
            </a:r>
            <a:r>
              <a:rPr lang="de-CH" dirty="0" err="1" smtClean="0"/>
              <a:t>ways</a:t>
            </a:r>
            <a:endParaRPr lang="de-CH" dirty="0" smtClean="0"/>
          </a:p>
          <a:p>
            <a:pPr lvl="1">
              <a:spcBef>
                <a:spcPts val="900"/>
              </a:spcBef>
            </a:pP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adequate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of </a:t>
            </a:r>
            <a:r>
              <a:rPr lang="de-CH" dirty="0" err="1" smtClean="0"/>
              <a:t>data</a:t>
            </a:r>
            <a:r>
              <a:rPr lang="de-CH" dirty="0" smtClean="0"/>
              <a:t>, </a:t>
            </a:r>
            <a:r>
              <a:rPr lang="de-CH" dirty="0" err="1" smtClean="0"/>
              <a:t>adequate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critical</a:t>
            </a:r>
            <a:endParaRPr lang="de-CH" dirty="0" smtClean="0"/>
          </a:p>
          <a:p>
            <a:pPr>
              <a:spcBef>
                <a:spcPts val="900"/>
              </a:spcBef>
            </a:pPr>
            <a:r>
              <a:rPr lang="de-CH" dirty="0" smtClean="0"/>
              <a:t>The </a:t>
            </a:r>
            <a:r>
              <a:rPr lang="de-CH" dirty="0" err="1" smtClean="0"/>
              <a:t>whole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sum</a:t>
            </a:r>
            <a:r>
              <a:rPr lang="de-CH" dirty="0" smtClean="0"/>
              <a:t> of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pieces</a:t>
            </a:r>
            <a:endParaRPr lang="de-CH" dirty="0" smtClean="0"/>
          </a:p>
          <a:p>
            <a:pPr lvl="1">
              <a:spcBef>
                <a:spcPts val="900"/>
              </a:spcBef>
            </a:pPr>
            <a:r>
              <a:rPr lang="de-CH" dirty="0" smtClean="0"/>
              <a:t>Smart </a:t>
            </a:r>
            <a:r>
              <a:rPr lang="de-CH" dirty="0" err="1" smtClean="0"/>
              <a:t>co-location</a:t>
            </a:r>
            <a:r>
              <a:rPr lang="de-CH" dirty="0" smtClean="0"/>
              <a:t> / </a:t>
            </a:r>
            <a:r>
              <a:rPr lang="de-CH" dirty="0" err="1" smtClean="0"/>
              <a:t>combination</a:t>
            </a:r>
            <a:r>
              <a:rPr lang="de-CH" dirty="0" smtClean="0"/>
              <a:t> of </a:t>
            </a:r>
            <a:r>
              <a:rPr lang="de-CH" dirty="0" err="1" smtClean="0"/>
              <a:t>observations</a:t>
            </a:r>
            <a:r>
              <a:rPr lang="de-CH" dirty="0" smtClean="0"/>
              <a:t> </a:t>
            </a:r>
            <a:r>
              <a:rPr lang="de-CH" dirty="0" err="1" smtClean="0"/>
              <a:t>has</a:t>
            </a:r>
            <a:r>
              <a:rPr lang="de-CH" dirty="0" smtClean="0"/>
              <a:t> a </a:t>
            </a:r>
            <a:r>
              <a:rPr lang="de-CH" dirty="0" err="1" smtClean="0"/>
              <a:t>much</a:t>
            </a:r>
            <a:r>
              <a:rPr lang="de-CH" dirty="0" smtClean="0"/>
              <a:t> larger potential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5278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OSCAR/Surface?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WIGOS = WMO </a:t>
            </a:r>
            <a:r>
              <a:rPr lang="de-CH" b="1" i="1" dirty="0" smtClean="0"/>
              <a:t>Integrated</a:t>
            </a:r>
            <a:r>
              <a:rPr lang="de-CH" i="1" dirty="0" smtClean="0"/>
              <a:t> </a:t>
            </a:r>
            <a:r>
              <a:rPr lang="de-CH" dirty="0" smtClean="0"/>
              <a:t>Global Observing System</a:t>
            </a:r>
          </a:p>
          <a:p>
            <a:r>
              <a:rPr lang="de-CH" dirty="0" smtClean="0"/>
              <a:t>Need </a:t>
            </a:r>
            <a:r>
              <a:rPr lang="de-CH" dirty="0" err="1" smtClean="0"/>
              <a:t>comprehensive</a:t>
            </a:r>
            <a:r>
              <a:rPr lang="de-CH" dirty="0" smtClean="0"/>
              <a:t> </a:t>
            </a:r>
            <a:r>
              <a:rPr lang="de-CH" dirty="0" err="1" smtClean="0"/>
              <a:t>overview</a:t>
            </a:r>
            <a:r>
              <a:rPr lang="de-CH" dirty="0" smtClean="0"/>
              <a:t> of Members’ </a:t>
            </a:r>
            <a:r>
              <a:rPr lang="de-CH" dirty="0" err="1" smtClean="0"/>
              <a:t>capabilities</a:t>
            </a:r>
            <a:endParaRPr lang="de-CH" dirty="0" smtClean="0"/>
          </a:p>
          <a:p>
            <a:pPr lvl="1"/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catalogues</a:t>
            </a:r>
            <a:r>
              <a:rPr lang="de-CH" dirty="0" smtClean="0"/>
              <a:t> </a:t>
            </a:r>
            <a:r>
              <a:rPr lang="de-CH" dirty="0" err="1" smtClean="0"/>
              <a:t>provide</a:t>
            </a:r>
            <a:r>
              <a:rPr lang="de-CH" dirty="0" smtClean="0"/>
              <a:t> essential </a:t>
            </a:r>
            <a:r>
              <a:rPr lang="de-CH" dirty="0" err="1" smtClean="0"/>
              <a:t>services</a:t>
            </a:r>
            <a:r>
              <a:rPr lang="de-CH" dirty="0" smtClean="0"/>
              <a:t>, but </a:t>
            </a:r>
          </a:p>
          <a:p>
            <a:pPr lvl="2"/>
            <a:r>
              <a:rPr lang="de-CH" dirty="0" err="1" smtClean="0"/>
              <a:t>only</a:t>
            </a:r>
            <a:r>
              <a:rPr lang="de-CH" dirty="0" smtClean="0"/>
              <a:t> sub-sets of global </a:t>
            </a:r>
            <a:r>
              <a:rPr lang="de-CH" dirty="0" err="1" smtClean="0"/>
              <a:t>capabilities</a:t>
            </a:r>
            <a:endParaRPr lang="de-CH" dirty="0"/>
          </a:p>
          <a:p>
            <a:pPr lvl="2"/>
            <a:r>
              <a:rPr lang="de-CH" dirty="0" smtClean="0"/>
              <a:t>limited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specialized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models</a:t>
            </a:r>
            <a:endParaRPr lang="de-CH" dirty="0" smtClean="0"/>
          </a:p>
          <a:p>
            <a:pPr lvl="1"/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history</a:t>
            </a:r>
            <a:r>
              <a:rPr lang="de-CH" dirty="0" smtClean="0"/>
              <a:t> of </a:t>
            </a:r>
            <a:r>
              <a:rPr lang="de-CH" dirty="0" err="1" smtClean="0"/>
              <a:t>observing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endParaRPr lang="en-US" dirty="0" smtClean="0"/>
          </a:p>
          <a:p>
            <a:r>
              <a:rPr lang="en-US" dirty="0" smtClean="0"/>
              <a:t>Pub 9 Vol A needs improvement</a:t>
            </a:r>
          </a:p>
          <a:p>
            <a:pPr lvl="1"/>
            <a:r>
              <a:rPr lang="en-US" dirty="0" smtClean="0"/>
              <a:t>only </a:t>
            </a:r>
            <a:r>
              <a:rPr lang="en-US" dirty="0" smtClean="0">
                <a:sym typeface="Wingdings" panose="05000000000000000000" pitchFamily="2" charset="2"/>
              </a:rPr>
              <a:t>internationally used </a:t>
            </a:r>
            <a:r>
              <a:rPr lang="en-US" dirty="0" smtClean="0"/>
              <a:t>synoptic and upper-air stations</a:t>
            </a:r>
          </a:p>
          <a:p>
            <a:pPr lvl="1"/>
            <a:r>
              <a:rPr lang="de-CH" dirty="0" err="1" smtClean="0"/>
              <a:t>very</a:t>
            </a:r>
            <a:r>
              <a:rPr lang="de-CH" dirty="0" smtClean="0"/>
              <a:t> limited </a:t>
            </a:r>
            <a:r>
              <a:rPr lang="de-CH" dirty="0" err="1" smtClean="0"/>
              <a:t>information</a:t>
            </a:r>
            <a:r>
              <a:rPr lang="de-CH" dirty="0" smtClean="0"/>
              <a:t> on individual </a:t>
            </a:r>
            <a:r>
              <a:rPr lang="de-CH" dirty="0" err="1" smtClean="0"/>
              <a:t>stations</a:t>
            </a:r>
            <a:r>
              <a:rPr lang="de-CH" dirty="0" smtClean="0"/>
              <a:t>/</a:t>
            </a:r>
            <a:r>
              <a:rPr lang="de-CH" dirty="0" err="1" smtClean="0"/>
              <a:t>platforms</a:t>
            </a:r>
            <a:endParaRPr lang="de-CH" dirty="0" smtClean="0"/>
          </a:p>
          <a:p>
            <a:r>
              <a:rPr lang="de-CH" dirty="0"/>
              <a:t>WIGOS </a:t>
            </a:r>
            <a:r>
              <a:rPr lang="de-CH" dirty="0" smtClean="0"/>
              <a:t>RRR </a:t>
            </a:r>
            <a:r>
              <a:rPr lang="de-CH" dirty="0" err="1" smtClean="0"/>
              <a:t>needs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 on </a:t>
            </a:r>
            <a:r>
              <a:rPr lang="de-CH" dirty="0" err="1" smtClean="0"/>
              <a:t>surface-based</a:t>
            </a:r>
            <a:r>
              <a:rPr lang="de-CH" dirty="0" smtClean="0"/>
              <a:t> </a:t>
            </a:r>
            <a:r>
              <a:rPr lang="de-CH" dirty="0" err="1" smtClean="0"/>
              <a:t>capabilities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complement</a:t>
            </a:r>
            <a:r>
              <a:rPr lang="de-CH" dirty="0" smtClean="0"/>
              <a:t> </a:t>
            </a:r>
            <a:r>
              <a:rPr lang="de-CH" dirty="0" err="1" smtClean="0"/>
              <a:t>space-based</a:t>
            </a:r>
            <a:r>
              <a:rPr lang="de-CH" dirty="0" smtClean="0"/>
              <a:t> </a:t>
            </a:r>
            <a:r>
              <a:rPr lang="de-CH" dirty="0" err="1" smtClean="0"/>
              <a:t>capabilities</a:t>
            </a:r>
            <a:endParaRPr lang="de-CH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8" y="2932969"/>
            <a:ext cx="5293593" cy="68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7" y="4149081"/>
            <a:ext cx="43148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WIGOS RRR </a:t>
            </a:r>
            <a:br>
              <a:rPr lang="de-CH" dirty="0" smtClean="0"/>
            </a:br>
            <a:r>
              <a:rPr lang="de-CH" sz="2000" dirty="0" smtClean="0"/>
              <a:t>(RRR = Rolling Review of Requirements)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WIGOS RRR process needs to know about capabilities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rot="3153693">
            <a:off x="5501906" y="3746732"/>
            <a:ext cx="529437" cy="500135"/>
          </a:xfrm>
          <a:custGeom>
            <a:avLst/>
            <a:gdLst>
              <a:gd name="connsiteX0" fmla="*/ 0 w 529437"/>
              <a:gd name="connsiteY0" fmla="*/ 100027 h 500135"/>
              <a:gd name="connsiteX1" fmla="*/ 279370 w 529437"/>
              <a:gd name="connsiteY1" fmla="*/ 100027 h 500135"/>
              <a:gd name="connsiteX2" fmla="*/ 279370 w 529437"/>
              <a:gd name="connsiteY2" fmla="*/ 0 h 500135"/>
              <a:gd name="connsiteX3" fmla="*/ 529437 w 529437"/>
              <a:gd name="connsiteY3" fmla="*/ 250068 h 500135"/>
              <a:gd name="connsiteX4" fmla="*/ 279370 w 529437"/>
              <a:gd name="connsiteY4" fmla="*/ 500135 h 500135"/>
              <a:gd name="connsiteX5" fmla="*/ 279370 w 529437"/>
              <a:gd name="connsiteY5" fmla="*/ 400108 h 500135"/>
              <a:gd name="connsiteX6" fmla="*/ 0 w 529437"/>
              <a:gd name="connsiteY6" fmla="*/ 400108 h 500135"/>
              <a:gd name="connsiteX7" fmla="*/ 0 w 529437"/>
              <a:gd name="connsiteY7" fmla="*/ 100027 h 50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437" h="500135">
                <a:moveTo>
                  <a:pt x="0" y="100027"/>
                </a:moveTo>
                <a:lnTo>
                  <a:pt x="279370" y="100027"/>
                </a:lnTo>
                <a:lnTo>
                  <a:pt x="279370" y="0"/>
                </a:lnTo>
                <a:lnTo>
                  <a:pt x="529437" y="250068"/>
                </a:lnTo>
                <a:lnTo>
                  <a:pt x="279370" y="500135"/>
                </a:lnTo>
                <a:lnTo>
                  <a:pt x="279370" y="400108"/>
                </a:lnTo>
                <a:lnTo>
                  <a:pt x="0" y="400108"/>
                </a:lnTo>
                <a:lnTo>
                  <a:pt x="0" y="100027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tint val="60000"/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4F81BD">
                  <a:tint val="60000"/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4F81BD">
                  <a:tint val="60000"/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0" tIns="100026" rIns="150039" bIns="100027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538388" y="4395214"/>
            <a:ext cx="1481884" cy="542488"/>
          </a:xfrm>
          <a:custGeom>
            <a:avLst/>
            <a:gdLst>
              <a:gd name="connsiteX0" fmla="*/ 0 w 1481884"/>
              <a:gd name="connsiteY0" fmla="*/ 271244 h 542488"/>
              <a:gd name="connsiteX1" fmla="*/ 740942 w 1481884"/>
              <a:gd name="connsiteY1" fmla="*/ 0 h 542488"/>
              <a:gd name="connsiteX2" fmla="*/ 1481884 w 1481884"/>
              <a:gd name="connsiteY2" fmla="*/ 271244 h 542488"/>
              <a:gd name="connsiteX3" fmla="*/ 740942 w 1481884"/>
              <a:gd name="connsiteY3" fmla="*/ 542488 h 542488"/>
              <a:gd name="connsiteX4" fmla="*/ 0 w 1481884"/>
              <a:gd name="connsiteY4" fmla="*/ 271244 h 54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884" h="542488">
                <a:moveTo>
                  <a:pt x="0" y="271244"/>
                </a:moveTo>
                <a:cubicBezTo>
                  <a:pt x="0" y="121440"/>
                  <a:pt x="331731" y="0"/>
                  <a:pt x="740942" y="0"/>
                </a:cubicBezTo>
                <a:cubicBezTo>
                  <a:pt x="1150153" y="0"/>
                  <a:pt x="1481884" y="121440"/>
                  <a:pt x="1481884" y="271244"/>
                </a:cubicBezTo>
                <a:cubicBezTo>
                  <a:pt x="1481884" y="421048"/>
                  <a:pt x="1150153" y="542488"/>
                  <a:pt x="740942" y="542488"/>
                </a:cubicBezTo>
                <a:cubicBezTo>
                  <a:pt x="331731" y="542488"/>
                  <a:pt x="0" y="421048"/>
                  <a:pt x="0" y="271244"/>
                </a:cubicBez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32257" tIns="94686" rIns="232257" bIns="94686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Requirements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298642" y="2775641"/>
            <a:ext cx="1539218" cy="1509673"/>
            <a:chOff x="4298642" y="2277302"/>
            <a:chExt cx="1539218" cy="1509673"/>
          </a:xfrm>
        </p:grpSpPr>
        <p:sp>
          <p:nvSpPr>
            <p:cNvPr id="29" name="Freeform 28"/>
            <p:cNvSpPr/>
            <p:nvPr/>
          </p:nvSpPr>
          <p:spPr>
            <a:xfrm>
              <a:off x="4355976" y="2277302"/>
              <a:ext cx="1481884" cy="875363"/>
            </a:xfrm>
            <a:custGeom>
              <a:avLst/>
              <a:gdLst>
                <a:gd name="connsiteX0" fmla="*/ 0 w 1481884"/>
                <a:gd name="connsiteY0" fmla="*/ 437682 h 875363"/>
                <a:gd name="connsiteX1" fmla="*/ 740942 w 1481884"/>
                <a:gd name="connsiteY1" fmla="*/ 0 h 875363"/>
                <a:gd name="connsiteX2" fmla="*/ 1481884 w 1481884"/>
                <a:gd name="connsiteY2" fmla="*/ 437682 h 875363"/>
                <a:gd name="connsiteX3" fmla="*/ 740942 w 1481884"/>
                <a:gd name="connsiteY3" fmla="*/ 875364 h 875363"/>
                <a:gd name="connsiteX4" fmla="*/ 0 w 1481884"/>
                <a:gd name="connsiteY4" fmla="*/ 437682 h 87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884" h="875363">
                  <a:moveTo>
                    <a:pt x="0" y="437682"/>
                  </a:moveTo>
                  <a:cubicBezTo>
                    <a:pt x="0" y="195957"/>
                    <a:pt x="331731" y="0"/>
                    <a:pt x="740942" y="0"/>
                  </a:cubicBezTo>
                  <a:cubicBezTo>
                    <a:pt x="1150153" y="0"/>
                    <a:pt x="1481884" y="195957"/>
                    <a:pt x="1481884" y="437682"/>
                  </a:cubicBezTo>
                  <a:cubicBezTo>
                    <a:pt x="1481884" y="679407"/>
                    <a:pt x="1150153" y="875364"/>
                    <a:pt x="740942" y="875364"/>
                  </a:cubicBezTo>
                  <a:cubicBezTo>
                    <a:pt x="331731" y="875364"/>
                    <a:pt x="0" y="679407"/>
                    <a:pt x="0" y="437682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32257" tIns="143434" rIns="232257" bIns="14343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Analysis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«Critical Review»</a:t>
              </a:r>
            </a:p>
          </p:txBody>
        </p:sp>
        <p:sp>
          <p:nvSpPr>
            <p:cNvPr id="34" name="Freeform 33"/>
            <p:cNvSpPr/>
            <p:nvPr/>
          </p:nvSpPr>
          <p:spPr>
            <a:xfrm rot="18446307">
              <a:off x="4283991" y="3272189"/>
              <a:ext cx="529437" cy="500135"/>
            </a:xfrm>
            <a:custGeom>
              <a:avLst/>
              <a:gdLst>
                <a:gd name="connsiteX0" fmla="*/ 0 w 529437"/>
                <a:gd name="connsiteY0" fmla="*/ 100027 h 500135"/>
                <a:gd name="connsiteX1" fmla="*/ 279370 w 529437"/>
                <a:gd name="connsiteY1" fmla="*/ 100027 h 500135"/>
                <a:gd name="connsiteX2" fmla="*/ 279370 w 529437"/>
                <a:gd name="connsiteY2" fmla="*/ 0 h 500135"/>
                <a:gd name="connsiteX3" fmla="*/ 529437 w 529437"/>
                <a:gd name="connsiteY3" fmla="*/ 250068 h 500135"/>
                <a:gd name="connsiteX4" fmla="*/ 279370 w 529437"/>
                <a:gd name="connsiteY4" fmla="*/ 500135 h 500135"/>
                <a:gd name="connsiteX5" fmla="*/ 279370 w 529437"/>
                <a:gd name="connsiteY5" fmla="*/ 400108 h 500135"/>
                <a:gd name="connsiteX6" fmla="*/ 0 w 529437"/>
                <a:gd name="connsiteY6" fmla="*/ 400108 h 500135"/>
                <a:gd name="connsiteX7" fmla="*/ 0 w 529437"/>
                <a:gd name="connsiteY7" fmla="*/ 100027 h 50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437" h="500135">
                  <a:moveTo>
                    <a:pt x="0" y="100027"/>
                  </a:moveTo>
                  <a:lnTo>
                    <a:pt x="279370" y="100027"/>
                  </a:lnTo>
                  <a:lnTo>
                    <a:pt x="279370" y="0"/>
                  </a:lnTo>
                  <a:lnTo>
                    <a:pt x="529437" y="250068"/>
                  </a:lnTo>
                  <a:lnTo>
                    <a:pt x="279370" y="500135"/>
                  </a:lnTo>
                  <a:lnTo>
                    <a:pt x="279370" y="400108"/>
                  </a:lnTo>
                  <a:lnTo>
                    <a:pt x="0" y="400108"/>
                  </a:lnTo>
                  <a:lnTo>
                    <a:pt x="0" y="100027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-1" tIns="100027" rIns="150040" bIns="100026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01632" y="1988840"/>
            <a:ext cx="2185584" cy="1556241"/>
            <a:chOff x="7401632" y="1490503"/>
            <a:chExt cx="2185584" cy="1556241"/>
          </a:xfrm>
        </p:grpSpPr>
        <p:pic>
          <p:nvPicPr>
            <p:cNvPr id="36" name="Picture 4" descr="http://cdnstatic-2.mydestination.com/blog/wp-content/uploads/2012/03/smiling-face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2352" y="1490503"/>
              <a:ext cx="1634864" cy="122448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37"/>
            <p:cNvSpPr/>
            <p:nvPr/>
          </p:nvSpPr>
          <p:spPr bwMode="auto">
            <a:xfrm>
              <a:off x="7833680" y="2331655"/>
              <a:ext cx="936104" cy="715089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1726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</a:rPr>
                <a:t>Improved services for society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7401632" y="2689199"/>
              <a:ext cx="292539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6012160" y="2932150"/>
            <a:ext cx="1346926" cy="510778"/>
            <a:chOff x="6012160" y="2433811"/>
            <a:chExt cx="1346926" cy="510777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6444208" y="2433811"/>
              <a:ext cx="914878" cy="51077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EEECE1"/>
              </a:outerShdw>
              <a:softEdge rad="635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11726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</a:rPr>
                <a:t>Guidance for Action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6012160" y="2714983"/>
              <a:ext cx="360650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/>
          <p:cNvGrpSpPr/>
          <p:nvPr/>
        </p:nvGrpSpPr>
        <p:grpSpPr>
          <a:xfrm>
            <a:off x="1639872" y="3783321"/>
            <a:ext cx="3735007" cy="1728192"/>
            <a:chOff x="1639871" y="3284984"/>
            <a:chExt cx="3735007" cy="1728192"/>
          </a:xfrm>
        </p:grpSpPr>
        <p:sp>
          <p:nvSpPr>
            <p:cNvPr id="32" name="Freeform 31"/>
            <p:cNvSpPr/>
            <p:nvPr/>
          </p:nvSpPr>
          <p:spPr>
            <a:xfrm>
              <a:off x="4980970" y="3918052"/>
              <a:ext cx="393908" cy="500136"/>
            </a:xfrm>
            <a:custGeom>
              <a:avLst/>
              <a:gdLst>
                <a:gd name="connsiteX0" fmla="*/ 0 w 393908"/>
                <a:gd name="connsiteY0" fmla="*/ 100027 h 500135"/>
                <a:gd name="connsiteX1" fmla="*/ 196954 w 393908"/>
                <a:gd name="connsiteY1" fmla="*/ 100027 h 500135"/>
                <a:gd name="connsiteX2" fmla="*/ 196954 w 393908"/>
                <a:gd name="connsiteY2" fmla="*/ 0 h 500135"/>
                <a:gd name="connsiteX3" fmla="*/ 393908 w 393908"/>
                <a:gd name="connsiteY3" fmla="*/ 250068 h 500135"/>
                <a:gd name="connsiteX4" fmla="*/ 196954 w 393908"/>
                <a:gd name="connsiteY4" fmla="*/ 500135 h 500135"/>
                <a:gd name="connsiteX5" fmla="*/ 196954 w 393908"/>
                <a:gd name="connsiteY5" fmla="*/ 400108 h 500135"/>
                <a:gd name="connsiteX6" fmla="*/ 0 w 393908"/>
                <a:gd name="connsiteY6" fmla="*/ 400108 h 500135"/>
                <a:gd name="connsiteX7" fmla="*/ 0 w 393908"/>
                <a:gd name="connsiteY7" fmla="*/ 100027 h 50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908" h="500135">
                  <a:moveTo>
                    <a:pt x="393908" y="400108"/>
                  </a:moveTo>
                  <a:lnTo>
                    <a:pt x="196954" y="400108"/>
                  </a:lnTo>
                  <a:lnTo>
                    <a:pt x="196954" y="500135"/>
                  </a:lnTo>
                  <a:lnTo>
                    <a:pt x="0" y="250067"/>
                  </a:lnTo>
                  <a:lnTo>
                    <a:pt x="196954" y="0"/>
                  </a:lnTo>
                  <a:lnTo>
                    <a:pt x="196954" y="100027"/>
                  </a:lnTo>
                  <a:lnTo>
                    <a:pt x="393908" y="100027"/>
                  </a:lnTo>
                  <a:lnTo>
                    <a:pt x="393908" y="400108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118171" tIns="100028" rIns="0" bIns="100027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13280" y="3896877"/>
              <a:ext cx="1481884" cy="542488"/>
            </a:xfrm>
            <a:custGeom>
              <a:avLst/>
              <a:gdLst>
                <a:gd name="connsiteX0" fmla="*/ 0 w 1481884"/>
                <a:gd name="connsiteY0" fmla="*/ 271244 h 542488"/>
                <a:gd name="connsiteX1" fmla="*/ 740942 w 1481884"/>
                <a:gd name="connsiteY1" fmla="*/ 0 h 542488"/>
                <a:gd name="connsiteX2" fmla="*/ 1481884 w 1481884"/>
                <a:gd name="connsiteY2" fmla="*/ 271244 h 542488"/>
                <a:gd name="connsiteX3" fmla="*/ 740942 w 1481884"/>
                <a:gd name="connsiteY3" fmla="*/ 542488 h 542488"/>
                <a:gd name="connsiteX4" fmla="*/ 0 w 1481884"/>
                <a:gd name="connsiteY4" fmla="*/ 271244 h 54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884" h="542488">
                  <a:moveTo>
                    <a:pt x="0" y="271244"/>
                  </a:moveTo>
                  <a:cubicBezTo>
                    <a:pt x="0" y="121440"/>
                    <a:pt x="331731" y="0"/>
                    <a:pt x="740942" y="0"/>
                  </a:cubicBezTo>
                  <a:cubicBezTo>
                    <a:pt x="1150153" y="0"/>
                    <a:pt x="1481884" y="121440"/>
                    <a:pt x="1481884" y="271244"/>
                  </a:cubicBezTo>
                  <a:cubicBezTo>
                    <a:pt x="1481884" y="421048"/>
                    <a:pt x="1150153" y="542488"/>
                    <a:pt x="740942" y="542488"/>
                  </a:cubicBezTo>
                  <a:cubicBezTo>
                    <a:pt x="331731" y="542488"/>
                    <a:pt x="0" y="421048"/>
                    <a:pt x="0" y="271244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32257" tIns="94686" rIns="232257" bIns="94686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Capabilities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661097" y="3284984"/>
              <a:ext cx="1604558" cy="953452"/>
              <a:chOff x="4918581" y="4216322"/>
              <a:chExt cx="1604558" cy="953452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4918581" y="4216322"/>
                <a:ext cx="1152128" cy="953452"/>
              </a:xfrm>
              <a:prstGeom prst="round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11726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Surface-based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observing systems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4" name="Straight Arrow Connector 43"/>
              <p:cNvCxnSpPr>
                <a:stCxn id="43" idx="3"/>
              </p:cNvCxnSpPr>
              <p:nvPr/>
            </p:nvCxnSpPr>
            <p:spPr bwMode="auto">
              <a:xfrm>
                <a:off x="6070709" y="4693049"/>
                <a:ext cx="452430" cy="754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1639871" y="4298087"/>
              <a:ext cx="1625784" cy="715089"/>
              <a:chOff x="3739125" y="4050543"/>
              <a:chExt cx="1625784" cy="715089"/>
            </a:xfrm>
          </p:grpSpPr>
          <p:sp>
            <p:nvSpPr>
              <p:cNvPr id="46" name="Rounded Rectangle 45"/>
              <p:cNvSpPr/>
              <p:nvPr/>
            </p:nvSpPr>
            <p:spPr bwMode="auto">
              <a:xfrm>
                <a:off x="3739125" y="4050543"/>
                <a:ext cx="1173354" cy="715089"/>
              </a:xfrm>
              <a:prstGeom prst="round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11726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EECE1"/>
                    </a:solidFill>
                    <a:effectLst/>
                    <a:uLnTx/>
                    <a:uFillTx/>
                    <a:latin typeface="Calibri"/>
                  </a:rPr>
                  <a:t>Space-based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EECE1"/>
                    </a:solidFill>
                    <a:effectLst/>
                    <a:uLnTx/>
                    <a:uFillTx/>
                    <a:latin typeface="Calibri"/>
                  </a:rPr>
                  <a:t>observing systems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7" name="Straight Arrow Connector 46"/>
              <p:cNvCxnSpPr>
                <a:stCxn id="46" idx="3"/>
              </p:cNvCxnSpPr>
              <p:nvPr/>
            </p:nvCxnSpPr>
            <p:spPr bwMode="auto">
              <a:xfrm flipV="1">
                <a:off x="4912479" y="4182870"/>
                <a:ext cx="452430" cy="22521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5" name="TextBox 54"/>
          <p:cNvSpPr txBox="1"/>
          <p:nvPr/>
        </p:nvSpPr>
        <p:spPr>
          <a:xfrm>
            <a:off x="4895311" y="399005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70C0"/>
                </a:solidFill>
              </a:rPr>
              <a:t>RRR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  <p:bldP spid="31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>
          <a:xfrm>
            <a:off x="4512120" y="1412777"/>
            <a:ext cx="3475275" cy="4608512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kern="0" dirty="0" err="1" smtClean="0"/>
              <a:t>Scope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WIGOS Metadata Standard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7" y="1412777"/>
            <a:ext cx="3718173" cy="4608512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/>
              <a:t>Principles</a:t>
            </a:r>
            <a:endParaRPr lang="en-US" dirty="0"/>
          </a:p>
        </p:txBody>
      </p:sp>
      <p:sp>
        <p:nvSpPr>
          <p:cNvPr id="16" name="TextBox 8"/>
          <p:cNvSpPr txBox="1"/>
          <p:nvPr/>
        </p:nvSpPr>
        <p:spPr>
          <a:xfrm>
            <a:off x="1285876" y="1988841"/>
            <a:ext cx="3214116" cy="40780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Enable adequate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Timestamp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piece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all internationally exchanged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all types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Metadata updates in a timely/useful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Applicable to all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Acceptable to and applicable by all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Forward-looking but also respecting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8549" y="3483082"/>
            <a:ext cx="3452809" cy="735057"/>
          </a:xfrm>
          <a:prstGeom prst="rect">
            <a:avLst/>
          </a:prstGeom>
          <a:effectLst/>
        </p:spPr>
      </p:pic>
      <p:sp>
        <p:nvSpPr>
          <p:cNvPr id="30" name="Isosceles Triangle 29"/>
          <p:cNvSpPr/>
          <p:nvPr/>
        </p:nvSpPr>
        <p:spPr bwMode="auto">
          <a:xfrm rot="5400000">
            <a:off x="6154656" y="3748710"/>
            <a:ext cx="3723540" cy="20379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4499992" y="1432320"/>
            <a:ext cx="3572068" cy="3364832"/>
            <a:chOff x="4499992" y="1432320"/>
            <a:chExt cx="3572068" cy="3364832"/>
          </a:xfrm>
        </p:grpSpPr>
        <p:pic>
          <p:nvPicPr>
            <p:cNvPr id="34" name="Picture 2" descr="http://2.bp.blogspot.com/-mmOzBQGy-VI/TxMlcpjfwKI/AAAAAAAAA4g/pSuaSEx-IjY/s1600/Square+and+circle+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18" y="2348880"/>
              <a:ext cx="2604445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499992" y="1432320"/>
              <a:ext cx="3572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2000" dirty="0"/>
                <a:t>… </a:t>
              </a:r>
              <a:r>
                <a:rPr lang="de-CH" sz="2000" dirty="0" err="1"/>
                <a:t>or</a:t>
              </a:r>
              <a:r>
                <a:rPr lang="de-CH" sz="2000" dirty="0"/>
                <a:t>, </a:t>
              </a:r>
              <a:r>
                <a:rPr lang="de-CH" sz="2000" dirty="0" err="1" smtClean="0"/>
                <a:t>how</a:t>
              </a:r>
              <a:r>
                <a:rPr lang="de-CH" sz="2000" dirty="0" smtClean="0"/>
                <a:t> </a:t>
              </a:r>
              <a:r>
                <a:rPr lang="de-CH" sz="2000" dirty="0" err="1"/>
                <a:t>to</a:t>
              </a:r>
              <a:r>
                <a:rPr lang="de-CH" sz="2000" dirty="0"/>
                <a:t> </a:t>
              </a:r>
              <a:r>
                <a:rPr lang="de-CH" sz="2000" dirty="0" err="1"/>
                <a:t>square</a:t>
              </a:r>
              <a:r>
                <a:rPr lang="de-CH" sz="2000" dirty="0"/>
                <a:t> </a:t>
              </a:r>
              <a:r>
                <a:rPr lang="de-CH" sz="2000" dirty="0" err="1"/>
                <a:t>the</a:t>
              </a:r>
              <a:r>
                <a:rPr lang="de-CH" sz="2000" dirty="0"/>
                <a:t> </a:t>
              </a:r>
              <a:r>
                <a:rPr lang="de-CH" sz="2000" dirty="0" err="1"/>
                <a:t>circle</a:t>
              </a:r>
              <a:endParaRPr lang="en-US" sz="2000" dirty="0"/>
            </a:p>
          </p:txBody>
        </p:sp>
      </p:grpSp>
      <p:sp>
        <p:nvSpPr>
          <p:cNvPr id="36" name="TextBox 27"/>
          <p:cNvSpPr txBox="1"/>
          <p:nvPr/>
        </p:nvSpPr>
        <p:spPr>
          <a:xfrm>
            <a:off x="4512118" y="1988839"/>
            <a:ext cx="2895600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variable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Station/platform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 and method of observation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Analysis/processing and reporting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Ownership and data policy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Current</a:t>
            </a:r>
            <a:r>
              <a:rPr lang="de-CH" dirty="0" smtClean="0"/>
              <a:t>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MeteoSchweiz Variante 1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D3404C-A856-4DBB-8282-47B0FAD5F65B}"/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CD_MeteoSwiss_Var1_en</Template>
  <TotalTime>0</TotalTime>
  <Words>1249</Words>
  <Application>Microsoft Office PowerPoint</Application>
  <PresentationFormat>On-screen Show (4:3)</PresentationFormat>
  <Paragraphs>256</Paragraphs>
  <Slides>31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CD MeteoSchweiz Variante 1</vt:lpstr>
      <vt:lpstr>Default</vt:lpstr>
      <vt:lpstr>OSCAR/Surface - Frequencies</vt:lpstr>
      <vt:lpstr>Acknowledgments</vt:lpstr>
      <vt:lpstr>Outline</vt:lpstr>
      <vt:lpstr>PowerPoint Presentation</vt:lpstr>
      <vt:lpstr>About observations …</vt:lpstr>
      <vt:lpstr>Why OSCAR/Surface?</vt:lpstr>
      <vt:lpstr>WIGOS RRR  (RRR = Rolling Review of Requirements)</vt:lpstr>
      <vt:lpstr>WIGOS Metadata Standard</vt:lpstr>
      <vt:lpstr>PowerPoint Presentation</vt:lpstr>
      <vt:lpstr>Web Application</vt:lpstr>
      <vt:lpstr>OSCAR quick access &amp; reports</vt:lpstr>
      <vt:lpstr>OSCAR search</vt:lpstr>
      <vt:lpstr>OSCAR search results</vt:lpstr>
      <vt:lpstr>OSCAR management console</vt:lpstr>
      <vt:lpstr>Security and user management</vt:lpstr>
      <vt:lpstr>Data integration</vt:lpstr>
      <vt:lpstr>What you can do for OSCAR</vt:lpstr>
      <vt:lpstr>«Frequencies» in OSCAR</vt:lpstr>
      <vt:lpstr>«Frequencies» in OSCAR/Space</vt:lpstr>
      <vt:lpstr>«Frequencies» in OSCAR/Space</vt:lpstr>
      <vt:lpstr>«Frequencies» in OSCAR</vt:lpstr>
      <vt:lpstr>«Frequencies» in OSCAR</vt:lpstr>
      <vt:lpstr>PowerPoint Presentation</vt:lpstr>
      <vt:lpstr>Outlook</vt:lpstr>
      <vt:lpstr>Thanks for your attention!</vt:lpstr>
      <vt:lpstr>PowerPoint Presentation</vt:lpstr>
      <vt:lpstr>Data Integration «Vol A» 1. Basics</vt:lpstr>
      <vt:lpstr>Data Integration «Vol A» 2. Observations</vt:lpstr>
      <vt:lpstr>Data Integration «Vol A» 3. Schedules</vt:lpstr>
      <vt:lpstr>https://gawsisdepl.meteoswiss.ch/GAWSIS</vt:lpstr>
      <vt:lpstr>Source: Sue Barrell, Cg-17 WIGOS side event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OSCAR/Surface development and implementation</dc:title>
  <dc:creator>Klausen Jörg</dc:creator>
  <cp:lastModifiedBy>Jörg Klausen</cp:lastModifiedBy>
  <cp:revision>84</cp:revision>
  <cp:lastPrinted>2015-05-26T08:09:57Z</cp:lastPrinted>
  <dcterms:created xsi:type="dcterms:W3CDTF">2015-05-19T14:48:56Z</dcterms:created>
  <dcterms:modified xsi:type="dcterms:W3CDTF">2015-09-22T07:57:23Z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