
<file path=[Content_Types].xml><?xml version="1.0" encoding="utf-8"?>
<Types xmlns="http://schemas.openxmlformats.org/package/2006/content-types">
  <Default Extension="png" ContentType="image/png"/>
  <Default Extension="bmp" ContentType="image/bmp"/>
  <Default Extension="pdf" ContentType="application/pdf"/>
  <Default Extension="rels" ContentType="application/vnd.openxmlformats-package.relationships+xml"/>
  <Default Extension="jpeg" ContentType="image/jpg"/>
  <Default Extension="mov" ContentType="application/movie"/>
  <Default Extension="xml" ContentType="application/xml"/>
  <Default Extension="gif" ContentType="image/gif"/>
  <Default Extension="tif" ContentType="image/tif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1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9144000" cy="6858000"/>
  <p:notesSz cx="6858000" cy="9144000"/>
  <p:defaultTextStyle>
    <a:lvl1pPr>
      <a:defRPr sz="2000">
        <a:latin typeface="Arial Bold"/>
        <a:ea typeface="Arial Bold"/>
        <a:cs typeface="Arial Bold"/>
        <a:sym typeface="Arial Bold"/>
      </a:defRPr>
    </a:lvl1pPr>
    <a:lvl2pPr indent="457200">
      <a:defRPr sz="2000">
        <a:latin typeface="Arial Bold"/>
        <a:ea typeface="Arial Bold"/>
        <a:cs typeface="Arial Bold"/>
        <a:sym typeface="Arial Bold"/>
      </a:defRPr>
    </a:lvl2pPr>
    <a:lvl3pPr indent="914400">
      <a:defRPr sz="2000">
        <a:latin typeface="Arial Bold"/>
        <a:ea typeface="Arial Bold"/>
        <a:cs typeface="Arial Bold"/>
        <a:sym typeface="Arial Bold"/>
      </a:defRPr>
    </a:lvl3pPr>
    <a:lvl4pPr indent="1371600">
      <a:defRPr sz="2000">
        <a:latin typeface="Arial Bold"/>
        <a:ea typeface="Arial Bold"/>
        <a:cs typeface="Arial Bold"/>
        <a:sym typeface="Arial Bold"/>
      </a:defRPr>
    </a:lvl4pPr>
    <a:lvl5pPr indent="1828800">
      <a:defRPr sz="2000">
        <a:latin typeface="Arial Bold"/>
        <a:ea typeface="Arial Bold"/>
        <a:cs typeface="Arial Bold"/>
        <a:sym typeface="Arial Bold"/>
      </a:defRPr>
    </a:lvl5pPr>
    <a:lvl6pPr>
      <a:defRPr sz="2000">
        <a:latin typeface="Arial Bold"/>
        <a:ea typeface="Arial Bold"/>
        <a:cs typeface="Arial Bold"/>
        <a:sym typeface="Arial Bold"/>
      </a:defRPr>
    </a:lvl6pPr>
    <a:lvl7pPr>
      <a:defRPr sz="2000">
        <a:latin typeface="Arial Bold"/>
        <a:ea typeface="Arial Bold"/>
        <a:cs typeface="Arial Bold"/>
        <a:sym typeface="Arial Bold"/>
      </a:defRPr>
    </a:lvl7pPr>
    <a:lvl8pPr>
      <a:defRPr sz="2000">
        <a:latin typeface="Arial Bold"/>
        <a:ea typeface="Arial Bold"/>
        <a:cs typeface="Arial Bold"/>
        <a:sym typeface="Arial Bold"/>
      </a:defRPr>
    </a:lvl8pPr>
    <a:lvl9pPr>
      <a:defRPr sz="2000">
        <a:latin typeface="Arial Bold"/>
        <a:ea typeface="Arial Bold"/>
        <a:cs typeface="Arial Bold"/>
        <a:sym typeface="Arial Bol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DA"/>
          </a:solidFill>
        </a:fill>
      </a:tcStyle>
    </a:wholeTbl>
    <a:band2H>
      <a:tcTxStyle b="def" i="def"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ommentAuthors" Target="commentAuthors.xml"/><Relationship Id="rId21" Type="http://schemas.openxmlformats.org/officeDocument/2006/relationships/slide" Target="slides/slide14.xml"/><Relationship Id="rId7" Type="http://schemas.openxmlformats.org/officeDocument/2006/relationships/notesMaster" Target="notesMasters/notes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viewProps" Target="viewProps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presProps" Target="presProps.xml"/><Relationship Id="rId6" Type="http://schemas.openxmlformats.org/officeDocument/2006/relationships/theme" Target="theme/theme1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customXml" Target="../customXml/item3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customXml" Target="../customXml/item2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3" name="Shape 3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1" name="Shape 6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1" indent="457200" defTabSz="914400">
              <a:lnSpc>
                <a:spcPct val="100000"/>
              </a:lnSpc>
              <a:spcBef>
                <a:spcPts val="500"/>
              </a:spcBef>
              <a:defRPr sz="1800"/>
            </a:pPr>
            <a:r>
              <a:rPr b="1" i="1" sz="1600">
                <a:solidFill>
                  <a:srgbClr val="333399"/>
                </a:solidFill>
                <a:latin typeface="Times Roman"/>
                <a:ea typeface="Times Roman"/>
                <a:cs typeface="Times Roman"/>
                <a:sym typeface="Times Roman"/>
              </a:rPr>
              <a:t>Framework</a:t>
            </a:r>
            <a:r>
              <a:rPr sz="1600">
                <a:solidFill>
                  <a:srgbClr val="080808"/>
                </a:solidFill>
                <a:latin typeface="Times Roman"/>
                <a:ea typeface="Times Roman"/>
                <a:cs typeface="Times Roman"/>
                <a:sym typeface="Times Roman"/>
              </a:rPr>
              <a:t> that describes </a:t>
            </a:r>
            <a:r>
              <a:rPr b="1" i="1" sz="1600">
                <a:solidFill>
                  <a:srgbClr val="CC3300"/>
                </a:solidFill>
                <a:latin typeface="Times Roman"/>
                <a:ea typeface="Times Roman"/>
                <a:cs typeface="Times Roman"/>
                <a:sym typeface="Times Roman"/>
              </a:rPr>
              <a:t>processes, principles, procedures and practices</a:t>
            </a:r>
            <a:r>
              <a:rPr sz="1600">
                <a:solidFill>
                  <a:srgbClr val="080808"/>
                </a:solidFill>
                <a:latin typeface="Times Roman"/>
                <a:ea typeface="Times Roman"/>
                <a:cs typeface="Times Roman"/>
                <a:sym typeface="Times Roman"/>
              </a:rPr>
              <a:t> to be included in the WMO Technical Regulations (WMO-No. 49) &amp; Guides on WIGOS and other relevant documentation;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wmo_ppt_2012_last.jpeg" descr="wmo_ppt_2012_las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9"/>
          <p:cNvSpPr/>
          <p:nvPr/>
        </p:nvSpPr>
        <p:spPr>
          <a:xfrm>
            <a:off x="117475" y="6484461"/>
            <a:ext cx="1141413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 sz="1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/>
            </a:pPr>
            <a:r>
              <a:rPr sz="1200"/>
              <a:t>www.wmo.int</a:t>
            </a:r>
          </a:p>
        </p:txBody>
      </p:sp>
      <p:sp>
        <p:nvSpPr>
          <p:cNvPr id="10" name="Shape 10"/>
          <p:cNvSpPr/>
          <p:nvPr>
            <p:ph type="title"/>
          </p:nvPr>
        </p:nvSpPr>
        <p:spPr>
          <a:xfrm>
            <a:off x="250825" y="3573462"/>
            <a:ext cx="8713788" cy="719138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ctr" defTabSz="914400">
              <a:defRPr sz="4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wmo_ppt_2012_last.jpeg" descr="wmo_ppt_2012_las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3"/>
          <p:cNvSpPr/>
          <p:nvPr/>
        </p:nvSpPr>
        <p:spPr>
          <a:xfrm>
            <a:off x="117475" y="6486954"/>
            <a:ext cx="114141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200"/>
              <a:t>www.wmo.int</a:t>
            </a:r>
          </a:p>
        </p:txBody>
      </p:sp>
      <p:sp>
        <p:nvSpPr>
          <p:cNvPr id="14" name="Shape 14"/>
          <p:cNvSpPr/>
          <p:nvPr>
            <p:ph type="sldNum" sz="quarter" idx="2"/>
          </p:nvPr>
        </p:nvSpPr>
        <p:spPr>
          <a:xfrm>
            <a:off x="5148262" y="6462712"/>
            <a:ext cx="1905001" cy="375231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 sz="2000">
                <a:solidFill>
                  <a:srgbClr val="008000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wmo_ppt_2012.png" descr="wmo_ppt_2012.psd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7"/>
          <p:cNvSpPr/>
          <p:nvPr/>
        </p:nvSpPr>
        <p:spPr>
          <a:xfrm>
            <a:off x="468312" y="1341437"/>
            <a:ext cx="1079501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 b="1" sz="18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FFFF"/>
                </a:solidFill>
              </a:rPr>
              <a:t>WMO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wmo_ppt_2012.png" descr="wmo_ppt_2012.psd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hape 20"/>
          <p:cNvSpPr/>
          <p:nvPr/>
        </p:nvSpPr>
        <p:spPr>
          <a:xfrm>
            <a:off x="468312" y="1341437"/>
            <a:ext cx="1079501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 b="1" sz="18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FFFF"/>
                </a:solidFill>
              </a:rPr>
              <a:t>WMO</a:t>
            </a:r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250825" y="117475"/>
            <a:ext cx="8713788" cy="935038"/>
          </a:xfrm>
          <a:prstGeom prst="rect">
            <a:avLst/>
          </a:prstGeom>
        </p:spPr>
        <p:txBody>
          <a:bodyPr lIns="45719" tIns="45719" rIns="45719" bIns="45719" anchor="ctr"/>
          <a:lstStyle>
            <a:lvl1pPr defTabSz="914400"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000"/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250825" y="1052512"/>
            <a:ext cx="8713788" cy="5805488"/>
          </a:xfrm>
          <a:prstGeom prst="rect">
            <a:avLst/>
          </a:prstGeom>
        </p:spPr>
        <p:txBody>
          <a:bodyPr lIns="45719" tIns="45719" rIns="45719" bIns="45719"/>
          <a:lstStyle>
            <a:lvl1pPr marL="5334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1286933" indent="-829733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4478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9050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421466" indent="-592666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wmo_ppt_2012_last.jpeg" descr="wmo_ppt_2012_las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Shape 25"/>
          <p:cNvSpPr/>
          <p:nvPr/>
        </p:nvSpPr>
        <p:spPr>
          <a:xfrm>
            <a:off x="117475" y="6484461"/>
            <a:ext cx="1141413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 sz="1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/>
            </a:pPr>
            <a:r>
              <a:rPr sz="1200"/>
              <a:t>www.wmo.int</a:t>
            </a:r>
          </a:p>
        </p:txBody>
      </p:sp>
      <p:sp>
        <p:nvSpPr>
          <p:cNvPr id="26" name="Shape 26"/>
          <p:cNvSpPr/>
          <p:nvPr>
            <p:ph type="title"/>
          </p:nvPr>
        </p:nvSpPr>
        <p:spPr>
          <a:xfrm>
            <a:off x="250825" y="3573462"/>
            <a:ext cx="8713788" cy="719138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ctr" defTabSz="914400">
              <a:defRPr sz="4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7" name="Shape 27"/>
          <p:cNvSpPr/>
          <p:nvPr>
            <p:ph type="sldNum" sz="quarter" idx="2"/>
          </p:nvPr>
        </p:nvSpPr>
        <p:spPr>
          <a:xfrm>
            <a:off x="5148262" y="6462712"/>
            <a:ext cx="1905001" cy="375231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 sz="2000">
                <a:solidFill>
                  <a:srgbClr val="008000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30" name="Shape 3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200"/>
              <a:t>Title Text</a:t>
            </a:r>
          </a:p>
        </p:txBody>
      </p:sp>
      <p:sp>
        <p:nvSpPr>
          <p:cNvPr id="31" name="Shape 3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200"/>
              <a:t>Body Level One</a:t>
            </a:r>
            <a:endParaRPr sz="1200"/>
          </a:p>
          <a:p>
            <a:pPr lvl="1">
              <a:defRPr sz="1800"/>
            </a:pPr>
            <a:r>
              <a:rPr sz="1200"/>
              <a:t>Body Level Two</a:t>
            </a:r>
            <a:endParaRPr sz="1200"/>
          </a:p>
          <a:p>
            <a:pPr lvl="2">
              <a:defRPr sz="1800"/>
            </a:pPr>
            <a:r>
              <a:rPr sz="1200"/>
              <a:t>Body Level Three</a:t>
            </a:r>
            <a:endParaRPr sz="1200"/>
          </a:p>
          <a:p>
            <a:pPr lvl="3">
              <a:defRPr sz="1800"/>
            </a:pPr>
            <a:r>
              <a:rPr sz="1200"/>
              <a:t>Body Level Four</a:t>
            </a:r>
            <a:endParaRPr sz="1200"/>
          </a:p>
          <a:p>
            <a:pPr lvl="4">
              <a:defRPr sz="1800"/>
            </a:pPr>
            <a:r>
              <a:rPr sz="1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mo_ppt_2012.jpeg" descr="wmo_ppt_201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>
            <p:ph type="sldNum" sz="quarter" idx="2"/>
          </p:nvPr>
        </p:nvSpPr>
        <p:spPr>
          <a:xfrm>
            <a:off x="5867400" y="6478587"/>
            <a:ext cx="1152525" cy="43707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algn="r"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4" name="Shape 4"/>
          <p:cNvSpPr/>
          <p:nvPr>
            <p:ph type="title"/>
          </p:nvPr>
        </p:nvSpPr>
        <p:spPr>
          <a:xfrm>
            <a:off x="457200" y="274637"/>
            <a:ext cx="8229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/>
            </a:pPr>
            <a:r>
              <a:rPr sz="1200"/>
              <a:t>Title Text</a:t>
            </a:r>
          </a:p>
        </p:txBody>
      </p:sp>
      <p:sp>
        <p:nvSpPr>
          <p:cNvPr id="5" name="Shape 5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/>
            </a:pPr>
            <a:r>
              <a:rPr sz="1200"/>
              <a:t>Body Level One</a:t>
            </a:r>
            <a:endParaRPr sz="1200"/>
          </a:p>
          <a:p>
            <a:pPr lvl="1">
              <a:defRPr sz="1800"/>
            </a:pPr>
            <a:r>
              <a:rPr sz="1200"/>
              <a:t>Body Level Two</a:t>
            </a:r>
            <a:endParaRPr sz="1200"/>
          </a:p>
          <a:p>
            <a:pPr lvl="2">
              <a:defRPr sz="1800"/>
            </a:pPr>
            <a:r>
              <a:rPr sz="1200"/>
              <a:t>Body Level Three</a:t>
            </a:r>
            <a:endParaRPr sz="1200"/>
          </a:p>
          <a:p>
            <a:pPr lvl="3">
              <a:defRPr sz="1800"/>
            </a:pPr>
            <a:r>
              <a:rPr sz="1200"/>
              <a:t>Body Level Four</a:t>
            </a:r>
            <a:endParaRPr sz="1200"/>
          </a:p>
          <a:p>
            <a:pPr lvl="4">
              <a:defRPr sz="1800"/>
            </a:pPr>
            <a:r>
              <a:rPr sz="12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transition spd="med" advClick="1"/>
  <p:txStyles>
    <p:titleStyle>
      <a:lvl1pPr defTabSz="457200">
        <a:defRPr sz="1200">
          <a:latin typeface="+mj-lt"/>
          <a:ea typeface="+mj-ea"/>
          <a:cs typeface="+mj-cs"/>
          <a:sym typeface="Helvetica"/>
        </a:defRPr>
      </a:lvl1pPr>
      <a:lvl2pPr defTabSz="457200">
        <a:defRPr sz="1200">
          <a:latin typeface="+mj-lt"/>
          <a:ea typeface="+mj-ea"/>
          <a:cs typeface="+mj-cs"/>
          <a:sym typeface="Helvetica"/>
        </a:defRPr>
      </a:lvl2pPr>
      <a:lvl3pPr defTabSz="457200">
        <a:defRPr sz="1200">
          <a:latin typeface="+mj-lt"/>
          <a:ea typeface="+mj-ea"/>
          <a:cs typeface="+mj-cs"/>
          <a:sym typeface="Helvetica"/>
        </a:defRPr>
      </a:lvl3pPr>
      <a:lvl4pPr defTabSz="457200">
        <a:defRPr sz="1200">
          <a:latin typeface="+mj-lt"/>
          <a:ea typeface="+mj-ea"/>
          <a:cs typeface="+mj-cs"/>
          <a:sym typeface="Helvetica"/>
        </a:defRPr>
      </a:lvl4pPr>
      <a:lvl5pPr defTabSz="457200">
        <a:defRPr sz="1200">
          <a:latin typeface="+mj-lt"/>
          <a:ea typeface="+mj-ea"/>
          <a:cs typeface="+mj-cs"/>
          <a:sym typeface="Helvetica"/>
        </a:defRPr>
      </a:lvl5pPr>
      <a:lvl6pPr indent="457200" defTabSz="457200">
        <a:defRPr sz="1200">
          <a:latin typeface="+mj-lt"/>
          <a:ea typeface="+mj-ea"/>
          <a:cs typeface="+mj-cs"/>
          <a:sym typeface="Helvetica"/>
        </a:defRPr>
      </a:lvl6pPr>
      <a:lvl7pPr indent="914400" defTabSz="457200">
        <a:defRPr sz="1200">
          <a:latin typeface="+mj-lt"/>
          <a:ea typeface="+mj-ea"/>
          <a:cs typeface="+mj-cs"/>
          <a:sym typeface="Helvetica"/>
        </a:defRPr>
      </a:lvl7pPr>
      <a:lvl8pPr indent="1371600" defTabSz="457200">
        <a:defRPr sz="1200">
          <a:latin typeface="+mj-lt"/>
          <a:ea typeface="+mj-ea"/>
          <a:cs typeface="+mj-cs"/>
          <a:sym typeface="Helvetica"/>
        </a:defRPr>
      </a:lvl8pPr>
      <a:lvl9pPr indent="1828800" defTabSz="457200">
        <a:defRPr sz="1200">
          <a:latin typeface="+mj-lt"/>
          <a:ea typeface="+mj-ea"/>
          <a:cs typeface="+mj-cs"/>
          <a:sym typeface="Helvetica"/>
        </a:defRPr>
      </a:lvl9pPr>
    </p:titleStyle>
    <p:bodyStyle>
      <a:lvl1pPr defTabSz="457200">
        <a:defRPr sz="1200">
          <a:latin typeface="+mj-lt"/>
          <a:ea typeface="+mj-ea"/>
          <a:cs typeface="+mj-cs"/>
          <a:sym typeface="Helvetica"/>
        </a:defRPr>
      </a:lvl1pPr>
      <a:lvl2pPr indent="228600" defTabSz="457200">
        <a:defRPr sz="1200">
          <a:latin typeface="+mj-lt"/>
          <a:ea typeface="+mj-ea"/>
          <a:cs typeface="+mj-cs"/>
          <a:sym typeface="Helvetica"/>
        </a:defRPr>
      </a:lvl2pPr>
      <a:lvl3pPr indent="457200" defTabSz="457200">
        <a:defRPr sz="1200">
          <a:latin typeface="+mj-lt"/>
          <a:ea typeface="+mj-ea"/>
          <a:cs typeface="+mj-cs"/>
          <a:sym typeface="Helvetica"/>
        </a:defRPr>
      </a:lvl3pPr>
      <a:lvl4pPr indent="685800" defTabSz="457200">
        <a:defRPr sz="1200">
          <a:latin typeface="+mj-lt"/>
          <a:ea typeface="+mj-ea"/>
          <a:cs typeface="+mj-cs"/>
          <a:sym typeface="Helvetica"/>
        </a:defRPr>
      </a:lvl4pPr>
      <a:lvl5pPr indent="914400" defTabSz="457200">
        <a:defRPr sz="1200">
          <a:latin typeface="+mj-lt"/>
          <a:ea typeface="+mj-ea"/>
          <a:cs typeface="+mj-cs"/>
          <a:sym typeface="Helvetica"/>
        </a:defRPr>
      </a:lvl5pPr>
      <a:lvl6pPr indent="1371600" defTabSz="457200">
        <a:defRPr sz="1200">
          <a:latin typeface="+mj-lt"/>
          <a:ea typeface="+mj-ea"/>
          <a:cs typeface="+mj-cs"/>
          <a:sym typeface="Helvetica"/>
        </a:defRPr>
      </a:lvl6pPr>
      <a:lvl7pPr indent="1828800" defTabSz="457200">
        <a:defRPr sz="1200">
          <a:latin typeface="+mj-lt"/>
          <a:ea typeface="+mj-ea"/>
          <a:cs typeface="+mj-cs"/>
          <a:sym typeface="Helvetica"/>
        </a:defRPr>
      </a:lvl7pPr>
      <a:lvl8pPr indent="2286000" defTabSz="457200">
        <a:defRPr sz="1200">
          <a:latin typeface="+mj-lt"/>
          <a:ea typeface="+mj-ea"/>
          <a:cs typeface="+mj-cs"/>
          <a:sym typeface="Helvetica"/>
        </a:defRPr>
      </a:lvl8pPr>
      <a:lvl9pPr indent="2743200" defTabSz="457200">
        <a:defRPr sz="1200">
          <a:latin typeface="+mj-lt"/>
          <a:ea typeface="+mj-ea"/>
          <a:cs typeface="+mj-cs"/>
          <a:sym typeface="Helvetica"/>
        </a:defRPr>
      </a:lvl9pPr>
    </p:bodyStyle>
    <p:otherStyle>
      <a:lvl1pPr algn="r">
        <a:defRPr sz="24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>
        <a:defRPr sz="24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>
        <a:defRPr sz="24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>
        <a:defRPr sz="24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>
        <a:defRPr sz="24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>
        <a:defRPr sz="24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>
        <a:defRPr sz="24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>
        <a:defRPr sz="24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>
        <a:defRPr sz="24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wmo.int/pages/prog/www/wigos/documents.html" TargetMode="Externa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wmo.int/pages/prog/www/wigos/documents.html" TargetMode="Externa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3" Type="http://schemas.openxmlformats.org/officeDocument/2006/relationships/hyperlink" Target="http://www.wmo.int/pages/prog/www/wigos/wir/manage.html" TargetMode="External"/><Relationship Id="rId4" Type="http://schemas.openxmlformats.org/officeDocument/2006/relationships/hyperlink" Target="http://www.wmo.int/pages/prog/www/wigos/wir/co-sponsored.html" TargetMode="External"/><Relationship Id="rId5" Type="http://schemas.openxmlformats.org/officeDocument/2006/relationships/hyperlink" Target="http://www.wmo.int/pages/prog/www/wigos/wir/outreach.html" TargetMode="External"/><Relationship Id="rId6" Type="http://schemas.openxmlformats.org/officeDocument/2006/relationships/hyperlink" Target="http://www.wmo.int/pages/prog/www/wigos/wir/qm.html" TargetMode="External"/><Relationship Id="rId7" Type="http://schemas.openxmlformats.org/officeDocument/2006/relationships/hyperlink" Target="http://www.wmo.int/pages/prog/www/wigos/wir/standards.html" TargetMode="External"/><Relationship Id="rId8" Type="http://schemas.openxmlformats.org/officeDocument/2006/relationships/hyperlink" Target="http://www.wmo.int/pages/prog/www/wigos/wir/index_en.html" TargetMode="External"/><Relationship Id="rId9" Type="http://schemas.openxmlformats.org/officeDocument/2006/relationships/hyperlink" Target="http://www.wmo.int/pages/prog/www/wigos/wir/cb.html" TargetMode="External"/><Relationship Id="rId10" Type="http://schemas.openxmlformats.org/officeDocument/2006/relationships/hyperlink" Target="http://www.wmo.int/pages/prog/www/wigos/wir/osde.html" TargetMode="External"/><Relationship Id="rId11" Type="http://schemas.openxmlformats.org/officeDocument/2006/relationships/hyperlink" Target="http://www.wmo.int/pages/prog/www/wigos/wir/discovery.html" TargetMode="External"/><Relationship Id="rId12" Type="http://schemas.openxmlformats.org/officeDocument/2006/relationships/hyperlink" Target="http://www.wmo.int/pages/prog/www/wigos/wir/operations.html" TargetMode="External"/><Relationship Id="rId13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 idx="4294967295"/>
          </p:nvPr>
        </p:nvSpPr>
        <p:spPr>
          <a:xfrm>
            <a:off x="323850" y="1912937"/>
            <a:ext cx="8496300" cy="338455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lvl="0" algn="ctr" defTabSz="914400">
              <a:defRPr sz="1800"/>
            </a:pPr>
            <a:r>
              <a:rPr sz="4800">
                <a:solidFill>
                  <a:srgbClr val="FBFFFB"/>
                </a:solidFill>
                <a:latin typeface="Arial Bold"/>
                <a:ea typeface="Arial Bold"/>
                <a:cs typeface="Arial Bold"/>
                <a:sym typeface="Arial Bold"/>
              </a:rPr>
              <a:t>WIGOS</a:t>
            </a:r>
            <a:endParaRPr sz="4800">
              <a:solidFill>
                <a:srgbClr val="FBFFFB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algn="ctr" defTabSz="914400">
              <a:defRPr sz="1800"/>
            </a:pPr>
            <a:r>
              <a:rPr i="1" sz="2800">
                <a:solidFill>
                  <a:srgbClr val="FBFFFB"/>
                </a:solidFill>
                <a:latin typeface="Arial Bold"/>
                <a:ea typeface="Arial Bold"/>
                <a:cs typeface="Arial Bold"/>
                <a:sym typeface="Arial Bold"/>
              </a:rPr>
              <a:t>The WMO Foundation for Meeting the Observing Needs of Weather, Climate, Water and Environmental Services</a:t>
            </a:r>
            <a:endParaRPr i="1" sz="2800">
              <a:solidFill>
                <a:srgbClr val="FBFFFB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algn="ctr" defTabSz="914400">
              <a:defRPr sz="1800"/>
            </a:pPr>
            <a:br>
              <a:rPr i="1" sz="2800">
                <a:solidFill>
                  <a:srgbClr val="000099"/>
                </a:solidFill>
                <a:latin typeface="Arial Bold"/>
                <a:ea typeface="Arial Bold"/>
                <a:cs typeface="Arial Bold"/>
                <a:sym typeface="Arial Bold"/>
              </a:rPr>
            </a:br>
            <a:r>
              <a:rPr sz="2800">
                <a:latin typeface="Arial Bold"/>
                <a:ea typeface="Arial Bold"/>
                <a:cs typeface="Arial Bold"/>
                <a:sym typeface="Arial Bold"/>
              </a:rPr>
              <a:t>RA I Sub-Regional  Workshop on WIGOS and WIS</a:t>
            </a:r>
            <a:br>
              <a:rPr sz="2800">
                <a:latin typeface="Arial Bold"/>
                <a:ea typeface="Arial Bold"/>
                <a:cs typeface="Arial Bold"/>
                <a:sym typeface="Arial Bold"/>
              </a:rPr>
            </a:br>
            <a:r>
              <a:rPr i="1" sz="2800">
                <a:latin typeface="Arial Bold"/>
                <a:ea typeface="Arial Bold"/>
                <a:cs typeface="Arial Bold"/>
                <a:sym typeface="Arial Bold"/>
              </a:rPr>
              <a:t>Brazzaville, April 29- May 2 2014 </a:t>
            </a:r>
            <a:r>
              <a:rPr i="1" sz="2800"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36" name="Shape 36"/>
          <p:cNvSpPr/>
          <p:nvPr>
            <p:ph type="body" idx="4294967295"/>
          </p:nvPr>
        </p:nvSpPr>
        <p:spPr>
          <a:xfrm>
            <a:off x="395287" y="5084762"/>
            <a:ext cx="8280401" cy="108108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algn="ctr" defTabSz="914400">
              <a:lnSpc>
                <a:spcPct val="80000"/>
              </a:lnSpc>
              <a:spcBef>
                <a:spcPts val="600"/>
              </a:spcBef>
              <a:buClr>
                <a:srgbClr val="FF9900"/>
              </a:buClr>
              <a:buFont typeface="Wingdings"/>
              <a:defRPr sz="1800"/>
            </a:pP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 defTabSz="914400">
              <a:lnSpc>
                <a:spcPct val="80000"/>
              </a:lnSpc>
              <a:spcBef>
                <a:spcPts val="600"/>
              </a:spcBef>
              <a:buClr>
                <a:srgbClr val="FF9900"/>
              </a:buClr>
              <a:buFont typeface="Wingdings"/>
              <a:defRPr sz="1800"/>
            </a:pPr>
            <a:r>
              <a: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Dr L.P. Riishojgaard,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 defTabSz="914400">
              <a:lnSpc>
                <a:spcPct val="80000"/>
              </a:lnSpc>
              <a:spcBef>
                <a:spcPts val="600"/>
              </a:spcBef>
              <a:buClr>
                <a:srgbClr val="FF9900"/>
              </a:buClr>
              <a:buFont typeface="Wingdings"/>
              <a:defRPr sz="1800"/>
            </a:pPr>
            <a:r>
              <a: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WIGOS Project Manager, WMO Secretariat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type="title" idx="4294967295"/>
          </p:nvPr>
        </p:nvSpPr>
        <p:spPr>
          <a:xfrm>
            <a:off x="250825" y="188912"/>
            <a:ext cx="8713788" cy="792163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defTabSz="914400">
              <a:defRPr sz="3000">
                <a:solidFill>
                  <a:srgbClr val="33339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33399"/>
                </a:solidFill>
              </a:rPr>
              <a:t>Implementation Steps - Regional Level</a:t>
            </a:r>
          </a:p>
        </p:txBody>
      </p:sp>
      <p:sp>
        <p:nvSpPr>
          <p:cNvPr id="109" name="Shape 109"/>
          <p:cNvSpPr/>
          <p:nvPr>
            <p:ph type="body" idx="4294967295"/>
          </p:nvPr>
        </p:nvSpPr>
        <p:spPr>
          <a:xfrm>
            <a:off x="179387" y="981075"/>
            <a:ext cx="8785226" cy="50641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495300" indent="-4953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600">
                <a:latin typeface="Arial"/>
                <a:ea typeface="Arial"/>
                <a:cs typeface="Arial"/>
                <a:sym typeface="Arial"/>
              </a:rPr>
              <a:t>Identify</a:t>
            </a:r>
            <a:r>
              <a:rPr sz="26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sz="260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major issues</a:t>
            </a:r>
            <a:r>
              <a:rPr sz="26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600">
                <a:latin typeface="Arial"/>
                <a:ea typeface="Arial"/>
                <a:cs typeface="Arial"/>
                <a:sym typeface="Arial"/>
              </a:rPr>
              <a:t>of the Region (&amp; its Sub-regions): </a:t>
            </a:r>
            <a:r>
              <a:rPr sz="2600">
                <a:latin typeface="Arial"/>
                <a:ea typeface="Arial"/>
                <a:cs typeface="Arial"/>
                <a:sym typeface="Arial"/>
              </a:rPr>
              <a:t>observational challenges, critical gaps and solutions against the identified services priorities of the Region/Sub-regions;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lvl="0" marL="495300" indent="-4953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600">
                <a:latin typeface="Arial"/>
                <a:ea typeface="Arial"/>
                <a:cs typeface="Arial"/>
                <a:sym typeface="Arial"/>
              </a:rPr>
              <a:t>Indicate</a:t>
            </a:r>
            <a:r>
              <a:rPr sz="26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sz="260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the best/appropriate working approach</a:t>
            </a:r>
            <a:r>
              <a:rPr sz="26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600">
                <a:latin typeface="Arial"/>
                <a:ea typeface="Arial"/>
                <a:cs typeface="Arial"/>
                <a:sym typeface="Arial"/>
              </a:rPr>
              <a:t>for the Region / Sub-region taking advantage of on-going/planned initiatives, activities, groupings, projects (synergy of them) to address requirements, needs, priorities &amp; associated challenges, respecting specifics of each Subregion;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lvl="0" marL="495300" indent="-4953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600">
                <a:latin typeface="Arial"/>
                <a:ea typeface="Arial"/>
                <a:cs typeface="Arial"/>
                <a:sym typeface="Arial"/>
              </a:rPr>
              <a:t>Propose</a:t>
            </a:r>
            <a:r>
              <a:rPr sz="26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sz="260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potential solutions</a:t>
            </a:r>
            <a:r>
              <a:rPr sz="26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 against the identified services priorities of the Region/Sub-regions;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title" idx="4294967295"/>
          </p:nvPr>
        </p:nvSpPr>
        <p:spPr>
          <a:xfrm>
            <a:off x="250825" y="188912"/>
            <a:ext cx="8713788" cy="792163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defTabSz="914400">
              <a:defRPr sz="3000">
                <a:solidFill>
                  <a:srgbClr val="33339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33399"/>
                </a:solidFill>
              </a:rPr>
              <a:t>Implementation Steps - Regional Level</a:t>
            </a:r>
          </a:p>
        </p:txBody>
      </p:sp>
      <p:sp>
        <p:nvSpPr>
          <p:cNvPr id="112" name="Shape 112"/>
          <p:cNvSpPr/>
          <p:nvPr>
            <p:ph type="body" idx="4294967295"/>
          </p:nvPr>
        </p:nvSpPr>
        <p:spPr>
          <a:xfrm>
            <a:off x="179387" y="908050"/>
            <a:ext cx="8785226" cy="51847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495300" indent="-495300" defTabSz="914400">
              <a:lnSpc>
                <a:spcPct val="90000"/>
              </a:lnSpc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b="1" i="1" sz="2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Develop</a:t>
            </a:r>
            <a:r>
              <a:rPr sz="2600">
                <a:solidFill>
                  <a:srgbClr val="FF0000"/>
                </a:solidFill>
                <a:latin typeface="Arial Bold"/>
                <a:ea typeface="Arial Bold"/>
                <a:cs typeface="Arial Bold"/>
                <a:sym typeface="Arial Bold"/>
              </a:rPr>
              <a:t> R-WIP</a:t>
            </a:r>
            <a:r>
              <a:rPr sz="2600">
                <a:latin typeface="Arial"/>
                <a:ea typeface="Arial"/>
                <a:cs typeface="Arial"/>
                <a:sym typeface="Arial"/>
              </a:rPr>
              <a:t>: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lvl="1" marL="806450" indent="-349250" defTabSz="914400">
              <a:lnSpc>
                <a:spcPct val="90000"/>
              </a:lnSpc>
              <a:spcBef>
                <a:spcPts val="5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200">
                <a:latin typeface="Arial"/>
                <a:ea typeface="Arial"/>
                <a:cs typeface="Arial"/>
                <a:sym typeface="Arial"/>
              </a:rPr>
              <a:t>Identify implementation activities for WIGOS Key Activity Areas</a:t>
            </a:r>
            <a:r>
              <a:rPr sz="2200">
                <a:latin typeface="Arial"/>
                <a:ea typeface="Arial"/>
                <a:cs typeface="Arial"/>
                <a:sym typeface="Arial"/>
              </a:rPr>
              <a:t>;</a:t>
            </a:r>
            <a:r>
              <a:rPr b="1" i="1" sz="22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1" sz="2200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806450" indent="-349250" defTabSz="914400">
              <a:lnSpc>
                <a:spcPct val="90000"/>
              </a:lnSpc>
              <a:spcBef>
                <a:spcPts val="5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200">
                <a:latin typeface="Arial"/>
                <a:ea typeface="Arial"/>
                <a:cs typeface="Arial"/>
                <a:sym typeface="Arial"/>
              </a:rPr>
              <a:t>Align R-WIP with major regional / subregional &amp; national activities and harmonized aid-funded on-going national/bilateral/subregional projects; 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lvl="1" marL="806450" indent="-349250" defTabSz="914400">
              <a:lnSpc>
                <a:spcPct val="90000"/>
              </a:lnSpc>
              <a:spcBef>
                <a:spcPts val="5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200">
                <a:latin typeface="Arial"/>
                <a:ea typeface="Arial"/>
                <a:cs typeface="Arial"/>
                <a:sym typeface="Arial"/>
              </a:rPr>
              <a:t>Align R-WIP-I with all WMO Priorities (GFCS-IP, CB/CD, DRR), and GCOS-IP, EGOS-IP; 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lvl="1" marL="806450" indent="-349250" defTabSz="914400">
              <a:lnSpc>
                <a:spcPct val="90000"/>
              </a:lnSpc>
              <a:spcBef>
                <a:spcPts val="5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200">
                <a:latin typeface="Arial"/>
                <a:ea typeface="Arial"/>
                <a:cs typeface="Arial"/>
                <a:sym typeface="Arial"/>
              </a:rPr>
              <a:t>Propose </a:t>
            </a:r>
            <a:r>
              <a:rPr i="1" sz="2200" u="sng">
                <a:latin typeface="Arial"/>
                <a:ea typeface="Arial"/>
                <a:cs typeface="Arial"/>
                <a:sym typeface="Arial"/>
              </a:rPr>
              <a:t>bilateral or multilateral Sub-regional projects, or inter-regional projects </a:t>
            </a:r>
            <a:r>
              <a:rPr sz="2200">
                <a:latin typeface="Arial"/>
                <a:ea typeface="Arial"/>
                <a:cs typeface="Arial"/>
                <a:sym typeface="Arial"/>
              </a:rPr>
              <a:t>(e.g. between RA I &amp; VI / RA I &amp; II);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lvl="1" marL="806450" indent="-349250" defTabSz="914400">
              <a:lnSpc>
                <a:spcPct val="90000"/>
              </a:lnSpc>
              <a:spcBef>
                <a:spcPts val="5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i="1" sz="2200" u="sng">
                <a:latin typeface="Arial"/>
                <a:ea typeface="Arial"/>
                <a:cs typeface="Arial"/>
                <a:sym typeface="Arial"/>
              </a:rPr>
              <a:t>Align </a:t>
            </a:r>
            <a:r>
              <a:rPr i="1" sz="2200" u="sng">
                <a:latin typeface="Arial"/>
                <a:ea typeface="Arial"/>
                <a:cs typeface="Arial"/>
                <a:sym typeface="Arial"/>
              </a:rPr>
              <a:t>with existing funding and look for funding opportunities;</a:t>
            </a:r>
            <a:endParaRPr i="1" sz="2200" u="sng">
              <a:latin typeface="Arial"/>
              <a:ea typeface="Arial"/>
              <a:cs typeface="Arial"/>
              <a:sym typeface="Arial"/>
            </a:endParaRPr>
          </a:p>
          <a:p>
            <a:pPr lvl="0" marL="495300" indent="-495300" defTabSz="914400">
              <a:lnSpc>
                <a:spcPct val="90000"/>
              </a:lnSpc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600">
                <a:latin typeface="Arial"/>
                <a:ea typeface="Arial"/>
                <a:cs typeface="Arial"/>
                <a:sym typeface="Arial"/>
              </a:rPr>
              <a:t>Identify appropriate mechanism for implementation of agreed tasks and projects.</a:t>
            </a:r>
            <a:r>
              <a:rPr sz="2600">
                <a:latin typeface="Arial"/>
                <a:ea typeface="Arial"/>
                <a:cs typeface="Arial"/>
                <a:sym typeface="Arial"/>
              </a:rPr>
              <a:t> 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lvl="0" marL="495300" indent="-495300" defTabSz="914400">
              <a:lnSpc>
                <a:spcPct val="90000"/>
              </a:lnSpc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600">
                <a:latin typeface="Arial"/>
                <a:ea typeface="Arial"/>
                <a:cs typeface="Arial"/>
                <a:sym typeface="Arial"/>
              </a:rPr>
              <a:t>Identify Resources and potential Donors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type="title"/>
          </p:nvPr>
        </p:nvSpPr>
        <p:spPr>
          <a:xfrm>
            <a:off x="250825" y="188912"/>
            <a:ext cx="8713788" cy="792163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lvl="0" defTabSz="685800">
              <a:defRPr sz="1800"/>
            </a:pPr>
            <a:r>
              <a:rPr sz="2700">
                <a:solidFill>
                  <a:srgbClr val="333399"/>
                </a:solidFill>
                <a:latin typeface="Arial Bold"/>
                <a:ea typeface="Arial Bold"/>
                <a:cs typeface="Arial Bold"/>
                <a:sym typeface="Arial Bold"/>
              </a:rPr>
              <a:t>Regional WIGOS Implementation Plan</a:t>
            </a:r>
            <a:endParaRPr sz="2700">
              <a:solidFill>
                <a:srgbClr val="333399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685800">
              <a:defRPr sz="1800"/>
            </a:pPr>
            <a:r>
              <a:rPr sz="2700">
                <a:solidFill>
                  <a:srgbClr val="333399"/>
                </a:solidFill>
                <a:latin typeface="Arial Bold"/>
                <a:ea typeface="Arial Bold"/>
                <a:cs typeface="Arial Bold"/>
                <a:sym typeface="Arial Bold"/>
              </a:rPr>
              <a:t>for Region I (R-WIP-I)</a:t>
            </a:r>
          </a:p>
        </p:txBody>
      </p:sp>
      <p:sp>
        <p:nvSpPr>
          <p:cNvPr id="115" name="Shape 115"/>
          <p:cNvSpPr/>
          <p:nvPr>
            <p:ph type="body" idx="1"/>
          </p:nvPr>
        </p:nvSpPr>
        <p:spPr>
          <a:xfrm>
            <a:off x="250825" y="1243012"/>
            <a:ext cx="8893175" cy="48974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5334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lvl="0" marL="1244600" indent="-12446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Draft exist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lvl="0" marL="1244600" indent="-12446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The plan is to have R-WIP-I adopted by the RA-I Session in November 2014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lvl="0" marL="1244600" indent="-12446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The key element of the R-WIP is section 2, listing the ten main activity areas of the WIGOS implementation, with a regional focus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lvl="0" marL="1244600" indent="-12446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One of the main goals of the present Workshop is to identify and list any WIGOS implementation steps of particular relevance to the sub-region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title" idx="4294967295"/>
          </p:nvPr>
        </p:nvSpPr>
        <p:spPr>
          <a:xfrm>
            <a:off x="179387" y="115887"/>
            <a:ext cx="8856663" cy="576263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defTabSz="914400">
              <a:defRPr sz="2800">
                <a:latin typeface="Arial Bold"/>
                <a:ea typeface="Arial Bold"/>
                <a:cs typeface="Arial Bold"/>
                <a:sym typeface="Arial Bold"/>
                <a:hlinkClick r:id="rId2" invalidUrl="" action="" tgtFrame="" tooltip="" history="1" highlightClick="0" endSnd="0"/>
              </a:defRPr>
            </a:lvl1pPr>
          </a:lstStyle>
          <a:p>
            <a:pPr lvl="0">
              <a:defRPr sz="1800"/>
            </a:pPr>
            <a:r>
              <a:rPr sz="2800">
                <a:hlinkClick r:id="rId2" invalidUrl="" action="" tgtFrame="" tooltip="" history="1" highlightClick="0" endSnd="0"/>
              </a:rPr>
              <a:t>WIGOS Framework Implementation Plan (WIP)</a:t>
            </a:r>
          </a:p>
        </p:txBody>
      </p:sp>
      <p:sp>
        <p:nvSpPr>
          <p:cNvPr id="118" name="Shape 118"/>
          <p:cNvSpPr/>
          <p:nvPr>
            <p:ph type="body" idx="4294967295"/>
          </p:nvPr>
        </p:nvSpPr>
        <p:spPr>
          <a:xfrm>
            <a:off x="179387" y="557212"/>
            <a:ext cx="2016126" cy="568326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609600" indent="-609600" defTabSz="914400">
              <a:spcBef>
                <a:spcPts val="500"/>
              </a:spcBef>
              <a:buClr>
                <a:srgbClr val="FF9900"/>
              </a:buClr>
              <a:buFont typeface="Wingdings"/>
              <a:defRPr sz="22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200"/>
              <a:t>CONTENTS</a:t>
            </a:r>
          </a:p>
        </p:txBody>
      </p:sp>
      <p:sp>
        <p:nvSpPr>
          <p:cNvPr id="119" name="Shape 119"/>
          <p:cNvSpPr/>
          <p:nvPr/>
        </p:nvSpPr>
        <p:spPr>
          <a:xfrm>
            <a:off x="179387" y="1268412"/>
            <a:ext cx="3671888" cy="3722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08000" indent="-508000">
              <a:spcBef>
                <a:spcPts val="400"/>
              </a:spcBef>
              <a:buClr>
                <a:srgbClr val="FF9900"/>
              </a:buClr>
              <a:buSzPct val="100000"/>
              <a:buAutoNum type="arabicPeriod" startAt="1"/>
              <a:defRPr sz="1800"/>
            </a:pPr>
            <a:r>
              <a:rPr sz="2000"/>
              <a:t>Introduction and Background</a:t>
            </a:r>
            <a:endParaRPr sz="2000"/>
          </a:p>
          <a:p>
            <a:pPr lvl="0" marL="508000" indent="-508000">
              <a:spcBef>
                <a:spcPts val="400"/>
              </a:spcBef>
              <a:buClr>
                <a:srgbClr val="FF9900"/>
              </a:buClr>
              <a:buSzPct val="100000"/>
              <a:buAutoNum type="arabicPeriod" startAt="1"/>
              <a:defRPr sz="1800"/>
            </a:pPr>
            <a:r>
              <a:rPr sz="2000">
                <a:solidFill>
                  <a:srgbClr val="FF0000"/>
                </a:solidFill>
              </a:rPr>
              <a:t>Key Activity Areas for WIGOS Implementation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508000" indent="-508000">
              <a:spcBef>
                <a:spcPts val="400"/>
              </a:spcBef>
              <a:buClr>
                <a:srgbClr val="FF9900"/>
              </a:buClr>
              <a:buSzPct val="100000"/>
              <a:buAutoNum type="arabicPeriod" startAt="1"/>
              <a:defRPr sz="1800"/>
            </a:pPr>
            <a:r>
              <a:rPr sz="2000"/>
              <a:t>Project Management</a:t>
            </a:r>
            <a:endParaRPr sz="2000"/>
          </a:p>
          <a:p>
            <a:pPr lvl="0" marL="508000" indent="-508000">
              <a:spcBef>
                <a:spcPts val="400"/>
              </a:spcBef>
              <a:buClr>
                <a:srgbClr val="FF9900"/>
              </a:buClr>
              <a:buSzPct val="100000"/>
              <a:buAutoNum type="arabicPeriod" startAt="1"/>
              <a:defRPr sz="1800"/>
            </a:pPr>
            <a:r>
              <a:rPr sz="2000"/>
              <a:t>Implementation</a:t>
            </a:r>
            <a:endParaRPr sz="2000"/>
          </a:p>
          <a:p>
            <a:pPr lvl="0" marL="508000" indent="-508000">
              <a:spcBef>
                <a:spcPts val="400"/>
              </a:spcBef>
              <a:buClr>
                <a:srgbClr val="FF9900"/>
              </a:buClr>
              <a:buSzPct val="100000"/>
              <a:buAutoNum type="arabicPeriod" startAt="1"/>
              <a:defRPr sz="1800"/>
            </a:pPr>
            <a:r>
              <a:rPr sz="2000"/>
              <a:t>Resources</a:t>
            </a:r>
            <a:endParaRPr sz="2000"/>
          </a:p>
          <a:p>
            <a:pPr lvl="0" marL="508000" indent="-508000">
              <a:spcBef>
                <a:spcPts val="400"/>
              </a:spcBef>
              <a:buClr>
                <a:srgbClr val="FF9900"/>
              </a:buClr>
              <a:buSzPct val="100000"/>
              <a:buAutoNum type="arabicPeriod" startAt="1"/>
              <a:defRPr sz="1800"/>
            </a:pPr>
            <a:r>
              <a:rPr sz="2000"/>
              <a:t>Risk Assessment / Management</a:t>
            </a:r>
            <a:endParaRPr sz="2000"/>
          </a:p>
          <a:p>
            <a:pPr lvl="0" marL="508000" indent="-508000">
              <a:spcBef>
                <a:spcPts val="400"/>
              </a:spcBef>
              <a:buClr>
                <a:srgbClr val="FF9900"/>
              </a:buClr>
              <a:buSzPct val="100000"/>
              <a:buAutoNum type="arabicPeriod" startAt="1"/>
              <a:defRPr sz="1800"/>
            </a:pPr>
            <a:r>
              <a:rPr sz="2000"/>
              <a:t>Outlook</a:t>
            </a:r>
            <a:endParaRPr sz="2000"/>
          </a:p>
          <a:p>
            <a:pPr lvl="0" marL="609600" indent="-609600">
              <a:spcBef>
                <a:spcPts val="400"/>
              </a:spcBef>
              <a:defRPr sz="1800"/>
            </a:pPr>
            <a:r>
              <a:rPr sz="2000"/>
              <a:t>Annexes</a:t>
            </a:r>
          </a:p>
        </p:txBody>
      </p:sp>
      <p:sp>
        <p:nvSpPr>
          <p:cNvPr id="120" name="Shape 120"/>
          <p:cNvSpPr/>
          <p:nvPr/>
        </p:nvSpPr>
        <p:spPr>
          <a:xfrm>
            <a:off x="4211637" y="615443"/>
            <a:ext cx="4402138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lvl="0">
              <a:spcBef>
                <a:spcPts val="500"/>
              </a:spcBef>
              <a:defRPr sz="1800"/>
            </a:pPr>
            <a:r>
              <a:rPr sz="2200"/>
              <a:t>KEY ACTIVITY AREAS</a:t>
            </a:r>
            <a:r>
              <a:rPr sz="2400"/>
              <a:t> </a:t>
            </a:r>
          </a:p>
        </p:txBody>
      </p:sp>
      <p:sp>
        <p:nvSpPr>
          <p:cNvPr id="121" name="Shape 121"/>
          <p:cNvSpPr/>
          <p:nvPr/>
        </p:nvSpPr>
        <p:spPr>
          <a:xfrm>
            <a:off x="3706812" y="1052512"/>
            <a:ext cx="5473701" cy="4710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1" marL="963929" indent="-506729">
              <a:lnSpc>
                <a:spcPct val="80000"/>
              </a:lnSpc>
              <a:spcBef>
                <a:spcPts val="400"/>
              </a:spcBef>
              <a:buClr>
                <a:srgbClr val="FF9900"/>
              </a:buClr>
              <a:buSzPct val="100000"/>
              <a:buAutoNum type="arabicParenR" startAt="1"/>
              <a:defRPr sz="1800"/>
            </a:pPr>
            <a:r>
              <a:rPr sz="1900">
                <a:solidFill>
                  <a:srgbClr val="000099"/>
                </a:solidFill>
              </a:rPr>
              <a:t>Management of WIGOS implementation </a:t>
            </a:r>
            <a:endParaRPr sz="1900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963929" indent="-506729">
              <a:lnSpc>
                <a:spcPct val="80000"/>
              </a:lnSpc>
              <a:spcBef>
                <a:spcPts val="400"/>
              </a:spcBef>
              <a:buClr>
                <a:srgbClr val="FF9900"/>
              </a:buClr>
              <a:buSzPct val="100000"/>
              <a:buAutoNum type="arabicParenR" startAt="1"/>
              <a:defRPr sz="1800"/>
            </a:pPr>
            <a:r>
              <a:rPr sz="1900">
                <a:solidFill>
                  <a:srgbClr val="000099"/>
                </a:solidFill>
              </a:rPr>
              <a:t>Collaboration with WMO co-sponsored observing systems &amp; </a:t>
            </a:r>
            <a:r>
              <a:rPr sz="1900">
                <a:solidFill>
                  <a:srgbClr val="000099"/>
                </a:solidFill>
              </a:rPr>
              <a:t>international partners</a:t>
            </a:r>
            <a:endParaRPr sz="1900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963929" indent="-506729">
              <a:lnSpc>
                <a:spcPct val="80000"/>
              </a:lnSpc>
              <a:spcBef>
                <a:spcPts val="400"/>
              </a:spcBef>
              <a:buClr>
                <a:srgbClr val="FF9900"/>
              </a:buClr>
              <a:buSzPct val="100000"/>
              <a:buAutoNum type="arabicParenR" startAt="1"/>
              <a:defRPr sz="1800"/>
            </a:pPr>
            <a:r>
              <a:rPr sz="1900">
                <a:solidFill>
                  <a:srgbClr val="000099"/>
                </a:solidFill>
              </a:rPr>
              <a:t>Design, planning and optimized evolution</a:t>
            </a:r>
            <a:endParaRPr sz="1900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963929" indent="-506729">
              <a:lnSpc>
                <a:spcPct val="80000"/>
              </a:lnSpc>
              <a:spcBef>
                <a:spcPts val="400"/>
              </a:spcBef>
              <a:buClr>
                <a:srgbClr val="FF9900"/>
              </a:buClr>
              <a:buSzPct val="100000"/>
              <a:buAutoNum type="arabicParenR" startAt="1"/>
              <a:defRPr sz="1800"/>
            </a:pPr>
            <a:r>
              <a:rPr sz="1900">
                <a:solidFill>
                  <a:srgbClr val="000099"/>
                </a:solidFill>
              </a:rPr>
              <a:t>Observing System operation and maintenance</a:t>
            </a:r>
            <a:endParaRPr sz="1900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963929" indent="-506729">
              <a:lnSpc>
                <a:spcPct val="80000"/>
              </a:lnSpc>
              <a:spcBef>
                <a:spcPts val="400"/>
              </a:spcBef>
              <a:buClr>
                <a:srgbClr val="FF9900"/>
              </a:buClr>
              <a:buSzPct val="100000"/>
              <a:buAutoNum type="arabicParenR" startAt="1"/>
              <a:defRPr sz="1800"/>
            </a:pPr>
            <a:r>
              <a:rPr sz="1900">
                <a:solidFill>
                  <a:srgbClr val="000099"/>
                </a:solidFill>
              </a:rPr>
              <a:t>Quality Management</a:t>
            </a:r>
            <a:endParaRPr sz="1900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963929" indent="-506729">
              <a:lnSpc>
                <a:spcPct val="80000"/>
              </a:lnSpc>
              <a:spcBef>
                <a:spcPts val="400"/>
              </a:spcBef>
              <a:buClr>
                <a:srgbClr val="FF9900"/>
              </a:buClr>
              <a:buSzPct val="100000"/>
              <a:buAutoNum type="arabicParenR" startAt="1"/>
              <a:defRPr sz="1800"/>
            </a:pPr>
            <a:r>
              <a:rPr sz="1900">
                <a:solidFill>
                  <a:srgbClr val="000099"/>
                </a:solidFill>
              </a:rPr>
              <a:t>Standardization, system interoperability and data compatibility</a:t>
            </a:r>
            <a:endParaRPr sz="1900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963929" indent="-506729">
              <a:lnSpc>
                <a:spcPct val="80000"/>
              </a:lnSpc>
              <a:spcBef>
                <a:spcPts val="400"/>
              </a:spcBef>
              <a:buClr>
                <a:srgbClr val="FF9900"/>
              </a:buClr>
              <a:buSzPct val="100000"/>
              <a:buAutoNum type="arabicParenR" startAt="1"/>
              <a:defRPr sz="1800"/>
            </a:pPr>
            <a:r>
              <a:rPr sz="1900">
                <a:solidFill>
                  <a:srgbClr val="000099"/>
                </a:solidFill>
              </a:rPr>
              <a:t>The WIGOS Operational Information Resource </a:t>
            </a:r>
            <a:endParaRPr sz="1900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963929" indent="-506729">
              <a:lnSpc>
                <a:spcPct val="80000"/>
              </a:lnSpc>
              <a:spcBef>
                <a:spcPts val="400"/>
              </a:spcBef>
              <a:buClr>
                <a:srgbClr val="FF9900"/>
              </a:buClr>
              <a:buSzPct val="100000"/>
              <a:buAutoNum type="arabicParenR" startAt="1"/>
              <a:defRPr sz="1800"/>
            </a:pPr>
            <a:r>
              <a:rPr sz="1900">
                <a:solidFill>
                  <a:srgbClr val="000099"/>
                </a:solidFill>
              </a:rPr>
              <a:t>Data and metadata management, delivery and archival</a:t>
            </a:r>
            <a:endParaRPr sz="1900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963929" indent="-506729">
              <a:lnSpc>
                <a:spcPct val="80000"/>
              </a:lnSpc>
              <a:spcBef>
                <a:spcPts val="400"/>
              </a:spcBef>
              <a:buClr>
                <a:srgbClr val="FF9900"/>
              </a:buClr>
              <a:buSzPct val="100000"/>
              <a:buAutoNum type="arabicParenR" startAt="1"/>
              <a:defRPr sz="1800"/>
            </a:pPr>
            <a:r>
              <a:rPr sz="1900">
                <a:solidFill>
                  <a:srgbClr val="000099"/>
                </a:solidFill>
              </a:rPr>
              <a:t>Capacity development</a:t>
            </a:r>
            <a:endParaRPr sz="1900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963929" indent="-506729">
              <a:lnSpc>
                <a:spcPct val="80000"/>
              </a:lnSpc>
              <a:spcBef>
                <a:spcPts val="400"/>
              </a:spcBef>
              <a:buClr>
                <a:srgbClr val="FF9900"/>
              </a:buClr>
              <a:buSzPct val="100000"/>
              <a:buAutoNum type="arabicParenR" startAt="1"/>
              <a:defRPr sz="1800"/>
            </a:pPr>
            <a:r>
              <a:rPr sz="1900">
                <a:solidFill>
                  <a:srgbClr val="000099"/>
                </a:solidFill>
              </a:rPr>
              <a:t>Communications and outreach</a:t>
            </a:r>
          </a:p>
        </p:txBody>
      </p:sp>
      <p:sp>
        <p:nvSpPr>
          <p:cNvPr id="122" name="Shape 122"/>
          <p:cNvSpPr/>
          <p:nvPr/>
        </p:nvSpPr>
        <p:spPr>
          <a:xfrm>
            <a:off x="3348037" y="1196975"/>
            <a:ext cx="792163" cy="496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21600" y="0"/>
                </a:lnTo>
                <a:cubicBezTo>
                  <a:pt x="15635" y="0"/>
                  <a:pt x="10800" y="108"/>
                  <a:pt x="10800" y="242"/>
                </a:cubicBezTo>
                <a:lnTo>
                  <a:pt x="10800" y="4589"/>
                </a:lnTo>
                <a:cubicBezTo>
                  <a:pt x="10800" y="4723"/>
                  <a:pt x="5965" y="4831"/>
                  <a:pt x="0" y="4831"/>
                </a:cubicBezTo>
                <a:lnTo>
                  <a:pt x="0" y="4831"/>
                </a:lnTo>
                <a:cubicBezTo>
                  <a:pt x="5965" y="4831"/>
                  <a:pt x="10800" y="4939"/>
                  <a:pt x="10800" y="5073"/>
                </a:cubicBezTo>
                <a:lnTo>
                  <a:pt x="10800" y="21358"/>
                </a:lnTo>
                <a:cubicBezTo>
                  <a:pt x="10800" y="21492"/>
                  <a:pt x="15635" y="21600"/>
                  <a:pt x="21600" y="21600"/>
                </a:cubicBezTo>
              </a:path>
            </a:pathLst>
          </a:custGeom>
          <a:solidFill>
            <a:srgbClr val="BBE0E3"/>
          </a:solidFill>
          <a:ln>
            <a:solidFill/>
            <a:round/>
          </a:ln>
        </p:spPr>
        <p:txBody>
          <a:bodyPr lIns="0" tIns="0" rIns="0" bIns="0"/>
          <a:lstStyle/>
          <a:p>
            <a:pPr lvl="0">
              <a:spcBef>
                <a:spcPts val="1000"/>
              </a:spcBef>
              <a:defRPr sz="2400">
                <a:latin typeface="Arial Narrow"/>
                <a:ea typeface="Arial Narrow"/>
                <a:cs typeface="Arial Narrow"/>
                <a:sym typeface="Arial Narrow"/>
              </a:defRPr>
            </a:pP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title"/>
          </p:nvPr>
        </p:nvSpPr>
        <p:spPr>
          <a:xfrm>
            <a:off x="250825" y="188912"/>
            <a:ext cx="8713788" cy="792163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defTabSz="685800">
              <a:defRPr sz="2700">
                <a:solidFill>
                  <a:srgbClr val="33339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333399"/>
                </a:solidFill>
              </a:rPr>
              <a:t>What are the main challenges in WIGOS for the Central Africa sub-region?</a:t>
            </a:r>
          </a:p>
        </p:txBody>
      </p:sp>
      <p:sp>
        <p:nvSpPr>
          <p:cNvPr id="125" name="Shape 125"/>
          <p:cNvSpPr/>
          <p:nvPr>
            <p:ph type="body" idx="1"/>
          </p:nvPr>
        </p:nvSpPr>
        <p:spPr>
          <a:xfrm>
            <a:off x="250825" y="1243012"/>
            <a:ext cx="8893175" cy="48974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448055" indent="-448055" defTabSz="768095">
              <a:spcBef>
                <a:spcPts val="5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b="1" sz="2688">
                <a:latin typeface="Arial"/>
                <a:ea typeface="Arial"/>
                <a:cs typeface="Arial"/>
                <a:sym typeface="Arial"/>
              </a:rPr>
              <a:t>This is for the Workshop to map out!</a:t>
            </a:r>
            <a:endParaRPr b="1" sz="2688">
              <a:latin typeface="Arial"/>
              <a:ea typeface="Arial"/>
              <a:cs typeface="Arial"/>
              <a:sym typeface="Arial"/>
            </a:endParaRPr>
          </a:p>
          <a:p>
            <a:pPr lvl="0" marL="448055" indent="-448055" defTabSz="768095">
              <a:spcBef>
                <a:spcPts val="5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endParaRPr sz="2351">
              <a:latin typeface="Arial"/>
              <a:ea typeface="Arial"/>
              <a:cs typeface="Arial"/>
              <a:sym typeface="Arial"/>
            </a:endParaRPr>
          </a:p>
          <a:p>
            <a:pPr lvl="0" marL="1045463" indent="-1045463" defTabSz="768095">
              <a:spcBef>
                <a:spcPts val="5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351">
                <a:latin typeface="Arial"/>
                <a:ea typeface="Arial"/>
                <a:cs typeface="Arial"/>
                <a:sym typeface="Arial"/>
              </a:rPr>
              <a:t>One example: Availability of upper-air observations over the sub-region </a:t>
            </a:r>
            <a:endParaRPr sz="2351">
              <a:latin typeface="Arial"/>
              <a:ea typeface="Arial"/>
              <a:cs typeface="Arial"/>
              <a:sym typeface="Arial"/>
            </a:endParaRPr>
          </a:p>
          <a:p>
            <a:pPr lvl="1" marL="1429511" indent="-1045463" defTabSz="768095">
              <a:spcBef>
                <a:spcPts val="5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351">
                <a:latin typeface="Arial"/>
                <a:ea typeface="Arial"/>
                <a:cs typeface="Arial"/>
                <a:sym typeface="Arial"/>
              </a:rPr>
              <a:t>According to the Fifth WMO Impact Workshop (Sedona, 2012), the </a:t>
            </a:r>
            <a:r>
              <a:rPr b="1" sz="2351">
                <a:latin typeface="Arial"/>
                <a:ea typeface="Arial"/>
                <a:cs typeface="Arial"/>
                <a:sym typeface="Arial"/>
              </a:rPr>
              <a:t>radiosonde</a:t>
            </a:r>
            <a:r>
              <a:rPr sz="2351"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1" sz="2351">
                <a:latin typeface="Arial"/>
                <a:ea typeface="Arial"/>
                <a:cs typeface="Arial"/>
                <a:sym typeface="Arial"/>
              </a:rPr>
              <a:t>AMDAR</a:t>
            </a:r>
            <a:r>
              <a:rPr sz="2351">
                <a:latin typeface="Arial"/>
                <a:ea typeface="Arial"/>
                <a:cs typeface="Arial"/>
                <a:sym typeface="Arial"/>
              </a:rPr>
              <a:t> network are both among the five most important observing systems overall</a:t>
            </a:r>
            <a:endParaRPr sz="2351">
              <a:latin typeface="Arial"/>
              <a:ea typeface="Arial"/>
              <a:cs typeface="Arial"/>
              <a:sym typeface="Arial"/>
            </a:endParaRPr>
          </a:p>
          <a:p>
            <a:pPr lvl="1" marL="1429511" indent="-1045463" defTabSz="768095">
              <a:spcBef>
                <a:spcPts val="5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351">
                <a:latin typeface="Arial"/>
                <a:ea typeface="Arial"/>
                <a:cs typeface="Arial"/>
                <a:sym typeface="Arial"/>
              </a:rPr>
              <a:t>One of the few direct measurements of winds</a:t>
            </a:r>
            <a:endParaRPr sz="2351">
              <a:latin typeface="Arial"/>
              <a:ea typeface="Arial"/>
              <a:cs typeface="Arial"/>
              <a:sym typeface="Arial"/>
            </a:endParaRPr>
          </a:p>
          <a:p>
            <a:pPr lvl="1" marL="1429511" indent="-1045463" defTabSz="768095">
              <a:spcBef>
                <a:spcPts val="5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351">
                <a:latin typeface="Arial"/>
                <a:ea typeface="Arial"/>
                <a:cs typeface="Arial"/>
                <a:sym typeface="Arial"/>
              </a:rPr>
              <a:t>Especially in the tropics, wind measurements are indispensable; flow cannot readily be inferred from temperature measurements</a:t>
            </a:r>
            <a:endParaRPr sz="2351">
              <a:latin typeface="Arial"/>
              <a:ea typeface="Arial"/>
              <a:cs typeface="Arial"/>
              <a:sym typeface="Arial"/>
            </a:endParaRPr>
          </a:p>
          <a:p>
            <a:pPr lvl="1" marL="1429511" indent="-1045463" defTabSz="768095">
              <a:spcBef>
                <a:spcPts val="5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351">
                <a:latin typeface="Arial"/>
                <a:ea typeface="Arial"/>
                <a:cs typeface="Arial"/>
                <a:sym typeface="Arial"/>
              </a:rPr>
              <a:t>These data are important for </a:t>
            </a:r>
            <a:r>
              <a:rPr b="1" sz="2351">
                <a:latin typeface="Arial"/>
                <a:ea typeface="Arial"/>
                <a:cs typeface="Arial"/>
                <a:sym typeface="Arial"/>
              </a:rPr>
              <a:t>all WMO members</a:t>
            </a:r>
            <a:r>
              <a:rPr sz="2351">
                <a:latin typeface="Arial"/>
                <a:ea typeface="Arial"/>
                <a:cs typeface="Arial"/>
                <a:sym typeface="Arial"/>
              </a:rPr>
              <a:t>, not just for the sub-region itself</a:t>
            </a: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RA-I_Temps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04737"/>
            <a:ext cx="9144000" cy="66485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Central Africa Temps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5600" y="231737"/>
            <a:ext cx="9144000" cy="66485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aircraft ECMWF 07042014 12Z.g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2691"/>
            <a:ext cx="9144000" cy="63926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title"/>
          </p:nvPr>
        </p:nvSpPr>
        <p:spPr>
          <a:xfrm>
            <a:off x="250825" y="188912"/>
            <a:ext cx="8713788" cy="792163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defTabSz="914400">
              <a:defRPr sz="3600">
                <a:solidFill>
                  <a:srgbClr val="33339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33399"/>
                </a:solidFill>
              </a:rPr>
              <a:t>Challenge to the Workshop:</a:t>
            </a:r>
          </a:p>
        </p:txBody>
      </p:sp>
      <p:sp>
        <p:nvSpPr>
          <p:cNvPr id="134" name="Shape 134"/>
          <p:cNvSpPr/>
          <p:nvPr>
            <p:ph type="body" idx="1"/>
          </p:nvPr>
        </p:nvSpPr>
        <p:spPr>
          <a:xfrm>
            <a:off x="250825" y="1243012"/>
            <a:ext cx="8893175" cy="48974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490727" indent="-490727" defTabSz="841247">
              <a:spcBef>
                <a:spcPts val="5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b="1" sz="2944">
                <a:latin typeface="Arial"/>
                <a:ea typeface="Arial"/>
                <a:cs typeface="Arial"/>
                <a:sym typeface="Arial"/>
              </a:rPr>
              <a:t>Can we identify concrete steps to mitigate this situation?</a:t>
            </a:r>
            <a:endParaRPr b="1" sz="2944">
              <a:latin typeface="Arial"/>
              <a:ea typeface="Arial"/>
              <a:cs typeface="Arial"/>
              <a:sym typeface="Arial"/>
            </a:endParaRPr>
          </a:p>
          <a:p>
            <a:pPr lvl="1" marL="911352" indent="-490727" defTabSz="841247">
              <a:spcBef>
                <a:spcPts val="5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b="1" sz="2944">
                <a:latin typeface="Arial"/>
                <a:ea typeface="Arial"/>
                <a:cs typeface="Arial"/>
                <a:sym typeface="Arial"/>
              </a:rPr>
              <a:t>Telecommunications issues</a:t>
            </a:r>
            <a:endParaRPr b="1" sz="2944">
              <a:latin typeface="Arial"/>
              <a:ea typeface="Arial"/>
              <a:cs typeface="Arial"/>
              <a:sym typeface="Arial"/>
            </a:endParaRPr>
          </a:p>
          <a:p>
            <a:pPr lvl="1" marL="911352" indent="-490727" defTabSz="841247">
              <a:spcBef>
                <a:spcPts val="5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b="1" sz="2944">
                <a:latin typeface="Arial"/>
                <a:ea typeface="Arial"/>
                <a:cs typeface="Arial"/>
                <a:sym typeface="Arial"/>
              </a:rPr>
              <a:t>Reduction of the number of stations and focusing resources on the ones that remain</a:t>
            </a:r>
            <a:endParaRPr b="1" sz="2944">
              <a:latin typeface="Arial"/>
              <a:ea typeface="Arial"/>
              <a:cs typeface="Arial"/>
              <a:sym typeface="Arial"/>
            </a:endParaRPr>
          </a:p>
          <a:p>
            <a:pPr lvl="1" marL="911352" indent="-490727" defTabSz="841247">
              <a:spcBef>
                <a:spcPts val="5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b="1" sz="2944">
                <a:latin typeface="Arial"/>
                <a:ea typeface="Arial"/>
                <a:cs typeface="Arial"/>
                <a:sym typeface="Arial"/>
              </a:rPr>
              <a:t>Expansion of the AMDAR network, including ascent/descent profile observations</a:t>
            </a:r>
            <a:endParaRPr b="1" sz="2944">
              <a:latin typeface="Arial"/>
              <a:ea typeface="Arial"/>
              <a:cs typeface="Arial"/>
              <a:sym typeface="Arial"/>
            </a:endParaRPr>
          </a:p>
          <a:p>
            <a:pPr lvl="1" marL="911352" indent="-490727" defTabSz="841247">
              <a:spcBef>
                <a:spcPts val="5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b="1" sz="2944">
                <a:latin typeface="Arial"/>
                <a:ea typeface="Arial"/>
                <a:cs typeface="Arial"/>
                <a:sym typeface="Arial"/>
              </a:rPr>
              <a:t>Can improved and increased use of satellite data help out?</a:t>
            </a:r>
            <a:endParaRPr b="1" sz="2944">
              <a:latin typeface="Arial"/>
              <a:ea typeface="Arial"/>
              <a:cs typeface="Arial"/>
              <a:sym typeface="Arial"/>
            </a:endParaRPr>
          </a:p>
          <a:p>
            <a:pPr lvl="1" marL="911352" indent="-490727" defTabSz="841247">
              <a:spcBef>
                <a:spcPts val="5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b="1" sz="2944">
                <a:latin typeface="Arial"/>
                <a:ea typeface="Arial"/>
                <a:cs typeface="Arial"/>
                <a:sym typeface="Arial"/>
              </a:rPr>
              <a:t>Other ideas? …</a:t>
            </a:r>
          </a:p>
        </p:txBody>
      </p:sp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title" idx="4294967295"/>
          </p:nvPr>
        </p:nvSpPr>
        <p:spPr>
          <a:xfrm>
            <a:off x="250825" y="188912"/>
            <a:ext cx="8713788" cy="792163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defTabSz="914400">
              <a:defRPr sz="3000">
                <a:solidFill>
                  <a:srgbClr val="33339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33399"/>
                </a:solidFill>
              </a:rPr>
              <a:t>What does WIGOS mean at a National level? </a:t>
            </a:r>
          </a:p>
        </p:txBody>
      </p:sp>
      <p:sp>
        <p:nvSpPr>
          <p:cNvPr id="137" name="Shape 137"/>
          <p:cNvSpPr/>
          <p:nvPr>
            <p:ph type="body" idx="4294967295"/>
          </p:nvPr>
        </p:nvSpPr>
        <p:spPr>
          <a:xfrm>
            <a:off x="179387" y="981075"/>
            <a:ext cx="8785226" cy="51847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495300" indent="-4953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6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N-WIGOS </a:t>
            </a:r>
            <a:r>
              <a:rPr b="1" i="1" sz="260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must be aligned with</a:t>
            </a:r>
            <a:r>
              <a:rPr sz="26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sz="260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national</a:t>
            </a:r>
            <a:r>
              <a:rPr sz="26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sz="260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needs/priorities</a:t>
            </a:r>
            <a:r>
              <a:rPr sz="26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600">
                <a:latin typeface="Arial"/>
                <a:ea typeface="Arial"/>
                <a:cs typeface="Arial"/>
                <a:sym typeface="Arial"/>
              </a:rPr>
              <a:t>(strategic and operational): 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lvl="1" marL="1227666" indent="-770466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6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NMS Strategy &amp; Plan drive N-WIP </a:t>
            </a:r>
            <a:endParaRPr sz="2600">
              <a:solidFill>
                <a:srgbClr val="080808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1227666" indent="-770466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6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N-WIP has to take such a Strategy &amp; Plan into account and built on it</a:t>
            </a:r>
            <a:endParaRPr sz="2600">
              <a:solidFill>
                <a:srgbClr val="080808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495300" indent="-4953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6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N-WIP </a:t>
            </a:r>
            <a:r>
              <a:rPr b="1" i="1" sz="260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must be</a:t>
            </a:r>
            <a:r>
              <a:rPr sz="260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sz="260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consistent</a:t>
            </a:r>
            <a:r>
              <a:rPr sz="26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 with: </a:t>
            </a:r>
            <a:endParaRPr sz="2600">
              <a:solidFill>
                <a:srgbClr val="080808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1227666" indent="-770466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6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WIP and R-WIP (Key Activity Areas),</a:t>
            </a:r>
            <a:endParaRPr sz="2600">
              <a:solidFill>
                <a:srgbClr val="080808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1227666" indent="-770466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6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GCOS-IP, EGOS-IP, GFCS-IP; 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228600" y="1313180"/>
            <a:ext cx="1524000" cy="421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b="1" sz="18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FFFF"/>
                </a:solidFill>
              </a:rPr>
              <a:t>WMO</a:t>
            </a:r>
          </a:p>
        </p:txBody>
      </p:sp>
      <p:sp>
        <p:nvSpPr>
          <p:cNvPr id="39" name="Shape 39"/>
          <p:cNvSpPr/>
          <p:nvPr>
            <p:ph type="title" idx="4294967295"/>
          </p:nvPr>
        </p:nvSpPr>
        <p:spPr>
          <a:xfrm>
            <a:off x="250825" y="188912"/>
            <a:ext cx="8713788" cy="792163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algn="ctr" defTabSz="914400">
              <a:defRPr sz="4300">
                <a:solidFill>
                  <a:srgbClr val="33339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333399"/>
                </a:solidFill>
              </a:rPr>
              <a:t>Outline</a:t>
            </a:r>
          </a:p>
        </p:txBody>
      </p:sp>
      <p:sp>
        <p:nvSpPr>
          <p:cNvPr id="40" name="Shape 40"/>
          <p:cNvSpPr/>
          <p:nvPr>
            <p:ph type="body" idx="4294967295"/>
          </p:nvPr>
        </p:nvSpPr>
        <p:spPr>
          <a:xfrm>
            <a:off x="263525" y="1222375"/>
            <a:ext cx="8713788" cy="51847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1" marL="990600" indent="-533400" defTabSz="914400">
              <a:spcBef>
                <a:spcPts val="4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3200">
                <a:latin typeface="Arial"/>
                <a:ea typeface="Arial"/>
                <a:cs typeface="Arial"/>
                <a:sym typeface="Arial"/>
              </a:rPr>
              <a:t>What is WIGOS and why do we need it?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lvl="1" marL="990600" indent="-533400" defTabSz="914400">
              <a:spcBef>
                <a:spcPts val="4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3200">
                <a:latin typeface="Arial"/>
                <a:ea typeface="Arial"/>
                <a:cs typeface="Arial"/>
                <a:sym typeface="Arial"/>
              </a:rPr>
              <a:t>WIGOS Framework &amp; Implementation: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lvl="2" marL="1143000" indent="-2286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WIP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lvl="2" marL="1143000" indent="-2286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WIGOS Key Areas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lvl="2" marL="1143000" indent="-2286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Regional level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lvl="2" marL="1143000" indent="-2286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National level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lvl="1" marL="990600" indent="-533400" defTabSz="914400">
              <a:spcBef>
                <a:spcPts val="4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3200">
                <a:latin typeface="Arial"/>
                <a:ea typeface="Arial"/>
                <a:cs typeface="Arial"/>
                <a:sym typeface="Arial"/>
              </a:rPr>
              <a:t>What is needed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lvl="1" marL="990600" indent="-533400" defTabSz="914400">
              <a:spcBef>
                <a:spcPts val="4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3200">
                <a:latin typeface="Arial"/>
                <a:ea typeface="Arial"/>
                <a:cs typeface="Arial"/>
                <a:sym typeface="Arial"/>
              </a:rPr>
              <a:t>Conclusions</a:t>
            </a:r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type="title" idx="4294967295"/>
          </p:nvPr>
        </p:nvSpPr>
        <p:spPr>
          <a:xfrm>
            <a:off x="250825" y="188912"/>
            <a:ext cx="8713788" cy="792163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defTabSz="914400">
              <a:defRPr sz="3000">
                <a:solidFill>
                  <a:srgbClr val="33339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33399"/>
                </a:solidFill>
              </a:rPr>
              <a:t>National leadership through WIGOS</a:t>
            </a:r>
          </a:p>
        </p:txBody>
      </p:sp>
      <p:sp>
        <p:nvSpPr>
          <p:cNvPr id="140" name="Shape 140"/>
          <p:cNvSpPr/>
          <p:nvPr>
            <p:ph type="body" idx="4294967295"/>
          </p:nvPr>
        </p:nvSpPr>
        <p:spPr>
          <a:xfrm>
            <a:off x="250825" y="1052512"/>
            <a:ext cx="8713788" cy="518477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495300" indent="-4953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600">
                <a:solidFill>
                  <a:srgbClr val="FF0000"/>
                </a:solidFill>
                <a:latin typeface="Arial Bold"/>
                <a:ea typeface="Arial Bold"/>
                <a:cs typeface="Arial Bold"/>
                <a:sym typeface="Arial Bold"/>
              </a:rPr>
              <a:t>WIGOS and WIS </a:t>
            </a:r>
            <a:r>
              <a:rPr sz="26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provide </a:t>
            </a:r>
            <a:r>
              <a:rPr sz="260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means &amp; opportunities</a:t>
            </a:r>
            <a:r>
              <a:rPr sz="26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2600">
              <a:solidFill>
                <a:srgbClr val="080808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1227666" indent="-770466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600">
                <a:latin typeface="Arial"/>
                <a:ea typeface="Arial"/>
                <a:cs typeface="Arial"/>
                <a:sym typeface="Arial"/>
              </a:rPr>
              <a:t>To enhance national observing networks for benefit of all users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lvl="1" marL="1227666" indent="-770466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600">
                <a:latin typeface="Arial"/>
                <a:ea typeface="Arial"/>
                <a:cs typeface="Arial"/>
                <a:sym typeface="Arial"/>
              </a:rPr>
              <a:t>To enhance sharing and accessibility of observations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lvl="1" marL="1227666" indent="-770466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600">
                <a:latin typeface="Arial"/>
                <a:ea typeface="Arial"/>
                <a:cs typeface="Arial"/>
                <a:sym typeface="Arial"/>
              </a:rPr>
              <a:t>To reinforce central role of NMHS through partnerships &amp; a network of networks</a:t>
            </a:r>
            <a:endParaRPr sz="2600">
              <a:solidFill>
                <a:srgbClr val="080808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1227666" indent="-770466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6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To strengthen national mandate and authority</a:t>
            </a:r>
            <a:endParaRPr sz="2600">
              <a:solidFill>
                <a:srgbClr val="080808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495300" indent="-4953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600">
                <a:latin typeface="Arial"/>
                <a:ea typeface="Arial"/>
                <a:cs typeface="Arial"/>
                <a:sym typeface="Arial"/>
              </a:rPr>
              <a:t>Strong national coordination &amp; cooperation will assist in building strong regional coordination &amp; cooperation</a:t>
            </a:r>
          </a:p>
        </p:txBody>
      </p: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title" idx="4294967295"/>
          </p:nvPr>
        </p:nvSpPr>
        <p:spPr>
          <a:xfrm>
            <a:off x="250825" y="188912"/>
            <a:ext cx="8713788" cy="792163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defTabSz="914400">
              <a:defRPr sz="3000">
                <a:solidFill>
                  <a:srgbClr val="33339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33399"/>
                </a:solidFill>
              </a:rPr>
              <a:t>Observing Practices &amp; Procedures</a:t>
            </a:r>
          </a:p>
        </p:txBody>
      </p:sp>
      <p:sp>
        <p:nvSpPr>
          <p:cNvPr id="143" name="Shape 143"/>
          <p:cNvSpPr/>
          <p:nvPr>
            <p:ph type="body" idx="4294967295"/>
          </p:nvPr>
        </p:nvSpPr>
        <p:spPr>
          <a:xfrm>
            <a:off x="107950" y="1052512"/>
            <a:ext cx="8497888" cy="51133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457200" indent="-4572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b="1" i="1" sz="240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Standards</a:t>
            </a:r>
            <a:r>
              <a:rPr sz="24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1" i="1" sz="2400">
                <a:solidFill>
                  <a:srgbClr val="F52913"/>
                </a:solidFill>
                <a:latin typeface="Arial"/>
                <a:ea typeface="Arial"/>
                <a:cs typeface="Arial"/>
                <a:sym typeface="Arial"/>
              </a:rPr>
              <a:t>recommendations</a:t>
            </a:r>
            <a:r>
              <a:rPr sz="26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4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for instruments and methods of observation;</a:t>
            </a:r>
            <a:endParaRPr sz="2400">
              <a:solidFill>
                <a:srgbClr val="080808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457200" indent="-457200" defTabSz="914400">
              <a:spcBef>
                <a:spcPts val="5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4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All aspects of observations and observing systems:</a:t>
            </a:r>
            <a:endParaRPr sz="2400">
              <a:solidFill>
                <a:srgbClr val="080808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1168400" indent="-711200" defTabSz="914400">
              <a:spcBef>
                <a:spcPts val="5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4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establishment and installation;</a:t>
            </a:r>
            <a:endParaRPr sz="2400">
              <a:solidFill>
                <a:srgbClr val="080808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1168400" indent="-711200" defTabSz="914400">
              <a:spcBef>
                <a:spcPts val="5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4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management and operation; </a:t>
            </a:r>
            <a:endParaRPr sz="2400">
              <a:solidFill>
                <a:srgbClr val="080808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1168400" indent="-711200" defTabSz="914400">
              <a:spcBef>
                <a:spcPts val="5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4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maintenance, inspection and supervision; </a:t>
            </a:r>
            <a:endParaRPr sz="2400">
              <a:solidFill>
                <a:srgbClr val="080808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1168400" indent="-711200" defTabSz="914400">
              <a:spcBef>
                <a:spcPts val="5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4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delivery &amp; sharing of observations; </a:t>
            </a:r>
            <a:endParaRPr sz="2400">
              <a:solidFill>
                <a:srgbClr val="080808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1168400" indent="-711200" defTabSz="914400">
              <a:spcBef>
                <a:spcPts val="5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4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data and metadata management</a:t>
            </a:r>
            <a:r>
              <a:rPr sz="2400">
                <a:latin typeface="Arial"/>
                <a:ea typeface="Arial"/>
                <a:cs typeface="Arial"/>
                <a:sym typeface="Arial"/>
              </a:rPr>
              <a:t> (pre-processing &amp; processing, QC, monitoring, remedial actions, …)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lvl="0" marL="457200" indent="-457200" defTabSz="914400">
              <a:spcBef>
                <a:spcPts val="5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4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Data Quality: 'fit-for-purpose' ideal</a:t>
            </a:r>
            <a:endParaRPr sz="2400">
              <a:solidFill>
                <a:srgbClr val="080808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457200" indent="-457200" defTabSz="914400">
              <a:spcBef>
                <a:spcPts val="5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b="1" i="1" sz="240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Documenting known quality is key.</a:t>
            </a:r>
          </a:p>
        </p:txBody>
      </p:sp>
      <p:pic>
        <p:nvPicPr>
          <p:cNvPr id="144" name="1_21_asos2.jpg" descr="1_21_asos2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16687" y="4941887"/>
            <a:ext cx="2663826" cy="1998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age 1.jpeg" descr="image 1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48487" y="2276475"/>
            <a:ext cx="2411413" cy="18081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title" idx="4294967295"/>
          </p:nvPr>
        </p:nvSpPr>
        <p:spPr>
          <a:xfrm>
            <a:off x="250825" y="188912"/>
            <a:ext cx="8713788" cy="792163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defTabSz="914400">
              <a:defRPr sz="3600">
                <a:solidFill>
                  <a:srgbClr val="33339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33399"/>
                </a:solidFill>
              </a:rPr>
              <a:t>In conclusion…</a:t>
            </a:r>
          </a:p>
        </p:txBody>
      </p:sp>
      <p:sp>
        <p:nvSpPr>
          <p:cNvPr id="148" name="Shape 148"/>
          <p:cNvSpPr/>
          <p:nvPr>
            <p:ph type="body" idx="4294967295"/>
          </p:nvPr>
        </p:nvSpPr>
        <p:spPr>
          <a:xfrm>
            <a:off x="179387" y="1052512"/>
            <a:ext cx="8785226" cy="48974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533400" indent="-533400" defTabSz="914400">
              <a:lnSpc>
                <a:spcPct val="90000"/>
              </a:lnSpc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 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lvl="0" marL="533400" indent="-533400" defTabSz="914400">
              <a:lnSpc>
                <a:spcPct val="90000"/>
              </a:lnSpc>
              <a:spcBef>
                <a:spcPts val="4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WIGOS </a:t>
            </a:r>
            <a:r>
              <a:rPr b="1" i="1" sz="280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will not fix all problems</a:t>
            </a:r>
            <a:r>
              <a:rPr sz="2800">
                <a:latin typeface="Arial"/>
                <a:ea typeface="Arial"/>
                <a:cs typeface="Arial"/>
                <a:sym typeface="Arial"/>
              </a:rPr>
              <a:t> of current national/regional observing systems/networks, 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but</a:t>
            </a:r>
            <a:r>
              <a:rPr sz="2800">
                <a:latin typeface="Arial"/>
                <a:ea typeface="Arial"/>
                <a:cs typeface="Arial"/>
                <a:sym typeface="Arial"/>
              </a:rPr>
              <a:t> 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lvl="0" marL="533400" indent="-533400" defTabSz="914400">
              <a:lnSpc>
                <a:spcPct val="90000"/>
              </a:lnSpc>
              <a:spcBef>
                <a:spcPts val="4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WIGOS </a:t>
            </a:r>
            <a:r>
              <a:rPr b="1" i="1" sz="28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will lay down a framework</a:t>
            </a:r>
            <a:r>
              <a:rPr sz="2800">
                <a:latin typeface="Arial"/>
                <a:ea typeface="Arial"/>
                <a:cs typeface="Arial"/>
                <a:sym typeface="Arial"/>
              </a:rPr>
              <a:t> that allows Members to start addressing the current problems in a </a:t>
            </a:r>
            <a:r>
              <a:rPr b="1" i="1" sz="28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systematic, coordinated, sustainable, efficient and effective way</a:t>
            </a:r>
            <a:r>
              <a:rPr sz="2800"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type="title"/>
          </p:nvPr>
        </p:nvSpPr>
        <p:spPr>
          <a:xfrm>
            <a:off x="250825" y="188912"/>
            <a:ext cx="8713788" cy="792163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defTabSz="914400">
              <a:defRPr sz="4000">
                <a:solidFill>
                  <a:srgbClr val="33339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33399"/>
                </a:solidFill>
              </a:rPr>
              <a:t>What is WIGOS?</a:t>
            </a:r>
          </a:p>
        </p:txBody>
      </p:sp>
      <p:sp>
        <p:nvSpPr>
          <p:cNvPr id="43" name="Shape 43"/>
          <p:cNvSpPr/>
          <p:nvPr>
            <p:ph type="body" idx="1"/>
          </p:nvPr>
        </p:nvSpPr>
        <p:spPr>
          <a:xfrm>
            <a:off x="250825" y="1458912"/>
            <a:ext cx="8893175" cy="48974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1244600" indent="-12446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A framework for integrating all WMO observing systems and WMO contributions to co-sponsored observing systems. 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lvl="0" marL="1244600" indent="-12446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A WMO Strategic Priority Area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lvl="0" marL="1244600" indent="-12446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Together with the WMO Information System (WIS), WIGOS is a WMO contribution to GEOSS.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lvl="0" marL="1244600" indent="-12446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WIGOS is </a:t>
            </a:r>
            <a:r>
              <a:rPr sz="2800" u="sng">
                <a:latin typeface="Arial"/>
                <a:ea typeface="Arial"/>
                <a:cs typeface="Arial"/>
                <a:sym typeface="Arial"/>
              </a:rPr>
              <a:t>not</a:t>
            </a:r>
            <a:r>
              <a:rPr sz="2800">
                <a:latin typeface="Arial"/>
                <a:ea typeface="Arial"/>
                <a:cs typeface="Arial"/>
                <a:sym typeface="Arial"/>
              </a:rPr>
              <a:t>: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lvl="1" marL="990600" indent="-533400" defTabSz="914400">
              <a:spcBef>
                <a:spcPts val="4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>
                <a:latin typeface="Arial"/>
                <a:ea typeface="Arial"/>
                <a:cs typeface="Arial"/>
                <a:sym typeface="Arial"/>
              </a:rPr>
              <a:t>Replacing or taking over existing observing systems, which will continue to be 'owned' and operated by a diverse array of organizations and programmes, national as well as international.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type="body" idx="1"/>
          </p:nvPr>
        </p:nvSpPr>
        <p:spPr>
          <a:xfrm>
            <a:off x="179387" y="1204912"/>
            <a:ext cx="5256213" cy="525621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966787" indent="-966787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➢"/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Global Observing System 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lvl="0" marL="414337" indent="-414337" defTabSz="914400">
              <a:spcBef>
                <a:spcPts val="600"/>
              </a:spcBef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      (WWW/</a:t>
            </a:r>
            <a:r>
              <a:rPr sz="2800">
                <a:latin typeface="Arial Bold"/>
                <a:ea typeface="Arial Bold"/>
                <a:cs typeface="Arial Bold"/>
                <a:sym typeface="Arial Bold"/>
              </a:rPr>
              <a:t>GOS</a:t>
            </a:r>
            <a:r>
              <a:rPr sz="2800">
                <a:latin typeface="Arial"/>
                <a:ea typeface="Arial"/>
                <a:cs typeface="Arial"/>
                <a:sym typeface="Arial"/>
              </a:rPr>
              <a:t>)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lvl="0" marL="966787" indent="-966787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➢"/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Observing component of Global Atmospheric Watch (</a:t>
            </a:r>
            <a:r>
              <a:rPr sz="2800">
                <a:latin typeface="Arial Bold"/>
                <a:ea typeface="Arial Bold"/>
                <a:cs typeface="Arial Bold"/>
                <a:sym typeface="Arial Bold"/>
              </a:rPr>
              <a:t>GAW</a:t>
            </a:r>
            <a:r>
              <a:rPr sz="2800">
                <a:latin typeface="Arial"/>
                <a:ea typeface="Arial"/>
                <a:cs typeface="Arial"/>
                <a:sym typeface="Arial"/>
              </a:rPr>
              <a:t>)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lvl="0" marL="966787" indent="-966787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➢"/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WMO Hydrological Observations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lvl="0" marL="414337" indent="-414337" defTabSz="914400">
              <a:spcBef>
                <a:spcPts val="600"/>
              </a:spcBef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	(including </a:t>
            </a:r>
            <a:r>
              <a:rPr sz="2800">
                <a:latin typeface="Arial Bold"/>
                <a:ea typeface="Arial Bold"/>
                <a:cs typeface="Arial Bold"/>
                <a:sym typeface="Arial Bold"/>
              </a:rPr>
              <a:t>WHYCOS</a:t>
            </a:r>
            <a:r>
              <a:rPr sz="2800">
                <a:latin typeface="Arial"/>
                <a:ea typeface="Arial"/>
                <a:cs typeface="Arial"/>
                <a:sym typeface="Arial"/>
              </a:rPr>
              <a:t>) 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lvl="0" marL="966787" indent="-966787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➢"/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Observing component of Global Cryosphere Watch (</a:t>
            </a:r>
            <a:r>
              <a:rPr sz="2800">
                <a:latin typeface="Arial Bold"/>
                <a:ea typeface="Arial Bold"/>
                <a:cs typeface="Arial Bold"/>
                <a:sym typeface="Arial Bold"/>
              </a:rPr>
              <a:t>GCW</a:t>
            </a:r>
            <a:r>
              <a:rPr sz="2800"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sp>
        <p:nvSpPr>
          <p:cNvPr id="46" name="Shape 46"/>
          <p:cNvSpPr/>
          <p:nvPr/>
        </p:nvSpPr>
        <p:spPr>
          <a:xfrm>
            <a:off x="250825" y="280987"/>
            <a:ext cx="8713788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3600" u="sng">
                <a:solidFill>
                  <a:srgbClr val="33339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b="0" sz="1800" u="none">
                <a:solidFill>
                  <a:srgbClr val="000000"/>
                </a:solidFill>
              </a:defRPr>
            </a:pPr>
            <a:r>
              <a:rPr b="1" sz="3600" u="sng">
                <a:solidFill>
                  <a:srgbClr val="333399"/>
                </a:solidFill>
              </a:rPr>
              <a:t>WIGOS Component Systems</a:t>
            </a:r>
          </a:p>
        </p:txBody>
      </p:sp>
      <p:pic>
        <p:nvPicPr>
          <p:cNvPr id="47" name="atmos_observatories.jpeg" descr="atmos_observatories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88125" y="4743450"/>
            <a:ext cx="2484438" cy="1716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WaterSensor1.jpeg" descr="WaterSensor1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32362" y="3213100"/>
            <a:ext cx="2514601" cy="167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156.jpeg" descr="156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16687" y="2209800"/>
            <a:ext cx="2484438" cy="1651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GOS-fullsize.jpeg" descr="GOS-fullsize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580062" y="260350"/>
            <a:ext cx="3324226" cy="21050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xfrm>
            <a:off x="250825" y="188912"/>
            <a:ext cx="8713788" cy="792163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defTabSz="914400">
              <a:defRPr sz="3600">
                <a:solidFill>
                  <a:srgbClr val="33339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33399"/>
                </a:solidFill>
              </a:rPr>
              <a:t>Why WIGOS?</a:t>
            </a:r>
          </a:p>
        </p:txBody>
      </p:sp>
      <p:sp>
        <p:nvSpPr>
          <p:cNvPr id="53" name="Shape 53"/>
          <p:cNvSpPr/>
          <p:nvPr>
            <p:ph type="body" idx="1"/>
          </p:nvPr>
        </p:nvSpPr>
        <p:spPr>
          <a:xfrm>
            <a:off x="250825" y="1052512"/>
            <a:ext cx="8713788" cy="48974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635000" indent="-635000" defTabSz="914400">
              <a:spcBef>
                <a:spcPts val="4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b="1" i="1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 mandate of modern NMHS’s (Met Services) is much broader now than it was when WWW and the GOS were created, e.g.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lvl="1" marL="1115130" indent="-657930" defTabSz="914400">
              <a:spcBef>
                <a:spcPts val="4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Climate monitoring, climate change, mitigation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lvl="1" marL="1115130" indent="-657930" defTabSz="914400">
              <a:spcBef>
                <a:spcPts val="4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Air quality, atmospheric composition from urban to planetary scales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lvl="1" marL="1115130" indent="-657930" defTabSz="914400">
              <a:spcBef>
                <a:spcPts val="4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Oceans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lvl="1" marL="1115130" indent="-657930" defTabSz="914400">
              <a:spcBef>
                <a:spcPts val="4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Cryosphere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lvl="1" marL="1115130" indent="-657930" defTabSz="914400">
              <a:spcBef>
                <a:spcPts val="4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Water resources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lvl="0" marL="635000" indent="-635000" defTabSz="914400">
              <a:spcBef>
                <a:spcPts val="4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b="1" i="1" sz="200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Advances (scientific and technical):</a:t>
            </a:r>
            <a:endParaRPr b="1" i="1" sz="2000">
              <a:solidFill>
                <a:srgbClr val="008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1115130" indent="-657930" defTabSz="914400">
              <a:spcBef>
                <a:spcPts val="4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Observing technology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lvl="1" marL="1115130" indent="-657930" defTabSz="914400">
              <a:spcBef>
                <a:spcPts val="4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Telecommunications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lvl="1" marL="1115130" indent="-657930" defTabSz="914400">
              <a:spcBef>
                <a:spcPts val="4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Numerical modeling and data assimilation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lvl="1" marL="1115130" indent="-657930" defTabSz="914400">
              <a:spcBef>
                <a:spcPts val="4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Increased user demand to access and use observations in decision making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title"/>
          </p:nvPr>
        </p:nvSpPr>
        <p:spPr>
          <a:xfrm>
            <a:off x="250825" y="188912"/>
            <a:ext cx="8713788" cy="792163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defTabSz="914400">
              <a:defRPr sz="3600">
                <a:solidFill>
                  <a:srgbClr val="33339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33399"/>
                </a:solidFill>
              </a:rPr>
              <a:t>Why WIGOS (continued)?</a:t>
            </a:r>
          </a:p>
        </p:txBody>
      </p:sp>
      <p:sp>
        <p:nvSpPr>
          <p:cNvPr id="56" name="Shape 56"/>
          <p:cNvSpPr/>
          <p:nvPr>
            <p:ph type="body" idx="1"/>
          </p:nvPr>
        </p:nvSpPr>
        <p:spPr>
          <a:xfrm>
            <a:off x="250825" y="1052512"/>
            <a:ext cx="8893175" cy="518477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1031875" indent="-1031875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b="1" i="1" sz="2600">
                <a:latin typeface="Arial"/>
                <a:ea typeface="Arial"/>
                <a:cs typeface="Arial"/>
                <a:sym typeface="Arial"/>
              </a:rPr>
              <a:t>Shortcomings of the current situation:</a:t>
            </a:r>
            <a:endParaRPr b="1" i="1" sz="2600">
              <a:latin typeface="Arial"/>
              <a:ea typeface="Arial"/>
              <a:cs typeface="Arial"/>
              <a:sym typeface="Arial"/>
            </a:endParaRPr>
          </a:p>
          <a:p>
            <a:pPr lvl="1" marL="1252713" indent="-795513" defTabSz="914400">
              <a:spcBef>
                <a:spcPts val="5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200">
                <a:latin typeface="Arial"/>
                <a:ea typeface="Arial"/>
                <a:cs typeface="Arial"/>
                <a:sym typeface="Arial"/>
              </a:rPr>
              <a:t>Observing networks/systems not sustainable and stable, 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lvl="1" marL="1252713" indent="-795513" defTabSz="914400">
              <a:spcBef>
                <a:spcPts val="5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200">
                <a:latin typeface="Arial"/>
                <a:ea typeface="Arial"/>
                <a:cs typeface="Arial"/>
                <a:sym typeface="Arial"/>
              </a:rPr>
              <a:t>Design and planning not well coordinated, 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lvl="1" marL="1252713" indent="-795513" defTabSz="914400">
              <a:spcBef>
                <a:spcPts val="5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200">
                <a:latin typeface="Arial"/>
                <a:ea typeface="Arial"/>
                <a:cs typeface="Arial"/>
                <a:sym typeface="Arial"/>
              </a:rPr>
              <a:t>Observing standards not respected (and in some cases not well defined) 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lvl="1" marL="1252713" indent="-795513" defTabSz="914400">
              <a:spcBef>
                <a:spcPts val="5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200">
                <a:latin typeface="Arial"/>
                <a:ea typeface="Arial"/>
                <a:cs typeface="Arial"/>
                <a:sym typeface="Arial"/>
              </a:rPr>
              <a:t>Databases not integrated or interoperable, including metadata, 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lvl="1" marL="1252713" indent="-795513" defTabSz="914400">
              <a:spcBef>
                <a:spcPts val="5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200">
                <a:latin typeface="Arial"/>
                <a:ea typeface="Arial"/>
                <a:cs typeface="Arial"/>
                <a:sym typeface="Arial"/>
              </a:rPr>
              <a:t>Deficiencies in Quality Management (maintenance, monitoring, reporting, ...) 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lvl="1" marL="1252713" indent="-795513" defTabSz="914400">
              <a:spcBef>
                <a:spcPts val="5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200">
                <a:latin typeface="Arial"/>
                <a:ea typeface="Arial"/>
                <a:cs typeface="Arial"/>
                <a:sym typeface="Arial"/>
              </a:rPr>
              <a:t>Lack of qualified and trained staff;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lvl="0" marL="952500" indent="-952500" defTabSz="914400">
              <a:spcBef>
                <a:spcPts val="5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Through coordinated</a:t>
            </a:r>
            <a:r>
              <a:rPr sz="24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4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data sharing</a:t>
            </a:r>
            <a:r>
              <a:rPr sz="240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400"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sz="24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networks/systems</a:t>
            </a:r>
            <a:r>
              <a:rPr sz="2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4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development</a:t>
            </a:r>
            <a:r>
              <a:rPr sz="2400">
                <a:latin typeface="Arial"/>
                <a:ea typeface="Arial"/>
                <a:cs typeface="Arial"/>
                <a:sym typeface="Arial"/>
              </a:rPr>
              <a:t>, Members will be better equipped to address existing deficiencies and to meet future challenges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title" idx="4294967295"/>
          </p:nvPr>
        </p:nvSpPr>
        <p:spPr>
          <a:xfrm>
            <a:off x="250825" y="188912"/>
            <a:ext cx="8713788" cy="792163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defTabSz="914400">
              <a:defRPr sz="3600">
                <a:solidFill>
                  <a:srgbClr val="33339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33399"/>
                </a:solidFill>
              </a:rPr>
              <a:t>WIGOS Implementation</a:t>
            </a:r>
          </a:p>
        </p:txBody>
      </p:sp>
      <p:sp>
        <p:nvSpPr>
          <p:cNvPr id="59" name="Shape 59"/>
          <p:cNvSpPr/>
          <p:nvPr>
            <p:ph type="body" idx="4294967295"/>
          </p:nvPr>
        </p:nvSpPr>
        <p:spPr>
          <a:xfrm>
            <a:off x="225425" y="1052512"/>
            <a:ext cx="8713788" cy="48974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5334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sz="2800">
                <a:latin typeface="Arial"/>
                <a:ea typeface="Arial"/>
                <a:cs typeface="Arial"/>
                <a:sym typeface="Arial"/>
              </a:rPr>
              <a:t>WIGOS framework is implemented to enable the </a:t>
            </a:r>
            <a:r>
              <a:rPr sz="280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integration</a:t>
            </a:r>
            <a:r>
              <a:rPr sz="28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sz="280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interoperability</a:t>
            </a:r>
            <a:r>
              <a:rPr sz="28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sz="280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optimized evolution and best practice operation</a:t>
            </a:r>
            <a:r>
              <a:rPr sz="2800">
                <a:latin typeface="Arial"/>
                <a:ea typeface="Arial"/>
                <a:cs typeface="Arial"/>
                <a:sym typeface="Arial"/>
              </a:rPr>
              <a:t> for all WMO observing systems and WMO contribution to co-sponsored systems.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marL="5334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WIGOS relies on the WMO Information System (WIS) for </a:t>
            </a:r>
            <a:r>
              <a:rPr sz="280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continuous and reliable access</a:t>
            </a:r>
            <a:r>
              <a:rPr sz="2800">
                <a:latin typeface="Arial"/>
                <a:ea typeface="Arial"/>
                <a:cs typeface="Arial"/>
                <a:sym typeface="Arial"/>
              </a:rPr>
              <a:t> to observational data and products, and associated metadata.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type="title" idx="4294967295"/>
          </p:nvPr>
        </p:nvSpPr>
        <p:spPr>
          <a:xfrm>
            <a:off x="179387" y="115887"/>
            <a:ext cx="8856663" cy="576263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defTabSz="914400">
              <a:defRPr sz="2800">
                <a:latin typeface="Arial Bold"/>
                <a:ea typeface="Arial Bold"/>
                <a:cs typeface="Arial Bold"/>
                <a:sym typeface="Arial Bold"/>
                <a:hlinkClick r:id="rId2" invalidUrl="" action="" tgtFrame="" tooltip="" history="1" highlightClick="0" endSnd="0"/>
              </a:defRPr>
            </a:lvl1pPr>
          </a:lstStyle>
          <a:p>
            <a:pPr lvl="0">
              <a:defRPr sz="1800"/>
            </a:pPr>
            <a:r>
              <a:rPr sz="2800">
                <a:hlinkClick r:id="rId2" invalidUrl="" action="" tgtFrame="" tooltip="" history="1" highlightClick="0" endSnd="0"/>
              </a:rPr>
              <a:t>WIGOS Framework Implementation Plan (WIP)</a:t>
            </a:r>
          </a:p>
        </p:txBody>
      </p:sp>
      <p:sp>
        <p:nvSpPr>
          <p:cNvPr id="64" name="Shape 64"/>
          <p:cNvSpPr/>
          <p:nvPr>
            <p:ph type="body" idx="4294967295"/>
          </p:nvPr>
        </p:nvSpPr>
        <p:spPr>
          <a:xfrm>
            <a:off x="179387" y="557212"/>
            <a:ext cx="2016126" cy="568326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609600" indent="-609600" defTabSz="914400">
              <a:spcBef>
                <a:spcPts val="500"/>
              </a:spcBef>
              <a:buClr>
                <a:srgbClr val="FF9900"/>
              </a:buClr>
              <a:buFont typeface="Wingdings"/>
              <a:defRPr sz="22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200"/>
              <a:t>CONTENTS</a:t>
            </a:r>
          </a:p>
        </p:txBody>
      </p:sp>
      <p:sp>
        <p:nvSpPr>
          <p:cNvPr id="65" name="Shape 65"/>
          <p:cNvSpPr/>
          <p:nvPr/>
        </p:nvSpPr>
        <p:spPr>
          <a:xfrm>
            <a:off x="179387" y="1268412"/>
            <a:ext cx="3671888" cy="3722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508000" indent="-508000">
              <a:spcBef>
                <a:spcPts val="400"/>
              </a:spcBef>
              <a:buClr>
                <a:srgbClr val="FF9900"/>
              </a:buClr>
              <a:buSzPct val="100000"/>
              <a:buAutoNum type="arabicPeriod" startAt="1"/>
              <a:defRPr sz="1800"/>
            </a:pPr>
            <a:r>
              <a:rPr sz="2000"/>
              <a:t>Introduction and Background</a:t>
            </a:r>
            <a:endParaRPr sz="2000"/>
          </a:p>
          <a:p>
            <a:pPr lvl="0" marL="508000" indent="-508000">
              <a:spcBef>
                <a:spcPts val="400"/>
              </a:spcBef>
              <a:buClr>
                <a:srgbClr val="FF9900"/>
              </a:buClr>
              <a:buSzPct val="100000"/>
              <a:buAutoNum type="arabicPeriod" startAt="1"/>
              <a:defRPr sz="1800"/>
            </a:pPr>
            <a:r>
              <a:rPr sz="2000">
                <a:solidFill>
                  <a:srgbClr val="FF0000"/>
                </a:solidFill>
              </a:rPr>
              <a:t>Key Activity Areas for WIGOS Implementation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508000" indent="-508000">
              <a:spcBef>
                <a:spcPts val="400"/>
              </a:spcBef>
              <a:buClr>
                <a:srgbClr val="FF9900"/>
              </a:buClr>
              <a:buSzPct val="100000"/>
              <a:buAutoNum type="arabicPeriod" startAt="1"/>
              <a:defRPr sz="1800"/>
            </a:pPr>
            <a:r>
              <a:rPr sz="2000"/>
              <a:t>Project Management</a:t>
            </a:r>
            <a:endParaRPr sz="2000"/>
          </a:p>
          <a:p>
            <a:pPr lvl="0" marL="508000" indent="-508000">
              <a:spcBef>
                <a:spcPts val="400"/>
              </a:spcBef>
              <a:buClr>
                <a:srgbClr val="FF9900"/>
              </a:buClr>
              <a:buSzPct val="100000"/>
              <a:buAutoNum type="arabicPeriod" startAt="1"/>
              <a:defRPr sz="1800"/>
            </a:pPr>
            <a:r>
              <a:rPr sz="2000"/>
              <a:t>Implementation</a:t>
            </a:r>
            <a:endParaRPr sz="2000"/>
          </a:p>
          <a:p>
            <a:pPr lvl="0" marL="508000" indent="-508000">
              <a:spcBef>
                <a:spcPts val="400"/>
              </a:spcBef>
              <a:buClr>
                <a:srgbClr val="FF9900"/>
              </a:buClr>
              <a:buSzPct val="100000"/>
              <a:buAutoNum type="arabicPeriod" startAt="1"/>
              <a:defRPr sz="1800"/>
            </a:pPr>
            <a:r>
              <a:rPr sz="2000"/>
              <a:t>Resources</a:t>
            </a:r>
            <a:endParaRPr sz="2000"/>
          </a:p>
          <a:p>
            <a:pPr lvl="0" marL="508000" indent="-508000">
              <a:spcBef>
                <a:spcPts val="400"/>
              </a:spcBef>
              <a:buClr>
                <a:srgbClr val="FF9900"/>
              </a:buClr>
              <a:buSzPct val="100000"/>
              <a:buAutoNum type="arabicPeriod" startAt="1"/>
              <a:defRPr sz="1800"/>
            </a:pPr>
            <a:r>
              <a:rPr sz="2000"/>
              <a:t>Risk Assessment / Management</a:t>
            </a:r>
            <a:endParaRPr sz="2000"/>
          </a:p>
          <a:p>
            <a:pPr lvl="0" marL="508000" indent="-508000">
              <a:spcBef>
                <a:spcPts val="400"/>
              </a:spcBef>
              <a:buClr>
                <a:srgbClr val="FF9900"/>
              </a:buClr>
              <a:buSzPct val="100000"/>
              <a:buAutoNum type="arabicPeriod" startAt="1"/>
              <a:defRPr sz="1800"/>
            </a:pPr>
            <a:r>
              <a:rPr sz="2000"/>
              <a:t>Outlook</a:t>
            </a:r>
            <a:endParaRPr sz="2000"/>
          </a:p>
          <a:p>
            <a:pPr lvl="0" marL="609600" indent="-609600">
              <a:spcBef>
                <a:spcPts val="400"/>
              </a:spcBef>
              <a:defRPr sz="1800"/>
            </a:pPr>
            <a:r>
              <a:rPr sz="2000"/>
              <a:t>Annexes</a:t>
            </a:r>
          </a:p>
        </p:txBody>
      </p:sp>
      <p:sp>
        <p:nvSpPr>
          <p:cNvPr id="66" name="Shape 66"/>
          <p:cNvSpPr/>
          <p:nvPr/>
        </p:nvSpPr>
        <p:spPr>
          <a:xfrm>
            <a:off x="4211637" y="615443"/>
            <a:ext cx="4402138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lvl="0">
              <a:spcBef>
                <a:spcPts val="500"/>
              </a:spcBef>
              <a:defRPr sz="1800"/>
            </a:pPr>
            <a:r>
              <a:rPr sz="2200"/>
              <a:t>KEY ACTIVITY AREAS</a:t>
            </a:r>
            <a:r>
              <a:rPr sz="2400"/>
              <a:t> </a:t>
            </a:r>
          </a:p>
        </p:txBody>
      </p:sp>
      <p:sp>
        <p:nvSpPr>
          <p:cNvPr id="67" name="Shape 67"/>
          <p:cNvSpPr/>
          <p:nvPr/>
        </p:nvSpPr>
        <p:spPr>
          <a:xfrm>
            <a:off x="3706812" y="1052512"/>
            <a:ext cx="5473701" cy="4710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marL="963929" indent="-506729">
              <a:lnSpc>
                <a:spcPct val="80000"/>
              </a:lnSpc>
              <a:spcBef>
                <a:spcPts val="400"/>
              </a:spcBef>
              <a:buClr>
                <a:srgbClr val="FF9900"/>
              </a:buClr>
              <a:buSzPct val="100000"/>
              <a:buAutoNum type="arabicParenR" startAt="1"/>
              <a:defRPr sz="1800"/>
            </a:pPr>
            <a:r>
              <a:rPr sz="1900">
                <a:solidFill>
                  <a:srgbClr val="000099"/>
                </a:solidFill>
              </a:rPr>
              <a:t>Management of WIGOS implementation </a:t>
            </a:r>
            <a:endParaRPr sz="1900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963929" indent="-506729">
              <a:lnSpc>
                <a:spcPct val="80000"/>
              </a:lnSpc>
              <a:spcBef>
                <a:spcPts val="400"/>
              </a:spcBef>
              <a:buClr>
                <a:srgbClr val="FF9900"/>
              </a:buClr>
              <a:buSzPct val="100000"/>
              <a:buAutoNum type="arabicParenR" startAt="1"/>
              <a:defRPr sz="1800"/>
            </a:pPr>
            <a:r>
              <a:rPr sz="1900">
                <a:solidFill>
                  <a:srgbClr val="000099"/>
                </a:solidFill>
              </a:rPr>
              <a:t>Collaboration with WMO co-sponsored observing systems &amp; </a:t>
            </a:r>
            <a:r>
              <a:rPr sz="1900">
                <a:solidFill>
                  <a:srgbClr val="000099"/>
                </a:solidFill>
              </a:rPr>
              <a:t>international partners</a:t>
            </a:r>
            <a:endParaRPr sz="1900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963929" indent="-506729">
              <a:lnSpc>
                <a:spcPct val="80000"/>
              </a:lnSpc>
              <a:spcBef>
                <a:spcPts val="400"/>
              </a:spcBef>
              <a:buClr>
                <a:srgbClr val="FF9900"/>
              </a:buClr>
              <a:buSzPct val="100000"/>
              <a:buAutoNum type="arabicParenR" startAt="1"/>
              <a:defRPr sz="1800"/>
            </a:pPr>
            <a:r>
              <a:rPr sz="1900">
                <a:solidFill>
                  <a:srgbClr val="000099"/>
                </a:solidFill>
              </a:rPr>
              <a:t>Design, planning and optimized evolution</a:t>
            </a:r>
            <a:endParaRPr sz="1900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963929" indent="-506729">
              <a:lnSpc>
                <a:spcPct val="80000"/>
              </a:lnSpc>
              <a:spcBef>
                <a:spcPts val="400"/>
              </a:spcBef>
              <a:buClr>
                <a:srgbClr val="FF9900"/>
              </a:buClr>
              <a:buSzPct val="100000"/>
              <a:buAutoNum type="arabicParenR" startAt="1"/>
              <a:defRPr sz="1800"/>
            </a:pPr>
            <a:r>
              <a:rPr sz="1900">
                <a:solidFill>
                  <a:srgbClr val="000099"/>
                </a:solidFill>
              </a:rPr>
              <a:t>Observing System operation and maintenance</a:t>
            </a:r>
            <a:endParaRPr sz="1900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963929" indent="-506729">
              <a:lnSpc>
                <a:spcPct val="80000"/>
              </a:lnSpc>
              <a:spcBef>
                <a:spcPts val="400"/>
              </a:spcBef>
              <a:buClr>
                <a:srgbClr val="FF9900"/>
              </a:buClr>
              <a:buSzPct val="100000"/>
              <a:buAutoNum type="arabicParenR" startAt="1"/>
              <a:defRPr sz="1800"/>
            </a:pPr>
            <a:r>
              <a:rPr sz="1900">
                <a:solidFill>
                  <a:srgbClr val="000099"/>
                </a:solidFill>
              </a:rPr>
              <a:t>Quality Management</a:t>
            </a:r>
            <a:endParaRPr sz="1900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963929" indent="-506729">
              <a:lnSpc>
                <a:spcPct val="80000"/>
              </a:lnSpc>
              <a:spcBef>
                <a:spcPts val="400"/>
              </a:spcBef>
              <a:buClr>
                <a:srgbClr val="FF9900"/>
              </a:buClr>
              <a:buSzPct val="100000"/>
              <a:buAutoNum type="arabicParenR" startAt="1"/>
              <a:defRPr sz="1800"/>
            </a:pPr>
            <a:r>
              <a:rPr sz="1900">
                <a:solidFill>
                  <a:srgbClr val="000099"/>
                </a:solidFill>
              </a:rPr>
              <a:t>Standardization, system interoperability and data compatibility</a:t>
            </a:r>
            <a:endParaRPr sz="1900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963929" indent="-506729">
              <a:lnSpc>
                <a:spcPct val="80000"/>
              </a:lnSpc>
              <a:spcBef>
                <a:spcPts val="400"/>
              </a:spcBef>
              <a:buClr>
                <a:srgbClr val="FF9900"/>
              </a:buClr>
              <a:buSzPct val="100000"/>
              <a:buAutoNum type="arabicParenR" startAt="1"/>
              <a:defRPr sz="1800"/>
            </a:pPr>
            <a:r>
              <a:rPr sz="1900">
                <a:solidFill>
                  <a:srgbClr val="000099"/>
                </a:solidFill>
              </a:rPr>
              <a:t>The WIGOS Operational Information Resource </a:t>
            </a:r>
            <a:endParaRPr sz="1900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963929" indent="-506729">
              <a:lnSpc>
                <a:spcPct val="80000"/>
              </a:lnSpc>
              <a:spcBef>
                <a:spcPts val="400"/>
              </a:spcBef>
              <a:buClr>
                <a:srgbClr val="FF9900"/>
              </a:buClr>
              <a:buSzPct val="100000"/>
              <a:buAutoNum type="arabicParenR" startAt="1"/>
              <a:defRPr sz="1800"/>
            </a:pPr>
            <a:r>
              <a:rPr sz="1900">
                <a:solidFill>
                  <a:srgbClr val="000099"/>
                </a:solidFill>
              </a:rPr>
              <a:t>Data and metadata management, delivery and archival</a:t>
            </a:r>
            <a:endParaRPr sz="1900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963929" indent="-506729">
              <a:lnSpc>
                <a:spcPct val="80000"/>
              </a:lnSpc>
              <a:spcBef>
                <a:spcPts val="400"/>
              </a:spcBef>
              <a:buClr>
                <a:srgbClr val="FF9900"/>
              </a:buClr>
              <a:buSzPct val="100000"/>
              <a:buAutoNum type="arabicParenR" startAt="1"/>
              <a:defRPr sz="1800"/>
            </a:pPr>
            <a:r>
              <a:rPr sz="1900">
                <a:solidFill>
                  <a:srgbClr val="000099"/>
                </a:solidFill>
              </a:rPr>
              <a:t>Capacity development</a:t>
            </a:r>
            <a:endParaRPr sz="1900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963929" indent="-506729">
              <a:lnSpc>
                <a:spcPct val="80000"/>
              </a:lnSpc>
              <a:spcBef>
                <a:spcPts val="400"/>
              </a:spcBef>
              <a:buClr>
                <a:srgbClr val="FF9900"/>
              </a:buClr>
              <a:buSzPct val="100000"/>
              <a:buAutoNum type="arabicParenR" startAt="1"/>
              <a:defRPr sz="1800"/>
            </a:pPr>
            <a:r>
              <a:rPr sz="1900">
                <a:solidFill>
                  <a:srgbClr val="000099"/>
                </a:solidFill>
              </a:rPr>
              <a:t>Communications and outreach</a:t>
            </a:r>
          </a:p>
        </p:txBody>
      </p:sp>
      <p:sp>
        <p:nvSpPr>
          <p:cNvPr id="68" name="Shape 68"/>
          <p:cNvSpPr/>
          <p:nvPr/>
        </p:nvSpPr>
        <p:spPr>
          <a:xfrm>
            <a:off x="3348037" y="1196975"/>
            <a:ext cx="792163" cy="496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21600" y="0"/>
                </a:lnTo>
                <a:cubicBezTo>
                  <a:pt x="15635" y="0"/>
                  <a:pt x="10800" y="108"/>
                  <a:pt x="10800" y="242"/>
                </a:cubicBezTo>
                <a:lnTo>
                  <a:pt x="10800" y="4589"/>
                </a:lnTo>
                <a:cubicBezTo>
                  <a:pt x="10800" y="4723"/>
                  <a:pt x="5965" y="4831"/>
                  <a:pt x="0" y="4831"/>
                </a:cubicBezTo>
                <a:lnTo>
                  <a:pt x="0" y="4831"/>
                </a:lnTo>
                <a:cubicBezTo>
                  <a:pt x="5965" y="4831"/>
                  <a:pt x="10800" y="4939"/>
                  <a:pt x="10800" y="5073"/>
                </a:cubicBezTo>
                <a:lnTo>
                  <a:pt x="10800" y="21358"/>
                </a:lnTo>
                <a:cubicBezTo>
                  <a:pt x="10800" y="21492"/>
                  <a:pt x="15635" y="21600"/>
                  <a:pt x="21600" y="21600"/>
                </a:cubicBezTo>
              </a:path>
            </a:pathLst>
          </a:custGeom>
          <a:solidFill>
            <a:srgbClr val="BBE0E3"/>
          </a:solidFill>
          <a:ln>
            <a:solidFill/>
            <a:round/>
          </a:ln>
        </p:spPr>
        <p:txBody>
          <a:bodyPr lIns="0" tIns="0" rIns="0" bIns="0"/>
          <a:lstStyle/>
          <a:p>
            <a:pPr lvl="0">
              <a:spcBef>
                <a:spcPts val="1000"/>
              </a:spcBef>
              <a:defRPr sz="2400">
                <a:latin typeface="Arial Narrow"/>
                <a:ea typeface="Arial Narrow"/>
                <a:cs typeface="Arial Narrow"/>
                <a:sym typeface="Arial Narrow"/>
              </a:defRPr>
            </a:pP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Key Comp.jpg" descr="Key Comp"/>
          <p:cNvPicPr/>
          <p:nvPr/>
        </p:nvPicPr>
        <p:blipFill>
          <a:blip r:embed="rId2">
            <a:extLst/>
          </a:blip>
          <a:srcRect l="27369" t="26199" r="24560" b="18594"/>
          <a:stretch>
            <a:fillRect/>
          </a:stretch>
        </p:blipFill>
        <p:spPr>
          <a:xfrm>
            <a:off x="3021012" y="2133600"/>
            <a:ext cx="3124201" cy="2690813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Shape 71"/>
          <p:cNvSpPr/>
          <p:nvPr/>
        </p:nvSpPr>
        <p:spPr>
          <a:xfrm>
            <a:off x="2484437" y="1700212"/>
            <a:ext cx="426720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i="1" sz="16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i="0" sz="1800"/>
            </a:pPr>
            <a:r>
              <a:rPr i="1" sz="1600"/>
              <a:t>To oversee, guide and coordinate WIGOS </a:t>
            </a:r>
          </a:p>
        </p:txBody>
      </p:sp>
      <p:sp>
        <p:nvSpPr>
          <p:cNvPr id="72" name="Shape 72"/>
          <p:cNvSpPr/>
          <p:nvPr/>
        </p:nvSpPr>
        <p:spPr>
          <a:xfrm>
            <a:off x="2051050" y="4868862"/>
            <a:ext cx="4910138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i="1" sz="16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i="0" sz="1800"/>
            </a:pPr>
            <a:r>
              <a:rPr i="1" sz="1600"/>
              <a:t>To facilitate and support the operation of WIGOS </a:t>
            </a:r>
          </a:p>
        </p:txBody>
      </p:sp>
      <p:sp>
        <p:nvSpPr>
          <p:cNvPr id="73" name="Shape 73"/>
          <p:cNvSpPr/>
          <p:nvPr/>
        </p:nvSpPr>
        <p:spPr>
          <a:xfrm rot="5400000">
            <a:off x="4877117" y="3156267"/>
            <a:ext cx="3460751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i="1" sz="16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i="0" sz="1800"/>
            </a:pPr>
            <a:r>
              <a:rPr i="1" sz="1600"/>
              <a:t>To plan, implement and evolve WIGOS component systems  </a:t>
            </a:r>
          </a:p>
        </p:txBody>
      </p:sp>
      <p:sp>
        <p:nvSpPr>
          <p:cNvPr id="74" name="Shape 74"/>
          <p:cNvSpPr/>
          <p:nvPr/>
        </p:nvSpPr>
        <p:spPr>
          <a:xfrm rot="16200000">
            <a:off x="547369" y="3056255"/>
            <a:ext cx="3835401" cy="548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i="1" sz="16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i="0" sz="1800"/>
            </a:pPr>
            <a:r>
              <a:rPr i="1" sz="1600"/>
              <a:t>To ensure supply of and access to WIGOS  observations</a:t>
            </a:r>
          </a:p>
        </p:txBody>
      </p:sp>
      <p:grpSp>
        <p:nvGrpSpPr>
          <p:cNvPr id="77" name="Group 77"/>
          <p:cNvGrpSpPr/>
          <p:nvPr/>
        </p:nvGrpSpPr>
        <p:grpSpPr>
          <a:xfrm>
            <a:off x="1835150" y="836612"/>
            <a:ext cx="2665413" cy="720726"/>
            <a:chOff x="0" y="0"/>
            <a:chExt cx="2665412" cy="720725"/>
          </a:xfrm>
        </p:grpSpPr>
        <p:sp>
          <p:nvSpPr>
            <p:cNvPr id="75" name="Shape 75"/>
            <p:cNvSpPr/>
            <p:nvPr/>
          </p:nvSpPr>
          <p:spPr>
            <a:xfrm>
              <a:off x="0" y="0"/>
              <a:ext cx="2665413" cy="720725"/>
            </a:xfrm>
            <a:prstGeom prst="rect">
              <a:avLst/>
            </a:prstGeom>
            <a:solidFill>
              <a:srgbClr val="BBE0E3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spcBef>
                  <a:spcPts val="1000"/>
                </a:spcBef>
                <a:defRPr sz="1600">
                  <a:latin typeface="Arial Narrow"/>
                  <a:ea typeface="Arial Narrow"/>
                  <a:cs typeface="Arial Narrow"/>
                  <a:sym typeface="Arial Narrow"/>
                </a:defRPr>
              </a:pPr>
            </a:p>
          </p:txBody>
        </p:sp>
        <p:sp>
          <p:nvSpPr>
            <p:cNvPr id="76" name="Shape 76"/>
            <p:cNvSpPr/>
            <p:nvPr/>
          </p:nvSpPr>
          <p:spPr>
            <a:xfrm>
              <a:off x="0" y="0"/>
              <a:ext cx="2665413" cy="548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900"/>
                </a:spcBef>
                <a:defRPr sz="1600">
                  <a:latin typeface="Arial Narrow"/>
                  <a:ea typeface="Arial Narrow"/>
                  <a:cs typeface="Arial Narrow"/>
                  <a:sym typeface="Arial Narrow"/>
                  <a:hlinkClick r:id="rId3" invalidUrl="" action="" tgtFrame="" tooltip="" history="1" highlightClick="0" endSnd="0"/>
                </a:defRPr>
              </a:lvl1pPr>
            </a:lstStyle>
            <a:p>
              <a:pPr lvl="0">
                <a:defRPr sz="1800"/>
              </a:pPr>
              <a:r>
                <a:rPr sz="1600">
                  <a:hlinkClick r:id="rId3" invalidUrl="" action="" tgtFrame="" tooltip="" history="1" highlightClick="0" endSnd="0"/>
                </a:rPr>
                <a:t>Management of WIGOS Implementation / operation</a:t>
              </a:r>
            </a:p>
          </p:txBody>
        </p:sp>
      </p:grpSp>
      <p:grpSp>
        <p:nvGrpSpPr>
          <p:cNvPr id="80" name="Group 80"/>
          <p:cNvGrpSpPr/>
          <p:nvPr/>
        </p:nvGrpSpPr>
        <p:grpSpPr>
          <a:xfrm>
            <a:off x="4773612" y="836612"/>
            <a:ext cx="2390776" cy="825501"/>
            <a:chOff x="0" y="0"/>
            <a:chExt cx="2390775" cy="825500"/>
          </a:xfrm>
        </p:grpSpPr>
        <p:sp>
          <p:nvSpPr>
            <p:cNvPr id="78" name="Shape 78"/>
            <p:cNvSpPr/>
            <p:nvPr/>
          </p:nvSpPr>
          <p:spPr>
            <a:xfrm>
              <a:off x="0" y="0"/>
              <a:ext cx="2390775" cy="825500"/>
            </a:xfrm>
            <a:prstGeom prst="rect">
              <a:avLst/>
            </a:prstGeom>
            <a:solidFill>
              <a:srgbClr val="BBE0E3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spcBef>
                  <a:spcPts val="1000"/>
                </a:spcBef>
                <a:defRPr sz="1600">
                  <a:latin typeface="Arial Narrow"/>
                  <a:ea typeface="Arial Narrow"/>
                  <a:cs typeface="Arial Narrow"/>
                  <a:sym typeface="Arial Narrow"/>
                </a:defRPr>
              </a:pPr>
            </a:p>
          </p:txBody>
        </p:sp>
        <p:sp>
          <p:nvSpPr>
            <p:cNvPr id="79" name="Shape 79"/>
            <p:cNvSpPr/>
            <p:nvPr/>
          </p:nvSpPr>
          <p:spPr>
            <a:xfrm>
              <a:off x="0" y="0"/>
              <a:ext cx="2390775" cy="548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900"/>
                </a:spcBef>
                <a:defRPr sz="1600">
                  <a:latin typeface="Arial Narrow"/>
                  <a:ea typeface="Arial Narrow"/>
                  <a:cs typeface="Arial Narrow"/>
                  <a:sym typeface="Arial Narrow"/>
                  <a:hlinkClick r:id="rId4" invalidUrl="" action="" tgtFrame="" tooltip="" history="1" highlightClick="0" endSnd="0"/>
                </a:defRPr>
              </a:lvl1pPr>
            </a:lstStyle>
            <a:p>
              <a:pPr lvl="0">
                <a:defRPr sz="1800"/>
              </a:pPr>
              <a:r>
                <a:rPr sz="1600">
                  <a:hlinkClick r:id="rId4" invalidUrl="" action="" tgtFrame="" tooltip="" history="1" highlightClick="0" endSnd="0"/>
                </a:rPr>
                <a:t>Collaboration with co-sponsors and partners</a:t>
              </a:r>
            </a:p>
          </p:txBody>
        </p:sp>
      </p:grpSp>
      <p:grpSp>
        <p:nvGrpSpPr>
          <p:cNvPr id="83" name="Group 83"/>
          <p:cNvGrpSpPr/>
          <p:nvPr/>
        </p:nvGrpSpPr>
        <p:grpSpPr>
          <a:xfrm>
            <a:off x="107950" y="5230812"/>
            <a:ext cx="2160588" cy="719138"/>
            <a:chOff x="0" y="0"/>
            <a:chExt cx="2160587" cy="719137"/>
          </a:xfrm>
        </p:grpSpPr>
        <p:sp>
          <p:nvSpPr>
            <p:cNvPr id="81" name="Shape 81"/>
            <p:cNvSpPr/>
            <p:nvPr/>
          </p:nvSpPr>
          <p:spPr>
            <a:xfrm>
              <a:off x="0" y="0"/>
              <a:ext cx="2160588" cy="719138"/>
            </a:xfrm>
            <a:prstGeom prst="rect">
              <a:avLst/>
            </a:prstGeom>
            <a:solidFill>
              <a:srgbClr val="CCFFCC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spcBef>
                  <a:spcPts val="1000"/>
                </a:spcBef>
                <a:defRPr sz="1800">
                  <a:latin typeface="Arial Narrow"/>
                  <a:ea typeface="Arial Narrow"/>
                  <a:cs typeface="Arial Narrow"/>
                  <a:sym typeface="Arial Narrow"/>
                </a:defRPr>
              </a:pPr>
            </a:p>
          </p:txBody>
        </p:sp>
        <p:sp>
          <p:nvSpPr>
            <p:cNvPr id="82" name="Shape 82"/>
            <p:cNvSpPr/>
            <p:nvPr/>
          </p:nvSpPr>
          <p:spPr>
            <a:xfrm>
              <a:off x="0" y="0"/>
              <a:ext cx="2160588" cy="624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000"/>
                </a:spcBef>
                <a:defRPr sz="1800">
                  <a:latin typeface="Arial Narrow"/>
                  <a:ea typeface="Arial Narrow"/>
                  <a:cs typeface="Arial Narrow"/>
                  <a:sym typeface="Arial Narrow"/>
                  <a:hlinkClick r:id="rId5" invalidUrl="" action="" tgtFrame="" tooltip="" history="1" highlightClick="0" endSnd="0"/>
                </a:defRPr>
              </a:lvl1pPr>
            </a:lstStyle>
            <a:p>
              <a:pPr lvl="0"/>
              <a:r>
                <a:rPr>
                  <a:hlinkClick r:id="rId5" invalidUrl="" action="" tgtFrame="" tooltip="" history="1" highlightClick="0" endSnd="0"/>
                </a:rPr>
                <a:t>Communications and outreach</a:t>
              </a:r>
            </a:p>
          </p:txBody>
        </p:sp>
      </p:grpSp>
      <p:grpSp>
        <p:nvGrpSpPr>
          <p:cNvPr id="86" name="Group 86"/>
          <p:cNvGrpSpPr/>
          <p:nvPr/>
        </p:nvGrpSpPr>
        <p:grpSpPr>
          <a:xfrm>
            <a:off x="7169150" y="3827462"/>
            <a:ext cx="1435100" cy="609601"/>
            <a:chOff x="0" y="0"/>
            <a:chExt cx="1435100" cy="609600"/>
          </a:xfrm>
        </p:grpSpPr>
        <p:sp>
          <p:nvSpPr>
            <p:cNvPr id="84" name="Shape 84"/>
            <p:cNvSpPr/>
            <p:nvPr/>
          </p:nvSpPr>
          <p:spPr>
            <a:xfrm>
              <a:off x="0" y="0"/>
              <a:ext cx="1435100" cy="609600"/>
            </a:xfrm>
            <a:prstGeom prst="rect">
              <a:avLst/>
            </a:prstGeom>
            <a:solidFill>
              <a:srgbClr val="BBE0E3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spcBef>
                  <a:spcPts val="1000"/>
                </a:spcBef>
                <a:defRPr sz="1600">
                  <a:latin typeface="Arial Narrow"/>
                  <a:ea typeface="Arial Narrow"/>
                  <a:cs typeface="Arial Narrow"/>
                  <a:sym typeface="Arial Narrow"/>
                </a:defRPr>
              </a:pPr>
            </a:p>
          </p:txBody>
        </p:sp>
        <p:sp>
          <p:nvSpPr>
            <p:cNvPr id="85" name="Shape 85"/>
            <p:cNvSpPr/>
            <p:nvPr/>
          </p:nvSpPr>
          <p:spPr>
            <a:xfrm>
              <a:off x="0" y="0"/>
              <a:ext cx="1435100" cy="548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900"/>
                </a:spcBef>
                <a:defRPr sz="1600">
                  <a:latin typeface="Arial Narrow"/>
                  <a:ea typeface="Arial Narrow"/>
                  <a:cs typeface="Arial Narrow"/>
                  <a:sym typeface="Arial Narrow"/>
                  <a:hlinkClick r:id="rId6" invalidUrl="" action="" tgtFrame="" tooltip="" history="1" highlightClick="0" endSnd="0"/>
                </a:defRPr>
              </a:lvl1pPr>
            </a:lstStyle>
            <a:p>
              <a:pPr lvl="0">
                <a:defRPr sz="1800"/>
              </a:pPr>
              <a:r>
                <a:rPr sz="1600">
                  <a:hlinkClick r:id="rId6" invalidUrl="" action="" tgtFrame="" tooltip="" history="1" highlightClick="0" endSnd="0"/>
                </a:rPr>
                <a:t>Quality Management</a:t>
              </a:r>
            </a:p>
          </p:txBody>
        </p:sp>
      </p:grpSp>
      <p:grpSp>
        <p:nvGrpSpPr>
          <p:cNvPr id="89" name="Group 89"/>
          <p:cNvGrpSpPr/>
          <p:nvPr/>
        </p:nvGrpSpPr>
        <p:grpSpPr>
          <a:xfrm>
            <a:off x="4675187" y="5300662"/>
            <a:ext cx="1722438" cy="919163"/>
            <a:chOff x="0" y="0"/>
            <a:chExt cx="1722437" cy="919162"/>
          </a:xfrm>
        </p:grpSpPr>
        <p:sp>
          <p:nvSpPr>
            <p:cNvPr id="87" name="Shape 87"/>
            <p:cNvSpPr/>
            <p:nvPr/>
          </p:nvSpPr>
          <p:spPr>
            <a:xfrm>
              <a:off x="0" y="0"/>
              <a:ext cx="1722438" cy="919163"/>
            </a:xfrm>
            <a:prstGeom prst="rect">
              <a:avLst/>
            </a:prstGeom>
            <a:solidFill>
              <a:srgbClr val="BBE0E3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spcBef>
                  <a:spcPts val="1000"/>
                </a:spcBef>
                <a:defRPr sz="1600">
                  <a:latin typeface="Arial Narrow"/>
                  <a:ea typeface="Arial Narrow"/>
                  <a:cs typeface="Arial Narrow"/>
                  <a:sym typeface="Arial Narrow"/>
                </a:defRPr>
              </a:pPr>
            </a:p>
          </p:txBody>
        </p:sp>
        <p:sp>
          <p:nvSpPr>
            <p:cNvPr id="88" name="Shape 88"/>
            <p:cNvSpPr/>
            <p:nvPr/>
          </p:nvSpPr>
          <p:spPr>
            <a:xfrm>
              <a:off x="0" y="0"/>
              <a:ext cx="1722438" cy="777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900"/>
                </a:spcBef>
                <a:defRPr sz="1600">
                  <a:latin typeface="Arial Narrow"/>
                  <a:ea typeface="Arial Narrow"/>
                  <a:cs typeface="Arial Narrow"/>
                  <a:sym typeface="Arial Narrow"/>
                  <a:hlinkClick r:id="rId7" invalidUrl="" action="" tgtFrame="" tooltip="" history="1" highlightClick="0" endSnd="0"/>
                </a:defRPr>
              </a:lvl1pPr>
            </a:lstStyle>
            <a:p>
              <a:pPr lvl="0">
                <a:defRPr sz="1800"/>
              </a:pPr>
              <a:r>
                <a:rPr sz="1600">
                  <a:hlinkClick r:id="rId7" invalidUrl="" action="" tgtFrame="" tooltip="" history="1" highlightClick="0" endSnd="0"/>
                </a:rPr>
                <a:t>Standardization, interoperability &amp; compatibility</a:t>
              </a:r>
            </a:p>
          </p:txBody>
        </p:sp>
      </p:grpSp>
      <p:grpSp>
        <p:nvGrpSpPr>
          <p:cNvPr id="92" name="Group 92"/>
          <p:cNvGrpSpPr/>
          <p:nvPr/>
        </p:nvGrpSpPr>
        <p:grpSpPr>
          <a:xfrm>
            <a:off x="2817812" y="5300662"/>
            <a:ext cx="1600201" cy="919163"/>
            <a:chOff x="0" y="0"/>
            <a:chExt cx="1600200" cy="919162"/>
          </a:xfrm>
        </p:grpSpPr>
        <p:sp>
          <p:nvSpPr>
            <p:cNvPr id="90" name="Shape 90"/>
            <p:cNvSpPr/>
            <p:nvPr/>
          </p:nvSpPr>
          <p:spPr>
            <a:xfrm>
              <a:off x="0" y="0"/>
              <a:ext cx="1600200" cy="919163"/>
            </a:xfrm>
            <a:prstGeom prst="rect">
              <a:avLst/>
            </a:prstGeom>
            <a:solidFill>
              <a:srgbClr val="BBE0E3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spcBef>
                  <a:spcPts val="1000"/>
                </a:spcBef>
                <a:defRPr sz="1600">
                  <a:latin typeface="Arial Narrow"/>
                  <a:ea typeface="Arial Narrow"/>
                  <a:cs typeface="Arial Narrow"/>
                  <a:sym typeface="Arial Narrow"/>
                </a:defRPr>
              </a:pPr>
            </a:p>
          </p:txBody>
        </p:sp>
        <p:sp>
          <p:nvSpPr>
            <p:cNvPr id="91" name="Shape 91"/>
            <p:cNvSpPr/>
            <p:nvPr/>
          </p:nvSpPr>
          <p:spPr>
            <a:xfrm>
              <a:off x="0" y="0"/>
              <a:ext cx="1600200" cy="777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900"/>
                </a:spcBef>
                <a:defRPr sz="1600">
                  <a:latin typeface="Arial Narrow"/>
                  <a:ea typeface="Arial Narrow"/>
                  <a:cs typeface="Arial Narrow"/>
                  <a:sym typeface="Arial Narrow"/>
                  <a:hlinkClick r:id="rId8" invalidUrl="" action="" tgtFrame="" tooltip="" history="1" highlightClick="0" endSnd="0"/>
                </a:defRPr>
              </a:lvl1pPr>
            </a:lstStyle>
            <a:p>
              <a:pPr lvl="0">
                <a:defRPr sz="1800"/>
              </a:pPr>
              <a:r>
                <a:rPr sz="1600">
                  <a:hlinkClick r:id="rId8" invalidUrl="" action="" tgtFrame="" tooltip="" history="1" highlightClick="0" endSnd="0"/>
                </a:rPr>
                <a:t>Operational Information Resource</a:t>
              </a:r>
            </a:p>
          </p:txBody>
        </p:sp>
      </p:grpSp>
      <p:grpSp>
        <p:nvGrpSpPr>
          <p:cNvPr id="95" name="Group 95"/>
          <p:cNvGrpSpPr/>
          <p:nvPr/>
        </p:nvGrpSpPr>
        <p:grpSpPr>
          <a:xfrm>
            <a:off x="7092950" y="5157787"/>
            <a:ext cx="1655763" cy="792163"/>
            <a:chOff x="0" y="0"/>
            <a:chExt cx="1655762" cy="792162"/>
          </a:xfrm>
        </p:grpSpPr>
        <p:sp>
          <p:nvSpPr>
            <p:cNvPr id="93" name="Shape 93"/>
            <p:cNvSpPr/>
            <p:nvPr/>
          </p:nvSpPr>
          <p:spPr>
            <a:xfrm>
              <a:off x="0" y="0"/>
              <a:ext cx="1655763" cy="792163"/>
            </a:xfrm>
            <a:prstGeom prst="rect">
              <a:avLst/>
            </a:prstGeom>
            <a:solidFill>
              <a:srgbClr val="CCFFCC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spcBef>
                  <a:spcPts val="1000"/>
                </a:spcBef>
                <a:defRPr sz="1800">
                  <a:latin typeface="Arial Narrow"/>
                  <a:ea typeface="Arial Narrow"/>
                  <a:cs typeface="Arial Narrow"/>
                  <a:sym typeface="Arial Narrow"/>
                </a:defRPr>
              </a:pPr>
            </a:p>
          </p:txBody>
        </p:sp>
        <p:sp>
          <p:nvSpPr>
            <p:cNvPr id="94" name="Shape 94"/>
            <p:cNvSpPr/>
            <p:nvPr/>
          </p:nvSpPr>
          <p:spPr>
            <a:xfrm>
              <a:off x="0" y="0"/>
              <a:ext cx="1655763" cy="624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000"/>
                </a:spcBef>
                <a:defRPr sz="1800">
                  <a:latin typeface="Arial Narrow"/>
                  <a:ea typeface="Arial Narrow"/>
                  <a:cs typeface="Arial Narrow"/>
                  <a:sym typeface="Arial Narrow"/>
                  <a:hlinkClick r:id="rId9" invalidUrl="" action="" tgtFrame="" tooltip="" history="1" highlightClick="0" endSnd="0"/>
                </a:defRPr>
              </a:lvl1pPr>
            </a:lstStyle>
            <a:p>
              <a:pPr lvl="0"/>
              <a:r>
                <a:rPr>
                  <a:hlinkClick r:id="rId9" invalidUrl="" action="" tgtFrame="" tooltip="" history="1" highlightClick="0" endSnd="0"/>
                </a:rPr>
                <a:t>Capacity Development</a:t>
              </a:r>
            </a:p>
          </p:txBody>
        </p:sp>
      </p:grpSp>
      <p:grpSp>
        <p:nvGrpSpPr>
          <p:cNvPr id="98" name="Group 98"/>
          <p:cNvGrpSpPr/>
          <p:nvPr/>
        </p:nvGrpSpPr>
        <p:grpSpPr>
          <a:xfrm>
            <a:off x="7164387" y="2093912"/>
            <a:ext cx="1223963" cy="1406526"/>
            <a:chOff x="0" y="0"/>
            <a:chExt cx="1223962" cy="1406525"/>
          </a:xfrm>
        </p:grpSpPr>
        <p:sp>
          <p:nvSpPr>
            <p:cNvPr id="96" name="Shape 96"/>
            <p:cNvSpPr/>
            <p:nvPr/>
          </p:nvSpPr>
          <p:spPr>
            <a:xfrm>
              <a:off x="0" y="0"/>
              <a:ext cx="1223963" cy="1406525"/>
            </a:xfrm>
            <a:prstGeom prst="rect">
              <a:avLst/>
            </a:prstGeom>
            <a:solidFill>
              <a:srgbClr val="BBE0E3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spcBef>
                  <a:spcPts val="1000"/>
                </a:spcBef>
                <a:defRPr sz="1600">
                  <a:latin typeface="Arial Narrow"/>
                  <a:ea typeface="Arial Narrow"/>
                  <a:cs typeface="Arial Narrow"/>
                  <a:sym typeface="Arial Narrow"/>
                </a:defRPr>
              </a:pPr>
            </a:p>
          </p:txBody>
        </p:sp>
        <p:sp>
          <p:nvSpPr>
            <p:cNvPr id="97" name="Shape 97"/>
            <p:cNvSpPr/>
            <p:nvPr/>
          </p:nvSpPr>
          <p:spPr>
            <a:xfrm>
              <a:off x="0" y="0"/>
              <a:ext cx="1223963" cy="1005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900"/>
                </a:spcBef>
                <a:defRPr sz="1600">
                  <a:latin typeface="Arial Narrow"/>
                  <a:ea typeface="Arial Narrow"/>
                  <a:cs typeface="Arial Narrow"/>
                  <a:sym typeface="Arial Narrow"/>
                  <a:hlinkClick r:id="rId10" invalidUrl="" action="" tgtFrame="" tooltip="" history="1" highlightClick="0" endSnd="0"/>
                </a:defRPr>
              </a:lvl1pPr>
            </a:lstStyle>
            <a:p>
              <a:pPr lvl="0">
                <a:defRPr sz="1800"/>
              </a:pPr>
              <a:r>
                <a:rPr sz="1600">
                  <a:hlinkClick r:id="rId10" invalidUrl="" action="" tgtFrame="" tooltip="" history="1" highlightClick="0" endSnd="0"/>
                </a:rPr>
                <a:t>Design, planning and optimised evolution</a:t>
              </a:r>
            </a:p>
          </p:txBody>
        </p:sp>
      </p:grpSp>
      <p:grpSp>
        <p:nvGrpSpPr>
          <p:cNvPr id="101" name="Group 101"/>
          <p:cNvGrpSpPr/>
          <p:nvPr/>
        </p:nvGrpSpPr>
        <p:grpSpPr>
          <a:xfrm>
            <a:off x="595312" y="1844674"/>
            <a:ext cx="1384301" cy="1220789"/>
            <a:chOff x="0" y="0"/>
            <a:chExt cx="1384300" cy="1220787"/>
          </a:xfrm>
        </p:grpSpPr>
        <p:sp>
          <p:nvSpPr>
            <p:cNvPr id="99" name="Shape 99"/>
            <p:cNvSpPr/>
            <p:nvPr/>
          </p:nvSpPr>
          <p:spPr>
            <a:xfrm>
              <a:off x="0" y="0"/>
              <a:ext cx="1384300" cy="1220788"/>
            </a:xfrm>
            <a:prstGeom prst="rect">
              <a:avLst/>
            </a:prstGeom>
            <a:solidFill>
              <a:srgbClr val="BBE0E3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spcBef>
                  <a:spcPts val="1000"/>
                </a:spcBef>
                <a:defRPr sz="1600">
                  <a:latin typeface="Arial Narrow"/>
                  <a:ea typeface="Arial Narrow"/>
                  <a:cs typeface="Arial Narrow"/>
                  <a:sym typeface="Arial Narrow"/>
                </a:defRPr>
              </a:pPr>
            </a:p>
          </p:txBody>
        </p:sp>
        <p:sp>
          <p:nvSpPr>
            <p:cNvPr id="100" name="Shape 100"/>
            <p:cNvSpPr/>
            <p:nvPr/>
          </p:nvSpPr>
          <p:spPr>
            <a:xfrm>
              <a:off x="0" y="0"/>
              <a:ext cx="1384300" cy="777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900"/>
                </a:spcBef>
                <a:defRPr sz="1600">
                  <a:latin typeface="Arial Narrow"/>
                  <a:ea typeface="Arial Narrow"/>
                  <a:cs typeface="Arial Narrow"/>
                  <a:sym typeface="Arial Narrow"/>
                  <a:hlinkClick r:id="rId11" invalidUrl="" action="" tgtFrame="" tooltip="" history="1" highlightClick="0" endSnd="0"/>
                </a:defRPr>
              </a:lvl1pPr>
            </a:lstStyle>
            <a:p>
              <a:pPr lvl="0">
                <a:defRPr sz="1800"/>
              </a:pPr>
              <a:r>
                <a:rPr sz="1600">
                  <a:hlinkClick r:id="rId11" invalidUrl="" action="" tgtFrame="" tooltip="" history="1" highlightClick="0" endSnd="0"/>
                </a:rPr>
                <a:t>Data discovery, delivery &amp; archival</a:t>
              </a:r>
            </a:p>
          </p:txBody>
        </p:sp>
      </p:grpSp>
      <p:grpSp>
        <p:nvGrpSpPr>
          <p:cNvPr id="104" name="Group 104"/>
          <p:cNvGrpSpPr/>
          <p:nvPr/>
        </p:nvGrpSpPr>
        <p:grpSpPr>
          <a:xfrm>
            <a:off x="590550" y="3573462"/>
            <a:ext cx="1389063" cy="1158876"/>
            <a:chOff x="0" y="0"/>
            <a:chExt cx="1389062" cy="1158875"/>
          </a:xfrm>
        </p:grpSpPr>
        <p:sp>
          <p:nvSpPr>
            <p:cNvPr id="102" name="Shape 102"/>
            <p:cNvSpPr/>
            <p:nvPr/>
          </p:nvSpPr>
          <p:spPr>
            <a:xfrm>
              <a:off x="0" y="0"/>
              <a:ext cx="1389063" cy="1158875"/>
            </a:xfrm>
            <a:prstGeom prst="rect">
              <a:avLst/>
            </a:prstGeom>
            <a:solidFill>
              <a:srgbClr val="BBE0E3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spcBef>
                  <a:spcPts val="1000"/>
                </a:spcBef>
                <a:defRPr sz="1600">
                  <a:latin typeface="Arial Narrow"/>
                  <a:ea typeface="Arial Narrow"/>
                  <a:cs typeface="Arial Narrow"/>
                  <a:sym typeface="Arial Narrow"/>
                </a:defRPr>
              </a:pPr>
            </a:p>
          </p:txBody>
        </p:sp>
        <p:sp>
          <p:nvSpPr>
            <p:cNvPr id="103" name="Shape 103"/>
            <p:cNvSpPr/>
            <p:nvPr/>
          </p:nvSpPr>
          <p:spPr>
            <a:xfrm>
              <a:off x="0" y="0"/>
              <a:ext cx="1389063" cy="777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900"/>
                </a:spcBef>
                <a:defRPr sz="1600">
                  <a:latin typeface="Arial Narrow"/>
                  <a:ea typeface="Arial Narrow"/>
                  <a:cs typeface="Arial Narrow"/>
                  <a:sym typeface="Arial Narrow"/>
                  <a:hlinkClick r:id="rId12" invalidUrl="" action="" tgtFrame="" tooltip="" history="1" highlightClick="0" endSnd="0"/>
                </a:defRPr>
              </a:lvl1pPr>
            </a:lstStyle>
            <a:p>
              <a:pPr lvl="0">
                <a:defRPr sz="1800"/>
              </a:pPr>
              <a:r>
                <a:rPr sz="1600">
                  <a:hlinkClick r:id="rId12" invalidUrl="" action="" tgtFrame="" tooltip="" history="1" highlightClick="0" endSnd="0"/>
                </a:rPr>
                <a:t>Observing system operation &amp; maintenance</a:t>
              </a:r>
            </a:p>
          </p:txBody>
        </p:sp>
      </p:grpSp>
      <p:sp>
        <p:nvSpPr>
          <p:cNvPr id="105" name="Shape 105"/>
          <p:cNvSpPr/>
          <p:nvPr/>
        </p:nvSpPr>
        <p:spPr>
          <a:xfrm>
            <a:off x="228600" y="115887"/>
            <a:ext cx="8736013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>
              <a:spcBef>
                <a:spcPts val="1800"/>
              </a:spcBef>
              <a:defRPr sz="1800"/>
            </a:pPr>
            <a:r>
              <a:rPr sz="3000">
                <a:solidFill>
                  <a:srgbClr val="333399"/>
                </a:solidFill>
                <a:latin typeface="Arial Narrow"/>
                <a:ea typeface="Arial Narrow"/>
                <a:cs typeface="Arial Narrow"/>
                <a:sym typeface="Arial Narrow"/>
              </a:rPr>
              <a:t>WIGOS </a:t>
            </a:r>
            <a:r>
              <a:rPr sz="3000">
                <a:solidFill>
                  <a:srgbClr val="333399"/>
                </a:solidFill>
                <a:latin typeface="Arial Narrow"/>
                <a:ea typeface="Arial Narrow"/>
                <a:cs typeface="Arial Narrow"/>
                <a:sym typeface="Arial Narrow"/>
              </a:rPr>
              <a:t>Key areas </a:t>
            </a:r>
          </a:p>
        </p:txBody>
      </p:sp>
      <p:pic>
        <p:nvPicPr>
          <p:cNvPr id="106" name="WIGOS_Logo-V5.png" descr="WIGOS_Logo-V5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3389312" y="3306762"/>
            <a:ext cx="2233613" cy="7397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 Bold"/>
            <a:ea typeface="Arial Bold"/>
            <a:cs typeface="Arial Bold"/>
            <a:sym typeface="Arial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 Bold"/>
            <a:ea typeface="Arial Bold"/>
            <a:cs typeface="Arial Bold"/>
            <a:sym typeface="Arial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 Bold"/>
            <a:ea typeface="Arial Bold"/>
            <a:cs typeface="Arial Bold"/>
            <a:sym typeface="Arial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 Bold"/>
            <a:ea typeface="Arial Bold"/>
            <a:cs typeface="Arial Bold"/>
            <a:sym typeface="Arial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CE80B02BBC6F4586DBE30EDCB657A5" ma:contentTypeVersion="14" ma:contentTypeDescription="Create a new document." ma:contentTypeScope="" ma:versionID="c3e70647cfd6916d7c5e07e1610a7326">
  <xsd:schema xmlns:xsd="http://www.w3.org/2001/XMLSchema" xmlns:xs="http://www.w3.org/2001/XMLSchema" xmlns:p="http://schemas.microsoft.com/office/2006/metadata/properties" xmlns:ns2="f026baef-f058-4dc3-b261-36cda4839fb4" xmlns:ns3="96d886eb-95f6-47f3-bdfb-70dab5061c60" targetNamespace="http://schemas.microsoft.com/office/2006/metadata/properties" ma:root="true" ma:fieldsID="33a0c93ad58eddf02bb04d64af9f76e4" ns2:_="" ns3:_="">
    <xsd:import namespace="f026baef-f058-4dc3-b261-36cda4839fb4"/>
    <xsd:import namespace="96d886eb-95f6-47f3-bdfb-70dab5061c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26baef-f058-4dc3-b261-36cda4839f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886eb-95f6-47f3-bdfb-70dab5061c6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79C19A5-CF68-429A-AE21-938A8992F5C0}"/>
</file>

<file path=customXml/itemProps2.xml><?xml version="1.0" encoding="utf-8"?>
<ds:datastoreItem xmlns:ds="http://schemas.openxmlformats.org/officeDocument/2006/customXml" ds:itemID="{A158FA76-4016-47D7-A188-F0AA5BB2DB70}"/>
</file>

<file path=customXml/itemProps3.xml><?xml version="1.0" encoding="utf-8"?>
<ds:datastoreItem xmlns:ds="http://schemas.openxmlformats.org/officeDocument/2006/customXml" ds:itemID="{65D5800C-10FF-422A-BBDE-21536D5F9460}"/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0x01010023CE80B02BBC6F4586DBE30EDCB657A5</vt:lpwstr>
  </property>
</Properties>
</file>