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39980"/>
              </p:ext>
            </p:extLst>
          </p:nvPr>
        </p:nvGraphicFramePr>
        <p:xfrm>
          <a:off x="304800" y="304800"/>
          <a:ext cx="8382000" cy="5867401"/>
        </p:xfrm>
        <a:graphic>
          <a:graphicData uri="http://schemas.openxmlformats.org/drawingml/2006/table">
            <a:tbl>
              <a:tblPr/>
              <a:tblGrid>
                <a:gridCol w="853897"/>
                <a:gridCol w="853897"/>
                <a:gridCol w="329629"/>
                <a:gridCol w="706348"/>
                <a:gridCol w="590193"/>
                <a:gridCol w="879011"/>
                <a:gridCol w="879011"/>
                <a:gridCol w="904126"/>
                <a:gridCol w="904126"/>
                <a:gridCol w="765996"/>
                <a:gridCol w="715766"/>
              </a:tblGrid>
              <a:tr h="5603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Status and Plans of RMTN in RA V</a:t>
                      </a:r>
                      <a:br>
                        <a:rPr lang="en-US" sz="1000" b="1" i="0" u="none" strike="noStrike">
                          <a:effectLst/>
                          <a:latin typeface="Arial"/>
                        </a:rPr>
                      </a:br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(For report to ICT-ISS Sep 2010)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Report any changes since Dec 2009 </a:t>
                      </a:r>
                      <a:br>
                        <a:rPr lang="en-US" sz="900" b="1" i="0" u="none" strike="noStrike">
                          <a:effectLst/>
                          <a:latin typeface="Arial"/>
                        </a:rPr>
                      </a:br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or post-RMDCN migration</a:t>
                      </a:r>
                      <a:br>
                        <a:rPr lang="en-US" sz="900" b="1" i="0" u="none" strike="noStrike">
                          <a:effectLst/>
                          <a:latin typeface="Arial"/>
                        </a:rPr>
                      </a:br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(Updates to be shaded in Yellow)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Circuit ID</a:t>
                      </a: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/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Site A</a:t>
                      </a: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(upper)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Site B</a:t>
                      </a: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(lower)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Type of GTS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Constitution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Access Port Speed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[bps]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Expected Trans Speed</a:t>
                      </a:r>
                      <a:br>
                        <a:rPr lang="en-US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[bps]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Types of Trans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Procedures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Number of Trans Connections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Allocation Scheme of Link Addresses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Routing Protocol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9119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Melbourne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(AMMC)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IP-VPN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AN, BI(500k), FX, FL(sat)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IP(soc, 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3(soc)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1(ftp)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Official-IP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(self)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Dynamic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(bgp)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Tokyo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(RJTD)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AN, BI(500k), FX, FL(sat)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IP(soc, 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3(soc)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1(ftp)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5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Melbourne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(AMMC)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IP-VPN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AN, BI(500k), FX, FL(sat)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IP(soc, 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3(soc)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2(ftp)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Official-IP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(self)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Dynamic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(bgp)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2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Exeter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(EGRR)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AN, BI(500k), FX, FL(sat)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IP(soc, 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3(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2(ftp)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3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26568"/>
              </p:ext>
            </p:extLst>
          </p:nvPr>
        </p:nvGraphicFramePr>
        <p:xfrm>
          <a:off x="0" y="228600"/>
          <a:ext cx="8991600" cy="5943601"/>
        </p:xfrm>
        <a:graphic>
          <a:graphicData uri="http://schemas.openxmlformats.org/drawingml/2006/table">
            <a:tbl>
              <a:tblPr/>
              <a:tblGrid>
                <a:gridCol w="746492"/>
                <a:gridCol w="902011"/>
                <a:gridCol w="1099002"/>
                <a:gridCol w="2685298"/>
                <a:gridCol w="1796246"/>
                <a:gridCol w="1762551"/>
              </a:tblGrid>
              <a:tr h="5676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/>
                        </a:rPr>
                        <a:t>Circuits to be changed in RMTN diagram (Sep 2010)</a:t>
                      </a:r>
                      <a:br>
                        <a:rPr lang="en-US" sz="700" b="1" i="0" u="none" strike="noStrike">
                          <a:effectLst/>
                          <a:latin typeface="Arial"/>
                        </a:rPr>
                      </a:br>
                      <a:r>
                        <a:rPr lang="en-US" sz="700" b="1" i="0" u="none" strike="noStrike">
                          <a:effectLst/>
                          <a:latin typeface="Arial"/>
                        </a:rPr>
                        <a:t>(Column A to be shaded in Orange)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Backup Solutions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Supplier(s)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Type of Contract &amp; Payment with supplier(s)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Remarks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Plans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Additional information for the Site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Outing / Incoming Circuits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Internal Circuit ID and Data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923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DualAccs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Orange Business Service (OBS)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Contract: One-stop (Master-contract between ECMWF and OBS, Accession agreement between each center and OBS)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Payment: Multi-end payment to UK OBS in UK pound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3 socket connections at each site correspond to 3 types of data (Text, Binary, Chart)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RARS-ATOVS to RJTD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RARS-ATOVS to AMMC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IMTN cloud II (OBS MPLS-IP/VPN)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Re-routing via Washington 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Re-routing of Tokyo GTS messages via Exeter on internet terminated on 24 Aug 2010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Canberra Data Centre (CDC) acts as a DRS site for Melbourne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Migrated to IP-VPN (MPLS)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19 November 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Socket connections on RMDCN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ATK01, BTK01, CTK01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ftp connection on RMDCN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DTK01 (RARS)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DualAccs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Re-Rout(ptcl)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Socket connections on RMDCN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TKA01, TKB01, TKC01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TKD01 (RARS)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ftp on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JMA01 (GSM 1.25)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DualAccs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Re-Rout(ptcl)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Orange Business Service (OBS)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Contract: One-stop (Master-contract between ECMWF and OBS, Accession agreement between each center and OBS)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Payment: Multi-end payment to UK OBS in UK pound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3 socket connections at each site correspond to 3 types of data (Text, Binary, Chart)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satellite files to AMMC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TOVS, SSMI IASI (Level 1d) files to AMMC via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GPS occultation data (GTS format) to AMMC via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ppn GRIB to AMMC via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satellite files to EGRR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1 ftp connection for satellite files and RARS-ATOVS to EGRR via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IMTN cloud II (OBS MPLS-IP/VPN) 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Exeter backup on internet terminated on 24 Aug 2010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Canberra Data Centre (CDC) acts as a DRS site for Melbourne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# Migrated to IP-VPN (MPLS) 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17 November 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Socket connections on RMDCN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AUK01, BUK01, CUK01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ftp on RMDCN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DUK01 (sat)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ftp connection for RARS on internet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EUK01 (RARS)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DualAccs</a:t>
                      </a:r>
                      <a:br>
                        <a:rPr lang="en-US" sz="700" b="0" i="0" u="none" strike="noStrike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Re-Rout(ptcl)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Socket connections on RMDCN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UKA01, UKB01, UKC01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ftp connection for sat files on RMDCN 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UKD01 (sat)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ftp on internet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UKE01 (sat, TOVS, SSMI IAS)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UKE02 (GPS occultation)</a:t>
                      </a:r>
                      <a:br>
                        <a:rPr lang="en-US" sz="7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RGB01(</a:t>
                      </a:r>
                      <a:r>
                        <a:rPr lang="en-US" sz="700" b="0" i="0" u="none" strike="noStrike" dirty="0" err="1">
                          <a:effectLst/>
                          <a:latin typeface="Arial"/>
                        </a:rPr>
                        <a:t>ppn</a:t>
                      </a: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GRIB)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6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78574"/>
              </p:ext>
            </p:extLst>
          </p:nvPr>
        </p:nvGraphicFramePr>
        <p:xfrm>
          <a:off x="228600" y="152400"/>
          <a:ext cx="8686800" cy="5943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779"/>
                <a:gridCol w="1113349"/>
                <a:gridCol w="779423"/>
                <a:gridCol w="891780"/>
                <a:gridCol w="1001779"/>
                <a:gridCol w="890994"/>
                <a:gridCol w="1225707"/>
                <a:gridCol w="1781989"/>
              </a:tblGrid>
              <a:tr h="27809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Circuit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Type of circuit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Circuit speed (bps)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Protocol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Data type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Moscow side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NHMS side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2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Exeter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MPLS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WMO,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Simple FTP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BIN, FAX,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Files: NOAA satellite data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3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Prague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AU" sz="1000">
                          <a:effectLst/>
                        </a:rPr>
                        <a:t>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MPLS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5,1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BIN, FAX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5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Sofia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MPLS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BIN, FAX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5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New-Delhi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MPLS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5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Cairo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Dedicated (digital)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2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Norrkoping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MPLS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8,2 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BIN, FAX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4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Minsk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Dedicated (digital)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128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128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TCP/IP-Socket (Special)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Messages: A/N, BIN, FAX,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BIN-RADAR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4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Kiev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RMTN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Dedicated (digital)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256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256 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FTP WMO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Messages: A/N, BIN, FAX,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BIN-RADAR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0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385175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5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4678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" y="5800725"/>
            <a:ext cx="967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8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Link</a:t>
            </a:r>
          </a:p>
          <a:p>
            <a:r>
              <a:rPr lang="en-US" dirty="0"/>
              <a:t>Start and end places</a:t>
            </a:r>
          </a:p>
          <a:p>
            <a:r>
              <a:rPr lang="en-US" dirty="0"/>
              <a:t>Type (Technology) MPLS, VPN over internet, point to point, </a:t>
            </a:r>
            <a:r>
              <a:rPr lang="en-US" dirty="0" err="1"/>
              <a:t>etc</a:t>
            </a:r>
            <a:r>
              <a:rPr lang="en-US" dirty="0"/>
              <a:t>, DVB, v27</a:t>
            </a:r>
          </a:p>
          <a:p>
            <a:r>
              <a:rPr lang="en-US" dirty="0"/>
              <a:t>Bandwidth (Don't need link speed) - (Frame relay would enter CIR)</a:t>
            </a:r>
          </a:p>
          <a:p>
            <a:r>
              <a:rPr lang="en-US" dirty="0" smtClean="0"/>
              <a:t>Circuit </a:t>
            </a:r>
            <a:r>
              <a:rPr lang="en-US" dirty="0"/>
              <a:t>(each access would have an </a:t>
            </a:r>
            <a:r>
              <a:rPr lang="en-US" dirty="0" err="1"/>
              <a:t>Cntr</a:t>
            </a:r>
            <a:r>
              <a:rPr lang="en-US" dirty="0"/>
              <a:t> ID for </a:t>
            </a:r>
            <a:r>
              <a:rPr lang="en-US" dirty="0" err="1"/>
              <a:t>centre</a:t>
            </a:r>
            <a:r>
              <a:rPr lang="en-US" dirty="0"/>
              <a:t>, ID for link , and each </a:t>
            </a:r>
            <a:r>
              <a:rPr lang="en-US" dirty="0" smtClean="0"/>
              <a:t>circuit </a:t>
            </a:r>
            <a:r>
              <a:rPr lang="en-US" dirty="0"/>
              <a:t>would  have a sub id or number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Offenbach is OF, and link is </a:t>
            </a:r>
            <a:r>
              <a:rPr lang="en-US" dirty="0" smtClean="0"/>
              <a:t>01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rmdcn</a:t>
            </a:r>
            <a:r>
              <a:rPr lang="en-US" dirty="0" smtClean="0"/>
              <a:t>), </a:t>
            </a:r>
            <a:r>
              <a:rPr lang="en-US" dirty="0" smtClean="0"/>
              <a:t>circuit </a:t>
            </a:r>
            <a:r>
              <a:rPr lang="en-US" dirty="0"/>
              <a:t>would </a:t>
            </a:r>
            <a:r>
              <a:rPr lang="en-US" dirty="0" smtClean="0"/>
              <a:t>“b” so </a:t>
            </a:r>
            <a:r>
              <a:rPr lang="en-US" dirty="0"/>
              <a:t>link would be </a:t>
            </a:r>
            <a:r>
              <a:rPr lang="en-US" dirty="0" smtClean="0"/>
              <a:t>“OF </a:t>
            </a:r>
            <a:r>
              <a:rPr lang="en-US" dirty="0"/>
              <a:t>01 </a:t>
            </a:r>
            <a:r>
              <a:rPr lang="en-US" dirty="0" smtClean="0"/>
              <a:t>b” </a:t>
            </a:r>
            <a:r>
              <a:rPr lang="en-US" dirty="0"/>
              <a:t>in </a:t>
            </a:r>
            <a:r>
              <a:rPr lang="en-US" dirty="0" smtClean="0"/>
              <a:t>three </a:t>
            </a:r>
            <a:r>
              <a:rPr lang="en-US" dirty="0"/>
              <a:t>columns</a:t>
            </a:r>
          </a:p>
          <a:p>
            <a:r>
              <a:rPr lang="en-US" dirty="0"/>
              <a:t>Message types (tick boxes in columns) - See </a:t>
            </a:r>
            <a:r>
              <a:rPr lang="en-US" dirty="0" smtClean="0"/>
              <a:t>slide</a:t>
            </a:r>
          </a:p>
          <a:p>
            <a:pPr lvl="1"/>
            <a:r>
              <a:rPr lang="en-US" dirty="0" smtClean="0"/>
              <a:t>a/n, bin, fax, files,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0E1EC-E273-474E-B61D-A6C6CD3A3812}"/>
</file>

<file path=customXml/itemProps2.xml><?xml version="1.0" encoding="utf-8"?>
<ds:datastoreItem xmlns:ds="http://schemas.openxmlformats.org/officeDocument/2006/customXml" ds:itemID="{15B7C1EC-878A-49DB-8F1B-6A4EF776672E}"/>
</file>

<file path=customXml/itemProps3.xml><?xml version="1.0" encoding="utf-8"?>
<ds:datastoreItem xmlns:ds="http://schemas.openxmlformats.org/officeDocument/2006/customXml" ds:itemID="{D4F15F46-9806-452E-B45B-226634716AD4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557</Words>
  <Application>Microsoft Office PowerPoint</Application>
  <PresentationFormat>On-screen Show (4:3)</PresentationFormat>
  <Paragraphs>170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 Content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Thomas</cp:lastModifiedBy>
  <cp:revision>5</cp:revision>
  <dcterms:created xsi:type="dcterms:W3CDTF">2006-08-16T00:00:00Z</dcterms:created>
  <dcterms:modified xsi:type="dcterms:W3CDTF">2014-03-26T07:01:20Z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