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87" r:id="rId6"/>
    <p:sldId id="291" r:id="rId7"/>
    <p:sldId id="315" r:id="rId8"/>
    <p:sldId id="336" r:id="rId9"/>
    <p:sldId id="335" r:id="rId10"/>
    <p:sldId id="274" r:id="rId11"/>
    <p:sldId id="318" r:id="rId12"/>
    <p:sldId id="325" r:id="rId13"/>
    <p:sldId id="309" r:id="rId14"/>
    <p:sldId id="288" r:id="rId15"/>
    <p:sldId id="307" r:id="rId16"/>
    <p:sldId id="317" r:id="rId17"/>
    <p:sldId id="316" r:id="rId18"/>
    <p:sldId id="282" r:id="rId19"/>
    <p:sldId id="330" r:id="rId20"/>
    <p:sldId id="322" r:id="rId21"/>
    <p:sldId id="331" r:id="rId22"/>
    <p:sldId id="323" r:id="rId23"/>
    <p:sldId id="332" r:id="rId24"/>
    <p:sldId id="320" r:id="rId25"/>
    <p:sldId id="319" r:id="rId26"/>
    <p:sldId id="321" r:id="rId27"/>
    <p:sldId id="270" r:id="rId28"/>
    <p:sldId id="299" r:id="rId29"/>
    <p:sldId id="333" r:id="rId30"/>
    <p:sldId id="324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712" autoAdjust="0"/>
  </p:normalViewPr>
  <p:slideViewPr>
    <p:cSldViewPr>
      <p:cViewPr varScale="1">
        <p:scale>
          <a:sx n="81" d="100"/>
          <a:sy n="81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3F65A-EBD7-4D11-99F2-CFBAFB24C02D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285B-5566-427C-B970-D08B245E08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05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0396-191D-4749-BEA5-E3F0F3549285}" type="slidenum">
              <a:rPr lang="es-AR" smtClean="0">
                <a:solidFill>
                  <a:prstClr val="black"/>
                </a:solidFill>
              </a:rPr>
              <a:pPr/>
              <a:t>23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4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F756-32E9-48B7-8319-A9F7D9849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6232-6954-4607-AB14-ABE3998B1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BC2C-8498-4BEE-BA52-E27C60388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8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2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1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E4335-B900-4A24-9657-9462B3DBE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72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4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5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7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67D9E-19C0-4234-ACEB-AF4C7DBEA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7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14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2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11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48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4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94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4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FAC03-8D28-41D1-857B-762719BA5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81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0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6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18EB-8C87-4937-A674-25B4D92CA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378E-5398-4F5E-9839-04DFF65E0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B6CF-9F70-45E4-B3A2-B32CBA79B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D56F-7F58-457A-B95B-072181E8A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DA4-5273-4BD7-B2D4-7F9AD72F7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9766F-4F29-4CF3-91D6-4508159839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11/05/2014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11/05/2014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1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50ADBD-5E53-4DE3-92F6-2DAB658A5322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11/05/2014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F5666E-11B3-4EB4-8846-112B31B76FB3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3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World Meteorological Organization</a:t>
            </a:r>
            <a:br>
              <a:rPr lang="en-US" sz="32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 Narrow" pitchFamily="34" charset="0"/>
              </a:rPr>
              <a:t>Working together in weather, climate and water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548508"/>
            <a:ext cx="8305800" cy="3456384"/>
          </a:xfrm>
          <a:noFill/>
          <a:ln/>
        </p:spPr>
        <p:txBody>
          <a:bodyPr anchor="ctr"/>
          <a:lstStyle/>
          <a:p>
            <a:r>
              <a:rPr lang="es-ES" sz="3600" dirty="0" smtClean="0">
                <a:solidFill>
                  <a:schemeClr val="bg1"/>
                </a:solidFill>
                <a:latin typeface="Arial Narrow" pitchFamily="34" charset="0"/>
              </a:rPr>
              <a:t>Grupo de Trabajo sobre Infraestructura y Desarrollo Tecnológico de la AR III</a:t>
            </a:r>
          </a:p>
          <a:p>
            <a:endParaRPr lang="es-ES" sz="36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" sz="3600" dirty="0" smtClean="0">
                <a:solidFill>
                  <a:schemeClr val="bg1"/>
                </a:solidFill>
                <a:latin typeface="Arial Narrow" pitchFamily="34" charset="0"/>
              </a:rPr>
              <a:t>Informe del Presidente</a:t>
            </a:r>
          </a:p>
          <a:p>
            <a:endParaRPr lang="es-ES" sz="36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" sz="3600" dirty="0" smtClean="0">
                <a:solidFill>
                  <a:schemeClr val="bg1"/>
                </a:solidFill>
                <a:latin typeface="Arial Narrow" pitchFamily="34" charset="0"/>
              </a:rPr>
              <a:t>(Asunción, 12-16 mayo 2014)</a:t>
            </a: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chemeClr val="bg1"/>
                </a:solidFill>
              </a:rPr>
              <a:t>Punto Focal de WIGOS para la AR III</a:t>
            </a:r>
            <a:endParaRPr lang="es-ES" sz="1200" i="1" dirty="0" smtClean="0">
              <a:solidFill>
                <a:schemeClr val="bg1"/>
              </a:solidFill>
            </a:endParaRPr>
          </a:p>
          <a:p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MDAR-observation  control-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6265862" cy="22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142408" y="255169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700538" y="2040980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237833" y="261724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637583" y="213894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3300"/>
                </a:solidFill>
              </a:rPr>
              <a:t>30 seg</a:t>
            </a:r>
            <a:r>
              <a:rPr lang="pt-BR" altLang="pt-BR"/>
              <a:t>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809208" y="2179092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3300"/>
                </a:solidFill>
              </a:rPr>
              <a:t>30 seg</a:t>
            </a:r>
            <a:r>
              <a:rPr lang="pt-BR" altLang="pt-BR"/>
              <a:t>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43313" y="1448693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rgbClr val="FF3300"/>
                </a:solidFill>
              </a:rPr>
              <a:t>7 a 15 min.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47665" y="1830973"/>
            <a:ext cx="2407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Primeiros 10 min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0526" y="334700"/>
            <a:ext cx="408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 AMDAR</a:t>
            </a:r>
            <a:endParaRPr lang="es-ES_tradn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7704" y="476672"/>
            <a:ext cx="651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HACIA UN PROGRAMA AMDAR REGIONAL</a:t>
            </a:r>
            <a:endParaRPr lang="es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6797" r="19667" b="8426"/>
          <a:stretch>
            <a:fillRect/>
          </a:stretch>
        </p:blipFill>
        <p:spPr bwMode="auto">
          <a:xfrm>
            <a:off x="1898540" y="1484784"/>
            <a:ext cx="6396152" cy="45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2" y="1628800"/>
            <a:ext cx="51805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847" y="519063"/>
            <a:ext cx="663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TIPOS DE OBSERVACIONES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043608" y="2924944"/>
            <a:ext cx="1440160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76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979712" y="408651"/>
            <a:ext cx="6660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CH" alt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 AMDAR EN EL SMT</a:t>
            </a:r>
            <a:endParaRPr lang="pt-BR" alt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79020"/>
              </p:ext>
            </p:extLst>
          </p:nvPr>
        </p:nvGraphicFramePr>
        <p:xfrm>
          <a:off x="395536" y="1484784"/>
          <a:ext cx="8388449" cy="456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áfico" r:id="rId3" imgW="5495857" imgH="2990940" progId="Excel.Chart.8">
                  <p:embed/>
                </p:oleObj>
              </mc:Choice>
              <mc:Fallback>
                <p:oleObj name="Gráfico" r:id="rId3" imgW="5495857" imgH="29909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8388449" cy="4564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31858" y="2873096"/>
            <a:ext cx="836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 smtClean="0"/>
              <a:t>2013</a:t>
            </a:r>
            <a:endParaRPr lang="pt-BR" altLang="pt-BR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776618" y="3449358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9857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\Desktop\ApresentacaoINMET\Yomar\Album_YomarMorada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45" y="1340768"/>
            <a:ext cx="3657436" cy="2592288"/>
          </a:xfrm>
          <a:prstGeom prst="rect">
            <a:avLst/>
          </a:prstGeom>
          <a:noFill/>
        </p:spPr>
      </p:pic>
      <p:pic>
        <p:nvPicPr>
          <p:cNvPr id="3" name="Picture 2" descr="http://www.inmet.gov.br/ar3/wp-content/uploads/2010/05/ipvpn_ar3-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529062" cy="25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6804248" y="2276872"/>
            <a:ext cx="684076" cy="216024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00192" y="1700808"/>
            <a:ext cx="22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Transmisión Automática</a:t>
            </a:r>
            <a:endParaRPr lang="es-E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3608" y="3068960"/>
            <a:ext cx="1440160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5476582"/>
            <a:ext cx="1904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Transmisión Manual</a:t>
            </a:r>
            <a:endParaRPr lang="es-E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8686" y="461863"/>
            <a:ext cx="344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EVOLUCION DEL SMT</a:t>
            </a:r>
            <a:endParaRPr lang="es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428322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MSS</a:t>
            </a:r>
            <a:endParaRPr lang="en-GB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3" idx="0"/>
          </p:cNvCxnSpPr>
          <p:nvPr/>
        </p:nvCxnSpPr>
        <p:spPr bwMode="auto">
          <a:xfrm flipH="1" flipV="1">
            <a:off x="7649212" y="5355566"/>
            <a:ext cx="396044" cy="190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727975" y="447582"/>
            <a:ext cx="608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COMPONENTES PRINCIPALES DEL WIS</a:t>
            </a:r>
            <a:endParaRPr lang="es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841221" y="4313460"/>
            <a:ext cx="2951685" cy="15121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SMT Tradicional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(Mejorado)</a:t>
            </a:r>
            <a:endParaRPr kumimoji="0" lang="es-E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2412" y="1735829"/>
            <a:ext cx="2520280" cy="1620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Internet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84916" y="1843841"/>
            <a:ext cx="2664296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Búsqueda, Acceso y Recuperación </a:t>
            </a:r>
          </a:p>
        </p:txBody>
      </p:sp>
      <p:cxnSp>
        <p:nvCxnSpPr>
          <p:cNvPr id="15" name="Straight Connector 14"/>
          <p:cNvCxnSpPr>
            <a:stCxn id="6" idx="6"/>
          </p:cNvCxnSpPr>
          <p:nvPr/>
        </p:nvCxnSpPr>
        <p:spPr bwMode="auto">
          <a:xfrm>
            <a:off x="3362692" y="2545919"/>
            <a:ext cx="1622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591744" y="4957451"/>
            <a:ext cx="100811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Usuario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6" idx="4"/>
            <a:endCxn id="16" idx="0"/>
          </p:cNvCxnSpPr>
          <p:nvPr/>
        </p:nvCxnSpPr>
        <p:spPr bwMode="auto">
          <a:xfrm flipH="1">
            <a:off x="2095800" y="3356009"/>
            <a:ext cx="6752" cy="16014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Connector 19"/>
          <p:cNvCxnSpPr>
            <a:stCxn id="7" idx="2"/>
            <a:endCxn id="4" idx="0"/>
          </p:cNvCxnSpPr>
          <p:nvPr/>
        </p:nvCxnSpPr>
        <p:spPr bwMode="auto">
          <a:xfrm>
            <a:off x="6317064" y="3356009"/>
            <a:ext cx="0" cy="9574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7524328" y="4103759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NMHS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649212" y="5546028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NMHS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 bwMode="auto">
          <a:xfrm flipH="1">
            <a:off x="7649212" y="4509120"/>
            <a:ext cx="27116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4" name="Freeform 33"/>
          <p:cNvSpPr/>
          <p:nvPr/>
        </p:nvSpPr>
        <p:spPr bwMode="auto">
          <a:xfrm>
            <a:off x="2245778" y="2660296"/>
            <a:ext cx="2626473" cy="2157364"/>
          </a:xfrm>
          <a:custGeom>
            <a:avLst/>
            <a:gdLst>
              <a:gd name="connsiteX0" fmla="*/ 6103 w 2626473"/>
              <a:gd name="connsiteY0" fmla="*/ 2157364 h 2157364"/>
              <a:gd name="connsiteX1" fmla="*/ 238115 w 2626473"/>
              <a:gd name="connsiteY1" fmla="*/ 1010952 h 2157364"/>
              <a:gd name="connsiteX2" fmla="*/ 1561947 w 2626473"/>
              <a:gd name="connsiteY2" fmla="*/ 137495 h 2157364"/>
              <a:gd name="connsiteX3" fmla="*/ 2626473 w 2626473"/>
              <a:gd name="connsiteY3" fmla="*/ 14665 h 215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473" h="2157364">
                <a:moveTo>
                  <a:pt x="6103" y="2157364"/>
                </a:moveTo>
                <a:cubicBezTo>
                  <a:pt x="-7545" y="1752480"/>
                  <a:pt x="-21192" y="1347597"/>
                  <a:pt x="238115" y="1010952"/>
                </a:cubicBezTo>
                <a:cubicBezTo>
                  <a:pt x="497422" y="674307"/>
                  <a:pt x="1163887" y="303543"/>
                  <a:pt x="1561947" y="137495"/>
                </a:cubicBezTo>
                <a:cubicBezTo>
                  <a:pt x="1960007" y="-28553"/>
                  <a:pt x="2293240" y="-6944"/>
                  <a:pt x="2626473" y="1466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843377" y="4531057"/>
            <a:ext cx="249745" cy="941695"/>
          </a:xfrm>
          <a:custGeom>
            <a:avLst/>
            <a:gdLst>
              <a:gd name="connsiteX0" fmla="*/ 154211 w 249745"/>
              <a:gd name="connsiteY0" fmla="*/ 0 h 941695"/>
              <a:gd name="connsiteX1" fmla="*/ 31381 w 249745"/>
              <a:gd name="connsiteY1" fmla="*/ 272955 h 941695"/>
              <a:gd name="connsiteX2" fmla="*/ 17733 w 249745"/>
              <a:gd name="connsiteY2" fmla="*/ 641444 h 941695"/>
              <a:gd name="connsiteX3" fmla="*/ 249745 w 249745"/>
              <a:gd name="connsiteY3" fmla="*/ 941695 h 941695"/>
              <a:gd name="connsiteX4" fmla="*/ 249745 w 249745"/>
              <a:gd name="connsiteY4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45" h="941695">
                <a:moveTo>
                  <a:pt x="154211" y="0"/>
                </a:moveTo>
                <a:cubicBezTo>
                  <a:pt x="104169" y="83024"/>
                  <a:pt x="54127" y="166048"/>
                  <a:pt x="31381" y="272955"/>
                </a:cubicBezTo>
                <a:cubicBezTo>
                  <a:pt x="8635" y="379862"/>
                  <a:pt x="-18661" y="529987"/>
                  <a:pt x="17733" y="641444"/>
                </a:cubicBezTo>
                <a:cubicBezTo>
                  <a:pt x="54127" y="752901"/>
                  <a:pt x="249745" y="941695"/>
                  <a:pt x="249745" y="941695"/>
                </a:cubicBezTo>
                <a:lnTo>
                  <a:pt x="249745" y="941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8516" y="541522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mtClean="0">
                <a:latin typeface="Arial" pitchFamily="34" charset="0"/>
                <a:cs typeface="Arial" pitchFamily="34" charset="0"/>
              </a:rPr>
              <a:t>(Non NMHS)</a:t>
            </a:r>
            <a:endParaRPr lang="es-E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7782" y="5951389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(Part A)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0266" y="344196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(Part B)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46368" y="3738978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NMHS</a:t>
            </a:r>
          </a:p>
        </p:txBody>
      </p:sp>
      <p:cxnSp>
        <p:nvCxnSpPr>
          <p:cNvPr id="43" name="Straight Connector 42"/>
          <p:cNvCxnSpPr>
            <a:stCxn id="41" idx="0"/>
            <a:endCxn id="6" idx="3"/>
          </p:cNvCxnSpPr>
          <p:nvPr/>
        </p:nvCxnSpPr>
        <p:spPr bwMode="auto">
          <a:xfrm flipV="1">
            <a:off x="842412" y="3118739"/>
            <a:ext cx="369086" cy="6202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5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272308"/>
            <a:ext cx="8305800" cy="3456384"/>
          </a:xfrm>
          <a:noFill/>
          <a:ln/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DESARROLLO EN PRONOSTICOS NUMERICOS</a:t>
            </a: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FFFFFF"/>
                </a:solidFill>
              </a:rPr>
              <a:t>Punto Focal de WIGOS para la AR III</a:t>
            </a:r>
            <a:endParaRPr lang="es-ES" sz="1200" i="1" dirty="0" smtClean="0">
              <a:solidFill>
                <a:srgbClr val="FFFFFF"/>
              </a:solidFill>
            </a:endParaRPr>
          </a:p>
          <a:p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5" y="1742280"/>
            <a:ext cx="3163100" cy="4052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46" y="1916832"/>
            <a:ext cx="3248508" cy="394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EN VARIOS CENTROS DE LA REGION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272308"/>
            <a:ext cx="8305800" cy="3456384"/>
          </a:xfrm>
          <a:noFill/>
          <a:ln/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SERVICIOS AL PUBLICO</a:t>
            </a: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FFFFFF"/>
                </a:solidFill>
              </a:rPr>
              <a:t>Punto Focal de WIGOS para la AR III</a:t>
            </a:r>
            <a:endParaRPr lang="es-ES" sz="1200" i="1" dirty="0" smtClean="0">
              <a:solidFill>
                <a:srgbClr val="FFFFFF"/>
              </a:solidFill>
            </a:endParaRPr>
          </a:p>
          <a:p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76664" cy="4299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538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ALERTA TEMPRANA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475656" y="1844824"/>
            <a:ext cx="6192688" cy="38164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1800" y="2420888"/>
            <a:ext cx="3286148" cy="2643206"/>
            <a:chOff x="2000232" y="3357562"/>
            <a:chExt cx="2500330" cy="2071702"/>
          </a:xfrm>
        </p:grpSpPr>
        <p:grpSp>
          <p:nvGrpSpPr>
            <p:cNvPr id="3" name="Group 2"/>
            <p:cNvGrpSpPr/>
            <p:nvPr/>
          </p:nvGrpSpPr>
          <p:grpSpPr>
            <a:xfrm>
              <a:off x="2643174" y="3357562"/>
              <a:ext cx="1285884" cy="1285884"/>
              <a:chOff x="4000496" y="2571744"/>
              <a:chExt cx="1285884" cy="128588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00496" y="2571744"/>
                <a:ext cx="1285884" cy="128588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86248" y="3071810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SMO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000232" y="4071942"/>
              <a:ext cx="1285884" cy="1285884"/>
              <a:chOff x="2357422" y="4071942"/>
              <a:chExt cx="1285884" cy="128588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357422" y="4071942"/>
                <a:ext cx="1285884" cy="128588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64374" y="460165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SMT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214678" y="4143380"/>
              <a:ext cx="1285884" cy="1285884"/>
              <a:chOff x="5715008" y="4071942"/>
              <a:chExt cx="1285884" cy="12858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715008" y="4071942"/>
                <a:ext cx="1285884" cy="1285884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00760" y="4500570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SMPD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833487" y="404664"/>
            <a:ext cx="5701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COMIENZO … GT DE LA VMM  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25859" y="3814276"/>
            <a:ext cx="536540" cy="7485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1628" y="40038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/>
              <a:t>GD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272308"/>
            <a:ext cx="8305800" cy="3456384"/>
          </a:xfrm>
          <a:noFill/>
          <a:ln/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COOPERACION REGIONAL HORIZONTAL</a:t>
            </a: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FFFFFF"/>
                </a:solidFill>
              </a:rPr>
              <a:t>Punto Focal de WIGOS para la AR III</a:t>
            </a:r>
            <a:endParaRPr lang="es-ES" sz="1200" i="1" dirty="0" smtClean="0">
              <a:solidFill>
                <a:srgbClr val="FFFFFF"/>
              </a:solidFill>
            </a:endParaRPr>
          </a:p>
          <a:p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>
                <a:solidFill>
                  <a:schemeClr val="accent1">
                    <a:lumMod val="75000"/>
                  </a:schemeClr>
                </a:solidFill>
              </a:rPr>
              <a:t>CRCs </a:t>
            </a:r>
            <a:r>
              <a:rPr lang="es-AR" sz="3600" b="1" dirty="0" smtClean="0">
                <a:solidFill>
                  <a:schemeClr val="accent1">
                    <a:lumMod val="75000"/>
                  </a:schemeClr>
                </a:solidFill>
              </a:rPr>
              <a:t>PROPUESTOS EN AR III</a:t>
            </a:r>
            <a:endParaRPr lang="es-A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4525963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CRC-SAS</a:t>
            </a:r>
          </a:p>
          <a:p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CRC-OSA</a:t>
            </a:r>
          </a:p>
          <a:p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CRC-NAS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81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356787" y="1700808"/>
            <a:ext cx="1368152" cy="468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800">
              <a:solidFill>
                <a:prstClr val="white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5508104" y="1700808"/>
            <a:ext cx="2520280" cy="1800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800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32039" y="3212976"/>
            <a:ext cx="2664297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2276873"/>
            <a:ext cx="8928992" cy="2520279"/>
          </a:xfrm>
        </p:spPr>
        <p:txBody>
          <a:bodyPr>
            <a:normAutofit fontScale="90000"/>
          </a:bodyPr>
          <a:lstStyle/>
          <a:p>
            <a:r>
              <a:rPr lang="es-AR" sz="6000" b="1" i="1" dirty="0" smtClean="0">
                <a:solidFill>
                  <a:schemeClr val="accent1">
                    <a:lumMod val="75000"/>
                  </a:schemeClr>
                </a:solidFill>
              </a:rPr>
              <a:t>Centro Regional del Clima </a:t>
            </a:r>
            <a:r>
              <a:rPr lang="es-AR" sz="6000" b="1" i="1" dirty="0">
                <a:solidFill>
                  <a:schemeClr val="accent1">
                    <a:lumMod val="75000"/>
                  </a:schemeClr>
                </a:solidFill>
              </a:rPr>
              <a:t>para el Sur de América del Sur</a:t>
            </a:r>
            <a:r>
              <a:rPr lang="es-AR" sz="4800" b="1" i="1" dirty="0">
                <a:ea typeface="Times New Roman"/>
                <a:cs typeface="Times New Roman"/>
              </a:rPr>
              <a:t/>
            </a:r>
            <a:br>
              <a:rPr lang="es-AR" sz="4800" b="1" i="1" dirty="0">
                <a:ea typeface="Times New Roman"/>
                <a:cs typeface="Times New Roman"/>
              </a:rPr>
            </a:br>
            <a:r>
              <a:rPr lang="es-AR" sz="6000" b="1" i="1" dirty="0" smtClean="0">
                <a:solidFill>
                  <a:schemeClr val="accent1">
                    <a:lumMod val="75000"/>
                  </a:schemeClr>
                </a:solidFill>
              </a:rPr>
              <a:t>CRC-SAS</a:t>
            </a:r>
            <a:endParaRPr lang="es-AR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323528" y="404664"/>
          <a:ext cx="8229601" cy="1411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82"/>
                <a:gridCol w="2367643"/>
                <a:gridCol w="257820"/>
                <a:gridCol w="2352174"/>
                <a:gridCol w="1625982"/>
              </a:tblGrid>
              <a:tr h="141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Myriad Pro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effectLst/>
                        </a:rPr>
                        <a:t>Centro Climático Regional para el Sur de América del Sur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effectLst/>
                        </a:rPr>
                        <a:t>Centro Regional do Clima para o Sul da América do Sul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Myriad Pro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 descr="http://200.252.242.117/css/header/imagen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587"/>
            <a:ext cx="904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http://200.252.242.117/css/header/imagens/logo_o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876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474989"/>
            <a:ext cx="56276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323528" y="404664"/>
          <a:ext cx="8229601" cy="1411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82"/>
                <a:gridCol w="2367643"/>
                <a:gridCol w="257820"/>
                <a:gridCol w="2352174"/>
                <a:gridCol w="1625982"/>
              </a:tblGrid>
              <a:tr h="141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Myriad Pro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effectLst/>
                        </a:rPr>
                        <a:t>Centro </a:t>
                      </a:r>
                      <a:r>
                        <a:rPr lang="es-AR" sz="1400" dirty="0" smtClean="0">
                          <a:effectLst/>
                        </a:rPr>
                        <a:t>Regional del Clima </a:t>
                      </a:r>
                      <a:r>
                        <a:rPr lang="es-AR" sz="1400" dirty="0">
                          <a:effectLst/>
                        </a:rPr>
                        <a:t>para el Sur de América del Sur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AR" sz="1400">
                          <a:effectLst/>
                        </a:rPr>
                        <a:t>Centro Regional do Clima para o Sul da América do Sul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Myriad Pro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http://200.252.242.117/css/header/imagen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587"/>
            <a:ext cx="904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ttp://200.252.242.117/css/header/imagens/logo_o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876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6400" y="1844824"/>
            <a:ext cx="76680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Organización CRC-SAS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Comité ejecutivo: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000" b="1" dirty="0" smtClean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Directores de los Servicios Meteorológicos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Grupos de trabajo: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050" b="1" dirty="0" smtClean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0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GTP1: </a:t>
            </a:r>
            <a: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Gestión de datos, Desarrollo y producción de </a:t>
            </a:r>
            <a:r>
              <a:rPr lang="es-AR" sz="20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productos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AR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0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GTP2</a:t>
            </a:r>
            <a: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: Infraestructura de TI, Diseño y mantenimiento web </a:t>
            </a:r>
            <a:b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endParaRPr lang="es-AR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0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GTP3</a:t>
            </a:r>
            <a: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: Entrenamiento y desarrollo de capacidades</a:t>
            </a:r>
            <a:b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endParaRPr lang="es-AR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0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GTP4: </a:t>
            </a:r>
            <a:r>
              <a:rPr lang="es-AR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Actividades de investigación asociadas, incluyendo mecanismos de interface con los usuarios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8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endParaRPr lang="es-AR" sz="1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ACTIVIDADES ACTUALES Y PRIORIDADES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263" y="1484784"/>
            <a:ext cx="6480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a corto plazo (en ejecución)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Intercambio regional de datos de estaciones   	automaticas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Actualización de las informaciones sobre radares 	meteorológicos en la región visando el 	intercambio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regional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Página Web regional de WIGOS (Paraguay) </a:t>
            </a:r>
          </a:p>
          <a:p>
            <a:pPr lvl="1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Prioridades a mediano plazo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Foco en la promoción de WIGOS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Mejoría de las redes nacionales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Implementación de WIS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Intercambio de experiencias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76672"/>
            <a:ext cx="510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2"/>
                </a:solidFill>
              </a:rPr>
              <a:t>EXPERIENCIAS Y DESAFIOS</a:t>
            </a:r>
            <a:endParaRPr lang="es-ES_tradnl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57070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Cooperación Regional en Meteorología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Modelo de Cooperación CRC-SAS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Difusión de Conocimiento en los SMHNs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Compromiso firme y liderazgo de los 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Estructura regional de trabajo adecuada</a:t>
            </a: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9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272308"/>
            <a:ext cx="8305800" cy="3456384"/>
          </a:xfrm>
          <a:noFill/>
          <a:ln/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ESTRUCTURA DE TRABAJO</a:t>
            </a: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FFFFFF"/>
                </a:solidFill>
              </a:rPr>
              <a:t>Punto Focal de WIGOS para la AR III</a:t>
            </a:r>
            <a:endParaRPr lang="es-ES" sz="1200" i="1" dirty="0" smtClean="0">
              <a:solidFill>
                <a:srgbClr val="FFFFFF"/>
              </a:solidFill>
            </a:endParaRPr>
          </a:p>
          <a:p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31840" y="1844824"/>
            <a:ext cx="2160240" cy="64807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1580" y="3356992"/>
            <a:ext cx="165618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5776" y="3356992"/>
            <a:ext cx="165618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19972" y="3356992"/>
            <a:ext cx="165618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3356992"/>
            <a:ext cx="165618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19672" y="2924944"/>
            <a:ext cx="52349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>
            <a:endCxn id="6" idx="0"/>
          </p:cNvCxnSpPr>
          <p:nvPr/>
        </p:nvCxnSpPr>
        <p:spPr bwMode="auto">
          <a:xfrm>
            <a:off x="1619672" y="2924944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364656" y="2924944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109640" y="2924944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854624" y="2924944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211960" y="2492896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620804" y="1938028"/>
            <a:ext cx="118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GT-IDT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8516" y="347500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SG-OBS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2544" y="3484807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SG-ICT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6572" y="349461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SG-PDP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0600" y="350441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SG-PWS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4488" y="425861"/>
            <a:ext cx="7695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NUEVA ESTRUTURA DE TRABAJO</a:t>
            </a:r>
            <a:endParaRPr lang="es-ES_tradnl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28516" y="4005064"/>
            <a:ext cx="0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768559" y="4005064"/>
            <a:ext cx="0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508602" y="4005064"/>
            <a:ext cx="0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248645" y="4005064"/>
            <a:ext cx="0" cy="16561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028516" y="4437112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Ponente WIGOS</a:t>
            </a:r>
          </a:p>
          <a:p>
            <a:r>
              <a:rPr lang="es-ES_tradnl" sz="1600" dirty="0" smtClean="0"/>
              <a:t>Ponente Satélites</a:t>
            </a:r>
          </a:p>
          <a:p>
            <a:r>
              <a:rPr lang="es-ES_tradnl" sz="1600" dirty="0" smtClean="0"/>
              <a:t>Ponente Radares</a:t>
            </a:r>
            <a:endParaRPr lang="es-ES_tradnl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789905" y="443221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Ponente WIS</a:t>
            </a:r>
          </a:p>
          <a:p>
            <a:r>
              <a:rPr lang="fr-CH" sz="1600" dirty="0" smtClean="0"/>
              <a:t>Ponente  </a:t>
            </a:r>
            <a:endParaRPr lang="pt-BR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541456" y="443221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Ponente PNT</a:t>
            </a:r>
          </a:p>
          <a:p>
            <a:r>
              <a:rPr lang="fr-CH" sz="1600" dirty="0" smtClean="0"/>
              <a:t>Ponente  </a:t>
            </a:r>
            <a:endParaRPr lang="pt-BR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293231" y="4432211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Ponente Alertas </a:t>
            </a:r>
          </a:p>
          <a:p>
            <a:r>
              <a:rPr lang="es-ES_tradnl" sz="1600" dirty="0" smtClean="0"/>
              <a:t>Ponente Rel. Usuarios 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293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  <a:latin typeface="Arial Narrow" pitchFamily="34" charset="0"/>
              </a:rPr>
              <a:t>World Meteorological Organization</a:t>
            </a:r>
            <a:br>
              <a:rPr lang="en-US" sz="320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800">
                <a:solidFill>
                  <a:schemeClr val="bg1"/>
                </a:solidFill>
                <a:latin typeface="Arial Narrow" pitchFamily="34" charset="0"/>
              </a:rPr>
              <a:t>Working together in weather, climate and water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9535" y="1988840"/>
            <a:ext cx="8305800" cy="2736304"/>
          </a:xfrm>
          <a:noFill/>
          <a:ln/>
        </p:spPr>
        <p:txBody>
          <a:bodyPr anchor="ctr"/>
          <a:lstStyle/>
          <a:p>
            <a:endParaRPr lang="pt-BR" sz="66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CH" sz="6600" i="1" dirty="0" smtClean="0">
                <a:solidFill>
                  <a:schemeClr val="bg1"/>
                </a:solidFill>
                <a:latin typeface="Arial Narrow" pitchFamily="34" charset="0"/>
              </a:rPr>
              <a:t>Gracias!</a:t>
            </a:r>
            <a:endParaRPr lang="en-US" sz="6600" i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67544" y="1487932"/>
            <a:ext cx="8136904" cy="47493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655" y="309869"/>
            <a:ext cx="3813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EVOLUCION DE LA VMM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9113" y="1850524"/>
            <a:ext cx="1785950" cy="42862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917741" y="2207714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917741" y="3565036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17741" y="4922358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5063" y="256490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1145" y="235059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WIGOS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31731" y="1472544"/>
            <a:ext cx="1040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LA VMM</a:t>
            </a:r>
            <a:endParaRPr lang="en-GB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5063" y="399366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5063" y="542242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2583" y="370791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18269" y="5208110"/>
            <a:ext cx="150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NWP, GFCS, …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45457" y="24055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02010" y="37793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38696" y="5115777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DPFS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632517" y="1850524"/>
            <a:ext cx="2528260" cy="42862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688134" y="1487932"/>
            <a:ext cx="244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ESTRATEGIA DE LA OMM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3953" y="243628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SMO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953" y="377935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808" y="5146554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SMPD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03648" y="1916832"/>
            <a:ext cx="6264696" cy="38884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361" y="390834"/>
            <a:ext cx="6172200" cy="46166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DE </a:t>
            </a:r>
            <a:r>
              <a:rPr lang="es-ES_tradnl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TRABAJO DE LOS SNMHs</a:t>
            </a:r>
            <a:endParaRPr lang="es-ES_tradn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763" y="2873222"/>
            <a:ext cx="594066" cy="14581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>
            <a:off x="3875895" y="2873222"/>
            <a:ext cx="594066" cy="14581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/>
        </p:nvSpPr>
        <p:spPr>
          <a:xfrm>
            <a:off x="5064027" y="2873222"/>
            <a:ext cx="594066" cy="14581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281829" y="3602303"/>
            <a:ext cx="594066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69961" y="3600452"/>
            <a:ext cx="594066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2635983" y="3415971"/>
            <a:ext cx="6976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3568629" y="3473682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Productos/Servicios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4662792" y="3473681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Atención a los Usuarios</a:t>
            </a:r>
          </a:p>
        </p:txBody>
      </p:sp>
      <p:sp>
        <p:nvSpPr>
          <p:cNvPr id="19" name="Oval 18"/>
          <p:cNvSpPr/>
          <p:nvPr/>
        </p:nvSpPr>
        <p:spPr>
          <a:xfrm>
            <a:off x="5604087" y="3143252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Oval 19"/>
          <p:cNvSpPr/>
          <p:nvPr/>
        </p:nvSpPr>
        <p:spPr>
          <a:xfrm>
            <a:off x="5604087" y="349429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Oval 20"/>
          <p:cNvSpPr/>
          <p:nvPr/>
        </p:nvSpPr>
        <p:spPr>
          <a:xfrm>
            <a:off x="5604087" y="3865514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22" name="Straight Arrow Connector 21"/>
          <p:cNvCxnSpPr>
            <a:stCxn id="19" idx="6"/>
          </p:cNvCxnSpPr>
          <p:nvPr/>
        </p:nvCxnSpPr>
        <p:spPr>
          <a:xfrm>
            <a:off x="5820111" y="3251264"/>
            <a:ext cx="43204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20111" y="3605501"/>
            <a:ext cx="43204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20111" y="3959739"/>
            <a:ext cx="43204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8039" y="314098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Vía Web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90768" y="347471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Vía Prensa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0767" y="385586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Vía Directa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471814" y="3140987"/>
            <a:ext cx="210994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1814" y="3359276"/>
            <a:ext cx="210994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71814" y="3605501"/>
            <a:ext cx="210994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71814" y="3849014"/>
            <a:ext cx="210994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71814" y="4081538"/>
            <a:ext cx="210994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96952" y="4764295"/>
            <a:ext cx="1315616" cy="3219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/>
        </p:nvCxnSpPr>
        <p:spPr>
          <a:xfrm>
            <a:off x="5361059" y="4331384"/>
            <a:ext cx="4763" cy="593864"/>
          </a:xfrm>
          <a:prstGeom prst="line">
            <a:avLst/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3"/>
          </p:cNvCxnSpPr>
          <p:nvPr/>
        </p:nvCxnSpPr>
        <p:spPr>
          <a:xfrm flipH="1">
            <a:off x="4812568" y="4925248"/>
            <a:ext cx="553256" cy="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2"/>
          </p:cNvCxnSpPr>
          <p:nvPr/>
        </p:nvCxnSpPr>
        <p:spPr>
          <a:xfrm flipH="1">
            <a:off x="2984795" y="4331384"/>
            <a:ext cx="1" cy="593864"/>
          </a:xfrm>
          <a:prstGeom prst="line">
            <a:avLst/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1"/>
          </p:cNvCxnSpPr>
          <p:nvPr/>
        </p:nvCxnSpPr>
        <p:spPr>
          <a:xfrm>
            <a:off x="2984795" y="4925248"/>
            <a:ext cx="512156" cy="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" idx="2"/>
            <a:endCxn id="48" idx="0"/>
          </p:cNvCxnSpPr>
          <p:nvPr/>
        </p:nvCxnSpPr>
        <p:spPr>
          <a:xfrm flipH="1">
            <a:off x="4154760" y="4331384"/>
            <a:ext cx="18168" cy="432911"/>
          </a:xfrm>
          <a:prstGeom prst="line">
            <a:avLst/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417947" y="4808802"/>
            <a:ext cx="1505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Desarrollo y Investigación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84795" y="2564904"/>
            <a:ext cx="23762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7" idx="0"/>
          </p:cNvCxnSpPr>
          <p:nvPr/>
        </p:nvCxnSpPr>
        <p:spPr bwMode="auto">
          <a:xfrm>
            <a:off x="5361059" y="2564904"/>
            <a:ext cx="1" cy="3083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endCxn id="5" idx="0"/>
          </p:cNvCxnSpPr>
          <p:nvPr/>
        </p:nvCxnSpPr>
        <p:spPr bwMode="auto">
          <a:xfrm>
            <a:off x="2984795" y="2564903"/>
            <a:ext cx="1" cy="308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endCxn id="6" idx="0"/>
          </p:cNvCxnSpPr>
          <p:nvPr/>
        </p:nvCxnSpPr>
        <p:spPr bwMode="auto">
          <a:xfrm>
            <a:off x="4170717" y="2578950"/>
            <a:ext cx="2211" cy="294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875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272308"/>
            <a:ext cx="8305800" cy="3456384"/>
          </a:xfrm>
          <a:noFill/>
          <a:ln/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MONITOREO</a:t>
            </a:r>
            <a:endParaRPr lang="es-ES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rgbClr val="FFFFFF"/>
                </a:solidFill>
              </a:rPr>
              <a:t>Punto Focal de WIGOS para la AR III</a:t>
            </a:r>
            <a:endParaRPr lang="es-ES" sz="1200" i="1" dirty="0" smtClean="0">
              <a:solidFill>
                <a:srgbClr val="FFFFFF"/>
              </a:solidFill>
            </a:endParaRPr>
          </a:p>
          <a:p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7" descr="map.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05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47664" y="5517232"/>
          <a:ext cx="6858000" cy="381000"/>
        </p:xfrm>
        <a:graphic>
          <a:graphicData uri="http://schemas.openxmlformats.org/drawingml/2006/table">
            <a:tbl>
              <a:tblPr firstRow="1" firstCol="1" bandRow="1"/>
              <a:tblGrid>
                <a:gridCol w="68580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report received (2018)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 report received (900)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图例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90" y="5517232"/>
            <a:ext cx="2762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51090"/>
              </p:ext>
            </p:extLst>
          </p:nvPr>
        </p:nvGraphicFramePr>
        <p:xfrm>
          <a:off x="1331640" y="260648"/>
          <a:ext cx="6065912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6065912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                      Availability of CLIMAT reports from RBCN stations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                     Monitoring period: 1 to 15 October 2013</a:t>
                      </a:r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88013" y="980728"/>
            <a:ext cx="1992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(CLIMAT reports September 2013)</a:t>
            </a:r>
            <a:endParaRPr lang="en-US" sz="11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\Desktop\Tom4\Projeto-TOM_Mar2013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51273"/>
            <a:ext cx="2799955" cy="42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ose\Desktop\Tom4\Projeto-TOM_Mar2013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13" y="1751273"/>
            <a:ext cx="2988321" cy="19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ose\Desktop\Tom4\Projeto-TOM_Mar2013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8" y="3986117"/>
            <a:ext cx="3015492" cy="20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918730" y="3573016"/>
            <a:ext cx="864096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76672"/>
            <a:ext cx="571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NUEVAS OPCIONES TECNOLOGICAS</a:t>
            </a:r>
            <a:endParaRPr lang="es-ES_tradn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69680" y="5372547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imes New Roman" charset="0"/>
            </a:endParaRPr>
          </a:p>
        </p:txBody>
      </p:sp>
      <p:pic>
        <p:nvPicPr>
          <p:cNvPr id="3" name="Picture 3" descr="meteo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4721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ada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5"/>
          <a:stretch>
            <a:fillRect/>
          </a:stretch>
        </p:blipFill>
        <p:spPr>
          <a:xfrm>
            <a:off x="455142" y="2421707"/>
            <a:ext cx="231616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63017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RADARES METEOROLÓGICOS</a:t>
            </a:r>
            <a:endParaRPr lang="es-ES_tradnl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a_radares_Brasil_Argentina_Paraguai_V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623024" cy="450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688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BUSQUEDA DE LA INTEGRACION REGIONAL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 Photo Album">
  <a:themeElements>
    <a:clrScheme name="WMO_standard_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_standard_2010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WMO_standard_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64558-F6F8-4606-9CD7-0317EE0FF9DA}"/>
</file>

<file path=customXml/itemProps2.xml><?xml version="1.0" encoding="utf-8"?>
<ds:datastoreItem xmlns:ds="http://schemas.openxmlformats.org/officeDocument/2006/customXml" ds:itemID="{3807AA95-5300-45C2-AAAF-CBC59EE6FD53}"/>
</file>

<file path=customXml/itemProps3.xml><?xml version="1.0" encoding="utf-8"?>
<ds:datastoreItem xmlns:ds="http://schemas.openxmlformats.org/officeDocument/2006/customXml" ds:itemID="{62AFBB8D-54B2-4319-B9BE-76ED202D748B}"/>
</file>

<file path=docProps/app.xml><?xml version="1.0" encoding="utf-8"?>
<Properties xmlns="http://schemas.openxmlformats.org/officeDocument/2006/extended-properties" xmlns:vt="http://schemas.openxmlformats.org/officeDocument/2006/docPropsVTypes">
  <Template>RA-III_WIGOS Implementation Plan_v3</Template>
  <TotalTime>933</TotalTime>
  <Words>458</Words>
  <Application>Microsoft Office PowerPoint</Application>
  <PresentationFormat>On-screen Show (4:3)</PresentationFormat>
  <Paragraphs>155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SimSun</vt:lpstr>
      <vt:lpstr>Arial</vt:lpstr>
      <vt:lpstr>Arial Black</vt:lpstr>
      <vt:lpstr>Arial Narrow</vt:lpstr>
      <vt:lpstr>Calibri</vt:lpstr>
      <vt:lpstr>Myriad Pro</vt:lpstr>
      <vt:lpstr>Times</vt:lpstr>
      <vt:lpstr>Times New Roman</vt:lpstr>
      <vt:lpstr>Wingdings</vt:lpstr>
      <vt:lpstr>Classic Photo Album</vt:lpstr>
      <vt:lpstr>Tema de Office</vt:lpstr>
      <vt:lpstr>1_Tema de Office</vt:lpstr>
      <vt:lpstr>2_Tema de Office</vt:lpstr>
      <vt:lpstr>Gráfico</vt:lpstr>
      <vt:lpstr>World Meteorological Organization Working together in weather, climate and water</vt:lpstr>
      <vt:lpstr>PowerPoint Presentation</vt:lpstr>
      <vt:lpstr>PowerPoint Presentation</vt:lpstr>
      <vt:lpstr>MODELO DE TRABAJO DE LOS SNMHs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CRCs PROPUESTOS EN AR III</vt:lpstr>
      <vt:lpstr>Centro Regional del Clima para el Sur de América del Sur CRC-SAS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Meteorological Organization Working together in weather, climate and water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Meteorological Organization Working together in weather, climate and water</dc:title>
  <dc:creator>Jose</dc:creator>
  <cp:lastModifiedBy>Jose Arimatea de Sousa Brito</cp:lastModifiedBy>
  <cp:revision>110</cp:revision>
  <dcterms:created xsi:type="dcterms:W3CDTF">2013-05-31T14:40:07Z</dcterms:created>
  <dcterms:modified xsi:type="dcterms:W3CDTF">2014-05-11T19:12:50Z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