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>
      <a:defRPr sz="2000">
        <a:latin typeface="Arial Bold"/>
        <a:ea typeface="Arial Bold"/>
        <a:cs typeface="Arial Bold"/>
        <a:sym typeface="Arial Bold"/>
      </a:defRPr>
    </a:lvl1pPr>
    <a:lvl2pPr indent="457200">
      <a:defRPr sz="2000">
        <a:latin typeface="Arial Bold"/>
        <a:ea typeface="Arial Bold"/>
        <a:cs typeface="Arial Bold"/>
        <a:sym typeface="Arial Bold"/>
      </a:defRPr>
    </a:lvl2pPr>
    <a:lvl3pPr indent="914400">
      <a:defRPr sz="2000">
        <a:latin typeface="Arial Bold"/>
        <a:ea typeface="Arial Bold"/>
        <a:cs typeface="Arial Bold"/>
        <a:sym typeface="Arial Bold"/>
      </a:defRPr>
    </a:lvl3pPr>
    <a:lvl4pPr indent="1371600">
      <a:defRPr sz="2000">
        <a:latin typeface="Arial Bold"/>
        <a:ea typeface="Arial Bold"/>
        <a:cs typeface="Arial Bold"/>
        <a:sym typeface="Arial Bold"/>
      </a:defRPr>
    </a:lvl4pPr>
    <a:lvl5pPr indent="1828800">
      <a:defRPr sz="2000">
        <a:latin typeface="Arial Bold"/>
        <a:ea typeface="Arial Bold"/>
        <a:cs typeface="Arial Bold"/>
        <a:sym typeface="Arial Bold"/>
      </a:defRPr>
    </a:lvl5pPr>
    <a:lvl6pPr>
      <a:defRPr sz="2000">
        <a:latin typeface="Arial Bold"/>
        <a:ea typeface="Arial Bold"/>
        <a:cs typeface="Arial Bold"/>
        <a:sym typeface="Arial Bold"/>
      </a:defRPr>
    </a:lvl6pPr>
    <a:lvl7pPr>
      <a:defRPr sz="2000">
        <a:latin typeface="Arial Bold"/>
        <a:ea typeface="Arial Bold"/>
        <a:cs typeface="Arial Bold"/>
        <a:sym typeface="Arial Bold"/>
      </a:defRPr>
    </a:lvl7pPr>
    <a:lvl8pPr>
      <a:defRPr sz="2000">
        <a:latin typeface="Arial Bold"/>
        <a:ea typeface="Arial Bold"/>
        <a:cs typeface="Arial Bold"/>
        <a:sym typeface="Arial Bold"/>
      </a:defRPr>
    </a:lvl8pPr>
    <a:lvl9pPr>
      <a:defRPr sz="2000">
        <a:latin typeface="Arial Bold"/>
        <a:ea typeface="Arial Bold"/>
        <a:cs typeface="Arial Bold"/>
        <a:sym typeface="Arial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1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8" Type="http://schemas.openxmlformats.org/officeDocument/2006/relationships/slide" Target="slides/slide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117475" y="6484461"/>
            <a:ext cx="11414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250825" y="3573462"/>
            <a:ext cx="8713788" cy="719138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117475" y="6486954"/>
            <a:ext cx="114141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5148262" y="6462712"/>
            <a:ext cx="1905001" cy="375231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 sz="2000">
                <a:solidFill>
                  <a:srgbClr val="0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wmo_ppt_2012.png" descr="wmo_ppt_2012.ps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468312" y="1341437"/>
            <a:ext cx="10795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wmo_ppt_2012.png" descr="wmo_ppt_2012.ps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468312" y="1341437"/>
            <a:ext cx="10795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117475" y="6484461"/>
            <a:ext cx="11414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250825" y="3573462"/>
            <a:ext cx="8713788" cy="719138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xfrm>
            <a:off x="5148262" y="6462712"/>
            <a:ext cx="1905001" cy="375231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 sz="2000">
                <a:solidFill>
                  <a:srgbClr val="0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mo_ppt_2012.jpeg" descr="wmo_ppt_20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sldNum" sz="quarter" idx="2"/>
          </p:nvPr>
        </p:nvSpPr>
        <p:spPr>
          <a:xfrm>
            <a:off x="5867400" y="6478587"/>
            <a:ext cx="1152525" cy="269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250825" y="117475"/>
            <a:ext cx="8713788" cy="93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250825" y="1052512"/>
            <a:ext cx="8713788" cy="580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spd="med" advClick="1"/>
  <p:txStyles>
    <p:titleStyle>
      <a:lvl1pPr>
        <a:defRPr sz="3000">
          <a:latin typeface="Arial"/>
          <a:ea typeface="Arial"/>
          <a:cs typeface="Arial"/>
          <a:sym typeface="Arial"/>
        </a:defRPr>
      </a:lvl1pPr>
      <a:lvl2pPr>
        <a:defRPr sz="3000">
          <a:latin typeface="Arial"/>
          <a:ea typeface="Arial"/>
          <a:cs typeface="Arial"/>
          <a:sym typeface="Arial"/>
        </a:defRPr>
      </a:lvl2pPr>
      <a:lvl3pPr>
        <a:defRPr sz="3000">
          <a:latin typeface="Arial"/>
          <a:ea typeface="Arial"/>
          <a:cs typeface="Arial"/>
          <a:sym typeface="Arial"/>
        </a:defRPr>
      </a:lvl3pPr>
      <a:lvl4pPr>
        <a:defRPr sz="3000">
          <a:latin typeface="Arial"/>
          <a:ea typeface="Arial"/>
          <a:cs typeface="Arial"/>
          <a:sym typeface="Arial"/>
        </a:defRPr>
      </a:lvl4pPr>
      <a:lvl5pPr>
        <a:defRPr sz="3000">
          <a:latin typeface="Arial"/>
          <a:ea typeface="Arial"/>
          <a:cs typeface="Arial"/>
          <a:sym typeface="Arial"/>
        </a:defRPr>
      </a:lvl5pPr>
      <a:lvl6pPr indent="457200">
        <a:defRPr sz="3000">
          <a:latin typeface="Arial"/>
          <a:ea typeface="Arial"/>
          <a:cs typeface="Arial"/>
          <a:sym typeface="Arial"/>
        </a:defRPr>
      </a:lvl6pPr>
      <a:lvl7pPr indent="914400">
        <a:defRPr sz="3000">
          <a:latin typeface="Arial"/>
          <a:ea typeface="Arial"/>
          <a:cs typeface="Arial"/>
          <a:sym typeface="Arial"/>
        </a:defRPr>
      </a:lvl7pPr>
      <a:lvl8pPr indent="1371600">
        <a:defRPr sz="3000">
          <a:latin typeface="Arial"/>
          <a:ea typeface="Arial"/>
          <a:cs typeface="Arial"/>
          <a:sym typeface="Arial"/>
        </a:defRPr>
      </a:lvl8pPr>
      <a:lvl9pPr indent="1828800">
        <a:defRPr sz="3000">
          <a:latin typeface="Arial"/>
          <a:ea typeface="Arial"/>
          <a:cs typeface="Arial"/>
          <a:sym typeface="Arial"/>
        </a:defRPr>
      </a:lvl9pPr>
    </p:titleStyle>
    <p:bodyStyle>
      <a:lvl1pPr marL="5334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1pPr>
      <a:lvl2pPr marL="1286933" indent="-829733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2pPr>
      <a:lvl3pPr marL="14478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3pPr>
      <a:lvl4pPr marL="19050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4pPr>
      <a:lvl5pPr marL="2421466" indent="-592666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5pPr>
      <a:lvl6pPr marL="2878666" indent="-592666">
        <a:spcBef>
          <a:spcPts val="600"/>
        </a:spcBef>
        <a:buClr>
          <a:srgbClr val="FF9900"/>
        </a:buClr>
        <a:buSzPct val="100000"/>
        <a:buFont typeface="Wingdings"/>
        <a:buChar char="•"/>
        <a:defRPr sz="2800">
          <a:latin typeface="Arial"/>
          <a:ea typeface="Arial"/>
          <a:cs typeface="Arial"/>
          <a:sym typeface="Arial"/>
        </a:defRPr>
      </a:lvl6pPr>
      <a:lvl7pPr marL="3335866" indent="-592666">
        <a:spcBef>
          <a:spcPts val="600"/>
        </a:spcBef>
        <a:buClr>
          <a:srgbClr val="FF9900"/>
        </a:buClr>
        <a:buSzPct val="100000"/>
        <a:buFont typeface="Wingdings"/>
        <a:buChar char="•"/>
        <a:defRPr sz="2800">
          <a:latin typeface="Arial"/>
          <a:ea typeface="Arial"/>
          <a:cs typeface="Arial"/>
          <a:sym typeface="Arial"/>
        </a:defRPr>
      </a:lvl7pPr>
      <a:lvl8pPr marL="3793066" indent="-592666">
        <a:spcBef>
          <a:spcPts val="600"/>
        </a:spcBef>
        <a:buClr>
          <a:srgbClr val="FF9900"/>
        </a:buClr>
        <a:buSzPct val="100000"/>
        <a:buFont typeface="Wingdings"/>
        <a:buChar char="•"/>
        <a:defRPr sz="2800">
          <a:latin typeface="Arial"/>
          <a:ea typeface="Arial"/>
          <a:cs typeface="Arial"/>
          <a:sym typeface="Arial"/>
        </a:defRPr>
      </a:lvl8pPr>
      <a:lvl9pPr marL="4250266" indent="-592666">
        <a:spcBef>
          <a:spcPts val="600"/>
        </a:spcBef>
        <a:buClr>
          <a:srgbClr val="FF9900"/>
        </a:buClr>
        <a:buSzPct val="100000"/>
        <a:buFont typeface="Wingdings"/>
        <a:buChar char="•"/>
        <a:defRPr sz="28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 Narrow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mo.int/pages/prog/www/wigos/wir/index_en.html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mo.int/pages/prog/www/wigos/documents.html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pages/prog/www/wigos/wir/manage.html" TargetMode="External"/><Relationship Id="rId4" Type="http://schemas.openxmlformats.org/officeDocument/2006/relationships/hyperlink" Target="http://www.wmo.int/pages/prog/www/wigos/wir/co-sponsored.html" TargetMode="External"/><Relationship Id="rId5" Type="http://schemas.openxmlformats.org/officeDocument/2006/relationships/hyperlink" Target="http://www.wmo.int/pages/prog/www/wigos/wir/outreach.html" TargetMode="External"/><Relationship Id="rId6" Type="http://schemas.openxmlformats.org/officeDocument/2006/relationships/hyperlink" Target="http://www.wmo.int/pages/prog/www/wigos/wir/qm.html" TargetMode="External"/><Relationship Id="rId7" Type="http://schemas.openxmlformats.org/officeDocument/2006/relationships/hyperlink" Target="http://www.wmo.int/pages/prog/www/wigos/wir/standards.html" TargetMode="External"/><Relationship Id="rId8" Type="http://schemas.openxmlformats.org/officeDocument/2006/relationships/hyperlink" Target="http://www.wmo.int/pages/prog/www/wigos/wir/index_en.html" TargetMode="External"/><Relationship Id="rId9" Type="http://schemas.openxmlformats.org/officeDocument/2006/relationships/hyperlink" Target="http://www.wmo.int/pages/prog/www/wigos/wir/cb.html" TargetMode="External"/><Relationship Id="rId10" Type="http://schemas.openxmlformats.org/officeDocument/2006/relationships/hyperlink" Target="http://www.wmo.int/pages/prog/www/wigos/wir/osde.html" TargetMode="External"/><Relationship Id="rId11" Type="http://schemas.openxmlformats.org/officeDocument/2006/relationships/hyperlink" Target="http://www.wmo.int/pages/prog/www/wigos/wir/discovery.html" TargetMode="External"/><Relationship Id="rId12" Type="http://schemas.openxmlformats.org/officeDocument/2006/relationships/hyperlink" Target="http://www.wmo.int/pages/prog/www/wigos/wir/operations.html" TargetMode="External"/><Relationship Id="rId1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 idx="4294967295"/>
          </p:nvPr>
        </p:nvSpPr>
        <p:spPr>
          <a:xfrm>
            <a:off x="323850" y="1849437"/>
            <a:ext cx="8496300" cy="33845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algn="ctr">
              <a:defRPr sz="1800"/>
            </a:pPr>
            <a:r>
              <a:rPr sz="41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WIGOS Framework Implementation Plan (WIP)</a:t>
            </a:r>
            <a:endParaRPr sz="4100">
              <a:solidFill>
                <a:srgbClr val="00009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/>
            </a:pPr>
            <a:br>
              <a:rPr sz="41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WMO Region III Workshop on WIGOS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Asuncion, May 14  2014 </a:t>
            </a:r>
            <a:r>
              <a:rPr sz="2800"/>
              <a:t> </a:t>
            </a:r>
          </a:p>
        </p:txBody>
      </p:sp>
      <p:sp>
        <p:nvSpPr>
          <p:cNvPr id="38" name="Shape 38"/>
          <p:cNvSpPr/>
          <p:nvPr>
            <p:ph type="body" idx="4294967295"/>
          </p:nvPr>
        </p:nvSpPr>
        <p:spPr>
          <a:xfrm>
            <a:off x="395287" y="5084762"/>
            <a:ext cx="8280401" cy="10810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 defTabSz="877823">
              <a:lnSpc>
                <a:spcPct val="80000"/>
              </a:lnSpc>
              <a:buSzTx/>
              <a:buNone/>
              <a:defRPr sz="1800"/>
            </a:pPr>
            <a:endParaRPr sz="959">
              <a:solidFill>
                <a:srgbClr val="FFFFFF"/>
              </a:solidFill>
            </a:endParaRPr>
          </a:p>
          <a:p>
            <a:pPr lvl="0" marL="0" indent="0" algn="ctr" defTabSz="877823">
              <a:lnSpc>
                <a:spcPct val="80000"/>
              </a:lnSpc>
              <a:buSzTx/>
              <a:buNone/>
              <a:defRPr sz="1800"/>
            </a:pPr>
            <a:r>
              <a:rPr sz="2688">
                <a:solidFill>
                  <a:srgbClr val="FFFFFF"/>
                </a:solidFill>
              </a:rPr>
              <a:t>Dr L.P. Riishojgaard,</a:t>
            </a:r>
            <a:endParaRPr sz="2688">
              <a:solidFill>
                <a:srgbClr val="FFFFFF"/>
              </a:solidFill>
            </a:endParaRPr>
          </a:p>
          <a:p>
            <a:pPr lvl="0" marL="0" indent="0" algn="ctr" defTabSz="877823">
              <a:lnSpc>
                <a:spcPct val="80000"/>
              </a:lnSpc>
              <a:buSzTx/>
              <a:buNone/>
              <a:defRPr sz="1800"/>
            </a:pPr>
            <a:r>
              <a:rPr sz="2688">
                <a:solidFill>
                  <a:srgbClr val="FFFFFF"/>
                </a:solidFill>
              </a:rPr>
              <a:t>WIGOS Project Manager, WMO Secretariat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09" name="WMO OSCAR  _  Details for Variable_ Wind (horizontal) p1-enhanc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4525" y="-160338"/>
            <a:ext cx="10318750" cy="7299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13" name="WMO OSCAR  _  Details for Variable_ Wind (horizontal) p2.jpg"/>
          <p:cNvPicPr/>
          <p:nvPr/>
        </p:nvPicPr>
        <p:blipFill>
          <a:blip r:embed="rId2">
            <a:extLst/>
          </a:blip>
          <a:srcRect l="0" t="0" r="4984" b="0"/>
          <a:stretch>
            <a:fillRect/>
          </a:stretch>
        </p:blipFill>
        <p:spPr>
          <a:xfrm>
            <a:off x="-682625" y="-287338"/>
            <a:ext cx="9925046" cy="7388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17" name="WMO OSCAR  _  Details for Instrument AIR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0" y="-342900"/>
            <a:ext cx="9537700" cy="7370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21" name="WMO OSCAR  _  Details for Instrument AIRS p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2925" y="-261938"/>
            <a:ext cx="10331450" cy="7308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25" name="WMO OSCAR  _  Details for Instrument AIRS p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0225" y="-160338"/>
            <a:ext cx="10229850" cy="7236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28" name="Shape 128"/>
          <p:cNvSpPr/>
          <p:nvPr>
            <p:ph type="title" idx="4294967295"/>
          </p:nvPr>
        </p:nvSpPr>
        <p:spPr>
          <a:xfrm>
            <a:off x="250825" y="746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228600" algn="ctr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3600"/>
              <a:t>4.) </a:t>
            </a:r>
            <a:r>
              <a:rPr sz="36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Observing System operation and maintenance</a:t>
            </a:r>
          </a:p>
        </p:txBody>
      </p:sp>
      <p:sp>
        <p:nvSpPr>
          <p:cNvPr id="129" name="Shape 129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2800"/>
              <a:t>WIP, Table 2:</a:t>
            </a:r>
            <a:endParaRPr sz="2800"/>
          </a:p>
          <a:p>
            <a:pPr lvl="2">
              <a:spcBef>
                <a:spcPts val="400"/>
              </a:spcBef>
              <a:defRPr sz="1800"/>
            </a:pPr>
            <a:r>
              <a:rPr sz="2800"/>
              <a:t>Develop guidance, mechanisms and procedures for improved integration of observational data and products </a:t>
            </a:r>
            <a:endParaRPr sz="2800"/>
          </a:p>
          <a:p>
            <a:pPr lvl="2">
              <a:spcBef>
                <a:spcPts val="400"/>
              </a:spcBef>
              <a:defRPr sz="1800"/>
            </a:pPr>
            <a:endParaRPr sz="2800"/>
          </a:p>
          <a:p>
            <a:pPr lvl="2">
              <a:spcBef>
                <a:spcPts val="400"/>
              </a:spcBef>
              <a:defRPr sz="1800"/>
            </a:pPr>
            <a:endParaRPr sz="2800"/>
          </a:p>
          <a:p>
            <a:pPr lvl="2" marL="0" indent="457200">
              <a:spcBef>
                <a:spcPts val="400"/>
              </a:spcBef>
              <a:buClrTx/>
              <a:buSzTx/>
              <a:buFontTx/>
              <a:buNone/>
              <a:defRPr sz="1800"/>
            </a:pPr>
            <a:r>
              <a:rPr i="1" sz="2800"/>
              <a:t>One specific action proposed under WIP elements 3, 4, and 5 at ICG-WIGOS-3 is a serios of </a:t>
            </a:r>
            <a:r>
              <a:rPr i="1" sz="2800" u="sng"/>
              <a:t>“WIGOS Workshops on Automated Weather Stations”</a:t>
            </a:r>
            <a:r>
              <a:rPr i="1" sz="2800"/>
              <a:t>, covering the life cycle of the network (design, procurement, installation, calibration, maintenance, operation, etc.), arranged region by region,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32" name="Shape 132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228600" algn="ctr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3600"/>
              <a:t>5.) </a:t>
            </a:r>
            <a:r>
              <a:rPr sz="36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Quality Management</a:t>
            </a:r>
            <a:endParaRPr sz="3600">
              <a:solidFill>
                <a:srgbClr val="000099"/>
              </a:solidFill>
            </a:endParaRPr>
          </a:p>
        </p:txBody>
      </p:sp>
      <p:sp>
        <p:nvSpPr>
          <p:cNvPr id="133" name="Shape 133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WIP, Table 2: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2800"/>
              <a:t>Develop WIGOS Quality Management guidance, mechanism, practices and procedures</a:t>
            </a:r>
            <a:endParaRPr sz="2800"/>
          </a:p>
          <a:p>
            <a:pPr lvl="2">
              <a:spcBef>
                <a:spcPts val="400"/>
              </a:spcBef>
              <a:defRPr sz="1800"/>
            </a:pPr>
            <a:endParaRPr sz="2800"/>
          </a:p>
          <a:p>
            <a:pPr lvl="2">
              <a:spcBef>
                <a:spcPts val="400"/>
              </a:spcBef>
              <a:defRPr sz="1800"/>
            </a:pPr>
            <a:endParaRPr sz="2800"/>
          </a:p>
          <a:p>
            <a:pPr lvl="2" marL="0" indent="457200">
              <a:spcBef>
                <a:spcPts val="400"/>
              </a:spcBef>
              <a:buClrTx/>
              <a:buSzTx/>
              <a:buFontTx/>
              <a:buNone/>
              <a:defRPr sz="1800"/>
            </a:pPr>
            <a:r>
              <a:rPr i="1" sz="2800"/>
              <a:t>ICG-WIGOS-3: Initial focus on revising and modernising the operational monitoring of observational data quality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36" name="Shape 136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196596" algn="ctr" defTabSz="786384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3010"/>
              <a:t>6. </a:t>
            </a:r>
            <a:r>
              <a:rPr sz="301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Standardization, system interoperability and data compatibility</a:t>
            </a:r>
            <a:endParaRPr sz="3010">
              <a:solidFill>
                <a:srgbClr val="000099"/>
              </a:solidFill>
            </a:endParaRPr>
          </a:p>
        </p:txBody>
      </p:sp>
      <p:sp>
        <p:nvSpPr>
          <p:cNvPr id="137" name="Shape 137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WIP, Table 2: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100"/>
              <a:t>Develop guidance for WIGOS standards 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100"/>
              <a:t>Document the implemented standard and recommended practices and procedures on instruments, methods of observation, data products, etc.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40" name="Shape 140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192023" algn="ctr" defTabSz="768095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3024"/>
              <a:t>7.</a:t>
            </a:r>
            <a:r>
              <a:rPr sz="3024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The WIGOS Operational Information Resource </a:t>
            </a:r>
            <a:endParaRPr sz="3024">
              <a:solidFill>
                <a:srgbClr val="000099"/>
              </a:solidFill>
            </a:endParaRPr>
          </a:p>
        </p:txBody>
      </p:sp>
      <p:sp>
        <p:nvSpPr>
          <p:cNvPr id="141" name="Shape 141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WIP, Table 2: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200"/>
              <a:t>Design and develop the WIGOS Information Resource (WIR)</a:t>
            </a:r>
            <a:endParaRPr sz="3200"/>
          </a:p>
          <a:p>
            <a:pPr lvl="2">
              <a:spcBef>
                <a:spcPts val="400"/>
              </a:spcBef>
              <a:defRPr sz="1800"/>
            </a:pPr>
            <a:endParaRPr sz="3200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WIGOS Information Resource (WIR)</a:t>
            </a:r>
          </a:p>
        </p:txBody>
      </p:sp>
      <p:sp>
        <p:nvSpPr>
          <p:cNvPr id="144" name="Shape 144"/>
          <p:cNvSpPr/>
          <p:nvPr>
            <p:ph type="body" idx="4294967295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06908" indent="-406908" defTabSz="813816">
              <a:spcBef>
                <a:spcPts val="500"/>
              </a:spcBef>
              <a:defRPr sz="1800"/>
            </a:pPr>
            <a:r>
              <a:rPr sz="2136"/>
              <a:t>One-stop shop for WIGOS information</a:t>
            </a:r>
            <a:endParaRPr sz="2136"/>
          </a:p>
          <a:p>
            <a:pPr lvl="1" marL="1039875" indent="-632968" defTabSz="813816">
              <a:spcBef>
                <a:spcPts val="500"/>
              </a:spcBef>
              <a:defRPr sz="1800"/>
            </a:pPr>
            <a:r>
              <a:rPr sz="2136"/>
              <a:t>Regulatory Material (searchable)</a:t>
            </a:r>
            <a:endParaRPr sz="2136"/>
          </a:p>
          <a:p>
            <a:pPr lvl="1" marL="1039875" indent="-632968" defTabSz="813816">
              <a:spcBef>
                <a:spcPts val="500"/>
              </a:spcBef>
              <a:defRPr sz="1800"/>
            </a:pPr>
            <a:r>
              <a:rPr sz="2136"/>
              <a:t>Standards and best practices</a:t>
            </a:r>
            <a:endParaRPr sz="2136"/>
          </a:p>
          <a:p>
            <a:pPr lvl="1" marL="1039875" indent="-632968" defTabSz="813816">
              <a:spcBef>
                <a:spcPts val="500"/>
              </a:spcBef>
              <a:defRPr sz="1800"/>
            </a:pPr>
            <a:r>
              <a:rPr sz="2136"/>
              <a:t>Other guidance material</a:t>
            </a:r>
            <a:endParaRPr sz="2136"/>
          </a:p>
          <a:p>
            <a:pPr lvl="1" marL="1039875" indent="-632968" defTabSz="813816">
              <a:spcBef>
                <a:spcPts val="500"/>
              </a:spcBef>
              <a:defRPr sz="1800"/>
            </a:pPr>
            <a:r>
              <a:rPr sz="2136"/>
              <a:t>Outreach and communication</a:t>
            </a:r>
            <a:endParaRPr sz="2136"/>
          </a:p>
          <a:p>
            <a:pPr lvl="1" marL="1039875" indent="-632968" defTabSz="813816">
              <a:spcBef>
                <a:spcPts val="500"/>
              </a:spcBef>
              <a:defRPr sz="1800"/>
            </a:pPr>
            <a:r>
              <a:rPr sz="2136"/>
              <a:t>Meeting documents and m</a:t>
            </a:r>
            <a:r>
              <a:rPr sz="2136"/>
              <a:t>eeting reports</a:t>
            </a:r>
            <a:endParaRPr sz="2136"/>
          </a:p>
          <a:p>
            <a:pPr lvl="1" marL="1039875" indent="-632968" defTabSz="813816">
              <a:spcBef>
                <a:spcPts val="500"/>
              </a:spcBef>
              <a:defRPr sz="1800"/>
            </a:pPr>
            <a:endParaRPr sz="2136"/>
          </a:p>
          <a:p>
            <a:pPr lvl="1" marL="1039875" indent="-632968" defTabSz="813816">
              <a:spcBef>
                <a:spcPts val="500"/>
              </a:spcBef>
              <a:defRPr sz="1800"/>
            </a:pPr>
            <a:r>
              <a:rPr b="1" sz="2136"/>
              <a:t>Databases to support the WMO Rolling Review of Requirements (RRR)</a:t>
            </a:r>
            <a:endParaRPr b="1" sz="2136"/>
          </a:p>
          <a:p>
            <a:pPr lvl="1" marL="1039875" indent="-632968" defTabSz="813816">
              <a:spcBef>
                <a:spcPts val="500"/>
              </a:spcBef>
              <a:defRPr sz="1800"/>
            </a:pPr>
            <a:endParaRPr b="1" sz="2136"/>
          </a:p>
          <a:p>
            <a:pPr lvl="1" marL="0" indent="203454" defTabSz="813816">
              <a:spcBef>
                <a:spcPts val="500"/>
              </a:spcBef>
              <a:buClrTx/>
              <a:buSzTx/>
              <a:buFontTx/>
              <a:buNone/>
              <a:defRPr sz="1800"/>
            </a:pPr>
            <a:r>
              <a:rPr i="1" sz="2136"/>
              <a:t>Most of the information available in English only at this point</a:t>
            </a:r>
            <a:endParaRPr i="1" sz="2136"/>
          </a:p>
          <a:p>
            <a:pPr lvl="1" marL="0" indent="203454" defTabSz="813816">
              <a:spcBef>
                <a:spcPts val="500"/>
              </a:spcBef>
              <a:buClrTx/>
              <a:buSzTx/>
              <a:buFontTx/>
              <a:buNone/>
              <a:defRPr sz="1800"/>
            </a:pPr>
            <a:endParaRPr i="1" sz="2136"/>
          </a:p>
          <a:p>
            <a:pPr lvl="1" marL="0" indent="203454" defTabSz="813816">
              <a:spcBef>
                <a:spcPts val="500"/>
              </a:spcBef>
              <a:buClrTx/>
              <a:buSzTx/>
              <a:buFontTx/>
              <a:buNone/>
              <a:defRPr sz="1800"/>
            </a:pPr>
            <a:r>
              <a:rPr b="1" sz="1779">
                <a:solidFill>
                  <a:srgbClr val="597AD2"/>
                </a:solidFill>
                <a:hlinkClick r:id="rId2" invalidUrl="" action="" tgtFrame="" tooltip="" history="1" highlightClick="0" endSnd="0"/>
              </a:rPr>
              <a:t>http://www.wmo.int/pages/prog/www/wigos/wir/index_en.html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41" name="Shape 41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4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33399"/>
                </a:solidFill>
              </a:rPr>
              <a:t>Outline</a:t>
            </a:r>
          </a:p>
        </p:txBody>
      </p:sp>
      <p:sp>
        <p:nvSpPr>
          <p:cNvPr id="42" name="Shape 42"/>
          <p:cNvSpPr/>
          <p:nvPr>
            <p:ph type="body" idx="4294967295"/>
          </p:nvPr>
        </p:nvSpPr>
        <p:spPr>
          <a:xfrm>
            <a:off x="2635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WIGOS Implementation Plan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100"/>
              <a:t>Ten key activity areas of the WIP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100"/>
              <a:t>Activities at the global level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100"/>
              <a:t>(Regional Implementation Plan, R-WIP-III, will be covered by Jose Arimatea)</a:t>
            </a:r>
            <a:endParaRPr sz="3100"/>
          </a:p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Specific focus on items 1, 3 and 7 (Management, Observing System Network Design, and the WIGOS Information Resource)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47" name="Shape 147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192023" algn="ctr" defTabSz="768095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3024"/>
              <a:t>8. </a:t>
            </a:r>
            <a:r>
              <a:rPr sz="3024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Data and metadata management, delivery and archival</a:t>
            </a:r>
            <a:endParaRPr sz="3024">
              <a:solidFill>
                <a:srgbClr val="000099"/>
              </a:solidFill>
            </a:endParaRPr>
          </a:p>
        </p:txBody>
      </p:sp>
      <p:sp>
        <p:nvSpPr>
          <p:cNvPr id="148" name="Shape 148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WIP, Table 2: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100"/>
              <a:t>Develop WIGOS metadata standards, practices and procedures 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51" name="Shape 151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208026" algn="ctr" defTabSz="832104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3276"/>
              <a:t>9. </a:t>
            </a:r>
            <a:r>
              <a:rPr sz="3276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Capacity development</a:t>
            </a:r>
            <a:endParaRPr sz="3276">
              <a:solidFill>
                <a:srgbClr val="000099"/>
              </a:solidFill>
            </a:endParaRPr>
          </a:p>
          <a:p>
            <a:pPr lvl="1" indent="208026" defTabSz="832104">
              <a:lnSpc>
                <a:spcPct val="80000"/>
              </a:lnSpc>
              <a:spcBef>
                <a:spcPts val="400"/>
              </a:spcBef>
              <a:defRPr sz="1800"/>
            </a:pPr>
            <a:endParaRPr sz="1820">
              <a:solidFill>
                <a:srgbClr val="000099"/>
              </a:solidFill>
            </a:endParaRPr>
          </a:p>
        </p:txBody>
      </p:sp>
      <p:sp>
        <p:nvSpPr>
          <p:cNvPr id="152" name="Shape 152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WIP, Table 2: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2400"/>
              <a:t>Develop a WIGOS Capacity Development (WCD) strategy including education and training </a:t>
            </a:r>
            <a:endParaRPr sz="2400"/>
          </a:p>
          <a:p>
            <a:pPr lvl="2">
              <a:spcBef>
                <a:spcPts val="400"/>
              </a:spcBef>
              <a:defRPr sz="1800"/>
            </a:pPr>
            <a:r>
              <a:rPr sz="2400"/>
              <a:t>Assistance provided to Members regarding WIGOS implementation</a:t>
            </a:r>
            <a:endParaRPr sz="2400"/>
          </a:p>
          <a:p>
            <a:pPr lvl="2">
              <a:spcBef>
                <a:spcPts val="400"/>
              </a:spcBef>
              <a:defRPr sz="1800"/>
            </a:pPr>
            <a:r>
              <a:rPr sz="2400"/>
              <a:t>Develop WIGOS related guidelines and training materials and other relevant documentation</a:t>
            </a:r>
            <a:endParaRPr sz="2400"/>
          </a:p>
          <a:p>
            <a:pPr lvl="2">
              <a:spcBef>
                <a:spcPts val="400"/>
              </a:spcBef>
              <a:defRPr sz="1800"/>
            </a:pPr>
            <a:r>
              <a:rPr sz="2400"/>
              <a:t>Mobilize resources for WIGOS implementation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55" name="Shape 155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228600" algn="ctr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3600"/>
              <a:t>10. </a:t>
            </a:r>
            <a:r>
              <a:rPr sz="36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Communications and outreach</a:t>
            </a:r>
          </a:p>
        </p:txBody>
      </p:sp>
      <p:sp>
        <p:nvSpPr>
          <p:cNvPr id="156" name="Shape 156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R-WIP-I: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100"/>
              <a:t>Develop an effective WIGOS communications and outreach strategy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3100"/>
              <a:t>Develop communications and outreach materials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59" name="Shape 159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228600" algn="ctr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36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Summary and Conclusions</a:t>
            </a:r>
          </a:p>
        </p:txBody>
      </p:sp>
      <p:sp>
        <p:nvSpPr>
          <p:cNvPr id="160" name="Shape 160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2800"/>
              <a:t>WIGOS Implementation Plan (WIP)</a:t>
            </a:r>
            <a:endParaRPr sz="2800"/>
          </a:p>
          <a:p>
            <a:pPr lvl="2">
              <a:spcBef>
                <a:spcPts val="400"/>
              </a:spcBef>
              <a:defRPr sz="1800"/>
            </a:pPr>
            <a:r>
              <a:rPr sz="2800" u="sng"/>
              <a:t>Ten key activity areas</a:t>
            </a:r>
            <a:r>
              <a:rPr sz="2800"/>
              <a:t>, each with a set of activities listed, ranging from generic to very specific</a:t>
            </a:r>
            <a:endParaRPr sz="2800"/>
          </a:p>
          <a:p>
            <a:pPr lvl="2">
              <a:spcBef>
                <a:spcPts val="400"/>
              </a:spcBef>
              <a:defRPr sz="1800"/>
            </a:pPr>
            <a:r>
              <a:rPr sz="2800"/>
              <a:t>This structure (“list of ten”) is repeated in the Regional WIP for Region III (R-WIP-III)</a:t>
            </a:r>
            <a:endParaRPr sz="2800"/>
          </a:p>
          <a:p>
            <a:pPr lvl="2">
              <a:spcBef>
                <a:spcPts val="400"/>
              </a:spcBef>
              <a:defRPr sz="1800"/>
            </a:pPr>
            <a:r>
              <a:rPr sz="2800"/>
              <a:t>Workshop to review and endorse R-WIP-III, and make the initial steps from generic to specific elements of plan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 idx="4294967295"/>
          </p:nvPr>
        </p:nvSpPr>
        <p:spPr>
          <a:xfrm>
            <a:off x="179387" y="115887"/>
            <a:ext cx="8856663" cy="5762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latin typeface="Arial Bold"/>
                <a:ea typeface="Arial Bold"/>
                <a:cs typeface="Arial Bold"/>
                <a:sym typeface="Arial Bold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/>
            </a:pPr>
            <a:r>
              <a:rPr sz="2800">
                <a:hlinkClick r:id="rId2" invalidUrl="" action="" tgtFrame="" tooltip="" history="1" highlightClick="0" endSnd="0"/>
              </a:rPr>
              <a:t>WIGOS Framework Implementation Plan (WIP)</a:t>
            </a:r>
          </a:p>
        </p:txBody>
      </p:sp>
      <p:sp>
        <p:nvSpPr>
          <p:cNvPr id="45" name="Shape 45"/>
          <p:cNvSpPr/>
          <p:nvPr>
            <p:ph type="body" idx="4294967295"/>
          </p:nvPr>
        </p:nvSpPr>
        <p:spPr>
          <a:xfrm>
            <a:off x="179387" y="557212"/>
            <a:ext cx="2016126" cy="568326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marL="609600" indent="-609600">
              <a:spcBef>
                <a:spcPts val="500"/>
              </a:spcBef>
              <a:buSzTx/>
              <a:buNone/>
              <a:defRPr sz="2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200"/>
              <a:t>CONTENTS</a:t>
            </a:r>
          </a:p>
        </p:txBody>
      </p:sp>
      <p:sp>
        <p:nvSpPr>
          <p:cNvPr id="46" name="Shape 46"/>
          <p:cNvSpPr/>
          <p:nvPr/>
        </p:nvSpPr>
        <p:spPr>
          <a:xfrm>
            <a:off x="179387" y="1268412"/>
            <a:ext cx="3671888" cy="372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Introduction and Background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>
                <a:solidFill>
                  <a:srgbClr val="FF0000"/>
                </a:solidFill>
              </a:rPr>
              <a:t>Key Activity Areas for WIGOS Implementation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Project Management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Implementation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Resources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Risk Assessment / Management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Outlook</a:t>
            </a:r>
            <a:endParaRPr sz="2000"/>
          </a:p>
          <a:p>
            <a:pPr lvl="0" marL="609600" indent="-609600">
              <a:spcBef>
                <a:spcPts val="400"/>
              </a:spcBef>
              <a:defRPr sz="1800"/>
            </a:pPr>
            <a:r>
              <a:rPr sz="2000"/>
              <a:t>Annexes</a:t>
            </a:r>
          </a:p>
        </p:txBody>
      </p:sp>
      <p:sp>
        <p:nvSpPr>
          <p:cNvPr id="47" name="Shape 47"/>
          <p:cNvSpPr/>
          <p:nvPr/>
        </p:nvSpPr>
        <p:spPr>
          <a:xfrm>
            <a:off x="4211637" y="615443"/>
            <a:ext cx="44021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200"/>
              <a:t>KEY ACTIVITY AREAS</a:t>
            </a:r>
            <a:r>
              <a:rPr sz="2400"/>
              <a:t> </a:t>
            </a:r>
          </a:p>
        </p:txBody>
      </p:sp>
      <p:sp>
        <p:nvSpPr>
          <p:cNvPr id="48" name="Shape 48"/>
          <p:cNvSpPr/>
          <p:nvPr/>
        </p:nvSpPr>
        <p:spPr>
          <a:xfrm>
            <a:off x="3706812" y="1052512"/>
            <a:ext cx="5473701" cy="471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Management of WIGOS implementation 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Collaboration with WMO co-sponsored observing systems &amp; </a:t>
            </a:r>
            <a:r>
              <a:rPr sz="1900">
                <a:solidFill>
                  <a:srgbClr val="000099"/>
                </a:solidFill>
              </a:rPr>
              <a:t>international partners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Design, planning and optimized evolution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Observing System operation and maintenance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Quality Management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Standardization, system interoperability and data compatibility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The WIGOS Operational Information Resource 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Data and metadata management, delivery and archival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Capacity development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Communications and outreach</a:t>
            </a:r>
          </a:p>
        </p:txBody>
      </p:sp>
      <p:sp>
        <p:nvSpPr>
          <p:cNvPr id="49" name="Shape 49"/>
          <p:cNvSpPr/>
          <p:nvPr/>
        </p:nvSpPr>
        <p:spPr>
          <a:xfrm>
            <a:off x="3348037" y="1196975"/>
            <a:ext cx="792163" cy="496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108"/>
                  <a:pt x="10800" y="242"/>
                </a:cubicBezTo>
                <a:lnTo>
                  <a:pt x="10800" y="4589"/>
                </a:lnTo>
                <a:cubicBezTo>
                  <a:pt x="10800" y="4723"/>
                  <a:pt x="5965" y="4831"/>
                  <a:pt x="0" y="4831"/>
                </a:cubicBezTo>
                <a:lnTo>
                  <a:pt x="0" y="4831"/>
                </a:lnTo>
                <a:cubicBezTo>
                  <a:pt x="5965" y="4831"/>
                  <a:pt x="10800" y="4939"/>
                  <a:pt x="10800" y="5073"/>
                </a:cubicBezTo>
                <a:lnTo>
                  <a:pt x="10800" y="21358"/>
                </a:lnTo>
                <a:cubicBezTo>
                  <a:pt x="10800" y="21492"/>
                  <a:pt x="15635" y="21600"/>
                  <a:pt x="21600" y="21600"/>
                </a:cubicBezTo>
              </a:path>
            </a:pathLst>
          </a:custGeom>
          <a:solidFill>
            <a:srgbClr val="BBE0E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ey Comp.jpg" descr="Key Comp"/>
          <p:cNvPicPr/>
          <p:nvPr/>
        </p:nvPicPr>
        <p:blipFill>
          <a:blip r:embed="rId2">
            <a:extLst/>
          </a:blip>
          <a:srcRect l="27369" t="26199" r="24560" b="18594"/>
          <a:stretch>
            <a:fillRect/>
          </a:stretch>
        </p:blipFill>
        <p:spPr>
          <a:xfrm>
            <a:off x="3021012" y="2133600"/>
            <a:ext cx="3124201" cy="269081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484437" y="1700212"/>
            <a:ext cx="42672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oversee, guide and coordinate WIGOS </a:t>
            </a:r>
          </a:p>
        </p:txBody>
      </p:sp>
      <p:sp>
        <p:nvSpPr>
          <p:cNvPr id="53" name="Shape 53"/>
          <p:cNvSpPr/>
          <p:nvPr/>
        </p:nvSpPr>
        <p:spPr>
          <a:xfrm>
            <a:off x="2051050" y="4868862"/>
            <a:ext cx="49101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facilitate and support the operation of WIGOS </a:t>
            </a:r>
          </a:p>
        </p:txBody>
      </p:sp>
      <p:sp>
        <p:nvSpPr>
          <p:cNvPr id="54" name="Shape 54"/>
          <p:cNvSpPr/>
          <p:nvPr/>
        </p:nvSpPr>
        <p:spPr>
          <a:xfrm rot="5400000">
            <a:off x="4877117" y="3156267"/>
            <a:ext cx="346075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plan, implement and evolve WIGOS component systems  </a:t>
            </a:r>
          </a:p>
        </p:txBody>
      </p:sp>
      <p:sp>
        <p:nvSpPr>
          <p:cNvPr id="55" name="Shape 55"/>
          <p:cNvSpPr/>
          <p:nvPr/>
        </p:nvSpPr>
        <p:spPr>
          <a:xfrm rot="16200000">
            <a:off x="547369" y="3056255"/>
            <a:ext cx="383540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ensure supply of and access to WIGOS  observations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835150" y="836612"/>
            <a:ext cx="2665413" cy="720726"/>
            <a:chOff x="0" y="0"/>
            <a:chExt cx="2665412" cy="720725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2665413" cy="72072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2665413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3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3" invalidUrl="" action="" tgtFrame="" tooltip="" history="1" highlightClick="0" endSnd="0"/>
                </a:rPr>
                <a:t>Management of WIGOS Implementation / operation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4773612" y="836612"/>
            <a:ext cx="2390776" cy="825501"/>
            <a:chOff x="0" y="0"/>
            <a:chExt cx="2390775" cy="825500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2390775" cy="8255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0"/>
              <a:ext cx="2390775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4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4" invalidUrl="" action="" tgtFrame="" tooltip="" history="1" highlightClick="0" endSnd="0"/>
                </a:rPr>
                <a:t>Collaboration with co-sponsors and partners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7950" y="5230812"/>
            <a:ext cx="2160588" cy="719138"/>
            <a:chOff x="0" y="0"/>
            <a:chExt cx="2160587" cy="719137"/>
          </a:xfrm>
        </p:grpSpPr>
        <p:sp>
          <p:nvSpPr>
            <p:cNvPr id="62" name="Shape 62"/>
            <p:cNvSpPr/>
            <p:nvPr/>
          </p:nvSpPr>
          <p:spPr>
            <a:xfrm>
              <a:off x="0" y="0"/>
              <a:ext cx="2160588" cy="719138"/>
            </a:xfrm>
            <a:prstGeom prst="rect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0"/>
              <a:ext cx="2160588" cy="624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  <a:hlinkClick r:id="rId5" invalidUrl="" action="" tgtFrame="" tooltip="" history="1" highlightClick="0" endSnd="0"/>
                </a:defRPr>
              </a:lvl1pPr>
            </a:lstStyle>
            <a:p>
              <a:pPr lvl="0"/>
              <a:r>
                <a:rPr>
                  <a:hlinkClick r:id="rId5" invalidUrl="" action="" tgtFrame="" tooltip="" history="1" highlightClick="0" endSnd="0"/>
                </a:rPr>
                <a:t>Communications and outreach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7169150" y="3827462"/>
            <a:ext cx="1435100" cy="609601"/>
            <a:chOff x="0" y="0"/>
            <a:chExt cx="1435100" cy="609600"/>
          </a:xfrm>
        </p:grpSpPr>
        <p:sp>
          <p:nvSpPr>
            <p:cNvPr id="65" name="Shape 65"/>
            <p:cNvSpPr/>
            <p:nvPr/>
          </p:nvSpPr>
          <p:spPr>
            <a:xfrm>
              <a:off x="0" y="0"/>
              <a:ext cx="1435100" cy="6096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0" y="0"/>
              <a:ext cx="1435100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6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6" invalidUrl="" action="" tgtFrame="" tooltip="" history="1" highlightClick="0" endSnd="0"/>
                </a:rPr>
                <a:t>Quality Management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4675187" y="5300662"/>
            <a:ext cx="1722438" cy="919163"/>
            <a:chOff x="0" y="0"/>
            <a:chExt cx="1722437" cy="919162"/>
          </a:xfrm>
        </p:grpSpPr>
        <p:sp>
          <p:nvSpPr>
            <p:cNvPr id="68" name="Shape 68"/>
            <p:cNvSpPr/>
            <p:nvPr/>
          </p:nvSpPr>
          <p:spPr>
            <a:xfrm>
              <a:off x="0" y="0"/>
              <a:ext cx="1722438" cy="919163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0" y="0"/>
              <a:ext cx="1722438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7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7" invalidUrl="" action="" tgtFrame="" tooltip="" history="1" highlightClick="0" endSnd="0"/>
                </a:rPr>
                <a:t>Standardization, interoperability &amp; compatibility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817812" y="5300662"/>
            <a:ext cx="1600201" cy="919163"/>
            <a:chOff x="0" y="0"/>
            <a:chExt cx="1600200" cy="919162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600200" cy="919163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0"/>
              <a:ext cx="1600200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8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8" invalidUrl="" action="" tgtFrame="" tooltip="" history="1" highlightClick="0" endSnd="0"/>
                </a:rPr>
                <a:t>Operational Information Resource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7092950" y="5157787"/>
            <a:ext cx="1655763" cy="792163"/>
            <a:chOff x="0" y="0"/>
            <a:chExt cx="1655762" cy="792162"/>
          </a:xfrm>
        </p:grpSpPr>
        <p:sp>
          <p:nvSpPr>
            <p:cNvPr id="74" name="Shape 74"/>
            <p:cNvSpPr/>
            <p:nvPr/>
          </p:nvSpPr>
          <p:spPr>
            <a:xfrm>
              <a:off x="0" y="0"/>
              <a:ext cx="1655763" cy="792163"/>
            </a:xfrm>
            <a:prstGeom prst="rect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0"/>
              <a:ext cx="1655763" cy="624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  <a:hlinkClick r:id="rId9" invalidUrl="" action="" tgtFrame="" tooltip="" history="1" highlightClick="0" endSnd="0"/>
                </a:defRPr>
              </a:lvl1pPr>
            </a:lstStyle>
            <a:p>
              <a:pPr lvl="0"/>
              <a:r>
                <a:rPr>
                  <a:hlinkClick r:id="rId9" invalidUrl="" action="" tgtFrame="" tooltip="" history="1" highlightClick="0" endSnd="0"/>
                </a:rPr>
                <a:t>Capacity Development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7164387" y="2093912"/>
            <a:ext cx="1223963" cy="1406526"/>
            <a:chOff x="0" y="0"/>
            <a:chExt cx="1223962" cy="1406525"/>
          </a:xfrm>
        </p:grpSpPr>
        <p:sp>
          <p:nvSpPr>
            <p:cNvPr id="77" name="Shape 77"/>
            <p:cNvSpPr/>
            <p:nvPr/>
          </p:nvSpPr>
          <p:spPr>
            <a:xfrm>
              <a:off x="0" y="0"/>
              <a:ext cx="1223963" cy="140652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0"/>
              <a:ext cx="1223963" cy="100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0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0" invalidUrl="" action="" tgtFrame="" tooltip="" history="1" highlightClick="0" endSnd="0"/>
                </a:rPr>
                <a:t>Design, planning and optimised evolution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595312" y="1844674"/>
            <a:ext cx="1384301" cy="1220789"/>
            <a:chOff x="0" y="0"/>
            <a:chExt cx="1384300" cy="1220787"/>
          </a:xfrm>
        </p:grpSpPr>
        <p:sp>
          <p:nvSpPr>
            <p:cNvPr id="80" name="Shape 80"/>
            <p:cNvSpPr/>
            <p:nvPr/>
          </p:nvSpPr>
          <p:spPr>
            <a:xfrm>
              <a:off x="0" y="0"/>
              <a:ext cx="1384300" cy="1220788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0"/>
              <a:ext cx="1384300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1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1" invalidUrl="" action="" tgtFrame="" tooltip="" history="1" highlightClick="0" endSnd="0"/>
                </a:rPr>
                <a:t>Data discovery, delivery &amp; archival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590550" y="3573462"/>
            <a:ext cx="1389063" cy="1158876"/>
            <a:chOff x="0" y="0"/>
            <a:chExt cx="1389062" cy="1158875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1389063" cy="115887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1389063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2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2" invalidUrl="" action="" tgtFrame="" tooltip="" history="1" highlightClick="0" endSnd="0"/>
                </a:rPr>
                <a:t>Observing system operation &amp; maintenance</a:t>
              </a:r>
            </a:p>
          </p:txBody>
        </p:sp>
      </p:grpSp>
      <p:sp>
        <p:nvSpPr>
          <p:cNvPr id="86" name="Shape 86"/>
          <p:cNvSpPr/>
          <p:nvPr/>
        </p:nvSpPr>
        <p:spPr>
          <a:xfrm>
            <a:off x="228600" y="115887"/>
            <a:ext cx="873601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1800"/>
              </a:spcBef>
              <a:defRPr sz="1800"/>
            </a:pPr>
            <a:r>
              <a:rPr sz="3000">
                <a:solidFill>
                  <a:srgbClr val="333399"/>
                </a:solidFill>
                <a:latin typeface="Arial Narrow"/>
                <a:ea typeface="Arial Narrow"/>
                <a:cs typeface="Arial Narrow"/>
                <a:sym typeface="Arial Narrow"/>
              </a:rPr>
              <a:t>WIGOS </a:t>
            </a:r>
            <a:r>
              <a:rPr sz="3000">
                <a:solidFill>
                  <a:srgbClr val="333399"/>
                </a:solidFill>
                <a:latin typeface="Arial Narrow"/>
                <a:ea typeface="Arial Narrow"/>
                <a:cs typeface="Arial Narrow"/>
                <a:sym typeface="Arial Narrow"/>
              </a:rPr>
              <a:t>Key areas </a:t>
            </a:r>
          </a:p>
        </p:txBody>
      </p:sp>
      <p:pic>
        <p:nvPicPr>
          <p:cNvPr id="87" name="WIGOS_Logo-V5.png" descr="WIGOS_Logo-V5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389312" y="3306762"/>
            <a:ext cx="2233613" cy="739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90" name="Shape 90"/>
          <p:cNvSpPr/>
          <p:nvPr>
            <p:ph type="title" idx="4294967295"/>
          </p:nvPr>
        </p:nvSpPr>
        <p:spPr>
          <a:xfrm>
            <a:off x="2381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228600" algn="ctr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3200"/>
              <a:t>1. </a:t>
            </a:r>
            <a:r>
              <a:rPr sz="32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Management of WIGOS implementation </a:t>
            </a:r>
          </a:p>
        </p:txBody>
      </p:sp>
      <p:sp>
        <p:nvSpPr>
          <p:cNvPr id="91" name="Shape 91"/>
          <p:cNvSpPr/>
          <p:nvPr>
            <p:ph type="body" idx="4294967295"/>
          </p:nvPr>
        </p:nvSpPr>
        <p:spPr>
          <a:xfrm>
            <a:off x="2508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WIGOS Implementation Plan, Table 2 (selected items):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endParaRPr sz="2400"/>
          </a:p>
          <a:p>
            <a:pPr lvl="2">
              <a:spcBef>
                <a:spcPts val="400"/>
              </a:spcBef>
              <a:defRPr sz="1800"/>
            </a:pPr>
            <a:r>
              <a:rPr sz="2400">
                <a:uFill>
                  <a:solidFill/>
                </a:uFill>
              </a:rPr>
              <a:t>Develop/Revise/Update WMO Regulatory Material to include WIGOS Regulations </a:t>
            </a:r>
            <a:endParaRPr sz="2400">
              <a:uFill>
                <a:solidFill/>
              </a:uFill>
            </a:endParaRPr>
          </a:p>
          <a:p>
            <a:pPr lvl="2">
              <a:spcBef>
                <a:spcPts val="400"/>
              </a:spcBef>
              <a:defRPr sz="1800"/>
            </a:pPr>
            <a:r>
              <a:rPr sz="2400">
                <a:uFill>
                  <a:solidFill/>
                </a:uFill>
              </a:rPr>
              <a:t>Incorporate technical aspects of WIGOS implementation and continuing evolution into existing/new TCs and RAs working structures and procedures</a:t>
            </a:r>
            <a:endParaRPr sz="2400">
              <a:uFill>
                <a:solidFill/>
              </a:uFill>
            </a:endParaRPr>
          </a:p>
          <a:p>
            <a:pPr lvl="2">
              <a:spcBef>
                <a:spcPts val="400"/>
              </a:spcBef>
              <a:defRPr sz="1800"/>
            </a:pPr>
            <a:r>
              <a:rPr sz="2400">
                <a:uFill>
                  <a:solidFill/>
                </a:uFill>
              </a:rPr>
              <a:t>Develop Regional WIGOS Implementation Plans (R-WIPs)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333399"/>
                </a:solidFill>
              </a:rPr>
              <a:t>Current WIGOS Management Structure and Activities </a:t>
            </a:r>
          </a:p>
        </p:txBody>
      </p:sp>
      <p:sp>
        <p:nvSpPr>
          <p:cNvPr id="94" name="Shape 94"/>
          <p:cNvSpPr/>
          <p:nvPr>
            <p:ph type="body" idx="4294967295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29768" indent="-429768" defTabSz="859536">
              <a:spcBef>
                <a:spcPts val="500"/>
              </a:spcBef>
              <a:defRPr sz="1800"/>
            </a:pPr>
            <a:r>
              <a:rPr sz="2256"/>
              <a:t>ICG-WIGOS oversees implementation, representation from</a:t>
            </a:r>
            <a:endParaRPr sz="2256"/>
          </a:p>
          <a:p>
            <a:pPr lvl="1" marL="1098296" indent="-668527" defTabSz="859536">
              <a:spcBef>
                <a:spcPts val="500"/>
              </a:spcBef>
              <a:defRPr sz="1800"/>
            </a:pPr>
            <a:r>
              <a:rPr sz="2256"/>
              <a:t>All Technical Commissions</a:t>
            </a:r>
            <a:endParaRPr sz="2256"/>
          </a:p>
          <a:p>
            <a:pPr lvl="1" marL="1098296" indent="-668527" defTabSz="859536">
              <a:spcBef>
                <a:spcPts val="500"/>
              </a:spcBef>
              <a:defRPr sz="1800"/>
            </a:pPr>
            <a:r>
              <a:rPr sz="2256"/>
              <a:t>All Regional Associations</a:t>
            </a:r>
            <a:endParaRPr sz="2256"/>
          </a:p>
          <a:p>
            <a:pPr lvl="0" marL="429768" indent="-429768" defTabSz="859536">
              <a:spcBef>
                <a:spcPts val="500"/>
              </a:spcBef>
              <a:defRPr sz="1800"/>
            </a:pPr>
            <a:r>
              <a:rPr sz="2256"/>
              <a:t>Three Task Teams under ICG-WIGOS:</a:t>
            </a:r>
            <a:endParaRPr sz="2256"/>
          </a:p>
          <a:p>
            <a:pPr lvl="1" marL="1098296" indent="-668527" defTabSz="859536">
              <a:spcBef>
                <a:spcPts val="500"/>
              </a:spcBef>
              <a:defRPr sz="1800"/>
            </a:pPr>
            <a:r>
              <a:rPr sz="2256">
                <a:latin typeface="Arial Bold"/>
                <a:ea typeface="Arial Bold"/>
                <a:cs typeface="Arial Bold"/>
                <a:sym typeface="Arial Bold"/>
              </a:rPr>
              <a:t>Regulatory Material</a:t>
            </a:r>
            <a:endParaRPr sz="2256">
              <a:latin typeface="Arial Bold"/>
              <a:ea typeface="Arial Bold"/>
              <a:cs typeface="Arial Bold"/>
              <a:sym typeface="Arial Bold"/>
            </a:endParaRPr>
          </a:p>
          <a:p>
            <a:pPr lvl="2" marL="1038605" indent="-179070" defTabSz="859536">
              <a:spcBef>
                <a:spcPts val="400"/>
              </a:spcBef>
              <a:defRPr sz="1800"/>
            </a:pPr>
            <a:r>
              <a:rPr b="1" i="1" sz="1879"/>
              <a:t>Technical Regulations, Manual on WIGOS currently out for review ; sent to all PTCs per decision made at PTC-2015</a:t>
            </a:r>
            <a:endParaRPr b="1" i="1" sz="1879"/>
          </a:p>
          <a:p>
            <a:pPr lvl="1" marL="1098296" indent="-668527" defTabSz="859536">
              <a:spcBef>
                <a:spcPts val="500"/>
              </a:spcBef>
              <a:defRPr sz="1800"/>
            </a:pPr>
            <a:r>
              <a:rPr sz="2256"/>
              <a:t>Metadata</a:t>
            </a:r>
            <a:endParaRPr sz="2256"/>
          </a:p>
          <a:p>
            <a:pPr lvl="2" marL="1038605" indent="-179070" defTabSz="859536">
              <a:spcBef>
                <a:spcPts val="400"/>
              </a:spcBef>
              <a:defRPr sz="1800"/>
            </a:pPr>
            <a:r>
              <a:rPr sz="1879"/>
              <a:t>Feeding into Regulatory Material, but at a slower pace</a:t>
            </a:r>
            <a:r>
              <a:rPr sz="1879"/>
              <a:t>; TT-WMD will wrap up the initial version of the WIGOS metadata standards this week </a:t>
            </a:r>
            <a:endParaRPr sz="1879"/>
          </a:p>
          <a:p>
            <a:pPr lvl="1" marL="608837" indent="-179070" defTabSz="859536">
              <a:spcBef>
                <a:spcPts val="400"/>
              </a:spcBef>
              <a:defRPr sz="1800"/>
            </a:pPr>
            <a:r>
              <a:rPr sz="1879"/>
              <a:t>    </a:t>
            </a:r>
            <a:r>
              <a:rPr sz="2256"/>
              <a:t>Quality Management</a:t>
            </a:r>
            <a:endParaRPr sz="2256"/>
          </a:p>
          <a:p>
            <a:pPr lvl="2" marL="1038605" indent="-179070" defTabSz="859536">
              <a:spcBef>
                <a:spcPts val="400"/>
              </a:spcBef>
              <a:defRPr sz="1800"/>
            </a:pPr>
            <a:r>
              <a:rPr sz="1879"/>
              <a:t>Team first met in Geneva April 23-24; initial focus on monitoring of observational data quality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97" name="Shape 97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192023" algn="ctr" defTabSz="768095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3024"/>
              <a:t>2. </a:t>
            </a:r>
            <a:r>
              <a:rPr sz="3024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Collaboration with WMO co-sponsored observing systems and </a:t>
            </a:r>
            <a:r>
              <a:rPr sz="3024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international partners</a:t>
            </a:r>
            <a:endParaRPr sz="3024">
              <a:solidFill>
                <a:srgbClr val="000099"/>
              </a:solidFill>
            </a:endParaRPr>
          </a:p>
        </p:txBody>
      </p:sp>
      <p:sp>
        <p:nvSpPr>
          <p:cNvPr id="98" name="Shape 98"/>
          <p:cNvSpPr/>
          <p:nvPr>
            <p:ph type="body" idx="4294967295"/>
          </p:nvPr>
        </p:nvSpPr>
        <p:spPr>
          <a:xfrm>
            <a:off x="238125" y="14255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WIP, Table 2 (selected items):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2800"/>
              <a:t>Develop guidance, mechanisms and procedures for engagement, coordination and collaboration with partner organizations (to be used on all, global, regional and national levels)</a:t>
            </a:r>
            <a:endParaRPr sz="2800"/>
          </a:p>
          <a:p>
            <a:pPr lvl="2">
              <a:spcBef>
                <a:spcPts val="400"/>
              </a:spcBef>
              <a:defRPr sz="1800"/>
            </a:pPr>
            <a:r>
              <a:rPr sz="2800"/>
              <a:t>Develop Collaboration framework for the Architecture for Climate Monitoring from Space (ACMS)</a:t>
            </a:r>
            <a:endParaRPr sz="280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101" name="Shape 101"/>
          <p:cNvSpPr/>
          <p:nvPr>
            <p:ph type="title" idx="4294967295"/>
          </p:nvPr>
        </p:nvSpPr>
        <p:spPr>
          <a:xfrm>
            <a:off x="250825" y="188912"/>
            <a:ext cx="8713788" cy="12642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indent="224027" algn="ctr" defTabSz="896111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3136"/>
              <a:t>3. </a:t>
            </a:r>
            <a:r>
              <a:rPr sz="3136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  <a:t>Design, planning and optimized evolution</a:t>
            </a:r>
            <a:endParaRPr sz="3136">
              <a:solidFill>
                <a:srgbClr val="000099"/>
              </a:solidFill>
            </a:endParaRPr>
          </a:p>
        </p:txBody>
      </p:sp>
      <p:sp>
        <p:nvSpPr>
          <p:cNvPr id="102" name="Shape 102"/>
          <p:cNvSpPr/>
          <p:nvPr>
            <p:ph type="body" idx="4294967295"/>
          </p:nvPr>
        </p:nvSpPr>
        <p:spPr>
          <a:xfrm>
            <a:off x="215106" y="1108075"/>
            <a:ext cx="8713788" cy="5184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90600" indent="-533400">
              <a:spcBef>
                <a:spcPts val="400"/>
              </a:spcBef>
              <a:defRPr sz="1800"/>
            </a:pPr>
            <a:r>
              <a:rPr sz="3100"/>
              <a:t>WIP, Table 2:</a:t>
            </a:r>
            <a:endParaRPr sz="3100"/>
          </a:p>
          <a:p>
            <a:pPr lvl="2">
              <a:spcBef>
                <a:spcPts val="400"/>
              </a:spcBef>
              <a:defRPr sz="1800"/>
            </a:pPr>
            <a:r>
              <a:rPr sz="2800"/>
              <a:t>Complete RRR practices, procedures, responsibilities and mechanisms for all systems and agreed application areas</a:t>
            </a:r>
            <a:endParaRPr sz="2800"/>
          </a:p>
          <a:p>
            <a:pPr lvl="2">
              <a:spcBef>
                <a:spcPts val="400"/>
              </a:spcBef>
              <a:defRPr sz="1800"/>
            </a:pPr>
            <a:endParaRPr sz="2800"/>
          </a:p>
          <a:p>
            <a:pPr lvl="2">
              <a:spcBef>
                <a:spcPts val="400"/>
              </a:spcBef>
              <a:defRPr sz="1800"/>
            </a:pPr>
            <a:endParaRPr sz="2800"/>
          </a:p>
          <a:p>
            <a:pPr lvl="2" marL="0" indent="457200">
              <a:spcBef>
                <a:spcPts val="400"/>
              </a:spcBef>
              <a:buClrTx/>
              <a:buSzTx/>
              <a:buFontTx/>
              <a:buNone/>
              <a:defRPr sz="1800"/>
            </a:pPr>
            <a:r>
              <a:rPr i="1" sz="2800"/>
              <a:t>Many activities ongoing already, mostly at the global level, under the auspices of CBS, OPAG-IOS, and IPET-OSDE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333399"/>
                </a:solidFill>
              </a:rPr>
              <a:t>Rolling Review of Requirements</a:t>
            </a:r>
          </a:p>
        </p:txBody>
      </p:sp>
      <p:sp>
        <p:nvSpPr>
          <p:cNvPr id="105" name="Shape 105"/>
          <p:cNvSpPr/>
          <p:nvPr>
            <p:ph type="body" idx="4294967295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05384" indent="-405384" defTabSz="694944">
              <a:spcBef>
                <a:spcPts val="400"/>
              </a:spcBef>
              <a:defRPr sz="1800"/>
            </a:pPr>
            <a:r>
              <a:rPr sz="2128"/>
              <a:t>The RRR is the WMO process for vetting and recording user requirements for observational data and matching them against existing and planned capabilities, resulting in a </a:t>
            </a:r>
            <a:r>
              <a:rPr b="1" sz="2128" u="sng"/>
              <a:t>gap analysis</a:t>
            </a:r>
            <a:r>
              <a:rPr sz="2128"/>
              <a:t> that can be used for network design activities</a:t>
            </a:r>
            <a:endParaRPr sz="2128"/>
          </a:p>
          <a:p>
            <a:pPr lvl="0" marL="405383" indent="-405383" defTabSz="694944">
              <a:spcBef>
                <a:spcPts val="400"/>
              </a:spcBef>
              <a:defRPr sz="1800"/>
            </a:pPr>
            <a:r>
              <a:rPr sz="2128"/>
              <a:t>The RRR is supported by three key databases of </a:t>
            </a:r>
            <a:r>
              <a:rPr sz="2128">
                <a:latin typeface="Arial Bold"/>
                <a:ea typeface="Arial Bold"/>
                <a:cs typeface="Arial Bold"/>
                <a:sym typeface="Arial Bold"/>
              </a:rPr>
              <a:t>OSCAR</a:t>
            </a:r>
            <a:r>
              <a:rPr sz="2128"/>
              <a:t>, the Observation Systems Capabilities and Review tool :</a:t>
            </a:r>
            <a:endParaRPr sz="2128"/>
          </a:p>
          <a:p>
            <a:pPr lvl="1" marL="752855" indent="-405384" defTabSz="694944">
              <a:spcBef>
                <a:spcPts val="400"/>
              </a:spcBef>
              <a:defRPr sz="1800"/>
            </a:pPr>
            <a:r>
              <a:rPr sz="2128">
                <a:latin typeface="Arial Bold"/>
                <a:ea typeface="Arial Bold"/>
                <a:cs typeface="Arial Bold"/>
                <a:sym typeface="Arial Bold"/>
              </a:rPr>
              <a:t>OSCAR/Requirements</a:t>
            </a:r>
            <a:r>
              <a:rPr sz="2128"/>
              <a:t>, in which requirements are stated by application area, “technology free”, formulated in geophysical variables, not in terms of measurands</a:t>
            </a:r>
            <a:endParaRPr sz="2128"/>
          </a:p>
          <a:p>
            <a:pPr lvl="1" marL="752855" indent="-405384" defTabSz="694944">
              <a:spcBef>
                <a:spcPts val="400"/>
              </a:spcBef>
              <a:defRPr sz="1800"/>
            </a:pPr>
            <a:r>
              <a:rPr sz="2128">
                <a:latin typeface="Arial Bold"/>
                <a:ea typeface="Arial Bold"/>
                <a:cs typeface="Arial Bold"/>
                <a:sym typeface="Arial Bold"/>
              </a:rPr>
              <a:t>OSCAR/Space, </a:t>
            </a:r>
            <a:r>
              <a:rPr sz="2128"/>
              <a:t>listing satellite capabilities</a:t>
            </a:r>
            <a:endParaRPr sz="2128"/>
          </a:p>
          <a:p>
            <a:pPr lvl="1" marL="752855" indent="-405384" defTabSz="694944">
              <a:spcBef>
                <a:spcPts val="400"/>
              </a:spcBef>
              <a:defRPr sz="1800"/>
            </a:pPr>
            <a:r>
              <a:rPr sz="2128">
                <a:latin typeface="Arial Bold"/>
                <a:ea typeface="Arial Bold"/>
                <a:cs typeface="Arial Bold"/>
                <a:sym typeface="Arial Bold"/>
              </a:rPr>
              <a:t>OSCAR/Surface, </a:t>
            </a:r>
            <a:r>
              <a:rPr sz="2128"/>
              <a:t>list surface-based capabilities (not yet developed)</a:t>
            </a:r>
            <a:endParaRPr sz="1824"/>
          </a:p>
          <a:p>
            <a:pPr lvl="2" marL="868680" indent="-173736" defTabSz="694944">
              <a:spcBef>
                <a:spcPts val="400"/>
              </a:spcBef>
              <a:defRPr sz="1800"/>
            </a:pPr>
            <a:endParaRPr sz="1520"/>
          </a:p>
          <a:p>
            <a:pPr lvl="1" marL="0" indent="173736" defTabSz="694944">
              <a:spcBef>
                <a:spcPts val="300"/>
              </a:spcBef>
              <a:buClrTx/>
              <a:buSzTx/>
              <a:buFontTx/>
              <a:buNone/>
              <a:defRPr sz="1800"/>
            </a:pPr>
            <a:r>
              <a:rPr b="1" i="1" sz="1368"/>
              <a:t>Close collaboration between WMO and Meteo-Suisse on developing, hosting and maintaining the OSCAR databases; WMO will remain the owner of the information content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4EE13-3EDD-4E5C-809E-EC1BD10CCA52}"/>
</file>

<file path=customXml/itemProps2.xml><?xml version="1.0" encoding="utf-8"?>
<ds:datastoreItem xmlns:ds="http://schemas.openxmlformats.org/officeDocument/2006/customXml" ds:itemID="{440234CB-DD01-45CC-9CB3-79210920D65F}"/>
</file>

<file path=customXml/itemProps3.xml><?xml version="1.0" encoding="utf-8"?>
<ds:datastoreItem xmlns:ds="http://schemas.openxmlformats.org/officeDocument/2006/customXml" ds:itemID="{3E84E933-5505-4C4C-8C18-430BE261164F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