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bleStyles.xml" ContentType="application/vnd.openxmlformats-officedocument.presentationml.tableStyles+xml"/>
  <Override PartName="/ppt/charts/chart1.xml" ContentType="application/vnd.openxmlformats-officedocument.drawingml.char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/>
  <p:notesSz cx="6858000" cy="9144000"/>
  <p:defaultTextStyle>
    <a:lvl1pPr>
      <a:defRPr sz="2000">
        <a:latin typeface="Arial Bold"/>
        <a:ea typeface="Arial Bold"/>
        <a:cs typeface="Arial Bold"/>
        <a:sym typeface="Arial Bold"/>
      </a:defRPr>
    </a:lvl1pPr>
    <a:lvl2pPr indent="457200">
      <a:defRPr sz="2000">
        <a:latin typeface="Arial Bold"/>
        <a:ea typeface="Arial Bold"/>
        <a:cs typeface="Arial Bold"/>
        <a:sym typeface="Arial Bold"/>
      </a:defRPr>
    </a:lvl2pPr>
    <a:lvl3pPr indent="914400">
      <a:defRPr sz="2000">
        <a:latin typeface="Arial Bold"/>
        <a:ea typeface="Arial Bold"/>
        <a:cs typeface="Arial Bold"/>
        <a:sym typeface="Arial Bold"/>
      </a:defRPr>
    </a:lvl3pPr>
    <a:lvl4pPr indent="1371600">
      <a:defRPr sz="2000">
        <a:latin typeface="Arial Bold"/>
        <a:ea typeface="Arial Bold"/>
        <a:cs typeface="Arial Bold"/>
        <a:sym typeface="Arial Bold"/>
      </a:defRPr>
    </a:lvl4pPr>
    <a:lvl5pPr indent="1828800">
      <a:defRPr sz="2000">
        <a:latin typeface="Arial Bold"/>
        <a:ea typeface="Arial Bold"/>
        <a:cs typeface="Arial Bold"/>
        <a:sym typeface="Arial Bold"/>
      </a:defRPr>
    </a:lvl5pPr>
    <a:lvl6pPr>
      <a:defRPr sz="2000">
        <a:latin typeface="Arial Bold"/>
        <a:ea typeface="Arial Bold"/>
        <a:cs typeface="Arial Bold"/>
        <a:sym typeface="Arial Bold"/>
      </a:defRPr>
    </a:lvl6pPr>
    <a:lvl7pPr>
      <a:defRPr sz="2000">
        <a:latin typeface="Arial Bold"/>
        <a:ea typeface="Arial Bold"/>
        <a:cs typeface="Arial Bold"/>
        <a:sym typeface="Arial Bold"/>
      </a:defRPr>
    </a:lvl7pPr>
    <a:lvl8pPr>
      <a:defRPr sz="2000">
        <a:latin typeface="Arial Bold"/>
        <a:ea typeface="Arial Bold"/>
        <a:cs typeface="Arial Bold"/>
        <a:sym typeface="Arial Bold"/>
      </a:defRPr>
    </a:lvl8pPr>
    <a:lvl9pPr>
      <a:defRPr sz="2000">
        <a:latin typeface="Arial Bold"/>
        <a:ea typeface="Arial Bold"/>
        <a:cs typeface="Arial Bold"/>
        <a:sym typeface="Arial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ommentAuthors" Target="commentAuthors.xml"/><Relationship Id="rId21" Type="http://schemas.openxmlformats.org/officeDocument/2006/relationships/slide" Target="slides/slide14.xml"/><Relationship Id="rId34" Type="http://schemas.openxmlformats.org/officeDocument/2006/relationships/customXml" Target="../customXml/item1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ustomXml" Target="../customXml/item3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ustomXml" Target="../customXml/item2.xml"/><Relationship Id="rId8" Type="http://schemas.openxmlformats.org/officeDocument/2006/relationships/slide" Target="slides/slide1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0825341"/>
          <c:y val="0.0229461"/>
          <c:w val="0.910015"/>
          <c:h val="0.8902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 idx="0">
                  <c:v>Series1</c:v>
                </c:pt>
              </c:strCache>
            </c:strRef>
          </c:tx>
          <c:spPr>
            <a:solidFill>
              <a:srgbClr val="0000D4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0" i="0" strike="noStrike" sz="900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0" i="0" strike="noStrike" sz="900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AMSUA</c:v>
                </c:pt>
                <c:pt idx="1">
                  <c:v>IASI</c:v>
                </c:pt>
                <c:pt idx="2">
                  <c:v>AIRS</c:v>
                </c:pt>
                <c:pt idx="3">
                  <c:v>AIREP</c:v>
                </c:pt>
                <c:pt idx="4">
                  <c:v>GPS-RO</c:v>
                </c:pt>
                <c:pt idx="5">
                  <c:v>TEMP</c:v>
                </c:pt>
                <c:pt idx="6">
                  <c:v>SCAT</c:v>
                </c:pt>
                <c:pt idx="7">
                  <c:v>SYNOP</c:v>
                </c:pt>
                <c:pt idx="8">
                  <c:v>AMSUB</c:v>
                </c:pt>
                <c:pt idx="9">
                  <c:v>GOES</c:v>
                </c:pt>
                <c:pt idx="10">
                  <c:v>METEOSAT</c:v>
                </c:pt>
                <c:pt idx="11">
                  <c:v>DRIBU</c:v>
                </c:pt>
                <c:pt idx="12">
                  <c:v>PILOT</c:v>
                </c:pt>
                <c:pt idx="13">
                  <c:v>HIRS</c:v>
                </c:pt>
                <c:pt idx="14">
                  <c:v>MSG</c:v>
                </c:pt>
                <c:pt idx="15">
                  <c:v>MHS</c:v>
                </c:pt>
                <c:pt idx="16">
                  <c:v>AMSRE</c:v>
                </c:pt>
                <c:pt idx="17">
                  <c:v>SSMI</c:v>
                </c:pt>
                <c:pt idx="18">
                  <c:v>GMS</c:v>
                </c:pt>
                <c:pt idx="19">
                  <c:v>MODIS</c:v>
                </c:pt>
                <c:pt idx="20">
                  <c:v>GOES-R</c:v>
                </c:pt>
                <c:pt idx="21">
                  <c:v>MTSATIMG</c:v>
                </c:pt>
                <c:pt idx="22">
                  <c:v>METEO-R</c:v>
                </c:pt>
                <c:pt idx="23">
                  <c:v>O3</c:v>
                </c:pt>
              </c:strCache>
            </c:strRef>
          </c:cat>
          <c:val>
            <c:numRef>
              <c:f>Sheet1!$B$2:$B$25</c:f>
              <c:numCache>
                <c:ptCount val="24"/>
                <c:pt idx="0">
                  <c:v>17.241184</c:v>
                </c:pt>
                <c:pt idx="1">
                  <c:v>12.006576</c:v>
                </c:pt>
                <c:pt idx="2">
                  <c:v>11.797348</c:v>
                </c:pt>
                <c:pt idx="3">
                  <c:v>9.417379</c:v>
                </c:pt>
                <c:pt idx="4">
                  <c:v>8.631507</c:v>
                </c:pt>
                <c:pt idx="5">
                  <c:v>7.870901</c:v>
                </c:pt>
                <c:pt idx="6">
                  <c:v>5.212824</c:v>
                </c:pt>
                <c:pt idx="7">
                  <c:v>4.230908</c:v>
                </c:pt>
                <c:pt idx="8">
                  <c:v>3.612412</c:v>
                </c:pt>
                <c:pt idx="9">
                  <c:v>3.555333</c:v>
                </c:pt>
                <c:pt idx="10">
                  <c:v>3.295653</c:v>
                </c:pt>
                <c:pt idx="11">
                  <c:v>2.495029</c:v>
                </c:pt>
                <c:pt idx="12">
                  <c:v>2.145171</c:v>
                </c:pt>
                <c:pt idx="13">
                  <c:v>1.944358</c:v>
                </c:pt>
                <c:pt idx="14">
                  <c:v>1.164792</c:v>
                </c:pt>
                <c:pt idx="15">
                  <c:v>1.088679</c:v>
                </c:pt>
                <c:pt idx="16">
                  <c:v>0.870609</c:v>
                </c:pt>
                <c:pt idx="17">
                  <c:v>0.833809</c:v>
                </c:pt>
                <c:pt idx="18">
                  <c:v>0.657963</c:v>
                </c:pt>
                <c:pt idx="19">
                  <c:v>0.600918</c:v>
                </c:pt>
                <c:pt idx="20">
                  <c:v>0.581345</c:v>
                </c:pt>
                <c:pt idx="21">
                  <c:v>0.444628</c:v>
                </c:pt>
                <c:pt idx="22">
                  <c:v>0.328192</c:v>
                </c:pt>
                <c:pt idx="23">
                  <c:v>-0.027517</c:v>
                </c:pt>
              </c:numCache>
            </c:numRef>
          </c:val>
        </c:ser>
        <c:gapWidth val="80"/>
        <c:overlap val="0"/>
        <c:axId val="0"/>
        <c:axId val="1"/>
      </c:barChart>
      <c:catAx>
        <c:axId val="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bevel/>
          </a:ln>
        </c:spPr>
        <c:txPr>
          <a:bodyPr rot="0"/>
          <a:lstStyle/>
          <a:p>
            <a:pPr lvl="0">
              <a:defRPr b="0" i="0" strike="noStrike" sz="800" u="none">
                <a:solidFill>
                  <a:srgbClr val="000000"/>
                </a:solidFill>
                <a:effectLst/>
                <a:latin typeface="Arial Bold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  <c:max val="18"/>
          <c:min val="0"/>
        </c:scaling>
        <c:delete val="0"/>
        <c:axPos val="b"/>
        <c:majorGridlines>
          <c:spPr>
            <a:ln w="12700" cap="flat">
              <a:solidFill>
                <a:srgbClr val="000000"/>
              </a:solidFill>
              <a:custDash>
                <a:ds d="300000" sp="300000"/>
              </a:custDash>
              <a:bevel/>
            </a:ln>
          </c:spPr>
        </c:majorGridlines>
        <c:title>
          <c:tx>
            <c:rich>
              <a:bodyPr rot="0"/>
              <a:lstStyle/>
              <a:p>
                <a:pPr lvl="0">
                  <a:defRPr b="0" i="0" strike="noStrike" sz="900" u="none">
                    <a:solidFill>
                      <a:srgbClr val="000000"/>
                    </a:solidFill>
                    <a:effectLst/>
                    <a:latin typeface="Arial Bold"/>
                  </a:defRPr>
                </a:pPr>
                <a:r>
                  <a:rPr b="0" i="0" strike="noStrike" sz="900" u="none">
                    <a:solidFill>
                      <a:srgbClr val="000000"/>
                    </a:solidFill>
                    <a:effectLst/>
                    <a:latin typeface="Arial Bold"/>
                  </a:rPr>
                  <a:t>Forecast error contribution (%)</a:t>
                </a:r>
              </a:p>
            </c:rich>
          </c:tx>
          <c:layout/>
          <c:overlay val="1"/>
        </c:title>
        <c:numFmt formatCode="0" sourceLinked="0"/>
        <c:majorTickMark val="out"/>
        <c:minorTickMark val="none"/>
        <c:tickLblPos val="high"/>
        <c:spPr>
          <a:ln w="12700" cap="flat">
            <a:solidFill>
              <a:srgbClr val="808080"/>
            </a:solidFill>
            <a:prstDash val="solid"/>
            <a:bevel/>
          </a:ln>
        </c:spPr>
        <c:txPr>
          <a:bodyPr rot="0"/>
          <a:lstStyle/>
          <a:p>
            <a:pPr lvl="0">
              <a:defRPr b="0" i="0" strike="noStrike" sz="800" u="none">
                <a:solidFill>
                  <a:srgbClr val="000000"/>
                </a:solidFill>
                <a:effectLst/>
                <a:latin typeface="Arial Bold"/>
              </a:defRPr>
            </a:pPr>
          </a:p>
        </c:txPr>
        <c:crossAx val="0"/>
        <c:crosses val="autoZero"/>
        <c:crossBetween val="between"/>
        <c:majorUnit val="4.5"/>
        <c:minorUnit val="2.25"/>
      </c:valAx>
      <c:spPr>
        <a:solidFill>
          <a:srgbClr val="FFFFFF"/>
        </a:solidFill>
        <a:ln w="12700" cap="flat">
          <a:solidFill>
            <a:srgbClr val="808080"/>
          </a:solidFill>
          <a:prstDash val="solid"/>
          <a:bevel/>
        </a:ln>
        <a:effectLst/>
      </c:spPr>
    </c:plotArea>
    <c:plotVisOnly val="1"/>
    <c:dispBlanksAs val="gap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1" indent="457200" defTabSz="914400">
              <a:lnSpc>
                <a:spcPct val="100000"/>
              </a:lnSpc>
              <a:spcBef>
                <a:spcPts val="500"/>
              </a:spcBef>
              <a:defRPr sz="1800"/>
            </a:pPr>
            <a:r>
              <a:rPr b="1" i="1" sz="1600">
                <a:solidFill>
                  <a:srgbClr val="333399"/>
                </a:solidFill>
                <a:latin typeface="Times Roman"/>
                <a:ea typeface="Times Roman"/>
                <a:cs typeface="Times Roman"/>
                <a:sym typeface="Times Roman"/>
              </a:rPr>
              <a:t>Framework</a:t>
            </a:r>
            <a:r>
              <a:rPr sz="1600">
                <a:solidFill>
                  <a:srgbClr val="080808"/>
                </a:solidFill>
                <a:latin typeface="Times Roman"/>
                <a:ea typeface="Times Roman"/>
                <a:cs typeface="Times Roman"/>
                <a:sym typeface="Times Roman"/>
              </a:rPr>
              <a:t> that describes </a:t>
            </a:r>
            <a:r>
              <a:rPr b="1" i="1" sz="1600">
                <a:solidFill>
                  <a:srgbClr val="CC3300"/>
                </a:solidFill>
                <a:latin typeface="Times Roman"/>
                <a:ea typeface="Times Roman"/>
                <a:cs typeface="Times Roman"/>
                <a:sym typeface="Times Roman"/>
              </a:rPr>
              <a:t>processes, principles, procedures and practices</a:t>
            </a:r>
            <a:r>
              <a:rPr sz="1600">
                <a:solidFill>
                  <a:srgbClr val="080808"/>
                </a:solidFill>
                <a:latin typeface="Times Roman"/>
                <a:ea typeface="Times Roman"/>
                <a:cs typeface="Times Roman"/>
                <a:sym typeface="Times Roman"/>
              </a:rPr>
              <a:t> to be included in the WMO Technical Regulations (WMO-No. 49) &amp; Guides on WIGOS and other relevant documentation;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mo_ppt_2012_last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/>
        </p:nvSpPr>
        <p:spPr>
          <a:xfrm>
            <a:off x="117475" y="6484461"/>
            <a:ext cx="114141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200"/>
              <a:t>www.wmo.int</a:t>
            </a:r>
          </a:p>
        </p:txBody>
      </p:sp>
      <p:sp>
        <p:nvSpPr>
          <p:cNvPr id="10" name="Shape 10"/>
          <p:cNvSpPr/>
          <p:nvPr>
            <p:ph type="title"/>
          </p:nvPr>
        </p:nvSpPr>
        <p:spPr>
          <a:xfrm>
            <a:off x="250825" y="3573462"/>
            <a:ext cx="8713788" cy="719138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mo_ppt_2012_last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117475" y="6486954"/>
            <a:ext cx="114141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200"/>
              <a:t>www.wmo.int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5148262" y="6462712"/>
            <a:ext cx="1905001" cy="375231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 sz="2000">
                <a:solidFill>
                  <a:srgbClr val="008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wmo_ppt_2012.png" descr="wmo_ppt_2012.psd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468312" y="1341437"/>
            <a:ext cx="107950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wmo_ppt_2012.png" descr="wmo_ppt_2012.psd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468312" y="1341437"/>
            <a:ext cx="107950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250825" y="117475"/>
            <a:ext cx="8713788" cy="935038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250825" y="1052512"/>
            <a:ext cx="8713788" cy="5805488"/>
          </a:xfrm>
          <a:prstGeom prst="rect">
            <a:avLst/>
          </a:prstGeom>
        </p:spPr>
        <p:txBody>
          <a:bodyPr lIns="45719" tIns="45719" rIns="45719" bIns="45719"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3" indent="-829733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6" indent="-5926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wmo_ppt_2012_last.jpeg" descr="wmo_ppt_2012_la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117475" y="6484461"/>
            <a:ext cx="114141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sz="1200"/>
              <a:t>www.wmo.int</a:t>
            </a:r>
          </a:p>
        </p:txBody>
      </p:sp>
      <p:sp>
        <p:nvSpPr>
          <p:cNvPr id="26" name="Shape 26"/>
          <p:cNvSpPr/>
          <p:nvPr>
            <p:ph type="title"/>
          </p:nvPr>
        </p:nvSpPr>
        <p:spPr>
          <a:xfrm>
            <a:off x="250825" y="3573462"/>
            <a:ext cx="8713788" cy="719138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xfrm>
            <a:off x="5148262" y="6462712"/>
            <a:ext cx="1905001" cy="375231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 sz="2000">
                <a:solidFill>
                  <a:srgbClr val="0080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Body Level One</a:t>
            </a:r>
            <a:endParaRPr sz="1200"/>
          </a:p>
          <a:p>
            <a:pPr lvl="1">
              <a:defRPr sz="1800"/>
            </a:pPr>
            <a:r>
              <a:rPr sz="1200"/>
              <a:t>Body Level Two</a:t>
            </a:r>
            <a:endParaRPr sz="1200"/>
          </a:p>
          <a:p>
            <a:pPr lvl="2">
              <a:defRPr sz="1800"/>
            </a:pPr>
            <a:r>
              <a:rPr sz="1200"/>
              <a:t>Body Level Three</a:t>
            </a:r>
            <a:endParaRPr sz="1200"/>
          </a:p>
          <a:p>
            <a:pPr lvl="3">
              <a:defRPr sz="1800"/>
            </a:pPr>
            <a:r>
              <a:rPr sz="1200"/>
              <a:t>Body Level Four</a:t>
            </a:r>
            <a:endParaRPr sz="1200"/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468312" y="6356350"/>
            <a:ext cx="5688014" cy="282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3" y="0"/>
                </a:moveTo>
                <a:lnTo>
                  <a:pt x="0" y="21600"/>
                </a:lnTo>
                <a:lnTo>
                  <a:pt x="2107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F369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5364162" y="5373687"/>
            <a:ext cx="7921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Slide </a:t>
            </a:r>
          </a:p>
        </p:txBody>
      </p:sp>
      <p:pic>
        <p:nvPicPr>
          <p:cNvPr id="35" name="ECMWF_new_logo.png" descr="ECMWF_new_log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3662" y="6310312"/>
            <a:ext cx="2084388" cy="37465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>
            <p:ph type="sldNum" sz="quarter" idx="2"/>
          </p:nvPr>
        </p:nvSpPr>
        <p:spPr>
          <a:xfrm>
            <a:off x="4932362" y="6353175"/>
            <a:ext cx="1079501" cy="43706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mo_ppt_2012.jpeg" descr="wmo_ppt_20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sldNum" sz="quarter" idx="2"/>
          </p:nvPr>
        </p:nvSpPr>
        <p:spPr>
          <a:xfrm>
            <a:off x="5867400" y="6478587"/>
            <a:ext cx="1152525" cy="43707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1200"/>
              <a:t>Body Level One</a:t>
            </a:r>
            <a:endParaRPr sz="1200"/>
          </a:p>
          <a:p>
            <a:pPr lvl="1">
              <a:defRPr sz="1800"/>
            </a:pPr>
            <a:r>
              <a:rPr sz="1200"/>
              <a:t>Body Level Two</a:t>
            </a:r>
            <a:endParaRPr sz="1200"/>
          </a:p>
          <a:p>
            <a:pPr lvl="2">
              <a:defRPr sz="1800"/>
            </a:pPr>
            <a:r>
              <a:rPr sz="1200"/>
              <a:t>Body Level Three</a:t>
            </a:r>
            <a:endParaRPr sz="1200"/>
          </a:p>
          <a:p>
            <a:pPr lvl="3">
              <a:defRPr sz="1800"/>
            </a:pPr>
            <a:r>
              <a:rPr sz="1200"/>
              <a:t>Body Level Four</a:t>
            </a:r>
            <a:endParaRPr sz="1200"/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spd="med" advClick="1"/>
  <p:txStyles>
    <p:titleStyle>
      <a:lvl1pPr defTabSz="457200">
        <a:defRPr sz="1200">
          <a:latin typeface="+mj-lt"/>
          <a:ea typeface="+mj-ea"/>
          <a:cs typeface="+mj-cs"/>
          <a:sym typeface="Helvetica"/>
        </a:defRPr>
      </a:lvl1pPr>
      <a:lvl2pPr defTabSz="457200">
        <a:defRPr sz="1200">
          <a:latin typeface="+mj-lt"/>
          <a:ea typeface="+mj-ea"/>
          <a:cs typeface="+mj-cs"/>
          <a:sym typeface="Helvetica"/>
        </a:defRPr>
      </a:lvl2pPr>
      <a:lvl3pPr defTabSz="457200">
        <a:defRPr sz="1200">
          <a:latin typeface="+mj-lt"/>
          <a:ea typeface="+mj-ea"/>
          <a:cs typeface="+mj-cs"/>
          <a:sym typeface="Helvetica"/>
        </a:defRPr>
      </a:lvl3pPr>
      <a:lvl4pPr defTabSz="457200">
        <a:defRPr sz="1200">
          <a:latin typeface="+mj-lt"/>
          <a:ea typeface="+mj-ea"/>
          <a:cs typeface="+mj-cs"/>
          <a:sym typeface="Helvetica"/>
        </a:defRPr>
      </a:lvl4pPr>
      <a:lvl5pPr defTabSz="457200">
        <a:defRPr sz="1200">
          <a:latin typeface="+mj-lt"/>
          <a:ea typeface="+mj-ea"/>
          <a:cs typeface="+mj-cs"/>
          <a:sym typeface="Helvetica"/>
        </a:defRPr>
      </a:lvl5pPr>
      <a:lvl6pPr indent="457200" defTabSz="457200">
        <a:defRPr sz="1200">
          <a:latin typeface="+mj-lt"/>
          <a:ea typeface="+mj-ea"/>
          <a:cs typeface="+mj-cs"/>
          <a:sym typeface="Helvetica"/>
        </a:defRPr>
      </a:lvl6pPr>
      <a:lvl7pPr indent="914400" defTabSz="457200">
        <a:defRPr sz="1200">
          <a:latin typeface="+mj-lt"/>
          <a:ea typeface="+mj-ea"/>
          <a:cs typeface="+mj-cs"/>
          <a:sym typeface="Helvetica"/>
        </a:defRPr>
      </a:lvl7pPr>
      <a:lvl8pPr indent="1371600" defTabSz="457200">
        <a:defRPr sz="1200">
          <a:latin typeface="+mj-lt"/>
          <a:ea typeface="+mj-ea"/>
          <a:cs typeface="+mj-cs"/>
          <a:sym typeface="Helvetica"/>
        </a:defRPr>
      </a:lvl8pPr>
      <a:lvl9pPr indent="1828800" defTabSz="457200">
        <a:defRPr sz="1200">
          <a:latin typeface="+mj-lt"/>
          <a:ea typeface="+mj-ea"/>
          <a:cs typeface="+mj-cs"/>
          <a:sym typeface="Helvetica"/>
        </a:defRPr>
      </a:lvl9pPr>
    </p:titleStyle>
    <p:bodyStyle>
      <a:lvl1pPr defTabSz="457200">
        <a:defRPr sz="1200">
          <a:latin typeface="+mj-lt"/>
          <a:ea typeface="+mj-ea"/>
          <a:cs typeface="+mj-cs"/>
          <a:sym typeface="Helvetica"/>
        </a:defRPr>
      </a:lvl1pPr>
      <a:lvl2pPr indent="228600" defTabSz="457200">
        <a:defRPr sz="1200">
          <a:latin typeface="+mj-lt"/>
          <a:ea typeface="+mj-ea"/>
          <a:cs typeface="+mj-cs"/>
          <a:sym typeface="Helvetica"/>
        </a:defRPr>
      </a:lvl2pPr>
      <a:lvl3pPr indent="457200" defTabSz="457200">
        <a:defRPr sz="1200">
          <a:latin typeface="+mj-lt"/>
          <a:ea typeface="+mj-ea"/>
          <a:cs typeface="+mj-cs"/>
          <a:sym typeface="Helvetica"/>
        </a:defRPr>
      </a:lvl3pPr>
      <a:lvl4pPr indent="685800" defTabSz="457200">
        <a:defRPr sz="1200">
          <a:latin typeface="+mj-lt"/>
          <a:ea typeface="+mj-ea"/>
          <a:cs typeface="+mj-cs"/>
          <a:sym typeface="Helvetica"/>
        </a:defRPr>
      </a:lvl4pPr>
      <a:lvl5pPr indent="914400" defTabSz="457200">
        <a:defRPr sz="1200">
          <a:latin typeface="+mj-lt"/>
          <a:ea typeface="+mj-ea"/>
          <a:cs typeface="+mj-cs"/>
          <a:sym typeface="Helvetica"/>
        </a:defRPr>
      </a:lvl5pPr>
      <a:lvl6pPr indent="1371600" defTabSz="457200">
        <a:defRPr sz="1200">
          <a:latin typeface="+mj-lt"/>
          <a:ea typeface="+mj-ea"/>
          <a:cs typeface="+mj-cs"/>
          <a:sym typeface="Helvetica"/>
        </a:defRPr>
      </a:lvl6pPr>
      <a:lvl7pPr indent="1828800" defTabSz="457200">
        <a:defRPr sz="1200">
          <a:latin typeface="+mj-lt"/>
          <a:ea typeface="+mj-ea"/>
          <a:cs typeface="+mj-cs"/>
          <a:sym typeface="Helvetica"/>
        </a:defRPr>
      </a:lvl7pPr>
      <a:lvl8pPr indent="2286000" defTabSz="457200">
        <a:defRPr sz="1200">
          <a:latin typeface="+mj-lt"/>
          <a:ea typeface="+mj-ea"/>
          <a:cs typeface="+mj-cs"/>
          <a:sym typeface="Helvetica"/>
        </a:defRPr>
      </a:lvl8pPr>
      <a:lvl9pPr indent="2743200" defTabSz="457200">
        <a:defRPr sz="1200">
          <a:latin typeface="+mj-lt"/>
          <a:ea typeface="+mj-ea"/>
          <a:cs typeface="+mj-cs"/>
          <a:sym typeface="Helvetica"/>
        </a:defRPr>
      </a:lvl9pPr>
    </p:bodyStyle>
    <p:otherStyle>
      <a:lvl1pPr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mo.int/pages/prog/www/wigos/documents.html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hyperlink" Target="http://www.wmo.int/pages/prog/www/wigos/wir/manage.html" TargetMode="External"/><Relationship Id="rId4" Type="http://schemas.openxmlformats.org/officeDocument/2006/relationships/hyperlink" Target="http://www.wmo.int/pages/prog/www/wigos/wir/co-sponsored.html" TargetMode="External"/><Relationship Id="rId5" Type="http://schemas.openxmlformats.org/officeDocument/2006/relationships/hyperlink" Target="http://www.wmo.int/pages/prog/www/wigos/wir/outreach.html" TargetMode="External"/><Relationship Id="rId6" Type="http://schemas.openxmlformats.org/officeDocument/2006/relationships/hyperlink" Target="http://www.wmo.int/pages/prog/www/wigos/wir/qm.html" TargetMode="External"/><Relationship Id="rId7" Type="http://schemas.openxmlformats.org/officeDocument/2006/relationships/hyperlink" Target="http://www.wmo.int/pages/prog/www/wigos/wir/standards.html" TargetMode="External"/><Relationship Id="rId8" Type="http://schemas.openxmlformats.org/officeDocument/2006/relationships/hyperlink" Target="http://www.wmo.int/pages/prog/www/wigos/wir/index_en.html" TargetMode="External"/><Relationship Id="rId9" Type="http://schemas.openxmlformats.org/officeDocument/2006/relationships/hyperlink" Target="http://www.wmo.int/pages/prog/www/wigos/wir/cb.html" TargetMode="External"/><Relationship Id="rId10" Type="http://schemas.openxmlformats.org/officeDocument/2006/relationships/hyperlink" Target="http://www.wmo.int/pages/prog/www/wigos/wir/osde.html" TargetMode="External"/><Relationship Id="rId11" Type="http://schemas.openxmlformats.org/officeDocument/2006/relationships/hyperlink" Target="http://www.wmo.int/pages/prog/www/wigos/wir/discovery.html" TargetMode="External"/><Relationship Id="rId12" Type="http://schemas.openxmlformats.org/officeDocument/2006/relationships/hyperlink" Target="http://www.wmo.int/pages/prog/www/wigos/wir/operations.html" TargetMode="External"/><Relationship Id="rId1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 idx="4294967295"/>
          </p:nvPr>
        </p:nvSpPr>
        <p:spPr>
          <a:xfrm>
            <a:off x="323850" y="1912937"/>
            <a:ext cx="8496300" cy="338455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lvl="0" algn="ctr" defTabSz="914400">
              <a:defRPr sz="1800"/>
            </a:pPr>
            <a:r>
              <a:rPr sz="4800">
                <a:solidFill>
                  <a:srgbClr val="FBFFFB"/>
                </a:solidFill>
                <a:latin typeface="Arial Bold"/>
                <a:ea typeface="Arial Bold"/>
                <a:cs typeface="Arial Bold"/>
                <a:sym typeface="Arial Bold"/>
              </a:rPr>
              <a:t>WIGOS</a:t>
            </a:r>
            <a:endParaRPr sz="4800">
              <a:solidFill>
                <a:srgbClr val="FBFFFB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 defTabSz="914400">
              <a:defRPr sz="1800"/>
            </a:pPr>
            <a:r>
              <a:rPr i="1" sz="2800">
                <a:solidFill>
                  <a:srgbClr val="FBFFFB"/>
                </a:solidFill>
                <a:latin typeface="Arial Bold"/>
                <a:ea typeface="Arial Bold"/>
                <a:cs typeface="Arial Bold"/>
                <a:sym typeface="Arial Bold"/>
              </a:rPr>
              <a:t>The WMO Foundation for Meeting the Observing Needs of Weather, Climate, Water and Environmental Services</a:t>
            </a:r>
            <a:endParaRPr i="1" sz="2800">
              <a:solidFill>
                <a:srgbClr val="FBFFFB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 defTabSz="914400">
              <a:defRPr sz="1800"/>
            </a:pPr>
            <a:br>
              <a:rPr i="1" sz="2800">
                <a:solidFill>
                  <a:srgbClr val="000099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Region III  Workshop on WIGOS</a:t>
            </a:r>
            <a:br>
              <a:rPr sz="2800">
                <a:latin typeface="Arial Bold"/>
                <a:ea typeface="Arial Bold"/>
                <a:cs typeface="Arial Bold"/>
                <a:sym typeface="Arial Bold"/>
              </a:rPr>
            </a:br>
            <a:r>
              <a:rPr i="1" sz="2800">
                <a:latin typeface="Arial Bold"/>
                <a:ea typeface="Arial Bold"/>
                <a:cs typeface="Arial Bold"/>
                <a:sym typeface="Arial Bold"/>
              </a:rPr>
              <a:t>Asuncion, May 14 2014 </a:t>
            </a:r>
            <a:r>
              <a:rPr i="1" sz="28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1" name="Shape 41"/>
          <p:cNvSpPr/>
          <p:nvPr>
            <p:ph type="body" idx="4294967295"/>
          </p:nvPr>
        </p:nvSpPr>
        <p:spPr>
          <a:xfrm>
            <a:off x="395287" y="5084762"/>
            <a:ext cx="8280401" cy="10810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algn="ctr" defTabSz="914400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Wingdings"/>
              <a:defRPr sz="1800"/>
            </a:pP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 defTabSz="914400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Wingdings"/>
              <a:defRPr sz="1800"/>
            </a:pPr>
            <a:r>
              <a: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 L.P. Riishojgaard,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 defTabSz="914400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Wingdings"/>
              <a:defRPr sz="1800"/>
            </a:pPr>
            <a:r>
              <a: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WIGOS Project Manager, WMO Secretariat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0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33399"/>
                </a:solidFill>
              </a:rPr>
              <a:t>Implementation Steps - Regional Level</a:t>
            </a:r>
          </a:p>
        </p:txBody>
      </p:sp>
      <p:sp>
        <p:nvSpPr>
          <p:cNvPr id="114" name="Shape 114"/>
          <p:cNvSpPr/>
          <p:nvPr>
            <p:ph type="body" idx="4294967295"/>
          </p:nvPr>
        </p:nvSpPr>
        <p:spPr>
          <a:xfrm>
            <a:off x="179387" y="981075"/>
            <a:ext cx="8785226" cy="50641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95300" indent="-4953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Identify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major issues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of the Region (&amp; its Sub-regions): 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observational challenges, critical gaps and solutions against the identified services priorities of the Region/Sub-regions;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0" marL="495300" indent="-4953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Indicate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the best/appropriate working approach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for the Region / Sub-region taking advantage of on-going/planned initiatives, activities, groupings, projects (synergy of them) to address requirements, needs, priorities &amp; associated challenges, respecting specifics of each Subregion;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0" marL="495300" indent="-4953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Propose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potential solutions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against the identified services priorities of the Region/Sub-regions;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0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33399"/>
                </a:solidFill>
              </a:rPr>
              <a:t>Implementation Steps - Regional Level</a:t>
            </a:r>
          </a:p>
        </p:txBody>
      </p:sp>
      <p:sp>
        <p:nvSpPr>
          <p:cNvPr id="117" name="Shape 117"/>
          <p:cNvSpPr/>
          <p:nvPr>
            <p:ph type="body" idx="4294967295"/>
          </p:nvPr>
        </p:nvSpPr>
        <p:spPr>
          <a:xfrm>
            <a:off x="179387" y="908050"/>
            <a:ext cx="8785226" cy="51847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95300" indent="-495300" defTabSz="914400">
              <a:lnSpc>
                <a:spcPct val="90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i="1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sz="26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 R-WIP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: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1" marL="806450" indent="-349250" defTabSz="914400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Identify implementation activities for WIGOS Key Activity Areas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;</a:t>
            </a:r>
            <a:r>
              <a:rPr b="1" i="1" sz="2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1" sz="22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806450" indent="-349250" defTabSz="914400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Align R-WIP with major regional / subregional &amp; national activities and on-going national/bilateral/subregional projects;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806450" indent="-349250" defTabSz="914400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Align R-WIP-I with all WMO Priorities (GFCS-IP, CB/CD, DRR), and GCOS-IP, EGOS-IP;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806450" indent="-349250" defTabSz="914400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Propose </a:t>
            </a:r>
            <a:r>
              <a:rPr i="1" sz="2200" u="sng">
                <a:latin typeface="Arial"/>
                <a:ea typeface="Arial"/>
                <a:cs typeface="Arial"/>
                <a:sym typeface="Arial"/>
              </a:rPr>
              <a:t>bilateral or multilateral Sub-regional projects, or inter-regional projects 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(e.g. between RA III &amp; IV);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806450" indent="-349250" defTabSz="914400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i="1" sz="2200" u="sng">
                <a:latin typeface="Arial"/>
                <a:ea typeface="Arial"/>
                <a:cs typeface="Arial"/>
                <a:sym typeface="Arial"/>
              </a:rPr>
              <a:t>Align </a:t>
            </a:r>
            <a:r>
              <a:rPr i="1" sz="2200" u="sng">
                <a:latin typeface="Arial"/>
                <a:ea typeface="Arial"/>
                <a:cs typeface="Arial"/>
                <a:sym typeface="Arial"/>
              </a:rPr>
              <a:t>with existing funding and look for funding opportunities;</a:t>
            </a:r>
            <a:endParaRPr i="1" sz="2200" u="sng">
              <a:latin typeface="Arial"/>
              <a:ea typeface="Arial"/>
              <a:cs typeface="Arial"/>
              <a:sym typeface="Arial"/>
            </a:endParaRPr>
          </a:p>
          <a:p>
            <a:pPr lvl="0" marL="495300" indent="-495300" defTabSz="914400">
              <a:lnSpc>
                <a:spcPct val="90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Identify appropriate mechanism for implementation of agreed tasks and projects.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0" marL="495300" indent="-495300" defTabSz="914400">
              <a:lnSpc>
                <a:spcPct val="90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Identify resources and gaps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lvl="0" defTabSz="685800">
              <a:defRPr sz="1800"/>
            </a:pPr>
            <a:r>
              <a:rPr sz="27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rPr>
              <a:t>Regional WIGOS Implementation Plan</a:t>
            </a:r>
            <a:endParaRPr sz="2700">
              <a:solidFill>
                <a:srgbClr val="33339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685800">
              <a:defRPr sz="1800"/>
            </a:pPr>
            <a:r>
              <a:rPr sz="27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rPr>
              <a:t>for Region III (R-WIP-III)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250825" y="1243012"/>
            <a:ext cx="8893175" cy="4897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90727" indent="-490727" defTabSz="841247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endParaRPr sz="2576">
              <a:latin typeface="Arial"/>
              <a:ea typeface="Arial"/>
              <a:cs typeface="Arial"/>
              <a:sym typeface="Arial"/>
            </a:endParaRPr>
          </a:p>
          <a:p>
            <a:pPr lvl="0" marL="1145032" indent="-1145032" defTabSz="841247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576">
                <a:latin typeface="Arial"/>
                <a:ea typeface="Arial"/>
                <a:cs typeface="Arial"/>
                <a:sym typeface="Arial"/>
              </a:rPr>
              <a:t>Draft RWIP-III exists</a:t>
            </a:r>
            <a:endParaRPr sz="2576">
              <a:latin typeface="Arial"/>
              <a:ea typeface="Arial"/>
              <a:cs typeface="Arial"/>
              <a:sym typeface="Arial"/>
            </a:endParaRPr>
          </a:p>
          <a:p>
            <a:pPr lvl="0" marL="1145032" indent="-1145032" defTabSz="841247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576">
                <a:latin typeface="Arial"/>
                <a:ea typeface="Arial"/>
                <a:cs typeface="Arial"/>
                <a:sym typeface="Arial"/>
              </a:rPr>
              <a:t>The plan is to have R-WIP-III adopted by the RA-III Session in Sepyember 2014</a:t>
            </a:r>
            <a:endParaRPr sz="2576">
              <a:latin typeface="Arial"/>
              <a:ea typeface="Arial"/>
              <a:cs typeface="Arial"/>
              <a:sym typeface="Arial"/>
            </a:endParaRPr>
          </a:p>
          <a:p>
            <a:pPr lvl="0" marL="1145032" indent="-1145032" defTabSz="841247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576">
                <a:latin typeface="Arial"/>
                <a:ea typeface="Arial"/>
                <a:cs typeface="Arial"/>
                <a:sym typeface="Arial"/>
              </a:rPr>
              <a:t>The key element of the R-WIP is section 2, listing the ten main activity areas of the WIGOS implementation, with a regional focus</a:t>
            </a:r>
            <a:endParaRPr sz="2576">
              <a:latin typeface="Arial"/>
              <a:ea typeface="Arial"/>
              <a:cs typeface="Arial"/>
              <a:sym typeface="Arial"/>
            </a:endParaRPr>
          </a:p>
          <a:p>
            <a:pPr lvl="0" marL="1145032" indent="-1145032" defTabSz="841247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576">
                <a:latin typeface="Arial"/>
                <a:ea typeface="Arial"/>
                <a:cs typeface="Arial"/>
                <a:sym typeface="Arial"/>
              </a:rPr>
              <a:t>Two main goals of the present Workshop:</a:t>
            </a:r>
            <a:endParaRPr sz="2576">
              <a:latin typeface="Arial"/>
              <a:ea typeface="Arial"/>
              <a:cs typeface="Arial"/>
              <a:sym typeface="Arial"/>
            </a:endParaRPr>
          </a:p>
          <a:p>
            <a:pPr lvl="1" marL="1565655" indent="-1145032" defTabSz="841247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576">
                <a:latin typeface="Arial"/>
                <a:ea typeface="Arial"/>
                <a:cs typeface="Arial"/>
                <a:sym typeface="Arial"/>
              </a:rPr>
              <a:t>to review and endorse this plan</a:t>
            </a:r>
            <a:endParaRPr sz="2576">
              <a:latin typeface="Arial"/>
              <a:ea typeface="Arial"/>
              <a:cs typeface="Arial"/>
              <a:sym typeface="Arial"/>
            </a:endParaRPr>
          </a:p>
          <a:p>
            <a:pPr lvl="1" marL="1565655" indent="-1145032" defTabSz="841247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576">
                <a:latin typeface="Arial"/>
                <a:ea typeface="Arial"/>
                <a:cs typeface="Arial"/>
                <a:sym typeface="Arial"/>
              </a:rPr>
              <a:t>to start the process of translating the plan into concrete WIGOS implementation steps of particular relevance to the sub-region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685800">
              <a:defRPr sz="27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333399"/>
                </a:solidFill>
              </a:rPr>
              <a:t>What are the main challenges in WIGOS for South America?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250825" y="1243012"/>
            <a:ext cx="8893175" cy="4897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48055" indent="-448055" defTabSz="768095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sz="2688">
                <a:latin typeface="Arial"/>
                <a:ea typeface="Arial"/>
                <a:cs typeface="Arial"/>
                <a:sym typeface="Arial"/>
              </a:rPr>
              <a:t>That is for the Workshop to map out!</a:t>
            </a:r>
            <a:endParaRPr b="1" sz="2688">
              <a:latin typeface="Arial"/>
              <a:ea typeface="Arial"/>
              <a:cs typeface="Arial"/>
              <a:sym typeface="Arial"/>
            </a:endParaRPr>
          </a:p>
          <a:p>
            <a:pPr lvl="0" marL="448055" indent="-448055" defTabSz="768095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endParaRPr sz="2351">
              <a:latin typeface="Arial"/>
              <a:ea typeface="Arial"/>
              <a:cs typeface="Arial"/>
              <a:sym typeface="Arial"/>
            </a:endParaRPr>
          </a:p>
          <a:p>
            <a:pPr lvl="0" marL="1045463" indent="-1045463" defTabSz="768095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351">
                <a:latin typeface="Arial"/>
                <a:ea typeface="Arial"/>
                <a:cs typeface="Arial"/>
                <a:sym typeface="Arial"/>
              </a:rPr>
              <a:t>One example: Design and performance of the upper-air network over the region </a:t>
            </a:r>
            <a:endParaRPr sz="2351">
              <a:latin typeface="Arial"/>
              <a:ea typeface="Arial"/>
              <a:cs typeface="Arial"/>
              <a:sym typeface="Arial"/>
            </a:endParaRPr>
          </a:p>
          <a:p>
            <a:pPr lvl="1" marL="1429511" indent="-1045463" defTabSz="768095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351">
                <a:latin typeface="Arial"/>
                <a:ea typeface="Arial"/>
                <a:cs typeface="Arial"/>
                <a:sym typeface="Arial"/>
              </a:rPr>
              <a:t>According to the Fifth WMO Impact Workshop (Sedona, 2012), the </a:t>
            </a:r>
            <a:r>
              <a:rPr b="1" sz="2351">
                <a:latin typeface="Arial"/>
                <a:ea typeface="Arial"/>
                <a:cs typeface="Arial"/>
                <a:sym typeface="Arial"/>
              </a:rPr>
              <a:t>radiosonde</a:t>
            </a:r>
            <a:r>
              <a:rPr sz="2351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sz="2351">
                <a:latin typeface="Arial"/>
                <a:ea typeface="Arial"/>
                <a:cs typeface="Arial"/>
                <a:sym typeface="Arial"/>
              </a:rPr>
              <a:t>AMDAR</a:t>
            </a:r>
            <a:r>
              <a:rPr sz="2351">
                <a:latin typeface="Arial"/>
                <a:ea typeface="Arial"/>
                <a:cs typeface="Arial"/>
                <a:sym typeface="Arial"/>
              </a:rPr>
              <a:t> network are both among the five most important observing systems overall</a:t>
            </a:r>
            <a:endParaRPr sz="2351">
              <a:latin typeface="Arial"/>
              <a:ea typeface="Arial"/>
              <a:cs typeface="Arial"/>
              <a:sym typeface="Arial"/>
            </a:endParaRPr>
          </a:p>
          <a:p>
            <a:pPr lvl="1" marL="1429511" indent="-1045463" defTabSz="768095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351">
                <a:latin typeface="Arial"/>
                <a:ea typeface="Arial"/>
                <a:cs typeface="Arial"/>
                <a:sym typeface="Arial"/>
              </a:rPr>
              <a:t>One of the few direct measurements of winds</a:t>
            </a:r>
            <a:endParaRPr sz="2351">
              <a:latin typeface="Arial"/>
              <a:ea typeface="Arial"/>
              <a:cs typeface="Arial"/>
              <a:sym typeface="Arial"/>
            </a:endParaRPr>
          </a:p>
          <a:p>
            <a:pPr lvl="1" marL="1429511" indent="-1045463" defTabSz="768095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351">
                <a:latin typeface="Arial"/>
                <a:ea typeface="Arial"/>
                <a:cs typeface="Arial"/>
                <a:sym typeface="Arial"/>
              </a:rPr>
              <a:t>Especially in the tropics, wind measurements are indispensable; flow cannot readily be inferred from temperature measurements</a:t>
            </a:r>
            <a:endParaRPr sz="2351">
              <a:latin typeface="Arial"/>
              <a:ea typeface="Arial"/>
              <a:cs typeface="Arial"/>
              <a:sym typeface="Arial"/>
            </a:endParaRPr>
          </a:p>
          <a:p>
            <a:pPr lvl="1" marL="1429511" indent="-1045463" defTabSz="768095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351">
                <a:latin typeface="Arial"/>
                <a:ea typeface="Arial"/>
                <a:cs typeface="Arial"/>
                <a:sym typeface="Arial"/>
              </a:rPr>
              <a:t>These data are important for </a:t>
            </a:r>
            <a:r>
              <a:rPr b="1" sz="2351">
                <a:latin typeface="Arial"/>
                <a:ea typeface="Arial"/>
                <a:cs typeface="Arial"/>
                <a:sym typeface="Arial"/>
              </a:rPr>
              <a:t>all WMO members</a:t>
            </a:r>
            <a:r>
              <a:rPr sz="2351">
                <a:latin typeface="Arial"/>
                <a:ea typeface="Arial"/>
                <a:cs typeface="Arial"/>
                <a:sym typeface="Arial"/>
              </a:rPr>
              <a:t>, not just for the sub-region itself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Chart 125"/>
          <p:cNvGraphicFramePr/>
          <p:nvPr/>
        </p:nvGraphicFramePr>
        <p:xfrm>
          <a:off x="399943" y="657675"/>
          <a:ext cx="8435521" cy="483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26" name="Shape 126"/>
          <p:cNvSpPr/>
          <p:nvPr/>
        </p:nvSpPr>
        <p:spPr>
          <a:xfrm>
            <a:off x="4102100" y="2120900"/>
            <a:ext cx="3734396" cy="922162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In spite of impact of satellite data, conventional upper air data remain extremely important for NWPW skill</a:t>
            </a:r>
          </a:p>
        </p:txBody>
      </p:sp>
      <p:sp>
        <p:nvSpPr>
          <p:cNvPr id="127" name="Shape 127"/>
          <p:cNvSpPr/>
          <p:nvPr/>
        </p:nvSpPr>
        <p:spPr>
          <a:xfrm>
            <a:off x="381000" y="130175"/>
            <a:ext cx="8839200" cy="605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 defTabSz="457200"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Impact of GOS components on 24-h ECMWF Global Forecast skill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ctr" defTabSz="457200">
              <a:defRPr sz="1800"/>
            </a:pPr>
            <a:r>
              <a:rPr i="1" sz="1600">
                <a:latin typeface="Arial"/>
                <a:ea typeface="Arial"/>
                <a:cs typeface="Arial"/>
                <a:sym typeface="Arial"/>
              </a:rPr>
              <a:t>(courtesy of Erik Andersson, ECMWF)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xi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" dur="2000" fill="hold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1"/>
      <p:bldP build="whole" bldLvl="1" animBg="1" rev="0" advAuto="0" spid="12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EC TEMP May 11 2014 12Z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2691"/>
            <a:ext cx="9144000" cy="6392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EC TEMP May 12 2014 00Z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2691"/>
            <a:ext cx="9144000" cy="6392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EMPS RA III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0902"/>
            <a:ext cx="9144000" cy="6756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EC aircraft May 11 2014 06Z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2691"/>
            <a:ext cx="9144000" cy="6392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EC aircraft May 11 2014 12Z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2691"/>
            <a:ext cx="9144000" cy="6392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0" y="1313180"/>
            <a:ext cx="15240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WMO</a:t>
            </a:r>
          </a:p>
        </p:txBody>
      </p:sp>
      <p:sp>
        <p:nvSpPr>
          <p:cNvPr id="44" name="Shape 44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914400">
              <a:defRPr sz="43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333399"/>
                </a:solidFill>
              </a:rPr>
              <a:t>Outline</a:t>
            </a:r>
          </a:p>
        </p:txBody>
      </p:sp>
      <p:sp>
        <p:nvSpPr>
          <p:cNvPr id="45" name="Shape 45"/>
          <p:cNvSpPr/>
          <p:nvPr>
            <p:ph type="body" idx="4294967295"/>
          </p:nvPr>
        </p:nvSpPr>
        <p:spPr>
          <a:xfrm>
            <a:off x="263525" y="1222375"/>
            <a:ext cx="8713788" cy="51847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marL="990600" indent="-53340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What is WIGOS and why do we need it?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1" marL="990600" indent="-53340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WIGOS Framework &amp; Implementation: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2" marL="1143000" indent="-228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WIGOS Key Activity Areas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2" marL="1143000" indent="-228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Regional level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3" marL="1600200" indent="-228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National level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1" marL="685800" indent="-228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    Initial example of possible WIGOS Focus Areas/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1" marL="990600" indent="-53340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Conclusions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EC aircraft May 11 2014 18Z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2691"/>
            <a:ext cx="9144000" cy="6392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EC aircraft May 12 2014 00Z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2691"/>
            <a:ext cx="9144000" cy="6392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832104">
              <a:defRPr sz="3276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76">
                <a:solidFill>
                  <a:srgbClr val="333399"/>
                </a:solidFill>
              </a:rPr>
              <a:t>Example WIGOS question to the Workshop: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250825" y="1243012"/>
            <a:ext cx="8893175" cy="4897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sz="3200">
                <a:latin typeface="Arial"/>
                <a:ea typeface="Arial"/>
                <a:cs typeface="Arial"/>
                <a:sym typeface="Arial"/>
              </a:rPr>
              <a:t>Should we take steps to mitigate this situation?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sz="3200">
                <a:latin typeface="Arial"/>
                <a:ea typeface="Arial"/>
                <a:cs typeface="Arial"/>
                <a:sym typeface="Arial"/>
              </a:rPr>
              <a:t>Should we redesign the network?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lvl="1"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sz="3200">
                <a:latin typeface="Arial"/>
                <a:ea typeface="Arial"/>
                <a:cs typeface="Arial"/>
                <a:sym typeface="Arial"/>
              </a:rPr>
              <a:t>Perhaps fewer stations, supplemented by better AMDAR coverage?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lvl="1"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sz="3200">
                <a:latin typeface="Arial"/>
                <a:ea typeface="Arial"/>
                <a:cs typeface="Arial"/>
                <a:sym typeface="Arial"/>
              </a:rPr>
              <a:t>Telecommunications issues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0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33399"/>
                </a:solidFill>
              </a:rPr>
              <a:t>What does WIGOS mean at a National level? </a:t>
            </a:r>
          </a:p>
        </p:txBody>
      </p:sp>
      <p:sp>
        <p:nvSpPr>
          <p:cNvPr id="147" name="Shape 147"/>
          <p:cNvSpPr/>
          <p:nvPr>
            <p:ph type="body" idx="4294967295"/>
          </p:nvPr>
        </p:nvSpPr>
        <p:spPr>
          <a:xfrm>
            <a:off x="179387" y="981075"/>
            <a:ext cx="8785226" cy="51847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95300" indent="-4953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N-WIGOS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must be aligned with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national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needs/priorities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600">
                <a:latin typeface="Arial"/>
                <a:ea typeface="Arial"/>
                <a:cs typeface="Arial"/>
                <a:sym typeface="Arial"/>
              </a:rPr>
              <a:t>(strategic and operational):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NMS Strategy &amp; Plan drive N-WIP </a:t>
            </a:r>
            <a:endParaRPr sz="26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N-WIP has to take such a Strategy &amp; Plan into account and built on it</a:t>
            </a:r>
            <a:endParaRPr sz="26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95300" indent="-4953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N-WIP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must be</a:t>
            </a:r>
            <a:r>
              <a:rPr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consistent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with: </a:t>
            </a:r>
            <a:endParaRPr sz="26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WIP and R-WIP (Key Activity Areas),</a:t>
            </a:r>
            <a:endParaRPr sz="26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GCOS-IP, EGOS-IP, GFCS-IP; 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0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33399"/>
                </a:solidFill>
              </a:rPr>
              <a:t>National leadership through WIGOS</a:t>
            </a:r>
          </a:p>
        </p:txBody>
      </p:sp>
      <p:sp>
        <p:nvSpPr>
          <p:cNvPr id="150" name="Shape 150"/>
          <p:cNvSpPr/>
          <p:nvPr>
            <p:ph type="body" idx="4294967295"/>
          </p:nvPr>
        </p:nvSpPr>
        <p:spPr>
          <a:xfrm>
            <a:off x="250825" y="1052512"/>
            <a:ext cx="8713788" cy="51847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95300" indent="-4953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WIGOS and WIS 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provide </a:t>
            </a:r>
            <a:r>
              <a:rPr sz="26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means &amp; opportunities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6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To enhance national observing networks for benefit of all users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To enhance sharing and accessibility of observations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To reinforce central role of NMHS through partnerships &amp; a network of networks</a:t>
            </a:r>
            <a:endParaRPr sz="26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227666" indent="-770466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To strengthen national mandate and authority</a:t>
            </a:r>
            <a:endParaRPr sz="26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95300" indent="-4953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Strong national coordination &amp; cooperation will assist in building strong regional coordination &amp; cooperation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0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33399"/>
                </a:solidFill>
              </a:rPr>
              <a:t>Observing Practices &amp; Procedures</a:t>
            </a:r>
          </a:p>
        </p:txBody>
      </p:sp>
      <p:sp>
        <p:nvSpPr>
          <p:cNvPr id="153" name="Shape 153"/>
          <p:cNvSpPr/>
          <p:nvPr>
            <p:ph type="body" idx="4294967295"/>
          </p:nvPr>
        </p:nvSpPr>
        <p:spPr>
          <a:xfrm>
            <a:off x="107950" y="1052512"/>
            <a:ext cx="8497888" cy="51133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457200" indent="-4572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i="1" sz="24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sz="2400">
                <a:solidFill>
                  <a:srgbClr val="F52913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r>
              <a:rPr sz="26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for instruments and methods of observation;</a:t>
            </a:r>
            <a:endParaRPr sz="24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57200" indent="-457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All aspects of observations and observing systems:</a:t>
            </a:r>
            <a:endParaRPr sz="24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168400" indent="-711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establishment and installation;</a:t>
            </a:r>
            <a:endParaRPr sz="24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168400" indent="-711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management and operation; </a:t>
            </a:r>
            <a:endParaRPr sz="24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168400" indent="-711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maintenance, inspection and supervision; </a:t>
            </a:r>
            <a:endParaRPr sz="24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168400" indent="-711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delivery &amp; sharing of observations; </a:t>
            </a:r>
            <a:endParaRPr sz="24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168400" indent="-711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data and metadata management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(pre-processing &amp; processing, QC, monitoring, remedial actions, …)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marL="457200" indent="-457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Data Quality: 'fit-for-purpose' ideal</a:t>
            </a:r>
            <a:endParaRPr sz="24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57200" indent="-4572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i="1" sz="24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Documenting known quality is key.</a:t>
            </a:r>
          </a:p>
        </p:txBody>
      </p:sp>
      <p:pic>
        <p:nvPicPr>
          <p:cNvPr id="154" name="1_21_asos2.jpg" descr="1_21_asos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6687" y="4941887"/>
            <a:ext cx="2663826" cy="199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 1.jpeg" descr="image 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8487" y="2276475"/>
            <a:ext cx="2411413" cy="1808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6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33399"/>
                </a:solidFill>
              </a:rPr>
              <a:t>In conclusion…</a:t>
            </a:r>
          </a:p>
        </p:txBody>
      </p:sp>
      <p:sp>
        <p:nvSpPr>
          <p:cNvPr id="158" name="Shape 158"/>
          <p:cNvSpPr/>
          <p:nvPr>
            <p:ph type="body" idx="4294967295"/>
          </p:nvPr>
        </p:nvSpPr>
        <p:spPr>
          <a:xfrm>
            <a:off x="179387" y="1052512"/>
            <a:ext cx="8785226" cy="4897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533400" indent="-533400" defTabSz="914400">
              <a:lnSpc>
                <a:spcPct val="90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 defTabSz="914400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WIGOS </a:t>
            </a:r>
            <a:r>
              <a:rPr b="1" i="1" sz="28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will not fix all problems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 of current national/regional observing systems/networks, </a:t>
            </a:r>
            <a:r>
              <a:rPr b="1" sz="2800"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 defTabSz="914400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WIGOS </a:t>
            </a:r>
            <a:r>
              <a:rPr b="1" i="1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will lay down a framework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 that allows Members to start addressing the current problems in a </a:t>
            </a:r>
            <a:r>
              <a:rPr b="1" i="1" sz="2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systematic, coordinated, sustainable, efficient and effective way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40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33399"/>
                </a:solidFill>
              </a:rPr>
              <a:t>What is WIGOS?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250825" y="1458912"/>
            <a:ext cx="8893175" cy="4897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1244600" indent="-1244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A framework for integrating all WMO observing systems and WMO contributions to co-sponsored observing systems.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244600" indent="-1244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A WMO Strategic Priority Area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244600" indent="-1244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Together with the WMO Information System (WIS), WIGOS is a WMO contribution to GEOSS.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1244600" indent="-12446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WIGOS is </a:t>
            </a:r>
            <a:r>
              <a:rPr sz="2800" u="sng"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: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1" marL="990600" indent="-53340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Replacing or taking over existing observing systems, which will continue to be 'owned' and operated by a diverse array of organizations and programmes, national as well as international.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body" idx="1"/>
          </p:nvPr>
        </p:nvSpPr>
        <p:spPr>
          <a:xfrm>
            <a:off x="179387" y="1204912"/>
            <a:ext cx="5256213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966787" indent="-966787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Global Observing System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414337" indent="-414337" defTabSz="914400">
              <a:spcBef>
                <a:spcPts val="600"/>
              </a:spcBef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      (WWW/</a:t>
            </a: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GOS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966787" indent="-966787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Observing component of Global Atmospheric Watch (</a:t>
            </a: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GAW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966787" indent="-966787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WMO Hydrological Observations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414337" indent="-414337" defTabSz="914400">
              <a:spcBef>
                <a:spcPts val="600"/>
              </a:spcBef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	(including </a:t>
            </a: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WHYCOS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)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 marL="966787" indent="-966787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➢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Observing component of Global Cryosphere Watch (</a:t>
            </a: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GCW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51" name="Shape 51"/>
          <p:cNvSpPr/>
          <p:nvPr/>
        </p:nvSpPr>
        <p:spPr>
          <a:xfrm>
            <a:off x="250825" y="280987"/>
            <a:ext cx="871378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3600" u="sng">
                <a:solidFill>
                  <a:srgbClr val="33339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3600" u="sng">
                <a:solidFill>
                  <a:srgbClr val="333399"/>
                </a:solidFill>
              </a:rPr>
              <a:t>WIGOS Component Systems</a:t>
            </a:r>
          </a:p>
        </p:txBody>
      </p:sp>
      <p:pic>
        <p:nvPicPr>
          <p:cNvPr id="52" name="atmos_observatories.jpeg" descr="atmos_observatorie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8125" y="4743450"/>
            <a:ext cx="2484438" cy="171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WaterSensor1.jpeg" descr="WaterSensor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3213100"/>
            <a:ext cx="2514601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156.jpeg" descr="156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6687" y="2209800"/>
            <a:ext cx="2484438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GOS-fullsize.jpeg" descr="GOS-fullsiz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80062" y="260350"/>
            <a:ext cx="3324226" cy="2105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6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33399"/>
                </a:solidFill>
              </a:rPr>
              <a:t>Why WIGOS?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250825" y="1052512"/>
            <a:ext cx="8713788" cy="4897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635000" indent="-63500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i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mandate of modern NMHSs (Met Services) is much broader now than it was when WWW and the GOS were created, e.g.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Climate monitoring, climate change, mitigation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Air quality, atmospheric composition from urban to planetary scales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Oceans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Cryosphere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Water resources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marL="635000" indent="-63500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i="1" sz="2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Advances (scientific and technical):</a:t>
            </a:r>
            <a:endParaRPr b="1" i="1" sz="200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Observing technology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Telecommunications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Numerical modeling and data assimilation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1" marL="1115130" indent="-657930" defTabSz="914400">
              <a:spcBef>
                <a:spcPts val="4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Increased user demand to access and use observations in decision making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6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33399"/>
                </a:solidFill>
              </a:rPr>
              <a:t>Why WIGOS (continued)?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250825" y="1052512"/>
            <a:ext cx="8893175" cy="51847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1031875" indent="-1031875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b="1" i="1" sz="2600">
                <a:latin typeface="Arial"/>
                <a:ea typeface="Arial"/>
                <a:cs typeface="Arial"/>
                <a:sym typeface="Arial"/>
              </a:rPr>
              <a:t>Shortcomings of the current situation:</a:t>
            </a:r>
            <a:endParaRPr b="1" i="1" sz="2600">
              <a:latin typeface="Arial"/>
              <a:ea typeface="Arial"/>
              <a:cs typeface="Arial"/>
              <a:sym typeface="Arial"/>
            </a:endParaRPr>
          </a:p>
          <a:p>
            <a:pPr lvl="1" marL="1252713" indent="-795513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Observing networks/systems not sustainable and stable,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1252713" indent="-795513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Design and planning not well coordinated,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1252713" indent="-795513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Observing standards not respected (and in some cases not well defined)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1252713" indent="-795513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Databases not integrated or interoperable, including metadata,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1252713" indent="-795513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Deficiencies in Quality Management (maintenance, monitoring, reporting, ...) 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1" marL="1252713" indent="-795513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Lack of qualified and trained staff;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lvl="0" marL="952500" indent="-952500" defTabSz="914400">
              <a:spcBef>
                <a:spcPts val="5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Through coordinated</a:t>
            </a:r>
            <a:r>
              <a:rPr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data sharing</a:t>
            </a:r>
            <a:r>
              <a:rPr sz="24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sz="2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networks/systems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, Members will be better equipped to address existing deficiencies and to meet future challenges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 idx="4294967295"/>
          </p:nvPr>
        </p:nvSpPr>
        <p:spPr>
          <a:xfrm>
            <a:off x="250825" y="188912"/>
            <a:ext cx="8713788" cy="7921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3600">
                <a:solidFill>
                  <a:srgbClr val="33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33399"/>
                </a:solidFill>
              </a:rPr>
              <a:t>WIGOS Implementation</a:t>
            </a:r>
          </a:p>
        </p:txBody>
      </p:sp>
      <p:sp>
        <p:nvSpPr>
          <p:cNvPr id="64" name="Shape 64"/>
          <p:cNvSpPr/>
          <p:nvPr>
            <p:ph type="body" idx="4294967295"/>
          </p:nvPr>
        </p:nvSpPr>
        <p:spPr>
          <a:xfrm>
            <a:off x="225425" y="1052512"/>
            <a:ext cx="8713788" cy="4897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WIGOS framework is implemented to enable the </a:t>
            </a:r>
            <a:r>
              <a:rPr sz="28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integration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28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interoperability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28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optimized evolution and best practice operation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 for all WMO observing systems and WMO contribution to co-sponsored systems.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WIGOS relies on the WMO Information System (WIS) for </a:t>
            </a:r>
            <a:r>
              <a:rPr sz="28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continuous and reliable access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 to observational data and products, and associated metadata.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 idx="4294967295"/>
          </p:nvPr>
        </p:nvSpPr>
        <p:spPr>
          <a:xfrm>
            <a:off x="179387" y="115887"/>
            <a:ext cx="8856663" cy="5762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914400">
              <a:defRPr sz="2800">
                <a:latin typeface="Arial Bold"/>
                <a:ea typeface="Arial Bold"/>
                <a:cs typeface="Arial Bold"/>
                <a:sym typeface="Arial Bold"/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/>
            </a:pPr>
            <a:r>
              <a:rPr sz="2800">
                <a:hlinkClick r:id="rId2" invalidUrl="" action="" tgtFrame="" tooltip="" history="1" highlightClick="0" endSnd="0"/>
              </a:rPr>
              <a:t>WIGOS Framework Implementation Plan (WIP)</a:t>
            </a:r>
          </a:p>
        </p:txBody>
      </p:sp>
      <p:sp>
        <p:nvSpPr>
          <p:cNvPr id="69" name="Shape 69"/>
          <p:cNvSpPr/>
          <p:nvPr>
            <p:ph type="body" idx="4294967295"/>
          </p:nvPr>
        </p:nvSpPr>
        <p:spPr>
          <a:xfrm>
            <a:off x="179387" y="557212"/>
            <a:ext cx="2016126" cy="568326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609600" indent="-609600" defTabSz="914400">
              <a:spcBef>
                <a:spcPts val="500"/>
              </a:spcBef>
              <a:buClr>
                <a:srgbClr val="FF9900"/>
              </a:buClr>
              <a:buFont typeface="Wingdings"/>
              <a:defRPr sz="2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200"/>
              <a:t>CONTENTS</a:t>
            </a:r>
          </a:p>
        </p:txBody>
      </p:sp>
      <p:sp>
        <p:nvSpPr>
          <p:cNvPr id="70" name="Shape 70"/>
          <p:cNvSpPr/>
          <p:nvPr/>
        </p:nvSpPr>
        <p:spPr>
          <a:xfrm>
            <a:off x="179387" y="1268412"/>
            <a:ext cx="3671888" cy="3722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Introduction and Background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>
                <a:solidFill>
                  <a:srgbClr val="FF0000"/>
                </a:solidFill>
              </a:rPr>
              <a:t>Key Activity Areas for WIGOS Implementation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Project Management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Implementation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Resources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Risk Assessment / Management</a:t>
            </a:r>
            <a:endParaRPr sz="2000"/>
          </a:p>
          <a:p>
            <a:pPr lvl="0" marL="508000" indent="-508000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sz="1800"/>
            </a:pPr>
            <a:r>
              <a:rPr sz="2000"/>
              <a:t>Outlook</a:t>
            </a:r>
            <a:endParaRPr sz="2000"/>
          </a:p>
          <a:p>
            <a:pPr lvl="0" marL="609600" indent="-609600">
              <a:spcBef>
                <a:spcPts val="400"/>
              </a:spcBef>
              <a:defRPr sz="1800"/>
            </a:pPr>
            <a:r>
              <a:rPr sz="2000"/>
              <a:t>Annexes</a:t>
            </a:r>
          </a:p>
        </p:txBody>
      </p:sp>
      <p:sp>
        <p:nvSpPr>
          <p:cNvPr id="71" name="Shape 71"/>
          <p:cNvSpPr/>
          <p:nvPr/>
        </p:nvSpPr>
        <p:spPr>
          <a:xfrm>
            <a:off x="4211637" y="615443"/>
            <a:ext cx="44021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>
              <a:spcBef>
                <a:spcPts val="500"/>
              </a:spcBef>
              <a:defRPr sz="1800"/>
            </a:pPr>
            <a:r>
              <a:rPr sz="2200"/>
              <a:t>KEY ACTIVITY AREAS</a:t>
            </a:r>
            <a:r>
              <a:rPr sz="2400"/>
              <a:t> </a:t>
            </a:r>
          </a:p>
        </p:txBody>
      </p:sp>
      <p:sp>
        <p:nvSpPr>
          <p:cNvPr id="72" name="Shape 72"/>
          <p:cNvSpPr/>
          <p:nvPr/>
        </p:nvSpPr>
        <p:spPr>
          <a:xfrm>
            <a:off x="3706812" y="1052512"/>
            <a:ext cx="5473701" cy="471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Management of WIGOS implementation 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Collaboration with WMO co-sponsored observing systems &amp; </a:t>
            </a:r>
            <a:r>
              <a:rPr sz="1900">
                <a:solidFill>
                  <a:srgbClr val="000099"/>
                </a:solidFill>
              </a:rPr>
              <a:t>international partners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Design, planning and optimized evolution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Observing System operation and maintenance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Quality Management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Standardization, system interoperability and data compatibility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The WIGOS Operational Information Resource 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Data and metadata management, delivery and archival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Capacity development</a:t>
            </a:r>
            <a:endParaRPr sz="19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963929" indent="-50672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sz="1800"/>
            </a:pPr>
            <a:r>
              <a:rPr sz="1900">
                <a:solidFill>
                  <a:srgbClr val="000099"/>
                </a:solidFill>
              </a:rPr>
              <a:t>Communications and outreach</a:t>
            </a:r>
          </a:p>
        </p:txBody>
      </p:sp>
      <p:sp>
        <p:nvSpPr>
          <p:cNvPr id="73" name="Shape 73"/>
          <p:cNvSpPr/>
          <p:nvPr/>
        </p:nvSpPr>
        <p:spPr>
          <a:xfrm>
            <a:off x="3348037" y="1196975"/>
            <a:ext cx="792163" cy="496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0"/>
                </a:lnTo>
                <a:cubicBezTo>
                  <a:pt x="15635" y="0"/>
                  <a:pt x="10800" y="108"/>
                  <a:pt x="10800" y="242"/>
                </a:cubicBezTo>
                <a:lnTo>
                  <a:pt x="10800" y="4589"/>
                </a:lnTo>
                <a:cubicBezTo>
                  <a:pt x="10800" y="4723"/>
                  <a:pt x="5965" y="4831"/>
                  <a:pt x="0" y="4831"/>
                </a:cubicBezTo>
                <a:lnTo>
                  <a:pt x="0" y="4831"/>
                </a:lnTo>
                <a:cubicBezTo>
                  <a:pt x="5965" y="4831"/>
                  <a:pt x="10800" y="4939"/>
                  <a:pt x="10800" y="5073"/>
                </a:cubicBezTo>
                <a:lnTo>
                  <a:pt x="10800" y="21358"/>
                </a:lnTo>
                <a:cubicBezTo>
                  <a:pt x="10800" y="21492"/>
                  <a:pt x="15635" y="21600"/>
                  <a:pt x="21600" y="21600"/>
                </a:cubicBezTo>
              </a:path>
            </a:pathLst>
          </a:custGeom>
          <a:solidFill>
            <a:srgbClr val="BBE0E3"/>
          </a:solidFill>
          <a:ln>
            <a:solidFill/>
            <a:round/>
          </a:ln>
        </p:spPr>
        <p:txBody>
          <a:bodyPr lIns="0" tIns="0" rIns="0" bIns="0"/>
          <a:lstStyle/>
          <a:p>
            <a:pPr lvl="0">
              <a:spcBef>
                <a:spcPts val="1000"/>
              </a:spcBef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Key Comp.jpg" descr="Key Comp"/>
          <p:cNvPicPr/>
          <p:nvPr/>
        </p:nvPicPr>
        <p:blipFill>
          <a:blip r:embed="rId2">
            <a:extLst/>
          </a:blip>
          <a:srcRect l="27369" t="26199" r="24560" b="18594"/>
          <a:stretch>
            <a:fillRect/>
          </a:stretch>
        </p:blipFill>
        <p:spPr>
          <a:xfrm>
            <a:off x="3021012" y="2133600"/>
            <a:ext cx="3124201" cy="2690813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2484437" y="1700212"/>
            <a:ext cx="42672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i="1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i="0" sz="1800"/>
            </a:pPr>
            <a:r>
              <a:rPr i="1" sz="1600"/>
              <a:t>To oversee, guide and coordinate WIGOS </a:t>
            </a:r>
          </a:p>
        </p:txBody>
      </p:sp>
      <p:sp>
        <p:nvSpPr>
          <p:cNvPr id="77" name="Shape 77"/>
          <p:cNvSpPr/>
          <p:nvPr/>
        </p:nvSpPr>
        <p:spPr>
          <a:xfrm>
            <a:off x="2051050" y="4868862"/>
            <a:ext cx="491013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i="1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i="0" sz="1800"/>
            </a:pPr>
            <a:r>
              <a:rPr i="1" sz="1600"/>
              <a:t>To facilitate and support the operation of WIGOS </a:t>
            </a:r>
          </a:p>
        </p:txBody>
      </p:sp>
      <p:sp>
        <p:nvSpPr>
          <p:cNvPr id="78" name="Shape 78"/>
          <p:cNvSpPr/>
          <p:nvPr/>
        </p:nvSpPr>
        <p:spPr>
          <a:xfrm rot="5400000">
            <a:off x="4877117" y="3156267"/>
            <a:ext cx="346075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i="1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i="0" sz="1800"/>
            </a:pPr>
            <a:r>
              <a:rPr i="1" sz="1600"/>
              <a:t>To plan, implement and evolve WIGOS component systems  </a:t>
            </a:r>
          </a:p>
        </p:txBody>
      </p:sp>
      <p:sp>
        <p:nvSpPr>
          <p:cNvPr id="79" name="Shape 79"/>
          <p:cNvSpPr/>
          <p:nvPr/>
        </p:nvSpPr>
        <p:spPr>
          <a:xfrm rot="16200000">
            <a:off x="547369" y="3056255"/>
            <a:ext cx="3835401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900"/>
              </a:spcBef>
              <a:defRPr i="1" sz="16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i="0" sz="1800"/>
            </a:pPr>
            <a:r>
              <a:rPr i="1" sz="1600"/>
              <a:t>To ensure supply of and access to WIGOS  observations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1835150" y="836612"/>
            <a:ext cx="2665413" cy="720726"/>
            <a:chOff x="0" y="0"/>
            <a:chExt cx="2665412" cy="720725"/>
          </a:xfrm>
        </p:grpSpPr>
        <p:sp>
          <p:nvSpPr>
            <p:cNvPr id="80" name="Shape 80"/>
            <p:cNvSpPr/>
            <p:nvPr/>
          </p:nvSpPr>
          <p:spPr>
            <a:xfrm>
              <a:off x="0" y="0"/>
              <a:ext cx="2665413" cy="720725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81" name="Shape 81"/>
            <p:cNvSpPr/>
            <p:nvPr/>
          </p:nvSpPr>
          <p:spPr>
            <a:xfrm>
              <a:off x="0" y="0"/>
              <a:ext cx="2665413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3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3" invalidUrl="" action="" tgtFrame="" tooltip="" history="1" highlightClick="0" endSnd="0"/>
                </a:rPr>
                <a:t>Management of WIGOS Implementation / operation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4773612" y="836612"/>
            <a:ext cx="2390776" cy="825501"/>
            <a:chOff x="0" y="0"/>
            <a:chExt cx="2390775" cy="825500"/>
          </a:xfrm>
        </p:grpSpPr>
        <p:sp>
          <p:nvSpPr>
            <p:cNvPr id="83" name="Shape 83"/>
            <p:cNvSpPr/>
            <p:nvPr/>
          </p:nvSpPr>
          <p:spPr>
            <a:xfrm>
              <a:off x="0" y="0"/>
              <a:ext cx="2390775" cy="825500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0"/>
              <a:ext cx="2390775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4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4" invalidUrl="" action="" tgtFrame="" tooltip="" history="1" highlightClick="0" endSnd="0"/>
                </a:rPr>
                <a:t>Collaboration with co-sponsors and partners</a:t>
              </a: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7950" y="5230812"/>
            <a:ext cx="2160588" cy="719138"/>
            <a:chOff x="0" y="0"/>
            <a:chExt cx="2160587" cy="719137"/>
          </a:xfrm>
        </p:grpSpPr>
        <p:sp>
          <p:nvSpPr>
            <p:cNvPr id="86" name="Shape 86"/>
            <p:cNvSpPr/>
            <p:nvPr/>
          </p:nvSpPr>
          <p:spPr>
            <a:xfrm>
              <a:off x="0" y="0"/>
              <a:ext cx="2160588" cy="719138"/>
            </a:xfrm>
            <a:prstGeom prst="rect">
              <a:avLst/>
            </a:prstGeom>
            <a:solidFill>
              <a:srgbClr val="CC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8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87" name="Shape 87"/>
            <p:cNvSpPr/>
            <p:nvPr/>
          </p:nvSpPr>
          <p:spPr>
            <a:xfrm>
              <a:off x="0" y="0"/>
              <a:ext cx="2160588" cy="624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sz="1800">
                  <a:latin typeface="Arial Narrow"/>
                  <a:ea typeface="Arial Narrow"/>
                  <a:cs typeface="Arial Narrow"/>
                  <a:sym typeface="Arial Narrow"/>
                  <a:hlinkClick r:id="rId5" invalidUrl="" action="" tgtFrame="" tooltip="" history="1" highlightClick="0" endSnd="0"/>
                </a:defRPr>
              </a:lvl1pPr>
            </a:lstStyle>
            <a:p>
              <a:pPr lvl="0"/>
              <a:r>
                <a:rPr>
                  <a:hlinkClick r:id="rId5" invalidUrl="" action="" tgtFrame="" tooltip="" history="1" highlightClick="0" endSnd="0"/>
                </a:rPr>
                <a:t>Communications and outreach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7169150" y="3827462"/>
            <a:ext cx="1435100" cy="609601"/>
            <a:chOff x="0" y="0"/>
            <a:chExt cx="1435100" cy="609600"/>
          </a:xfrm>
        </p:grpSpPr>
        <p:sp>
          <p:nvSpPr>
            <p:cNvPr id="89" name="Shape 89"/>
            <p:cNvSpPr/>
            <p:nvPr/>
          </p:nvSpPr>
          <p:spPr>
            <a:xfrm>
              <a:off x="0" y="0"/>
              <a:ext cx="1435100" cy="609600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0"/>
              <a:ext cx="1435100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6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6" invalidUrl="" action="" tgtFrame="" tooltip="" history="1" highlightClick="0" endSnd="0"/>
                </a:rPr>
                <a:t>Quality Management</a:t>
              </a: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4675187" y="5300662"/>
            <a:ext cx="1722438" cy="919163"/>
            <a:chOff x="0" y="0"/>
            <a:chExt cx="1722437" cy="919162"/>
          </a:xfrm>
        </p:grpSpPr>
        <p:sp>
          <p:nvSpPr>
            <p:cNvPr id="92" name="Shape 92"/>
            <p:cNvSpPr/>
            <p:nvPr/>
          </p:nvSpPr>
          <p:spPr>
            <a:xfrm>
              <a:off x="0" y="0"/>
              <a:ext cx="1722438" cy="919163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93" name="Shape 93"/>
            <p:cNvSpPr/>
            <p:nvPr/>
          </p:nvSpPr>
          <p:spPr>
            <a:xfrm>
              <a:off x="0" y="0"/>
              <a:ext cx="1722438" cy="77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7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7" invalidUrl="" action="" tgtFrame="" tooltip="" history="1" highlightClick="0" endSnd="0"/>
                </a:rPr>
                <a:t>Standardization, interoperability &amp; compatibility</a:t>
              </a: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2817812" y="5300662"/>
            <a:ext cx="1600201" cy="919163"/>
            <a:chOff x="0" y="0"/>
            <a:chExt cx="1600200" cy="919162"/>
          </a:xfrm>
        </p:grpSpPr>
        <p:sp>
          <p:nvSpPr>
            <p:cNvPr id="95" name="Shape 95"/>
            <p:cNvSpPr/>
            <p:nvPr/>
          </p:nvSpPr>
          <p:spPr>
            <a:xfrm>
              <a:off x="0" y="0"/>
              <a:ext cx="1600200" cy="919163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96" name="Shape 96"/>
            <p:cNvSpPr/>
            <p:nvPr/>
          </p:nvSpPr>
          <p:spPr>
            <a:xfrm>
              <a:off x="0" y="0"/>
              <a:ext cx="1600200" cy="77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8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8" invalidUrl="" action="" tgtFrame="" tooltip="" history="1" highlightClick="0" endSnd="0"/>
                </a:rPr>
                <a:t>Operational Information Resource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7092950" y="5157787"/>
            <a:ext cx="1655763" cy="792163"/>
            <a:chOff x="0" y="0"/>
            <a:chExt cx="1655762" cy="792162"/>
          </a:xfrm>
        </p:grpSpPr>
        <p:sp>
          <p:nvSpPr>
            <p:cNvPr id="98" name="Shape 98"/>
            <p:cNvSpPr/>
            <p:nvPr/>
          </p:nvSpPr>
          <p:spPr>
            <a:xfrm>
              <a:off x="0" y="0"/>
              <a:ext cx="1655763" cy="792163"/>
            </a:xfrm>
            <a:prstGeom prst="rect">
              <a:avLst/>
            </a:prstGeom>
            <a:solidFill>
              <a:srgbClr val="CCFFC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8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0"/>
              <a:ext cx="1655763" cy="624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sz="1800">
                  <a:latin typeface="Arial Narrow"/>
                  <a:ea typeface="Arial Narrow"/>
                  <a:cs typeface="Arial Narrow"/>
                  <a:sym typeface="Arial Narrow"/>
                  <a:hlinkClick r:id="rId9" invalidUrl="" action="" tgtFrame="" tooltip="" history="1" highlightClick="0" endSnd="0"/>
                </a:defRPr>
              </a:lvl1pPr>
            </a:lstStyle>
            <a:p>
              <a:pPr lvl="0"/>
              <a:r>
                <a:rPr>
                  <a:hlinkClick r:id="rId9" invalidUrl="" action="" tgtFrame="" tooltip="" history="1" highlightClick="0" endSnd="0"/>
                </a:rPr>
                <a:t>Capacity Development</a:t>
              </a:r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7164387" y="2093912"/>
            <a:ext cx="1223963" cy="1406526"/>
            <a:chOff x="0" y="0"/>
            <a:chExt cx="1223962" cy="1406525"/>
          </a:xfrm>
        </p:grpSpPr>
        <p:sp>
          <p:nvSpPr>
            <p:cNvPr id="101" name="Shape 101"/>
            <p:cNvSpPr/>
            <p:nvPr/>
          </p:nvSpPr>
          <p:spPr>
            <a:xfrm>
              <a:off x="0" y="0"/>
              <a:ext cx="1223963" cy="1406525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02" name="Shape 102"/>
            <p:cNvSpPr/>
            <p:nvPr/>
          </p:nvSpPr>
          <p:spPr>
            <a:xfrm>
              <a:off x="0" y="0"/>
              <a:ext cx="1223963" cy="1005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10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10" invalidUrl="" action="" tgtFrame="" tooltip="" history="1" highlightClick="0" endSnd="0"/>
                </a:rPr>
                <a:t>Design, planning and optimised evolution</a:t>
              </a: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595312" y="1844674"/>
            <a:ext cx="1384301" cy="1220789"/>
            <a:chOff x="0" y="0"/>
            <a:chExt cx="1384300" cy="1220787"/>
          </a:xfrm>
        </p:grpSpPr>
        <p:sp>
          <p:nvSpPr>
            <p:cNvPr id="104" name="Shape 104"/>
            <p:cNvSpPr/>
            <p:nvPr/>
          </p:nvSpPr>
          <p:spPr>
            <a:xfrm>
              <a:off x="0" y="0"/>
              <a:ext cx="1384300" cy="1220788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05" name="Shape 105"/>
            <p:cNvSpPr/>
            <p:nvPr/>
          </p:nvSpPr>
          <p:spPr>
            <a:xfrm>
              <a:off x="0" y="0"/>
              <a:ext cx="1384300" cy="77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11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11" invalidUrl="" action="" tgtFrame="" tooltip="" history="1" highlightClick="0" endSnd="0"/>
                </a:rPr>
                <a:t>Data discovery, delivery &amp; archival</a:t>
              </a:r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590550" y="3573462"/>
            <a:ext cx="1389063" cy="1158876"/>
            <a:chOff x="0" y="0"/>
            <a:chExt cx="1389062" cy="1158875"/>
          </a:xfrm>
        </p:grpSpPr>
        <p:sp>
          <p:nvSpPr>
            <p:cNvPr id="107" name="Shape 107"/>
            <p:cNvSpPr/>
            <p:nvPr/>
          </p:nvSpPr>
          <p:spPr>
            <a:xfrm>
              <a:off x="0" y="0"/>
              <a:ext cx="1389063" cy="1158875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10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08" name="Shape 108"/>
            <p:cNvSpPr/>
            <p:nvPr/>
          </p:nvSpPr>
          <p:spPr>
            <a:xfrm>
              <a:off x="0" y="0"/>
              <a:ext cx="1389063" cy="77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900"/>
                </a:spcBef>
                <a:defRPr sz="1600">
                  <a:latin typeface="Arial Narrow"/>
                  <a:ea typeface="Arial Narrow"/>
                  <a:cs typeface="Arial Narrow"/>
                  <a:sym typeface="Arial Narrow"/>
                  <a:hlinkClick r:id="rId12" invalidUrl="" action="" tgtFrame="" tooltip="" history="1" highlightClick="0" endSnd="0"/>
                </a:defRPr>
              </a:lvl1pPr>
            </a:lstStyle>
            <a:p>
              <a:pPr lvl="0">
                <a:defRPr sz="1800"/>
              </a:pPr>
              <a:r>
                <a:rPr sz="1600">
                  <a:hlinkClick r:id="rId12" invalidUrl="" action="" tgtFrame="" tooltip="" history="1" highlightClick="0" endSnd="0"/>
                </a:rPr>
                <a:t>Observing system operation &amp; maintenance</a:t>
              </a:r>
            </a:p>
          </p:txBody>
        </p:sp>
      </p:grpSp>
      <p:sp>
        <p:nvSpPr>
          <p:cNvPr id="110" name="Shape 110"/>
          <p:cNvSpPr/>
          <p:nvPr/>
        </p:nvSpPr>
        <p:spPr>
          <a:xfrm>
            <a:off x="228600" y="115887"/>
            <a:ext cx="873601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spcBef>
                <a:spcPts val="1800"/>
              </a:spcBef>
              <a:defRPr sz="1800"/>
            </a:pPr>
            <a:r>
              <a:rPr sz="3000">
                <a:solidFill>
                  <a:srgbClr val="333399"/>
                </a:solidFill>
                <a:latin typeface="Arial Narrow"/>
                <a:ea typeface="Arial Narrow"/>
                <a:cs typeface="Arial Narrow"/>
                <a:sym typeface="Arial Narrow"/>
              </a:rPr>
              <a:t>WIGOS </a:t>
            </a:r>
            <a:r>
              <a:rPr sz="3000">
                <a:solidFill>
                  <a:srgbClr val="333399"/>
                </a:solidFill>
                <a:latin typeface="Arial Narrow"/>
                <a:ea typeface="Arial Narrow"/>
                <a:cs typeface="Arial Narrow"/>
                <a:sym typeface="Arial Narrow"/>
              </a:rPr>
              <a:t>Key areas </a:t>
            </a:r>
          </a:p>
        </p:txBody>
      </p:sp>
      <p:pic>
        <p:nvPicPr>
          <p:cNvPr id="111" name="WIGOS_Logo-V5.png" descr="WIGOS_Logo-V5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389312" y="3306762"/>
            <a:ext cx="2233613" cy="739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 Bold"/>
            <a:ea typeface="Arial Bold"/>
            <a:cs typeface="Arial Bold"/>
            <a:sym typeface="Arial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4" ma:contentTypeDescription="Create a new document." ma:contentTypeScope="" ma:versionID="c3e70647cfd6916d7c5e07e1610a7326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33a0c93ad58eddf02bb04d64af9f76e4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14B7D9-FDD4-4408-87EF-F804E4C1FAF5}"/>
</file>

<file path=customXml/itemProps2.xml><?xml version="1.0" encoding="utf-8"?>
<ds:datastoreItem xmlns:ds="http://schemas.openxmlformats.org/officeDocument/2006/customXml" ds:itemID="{A36C1E5A-6280-44AE-94CA-7528D0AA94BD}"/>
</file>

<file path=customXml/itemProps3.xml><?xml version="1.0" encoding="utf-8"?>
<ds:datastoreItem xmlns:ds="http://schemas.openxmlformats.org/officeDocument/2006/customXml" ds:itemID="{698D2C06-ECAE-4533-9418-A28F85F4FE9E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