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7.xml" ContentType="application/vnd.openxmlformats-officedocument.presentationml.notesSlide+xml"/>
  <Override PartName="/ppt/slideLayouts/slideLayout4.xml" ContentType="application/vnd.openxmlformats-officedocument.presentationml.slideLayout+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 id="2147483666" r:id="rId2"/>
  </p:sldMasterIdLst>
  <p:notesMasterIdLst>
    <p:notesMasterId r:id="rId30"/>
  </p:notesMasterIdLst>
  <p:handoutMasterIdLst>
    <p:handoutMasterId r:id="rId31"/>
  </p:handoutMasterIdLst>
  <p:sldIdLst>
    <p:sldId id="1182" r:id="rId3"/>
    <p:sldId id="1216" r:id="rId4"/>
    <p:sldId id="1213" r:id="rId5"/>
    <p:sldId id="1187" r:id="rId6"/>
    <p:sldId id="1188" r:id="rId7"/>
    <p:sldId id="1217" r:id="rId8"/>
    <p:sldId id="1189" r:id="rId9"/>
    <p:sldId id="1215" r:id="rId10"/>
    <p:sldId id="1190" r:id="rId11"/>
    <p:sldId id="1191" r:id="rId12"/>
    <p:sldId id="1192" r:id="rId13"/>
    <p:sldId id="1193" r:id="rId14"/>
    <p:sldId id="1194" r:id="rId15"/>
    <p:sldId id="1195" r:id="rId16"/>
    <p:sldId id="1196" r:id="rId17"/>
    <p:sldId id="1197" r:id="rId18"/>
    <p:sldId id="1198" r:id="rId19"/>
    <p:sldId id="1199" r:id="rId20"/>
    <p:sldId id="1200" r:id="rId21"/>
    <p:sldId id="1211" r:id="rId22"/>
    <p:sldId id="1204" r:id="rId23"/>
    <p:sldId id="1214" r:id="rId24"/>
    <p:sldId id="1218" r:id="rId25"/>
    <p:sldId id="1219" r:id="rId26"/>
    <p:sldId id="1206" r:id="rId27"/>
    <p:sldId id="1210" r:id="rId28"/>
    <p:sldId id="1212" r:id="rId29"/>
  </p:sldIdLst>
  <p:sldSz cx="9906000" cy="6858000" type="A4"/>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FF99"/>
    <a:srgbClr val="99FFCC"/>
    <a:srgbClr val="FFCCCC"/>
    <a:srgbClr val="0742FF"/>
    <a:srgbClr val="FF9999"/>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9504" autoAdjust="0"/>
  </p:normalViewPr>
  <p:slideViewPr>
    <p:cSldViewPr snapToGrid="0">
      <p:cViewPr>
        <p:scale>
          <a:sx n="66" d="100"/>
          <a:sy n="66" d="100"/>
        </p:scale>
        <p:origin x="-804" y="24"/>
      </p:cViewPr>
      <p:guideLst>
        <p:guide orient="horz" pos="434"/>
        <p:guide pos="311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2934"/>
    </p:cViewPr>
  </p:sorterViewPr>
  <p:notesViewPr>
    <p:cSldViewPr snapToGrid="0">
      <p:cViewPr>
        <p:scale>
          <a:sx n="150" d="100"/>
          <a:sy n="150" d="100"/>
        </p:scale>
        <p:origin x="-582" y="2754"/>
      </p:cViewPr>
      <p:guideLst>
        <p:guide orient="horz" pos="2303"/>
        <p:guide pos="2837"/>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D5CFD-66AE-4A9A-8116-47946CE84D63}" type="doc">
      <dgm:prSet loTypeId="urn:microsoft.com/office/officeart/2005/8/layout/radial1" loCatId="relationship" qsTypeId="urn:microsoft.com/office/officeart/2005/8/quickstyle/simple1" qsCatId="simple" csTypeId="urn:microsoft.com/office/officeart/2005/8/colors/accent1_2" csCatId="accent1" phldr="1"/>
      <dgm:spPr/>
    </dgm:pt>
    <dgm:pt modelId="{7D44DA46-B93C-4BBA-89DB-B05792DDE44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WMO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Information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(WIS)</a:t>
          </a:r>
        </a:p>
      </dgm:t>
    </dgm:pt>
    <dgm:pt modelId="{57164D8A-AD5C-4A04-8353-F5446FA5DD90}" type="parTrans" cxnId="{1FC89BA3-E7AB-4CA3-B5E5-F0459BCCA5B2}">
      <dgm:prSet/>
      <dgm:spPr/>
      <dgm:t>
        <a:bodyPr/>
        <a:lstStyle/>
        <a:p>
          <a:endParaRPr lang="en-US"/>
        </a:p>
      </dgm:t>
    </dgm:pt>
    <dgm:pt modelId="{A27CE051-28EE-4B77-9DB6-72019E4CD90D}" type="sibTrans" cxnId="{1FC89BA3-E7AB-4CA3-B5E5-F0459BCCA5B2}">
      <dgm:prSet/>
      <dgm:spPr/>
      <dgm:t>
        <a:bodyPr/>
        <a:lstStyle/>
        <a:p>
          <a:endParaRPr lang="en-US"/>
        </a:p>
      </dgm:t>
    </dgm:pt>
    <dgm:pt modelId="{C40BFB2A-DE7A-47BD-AA37-13AA5CC9C64E}">
      <dgm:prSet/>
      <dgm:spPr>
        <a:solidFill>
          <a:srgbClr val="99FF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Observing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(GOS)</a:t>
          </a:r>
        </a:p>
      </dgm:t>
    </dgm:pt>
    <dgm:pt modelId="{244AC3C8-EBFD-43DF-9455-7FA89C5FDF81}" type="parTrans" cxnId="{7BF57D7C-9EF1-46AD-A8DB-B214497708CA}">
      <dgm:prSet/>
      <dgm:spPr/>
      <dgm:t>
        <a:bodyPr/>
        <a:lstStyle/>
        <a:p>
          <a:endParaRPr lang="en-US"/>
        </a:p>
      </dgm:t>
    </dgm:pt>
    <dgm:pt modelId="{7166E11D-AA6C-4717-A116-78871E33ECAC}" type="sibTrans" cxnId="{7BF57D7C-9EF1-46AD-A8DB-B214497708CA}">
      <dgm:prSet/>
      <dgm:spPr/>
      <dgm:t>
        <a:bodyPr/>
        <a:lstStyle/>
        <a:p>
          <a:endParaRPr lang="en-US"/>
        </a:p>
      </dgm:t>
    </dgm:pt>
    <dgm:pt modelId="{ABCEED30-1732-4BC5-B828-46727CBC7E49}">
      <dgm:prSet/>
      <dgm:spPr>
        <a:solidFill>
          <a:srgbClr val="99FF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Atmosphere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Watch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(GAW)</a:t>
          </a:r>
        </a:p>
      </dgm:t>
    </dgm:pt>
    <dgm:pt modelId="{09D23D69-E415-43EC-954A-4C4BBC5C617D}" type="parTrans" cxnId="{67365872-41A2-473B-BA7C-C91B99C12303}">
      <dgm:prSet/>
      <dgm:spPr/>
      <dgm:t>
        <a:bodyPr/>
        <a:lstStyle/>
        <a:p>
          <a:endParaRPr lang="en-US"/>
        </a:p>
      </dgm:t>
    </dgm:pt>
    <dgm:pt modelId="{5B9A13F4-9AB9-49B9-B5B4-662A201AD7B5}" type="sibTrans" cxnId="{67365872-41A2-473B-BA7C-C91B99C12303}">
      <dgm:prSet/>
      <dgm:spPr/>
      <dgm:t>
        <a:bodyPr/>
        <a:lstStyle/>
        <a:p>
          <a:endParaRPr lang="en-US"/>
        </a:p>
      </dgm:t>
    </dgm:pt>
    <dgm:pt modelId="{B8D62FE1-B728-4FDA-B192-210AA360F9A3}">
      <dgm:prSet/>
      <dgm:spPr>
        <a:solidFill>
          <a:srgbClr val="FFFF9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Terrestrial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Observing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(GTOS)</a:t>
          </a:r>
        </a:p>
      </dgm:t>
    </dgm:pt>
    <dgm:pt modelId="{CECE9816-FB01-42E8-9DFC-D8EABF284988}" type="parTrans" cxnId="{C2D98178-06EE-4058-A1FF-BD047BB08CF5}">
      <dgm:prSet/>
      <dgm:spPr/>
      <dgm:t>
        <a:bodyPr/>
        <a:lstStyle/>
        <a:p>
          <a:endParaRPr lang="en-US"/>
        </a:p>
      </dgm:t>
    </dgm:pt>
    <dgm:pt modelId="{F0AF0965-4617-42FF-8619-6D8EF07E4D91}" type="sibTrans" cxnId="{C2D98178-06EE-4058-A1FF-BD047BB08CF5}">
      <dgm:prSet/>
      <dgm:spPr/>
      <dgm:t>
        <a:bodyPr/>
        <a:lstStyle/>
        <a:p>
          <a:endParaRPr lang="en-US"/>
        </a:p>
      </dgm:t>
    </dgm:pt>
    <dgm:pt modelId="{739F2CE3-672E-4B7D-8179-99035D93B568}">
      <dgm:prSet/>
      <dgm:spPr>
        <a:solidFill>
          <a:srgbClr val="FFFF9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charset="0"/>
            </a:rPr>
            <a:t>Global </a:t>
          </a:r>
          <a:br>
            <a:rPr kumimoji="0" lang="en-US" b="1" i="0" u="none" strike="noStrike" cap="none" normalizeH="0" baseline="0" smtClean="0">
              <a:ln>
                <a:noFill/>
              </a:ln>
              <a:solidFill>
                <a:schemeClr val="tx1"/>
              </a:solidFill>
              <a:effectLst/>
              <a:latin typeface="Arial" charset="0"/>
            </a:rPr>
          </a:br>
          <a:r>
            <a:rPr kumimoji="0" lang="en-US" b="1" i="0" u="none" strike="noStrike" cap="none" normalizeH="0" baseline="0" smtClean="0">
              <a:ln>
                <a:noFill/>
              </a:ln>
              <a:solidFill>
                <a:schemeClr val="tx1"/>
              </a:solidFill>
              <a:effectLst/>
              <a:latin typeface="Arial" charset="0"/>
            </a:rPr>
            <a:t>Ocean </a:t>
          </a:r>
          <a:br>
            <a:rPr kumimoji="0" lang="en-US" b="1" i="0" u="none" strike="noStrike" cap="none" normalizeH="0" baseline="0" smtClean="0">
              <a:ln>
                <a:noFill/>
              </a:ln>
              <a:solidFill>
                <a:schemeClr val="tx1"/>
              </a:solidFill>
              <a:effectLst/>
              <a:latin typeface="Arial" charset="0"/>
            </a:rPr>
          </a:br>
          <a:r>
            <a:rPr kumimoji="0" lang="en-US" b="1" i="0" u="none" strike="noStrike" cap="none" normalizeH="0" baseline="0" smtClean="0">
              <a:ln>
                <a:noFill/>
              </a:ln>
              <a:solidFill>
                <a:schemeClr val="tx1"/>
              </a:solidFill>
              <a:effectLst/>
              <a:latin typeface="Arial" charset="0"/>
            </a:rPr>
            <a:t>Observing </a:t>
          </a:r>
          <a:br>
            <a:rPr kumimoji="0" lang="en-US" b="1" i="0" u="none" strike="noStrike" cap="none" normalizeH="0" baseline="0" smtClean="0">
              <a:ln>
                <a:noFill/>
              </a:ln>
              <a:solidFill>
                <a:schemeClr val="tx1"/>
              </a:solidFill>
              <a:effectLst/>
              <a:latin typeface="Arial" charset="0"/>
            </a:rPr>
          </a:br>
          <a:r>
            <a:rPr kumimoji="0" lang="en-US" b="1" i="0" u="none" strike="noStrike" cap="none" normalizeH="0" baseline="0" smtClean="0">
              <a:ln>
                <a:noFill/>
              </a:ln>
              <a:solidFill>
                <a:schemeClr val="tx1"/>
              </a:solidFill>
              <a:effectLst/>
              <a:latin typeface="Arial" charset="0"/>
            </a:rPr>
            <a:t>System </a:t>
          </a:r>
          <a:br>
            <a:rPr kumimoji="0" lang="en-US" b="1" i="0" u="none" strike="noStrike" cap="none" normalizeH="0" baseline="0" smtClean="0">
              <a:ln>
                <a:noFill/>
              </a:ln>
              <a:solidFill>
                <a:schemeClr val="tx1"/>
              </a:solidFill>
              <a:effectLst/>
              <a:latin typeface="Arial" charset="0"/>
            </a:rPr>
          </a:br>
          <a:r>
            <a:rPr kumimoji="0" lang="en-US" b="1" i="0" u="none" strike="noStrike" cap="none" normalizeH="0" baseline="0" smtClean="0">
              <a:ln>
                <a:noFill/>
              </a:ln>
              <a:solidFill>
                <a:schemeClr val="tx1"/>
              </a:solidFill>
              <a:effectLst/>
              <a:latin typeface="Arial" charset="0"/>
            </a:rPr>
            <a:t>(GOOS)</a:t>
          </a:r>
        </a:p>
      </dgm:t>
    </dgm:pt>
    <dgm:pt modelId="{72B4D992-8343-46D5-AEE3-02BDE348669C}" type="parTrans" cxnId="{FFF490FA-3C84-43E5-B6CB-AF7E1B55A2D5}">
      <dgm:prSet/>
      <dgm:spPr/>
      <dgm:t>
        <a:bodyPr/>
        <a:lstStyle/>
        <a:p>
          <a:endParaRPr lang="en-US"/>
        </a:p>
      </dgm:t>
    </dgm:pt>
    <dgm:pt modelId="{0F605B9D-769D-4C46-9F3E-3029B21B9B50}" type="sibTrans" cxnId="{FFF490FA-3C84-43E5-B6CB-AF7E1B55A2D5}">
      <dgm:prSet/>
      <dgm:spPr/>
      <dgm:t>
        <a:bodyPr/>
        <a:lstStyle/>
        <a:p>
          <a:endParaRPr lang="en-US"/>
        </a:p>
      </dgm:t>
    </dgm:pt>
    <dgm:pt modelId="{CDD6B910-445C-496B-905C-0421D6E07951}">
      <dgm:prSet/>
      <dgm:spPr>
        <a:solidFill>
          <a:srgbClr val="FFFF99"/>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Climate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Observing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(GCOS)</a:t>
          </a:r>
        </a:p>
      </dgm:t>
    </dgm:pt>
    <dgm:pt modelId="{570B8207-D033-4E15-BDC4-AE3D729D80A7}" type="parTrans" cxnId="{FF5EDABC-6958-44C4-BE4E-80777ACA9EEB}">
      <dgm:prSet/>
      <dgm:spPr/>
      <dgm:t>
        <a:bodyPr/>
        <a:lstStyle/>
        <a:p>
          <a:endParaRPr lang="en-US"/>
        </a:p>
      </dgm:t>
    </dgm:pt>
    <dgm:pt modelId="{709D1B20-5925-4A31-99C0-42F0D6378B08}" type="sibTrans" cxnId="{FF5EDABC-6958-44C4-BE4E-80777ACA9EEB}">
      <dgm:prSet/>
      <dgm:spPr/>
      <dgm:t>
        <a:bodyPr/>
        <a:lstStyle/>
        <a:p>
          <a:endParaRPr lang="en-US"/>
        </a:p>
      </dgm:t>
    </dgm:pt>
    <dgm:pt modelId="{8B46E59D-6A43-44C4-BA58-8E1FA56B14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Earth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Observations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of Systems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(GEOSS)</a:t>
          </a:r>
        </a:p>
      </dgm:t>
    </dgm:pt>
    <dgm:pt modelId="{F23E955E-D9DD-4425-8868-CC464D666FD3}" type="parTrans" cxnId="{0B14008A-044E-4E4F-A41C-088CB4E441E5}">
      <dgm:prSet/>
      <dgm:spPr/>
      <dgm:t>
        <a:bodyPr/>
        <a:lstStyle/>
        <a:p>
          <a:endParaRPr lang="en-US"/>
        </a:p>
      </dgm:t>
    </dgm:pt>
    <dgm:pt modelId="{5FE4BAE3-A86E-4910-B249-F3C947ABF0F4}" type="sibTrans" cxnId="{0B14008A-044E-4E4F-A41C-088CB4E441E5}">
      <dgm:prSet/>
      <dgm:spPr/>
      <dgm:t>
        <a:bodyPr/>
        <a:lstStyle/>
        <a:p>
          <a:endParaRPr lang="en-US"/>
        </a:p>
      </dgm:t>
    </dgm:pt>
    <dgm:pt modelId="{5C24B3EC-0870-46CB-9E53-3E3B7C671258}">
      <dgm:prSet/>
      <dgm:spPr>
        <a:solidFill>
          <a:srgbClr val="FFCC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WMO Integrated Global Observing System (WIGOS)</a:t>
          </a:r>
        </a:p>
      </dgm:t>
    </dgm:pt>
    <dgm:pt modelId="{0B6662DF-A2C2-4876-B32B-0C8FEE4B2AD1}" type="parTrans" cxnId="{CF88A358-5D15-4D42-9279-1FD24C733E3C}">
      <dgm:prSet/>
      <dgm:spPr/>
      <dgm:t>
        <a:bodyPr/>
        <a:lstStyle/>
        <a:p>
          <a:endParaRPr lang="en-US"/>
        </a:p>
      </dgm:t>
    </dgm:pt>
    <dgm:pt modelId="{CD79ACDD-3AB8-457B-8373-CB84652B3857}" type="sibTrans" cxnId="{CF88A358-5D15-4D42-9279-1FD24C733E3C}">
      <dgm:prSet/>
      <dgm:spPr/>
      <dgm:t>
        <a:bodyPr/>
        <a:lstStyle/>
        <a:p>
          <a:endParaRPr lang="en-US"/>
        </a:p>
      </dgm:t>
    </dgm:pt>
    <dgm:pt modelId="{9D7B3EE9-1982-4052-8CC2-8B392150B446}">
      <dgm:prSet/>
      <dgm:spPr>
        <a:solidFill>
          <a:srgbClr val="99FF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World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Climate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err="1" smtClean="0">
              <a:ln>
                <a:noFill/>
              </a:ln>
              <a:solidFill>
                <a:schemeClr val="tx1"/>
              </a:solidFill>
              <a:effectLst/>
              <a:latin typeface="Arial" charset="0"/>
            </a:rPr>
            <a:t>Programme</a:t>
          </a:r>
          <a:r>
            <a:rPr kumimoji="0" lang="en-US" b="1" i="0" u="none" strike="noStrike" cap="none" normalizeH="0" baseline="0" dirty="0" smtClean="0">
              <a:ln>
                <a:noFill/>
              </a:ln>
              <a:solidFill>
                <a:schemeClr val="tx1"/>
              </a:solidFill>
              <a:effectLst/>
              <a:latin typeface="Arial" charset="0"/>
            </a:rPr>
            <a:t>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(WCP)</a:t>
          </a:r>
        </a:p>
      </dgm:t>
    </dgm:pt>
    <dgm:pt modelId="{C68FD721-5FF1-4361-95FC-D87F46ABDAE9}" type="parTrans" cxnId="{D78227E6-9860-4D1C-9FC3-82A47205EA79}">
      <dgm:prSet/>
      <dgm:spPr/>
      <dgm:t>
        <a:bodyPr/>
        <a:lstStyle/>
        <a:p>
          <a:endParaRPr lang="en-US"/>
        </a:p>
      </dgm:t>
    </dgm:pt>
    <dgm:pt modelId="{88F5AFA7-09C0-404A-9602-E7BE053FE944}" type="sibTrans" cxnId="{D78227E6-9860-4D1C-9FC3-82A47205EA79}">
      <dgm:prSet/>
      <dgm:spPr/>
      <dgm:t>
        <a:bodyPr/>
        <a:lstStyle/>
        <a:p>
          <a:endParaRPr lang="en-US"/>
        </a:p>
      </dgm:t>
    </dgm:pt>
    <dgm:pt modelId="{E5AF36E3-7288-45AB-9BEE-905E8FF4C1B9}">
      <dgm:prSet/>
      <dgm:spPr>
        <a:solidFill>
          <a:srgbClr val="FFCC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Framework for Climate Services (GFCS)</a:t>
          </a:r>
        </a:p>
      </dgm:t>
    </dgm:pt>
    <dgm:pt modelId="{4E6A320F-3255-4E42-9D51-AB7E5280E023}" type="parTrans" cxnId="{B3C0F65E-D6E2-423B-809F-0298D2EC12D7}">
      <dgm:prSet/>
      <dgm:spPr/>
      <dgm:t>
        <a:bodyPr/>
        <a:lstStyle/>
        <a:p>
          <a:endParaRPr lang="en-US"/>
        </a:p>
      </dgm:t>
    </dgm:pt>
    <dgm:pt modelId="{385DCAA6-B77D-40BA-9187-F40B3AA8C3B5}" type="sibTrans" cxnId="{B3C0F65E-D6E2-423B-809F-0298D2EC12D7}">
      <dgm:prSet/>
      <dgm:spPr/>
      <dgm:t>
        <a:bodyPr/>
        <a:lstStyle/>
        <a:p>
          <a:endParaRPr lang="en-US"/>
        </a:p>
      </dgm:t>
    </dgm:pt>
    <dgm:pt modelId="{BE797032-8B9D-4633-B4F7-C6719BA2F9CA}">
      <dgm:prSet/>
      <dgm:spPr>
        <a:solidFill>
          <a:srgbClr val="99FF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World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Hydrological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Cycle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Observing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System </a:t>
          </a:r>
          <a:br>
            <a:rPr kumimoji="0" lang="en-US" b="1" i="0" u="none" strike="noStrike" cap="none" normalizeH="0" baseline="0" dirty="0" smtClean="0">
              <a:ln>
                <a:noFill/>
              </a:ln>
              <a:solidFill>
                <a:schemeClr val="tx1"/>
              </a:solidFill>
              <a:effectLst/>
              <a:latin typeface="Arial" charset="0"/>
            </a:rPr>
          </a:br>
          <a:r>
            <a:rPr kumimoji="0" lang="en-US" b="1" i="0" u="none" strike="noStrike" cap="none" normalizeH="0" baseline="0" dirty="0" smtClean="0">
              <a:ln>
                <a:noFill/>
              </a:ln>
              <a:solidFill>
                <a:schemeClr val="tx1"/>
              </a:solidFill>
              <a:effectLst/>
              <a:latin typeface="Arial" charset="0"/>
            </a:rPr>
            <a:t>(WHYCOS)</a:t>
          </a:r>
        </a:p>
      </dgm:t>
    </dgm:pt>
    <dgm:pt modelId="{E88BDC9E-8A45-4D54-9594-6AB8CB06E390}" type="parTrans" cxnId="{D4356669-8852-4180-9F64-F5B94AE93135}">
      <dgm:prSet/>
      <dgm:spPr/>
      <dgm:t>
        <a:bodyPr/>
        <a:lstStyle/>
        <a:p>
          <a:endParaRPr lang="en-US"/>
        </a:p>
      </dgm:t>
    </dgm:pt>
    <dgm:pt modelId="{C6CCFF91-7C27-4847-9059-BB2BB71841D6}" type="sibTrans" cxnId="{D4356669-8852-4180-9F64-F5B94AE93135}">
      <dgm:prSet/>
      <dgm:spPr/>
      <dgm:t>
        <a:bodyPr/>
        <a:lstStyle/>
        <a:p>
          <a:endParaRPr lang="en-US"/>
        </a:p>
      </dgm:t>
    </dgm:pt>
    <dgm:pt modelId="{7C45B718-1E67-4A48-A38B-0F64738A37A2}">
      <dgm:prSet/>
      <dgm:spPr>
        <a:solidFill>
          <a:srgbClr val="99FFCC"/>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Global </a:t>
          </a:r>
          <a:r>
            <a:rPr kumimoji="0" lang="en-US" b="1" i="0" u="none" strike="noStrike" cap="none" normalizeH="0" baseline="0" dirty="0" err="1" smtClean="0">
              <a:ln>
                <a:noFill/>
              </a:ln>
              <a:solidFill>
                <a:schemeClr val="tx1"/>
              </a:solidFill>
              <a:effectLst/>
              <a:latin typeface="Arial" charset="0"/>
            </a:rPr>
            <a:t>Cryosphere</a:t>
          </a:r>
          <a:r>
            <a:rPr kumimoji="0" lang="en-US" b="1" i="0" u="none" strike="noStrike" cap="none" normalizeH="0" baseline="0" dirty="0" smtClean="0">
              <a:ln>
                <a:noFill/>
              </a:ln>
              <a:solidFill>
                <a:schemeClr val="tx1"/>
              </a:solidFill>
              <a:effectLst/>
              <a:latin typeface="Arial" charset="0"/>
            </a:rPr>
            <a:t> Watch (GCW)</a:t>
          </a:r>
        </a:p>
      </dgm:t>
    </dgm:pt>
    <dgm:pt modelId="{55E8F716-3893-43D5-9ACC-923CDB01EC57}" type="parTrans" cxnId="{34DF12D0-9C77-4901-88F8-1DA2DD680FD7}">
      <dgm:prSet/>
      <dgm:spPr/>
      <dgm:t>
        <a:bodyPr/>
        <a:lstStyle/>
        <a:p>
          <a:endParaRPr lang="en-US"/>
        </a:p>
      </dgm:t>
    </dgm:pt>
    <dgm:pt modelId="{3ED0E90A-67D7-4139-8FDC-0A2A7A18F9D8}" type="sibTrans" cxnId="{34DF12D0-9C77-4901-88F8-1DA2DD680FD7}">
      <dgm:prSet/>
      <dgm:spPr/>
      <dgm:t>
        <a:bodyPr/>
        <a:lstStyle/>
        <a:p>
          <a:endParaRPr lang="en-US"/>
        </a:p>
      </dgm:t>
    </dgm:pt>
    <dgm:pt modelId="{97907905-BDE9-4CA9-93C1-F25D965D6B8E}" type="pres">
      <dgm:prSet presAssocID="{209D5CFD-66AE-4A9A-8116-47946CE84D63}" presName="cycle" presStyleCnt="0">
        <dgm:presLayoutVars>
          <dgm:chMax val="1"/>
          <dgm:dir/>
          <dgm:animLvl val="ctr"/>
          <dgm:resizeHandles val="exact"/>
        </dgm:presLayoutVars>
      </dgm:prSet>
      <dgm:spPr/>
    </dgm:pt>
    <dgm:pt modelId="{D0A1119A-77E3-40A3-A32F-F9F83B56316F}" type="pres">
      <dgm:prSet presAssocID="{7D44DA46-B93C-4BBA-89DB-B05792DDE44E}" presName="centerShape" presStyleLbl="node0" presStyleIdx="0" presStyleCnt="1"/>
      <dgm:spPr/>
      <dgm:t>
        <a:bodyPr/>
        <a:lstStyle/>
        <a:p>
          <a:endParaRPr lang="en-US"/>
        </a:p>
      </dgm:t>
    </dgm:pt>
    <dgm:pt modelId="{E1023444-5346-4B5D-ADBA-965B0CF35CB9}" type="pres">
      <dgm:prSet presAssocID="{0B6662DF-A2C2-4876-B32B-0C8FEE4B2AD1}" presName="Name9" presStyleLbl="parChTrans1D2" presStyleIdx="0" presStyleCnt="11"/>
      <dgm:spPr/>
      <dgm:t>
        <a:bodyPr/>
        <a:lstStyle/>
        <a:p>
          <a:endParaRPr lang="en-US"/>
        </a:p>
      </dgm:t>
    </dgm:pt>
    <dgm:pt modelId="{D77F0A44-BDE2-4B83-9BE7-41D691D0E48E}" type="pres">
      <dgm:prSet presAssocID="{0B6662DF-A2C2-4876-B32B-0C8FEE4B2AD1}" presName="connTx" presStyleLbl="parChTrans1D2" presStyleIdx="0" presStyleCnt="11"/>
      <dgm:spPr/>
      <dgm:t>
        <a:bodyPr/>
        <a:lstStyle/>
        <a:p>
          <a:endParaRPr lang="en-US"/>
        </a:p>
      </dgm:t>
    </dgm:pt>
    <dgm:pt modelId="{BED87F5E-328A-46A1-A60A-EC5376E9E44E}" type="pres">
      <dgm:prSet presAssocID="{5C24B3EC-0870-46CB-9E53-3E3B7C671258}" presName="node" presStyleLbl="node1" presStyleIdx="0" presStyleCnt="11">
        <dgm:presLayoutVars>
          <dgm:bulletEnabled val="1"/>
        </dgm:presLayoutVars>
      </dgm:prSet>
      <dgm:spPr/>
      <dgm:t>
        <a:bodyPr/>
        <a:lstStyle/>
        <a:p>
          <a:endParaRPr lang="en-US"/>
        </a:p>
      </dgm:t>
    </dgm:pt>
    <dgm:pt modelId="{9268071F-77CE-4939-8DD1-F3FB2EF77212}" type="pres">
      <dgm:prSet presAssocID="{244AC3C8-EBFD-43DF-9455-7FA89C5FDF81}" presName="Name9" presStyleLbl="parChTrans1D2" presStyleIdx="1" presStyleCnt="11"/>
      <dgm:spPr/>
      <dgm:t>
        <a:bodyPr/>
        <a:lstStyle/>
        <a:p>
          <a:endParaRPr lang="en-US"/>
        </a:p>
      </dgm:t>
    </dgm:pt>
    <dgm:pt modelId="{36BD897E-2864-4F86-BF0E-CDC4F380593C}" type="pres">
      <dgm:prSet presAssocID="{244AC3C8-EBFD-43DF-9455-7FA89C5FDF81}" presName="connTx" presStyleLbl="parChTrans1D2" presStyleIdx="1" presStyleCnt="11"/>
      <dgm:spPr/>
      <dgm:t>
        <a:bodyPr/>
        <a:lstStyle/>
        <a:p>
          <a:endParaRPr lang="en-US"/>
        </a:p>
      </dgm:t>
    </dgm:pt>
    <dgm:pt modelId="{71E01A5B-865E-490D-B045-33C589595220}" type="pres">
      <dgm:prSet presAssocID="{C40BFB2A-DE7A-47BD-AA37-13AA5CC9C64E}" presName="node" presStyleLbl="node1" presStyleIdx="1" presStyleCnt="11">
        <dgm:presLayoutVars>
          <dgm:bulletEnabled val="1"/>
        </dgm:presLayoutVars>
      </dgm:prSet>
      <dgm:spPr/>
      <dgm:t>
        <a:bodyPr/>
        <a:lstStyle/>
        <a:p>
          <a:endParaRPr lang="en-US"/>
        </a:p>
      </dgm:t>
    </dgm:pt>
    <dgm:pt modelId="{F9B20B8C-D70C-47CE-A3F0-DA5A3EF90B9F}" type="pres">
      <dgm:prSet presAssocID="{09D23D69-E415-43EC-954A-4C4BBC5C617D}" presName="Name9" presStyleLbl="parChTrans1D2" presStyleIdx="2" presStyleCnt="11"/>
      <dgm:spPr/>
      <dgm:t>
        <a:bodyPr/>
        <a:lstStyle/>
        <a:p>
          <a:endParaRPr lang="en-US"/>
        </a:p>
      </dgm:t>
    </dgm:pt>
    <dgm:pt modelId="{9282A6B5-4533-48F4-9013-C1A014677920}" type="pres">
      <dgm:prSet presAssocID="{09D23D69-E415-43EC-954A-4C4BBC5C617D}" presName="connTx" presStyleLbl="parChTrans1D2" presStyleIdx="2" presStyleCnt="11"/>
      <dgm:spPr/>
      <dgm:t>
        <a:bodyPr/>
        <a:lstStyle/>
        <a:p>
          <a:endParaRPr lang="en-US"/>
        </a:p>
      </dgm:t>
    </dgm:pt>
    <dgm:pt modelId="{0F1F0832-99EA-4969-B4B3-8883D054EF71}" type="pres">
      <dgm:prSet presAssocID="{ABCEED30-1732-4BC5-B828-46727CBC7E49}" presName="node" presStyleLbl="node1" presStyleIdx="2" presStyleCnt="11">
        <dgm:presLayoutVars>
          <dgm:bulletEnabled val="1"/>
        </dgm:presLayoutVars>
      </dgm:prSet>
      <dgm:spPr/>
      <dgm:t>
        <a:bodyPr/>
        <a:lstStyle/>
        <a:p>
          <a:endParaRPr lang="en-US"/>
        </a:p>
      </dgm:t>
    </dgm:pt>
    <dgm:pt modelId="{DF18DF5B-69B1-4FE5-8CD0-07E4422BBD92}" type="pres">
      <dgm:prSet presAssocID="{55E8F716-3893-43D5-9ACC-923CDB01EC57}" presName="Name9" presStyleLbl="parChTrans1D2" presStyleIdx="3" presStyleCnt="11"/>
      <dgm:spPr/>
      <dgm:t>
        <a:bodyPr/>
        <a:lstStyle/>
        <a:p>
          <a:endParaRPr lang="en-US"/>
        </a:p>
      </dgm:t>
    </dgm:pt>
    <dgm:pt modelId="{33BCE7D0-6A67-4151-9098-B4E96AEC497F}" type="pres">
      <dgm:prSet presAssocID="{55E8F716-3893-43D5-9ACC-923CDB01EC57}" presName="connTx" presStyleLbl="parChTrans1D2" presStyleIdx="3" presStyleCnt="11"/>
      <dgm:spPr/>
      <dgm:t>
        <a:bodyPr/>
        <a:lstStyle/>
        <a:p>
          <a:endParaRPr lang="en-US"/>
        </a:p>
      </dgm:t>
    </dgm:pt>
    <dgm:pt modelId="{DE107E4E-48AA-4C83-927B-3B2AD552ABDD}" type="pres">
      <dgm:prSet presAssocID="{7C45B718-1E67-4A48-A38B-0F64738A37A2}" presName="node" presStyleLbl="node1" presStyleIdx="3" presStyleCnt="11">
        <dgm:presLayoutVars>
          <dgm:bulletEnabled val="1"/>
        </dgm:presLayoutVars>
      </dgm:prSet>
      <dgm:spPr/>
      <dgm:t>
        <a:bodyPr/>
        <a:lstStyle/>
        <a:p>
          <a:endParaRPr lang="en-US"/>
        </a:p>
      </dgm:t>
    </dgm:pt>
    <dgm:pt modelId="{6356AEAE-9695-4499-B7B6-51E70702822E}" type="pres">
      <dgm:prSet presAssocID="{E88BDC9E-8A45-4D54-9594-6AB8CB06E390}" presName="Name9" presStyleLbl="parChTrans1D2" presStyleIdx="4" presStyleCnt="11"/>
      <dgm:spPr/>
      <dgm:t>
        <a:bodyPr/>
        <a:lstStyle/>
        <a:p>
          <a:endParaRPr lang="en-US"/>
        </a:p>
      </dgm:t>
    </dgm:pt>
    <dgm:pt modelId="{5F7EE109-5B8F-40E1-BE68-16173C1A7DDA}" type="pres">
      <dgm:prSet presAssocID="{E88BDC9E-8A45-4D54-9594-6AB8CB06E390}" presName="connTx" presStyleLbl="parChTrans1D2" presStyleIdx="4" presStyleCnt="11"/>
      <dgm:spPr/>
      <dgm:t>
        <a:bodyPr/>
        <a:lstStyle/>
        <a:p>
          <a:endParaRPr lang="en-US"/>
        </a:p>
      </dgm:t>
    </dgm:pt>
    <dgm:pt modelId="{6129CAE1-E3AF-459B-B7EC-DFCD0FD4E91F}" type="pres">
      <dgm:prSet presAssocID="{BE797032-8B9D-4633-B4F7-C6719BA2F9CA}" presName="node" presStyleLbl="node1" presStyleIdx="4" presStyleCnt="11">
        <dgm:presLayoutVars>
          <dgm:bulletEnabled val="1"/>
        </dgm:presLayoutVars>
      </dgm:prSet>
      <dgm:spPr/>
      <dgm:t>
        <a:bodyPr/>
        <a:lstStyle/>
        <a:p>
          <a:endParaRPr lang="en-US"/>
        </a:p>
      </dgm:t>
    </dgm:pt>
    <dgm:pt modelId="{4B0207D9-C190-4308-B51F-BA11FFD5E5A0}" type="pres">
      <dgm:prSet presAssocID="{CECE9816-FB01-42E8-9DFC-D8EABF284988}" presName="Name9" presStyleLbl="parChTrans1D2" presStyleIdx="5" presStyleCnt="11"/>
      <dgm:spPr/>
      <dgm:t>
        <a:bodyPr/>
        <a:lstStyle/>
        <a:p>
          <a:endParaRPr lang="en-US"/>
        </a:p>
      </dgm:t>
    </dgm:pt>
    <dgm:pt modelId="{F6C530F8-B354-40E3-B013-A4495918F891}" type="pres">
      <dgm:prSet presAssocID="{CECE9816-FB01-42E8-9DFC-D8EABF284988}" presName="connTx" presStyleLbl="parChTrans1D2" presStyleIdx="5" presStyleCnt="11"/>
      <dgm:spPr/>
      <dgm:t>
        <a:bodyPr/>
        <a:lstStyle/>
        <a:p>
          <a:endParaRPr lang="en-US"/>
        </a:p>
      </dgm:t>
    </dgm:pt>
    <dgm:pt modelId="{022DE712-7914-40BC-ADE5-A6356D6639AA}" type="pres">
      <dgm:prSet presAssocID="{B8D62FE1-B728-4FDA-B192-210AA360F9A3}" presName="node" presStyleLbl="node1" presStyleIdx="5" presStyleCnt="11">
        <dgm:presLayoutVars>
          <dgm:bulletEnabled val="1"/>
        </dgm:presLayoutVars>
      </dgm:prSet>
      <dgm:spPr/>
      <dgm:t>
        <a:bodyPr/>
        <a:lstStyle/>
        <a:p>
          <a:endParaRPr lang="en-US"/>
        </a:p>
      </dgm:t>
    </dgm:pt>
    <dgm:pt modelId="{E4C81E05-548D-4ECF-B4FE-D5AE50210784}" type="pres">
      <dgm:prSet presAssocID="{72B4D992-8343-46D5-AEE3-02BDE348669C}" presName="Name9" presStyleLbl="parChTrans1D2" presStyleIdx="6" presStyleCnt="11"/>
      <dgm:spPr/>
      <dgm:t>
        <a:bodyPr/>
        <a:lstStyle/>
        <a:p>
          <a:endParaRPr lang="en-US"/>
        </a:p>
      </dgm:t>
    </dgm:pt>
    <dgm:pt modelId="{D0F409E1-BFA7-45AC-954D-387E7EAE5E6F}" type="pres">
      <dgm:prSet presAssocID="{72B4D992-8343-46D5-AEE3-02BDE348669C}" presName="connTx" presStyleLbl="parChTrans1D2" presStyleIdx="6" presStyleCnt="11"/>
      <dgm:spPr/>
      <dgm:t>
        <a:bodyPr/>
        <a:lstStyle/>
        <a:p>
          <a:endParaRPr lang="en-US"/>
        </a:p>
      </dgm:t>
    </dgm:pt>
    <dgm:pt modelId="{CFA14FD7-C16E-4339-96B8-2BFD51A1FC98}" type="pres">
      <dgm:prSet presAssocID="{739F2CE3-672E-4B7D-8179-99035D93B568}" presName="node" presStyleLbl="node1" presStyleIdx="6" presStyleCnt="11">
        <dgm:presLayoutVars>
          <dgm:bulletEnabled val="1"/>
        </dgm:presLayoutVars>
      </dgm:prSet>
      <dgm:spPr/>
      <dgm:t>
        <a:bodyPr/>
        <a:lstStyle/>
        <a:p>
          <a:endParaRPr lang="en-US"/>
        </a:p>
      </dgm:t>
    </dgm:pt>
    <dgm:pt modelId="{EF15E945-00E9-42AE-8E31-556E40021993}" type="pres">
      <dgm:prSet presAssocID="{570B8207-D033-4E15-BDC4-AE3D729D80A7}" presName="Name9" presStyleLbl="parChTrans1D2" presStyleIdx="7" presStyleCnt="11"/>
      <dgm:spPr/>
      <dgm:t>
        <a:bodyPr/>
        <a:lstStyle/>
        <a:p>
          <a:endParaRPr lang="en-US"/>
        </a:p>
      </dgm:t>
    </dgm:pt>
    <dgm:pt modelId="{26DF01C1-F104-4222-8BD9-70162B76EF9D}" type="pres">
      <dgm:prSet presAssocID="{570B8207-D033-4E15-BDC4-AE3D729D80A7}" presName="connTx" presStyleLbl="parChTrans1D2" presStyleIdx="7" presStyleCnt="11"/>
      <dgm:spPr/>
      <dgm:t>
        <a:bodyPr/>
        <a:lstStyle/>
        <a:p>
          <a:endParaRPr lang="en-US"/>
        </a:p>
      </dgm:t>
    </dgm:pt>
    <dgm:pt modelId="{615D8EC6-A1EB-4469-9F24-8004D254D20C}" type="pres">
      <dgm:prSet presAssocID="{CDD6B910-445C-496B-905C-0421D6E07951}" presName="node" presStyleLbl="node1" presStyleIdx="7" presStyleCnt="11">
        <dgm:presLayoutVars>
          <dgm:bulletEnabled val="1"/>
        </dgm:presLayoutVars>
      </dgm:prSet>
      <dgm:spPr/>
      <dgm:t>
        <a:bodyPr/>
        <a:lstStyle/>
        <a:p>
          <a:endParaRPr lang="en-US"/>
        </a:p>
      </dgm:t>
    </dgm:pt>
    <dgm:pt modelId="{1D56C8CB-927E-4A4C-8F33-D759D0083350}" type="pres">
      <dgm:prSet presAssocID="{C68FD721-5FF1-4361-95FC-D87F46ABDAE9}" presName="Name9" presStyleLbl="parChTrans1D2" presStyleIdx="8" presStyleCnt="11"/>
      <dgm:spPr/>
      <dgm:t>
        <a:bodyPr/>
        <a:lstStyle/>
        <a:p>
          <a:endParaRPr lang="en-US"/>
        </a:p>
      </dgm:t>
    </dgm:pt>
    <dgm:pt modelId="{9E941BE3-3CA0-486A-B357-C1A29B7266FF}" type="pres">
      <dgm:prSet presAssocID="{C68FD721-5FF1-4361-95FC-D87F46ABDAE9}" presName="connTx" presStyleLbl="parChTrans1D2" presStyleIdx="8" presStyleCnt="11"/>
      <dgm:spPr/>
      <dgm:t>
        <a:bodyPr/>
        <a:lstStyle/>
        <a:p>
          <a:endParaRPr lang="en-US"/>
        </a:p>
      </dgm:t>
    </dgm:pt>
    <dgm:pt modelId="{F76F035B-252D-4753-A087-BD79C1C39FF8}" type="pres">
      <dgm:prSet presAssocID="{9D7B3EE9-1982-4052-8CC2-8B392150B446}" presName="node" presStyleLbl="node1" presStyleIdx="8" presStyleCnt="11">
        <dgm:presLayoutVars>
          <dgm:bulletEnabled val="1"/>
        </dgm:presLayoutVars>
      </dgm:prSet>
      <dgm:spPr/>
      <dgm:t>
        <a:bodyPr/>
        <a:lstStyle/>
        <a:p>
          <a:endParaRPr lang="en-US"/>
        </a:p>
      </dgm:t>
    </dgm:pt>
    <dgm:pt modelId="{757D0BC2-8139-4406-B239-D63297780806}" type="pres">
      <dgm:prSet presAssocID="{4E6A320F-3255-4E42-9D51-AB7E5280E023}" presName="Name9" presStyleLbl="parChTrans1D2" presStyleIdx="9" presStyleCnt="11"/>
      <dgm:spPr/>
      <dgm:t>
        <a:bodyPr/>
        <a:lstStyle/>
        <a:p>
          <a:endParaRPr lang="en-US"/>
        </a:p>
      </dgm:t>
    </dgm:pt>
    <dgm:pt modelId="{EE35C8D8-4C2D-42EC-B566-7FA5944B4F11}" type="pres">
      <dgm:prSet presAssocID="{4E6A320F-3255-4E42-9D51-AB7E5280E023}" presName="connTx" presStyleLbl="parChTrans1D2" presStyleIdx="9" presStyleCnt="11"/>
      <dgm:spPr/>
      <dgm:t>
        <a:bodyPr/>
        <a:lstStyle/>
        <a:p>
          <a:endParaRPr lang="en-US"/>
        </a:p>
      </dgm:t>
    </dgm:pt>
    <dgm:pt modelId="{AA101463-23CD-4CD6-BF07-5081EC45A8D4}" type="pres">
      <dgm:prSet presAssocID="{E5AF36E3-7288-45AB-9BEE-905E8FF4C1B9}" presName="node" presStyleLbl="node1" presStyleIdx="9" presStyleCnt="11">
        <dgm:presLayoutVars>
          <dgm:bulletEnabled val="1"/>
        </dgm:presLayoutVars>
      </dgm:prSet>
      <dgm:spPr/>
      <dgm:t>
        <a:bodyPr/>
        <a:lstStyle/>
        <a:p>
          <a:endParaRPr lang="en-US"/>
        </a:p>
      </dgm:t>
    </dgm:pt>
    <dgm:pt modelId="{3E14496B-01C0-4C86-AFF2-CC3969EB0CA9}" type="pres">
      <dgm:prSet presAssocID="{F23E955E-D9DD-4425-8868-CC464D666FD3}" presName="Name9" presStyleLbl="parChTrans1D2" presStyleIdx="10" presStyleCnt="11"/>
      <dgm:spPr/>
      <dgm:t>
        <a:bodyPr/>
        <a:lstStyle/>
        <a:p>
          <a:endParaRPr lang="en-US"/>
        </a:p>
      </dgm:t>
    </dgm:pt>
    <dgm:pt modelId="{9BA35E35-7CCA-4B06-8EBE-715118318624}" type="pres">
      <dgm:prSet presAssocID="{F23E955E-D9DD-4425-8868-CC464D666FD3}" presName="connTx" presStyleLbl="parChTrans1D2" presStyleIdx="10" presStyleCnt="11"/>
      <dgm:spPr/>
      <dgm:t>
        <a:bodyPr/>
        <a:lstStyle/>
        <a:p>
          <a:endParaRPr lang="en-US"/>
        </a:p>
      </dgm:t>
    </dgm:pt>
    <dgm:pt modelId="{27622429-B4FE-422E-B7FE-E4BA29185AF2}" type="pres">
      <dgm:prSet presAssocID="{8B46E59D-6A43-44C4-BA58-8E1FA56B148F}" presName="node" presStyleLbl="node1" presStyleIdx="10" presStyleCnt="11">
        <dgm:presLayoutVars>
          <dgm:bulletEnabled val="1"/>
        </dgm:presLayoutVars>
      </dgm:prSet>
      <dgm:spPr/>
      <dgm:t>
        <a:bodyPr/>
        <a:lstStyle/>
        <a:p>
          <a:endParaRPr lang="en-US"/>
        </a:p>
      </dgm:t>
    </dgm:pt>
  </dgm:ptLst>
  <dgm:cxnLst>
    <dgm:cxn modelId="{CE12D4F9-5222-476E-B3A2-34250A3B59ED}" type="presOf" srcId="{CDD6B910-445C-496B-905C-0421D6E07951}" destId="{615D8EC6-A1EB-4469-9F24-8004D254D20C}" srcOrd="0" destOrd="0" presId="urn:microsoft.com/office/officeart/2005/8/layout/radial1"/>
    <dgm:cxn modelId="{CF88A358-5D15-4D42-9279-1FD24C733E3C}" srcId="{7D44DA46-B93C-4BBA-89DB-B05792DDE44E}" destId="{5C24B3EC-0870-46CB-9E53-3E3B7C671258}" srcOrd="0" destOrd="0" parTransId="{0B6662DF-A2C2-4876-B32B-0C8FEE4B2AD1}" sibTransId="{CD79ACDD-3AB8-457B-8373-CB84652B3857}"/>
    <dgm:cxn modelId="{D78227E6-9860-4D1C-9FC3-82A47205EA79}" srcId="{7D44DA46-B93C-4BBA-89DB-B05792DDE44E}" destId="{9D7B3EE9-1982-4052-8CC2-8B392150B446}" srcOrd="8" destOrd="0" parTransId="{C68FD721-5FF1-4361-95FC-D87F46ABDAE9}" sibTransId="{88F5AFA7-09C0-404A-9602-E7BE053FE944}"/>
    <dgm:cxn modelId="{51F839CA-FCB0-4B9D-BED5-7FA13AB510E7}" type="presOf" srcId="{E5AF36E3-7288-45AB-9BEE-905E8FF4C1B9}" destId="{AA101463-23CD-4CD6-BF07-5081EC45A8D4}" srcOrd="0" destOrd="0" presId="urn:microsoft.com/office/officeart/2005/8/layout/radial1"/>
    <dgm:cxn modelId="{3F6C2C9A-FE8B-4D83-A951-888CF58EAA77}" type="presOf" srcId="{CECE9816-FB01-42E8-9DFC-D8EABF284988}" destId="{F6C530F8-B354-40E3-B013-A4495918F891}" srcOrd="1" destOrd="0" presId="urn:microsoft.com/office/officeart/2005/8/layout/radial1"/>
    <dgm:cxn modelId="{51093FB6-A5FA-47ED-A1ED-84EDEE6A4479}" type="presOf" srcId="{B8D62FE1-B728-4FDA-B192-210AA360F9A3}" destId="{022DE712-7914-40BC-ADE5-A6356D6639AA}" srcOrd="0" destOrd="0" presId="urn:microsoft.com/office/officeart/2005/8/layout/radial1"/>
    <dgm:cxn modelId="{4381720F-8EA6-42DC-89C3-ACA9E2D06D05}" type="presOf" srcId="{E88BDC9E-8A45-4D54-9594-6AB8CB06E390}" destId="{5F7EE109-5B8F-40E1-BE68-16173C1A7DDA}" srcOrd="1" destOrd="0" presId="urn:microsoft.com/office/officeart/2005/8/layout/radial1"/>
    <dgm:cxn modelId="{693FC42B-F1E9-4D90-85E8-1C262F19D095}" type="presOf" srcId="{55E8F716-3893-43D5-9ACC-923CDB01EC57}" destId="{33BCE7D0-6A67-4151-9098-B4E96AEC497F}" srcOrd="1" destOrd="0" presId="urn:microsoft.com/office/officeart/2005/8/layout/radial1"/>
    <dgm:cxn modelId="{1EF31961-8309-4193-9509-75D466769497}" type="presOf" srcId="{C68FD721-5FF1-4361-95FC-D87F46ABDAE9}" destId="{1D56C8CB-927E-4A4C-8F33-D759D0083350}" srcOrd="0" destOrd="0" presId="urn:microsoft.com/office/officeart/2005/8/layout/radial1"/>
    <dgm:cxn modelId="{95AC64DA-ED16-4AC9-B45F-08C3113A2B9D}" type="presOf" srcId="{739F2CE3-672E-4B7D-8179-99035D93B568}" destId="{CFA14FD7-C16E-4339-96B8-2BFD51A1FC98}" srcOrd="0" destOrd="0" presId="urn:microsoft.com/office/officeart/2005/8/layout/radial1"/>
    <dgm:cxn modelId="{CBEC9E6A-71BE-47E2-92CC-73235881C19D}" type="presOf" srcId="{F23E955E-D9DD-4425-8868-CC464D666FD3}" destId="{3E14496B-01C0-4C86-AFF2-CC3969EB0CA9}" srcOrd="0" destOrd="0" presId="urn:microsoft.com/office/officeart/2005/8/layout/radial1"/>
    <dgm:cxn modelId="{9B6B98C0-29A9-4D70-9DB8-13024CF24D3A}" type="presOf" srcId="{5C24B3EC-0870-46CB-9E53-3E3B7C671258}" destId="{BED87F5E-328A-46A1-A60A-EC5376E9E44E}" srcOrd="0" destOrd="0" presId="urn:microsoft.com/office/officeart/2005/8/layout/radial1"/>
    <dgm:cxn modelId="{67365872-41A2-473B-BA7C-C91B99C12303}" srcId="{7D44DA46-B93C-4BBA-89DB-B05792DDE44E}" destId="{ABCEED30-1732-4BC5-B828-46727CBC7E49}" srcOrd="2" destOrd="0" parTransId="{09D23D69-E415-43EC-954A-4C4BBC5C617D}" sibTransId="{5B9A13F4-9AB9-49B9-B5B4-662A201AD7B5}"/>
    <dgm:cxn modelId="{A2DEFFAE-8624-4518-81F7-F6D50F22A5E7}" type="presOf" srcId="{0B6662DF-A2C2-4876-B32B-0C8FEE4B2AD1}" destId="{D77F0A44-BDE2-4B83-9BE7-41D691D0E48E}" srcOrd="1" destOrd="0" presId="urn:microsoft.com/office/officeart/2005/8/layout/radial1"/>
    <dgm:cxn modelId="{25F6B382-40BF-4981-9118-35D84BB3944B}" type="presOf" srcId="{E88BDC9E-8A45-4D54-9594-6AB8CB06E390}" destId="{6356AEAE-9695-4499-B7B6-51E70702822E}" srcOrd="0" destOrd="0" presId="urn:microsoft.com/office/officeart/2005/8/layout/radial1"/>
    <dgm:cxn modelId="{93319D95-E4F7-4B7F-BE4B-E27A5583CE76}" type="presOf" srcId="{244AC3C8-EBFD-43DF-9455-7FA89C5FDF81}" destId="{36BD897E-2864-4F86-BF0E-CDC4F380593C}" srcOrd="1" destOrd="0" presId="urn:microsoft.com/office/officeart/2005/8/layout/radial1"/>
    <dgm:cxn modelId="{B92ABA55-77FA-449A-8F40-B11433AC762C}" type="presOf" srcId="{55E8F716-3893-43D5-9ACC-923CDB01EC57}" destId="{DF18DF5B-69B1-4FE5-8CD0-07E4422BBD92}" srcOrd="0" destOrd="0" presId="urn:microsoft.com/office/officeart/2005/8/layout/radial1"/>
    <dgm:cxn modelId="{FFF490FA-3C84-43E5-B6CB-AF7E1B55A2D5}" srcId="{7D44DA46-B93C-4BBA-89DB-B05792DDE44E}" destId="{739F2CE3-672E-4B7D-8179-99035D93B568}" srcOrd="6" destOrd="0" parTransId="{72B4D992-8343-46D5-AEE3-02BDE348669C}" sibTransId="{0F605B9D-769D-4C46-9F3E-3029B21B9B50}"/>
    <dgm:cxn modelId="{8BE8BA2A-32A3-420E-AB5C-38A03F42B3C6}" type="presOf" srcId="{4E6A320F-3255-4E42-9D51-AB7E5280E023}" destId="{757D0BC2-8139-4406-B239-D63297780806}" srcOrd="0" destOrd="0" presId="urn:microsoft.com/office/officeart/2005/8/layout/radial1"/>
    <dgm:cxn modelId="{1FC89BA3-E7AB-4CA3-B5E5-F0459BCCA5B2}" srcId="{209D5CFD-66AE-4A9A-8116-47946CE84D63}" destId="{7D44DA46-B93C-4BBA-89DB-B05792DDE44E}" srcOrd="0" destOrd="0" parTransId="{57164D8A-AD5C-4A04-8353-F5446FA5DD90}" sibTransId="{A27CE051-28EE-4B77-9DB6-72019E4CD90D}"/>
    <dgm:cxn modelId="{9707784E-2AF2-45B1-9A68-8A5B972CDC5D}" type="presOf" srcId="{09D23D69-E415-43EC-954A-4C4BBC5C617D}" destId="{F9B20B8C-D70C-47CE-A3F0-DA5A3EF90B9F}" srcOrd="0" destOrd="0" presId="urn:microsoft.com/office/officeart/2005/8/layout/radial1"/>
    <dgm:cxn modelId="{B3C0F65E-D6E2-423B-809F-0298D2EC12D7}" srcId="{7D44DA46-B93C-4BBA-89DB-B05792DDE44E}" destId="{E5AF36E3-7288-45AB-9BEE-905E8FF4C1B9}" srcOrd="9" destOrd="0" parTransId="{4E6A320F-3255-4E42-9D51-AB7E5280E023}" sibTransId="{385DCAA6-B77D-40BA-9187-F40B3AA8C3B5}"/>
    <dgm:cxn modelId="{75EB0AE2-988A-40A0-9E16-7576C626A7E9}" type="presOf" srcId="{72B4D992-8343-46D5-AEE3-02BDE348669C}" destId="{E4C81E05-548D-4ECF-B4FE-D5AE50210784}" srcOrd="0" destOrd="0" presId="urn:microsoft.com/office/officeart/2005/8/layout/radial1"/>
    <dgm:cxn modelId="{A27C194F-69BA-41CE-A3A5-EEC1EEAF6F5B}" type="presOf" srcId="{F23E955E-D9DD-4425-8868-CC464D666FD3}" destId="{9BA35E35-7CCA-4B06-8EBE-715118318624}" srcOrd="1" destOrd="0" presId="urn:microsoft.com/office/officeart/2005/8/layout/radial1"/>
    <dgm:cxn modelId="{0B14008A-044E-4E4F-A41C-088CB4E441E5}" srcId="{7D44DA46-B93C-4BBA-89DB-B05792DDE44E}" destId="{8B46E59D-6A43-44C4-BA58-8E1FA56B148F}" srcOrd="10" destOrd="0" parTransId="{F23E955E-D9DD-4425-8868-CC464D666FD3}" sibTransId="{5FE4BAE3-A86E-4910-B249-F3C947ABF0F4}"/>
    <dgm:cxn modelId="{4FEE7A3F-240D-4015-96CF-B88344D32DC2}" type="presOf" srcId="{209D5CFD-66AE-4A9A-8116-47946CE84D63}" destId="{97907905-BDE9-4CA9-93C1-F25D965D6B8E}" srcOrd="0" destOrd="0" presId="urn:microsoft.com/office/officeart/2005/8/layout/radial1"/>
    <dgm:cxn modelId="{0F38A822-7CCE-4C80-B5CA-18E38498055B}" type="presOf" srcId="{570B8207-D033-4E15-BDC4-AE3D729D80A7}" destId="{26DF01C1-F104-4222-8BD9-70162B76EF9D}" srcOrd="1" destOrd="0" presId="urn:microsoft.com/office/officeart/2005/8/layout/radial1"/>
    <dgm:cxn modelId="{B0E39B10-7B01-40FF-BC41-AE7897886720}" type="presOf" srcId="{570B8207-D033-4E15-BDC4-AE3D729D80A7}" destId="{EF15E945-00E9-42AE-8E31-556E40021993}" srcOrd="0" destOrd="0" presId="urn:microsoft.com/office/officeart/2005/8/layout/radial1"/>
    <dgm:cxn modelId="{A36B7FC3-9317-47C0-BB7C-18402535ABBC}" type="presOf" srcId="{ABCEED30-1732-4BC5-B828-46727CBC7E49}" destId="{0F1F0832-99EA-4969-B4B3-8883D054EF71}" srcOrd="0" destOrd="0" presId="urn:microsoft.com/office/officeart/2005/8/layout/radial1"/>
    <dgm:cxn modelId="{EE79F488-0D0E-46B7-B2C5-B356AE82685F}" type="presOf" srcId="{0B6662DF-A2C2-4876-B32B-0C8FEE4B2AD1}" destId="{E1023444-5346-4B5D-ADBA-965B0CF35CB9}" srcOrd="0" destOrd="0" presId="urn:microsoft.com/office/officeart/2005/8/layout/radial1"/>
    <dgm:cxn modelId="{34DF12D0-9C77-4901-88F8-1DA2DD680FD7}" srcId="{7D44DA46-B93C-4BBA-89DB-B05792DDE44E}" destId="{7C45B718-1E67-4A48-A38B-0F64738A37A2}" srcOrd="3" destOrd="0" parTransId="{55E8F716-3893-43D5-9ACC-923CDB01EC57}" sibTransId="{3ED0E90A-67D7-4139-8FDC-0A2A7A18F9D8}"/>
    <dgm:cxn modelId="{AD101F4A-75FA-4A3E-B52C-70E915F5C68F}" type="presOf" srcId="{BE797032-8B9D-4633-B4F7-C6719BA2F9CA}" destId="{6129CAE1-E3AF-459B-B7EC-DFCD0FD4E91F}" srcOrd="0" destOrd="0" presId="urn:microsoft.com/office/officeart/2005/8/layout/radial1"/>
    <dgm:cxn modelId="{93CA8C85-5D61-472D-A4CB-36BAFB00B730}" type="presOf" srcId="{7D44DA46-B93C-4BBA-89DB-B05792DDE44E}" destId="{D0A1119A-77E3-40A3-A32F-F9F83B56316F}" srcOrd="0" destOrd="0" presId="urn:microsoft.com/office/officeart/2005/8/layout/radial1"/>
    <dgm:cxn modelId="{9F052CBB-67BB-4258-B3D6-88A3076A30E5}" type="presOf" srcId="{C68FD721-5FF1-4361-95FC-D87F46ABDAE9}" destId="{9E941BE3-3CA0-486A-B357-C1A29B7266FF}" srcOrd="1" destOrd="0" presId="urn:microsoft.com/office/officeart/2005/8/layout/radial1"/>
    <dgm:cxn modelId="{7BF57D7C-9EF1-46AD-A8DB-B214497708CA}" srcId="{7D44DA46-B93C-4BBA-89DB-B05792DDE44E}" destId="{C40BFB2A-DE7A-47BD-AA37-13AA5CC9C64E}" srcOrd="1" destOrd="0" parTransId="{244AC3C8-EBFD-43DF-9455-7FA89C5FDF81}" sibTransId="{7166E11D-AA6C-4717-A116-78871E33ECAC}"/>
    <dgm:cxn modelId="{FF5EDABC-6958-44C4-BE4E-80777ACA9EEB}" srcId="{7D44DA46-B93C-4BBA-89DB-B05792DDE44E}" destId="{CDD6B910-445C-496B-905C-0421D6E07951}" srcOrd="7" destOrd="0" parTransId="{570B8207-D033-4E15-BDC4-AE3D729D80A7}" sibTransId="{709D1B20-5925-4A31-99C0-42F0D6378B08}"/>
    <dgm:cxn modelId="{45E292FC-1BFB-4030-B564-FC66E4995942}" type="presOf" srcId="{9D7B3EE9-1982-4052-8CC2-8B392150B446}" destId="{F76F035B-252D-4753-A087-BD79C1C39FF8}" srcOrd="0" destOrd="0" presId="urn:microsoft.com/office/officeart/2005/8/layout/radial1"/>
    <dgm:cxn modelId="{07602B9E-4926-406A-B874-19230E72D3EF}" type="presOf" srcId="{244AC3C8-EBFD-43DF-9455-7FA89C5FDF81}" destId="{9268071F-77CE-4939-8DD1-F3FB2EF77212}" srcOrd="0" destOrd="0" presId="urn:microsoft.com/office/officeart/2005/8/layout/radial1"/>
    <dgm:cxn modelId="{8FF810F8-3193-4316-A914-B401B476D76B}" type="presOf" srcId="{8B46E59D-6A43-44C4-BA58-8E1FA56B148F}" destId="{27622429-B4FE-422E-B7FE-E4BA29185AF2}" srcOrd="0" destOrd="0" presId="urn:microsoft.com/office/officeart/2005/8/layout/radial1"/>
    <dgm:cxn modelId="{DDD16AC9-4BEC-4664-A99E-7D4DCFE3CD4A}" type="presOf" srcId="{CECE9816-FB01-42E8-9DFC-D8EABF284988}" destId="{4B0207D9-C190-4308-B51F-BA11FFD5E5A0}" srcOrd="0" destOrd="0" presId="urn:microsoft.com/office/officeart/2005/8/layout/radial1"/>
    <dgm:cxn modelId="{D4356669-8852-4180-9F64-F5B94AE93135}" srcId="{7D44DA46-B93C-4BBA-89DB-B05792DDE44E}" destId="{BE797032-8B9D-4633-B4F7-C6719BA2F9CA}" srcOrd="4" destOrd="0" parTransId="{E88BDC9E-8A45-4D54-9594-6AB8CB06E390}" sibTransId="{C6CCFF91-7C27-4847-9059-BB2BB71841D6}"/>
    <dgm:cxn modelId="{DF98DFC7-CD99-4775-B21E-0B30C025861B}" type="presOf" srcId="{C40BFB2A-DE7A-47BD-AA37-13AA5CC9C64E}" destId="{71E01A5B-865E-490D-B045-33C589595220}" srcOrd="0" destOrd="0" presId="urn:microsoft.com/office/officeart/2005/8/layout/radial1"/>
    <dgm:cxn modelId="{D01965B0-E810-4030-9798-23C600D801A0}" type="presOf" srcId="{4E6A320F-3255-4E42-9D51-AB7E5280E023}" destId="{EE35C8D8-4C2D-42EC-B566-7FA5944B4F11}" srcOrd="1" destOrd="0" presId="urn:microsoft.com/office/officeart/2005/8/layout/radial1"/>
    <dgm:cxn modelId="{B452A020-1F9C-4C04-A048-5031CC0D35C3}" type="presOf" srcId="{72B4D992-8343-46D5-AEE3-02BDE348669C}" destId="{D0F409E1-BFA7-45AC-954D-387E7EAE5E6F}" srcOrd="1" destOrd="0" presId="urn:microsoft.com/office/officeart/2005/8/layout/radial1"/>
    <dgm:cxn modelId="{05A63747-448D-4677-9FFE-6F6EFBECBB14}" type="presOf" srcId="{09D23D69-E415-43EC-954A-4C4BBC5C617D}" destId="{9282A6B5-4533-48F4-9013-C1A014677920}" srcOrd="1" destOrd="0" presId="urn:microsoft.com/office/officeart/2005/8/layout/radial1"/>
    <dgm:cxn modelId="{019E062E-FC40-4672-A7EB-B714743B190F}" type="presOf" srcId="{7C45B718-1E67-4A48-A38B-0F64738A37A2}" destId="{DE107E4E-48AA-4C83-927B-3B2AD552ABDD}" srcOrd="0" destOrd="0" presId="urn:microsoft.com/office/officeart/2005/8/layout/radial1"/>
    <dgm:cxn modelId="{C2D98178-06EE-4058-A1FF-BD047BB08CF5}" srcId="{7D44DA46-B93C-4BBA-89DB-B05792DDE44E}" destId="{B8D62FE1-B728-4FDA-B192-210AA360F9A3}" srcOrd="5" destOrd="0" parTransId="{CECE9816-FB01-42E8-9DFC-D8EABF284988}" sibTransId="{F0AF0965-4617-42FF-8619-6D8EF07E4D91}"/>
    <dgm:cxn modelId="{A5EA339A-C88B-4023-A8A7-69988F825767}" type="presParOf" srcId="{97907905-BDE9-4CA9-93C1-F25D965D6B8E}" destId="{D0A1119A-77E3-40A3-A32F-F9F83B56316F}" srcOrd="0" destOrd="0" presId="urn:microsoft.com/office/officeart/2005/8/layout/radial1"/>
    <dgm:cxn modelId="{E0E801E8-A81F-4B9B-B787-83C55B9F4833}" type="presParOf" srcId="{97907905-BDE9-4CA9-93C1-F25D965D6B8E}" destId="{E1023444-5346-4B5D-ADBA-965B0CF35CB9}" srcOrd="1" destOrd="0" presId="urn:microsoft.com/office/officeart/2005/8/layout/radial1"/>
    <dgm:cxn modelId="{2302BB84-D3A0-4BA4-9675-2D34784F0160}" type="presParOf" srcId="{E1023444-5346-4B5D-ADBA-965B0CF35CB9}" destId="{D77F0A44-BDE2-4B83-9BE7-41D691D0E48E}" srcOrd="0" destOrd="0" presId="urn:microsoft.com/office/officeart/2005/8/layout/radial1"/>
    <dgm:cxn modelId="{8132F024-1BB8-4928-B3B8-8111CDB74D86}" type="presParOf" srcId="{97907905-BDE9-4CA9-93C1-F25D965D6B8E}" destId="{BED87F5E-328A-46A1-A60A-EC5376E9E44E}" srcOrd="2" destOrd="0" presId="urn:microsoft.com/office/officeart/2005/8/layout/radial1"/>
    <dgm:cxn modelId="{BA5025B2-3CC6-488F-8D42-3697E67BE054}" type="presParOf" srcId="{97907905-BDE9-4CA9-93C1-F25D965D6B8E}" destId="{9268071F-77CE-4939-8DD1-F3FB2EF77212}" srcOrd="3" destOrd="0" presId="urn:microsoft.com/office/officeart/2005/8/layout/radial1"/>
    <dgm:cxn modelId="{B3812383-AB32-4953-A1AD-8D93B97B69BB}" type="presParOf" srcId="{9268071F-77CE-4939-8DD1-F3FB2EF77212}" destId="{36BD897E-2864-4F86-BF0E-CDC4F380593C}" srcOrd="0" destOrd="0" presId="urn:microsoft.com/office/officeart/2005/8/layout/radial1"/>
    <dgm:cxn modelId="{D59BF317-04A8-45B0-A56A-8E95C2CCD5C3}" type="presParOf" srcId="{97907905-BDE9-4CA9-93C1-F25D965D6B8E}" destId="{71E01A5B-865E-490D-B045-33C589595220}" srcOrd="4" destOrd="0" presId="urn:microsoft.com/office/officeart/2005/8/layout/radial1"/>
    <dgm:cxn modelId="{9289258E-B349-4C7D-A2E9-1A58ED1BDAD9}" type="presParOf" srcId="{97907905-BDE9-4CA9-93C1-F25D965D6B8E}" destId="{F9B20B8C-D70C-47CE-A3F0-DA5A3EF90B9F}" srcOrd="5" destOrd="0" presId="urn:microsoft.com/office/officeart/2005/8/layout/radial1"/>
    <dgm:cxn modelId="{C43C2F8E-A156-4CD3-81A9-CADFC87765CF}" type="presParOf" srcId="{F9B20B8C-D70C-47CE-A3F0-DA5A3EF90B9F}" destId="{9282A6B5-4533-48F4-9013-C1A014677920}" srcOrd="0" destOrd="0" presId="urn:microsoft.com/office/officeart/2005/8/layout/radial1"/>
    <dgm:cxn modelId="{197D3CCE-6D73-4008-827E-E1888D72A7DE}" type="presParOf" srcId="{97907905-BDE9-4CA9-93C1-F25D965D6B8E}" destId="{0F1F0832-99EA-4969-B4B3-8883D054EF71}" srcOrd="6" destOrd="0" presId="urn:microsoft.com/office/officeart/2005/8/layout/radial1"/>
    <dgm:cxn modelId="{D1A5AF7D-65CB-43D2-A2CA-2FC75D93512A}" type="presParOf" srcId="{97907905-BDE9-4CA9-93C1-F25D965D6B8E}" destId="{DF18DF5B-69B1-4FE5-8CD0-07E4422BBD92}" srcOrd="7" destOrd="0" presId="urn:microsoft.com/office/officeart/2005/8/layout/radial1"/>
    <dgm:cxn modelId="{86407227-8E1C-4CCD-9EEE-85C4D1F80B9E}" type="presParOf" srcId="{DF18DF5B-69B1-4FE5-8CD0-07E4422BBD92}" destId="{33BCE7D0-6A67-4151-9098-B4E96AEC497F}" srcOrd="0" destOrd="0" presId="urn:microsoft.com/office/officeart/2005/8/layout/radial1"/>
    <dgm:cxn modelId="{AC875A5E-6404-4BE3-83F3-5B92CD55EEEE}" type="presParOf" srcId="{97907905-BDE9-4CA9-93C1-F25D965D6B8E}" destId="{DE107E4E-48AA-4C83-927B-3B2AD552ABDD}" srcOrd="8" destOrd="0" presId="urn:microsoft.com/office/officeart/2005/8/layout/radial1"/>
    <dgm:cxn modelId="{5E74FD2B-6AE7-448C-8879-70CC7DCF0719}" type="presParOf" srcId="{97907905-BDE9-4CA9-93C1-F25D965D6B8E}" destId="{6356AEAE-9695-4499-B7B6-51E70702822E}" srcOrd="9" destOrd="0" presId="urn:microsoft.com/office/officeart/2005/8/layout/radial1"/>
    <dgm:cxn modelId="{23CB9A9F-A694-45FC-93A6-59D7C5586C49}" type="presParOf" srcId="{6356AEAE-9695-4499-B7B6-51E70702822E}" destId="{5F7EE109-5B8F-40E1-BE68-16173C1A7DDA}" srcOrd="0" destOrd="0" presId="urn:microsoft.com/office/officeart/2005/8/layout/radial1"/>
    <dgm:cxn modelId="{7C4DA677-35FC-499F-8A15-119F34E0987D}" type="presParOf" srcId="{97907905-BDE9-4CA9-93C1-F25D965D6B8E}" destId="{6129CAE1-E3AF-459B-B7EC-DFCD0FD4E91F}" srcOrd="10" destOrd="0" presId="urn:microsoft.com/office/officeart/2005/8/layout/radial1"/>
    <dgm:cxn modelId="{11534826-6828-4EC9-BE10-7900B638EC61}" type="presParOf" srcId="{97907905-BDE9-4CA9-93C1-F25D965D6B8E}" destId="{4B0207D9-C190-4308-B51F-BA11FFD5E5A0}" srcOrd="11" destOrd="0" presId="urn:microsoft.com/office/officeart/2005/8/layout/radial1"/>
    <dgm:cxn modelId="{8B338532-698F-4A03-8A46-B3D1E73EEBCE}" type="presParOf" srcId="{4B0207D9-C190-4308-B51F-BA11FFD5E5A0}" destId="{F6C530F8-B354-40E3-B013-A4495918F891}" srcOrd="0" destOrd="0" presId="urn:microsoft.com/office/officeart/2005/8/layout/radial1"/>
    <dgm:cxn modelId="{E0CAECCB-4280-4975-AF88-712EDBA1BC94}" type="presParOf" srcId="{97907905-BDE9-4CA9-93C1-F25D965D6B8E}" destId="{022DE712-7914-40BC-ADE5-A6356D6639AA}" srcOrd="12" destOrd="0" presId="urn:microsoft.com/office/officeart/2005/8/layout/radial1"/>
    <dgm:cxn modelId="{B37B6D9F-EE0A-4619-B3B1-05D355202ABC}" type="presParOf" srcId="{97907905-BDE9-4CA9-93C1-F25D965D6B8E}" destId="{E4C81E05-548D-4ECF-B4FE-D5AE50210784}" srcOrd="13" destOrd="0" presId="urn:microsoft.com/office/officeart/2005/8/layout/radial1"/>
    <dgm:cxn modelId="{77DE9EBC-8D74-495C-90F7-7A486287F21A}" type="presParOf" srcId="{E4C81E05-548D-4ECF-B4FE-D5AE50210784}" destId="{D0F409E1-BFA7-45AC-954D-387E7EAE5E6F}" srcOrd="0" destOrd="0" presId="urn:microsoft.com/office/officeart/2005/8/layout/radial1"/>
    <dgm:cxn modelId="{91646C12-BB4A-48B4-A817-0CB4ADC933C3}" type="presParOf" srcId="{97907905-BDE9-4CA9-93C1-F25D965D6B8E}" destId="{CFA14FD7-C16E-4339-96B8-2BFD51A1FC98}" srcOrd="14" destOrd="0" presId="urn:microsoft.com/office/officeart/2005/8/layout/radial1"/>
    <dgm:cxn modelId="{640C5489-610F-4714-80FA-91E585BFFE62}" type="presParOf" srcId="{97907905-BDE9-4CA9-93C1-F25D965D6B8E}" destId="{EF15E945-00E9-42AE-8E31-556E40021993}" srcOrd="15" destOrd="0" presId="urn:microsoft.com/office/officeart/2005/8/layout/radial1"/>
    <dgm:cxn modelId="{F3CD40C1-5ABC-4847-A90C-230186CA5F72}" type="presParOf" srcId="{EF15E945-00E9-42AE-8E31-556E40021993}" destId="{26DF01C1-F104-4222-8BD9-70162B76EF9D}" srcOrd="0" destOrd="0" presId="urn:microsoft.com/office/officeart/2005/8/layout/radial1"/>
    <dgm:cxn modelId="{3DA4F233-3DE4-49DC-BE08-8D46C98607BF}" type="presParOf" srcId="{97907905-BDE9-4CA9-93C1-F25D965D6B8E}" destId="{615D8EC6-A1EB-4469-9F24-8004D254D20C}" srcOrd="16" destOrd="0" presId="urn:microsoft.com/office/officeart/2005/8/layout/radial1"/>
    <dgm:cxn modelId="{C9FDA0FA-C9D5-44E7-84A2-6D5E8D8F36FF}" type="presParOf" srcId="{97907905-BDE9-4CA9-93C1-F25D965D6B8E}" destId="{1D56C8CB-927E-4A4C-8F33-D759D0083350}" srcOrd="17" destOrd="0" presId="urn:microsoft.com/office/officeart/2005/8/layout/radial1"/>
    <dgm:cxn modelId="{2319DF8F-0516-4F1D-8D4D-BEFC0D7DFBD4}" type="presParOf" srcId="{1D56C8CB-927E-4A4C-8F33-D759D0083350}" destId="{9E941BE3-3CA0-486A-B357-C1A29B7266FF}" srcOrd="0" destOrd="0" presId="urn:microsoft.com/office/officeart/2005/8/layout/radial1"/>
    <dgm:cxn modelId="{120E3511-B236-402F-ACEA-1401D4FAA2F4}" type="presParOf" srcId="{97907905-BDE9-4CA9-93C1-F25D965D6B8E}" destId="{F76F035B-252D-4753-A087-BD79C1C39FF8}" srcOrd="18" destOrd="0" presId="urn:microsoft.com/office/officeart/2005/8/layout/radial1"/>
    <dgm:cxn modelId="{99F1F222-D19D-4145-91BE-7E9D7A47A2DF}" type="presParOf" srcId="{97907905-BDE9-4CA9-93C1-F25D965D6B8E}" destId="{757D0BC2-8139-4406-B239-D63297780806}" srcOrd="19" destOrd="0" presId="urn:microsoft.com/office/officeart/2005/8/layout/radial1"/>
    <dgm:cxn modelId="{4D5769A0-BC00-4327-BC3A-3BB7908D3204}" type="presParOf" srcId="{757D0BC2-8139-4406-B239-D63297780806}" destId="{EE35C8D8-4C2D-42EC-B566-7FA5944B4F11}" srcOrd="0" destOrd="0" presId="urn:microsoft.com/office/officeart/2005/8/layout/radial1"/>
    <dgm:cxn modelId="{0A6063A3-30B0-4B11-8ACB-5D2C69BFA4B6}" type="presParOf" srcId="{97907905-BDE9-4CA9-93C1-F25D965D6B8E}" destId="{AA101463-23CD-4CD6-BF07-5081EC45A8D4}" srcOrd="20" destOrd="0" presId="urn:microsoft.com/office/officeart/2005/8/layout/radial1"/>
    <dgm:cxn modelId="{10D12791-A481-4596-9C02-708ABD32BF27}" type="presParOf" srcId="{97907905-BDE9-4CA9-93C1-F25D965D6B8E}" destId="{3E14496B-01C0-4C86-AFF2-CC3969EB0CA9}" srcOrd="21" destOrd="0" presId="urn:microsoft.com/office/officeart/2005/8/layout/radial1"/>
    <dgm:cxn modelId="{57A8D40E-8F57-4D38-AFAF-DDFAC90C58A3}" type="presParOf" srcId="{3E14496B-01C0-4C86-AFF2-CC3969EB0CA9}" destId="{9BA35E35-7CCA-4B06-8EBE-715118318624}" srcOrd="0" destOrd="0" presId="urn:microsoft.com/office/officeart/2005/8/layout/radial1"/>
    <dgm:cxn modelId="{CFC69C1E-5A3F-4915-A62D-DC7EFDECEDEE}" type="presParOf" srcId="{97907905-BDE9-4CA9-93C1-F25D965D6B8E}" destId="{27622429-B4FE-422E-B7FE-E4BA29185AF2}"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1119A-77E3-40A3-A32F-F9F83B56316F}">
      <dsp:nvSpPr>
        <dsp:cNvPr id="0" name=""/>
        <dsp:cNvSpPr/>
      </dsp:nvSpPr>
      <dsp:spPr>
        <a:xfrm>
          <a:off x="3112708" y="2815507"/>
          <a:ext cx="1217463" cy="12174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rPr>
            <a:t>WMO </a:t>
          </a:r>
          <a:br>
            <a:rPr kumimoji="0" lang="en-US" sz="1200" b="1" i="0" u="none" strike="noStrike" kern="1200" cap="none" normalizeH="0" baseline="0" dirty="0" smtClean="0">
              <a:ln>
                <a:noFill/>
              </a:ln>
              <a:solidFill>
                <a:schemeClr val="tx1"/>
              </a:solidFill>
              <a:effectLst/>
              <a:latin typeface="Arial" charset="0"/>
            </a:rPr>
          </a:br>
          <a:r>
            <a:rPr kumimoji="0" lang="en-US" sz="1200" b="1" i="0" u="none" strike="noStrike" kern="1200" cap="none" normalizeH="0" baseline="0" dirty="0" smtClean="0">
              <a:ln>
                <a:noFill/>
              </a:ln>
              <a:solidFill>
                <a:schemeClr val="tx1"/>
              </a:solidFill>
              <a:effectLst/>
              <a:latin typeface="Arial" charset="0"/>
            </a:rPr>
            <a:t>Information </a:t>
          </a:r>
          <a:br>
            <a:rPr kumimoji="0" lang="en-US" sz="1200" b="1" i="0" u="none" strike="noStrike" kern="1200" cap="none" normalizeH="0" baseline="0" dirty="0" smtClean="0">
              <a:ln>
                <a:noFill/>
              </a:ln>
              <a:solidFill>
                <a:schemeClr val="tx1"/>
              </a:solidFill>
              <a:effectLst/>
              <a:latin typeface="Arial" charset="0"/>
            </a:rPr>
          </a:br>
          <a:r>
            <a:rPr kumimoji="0" lang="en-US" sz="1200" b="1" i="0" u="none" strike="noStrike" kern="1200" cap="none" normalizeH="0" baseline="0" dirty="0" smtClean="0">
              <a:ln>
                <a:noFill/>
              </a:ln>
              <a:solidFill>
                <a:schemeClr val="tx1"/>
              </a:solidFill>
              <a:effectLst/>
              <a:latin typeface="Arial" charset="0"/>
            </a:rPr>
            <a:t>System </a:t>
          </a:r>
          <a:br>
            <a:rPr kumimoji="0" lang="en-US" sz="1200" b="1" i="0" u="none" strike="noStrike" kern="1200" cap="none" normalizeH="0" baseline="0" dirty="0" smtClean="0">
              <a:ln>
                <a:noFill/>
              </a:ln>
              <a:solidFill>
                <a:schemeClr val="tx1"/>
              </a:solidFill>
              <a:effectLst/>
              <a:latin typeface="Arial" charset="0"/>
            </a:rPr>
          </a:br>
          <a:r>
            <a:rPr kumimoji="0" lang="en-US" sz="1200" b="1" i="0" u="none" strike="noStrike" kern="1200" cap="none" normalizeH="0" baseline="0" dirty="0" smtClean="0">
              <a:ln>
                <a:noFill/>
              </a:ln>
              <a:solidFill>
                <a:schemeClr val="tx1"/>
              </a:solidFill>
              <a:effectLst/>
              <a:latin typeface="Arial" charset="0"/>
            </a:rPr>
            <a:t>(WIS)</a:t>
          </a:r>
        </a:p>
      </dsp:txBody>
      <dsp:txXfrm>
        <a:off x="3291001" y="2993800"/>
        <a:ext cx="860877" cy="860877"/>
      </dsp:txXfrm>
    </dsp:sp>
    <dsp:sp modelId="{E1023444-5346-4B5D-ADBA-965B0CF35CB9}">
      <dsp:nvSpPr>
        <dsp:cNvPr id="0" name=""/>
        <dsp:cNvSpPr/>
      </dsp:nvSpPr>
      <dsp:spPr>
        <a:xfrm rot="16200000">
          <a:off x="2924846" y="2004192"/>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681610" y="1979084"/>
        <a:ext cx="79659" cy="79659"/>
      </dsp:txXfrm>
    </dsp:sp>
    <dsp:sp modelId="{BED87F5E-328A-46A1-A60A-EC5376E9E44E}">
      <dsp:nvSpPr>
        <dsp:cNvPr id="0" name=""/>
        <dsp:cNvSpPr/>
      </dsp:nvSpPr>
      <dsp:spPr>
        <a:xfrm>
          <a:off x="3112708" y="4857"/>
          <a:ext cx="1217463" cy="1217463"/>
        </a:xfrm>
        <a:prstGeom prst="ellipse">
          <a:avLst/>
        </a:prstGeom>
        <a:solidFill>
          <a:srgbClr val="FF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WMO Integrated Global Observing System (WIGOS)</a:t>
          </a:r>
        </a:p>
      </dsp:txBody>
      <dsp:txXfrm>
        <a:off x="3291001" y="183150"/>
        <a:ext cx="860877" cy="860877"/>
      </dsp:txXfrm>
    </dsp:sp>
    <dsp:sp modelId="{9268071F-77CE-4939-8DD1-F3FB2EF77212}">
      <dsp:nvSpPr>
        <dsp:cNvPr id="0" name=""/>
        <dsp:cNvSpPr/>
      </dsp:nvSpPr>
      <dsp:spPr>
        <a:xfrm rot="18163636">
          <a:off x="3684622" y="2227283"/>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441386" y="2202175"/>
        <a:ext cx="79659" cy="79659"/>
      </dsp:txXfrm>
    </dsp:sp>
    <dsp:sp modelId="{71E01A5B-865E-490D-B045-33C589595220}">
      <dsp:nvSpPr>
        <dsp:cNvPr id="0" name=""/>
        <dsp:cNvSpPr/>
      </dsp:nvSpPr>
      <dsp:spPr>
        <a:xfrm>
          <a:off x="4632260" y="451038"/>
          <a:ext cx="1217463" cy="1217463"/>
        </a:xfrm>
        <a:prstGeom prst="ellipse">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Observing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System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(GOS)</a:t>
          </a:r>
        </a:p>
      </dsp:txBody>
      <dsp:txXfrm>
        <a:off x="4810553" y="629331"/>
        <a:ext cx="860877" cy="860877"/>
      </dsp:txXfrm>
    </dsp:sp>
    <dsp:sp modelId="{F9B20B8C-D70C-47CE-A3F0-DA5A3EF90B9F}">
      <dsp:nvSpPr>
        <dsp:cNvPr id="0" name=""/>
        <dsp:cNvSpPr/>
      </dsp:nvSpPr>
      <dsp:spPr>
        <a:xfrm rot="20127273">
          <a:off x="4203175" y="2825724"/>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959938" y="2800616"/>
        <a:ext cx="79659" cy="79659"/>
      </dsp:txXfrm>
    </dsp:sp>
    <dsp:sp modelId="{0F1F0832-99EA-4969-B4B3-8883D054EF71}">
      <dsp:nvSpPr>
        <dsp:cNvPr id="0" name=""/>
        <dsp:cNvSpPr/>
      </dsp:nvSpPr>
      <dsp:spPr>
        <a:xfrm>
          <a:off x="5669365" y="1647921"/>
          <a:ext cx="1217463" cy="1217463"/>
        </a:xfrm>
        <a:prstGeom prst="ellipse">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Atmosphere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Watch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(GAW)</a:t>
          </a:r>
        </a:p>
      </dsp:txBody>
      <dsp:txXfrm>
        <a:off x="5847658" y="1826214"/>
        <a:ext cx="860877" cy="860877"/>
      </dsp:txXfrm>
    </dsp:sp>
    <dsp:sp modelId="{DF18DF5B-69B1-4FE5-8CD0-07E4422BBD92}">
      <dsp:nvSpPr>
        <dsp:cNvPr id="0" name=""/>
        <dsp:cNvSpPr/>
      </dsp:nvSpPr>
      <dsp:spPr>
        <a:xfrm rot="490909">
          <a:off x="4315867" y="3609516"/>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072631" y="3584408"/>
        <a:ext cx="79659" cy="79659"/>
      </dsp:txXfrm>
    </dsp:sp>
    <dsp:sp modelId="{DE107E4E-48AA-4C83-927B-3B2AD552ABDD}">
      <dsp:nvSpPr>
        <dsp:cNvPr id="0" name=""/>
        <dsp:cNvSpPr/>
      </dsp:nvSpPr>
      <dsp:spPr>
        <a:xfrm>
          <a:off x="5894750" y="3215505"/>
          <a:ext cx="1217463" cy="1217463"/>
        </a:xfrm>
        <a:prstGeom prst="ellipse">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a:t>
          </a:r>
          <a:r>
            <a:rPr kumimoji="0" lang="en-US" sz="900" b="1" i="0" u="none" strike="noStrike" kern="1200" cap="none" normalizeH="0" baseline="0" dirty="0" err="1" smtClean="0">
              <a:ln>
                <a:noFill/>
              </a:ln>
              <a:solidFill>
                <a:schemeClr val="tx1"/>
              </a:solidFill>
              <a:effectLst/>
              <a:latin typeface="Arial" charset="0"/>
            </a:rPr>
            <a:t>Cryosphere</a:t>
          </a:r>
          <a:r>
            <a:rPr kumimoji="0" lang="en-US" sz="900" b="1" i="0" u="none" strike="noStrike" kern="1200" cap="none" normalizeH="0" baseline="0" dirty="0" smtClean="0">
              <a:ln>
                <a:noFill/>
              </a:ln>
              <a:solidFill>
                <a:schemeClr val="tx1"/>
              </a:solidFill>
              <a:effectLst/>
              <a:latin typeface="Arial" charset="0"/>
            </a:rPr>
            <a:t> Watch (GCW)</a:t>
          </a:r>
        </a:p>
      </dsp:txBody>
      <dsp:txXfrm>
        <a:off x="6073043" y="3393798"/>
        <a:ext cx="860877" cy="860877"/>
      </dsp:txXfrm>
    </dsp:sp>
    <dsp:sp modelId="{6356AEAE-9695-4499-B7B6-51E70702822E}">
      <dsp:nvSpPr>
        <dsp:cNvPr id="0" name=""/>
        <dsp:cNvSpPr/>
      </dsp:nvSpPr>
      <dsp:spPr>
        <a:xfrm rot="2454545">
          <a:off x="3986920" y="4329810"/>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743684" y="4304702"/>
        <a:ext cx="79659" cy="79659"/>
      </dsp:txXfrm>
    </dsp:sp>
    <dsp:sp modelId="{6129CAE1-E3AF-459B-B7EC-DFCD0FD4E91F}">
      <dsp:nvSpPr>
        <dsp:cNvPr id="0" name=""/>
        <dsp:cNvSpPr/>
      </dsp:nvSpPr>
      <dsp:spPr>
        <a:xfrm>
          <a:off x="5236855" y="4656092"/>
          <a:ext cx="1217463" cy="1217463"/>
        </a:xfrm>
        <a:prstGeom prst="ellipse">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World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Hydrological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Cycle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Observing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System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(WHYCOS)</a:t>
          </a:r>
        </a:p>
      </dsp:txBody>
      <dsp:txXfrm>
        <a:off x="5415148" y="4834385"/>
        <a:ext cx="860877" cy="860877"/>
      </dsp:txXfrm>
    </dsp:sp>
    <dsp:sp modelId="{4B0207D9-C190-4308-B51F-BA11FFD5E5A0}">
      <dsp:nvSpPr>
        <dsp:cNvPr id="0" name=""/>
        <dsp:cNvSpPr/>
      </dsp:nvSpPr>
      <dsp:spPr>
        <a:xfrm rot="4418182">
          <a:off x="3320772" y="4757917"/>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77536" y="4732809"/>
        <a:ext cx="79659" cy="79659"/>
      </dsp:txXfrm>
    </dsp:sp>
    <dsp:sp modelId="{022DE712-7914-40BC-ADE5-A6356D6639AA}">
      <dsp:nvSpPr>
        <dsp:cNvPr id="0" name=""/>
        <dsp:cNvSpPr/>
      </dsp:nvSpPr>
      <dsp:spPr>
        <a:xfrm>
          <a:off x="3904559" y="5512306"/>
          <a:ext cx="1217463" cy="1217463"/>
        </a:xfrm>
        <a:prstGeom prst="ellipse">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Terrestrial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Observing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System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(GTOS)</a:t>
          </a:r>
        </a:p>
      </dsp:txBody>
      <dsp:txXfrm>
        <a:off x="4082852" y="5690599"/>
        <a:ext cx="860877" cy="860877"/>
      </dsp:txXfrm>
    </dsp:sp>
    <dsp:sp modelId="{E4C81E05-548D-4ECF-B4FE-D5AE50210784}">
      <dsp:nvSpPr>
        <dsp:cNvPr id="0" name=""/>
        <dsp:cNvSpPr/>
      </dsp:nvSpPr>
      <dsp:spPr>
        <a:xfrm rot="6381818">
          <a:off x="2528920" y="4757917"/>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3285684" y="4732809"/>
        <a:ext cx="79659" cy="79659"/>
      </dsp:txXfrm>
    </dsp:sp>
    <dsp:sp modelId="{CFA14FD7-C16E-4339-96B8-2BFD51A1FC98}">
      <dsp:nvSpPr>
        <dsp:cNvPr id="0" name=""/>
        <dsp:cNvSpPr/>
      </dsp:nvSpPr>
      <dsp:spPr>
        <a:xfrm>
          <a:off x="2320856" y="5512306"/>
          <a:ext cx="1217463" cy="1217463"/>
        </a:xfrm>
        <a:prstGeom prst="ellipse">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smtClean="0">
              <a:ln>
                <a:noFill/>
              </a:ln>
              <a:solidFill>
                <a:schemeClr val="tx1"/>
              </a:solidFill>
              <a:effectLst/>
              <a:latin typeface="Arial" charset="0"/>
            </a:rPr>
            <a:t>Global </a:t>
          </a:r>
          <a:br>
            <a:rPr kumimoji="0" lang="en-US" sz="900" b="1" i="0" u="none" strike="noStrike" kern="1200" cap="none" normalizeH="0" baseline="0" smtClean="0">
              <a:ln>
                <a:noFill/>
              </a:ln>
              <a:solidFill>
                <a:schemeClr val="tx1"/>
              </a:solidFill>
              <a:effectLst/>
              <a:latin typeface="Arial" charset="0"/>
            </a:rPr>
          </a:br>
          <a:r>
            <a:rPr kumimoji="0" lang="en-US" sz="900" b="1" i="0" u="none" strike="noStrike" kern="1200" cap="none" normalizeH="0" baseline="0" smtClean="0">
              <a:ln>
                <a:noFill/>
              </a:ln>
              <a:solidFill>
                <a:schemeClr val="tx1"/>
              </a:solidFill>
              <a:effectLst/>
              <a:latin typeface="Arial" charset="0"/>
            </a:rPr>
            <a:t>Ocean </a:t>
          </a:r>
          <a:br>
            <a:rPr kumimoji="0" lang="en-US" sz="900" b="1" i="0" u="none" strike="noStrike" kern="1200" cap="none" normalizeH="0" baseline="0" smtClean="0">
              <a:ln>
                <a:noFill/>
              </a:ln>
              <a:solidFill>
                <a:schemeClr val="tx1"/>
              </a:solidFill>
              <a:effectLst/>
              <a:latin typeface="Arial" charset="0"/>
            </a:rPr>
          </a:br>
          <a:r>
            <a:rPr kumimoji="0" lang="en-US" sz="900" b="1" i="0" u="none" strike="noStrike" kern="1200" cap="none" normalizeH="0" baseline="0" smtClean="0">
              <a:ln>
                <a:noFill/>
              </a:ln>
              <a:solidFill>
                <a:schemeClr val="tx1"/>
              </a:solidFill>
              <a:effectLst/>
              <a:latin typeface="Arial" charset="0"/>
            </a:rPr>
            <a:t>Observing </a:t>
          </a:r>
          <a:br>
            <a:rPr kumimoji="0" lang="en-US" sz="900" b="1" i="0" u="none" strike="noStrike" kern="1200" cap="none" normalizeH="0" baseline="0" smtClean="0">
              <a:ln>
                <a:noFill/>
              </a:ln>
              <a:solidFill>
                <a:schemeClr val="tx1"/>
              </a:solidFill>
              <a:effectLst/>
              <a:latin typeface="Arial" charset="0"/>
            </a:rPr>
          </a:br>
          <a:r>
            <a:rPr kumimoji="0" lang="en-US" sz="900" b="1" i="0" u="none" strike="noStrike" kern="1200" cap="none" normalizeH="0" baseline="0" smtClean="0">
              <a:ln>
                <a:noFill/>
              </a:ln>
              <a:solidFill>
                <a:schemeClr val="tx1"/>
              </a:solidFill>
              <a:effectLst/>
              <a:latin typeface="Arial" charset="0"/>
            </a:rPr>
            <a:t>System </a:t>
          </a:r>
          <a:br>
            <a:rPr kumimoji="0" lang="en-US" sz="900" b="1" i="0" u="none" strike="noStrike" kern="1200" cap="none" normalizeH="0" baseline="0" smtClean="0">
              <a:ln>
                <a:noFill/>
              </a:ln>
              <a:solidFill>
                <a:schemeClr val="tx1"/>
              </a:solidFill>
              <a:effectLst/>
              <a:latin typeface="Arial" charset="0"/>
            </a:rPr>
          </a:br>
          <a:r>
            <a:rPr kumimoji="0" lang="en-US" sz="900" b="1" i="0" u="none" strike="noStrike" kern="1200" cap="none" normalizeH="0" baseline="0" smtClean="0">
              <a:ln>
                <a:noFill/>
              </a:ln>
              <a:solidFill>
                <a:schemeClr val="tx1"/>
              </a:solidFill>
              <a:effectLst/>
              <a:latin typeface="Arial" charset="0"/>
            </a:rPr>
            <a:t>(GOOS)</a:t>
          </a:r>
        </a:p>
      </dsp:txBody>
      <dsp:txXfrm>
        <a:off x="2499149" y="5690599"/>
        <a:ext cx="860877" cy="860877"/>
      </dsp:txXfrm>
    </dsp:sp>
    <dsp:sp modelId="{EF15E945-00E9-42AE-8E31-556E40021993}">
      <dsp:nvSpPr>
        <dsp:cNvPr id="0" name=""/>
        <dsp:cNvSpPr/>
      </dsp:nvSpPr>
      <dsp:spPr>
        <a:xfrm rot="8345455">
          <a:off x="1862772" y="4329810"/>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619536" y="4304702"/>
        <a:ext cx="79659" cy="79659"/>
      </dsp:txXfrm>
    </dsp:sp>
    <dsp:sp modelId="{615D8EC6-A1EB-4469-9F24-8004D254D20C}">
      <dsp:nvSpPr>
        <dsp:cNvPr id="0" name=""/>
        <dsp:cNvSpPr/>
      </dsp:nvSpPr>
      <dsp:spPr>
        <a:xfrm>
          <a:off x="988560" y="4656092"/>
          <a:ext cx="1217463" cy="1217463"/>
        </a:xfrm>
        <a:prstGeom prst="ellipse">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Climate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Observing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System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(GCOS)</a:t>
          </a:r>
        </a:p>
      </dsp:txBody>
      <dsp:txXfrm>
        <a:off x="1166853" y="4834385"/>
        <a:ext cx="860877" cy="860877"/>
      </dsp:txXfrm>
    </dsp:sp>
    <dsp:sp modelId="{1D56C8CB-927E-4A4C-8F33-D759D0083350}">
      <dsp:nvSpPr>
        <dsp:cNvPr id="0" name=""/>
        <dsp:cNvSpPr/>
      </dsp:nvSpPr>
      <dsp:spPr>
        <a:xfrm rot="10309091">
          <a:off x="1533825" y="3609516"/>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290589" y="3584408"/>
        <a:ext cx="79659" cy="79659"/>
      </dsp:txXfrm>
    </dsp:sp>
    <dsp:sp modelId="{F76F035B-252D-4753-A087-BD79C1C39FF8}">
      <dsp:nvSpPr>
        <dsp:cNvPr id="0" name=""/>
        <dsp:cNvSpPr/>
      </dsp:nvSpPr>
      <dsp:spPr>
        <a:xfrm>
          <a:off x="330666" y="3215505"/>
          <a:ext cx="1217463" cy="1217463"/>
        </a:xfrm>
        <a:prstGeom prst="ellipse">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World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Climate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err="1" smtClean="0">
              <a:ln>
                <a:noFill/>
              </a:ln>
              <a:solidFill>
                <a:schemeClr val="tx1"/>
              </a:solidFill>
              <a:effectLst/>
              <a:latin typeface="Arial" charset="0"/>
            </a:rPr>
            <a:t>Programme</a:t>
          </a:r>
          <a:r>
            <a:rPr kumimoji="0" lang="en-US" sz="900" b="1" i="0" u="none" strike="noStrike" kern="1200" cap="none" normalizeH="0" baseline="0" dirty="0" smtClean="0">
              <a:ln>
                <a:noFill/>
              </a:ln>
              <a:solidFill>
                <a:schemeClr val="tx1"/>
              </a:solidFill>
              <a:effectLst/>
              <a:latin typeface="Arial" charset="0"/>
            </a:rPr>
            <a:t>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(WCP)</a:t>
          </a:r>
        </a:p>
      </dsp:txBody>
      <dsp:txXfrm>
        <a:off x="508959" y="3393798"/>
        <a:ext cx="860877" cy="860877"/>
      </dsp:txXfrm>
    </dsp:sp>
    <dsp:sp modelId="{757D0BC2-8139-4406-B239-D63297780806}">
      <dsp:nvSpPr>
        <dsp:cNvPr id="0" name=""/>
        <dsp:cNvSpPr/>
      </dsp:nvSpPr>
      <dsp:spPr>
        <a:xfrm rot="12272727">
          <a:off x="1646518" y="2825724"/>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403281" y="2800616"/>
        <a:ext cx="79659" cy="79659"/>
      </dsp:txXfrm>
    </dsp:sp>
    <dsp:sp modelId="{AA101463-23CD-4CD6-BF07-5081EC45A8D4}">
      <dsp:nvSpPr>
        <dsp:cNvPr id="0" name=""/>
        <dsp:cNvSpPr/>
      </dsp:nvSpPr>
      <dsp:spPr>
        <a:xfrm>
          <a:off x="556051" y="1647921"/>
          <a:ext cx="1217463" cy="1217463"/>
        </a:xfrm>
        <a:prstGeom prst="ellipse">
          <a:avLst/>
        </a:prstGeom>
        <a:solidFill>
          <a:srgbClr val="FF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Framework for Climate Services (GFCS)</a:t>
          </a:r>
        </a:p>
      </dsp:txBody>
      <dsp:txXfrm>
        <a:off x="734344" y="1826214"/>
        <a:ext cx="860877" cy="860877"/>
      </dsp:txXfrm>
    </dsp:sp>
    <dsp:sp modelId="{3E14496B-01C0-4C86-AFF2-CC3969EB0CA9}">
      <dsp:nvSpPr>
        <dsp:cNvPr id="0" name=""/>
        <dsp:cNvSpPr/>
      </dsp:nvSpPr>
      <dsp:spPr>
        <a:xfrm rot="14236364">
          <a:off x="2165070" y="2227283"/>
          <a:ext cx="1593186" cy="29443"/>
        </a:xfrm>
        <a:custGeom>
          <a:avLst/>
          <a:gdLst/>
          <a:ahLst/>
          <a:cxnLst/>
          <a:rect l="0" t="0" r="0" b="0"/>
          <a:pathLst>
            <a:path>
              <a:moveTo>
                <a:pt x="0" y="14721"/>
              </a:moveTo>
              <a:lnTo>
                <a:pt x="1593186" y="14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2921834" y="2202175"/>
        <a:ext cx="79659" cy="79659"/>
      </dsp:txXfrm>
    </dsp:sp>
    <dsp:sp modelId="{27622429-B4FE-422E-B7FE-E4BA29185AF2}">
      <dsp:nvSpPr>
        <dsp:cNvPr id="0" name=""/>
        <dsp:cNvSpPr/>
      </dsp:nvSpPr>
      <dsp:spPr>
        <a:xfrm>
          <a:off x="1593156" y="451038"/>
          <a:ext cx="1217463" cy="12174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Global Earth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Observations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System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of Systems </a:t>
          </a:r>
          <a:br>
            <a:rPr kumimoji="0" lang="en-US" sz="900" b="1" i="0" u="none" strike="noStrike" kern="1200" cap="none" normalizeH="0" baseline="0" dirty="0" smtClean="0">
              <a:ln>
                <a:noFill/>
              </a:ln>
              <a:solidFill>
                <a:schemeClr val="tx1"/>
              </a:solidFill>
              <a:effectLst/>
              <a:latin typeface="Arial" charset="0"/>
            </a:rPr>
          </a:br>
          <a:r>
            <a:rPr kumimoji="0" lang="en-US" sz="900" b="1" i="0" u="none" strike="noStrike" kern="1200" cap="none" normalizeH="0" baseline="0" dirty="0" smtClean="0">
              <a:ln>
                <a:noFill/>
              </a:ln>
              <a:solidFill>
                <a:schemeClr val="tx1"/>
              </a:solidFill>
              <a:effectLst/>
              <a:latin typeface="Arial" charset="0"/>
            </a:rPr>
            <a:t>(GEOSS)</a:t>
          </a:r>
        </a:p>
      </dsp:txBody>
      <dsp:txXfrm>
        <a:off x="1771449" y="629331"/>
        <a:ext cx="860877" cy="86087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defTabSz="925513">
              <a:defRPr sz="1000" i="1">
                <a:latin typeface="Times New Roman" pitchFamily="18" charset="0"/>
              </a:defRPr>
            </a:lvl1pPr>
          </a:lstStyle>
          <a:p>
            <a:r>
              <a:rPr lang="en-US"/>
              <a:t>WIS-Overview  101</a:t>
            </a:r>
          </a:p>
        </p:txBody>
      </p:sp>
      <p:sp>
        <p:nvSpPr>
          <p:cNvPr id="3075" name="Rectangle 3"/>
          <p:cNvSpPr>
            <a:spLocks noGrp="1" noChangeArrowheads="1"/>
          </p:cNvSpPr>
          <p:nvPr>
            <p:ph type="dt" sz="quarter" idx="1"/>
          </p:nvPr>
        </p:nvSpPr>
        <p:spPr bwMode="auto">
          <a:xfrm>
            <a:off x="3851275" y="-1588"/>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fld id="{405DF434-1D47-4706-99B4-4425E6A7D339}" type="datetime3">
              <a:rPr lang="en-US"/>
              <a:pPr/>
              <a:t>13 May 2014</a:t>
            </a:fld>
            <a:endParaRPr lang="en-US"/>
          </a:p>
        </p:txBody>
      </p:sp>
      <p:sp>
        <p:nvSpPr>
          <p:cNvPr id="3076" name="Rectangle 4"/>
          <p:cNvSpPr>
            <a:spLocks noGrp="1" noChangeArrowheads="1"/>
          </p:cNvSpPr>
          <p:nvPr>
            <p:ph type="ftr" sz="quarter" idx="2"/>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defTabSz="925513">
              <a:defRPr sz="1000" i="1">
                <a:latin typeface="Times New Roman" pitchFamily="18" charset="0"/>
              </a:defRPr>
            </a:lvl1pPr>
          </a:lstStyle>
          <a:p>
            <a:endParaRPr lang="en-US"/>
          </a:p>
        </p:txBody>
      </p:sp>
      <p:sp>
        <p:nvSpPr>
          <p:cNvPr id="3077" name="Rectangle 5"/>
          <p:cNvSpPr>
            <a:spLocks noGrp="1" noChangeArrowheads="1"/>
          </p:cNvSpPr>
          <p:nvPr>
            <p:ph type="sldNum" sz="quarter" idx="3"/>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algn="r" defTabSz="925513">
              <a:defRPr sz="1000" i="1">
                <a:latin typeface="Times New Roman" pitchFamily="18" charset="0"/>
              </a:defRPr>
            </a:lvl1pPr>
          </a:lstStyle>
          <a:p>
            <a:fld id="{4691DF95-0C89-4274-A121-48A4184F03FB}" type="slidenum">
              <a:rPr lang="en-US"/>
              <a:pPr/>
              <a:t>‹#›</a:t>
            </a:fld>
            <a:endParaRPr lang="en-US"/>
          </a:p>
        </p:txBody>
      </p:sp>
      <p:sp>
        <p:nvSpPr>
          <p:cNvPr id="3078" name="Rectangle 6"/>
          <p:cNvSpPr>
            <a:spLocks noChangeArrowheads="1"/>
          </p:cNvSpPr>
          <p:nvPr/>
        </p:nvSpPr>
        <p:spPr bwMode="auto">
          <a:xfrm>
            <a:off x="3059113" y="9456738"/>
            <a:ext cx="668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403" tIns="45006" rIns="88403" bIns="45006">
            <a:spAutoFit/>
          </a:bodyPr>
          <a:lstStyle/>
          <a:p>
            <a:pPr algn="ctr" defTabSz="879475">
              <a:lnSpc>
                <a:spcPct val="90000"/>
              </a:lnSpc>
            </a:pPr>
            <a:r>
              <a:rPr lang="en-US" sz="1200">
                <a:latin typeface="Times New Roman" pitchFamily="18" charset="0"/>
              </a:rPr>
              <a:t>Page </a:t>
            </a:r>
            <a:fld id="{5FD516A8-376F-4AD2-A891-AA929D8377A5}" type="slidenum">
              <a:rPr lang="en-US" sz="1200">
                <a:latin typeface="Times New Roman" pitchFamily="18" charset="0"/>
              </a:rPr>
              <a:pPr algn="ctr" defTabSz="879475">
                <a:lnSpc>
                  <a:spcPct val="90000"/>
                </a:lnSpc>
              </a:pPr>
              <a:t>‹#›</a:t>
            </a:fld>
            <a:endParaRPr lang="en-US" sz="1200">
              <a:latin typeface="Times New Roman" pitchFamily="18" charset="0"/>
            </a:endParaRPr>
          </a:p>
        </p:txBody>
      </p:sp>
    </p:spTree>
    <p:extLst>
      <p:ext uri="{BB962C8B-B14F-4D97-AF65-F5344CB8AC3E}">
        <p14:creationId xmlns:p14="http://schemas.microsoft.com/office/powerpoint/2010/main" val="268614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ftr" sz="quarter" idx="4"/>
          </p:nvPr>
        </p:nvSpPr>
        <p:spPr bwMode="auto">
          <a:xfrm>
            <a:off x="295275" y="9431338"/>
            <a:ext cx="26511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defTabSz="925513">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51275" y="9431338"/>
            <a:ext cx="2525713"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b" anchorCtr="0" compatLnSpc="1">
            <a:prstTxWarp prst="textNoShape">
              <a:avLst/>
            </a:prstTxWarp>
          </a:bodyPr>
          <a:lstStyle>
            <a:lvl1pPr algn="r" defTabSz="925513">
              <a:defRPr sz="1000" i="1">
                <a:latin typeface="Times New Roman" pitchFamily="18" charset="0"/>
              </a:defRPr>
            </a:lvl1pPr>
          </a:lstStyle>
          <a:p>
            <a:fld id="{538087E2-DC0F-4109-AFE9-1EBF1F8801CF}" type="slidenum">
              <a:rPr lang="en-US"/>
              <a:pPr/>
              <a:t>‹#›</a:t>
            </a:fld>
            <a:endParaRPr lang="en-US"/>
          </a:p>
        </p:txBody>
      </p:sp>
      <p:sp>
        <p:nvSpPr>
          <p:cNvPr id="2054" name="Rectangle 6"/>
          <p:cNvSpPr>
            <a:spLocks noGrp="1" noChangeArrowheads="1"/>
          </p:cNvSpPr>
          <p:nvPr>
            <p:ph type="body" sz="quarter" idx="3"/>
          </p:nvPr>
        </p:nvSpPr>
        <p:spPr bwMode="auto">
          <a:xfrm>
            <a:off x="604838" y="3636963"/>
            <a:ext cx="5588000"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26" tIns="46613" rIns="93226" bIns="46613" numCol="1" anchor="t" anchorCtr="0" compatLnSpc="1">
            <a:prstTxWarp prst="textNoShape">
              <a:avLst/>
            </a:prstTxWarp>
          </a:bodyPr>
          <a:lstStyle/>
          <a:p>
            <a:pPr lvl="0"/>
            <a:endParaRPr lang="en-US" smtClean="0"/>
          </a:p>
          <a:p>
            <a:pPr lvl="0"/>
            <a:endParaRPr lang="en-US" smtClean="0"/>
          </a:p>
        </p:txBody>
      </p:sp>
      <p:sp>
        <p:nvSpPr>
          <p:cNvPr id="2055" name="Rectangle 7"/>
          <p:cNvSpPr>
            <a:spLocks noGrp="1" noRot="1" noChangeAspect="1" noChangeArrowheads="1" noTextEdit="1"/>
          </p:cNvSpPr>
          <p:nvPr>
            <p:ph type="sldImg" idx="2"/>
          </p:nvPr>
        </p:nvSpPr>
        <p:spPr bwMode="auto">
          <a:xfrm>
            <a:off x="1266825" y="550863"/>
            <a:ext cx="4265613" cy="295433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Grp="1" noChangeArrowheads="1"/>
          </p:cNvSpPr>
          <p:nvPr>
            <p:ph type="hdr" sz="quarter"/>
          </p:nvPr>
        </p:nvSpPr>
        <p:spPr bwMode="auto">
          <a:xfrm>
            <a:off x="3692525" y="82550"/>
            <a:ext cx="2952750"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r>
              <a:rPr lang="en-US"/>
              <a:t>WIS-Overview  101</a:t>
            </a:r>
          </a:p>
        </p:txBody>
      </p:sp>
      <p:sp>
        <p:nvSpPr>
          <p:cNvPr id="2057" name="Rectangle 9"/>
          <p:cNvSpPr>
            <a:spLocks noGrp="1" noChangeArrowheads="1"/>
          </p:cNvSpPr>
          <p:nvPr>
            <p:ph type="dt" idx="1"/>
          </p:nvPr>
        </p:nvSpPr>
        <p:spPr bwMode="auto">
          <a:xfrm>
            <a:off x="3698875" y="284163"/>
            <a:ext cx="2946400"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8" tIns="0" rIns="19288" bIns="0" numCol="1" anchor="t" anchorCtr="0" compatLnSpc="1">
            <a:prstTxWarp prst="textNoShape">
              <a:avLst/>
            </a:prstTxWarp>
          </a:bodyPr>
          <a:lstStyle>
            <a:lvl1pPr algn="r" defTabSz="925513">
              <a:defRPr sz="1000" i="1">
                <a:latin typeface="Times New Roman" pitchFamily="18" charset="0"/>
              </a:defRPr>
            </a:lvl1pPr>
          </a:lstStyle>
          <a:p>
            <a:fld id="{D9938A3C-E232-458C-83AA-F7CEDCC358D1}" type="datetime3">
              <a:rPr lang="en-US"/>
              <a:pPr/>
              <a:t>13 May 2014</a:t>
            </a:fld>
            <a:endParaRPr lang="en-US"/>
          </a:p>
        </p:txBody>
      </p:sp>
    </p:spTree>
    <p:extLst>
      <p:ext uri="{BB962C8B-B14F-4D97-AF65-F5344CB8AC3E}">
        <p14:creationId xmlns:p14="http://schemas.microsoft.com/office/powerpoint/2010/main" val="719072462"/>
      </p:ext>
    </p:extLst>
  </p:cSld>
  <p:clrMap bg1="lt1" tx1="dk1" bg2="lt2" tx2="dk2" accent1="accent1" accent2="accent2" accent3="accent3" accent4="accent4" accent5="accent5" accent6="accent6" hlink="hlink" folHlink="folHlink"/>
  <p:hf ftr="0"/>
  <p:notesStyle>
    <a:lvl1pPr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D693048-4572-4998-80F8-00742FC716BF}" type="slidenum">
              <a:rPr lang="en-US"/>
              <a:pPr/>
              <a:t>1</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1920E0BD-733E-4BB6-BE5B-B5415D48DFBE}" type="datetime3">
              <a:rPr lang="en-US"/>
              <a:pPr/>
              <a:t>13 May 2014</a:t>
            </a:fld>
            <a:endParaRPr lang="en-US"/>
          </a:p>
        </p:txBody>
      </p:sp>
      <p:sp>
        <p:nvSpPr>
          <p:cNvPr id="1916930" name="Rectangle 2"/>
          <p:cNvSpPr>
            <a:spLocks noGrp="1" noRot="1" noChangeAspect="1" noChangeArrowheads="1" noTextEdit="1"/>
          </p:cNvSpPr>
          <p:nvPr>
            <p:ph type="sldImg"/>
          </p:nvPr>
        </p:nvSpPr>
        <p:spPr>
          <a:ln/>
        </p:spPr>
      </p:sp>
      <p:sp>
        <p:nvSpPr>
          <p:cNvPr id="1916931" name="Rectangle 3"/>
          <p:cNvSpPr>
            <a:spLocks noGrp="1" noChangeArrowheads="1"/>
          </p:cNvSpPr>
          <p:nvPr>
            <p:ph type="body" idx="1"/>
          </p:nvPr>
        </p:nvSpPr>
        <p:spPr/>
        <p:txBody>
          <a:bodyPr/>
          <a:lstStyle/>
          <a:p>
            <a:r>
              <a:rPr lang="en-US" sz="1400" dirty="0" smtClean="0">
                <a:latin typeface="Arial" charset="0"/>
              </a:rPr>
              <a:t>This </a:t>
            </a:r>
            <a:r>
              <a:rPr lang="en-US" sz="1400" dirty="0">
                <a:latin typeface="Arial" charset="0"/>
              </a:rPr>
              <a:t>presentation is an overview of </a:t>
            </a:r>
            <a:r>
              <a:rPr lang="en-NZ" sz="1400" dirty="0">
                <a:latin typeface="Arial" charset="0"/>
              </a:rPr>
              <a:t>WIS. There is a one-page </a:t>
            </a:r>
            <a:r>
              <a:rPr lang="en-NZ" sz="1400" dirty="0" err="1">
                <a:latin typeface="Arial" charset="0"/>
              </a:rPr>
              <a:t>handout</a:t>
            </a:r>
            <a:r>
              <a:rPr lang="en-NZ" sz="1400" dirty="0">
                <a:latin typeface="Arial" charset="0"/>
              </a:rPr>
              <a:t> on this topic available as well.</a:t>
            </a:r>
          </a:p>
          <a:p>
            <a:r>
              <a:rPr lang="en-NZ" sz="1400" dirty="0" smtClean="0">
                <a:latin typeface="Arial" charset="0"/>
              </a:rPr>
              <a:t>It </a:t>
            </a:r>
            <a:r>
              <a:rPr lang="en-NZ" sz="1400" dirty="0">
                <a:latin typeface="Arial" charset="0"/>
              </a:rPr>
              <a:t>will explain </a:t>
            </a:r>
            <a:r>
              <a:rPr lang="en-US" sz="1400" dirty="0">
                <a:latin typeface="Arial" charset="0"/>
              </a:rPr>
              <a:t>why WIS is required by WMO, and what are its expected benefits. </a:t>
            </a:r>
          </a:p>
          <a:p>
            <a:r>
              <a:rPr lang="en-US" sz="1400" dirty="0" smtClean="0">
                <a:latin typeface="Arial" charset="0"/>
              </a:rPr>
              <a:t>It </a:t>
            </a:r>
            <a:r>
              <a:rPr lang="en-US" sz="1400" dirty="0">
                <a:latin typeface="Arial" charset="0"/>
              </a:rPr>
              <a:t>will note how the Global Telecommunication System (GTS) </a:t>
            </a:r>
            <a:br>
              <a:rPr lang="en-US" sz="1400" dirty="0">
                <a:latin typeface="Arial" charset="0"/>
              </a:rPr>
            </a:br>
            <a:r>
              <a:rPr lang="en-US" sz="1400" dirty="0">
                <a:latin typeface="Arial" charset="0"/>
              </a:rPr>
              <a:t>serves the WMO mission in collecting and exchanging data. </a:t>
            </a:r>
          </a:p>
          <a:p>
            <a:r>
              <a:rPr lang="en-US" sz="1400" dirty="0">
                <a:latin typeface="Arial" charset="0"/>
              </a:rPr>
              <a:t>We will see that WIS is being implemented in two parallel parts: </a:t>
            </a:r>
            <a:br>
              <a:rPr lang="en-US" sz="1400" dirty="0">
                <a:latin typeface="Arial" charset="0"/>
              </a:rPr>
            </a:br>
            <a:r>
              <a:rPr lang="en-US" sz="1400" dirty="0">
                <a:latin typeface="Arial" charset="0"/>
              </a:rPr>
              <a:t>WIS Part A and WIS Part B.</a:t>
            </a:r>
          </a:p>
          <a:p>
            <a:r>
              <a:rPr lang="en-US" sz="1400" dirty="0" smtClean="0">
                <a:latin typeface="Arial" charset="0"/>
              </a:rPr>
              <a:t>It </a:t>
            </a:r>
            <a:r>
              <a:rPr lang="en-US" sz="1400" dirty="0">
                <a:latin typeface="Arial" charset="0"/>
              </a:rPr>
              <a:t>will explain that there are three </a:t>
            </a:r>
            <a:r>
              <a:rPr lang="en-US" sz="1400" dirty="0" err="1" smtClean="0">
                <a:latin typeface="Arial" charset="0"/>
              </a:rPr>
              <a:t>catagories</a:t>
            </a:r>
            <a:r>
              <a:rPr lang="en-US" sz="1400" baseline="0" dirty="0" smtClean="0">
                <a:latin typeface="Arial" charset="0"/>
              </a:rPr>
              <a:t> </a:t>
            </a:r>
            <a:r>
              <a:rPr lang="en-US" sz="1400" dirty="0" smtClean="0">
                <a:latin typeface="Arial" charset="0"/>
              </a:rPr>
              <a:t>of </a:t>
            </a:r>
            <a:r>
              <a:rPr lang="en-US" sz="1400" dirty="0">
                <a:latin typeface="Arial" charset="0"/>
              </a:rPr>
              <a:t>WIS </a:t>
            </a:r>
            <a:r>
              <a:rPr lang="en-US" sz="1400" dirty="0" err="1">
                <a:latin typeface="Arial" charset="0"/>
              </a:rPr>
              <a:t>Centres</a:t>
            </a:r>
            <a:r>
              <a:rPr lang="en-US" sz="1400" dirty="0">
                <a:latin typeface="Arial" charset="0"/>
              </a:rPr>
              <a:t>, with somewhat distinct roles in moving data and metadata from raw observations to delivered products.</a:t>
            </a:r>
          </a:p>
          <a:p>
            <a:r>
              <a:rPr lang="en-US" sz="1400" dirty="0">
                <a:latin typeface="Arial" charset="0"/>
              </a:rPr>
              <a:t>We will also see that WIS requires a comprehensive 24-hour </a:t>
            </a:r>
            <a:br>
              <a:rPr lang="en-US" sz="1400" dirty="0">
                <a:latin typeface="Arial" charset="0"/>
              </a:rPr>
            </a:br>
            <a:r>
              <a:rPr lang="en-US" sz="1400" dirty="0">
                <a:latin typeface="Arial" charset="0"/>
              </a:rPr>
              <a:t>"cache" of data intended for global dissemination, and a comprehensive metadata catalog covering a broad range of data and information across all WMO and cooperating </a:t>
            </a:r>
            <a:r>
              <a:rPr lang="en-US" sz="1400" dirty="0" err="1">
                <a:latin typeface="Arial" charset="0"/>
              </a:rPr>
              <a:t>programmes</a:t>
            </a:r>
            <a:r>
              <a:rPr lang="en-US" sz="1400" dirty="0">
                <a:latin typeface="Arial" charset="0"/>
              </a:rPr>
              <a:t>.</a:t>
            </a:r>
          </a:p>
          <a:p>
            <a:r>
              <a:rPr lang="en-US" sz="1400" dirty="0" smtClean="0">
                <a:latin typeface="Arial" charset="0"/>
              </a:rPr>
              <a:t>It </a:t>
            </a:r>
            <a:r>
              <a:rPr lang="en-US" sz="1400" dirty="0">
                <a:latin typeface="Arial" charset="0"/>
              </a:rPr>
              <a:t>will explain how the WIS Technical Compliance Specifications define the interoperability of WIS implementations across WIS </a:t>
            </a:r>
            <a:r>
              <a:rPr lang="en-US" sz="1400" dirty="0" err="1">
                <a:latin typeface="Arial" charset="0"/>
              </a:rPr>
              <a:t>Centres</a:t>
            </a:r>
            <a:r>
              <a:rPr lang="en-US" sz="1400" dirty="0">
                <a:latin typeface="Arial" charset="0"/>
              </a:rPr>
              <a:t>. </a:t>
            </a:r>
          </a:p>
          <a:p>
            <a:r>
              <a:rPr lang="en-US" sz="1400" dirty="0" smtClean="0">
                <a:latin typeface="Arial" charset="0"/>
              </a:rPr>
              <a:t>It </a:t>
            </a:r>
            <a:r>
              <a:rPr lang="en-US" sz="1400" dirty="0">
                <a:latin typeface="Arial" charset="0"/>
              </a:rPr>
              <a:t>will also show that the WIS architecture is interoperable with </a:t>
            </a:r>
            <a:br>
              <a:rPr lang="en-US" sz="1400" dirty="0">
                <a:latin typeface="Arial" charset="0"/>
              </a:rPr>
            </a:br>
            <a:r>
              <a:rPr lang="en-US" sz="1400" dirty="0">
                <a:latin typeface="Arial" charset="0"/>
              </a:rPr>
              <a:t>the high-level architecture of major systems involving WMO.</a:t>
            </a:r>
          </a:p>
          <a:p>
            <a:r>
              <a:rPr lang="en-US" altLang="ja-JP" sz="1400" dirty="0">
                <a:latin typeface="Arial" charset="0"/>
              </a:rPr>
              <a:t>First, we will begin with a note about the mission of WMO.</a:t>
            </a:r>
            <a:br>
              <a:rPr lang="en-US" altLang="ja-JP" sz="1400" dirty="0">
                <a:latin typeface="Arial" charset="0"/>
              </a:rPr>
            </a:br>
            <a:endParaRPr lang="en-US" sz="1400"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2EBF5D50-D543-4C76-BE6F-7420395F0AF6}" type="slidenum">
              <a:rPr lang="en-US"/>
              <a:pPr/>
              <a:t>10</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1096DD8C-EFCC-42E9-880B-86939555C661}" type="datetime3">
              <a:rPr lang="en-US"/>
              <a:pPr/>
              <a:t>13 May 2014</a:t>
            </a:fld>
            <a:endParaRPr lang="en-US"/>
          </a:p>
        </p:txBody>
      </p:sp>
      <p:sp>
        <p:nvSpPr>
          <p:cNvPr id="1875970" name="Rectangle 2"/>
          <p:cNvSpPr>
            <a:spLocks noGrp="1" noRot="1" noChangeAspect="1" noChangeArrowheads="1" noTextEdit="1"/>
          </p:cNvSpPr>
          <p:nvPr>
            <p:ph type="sldImg"/>
          </p:nvPr>
        </p:nvSpPr>
        <p:spPr>
          <a:ln/>
        </p:spPr>
      </p:sp>
      <p:sp>
        <p:nvSpPr>
          <p:cNvPr id="1875971" name="Rectangle 3"/>
          <p:cNvSpPr>
            <a:spLocks noGrp="1" noChangeArrowheads="1"/>
          </p:cNvSpPr>
          <p:nvPr>
            <p:ph type="body" idx="1"/>
          </p:nvPr>
        </p:nvSpPr>
        <p:spPr>
          <a:xfrm>
            <a:off x="603250" y="3636963"/>
            <a:ext cx="5591175" cy="5794375"/>
          </a:xfrm>
        </p:spPr>
        <p:txBody>
          <a:bodyPr/>
          <a:lstStyle/>
          <a:p>
            <a:r>
              <a:rPr lang="en-NZ" sz="1400">
                <a:latin typeface="Arial" charset="0"/>
              </a:rPr>
              <a:t>Architecturally, WIS can be viewed as a Service Oriented Architecture implemented primarily through communications networks. The WIS Compliance Specifications concern primarily network services that occur at interfaces between communicating WIS components.</a:t>
            </a:r>
            <a:r>
              <a:rPr lang="en-US" sz="1400">
                <a:latin typeface="Arial" charset="0"/>
              </a:rPr>
              <a:t> </a:t>
            </a:r>
          </a:p>
          <a:p>
            <a:r>
              <a:rPr lang="en-NZ" sz="1400">
                <a:latin typeface="Arial" charset="0"/>
              </a:rPr>
              <a:t>By focusing on interoperability at these interfaces, WIS greatly reduces the complexity otherwise evident across the diverse systems. It also minimizes impacts on any given component system other than at its WIS interfaces. This is very important because the component systems are built and managed independently. </a:t>
            </a:r>
          </a:p>
          <a:p>
            <a:r>
              <a:rPr lang="en-NZ" sz="1400">
                <a:latin typeface="Arial" charset="0"/>
              </a:rPr>
              <a:t>Here is a high‑level architectural view of the major parts of WIS. Interoperability opportunities are shown as arrows to users and among GISCs, DCPCs, and NCs. </a:t>
            </a:r>
          </a:p>
          <a:p>
            <a:r>
              <a:rPr lang="en-NZ" sz="1400">
                <a:latin typeface="Arial" charset="0"/>
              </a:rPr>
              <a:t>WIS Compliance Specifications focus on the points of those arrows--the touch points where WIS components must interoperate. </a:t>
            </a:r>
          </a:p>
          <a:p>
            <a:endParaRPr lang="en-US" sz="1400">
              <a:latin typeface="Arial" charset="0"/>
            </a:endParaRPr>
          </a:p>
          <a:p>
            <a:endParaRPr lang="en-US"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003A257E-07D5-43E9-928C-0E5A6260DB4A}" type="slidenum">
              <a:rPr lang="en-US"/>
              <a:pPr/>
              <a:t>11</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6D0212D8-3B6E-473A-82F7-19E1270FF783}" type="datetime3">
              <a:rPr lang="en-US"/>
              <a:pPr/>
              <a:t>13 May 2014</a:t>
            </a:fld>
            <a:endParaRPr lang="en-US"/>
          </a:p>
        </p:txBody>
      </p:sp>
      <p:sp>
        <p:nvSpPr>
          <p:cNvPr id="1878018" name="Rectangle 2"/>
          <p:cNvSpPr>
            <a:spLocks noGrp="1" noRot="1" noChangeAspect="1" noChangeArrowheads="1" noTextEdit="1"/>
          </p:cNvSpPr>
          <p:nvPr>
            <p:ph type="sldImg"/>
          </p:nvPr>
        </p:nvSpPr>
        <p:spPr>
          <a:ln/>
        </p:spPr>
      </p:sp>
      <p:sp>
        <p:nvSpPr>
          <p:cNvPr id="1878019" name="Rectangle 3"/>
          <p:cNvSpPr>
            <a:spLocks noGrp="1" noChangeArrowheads="1"/>
          </p:cNvSpPr>
          <p:nvPr>
            <p:ph type="body" idx="1"/>
          </p:nvPr>
        </p:nvSpPr>
        <p:spPr>
          <a:xfrm>
            <a:off x="603250" y="3636963"/>
            <a:ext cx="5591175" cy="5794375"/>
          </a:xfrm>
        </p:spPr>
        <p:txBody>
          <a:bodyPr/>
          <a:lstStyle/>
          <a:p>
            <a:r>
              <a:rPr lang="en-US" sz="1400" dirty="0" smtClean="0">
                <a:latin typeface="Arial" charset="0"/>
              </a:rPr>
              <a:t>WMO </a:t>
            </a:r>
            <a:r>
              <a:rPr lang="en-US" sz="1400" dirty="0">
                <a:latin typeface="Arial" charset="0"/>
              </a:rPr>
              <a:t>developed a consensus on exactly how the WIS architecture would be applied to its major systems (</a:t>
            </a:r>
            <a:r>
              <a:rPr lang="en-US" sz="1400" dirty="0" err="1" smtClean="0">
                <a:latin typeface="Arial" charset="0"/>
              </a:rPr>
              <a:t>coloured</a:t>
            </a:r>
            <a:r>
              <a:rPr lang="en-US" sz="1400" dirty="0" smtClean="0">
                <a:latin typeface="Arial" charset="0"/>
              </a:rPr>
              <a:t> </a:t>
            </a:r>
            <a:r>
              <a:rPr lang="en-US" sz="1400" dirty="0">
                <a:latin typeface="Arial" charset="0"/>
              </a:rPr>
              <a:t>green in this diagram), and certain other systems in which WMO is a major partner (here colored yellow</a:t>
            </a:r>
            <a:r>
              <a:rPr lang="en-US" sz="1400" dirty="0" smtClean="0">
                <a:latin typeface="Arial" charset="0"/>
              </a:rPr>
              <a:t>). New systems</a:t>
            </a:r>
            <a:r>
              <a:rPr lang="en-US" sz="1400" baseline="0" dirty="0" smtClean="0">
                <a:latin typeface="Arial" charset="0"/>
              </a:rPr>
              <a:t> such as the GFCS and GCW have been added in recent years. WIS remains the glue that brings them together as well as providing  certain standards and practices for their own usage. You see here that the WMO Priority areas of GFCS and WIGOS are highlighted in pink</a:t>
            </a:r>
            <a:endParaRPr lang="en-US" sz="1400" dirty="0">
              <a:latin typeface="Arial" charset="0"/>
            </a:endParaRPr>
          </a:p>
          <a:p>
            <a:endParaRPr lang="en-US" sz="1400"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C0FFBDD4-13EF-4B4F-A7F4-614D8EC485A2}" type="slidenum">
              <a:rPr lang="en-US"/>
              <a:pPr/>
              <a:t>12</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F731BDA0-6C06-4022-856C-6712DB030121}" type="datetime3">
              <a:rPr lang="en-US"/>
              <a:pPr/>
              <a:t>13 May 2014</a:t>
            </a:fld>
            <a:endParaRPr lang="en-US"/>
          </a:p>
        </p:txBody>
      </p:sp>
      <p:sp>
        <p:nvSpPr>
          <p:cNvPr id="1880066" name="Rectangle 2"/>
          <p:cNvSpPr>
            <a:spLocks noGrp="1" noRot="1" noChangeAspect="1" noChangeArrowheads="1" noTextEdit="1"/>
          </p:cNvSpPr>
          <p:nvPr>
            <p:ph type="sldImg"/>
          </p:nvPr>
        </p:nvSpPr>
        <p:spPr>
          <a:ln/>
        </p:spPr>
      </p:sp>
      <p:sp>
        <p:nvSpPr>
          <p:cNvPr id="1880067" name="Rectangle 3"/>
          <p:cNvSpPr>
            <a:spLocks noGrp="1" noChangeArrowheads="1"/>
          </p:cNvSpPr>
          <p:nvPr>
            <p:ph type="body" idx="1"/>
          </p:nvPr>
        </p:nvSpPr>
        <p:spPr>
          <a:xfrm>
            <a:off x="603250" y="3636963"/>
            <a:ext cx="5591175" cy="5794375"/>
          </a:xfrm>
        </p:spPr>
        <p:txBody>
          <a:bodyPr/>
          <a:lstStyle/>
          <a:p>
            <a:r>
              <a:rPr lang="en-US" sz="1400" dirty="0">
                <a:latin typeface="Arial" charset="0"/>
              </a:rPr>
              <a:t>WMO’s Global Observing System provides </a:t>
            </a:r>
            <a:r>
              <a:rPr lang="en-GB" altLang="ja-JP" sz="1400" dirty="0">
                <a:latin typeface="Arial" charset="0"/>
              </a:rPr>
              <a:t>observations of the state of the atmosphere and ocean surface. </a:t>
            </a:r>
          </a:p>
          <a:p>
            <a:r>
              <a:rPr lang="en-GB" altLang="ja-JP" sz="1400" dirty="0">
                <a:latin typeface="Arial" charset="0"/>
              </a:rPr>
              <a:t>These observations are used for the preparation of weather analyses, forecasts, advisories and warnings, and for climate monitoring and environmental activities carried out under programmes of WMO and  other relevant international organizations. </a:t>
            </a:r>
          </a:p>
          <a:p>
            <a:r>
              <a:rPr lang="en-GB" altLang="ja-JP" sz="1400" dirty="0">
                <a:latin typeface="Arial" charset="0"/>
              </a:rPr>
              <a:t>GOS is operated by National Meteorological Services, national or international satellite agencies, and involves several consortia. </a:t>
            </a:r>
            <a:endParaRPr lang="en-US" sz="1400" dirty="0">
              <a:latin typeface="Arial" charset="0"/>
            </a:endParaRPr>
          </a:p>
          <a:p>
            <a:r>
              <a:rPr lang="en-US" sz="1400" dirty="0">
                <a:latin typeface="Arial" charset="0"/>
              </a:rPr>
              <a:t>The most common data formats in this area are </a:t>
            </a:r>
            <a:r>
              <a:rPr lang="en-US" sz="1400" dirty="0" err="1">
                <a:latin typeface="Arial" charset="0"/>
              </a:rPr>
              <a:t>GRiB</a:t>
            </a:r>
            <a:r>
              <a:rPr lang="en-US" sz="1400" dirty="0">
                <a:latin typeface="Arial" charset="0"/>
              </a:rPr>
              <a:t> (</a:t>
            </a:r>
            <a:r>
              <a:rPr lang="en-US" sz="1400" dirty="0" err="1">
                <a:latin typeface="Arial" charset="0"/>
              </a:rPr>
              <a:t>GRIdded</a:t>
            </a:r>
            <a:r>
              <a:rPr lang="en-US" sz="1400" dirty="0">
                <a:latin typeface="Arial" charset="0"/>
              </a:rPr>
              <a:t> Binary) and BUFR (Binary Universal Form for the Representation of meteorological data). In addition to these binary encoded formats, WMO uses the character encoded CREX (Character Representation for </a:t>
            </a:r>
            <a:r>
              <a:rPr lang="en-US" sz="1400" dirty="0" err="1">
                <a:latin typeface="Arial" charset="0"/>
              </a:rPr>
              <a:t>EXchange</a:t>
            </a:r>
            <a:r>
              <a:rPr lang="en-US" sz="1400" dirty="0">
                <a:latin typeface="Arial" charset="0"/>
              </a:rPr>
              <a:t> of data). </a:t>
            </a:r>
          </a:p>
          <a:p>
            <a:r>
              <a:rPr lang="en-GB" altLang="ja-JP" sz="1400" dirty="0">
                <a:latin typeface="Arial" charset="0"/>
              </a:rPr>
              <a:t>WMO's GTS is part of WIS. GTS Regional Telecommunications Hubs (WIS DCPC's) support external interfaces for data access. The National Meteorological Centres (WIS NC's) also support interoperability with external systems. </a:t>
            </a:r>
          </a:p>
          <a:p>
            <a:r>
              <a:rPr lang="en-GB" altLang="ja-JP" sz="1400" dirty="0">
                <a:latin typeface="Arial" charset="0"/>
              </a:rPr>
              <a:t>Here, some common services for data exchange are </a:t>
            </a:r>
            <a:r>
              <a:rPr lang="en-US" altLang="ja-JP" sz="1400" dirty="0" err="1">
                <a:latin typeface="Arial" charset="0"/>
              </a:rPr>
              <a:t>OpenDAP</a:t>
            </a:r>
            <a:r>
              <a:rPr lang="en-US" altLang="ja-JP" sz="1400" dirty="0">
                <a:latin typeface="Arial" charset="0"/>
              </a:rPr>
              <a:t> (Open-source Project for a Network Data Access Protocol) and </a:t>
            </a:r>
            <a:r>
              <a:rPr lang="en-US" altLang="ja-JP" sz="1400" dirty="0" err="1">
                <a:latin typeface="Arial" charset="0"/>
              </a:rPr>
              <a:t>Thredds</a:t>
            </a:r>
            <a:r>
              <a:rPr lang="en-US" altLang="ja-JP" sz="1400" dirty="0">
                <a:latin typeface="Arial" charset="0"/>
              </a:rPr>
              <a:t> (Thematic Real-time Environmental Distributed Data Services).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3F6AD76-88C1-49DF-A3AA-4E836C97A721}" type="slidenum">
              <a:rPr lang="en-US"/>
              <a:pPr/>
              <a:t>13</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5557EF25-F0C8-48BE-880F-C786FD7B8D91}" type="datetime3">
              <a:rPr lang="en-US"/>
              <a:pPr/>
              <a:t>13 May 2014</a:t>
            </a:fld>
            <a:endParaRPr lang="en-US"/>
          </a:p>
        </p:txBody>
      </p:sp>
      <p:sp>
        <p:nvSpPr>
          <p:cNvPr id="1882114" name="Rectangle 2"/>
          <p:cNvSpPr>
            <a:spLocks noGrp="1" noRot="1" noChangeAspect="1" noChangeArrowheads="1" noTextEdit="1"/>
          </p:cNvSpPr>
          <p:nvPr>
            <p:ph type="sldImg"/>
          </p:nvPr>
        </p:nvSpPr>
        <p:spPr>
          <a:ln/>
        </p:spPr>
      </p:sp>
      <p:sp>
        <p:nvSpPr>
          <p:cNvPr id="1882115" name="Rectangle 3"/>
          <p:cNvSpPr>
            <a:spLocks noGrp="1" noChangeArrowheads="1"/>
          </p:cNvSpPr>
          <p:nvPr>
            <p:ph type="body" idx="1"/>
          </p:nvPr>
        </p:nvSpPr>
        <p:spPr>
          <a:xfrm>
            <a:off x="603250" y="3636963"/>
            <a:ext cx="5591175" cy="5794375"/>
          </a:xfrm>
        </p:spPr>
        <p:txBody>
          <a:bodyPr/>
          <a:lstStyle/>
          <a:p>
            <a:r>
              <a:rPr lang="en-US" sz="1400" dirty="0" smtClean="0">
                <a:latin typeface="Arial" charset="0"/>
              </a:rPr>
              <a:t>WMO’s Hydrological Observations,</a:t>
            </a:r>
            <a:r>
              <a:rPr lang="en-US" sz="1400" baseline="0" dirty="0" smtClean="0">
                <a:latin typeface="Arial" charset="0"/>
              </a:rPr>
              <a:t> including t</a:t>
            </a:r>
            <a:r>
              <a:rPr lang="en-US" sz="1400" dirty="0" smtClean="0">
                <a:latin typeface="Arial" charset="0"/>
              </a:rPr>
              <a:t>he World </a:t>
            </a:r>
            <a:r>
              <a:rPr lang="en-US" sz="1400" dirty="0">
                <a:latin typeface="Arial" charset="0"/>
              </a:rPr>
              <a:t>Hydrological Cycle Observing System (WHYCOS</a:t>
            </a:r>
            <a:r>
              <a:rPr lang="en-US" sz="1400" dirty="0" smtClean="0">
                <a:latin typeface="Arial" charset="0"/>
              </a:rPr>
              <a:t>),</a:t>
            </a:r>
            <a:r>
              <a:rPr lang="en-GB" altLang="ja-JP" sz="1400" dirty="0" smtClean="0">
                <a:latin typeface="Arial" charset="0"/>
              </a:rPr>
              <a:t> </a:t>
            </a:r>
            <a:r>
              <a:rPr lang="en-GB" altLang="ja-JP" sz="1400" dirty="0">
                <a:latin typeface="Arial" charset="0"/>
              </a:rPr>
              <a:t>focuses on strengthening cooperation among National Hydrological Services, and coordinating measurement and collection of surface and ground water data, from networks of hydrological and meteorological stations.  </a:t>
            </a:r>
          </a:p>
          <a:p>
            <a:r>
              <a:rPr lang="en-GB" altLang="ja-JP" sz="1400" dirty="0">
                <a:latin typeface="Arial" charset="0"/>
              </a:rPr>
              <a:t>External interfaces for data discovery, access, and retrieval include National Hydrological Services (WIS NC's), and Global Data Centres (WIS DCPC's) such as the Global Runoff Data </a:t>
            </a:r>
            <a:r>
              <a:rPr lang="en-GB" altLang="ja-JP" sz="1400" dirty="0" err="1">
                <a:latin typeface="Arial" charset="0"/>
              </a:rPr>
              <a:t>Center</a:t>
            </a:r>
            <a:r>
              <a:rPr lang="en-GB" altLang="ja-JP" sz="1400" dirty="0">
                <a:latin typeface="Arial" charset="0"/>
              </a:rPr>
              <a:t>. </a:t>
            </a:r>
          </a:p>
          <a:p>
            <a:r>
              <a:rPr lang="en-US" sz="1400" dirty="0">
                <a:latin typeface="Arial" charset="0"/>
              </a:rPr>
              <a:t>Data holdings are available through each of the Hydrological Cycle Observing Systems that comprise WHYCOS. </a:t>
            </a:r>
          </a:p>
          <a:p>
            <a:r>
              <a:rPr lang="en-US" sz="1400" dirty="0">
                <a:latin typeface="Arial" charset="0"/>
              </a:rPr>
              <a:t>Although there may be not much international standardization of hydrology data, it seems there is a growing awareness of the need for it.</a:t>
            </a:r>
          </a:p>
          <a:p>
            <a:r>
              <a:rPr lang="en-US" sz="1400" dirty="0">
                <a:latin typeface="Arial" charset="0"/>
              </a:rPr>
              <a:t>Some hydrological data is being disseminated using </a:t>
            </a:r>
            <a:r>
              <a:rPr lang="en-US" sz="1400" dirty="0" err="1">
                <a:latin typeface="Arial" charset="0"/>
              </a:rPr>
              <a:t>WaterML</a:t>
            </a:r>
            <a:r>
              <a:rPr lang="en-US" sz="1400" dirty="0">
                <a:latin typeface="Arial" charset="0"/>
              </a:rPr>
              <a:t>, an XML schema created by the Consortium of Universities for the Advancement of Hydrologic Science. </a:t>
            </a:r>
          </a:p>
          <a:p>
            <a:endParaRPr lang="en-US" sz="1400"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29CA3E79-41EC-40E6-9D06-AAE890EA7EFD}" type="slidenum">
              <a:rPr lang="en-US"/>
              <a:pPr/>
              <a:t>14</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0A1CE550-493F-4E48-BB8F-A75C4F766EA0}" type="datetime3">
              <a:rPr lang="en-US"/>
              <a:pPr/>
              <a:t>13 May 2014</a:t>
            </a:fld>
            <a:endParaRPr lang="en-US"/>
          </a:p>
        </p:txBody>
      </p:sp>
      <p:sp>
        <p:nvSpPr>
          <p:cNvPr id="1884162" name="Rectangle 2"/>
          <p:cNvSpPr>
            <a:spLocks noGrp="1" noRot="1" noChangeAspect="1" noChangeArrowheads="1" noTextEdit="1"/>
          </p:cNvSpPr>
          <p:nvPr>
            <p:ph type="sldImg"/>
          </p:nvPr>
        </p:nvSpPr>
        <p:spPr>
          <a:ln/>
        </p:spPr>
      </p:sp>
      <p:sp>
        <p:nvSpPr>
          <p:cNvPr id="1884163" name="Rectangle 3"/>
          <p:cNvSpPr>
            <a:spLocks noGrp="1" noChangeArrowheads="1"/>
          </p:cNvSpPr>
          <p:nvPr>
            <p:ph type="body" idx="1"/>
          </p:nvPr>
        </p:nvSpPr>
        <p:spPr>
          <a:xfrm>
            <a:off x="603250" y="3636963"/>
            <a:ext cx="5591175" cy="5794375"/>
          </a:xfrm>
        </p:spPr>
        <p:txBody>
          <a:bodyPr/>
          <a:lstStyle/>
          <a:p>
            <a:r>
              <a:rPr lang="en-GB" altLang="ja-JP" sz="1400" dirty="0">
                <a:latin typeface="Arial" charset="0"/>
              </a:rPr>
              <a:t>The Global Atmosphere Watch (GAW) strengthens the ability to predict climate, weather and air quality, by maintaining and applying global, long-term observations of the chemical composition and selected physical characteristics of the atmosphere.</a:t>
            </a:r>
          </a:p>
          <a:p>
            <a:r>
              <a:rPr lang="en-GB" altLang="ja-JP" sz="1400" dirty="0">
                <a:latin typeface="Arial" charset="0"/>
              </a:rPr>
              <a:t>External interfaces for data discovery, access, and retrieval are at the GAW Web site, and the GAW World Data Centres (WIS DCPC's):</a:t>
            </a:r>
          </a:p>
          <a:p>
            <a:pPr>
              <a:buFontTx/>
              <a:buChar char="•"/>
            </a:pPr>
            <a:r>
              <a:rPr lang="en-GB" altLang="ja-JP" sz="1400" dirty="0">
                <a:latin typeface="Arial" charset="0"/>
              </a:rPr>
              <a:t>  Ozone &amp; UV</a:t>
            </a:r>
          </a:p>
          <a:p>
            <a:pPr>
              <a:buFontTx/>
              <a:buChar char="•"/>
            </a:pPr>
            <a:r>
              <a:rPr lang="en-GB" altLang="ja-JP" sz="1400" dirty="0">
                <a:latin typeface="Arial" charset="0"/>
              </a:rPr>
              <a:t>  Greenhouse Gases </a:t>
            </a:r>
          </a:p>
          <a:p>
            <a:pPr>
              <a:buFontTx/>
              <a:buChar char="•"/>
            </a:pPr>
            <a:r>
              <a:rPr lang="en-GB" altLang="ja-JP" sz="1400" dirty="0">
                <a:latin typeface="Arial" charset="0"/>
              </a:rPr>
              <a:t>  Aerosols </a:t>
            </a:r>
          </a:p>
          <a:p>
            <a:pPr>
              <a:buFontTx/>
              <a:buChar char="•"/>
            </a:pPr>
            <a:r>
              <a:rPr lang="en-GB" altLang="ja-JP" sz="1400" dirty="0">
                <a:latin typeface="Arial" charset="0"/>
              </a:rPr>
              <a:t>  Radiation</a:t>
            </a:r>
          </a:p>
          <a:p>
            <a:r>
              <a:rPr lang="en-GB" altLang="ja-JP" sz="1400" dirty="0">
                <a:latin typeface="Arial" charset="0"/>
              </a:rPr>
              <a:t>The </a:t>
            </a:r>
            <a:r>
              <a:rPr lang="en-US" sz="1400" dirty="0">
                <a:latin typeface="Arial" charset="0"/>
              </a:rPr>
              <a:t>Global Atmosphere Watch Station Information System (GAWSIS) is a prime focal point </a:t>
            </a:r>
            <a:r>
              <a:rPr lang="en-GB" altLang="ja-JP" sz="1400" dirty="0">
                <a:latin typeface="Arial" charset="0"/>
              </a:rPr>
              <a:t>for data accessibility.</a:t>
            </a:r>
          </a:p>
          <a:p>
            <a:r>
              <a:rPr lang="en-US" sz="1400" dirty="0">
                <a:latin typeface="Arial" charset="0"/>
              </a:rPr>
              <a:t>Pilot projects are underway on the interoperability of GAW World Data </a:t>
            </a:r>
            <a:r>
              <a:rPr lang="en-US" sz="1400" dirty="0" err="1">
                <a:latin typeface="Arial" charset="0"/>
              </a:rPr>
              <a:t>Centres</a:t>
            </a:r>
            <a:r>
              <a:rPr lang="en-US" sz="1400" dirty="0">
                <a:latin typeface="Arial" charset="0"/>
              </a:rPr>
              <a:t> and access services, including data in the format known as </a:t>
            </a:r>
            <a:r>
              <a:rPr lang="en-US" sz="1400" dirty="0" err="1">
                <a:latin typeface="Arial" charset="0"/>
              </a:rPr>
              <a:t>NetDCF</a:t>
            </a:r>
            <a:r>
              <a:rPr lang="en-US" sz="1400" dirty="0">
                <a:latin typeface="Arial" charset="0"/>
              </a:rPr>
              <a:t> (Network Common Data Form).</a:t>
            </a:r>
          </a:p>
          <a:p>
            <a:endParaRPr lang="en-US" sz="1400"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088EDBD7-681E-4207-ABF2-FCD1279E1BB0}" type="slidenum">
              <a:rPr lang="en-US"/>
              <a:pPr/>
              <a:t>15</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70DA676F-03CD-442C-8AE2-57B58807EBD1}" type="datetime3">
              <a:rPr lang="en-US"/>
              <a:pPr/>
              <a:t>13 May 2014</a:t>
            </a:fld>
            <a:endParaRPr lang="en-US"/>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a:xfrm>
            <a:off x="603250" y="3636963"/>
            <a:ext cx="5591175" cy="5794375"/>
          </a:xfrm>
        </p:spPr>
        <p:txBody>
          <a:bodyPr/>
          <a:lstStyle/>
          <a:p>
            <a:r>
              <a:rPr lang="en-US" sz="1400">
                <a:latin typeface="Arial" charset="0"/>
              </a:rPr>
              <a:t>The World Climate Program (WCP) coordinates activities in climate data collection, monitoring, research, prediction, applications and training. WCP facilitates climate data and metadata collection through various global climate observing systems, and climate data should be available through international exchange. </a:t>
            </a:r>
          </a:p>
          <a:p>
            <a:r>
              <a:rPr lang="en-US" sz="1400">
                <a:latin typeface="Arial" charset="0"/>
              </a:rPr>
              <a:t>WCP also assists in implementing Regional Climate Centers.</a:t>
            </a:r>
          </a:p>
          <a:p>
            <a:r>
              <a:rPr lang="en-US" sz="1400">
                <a:latin typeface="Arial" charset="0"/>
              </a:rPr>
              <a:t>External interfaces for data discovery, access, and retrieval include: </a:t>
            </a:r>
          </a:p>
          <a:p>
            <a:pPr>
              <a:buFontTx/>
              <a:buChar char="•"/>
            </a:pPr>
            <a:r>
              <a:rPr lang="en-US" sz="1400">
                <a:latin typeface="Arial" charset="0"/>
              </a:rPr>
              <a:t>  National Meteorological Services, </a:t>
            </a:r>
          </a:p>
          <a:p>
            <a:pPr>
              <a:buFontTx/>
              <a:buChar char="•"/>
            </a:pPr>
            <a:r>
              <a:rPr lang="en-US" sz="1400">
                <a:latin typeface="Arial" charset="0"/>
              </a:rPr>
              <a:t>  Regional Climate centers, </a:t>
            </a:r>
          </a:p>
          <a:p>
            <a:pPr>
              <a:buFontTx/>
              <a:buChar char="•"/>
            </a:pPr>
            <a:r>
              <a:rPr lang="en-US" sz="1400">
                <a:latin typeface="Arial" charset="0"/>
              </a:rPr>
              <a:t>  World  Climate Data Centers and </a:t>
            </a:r>
          </a:p>
          <a:p>
            <a:pPr>
              <a:buFontTx/>
              <a:buChar char="•"/>
            </a:pPr>
            <a:r>
              <a:rPr lang="en-US" sz="1400">
                <a:latin typeface="Arial" charset="0"/>
              </a:rPr>
              <a:t>  Global Climate Forecast Producing Centers.</a:t>
            </a:r>
          </a:p>
          <a:p>
            <a:r>
              <a:rPr lang="en-US" sz="1400">
                <a:latin typeface="Arial" charset="0"/>
              </a:rPr>
              <a:t>WCP requires access to a wide variety of data in many different formats, especially given the need to deal with archived data. </a:t>
            </a:r>
          </a:p>
          <a:p>
            <a:endParaRPr lang="en-US" sz="14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654B86E-1B76-495F-92FC-FF302F405140}" type="slidenum">
              <a:rPr lang="en-US"/>
              <a:pPr/>
              <a:t>16</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B08C3F3D-EB1A-46A4-BCAB-A2BCFBEC9ADB}" type="datetime3">
              <a:rPr lang="en-US"/>
              <a:pPr/>
              <a:t>13 May 2014</a:t>
            </a:fld>
            <a:endParaRPr lang="en-US"/>
          </a:p>
        </p:txBody>
      </p:sp>
      <p:sp>
        <p:nvSpPr>
          <p:cNvPr id="1888258" name="Rectangle 2"/>
          <p:cNvSpPr>
            <a:spLocks noGrp="1" noRot="1" noChangeAspect="1" noChangeArrowheads="1" noTextEdit="1"/>
          </p:cNvSpPr>
          <p:nvPr>
            <p:ph type="sldImg"/>
          </p:nvPr>
        </p:nvSpPr>
        <p:spPr>
          <a:ln/>
        </p:spPr>
      </p:sp>
      <p:sp>
        <p:nvSpPr>
          <p:cNvPr id="1888259" name="Rectangle 3"/>
          <p:cNvSpPr>
            <a:spLocks noGrp="1" noChangeArrowheads="1"/>
          </p:cNvSpPr>
          <p:nvPr>
            <p:ph type="body" idx="1"/>
          </p:nvPr>
        </p:nvSpPr>
        <p:spPr>
          <a:xfrm>
            <a:off x="603250" y="3636963"/>
            <a:ext cx="5591175" cy="5794375"/>
          </a:xfrm>
        </p:spPr>
        <p:txBody>
          <a:bodyPr/>
          <a:lstStyle/>
          <a:p>
            <a:r>
              <a:rPr lang="en-US" sz="1400">
                <a:latin typeface="Arial" charset="0"/>
              </a:rPr>
              <a:t>The Global Climate Observing System (GCOS) is co-sponsored by WMO, the UNESCO Intergovernmental Oceanographic Commission (IOC), the United Nations Environment Programme (UNEP), and the International Council for Science (ICSU). </a:t>
            </a:r>
          </a:p>
          <a:p>
            <a:r>
              <a:rPr lang="en-US" sz="1400">
                <a:latin typeface="Arial" charset="0"/>
              </a:rPr>
              <a:t>GCOS focuses on the comprehensive observations required for monitoring climate, detecting change, assessing the impacts, and improving models of the climate system. </a:t>
            </a:r>
          </a:p>
          <a:p>
            <a:r>
              <a:rPr lang="en-US" sz="1400">
                <a:latin typeface="Arial" charset="0"/>
              </a:rPr>
              <a:t>The GCOS programme facilitates the taking of the needed observations by national or international organizations in support of their own requirements as well as of common goals. </a:t>
            </a:r>
          </a:p>
          <a:p>
            <a:r>
              <a:rPr lang="en-US" sz="1400">
                <a:latin typeface="Arial" charset="0"/>
              </a:rPr>
              <a:t>GCOS builds on, and works in partnership with, other existing and developing observing systems such as the WMO Global Observing System and Global Atmosphere Watch, the Global Ocean Observing System, and the Global Terrestrial Observing System. </a:t>
            </a:r>
          </a:p>
          <a:p>
            <a:r>
              <a:rPr lang="en-GB" altLang="ja-JP" sz="1400">
                <a:latin typeface="Arial" charset="0"/>
              </a:rPr>
              <a:t>GCOS has many external interfaces that are opportunities for interoperability: the </a:t>
            </a:r>
            <a:r>
              <a:rPr lang="en-US" sz="1400">
                <a:latin typeface="Arial" charset="0"/>
              </a:rPr>
              <a:t>Global Observing System Information Centre, GCOS Monitoring and Analysis Centres, and the many specific Atmosphere, Ocean, and Terrestrial Networks for observations, related data centres and archives designated relevant to climate.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FB4813FD-AD94-4FEA-84C8-0A0F58EEBFEC}" type="slidenum">
              <a:rPr lang="en-US"/>
              <a:pPr/>
              <a:t>17</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3652E13B-C2FD-477E-B2D6-57EF348E73FD}" type="datetime3">
              <a:rPr lang="en-US"/>
              <a:pPr/>
              <a:t>13 May 2014</a:t>
            </a:fld>
            <a:endParaRPr lang="en-US"/>
          </a:p>
        </p:txBody>
      </p:sp>
      <p:sp>
        <p:nvSpPr>
          <p:cNvPr id="1890306" name="Rectangle 2"/>
          <p:cNvSpPr>
            <a:spLocks noGrp="1" noRot="1" noChangeAspect="1" noChangeArrowheads="1" noTextEdit="1"/>
          </p:cNvSpPr>
          <p:nvPr>
            <p:ph type="sldImg"/>
          </p:nvPr>
        </p:nvSpPr>
        <p:spPr>
          <a:ln/>
        </p:spPr>
      </p:sp>
      <p:sp>
        <p:nvSpPr>
          <p:cNvPr id="1890307" name="Rectangle 3"/>
          <p:cNvSpPr>
            <a:spLocks noGrp="1" noChangeArrowheads="1"/>
          </p:cNvSpPr>
          <p:nvPr>
            <p:ph type="body" idx="1"/>
          </p:nvPr>
        </p:nvSpPr>
        <p:spPr>
          <a:xfrm>
            <a:off x="603250" y="3636963"/>
            <a:ext cx="5591175" cy="5794375"/>
          </a:xfrm>
        </p:spPr>
        <p:txBody>
          <a:bodyPr/>
          <a:lstStyle/>
          <a:p>
            <a:pPr>
              <a:tabLst>
                <a:tab pos="228600" algn="l"/>
                <a:tab pos="457200" algn="l"/>
              </a:tabLst>
            </a:pPr>
            <a:r>
              <a:rPr lang="en-US" sz="1400" dirty="0">
                <a:latin typeface="Arial" charset="0"/>
              </a:rPr>
              <a:t>The Global Ocean Observing System (GOOS) focuses on sustained observations of the oceans, generation of oceanographic products and services, and interaction between research, operational, and </a:t>
            </a:r>
            <a:br>
              <a:rPr lang="en-US" sz="1400" dirty="0">
                <a:latin typeface="Arial" charset="0"/>
              </a:rPr>
            </a:br>
            <a:r>
              <a:rPr lang="en-US" sz="1400" dirty="0">
                <a:latin typeface="Arial" charset="0"/>
              </a:rPr>
              <a:t>user communities. </a:t>
            </a:r>
          </a:p>
          <a:p>
            <a:pPr>
              <a:tabLst>
                <a:tab pos="228600" algn="l"/>
                <a:tab pos="457200" algn="l"/>
              </a:tabLst>
            </a:pPr>
            <a:r>
              <a:rPr lang="en-US" sz="1400" dirty="0">
                <a:latin typeface="Arial" charset="0"/>
              </a:rPr>
              <a:t>GOOS is designed to: </a:t>
            </a:r>
            <a:br>
              <a:rPr lang="en-US" sz="1400" dirty="0">
                <a:latin typeface="Arial" charset="0"/>
              </a:rPr>
            </a:br>
            <a:r>
              <a:rPr lang="en-US" sz="1400" dirty="0">
                <a:latin typeface="Arial" charset="0"/>
              </a:rPr>
              <a:t>	monitor, understand and predict weather and climate; </a:t>
            </a:r>
            <a:br>
              <a:rPr lang="en-US" sz="1400" dirty="0">
                <a:latin typeface="Arial" charset="0"/>
              </a:rPr>
            </a:br>
            <a:r>
              <a:rPr lang="en-US" sz="1400" dirty="0">
                <a:latin typeface="Arial" charset="0"/>
              </a:rPr>
              <a:t>	describe and forecast the state of the ocean, </a:t>
            </a:r>
            <a:br>
              <a:rPr lang="en-US" sz="1400" dirty="0">
                <a:latin typeface="Arial" charset="0"/>
              </a:rPr>
            </a:br>
            <a:r>
              <a:rPr lang="en-US" sz="1400" dirty="0">
                <a:latin typeface="Arial" charset="0"/>
              </a:rPr>
              <a:t>		including living resources; </a:t>
            </a:r>
            <a:br>
              <a:rPr lang="en-US" sz="1400" dirty="0">
                <a:latin typeface="Arial" charset="0"/>
              </a:rPr>
            </a:br>
            <a:r>
              <a:rPr lang="en-US" sz="1400" dirty="0">
                <a:latin typeface="Arial" charset="0"/>
              </a:rPr>
              <a:t>	improve management of marine and coastal ecosystems </a:t>
            </a:r>
            <a:br>
              <a:rPr lang="en-US" sz="1400" dirty="0">
                <a:latin typeface="Arial" charset="0"/>
              </a:rPr>
            </a:br>
            <a:r>
              <a:rPr lang="en-US" sz="1400" dirty="0">
                <a:latin typeface="Arial" charset="0"/>
              </a:rPr>
              <a:t>		and resources; </a:t>
            </a:r>
            <a:br>
              <a:rPr lang="en-US" sz="1400" dirty="0">
                <a:latin typeface="Arial" charset="0"/>
              </a:rPr>
            </a:br>
            <a:r>
              <a:rPr lang="en-US" sz="1400" dirty="0">
                <a:latin typeface="Arial" charset="0"/>
              </a:rPr>
              <a:t>	mitigate damage from natural hazards and pollution; </a:t>
            </a:r>
            <a:br>
              <a:rPr lang="en-US" sz="1400" dirty="0">
                <a:latin typeface="Arial" charset="0"/>
              </a:rPr>
            </a:br>
            <a:r>
              <a:rPr lang="en-US" sz="1400" dirty="0">
                <a:latin typeface="Arial" charset="0"/>
              </a:rPr>
              <a:t>	protect life and property on coasts and at sea; and, </a:t>
            </a:r>
            <a:br>
              <a:rPr lang="en-US" sz="1400" dirty="0">
                <a:latin typeface="Arial" charset="0"/>
              </a:rPr>
            </a:br>
            <a:r>
              <a:rPr lang="en-US" sz="1400" dirty="0">
                <a:latin typeface="Arial" charset="0"/>
              </a:rPr>
              <a:t>	enable scientific research. </a:t>
            </a:r>
          </a:p>
          <a:p>
            <a:pPr>
              <a:tabLst>
                <a:tab pos="228600" algn="l"/>
                <a:tab pos="457200" algn="l"/>
              </a:tabLst>
            </a:pPr>
            <a:r>
              <a:rPr lang="en-US" sz="1400" dirty="0">
                <a:latin typeface="Arial" charset="0"/>
              </a:rPr>
              <a:t>GOOS is implemented by member states via their government agencies, navies and oceanographic research institutions, working together in a wide range of thematic panels and regional alliances.</a:t>
            </a:r>
          </a:p>
          <a:p>
            <a:pPr>
              <a:tabLst>
                <a:tab pos="228600" algn="l"/>
                <a:tab pos="457200" algn="l"/>
              </a:tabLst>
            </a:pPr>
            <a:r>
              <a:rPr lang="en-GB" altLang="ja-JP" sz="1400" dirty="0">
                <a:latin typeface="Arial" charset="0"/>
              </a:rPr>
              <a:t>Key external interfaces providing opportunities for interoperability are: the WMO GTS, the Joint WMO/IOC Technical Commission for Oceanography and Marine Meteorology (JCOMM) Data Portal, and the International Oceanographic Data and Information Exchange (IODE) Ocean Data Portal.</a:t>
            </a:r>
          </a:p>
          <a:p>
            <a:pPr>
              <a:tabLst>
                <a:tab pos="228600" algn="l"/>
                <a:tab pos="457200" algn="l"/>
              </a:tabLst>
            </a:pPr>
            <a:r>
              <a:rPr lang="en-GB" altLang="ja-JP" sz="1400" dirty="0">
                <a:latin typeface="Arial" charset="0"/>
              </a:rPr>
              <a:t>The Ocean Data Portal includes "Ocean Teacher": an extensive set of online learning modules that include data management and metadata as well. Here, the metadata describes as course prerequisites and learning objectives. This is just one example that the WIS discovery function must deals with much more than geospatial metadata.    </a:t>
            </a:r>
            <a:endParaRPr lang="en-US" sz="1400"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18B4E6AB-D439-4961-ACC3-5113E7F0938C}" type="slidenum">
              <a:rPr lang="en-US"/>
              <a:pPr/>
              <a:t>18</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E2998BF3-48D0-4A6F-9B45-91EBB6F2B646}" type="datetime3">
              <a:rPr lang="en-US"/>
              <a:pPr/>
              <a:t>13 May 2014</a:t>
            </a:fld>
            <a:endParaRPr lang="en-US"/>
          </a:p>
        </p:txBody>
      </p:sp>
      <p:sp>
        <p:nvSpPr>
          <p:cNvPr id="1892354" name="Rectangle 2"/>
          <p:cNvSpPr>
            <a:spLocks noGrp="1" noRot="1" noChangeAspect="1" noChangeArrowheads="1" noTextEdit="1"/>
          </p:cNvSpPr>
          <p:nvPr>
            <p:ph type="sldImg"/>
          </p:nvPr>
        </p:nvSpPr>
        <p:spPr>
          <a:ln/>
        </p:spPr>
      </p:sp>
      <p:sp>
        <p:nvSpPr>
          <p:cNvPr id="1892355" name="Rectangle 3"/>
          <p:cNvSpPr>
            <a:spLocks noGrp="1" noChangeArrowheads="1"/>
          </p:cNvSpPr>
          <p:nvPr>
            <p:ph type="body" idx="1"/>
          </p:nvPr>
        </p:nvSpPr>
        <p:spPr>
          <a:xfrm>
            <a:off x="603250" y="3636963"/>
            <a:ext cx="5591175" cy="5794375"/>
          </a:xfrm>
        </p:spPr>
        <p:txBody>
          <a:bodyPr/>
          <a:lstStyle/>
          <a:p>
            <a:r>
              <a:rPr lang="en-US" sz="1400">
                <a:latin typeface="Arial" charset="0"/>
              </a:rPr>
              <a:t>The Global Terrestrial Observing System (GTOS)</a:t>
            </a:r>
            <a:r>
              <a:rPr lang="en-GB" altLang="ja-JP" sz="1400">
                <a:latin typeface="Arial" charset="0"/>
              </a:rPr>
              <a:t> is a programme for observations, modelling, and analysis of terrestrial ecosystems to support sustainable development. GTOS facilitates access to information on terrestrial ecosystems so that researchers and policy makers can detect and manage global and regional environmental change.</a:t>
            </a:r>
            <a:r>
              <a:rPr lang="en-US" altLang="ja-JP" sz="1400">
                <a:latin typeface="Arial" charset="0"/>
              </a:rPr>
              <a:t> </a:t>
            </a:r>
          </a:p>
          <a:p>
            <a:r>
              <a:rPr lang="en-GB" altLang="ja-JP" sz="1400">
                <a:latin typeface="Arial" charset="0"/>
              </a:rPr>
              <a:t>External interfaces for data discovery, access, and retrieval include the GTOS Data Centres Directory, the GTOS Resources Directory, and the Terrestrial Ecosystems Monitoring Sites (TEMS) database.</a:t>
            </a:r>
          </a:p>
          <a:p>
            <a:r>
              <a:rPr lang="en-GB" altLang="ja-JP" sz="1400">
                <a:latin typeface="Arial" charset="0"/>
              </a:rPr>
              <a:t>Here I would mention the Geonetwork opensource project which is being applied broadly in this area, including the TEMS database among many others. We anticipate that many of the WIS Centres will be using Geonetwork as a portal for access to maps and other geospatial data resources. </a:t>
            </a:r>
          </a:p>
          <a:p>
            <a:r>
              <a:rPr lang="en-US" altLang="ja-JP" sz="1400">
                <a:latin typeface="Arial"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369ED19E-F274-4FE5-97E8-1110FA568407}" type="slidenum">
              <a:rPr lang="en-US"/>
              <a:pPr/>
              <a:t>19</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680C01A6-AC39-456C-A2B5-ACD5BA514B41}" type="datetime3">
              <a:rPr lang="en-US"/>
              <a:pPr/>
              <a:t>13 May 2014</a:t>
            </a:fld>
            <a:endParaRPr lang="en-US"/>
          </a:p>
        </p:txBody>
      </p:sp>
      <p:sp>
        <p:nvSpPr>
          <p:cNvPr id="1894402" name="Rectangle 2"/>
          <p:cNvSpPr>
            <a:spLocks noGrp="1" noRot="1" noChangeAspect="1" noChangeArrowheads="1" noTextEdit="1"/>
          </p:cNvSpPr>
          <p:nvPr>
            <p:ph type="sldImg"/>
          </p:nvPr>
        </p:nvSpPr>
        <p:spPr>
          <a:ln/>
        </p:spPr>
      </p:sp>
      <p:sp>
        <p:nvSpPr>
          <p:cNvPr id="1894403" name="Rectangle 3"/>
          <p:cNvSpPr>
            <a:spLocks noGrp="1" noChangeArrowheads="1"/>
          </p:cNvSpPr>
          <p:nvPr>
            <p:ph type="body" idx="1"/>
          </p:nvPr>
        </p:nvSpPr>
        <p:spPr>
          <a:xfrm>
            <a:off x="603250" y="3636963"/>
            <a:ext cx="5591175" cy="5794375"/>
          </a:xfrm>
        </p:spPr>
        <p:txBody>
          <a:bodyPr/>
          <a:lstStyle/>
          <a:p>
            <a:r>
              <a:rPr lang="en-US" sz="1400" dirty="0">
                <a:latin typeface="Arial" charset="0"/>
              </a:rPr>
              <a:t>The WIS Architecture is very similar to the GEOSS Architecture as agreed in the GEOSS 10 Year Plan and Reference Document.</a:t>
            </a:r>
          </a:p>
          <a:p>
            <a:r>
              <a:rPr lang="en-US" sz="1400" dirty="0">
                <a:latin typeface="Arial" charset="0"/>
              </a:rPr>
              <a:t>The primary interface for interoperability between WIS and GEOSS occurs at the GEOSS </a:t>
            </a:r>
            <a:r>
              <a:rPr lang="en-US" sz="1400" dirty="0" smtClean="0">
                <a:latin typeface="Arial" charset="0"/>
              </a:rPr>
              <a:t>Data</a:t>
            </a:r>
            <a:r>
              <a:rPr lang="en-US" sz="1400" baseline="0" dirty="0" smtClean="0">
                <a:latin typeface="Arial" charset="0"/>
              </a:rPr>
              <a:t> Broker which acts as a </a:t>
            </a:r>
            <a:r>
              <a:rPr lang="en-US" sz="1400" dirty="0" smtClean="0">
                <a:latin typeface="Arial" charset="0"/>
              </a:rPr>
              <a:t>Clearinghouse</a:t>
            </a:r>
            <a:r>
              <a:rPr lang="en-US" sz="1400" dirty="0">
                <a:latin typeface="Arial" charset="0"/>
              </a:rPr>
              <a:t>. </a:t>
            </a:r>
          </a:p>
          <a:p>
            <a:r>
              <a:rPr lang="en-US" sz="1400" dirty="0">
                <a:latin typeface="Arial" charset="0"/>
              </a:rPr>
              <a:t>Because both GEOSS and WIS adopted the same ISO standard search service, WIS GISC's can search the GEOSS Clearinghouse and WIS catalogs are searchable by users of GEOSS Clearinghouse</a:t>
            </a:r>
            <a:r>
              <a:rPr lang="en-US" sz="1400" dirty="0" smtClean="0">
                <a:latin typeface="Arial" charset="0"/>
              </a:rPr>
              <a:t>.</a:t>
            </a:r>
          </a:p>
          <a:p>
            <a:r>
              <a:rPr lang="en-US" sz="1400" dirty="0" smtClean="0">
                <a:latin typeface="Arial" charset="0"/>
              </a:rPr>
              <a:t>Interestingly,</a:t>
            </a:r>
            <a:r>
              <a:rPr lang="en-US" sz="1400" baseline="0" dirty="0" smtClean="0">
                <a:latin typeface="Arial" charset="0"/>
              </a:rPr>
              <a:t> the discovery metadata flow between GEOSS Portal and WIS GISCs is different. GEOSS chose to harvest all WMO Discovery Metadata and serve this information from its own system. WIS has chosen not to harvest and host the entire GEOSS catalogue but to use the GEOSS Search and Retrieval by URL standard (SRU) based on ISO 23950 supported by GEOSS and WIS. SRU allows WIS users to search the GEOSS catalogue by passing the search question to the GEOSS server via the SRU interface. This means that GISCs do not have to scale their capacity to store GEOSS metadata which is something over which they would have had no control. Also, much of WMOs metadata is available through GEOSS so management would also be more complex.</a:t>
            </a:r>
          </a:p>
          <a:p>
            <a:r>
              <a:rPr lang="en-US" sz="1400" dirty="0" smtClean="0">
                <a:latin typeface="Arial" charset="0"/>
              </a:rPr>
              <a:t>It </a:t>
            </a:r>
            <a:r>
              <a:rPr lang="en-US" sz="1400" dirty="0">
                <a:latin typeface="Arial" charset="0"/>
              </a:rPr>
              <a:t>is important to note that data and product users can access WIS GISC's and DCPC's either directly or by a referral from GEOSS. </a:t>
            </a:r>
            <a:br>
              <a:rPr lang="en-US" sz="1400" dirty="0">
                <a:latin typeface="Arial" charset="0"/>
              </a:rPr>
            </a:br>
            <a:r>
              <a:rPr lang="en-US" sz="1400" dirty="0">
                <a:latin typeface="Arial" charset="0"/>
              </a:rPr>
              <a:t>The same is true of all WIS </a:t>
            </a:r>
            <a:r>
              <a:rPr lang="en-US" sz="1400" dirty="0" err="1">
                <a:latin typeface="Arial" charset="0"/>
              </a:rPr>
              <a:t>Centres</a:t>
            </a:r>
            <a:r>
              <a:rPr lang="en-US" sz="1400" dirty="0">
                <a:latin typeface="Arial" charset="0"/>
              </a:rPr>
              <a:t>: broader </a:t>
            </a:r>
            <a:r>
              <a:rPr lang="en-US" sz="1400" dirty="0" smtClean="0">
                <a:latin typeface="Arial" charset="0"/>
              </a:rPr>
              <a:t>catalogues </a:t>
            </a:r>
            <a:r>
              <a:rPr lang="en-US" sz="1400" dirty="0">
                <a:latin typeface="Arial" charset="0"/>
              </a:rPr>
              <a:t>and access portals </a:t>
            </a:r>
            <a:r>
              <a:rPr lang="en-US" sz="1400" i="1" dirty="0">
                <a:latin typeface="Arial" charset="0"/>
              </a:rPr>
              <a:t>supplement</a:t>
            </a:r>
            <a:r>
              <a:rPr lang="en-US" sz="1400" dirty="0">
                <a:latin typeface="Arial" charset="0"/>
              </a:rPr>
              <a:t> but need not </a:t>
            </a:r>
            <a:r>
              <a:rPr lang="en-US" sz="1400" i="1" dirty="0">
                <a:latin typeface="Arial" charset="0"/>
              </a:rPr>
              <a:t>replace</a:t>
            </a:r>
            <a:r>
              <a:rPr lang="en-US" sz="1400" dirty="0">
                <a:latin typeface="Arial" charset="0"/>
              </a:rPr>
              <a:t> existing catalogs or portals.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66825" y="550863"/>
            <a:ext cx="4265613" cy="2954337"/>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608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1000" dirty="0" smtClean="0">
                <a:latin typeface="Arial" pitchFamily="34" charset="0"/>
                <a:cs typeface="Arial" pitchFamily="34" charset="0"/>
              </a:rPr>
              <a:t>People</a:t>
            </a:r>
            <a:r>
              <a:rPr lang="en-US" altLang="en-US" sz="1000" baseline="0" dirty="0" smtClean="0">
                <a:latin typeface="Arial" pitchFamily="34" charset="0"/>
                <a:cs typeface="Arial" pitchFamily="34" charset="0"/>
              </a:rPr>
              <a:t> are very familiar with the World Weather watch and its three pillars. The GOS, the GDPFS and the GTS</a:t>
            </a:r>
          </a:p>
          <a:p>
            <a:r>
              <a:rPr lang="en-US" altLang="en-US" sz="1000" baseline="0" dirty="0" smtClean="0">
                <a:latin typeface="Arial" pitchFamily="34" charset="0"/>
                <a:cs typeface="Arial" pitchFamily="34" charset="0"/>
              </a:rPr>
              <a:t>However, initiatives like WIGOS recognize we have increasing partnership and that the WWW components are contributing to all WMO </a:t>
            </a:r>
            <a:r>
              <a:rPr lang="en-US" altLang="en-US" sz="1000" baseline="0" dirty="0" err="1" smtClean="0">
                <a:latin typeface="Arial" pitchFamily="34" charset="0"/>
                <a:cs typeface="Arial" pitchFamily="34" charset="0"/>
              </a:rPr>
              <a:t>programmes</a:t>
            </a:r>
            <a:r>
              <a:rPr lang="en-US" altLang="en-US" sz="1000" baseline="0" dirty="0" smtClean="0">
                <a:latin typeface="Arial" pitchFamily="34" charset="0"/>
                <a:cs typeface="Arial" pitchFamily="34" charset="0"/>
              </a:rPr>
              <a:t>. One way to look at this is to see it as follows</a:t>
            </a:r>
          </a:p>
          <a:p>
            <a:pPr marL="228600" indent="-228600">
              <a:buAutoNum type="arabicPeriod"/>
            </a:pPr>
            <a:r>
              <a:rPr lang="en-US" altLang="en-US" sz="1000" baseline="0" dirty="0" smtClean="0">
                <a:latin typeface="Arial" pitchFamily="34" charset="0"/>
                <a:cs typeface="Arial" pitchFamily="34" charset="0"/>
              </a:rPr>
              <a:t>WMO </a:t>
            </a:r>
            <a:r>
              <a:rPr lang="en-US" altLang="en-US" sz="1000" baseline="0" dirty="0" err="1" smtClean="0">
                <a:latin typeface="Arial" pitchFamily="34" charset="0"/>
                <a:cs typeface="Arial" pitchFamily="34" charset="0"/>
              </a:rPr>
              <a:t>Programmes</a:t>
            </a:r>
            <a:r>
              <a:rPr lang="en-US" altLang="en-US" sz="1000" baseline="0" dirty="0" smtClean="0">
                <a:latin typeface="Arial" pitchFamily="34" charset="0"/>
                <a:cs typeface="Arial" pitchFamily="34" charset="0"/>
              </a:rPr>
              <a:t> are responsible for what WMO does.</a:t>
            </a:r>
          </a:p>
          <a:p>
            <a:pPr marL="228600" indent="-228600">
              <a:buAutoNum type="arabicPeriod"/>
            </a:pPr>
            <a:r>
              <a:rPr lang="en-US" altLang="en-US" sz="1000" baseline="0" dirty="0" smtClean="0">
                <a:latin typeface="Arial" pitchFamily="34" charset="0"/>
                <a:cs typeface="Arial" pitchFamily="34" charset="0"/>
              </a:rPr>
              <a:t>Observing systems traditionally were the GOS but we now see that we need to look more closely for our observation needs across </a:t>
            </a:r>
            <a:r>
              <a:rPr lang="en-US" altLang="en-US" sz="1000" baseline="0" dirty="0" err="1" smtClean="0">
                <a:latin typeface="Arial" pitchFamily="34" charset="0"/>
                <a:cs typeface="Arial" pitchFamily="34" charset="0"/>
              </a:rPr>
              <a:t>programmes</a:t>
            </a:r>
            <a:r>
              <a:rPr lang="en-US" altLang="en-US" sz="1000" baseline="0" dirty="0" smtClean="0">
                <a:latin typeface="Arial" pitchFamily="34" charset="0"/>
                <a:cs typeface="Arial" pitchFamily="34" charset="0"/>
              </a:rPr>
              <a:t> and scales. This composite observing system based on the GOS is WIGOS</a:t>
            </a:r>
          </a:p>
          <a:p>
            <a:pPr marL="228600" indent="-228600">
              <a:buAutoNum type="arabicPeriod"/>
            </a:pPr>
            <a:r>
              <a:rPr lang="en-US" altLang="en-US" sz="1000" baseline="0" dirty="0" smtClean="0">
                <a:latin typeface="Arial" pitchFamily="34" charset="0"/>
                <a:cs typeface="Arial" pitchFamily="34" charset="0"/>
              </a:rPr>
              <a:t>Data processing and forecasting enhance the observations to create guidance for all </a:t>
            </a:r>
            <a:r>
              <a:rPr lang="en-US" altLang="en-US" sz="1000" baseline="0" dirty="0" err="1" smtClean="0">
                <a:latin typeface="Arial" pitchFamily="34" charset="0"/>
                <a:cs typeface="Arial" pitchFamily="34" charset="0"/>
              </a:rPr>
              <a:t>programmes</a:t>
            </a:r>
            <a:endParaRPr lang="en-US" altLang="en-US" sz="1000" baseline="0" dirty="0" smtClean="0">
              <a:latin typeface="Arial" pitchFamily="34" charset="0"/>
              <a:cs typeface="Arial" pitchFamily="34" charset="0"/>
            </a:endParaRPr>
          </a:p>
          <a:p>
            <a:pPr marL="228600" indent="-228600">
              <a:buAutoNum type="arabicPeriod"/>
            </a:pPr>
            <a:r>
              <a:rPr lang="en-US" altLang="en-US" sz="1000" baseline="0" dirty="0" smtClean="0">
                <a:latin typeface="Arial" pitchFamily="34" charset="0"/>
                <a:cs typeface="Arial" pitchFamily="34" charset="0"/>
              </a:rPr>
              <a:t>And to meet all </a:t>
            </a:r>
            <a:r>
              <a:rPr lang="en-US" altLang="en-US" sz="1000" baseline="0" dirty="0" err="1" smtClean="0">
                <a:latin typeface="Arial" pitchFamily="34" charset="0"/>
                <a:cs typeface="Arial" pitchFamily="34" charset="0"/>
              </a:rPr>
              <a:t>programmes</a:t>
            </a:r>
            <a:r>
              <a:rPr lang="en-US" altLang="en-US" sz="1000" baseline="0" dirty="0" smtClean="0">
                <a:latin typeface="Arial" pitchFamily="34" charset="0"/>
                <a:cs typeface="Arial" pitchFamily="34" charset="0"/>
              </a:rPr>
              <a:t> needs we have to engage our partners and other contributing systems</a:t>
            </a:r>
          </a:p>
          <a:p>
            <a:pPr marL="228600" indent="-228600">
              <a:buAutoNum type="arabicPeriod"/>
            </a:pPr>
            <a:r>
              <a:rPr lang="en-US" altLang="en-US" sz="1000" baseline="0" dirty="0" smtClean="0">
                <a:latin typeface="Arial" pitchFamily="34" charset="0"/>
                <a:cs typeface="Arial" pitchFamily="34" charset="0"/>
              </a:rPr>
              <a:t>WIS and the GTS are the glue that brings all this together</a:t>
            </a:r>
            <a:endParaRPr lang="en-US" altLang="en-US" sz="1000" dirty="0" smtClean="0">
              <a:latin typeface="Arial" pitchFamily="34" charset="0"/>
              <a:cs typeface="Arial" pitchFamily="34" charset="0"/>
            </a:endParaRPr>
          </a:p>
          <a:p>
            <a:endParaRPr lang="en-US" altLang="en-US" sz="1000"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better</a:t>
            </a:r>
            <a:r>
              <a:rPr lang="en-US" baseline="0" dirty="0" smtClean="0"/>
              <a:t> understand the reasons for WIS and its benefits, it is worth considering the role WIS plays in WMO’s operational and critical services that underlie all Members NMHS and Climate activities. In particular,  we have spoken of several observing systems under WMO and with their partners. WIGOS provides a framework that effectively integrates these observing systems as if they were one in the terms of coordination and planning. WIS provides the interoperability layer of WIGOS as well as making it easier for earth observing systems to share information across WMO.</a:t>
            </a:r>
          </a:p>
          <a:p>
            <a:endParaRPr lang="en-US" baseline="0" dirty="0" smtClean="0"/>
          </a:p>
          <a:p>
            <a:r>
              <a:rPr lang="en-US" baseline="0" dirty="0" smtClean="0"/>
              <a:t>Global Framework for Climate Services is especially dependent on WIS in its observation and monitoring pillar just as WIGOS is. It is also dependent on WIS and its interoperability set of standards and practices for its Climate Services Information Systems which not only need to incorporate WIS and other WMO activities but take advantage of WIS’s heritage and learning to make the CSIS an efficient and effective information management system in its own right facilitating the providing of Climate services.</a:t>
            </a:r>
          </a:p>
          <a:p>
            <a:endParaRPr lang="en-US" baseline="0" dirty="0" smtClean="0"/>
          </a:p>
          <a:p>
            <a:r>
              <a:rPr lang="en-US" baseline="0" dirty="0" smtClean="0"/>
              <a:t>Similarly, Expected Results 1 and 2 of WMO 2012-15 Strategic Plan clearly depend on WIS to enhance the ability of Members and their decision makers to access authoritative, high quality weather, climate and water information. WIS will make it easier for increasing the visibility of NMHS and WMO as the authoritative </a:t>
            </a:r>
            <a:r>
              <a:rPr lang="en-US" baseline="0" dirty="0" err="1" smtClean="0"/>
              <a:t>soruce</a:t>
            </a:r>
            <a:r>
              <a:rPr lang="en-US" baseline="0" dirty="0" smtClean="0"/>
              <a:t> and make it easier to access WMO information.</a:t>
            </a:r>
            <a:endParaRPr lang="en-US" dirty="0"/>
          </a:p>
        </p:txBody>
      </p:sp>
      <p:sp>
        <p:nvSpPr>
          <p:cNvPr id="4" name="Slide Number Placeholder 3"/>
          <p:cNvSpPr>
            <a:spLocks noGrp="1"/>
          </p:cNvSpPr>
          <p:nvPr>
            <p:ph type="sldNum" sz="quarter" idx="10"/>
          </p:nvPr>
        </p:nvSpPr>
        <p:spPr/>
        <p:txBody>
          <a:bodyPr/>
          <a:lstStyle/>
          <a:p>
            <a:fld id="{538087E2-DC0F-4109-AFE9-1EBF1F8801CF}" type="slidenum">
              <a:rPr lang="en-US" smtClean="0"/>
              <a:pPr/>
              <a:t>20</a:t>
            </a:fld>
            <a:endParaRPr lang="en-US"/>
          </a:p>
        </p:txBody>
      </p:sp>
      <p:sp>
        <p:nvSpPr>
          <p:cNvPr id="5" name="Header Placeholder 4"/>
          <p:cNvSpPr>
            <a:spLocks noGrp="1"/>
          </p:cNvSpPr>
          <p:nvPr>
            <p:ph type="hdr" sz="quarter" idx="11"/>
          </p:nvPr>
        </p:nvSpPr>
        <p:spPr/>
        <p:txBody>
          <a:bodyPr/>
          <a:lstStyle/>
          <a:p>
            <a:r>
              <a:rPr lang="en-US" smtClean="0"/>
              <a:t>WIS-Overview  101</a:t>
            </a:r>
            <a:endParaRPr lang="en-US"/>
          </a:p>
        </p:txBody>
      </p:sp>
      <p:sp>
        <p:nvSpPr>
          <p:cNvPr id="6" name="Date Placeholder 5"/>
          <p:cNvSpPr>
            <a:spLocks noGrp="1"/>
          </p:cNvSpPr>
          <p:nvPr>
            <p:ph type="dt" idx="12"/>
          </p:nvPr>
        </p:nvSpPr>
        <p:spPr/>
        <p:txBody>
          <a:bodyPr/>
          <a:lstStyle/>
          <a:p>
            <a:fld id="{D9938A3C-E232-458C-83AA-F7CEDCC358D1}" type="datetime3">
              <a:rPr lang="en-US" smtClean="0"/>
              <a:pPr/>
              <a:t>13 May 2014</a:t>
            </a:fld>
            <a:endParaRPr lang="en-US"/>
          </a:p>
        </p:txBody>
      </p:sp>
    </p:spTree>
    <p:extLst>
      <p:ext uri="{BB962C8B-B14F-4D97-AF65-F5344CB8AC3E}">
        <p14:creationId xmlns:p14="http://schemas.microsoft.com/office/powerpoint/2010/main" val="844335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553D05F2-8FBC-4F48-8FC4-4946EAF4CA0D}" type="slidenum">
              <a:rPr lang="en-US"/>
              <a:pPr/>
              <a:t>21</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2AA8948C-950B-4BE4-B135-D6063B2CA822}" type="datetime3">
              <a:rPr lang="en-US"/>
              <a:pPr/>
              <a:t>13 May 2014</a:t>
            </a:fld>
            <a:endParaRPr lang="en-US"/>
          </a:p>
        </p:txBody>
      </p:sp>
      <p:sp>
        <p:nvSpPr>
          <p:cNvPr id="1902594" name="Rectangle 2"/>
          <p:cNvSpPr>
            <a:spLocks noGrp="1" noRot="1" noChangeAspect="1" noChangeArrowheads="1" noTextEdit="1"/>
          </p:cNvSpPr>
          <p:nvPr>
            <p:ph type="sldImg"/>
          </p:nvPr>
        </p:nvSpPr>
        <p:spPr>
          <a:ln/>
        </p:spPr>
      </p:sp>
      <p:sp>
        <p:nvSpPr>
          <p:cNvPr id="1902595" name="Rectangle 3"/>
          <p:cNvSpPr>
            <a:spLocks noGrp="1" noChangeArrowheads="1"/>
          </p:cNvSpPr>
          <p:nvPr>
            <p:ph type="body" idx="1"/>
          </p:nvPr>
        </p:nvSpPr>
        <p:spPr>
          <a:xfrm>
            <a:off x="603250" y="3636963"/>
            <a:ext cx="5591175" cy="5794375"/>
          </a:xfrm>
        </p:spPr>
        <p:txBody>
          <a:bodyPr/>
          <a:lstStyle/>
          <a:p>
            <a:r>
              <a:rPr lang="en-US" sz="1400" dirty="0">
                <a:latin typeface="Arial" charset="0"/>
              </a:rPr>
              <a:t>Now I would like to close by noting what WMO Members expect to gain from WIS:</a:t>
            </a:r>
          </a:p>
          <a:p>
            <a:r>
              <a:rPr lang="en-US" sz="1400" dirty="0">
                <a:latin typeface="Arial" charset="0"/>
              </a:rPr>
              <a:t>- WIS enhances the collection of critical data needed to monitor and predict aspects of  the environment, including hazards</a:t>
            </a:r>
          </a:p>
          <a:p>
            <a:r>
              <a:rPr lang="en-US" sz="1400" dirty="0">
                <a:latin typeface="Arial" charset="0"/>
              </a:rPr>
              <a:t>- WIS catalogs the full range of data and products, simplifying search and assuring equitable access  per WMO policies</a:t>
            </a:r>
          </a:p>
          <a:p>
            <a:r>
              <a:rPr lang="en-US" sz="1400" dirty="0">
                <a:latin typeface="Arial" charset="0"/>
              </a:rPr>
              <a:t>- WIS enhances the availability of time-critical data and products at </a:t>
            </a:r>
            <a:r>
              <a:rPr lang="en-US" sz="1400" dirty="0" err="1">
                <a:latin typeface="Arial" charset="0"/>
              </a:rPr>
              <a:t>centres</a:t>
            </a:r>
            <a:r>
              <a:rPr lang="en-US" sz="1400" dirty="0">
                <a:latin typeface="Arial" charset="0"/>
              </a:rPr>
              <a:t> in all nations, ensuring the effective provision of services to their populations and economies</a:t>
            </a:r>
          </a:p>
          <a:p>
            <a:r>
              <a:rPr lang="en-US" sz="1400" dirty="0">
                <a:latin typeface="Arial" charset="0"/>
              </a:rPr>
              <a:t>- WIS opens up GTS to other types of environmental data so that all </a:t>
            </a:r>
            <a:r>
              <a:rPr lang="en-US" sz="1400" dirty="0" err="1">
                <a:latin typeface="Arial" charset="0"/>
              </a:rPr>
              <a:t>programmes</a:t>
            </a:r>
            <a:r>
              <a:rPr lang="en-US" sz="1400" dirty="0">
                <a:latin typeface="Arial" charset="0"/>
              </a:rPr>
              <a:t> have stronger infrastructure support</a:t>
            </a:r>
            <a:endParaRPr lang="en-US" altLang="ja-JP" sz="1400" dirty="0">
              <a:latin typeface="Arial" charset="0"/>
            </a:endParaRPr>
          </a:p>
          <a:p>
            <a:pPr marL="285750" indent="-285750">
              <a:buFontTx/>
              <a:buChar char="-"/>
            </a:pPr>
            <a:r>
              <a:rPr lang="en-US" altLang="ja-JP" sz="1400" dirty="0" smtClean="0">
                <a:latin typeface="Arial" charset="0"/>
              </a:rPr>
              <a:t>WIS </a:t>
            </a:r>
            <a:r>
              <a:rPr lang="en-US" altLang="ja-JP" sz="1400" dirty="0">
                <a:latin typeface="Arial" charset="0"/>
              </a:rPr>
              <a:t>exploits opportunities as they become available with technology innovation. </a:t>
            </a:r>
            <a:endParaRPr lang="en-US" altLang="ja-JP" sz="1400" dirty="0" smtClean="0">
              <a:latin typeface="Arial" charset="0"/>
            </a:endParaRPr>
          </a:p>
          <a:p>
            <a:pPr marL="285750" indent="-285750">
              <a:buFontTx/>
              <a:buChar char="-"/>
            </a:pPr>
            <a:r>
              <a:rPr lang="en-US" sz="1400" dirty="0" smtClean="0">
                <a:latin typeface="Arial" charset="0"/>
                <a:ea typeface="ＭＳ Ｐゴシック" charset="-128"/>
              </a:rPr>
              <a:t>An immediate</a:t>
            </a:r>
            <a:r>
              <a:rPr lang="en-US" sz="1400" baseline="0" dirty="0" smtClean="0">
                <a:latin typeface="Arial" charset="0"/>
                <a:ea typeface="ＭＳ Ｐゴシック" charset="-128"/>
              </a:rPr>
              <a:t> benefit to many will be the enhance subscription services which will allow users to monitor WIS catalogues and subscribe to data, products and services</a:t>
            </a:r>
            <a:endParaRPr lang="en-US" sz="1400" dirty="0">
              <a:latin typeface="Arial" charset="0"/>
              <a:ea typeface="ＭＳ Ｐゴシック" charset="-128"/>
            </a:endParaRP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72B268EC-8840-40EB-9613-671A7DE36383}" type="slidenum">
              <a:rPr lang="en-US"/>
              <a:pPr/>
              <a:t>25</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0E254690-0B2C-4E74-9356-2A2677D74633}" type="datetime3">
              <a:rPr lang="en-US"/>
              <a:pPr/>
              <a:t>13 May 2014</a:t>
            </a:fld>
            <a:endParaRPr lang="en-US"/>
          </a:p>
        </p:txBody>
      </p:sp>
      <p:sp>
        <p:nvSpPr>
          <p:cNvPr id="1906690" name="Rectangle 2"/>
          <p:cNvSpPr>
            <a:spLocks noGrp="1" noRot="1" noChangeAspect="1" noChangeArrowheads="1" noTextEdit="1"/>
          </p:cNvSpPr>
          <p:nvPr>
            <p:ph type="sldImg"/>
          </p:nvPr>
        </p:nvSpPr>
        <p:spPr>
          <a:ln/>
        </p:spPr>
      </p:sp>
      <p:sp>
        <p:nvSpPr>
          <p:cNvPr id="1906691" name="Rectangle 3"/>
          <p:cNvSpPr>
            <a:spLocks noGrp="1" noChangeArrowheads="1"/>
          </p:cNvSpPr>
          <p:nvPr>
            <p:ph type="body" idx="1"/>
          </p:nvPr>
        </p:nvSpPr>
        <p:spPr>
          <a:xfrm>
            <a:off x="603250" y="3636963"/>
            <a:ext cx="5591175" cy="5794375"/>
          </a:xfrm>
        </p:spPr>
        <p:txBody>
          <a:bodyPr/>
          <a:lstStyle/>
          <a:p>
            <a:r>
              <a:rPr lang="en-US" sz="1400" dirty="0">
                <a:latin typeface="Arial" charset="0"/>
              </a:rPr>
              <a:t>Here is a brief summary of the key points in this presentation:</a:t>
            </a:r>
          </a:p>
          <a:p>
            <a:r>
              <a:rPr lang="en-US" sz="1400" dirty="0">
                <a:latin typeface="Arial" charset="0"/>
              </a:rPr>
              <a:t/>
            </a:r>
            <a:br>
              <a:rPr lang="en-US" sz="1400" dirty="0">
                <a:latin typeface="Arial" charset="0"/>
              </a:rPr>
            </a:br>
            <a:r>
              <a:rPr lang="en-US" sz="1400" dirty="0">
                <a:latin typeface="Arial" charset="0"/>
              </a:rPr>
              <a:t>1.  Why WIS is required and what are its expected benefits</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2.  How the Global Telecommunication System (GTS) serves the WMO mission in collecting and exchanging data</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3.  Why WIS Part A and WIS Part B are implemented in parallel</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4.  How the three types of WIS </a:t>
            </a:r>
            <a:r>
              <a:rPr lang="en-US" sz="1400" dirty="0" err="1">
                <a:latin typeface="Arial" charset="0"/>
              </a:rPr>
              <a:t>Centres</a:t>
            </a:r>
            <a:r>
              <a:rPr lang="en-US" sz="1400" dirty="0">
                <a:latin typeface="Arial" charset="0"/>
              </a:rPr>
              <a:t> (GISC, DCPC, NC) move data and metadata from observation to product delivery </a:t>
            </a:r>
          </a:p>
          <a:p>
            <a:endParaRPr lang="en-US" sz="1400"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CA719DB7-6820-44FF-86B1-F362BB6BBFEC}" type="slidenum">
              <a:rPr lang="en-US"/>
              <a:pPr/>
              <a:t>26</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5B7C197E-F80B-4FDF-8E27-517B31F16141}" type="datetime3">
              <a:rPr lang="en-US"/>
              <a:pPr/>
              <a:t>13 May 2014</a:t>
            </a:fld>
            <a:endParaRPr lang="en-US"/>
          </a:p>
        </p:txBody>
      </p:sp>
      <p:sp>
        <p:nvSpPr>
          <p:cNvPr id="1914882" name="Rectangle 2"/>
          <p:cNvSpPr>
            <a:spLocks noGrp="1" noRot="1" noChangeAspect="1" noChangeArrowheads="1" noTextEdit="1"/>
          </p:cNvSpPr>
          <p:nvPr>
            <p:ph type="sldImg"/>
          </p:nvPr>
        </p:nvSpPr>
        <p:spPr>
          <a:ln/>
        </p:spPr>
      </p:sp>
      <p:sp>
        <p:nvSpPr>
          <p:cNvPr id="1914883" name="Rectangle 3"/>
          <p:cNvSpPr>
            <a:spLocks noGrp="1" noChangeArrowheads="1"/>
          </p:cNvSpPr>
          <p:nvPr>
            <p:ph type="body" idx="1"/>
          </p:nvPr>
        </p:nvSpPr>
        <p:spPr>
          <a:xfrm>
            <a:off x="603250" y="3636963"/>
            <a:ext cx="5591175" cy="5794375"/>
          </a:xfrm>
        </p:spPr>
        <p:txBody>
          <a:bodyPr/>
          <a:lstStyle/>
          <a:p>
            <a:r>
              <a:rPr lang="en-US" sz="1400" dirty="0">
                <a:latin typeface="Arial" charset="0"/>
              </a:rPr>
              <a:t>5.  Why GISCs maintain a comprehensive 24-hour "cache" of data intended for global dissemination</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6.  Why GISCs maintain a comprehensive metadata catalog</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7.  How WIS Technical Compliance Specifications define the interoperability of WIS Implementations across WIS </a:t>
            </a:r>
            <a:r>
              <a:rPr lang="en-US" sz="1400" dirty="0" err="1">
                <a:latin typeface="Arial" charset="0"/>
              </a:rPr>
              <a:t>Centres</a:t>
            </a:r>
            <a:r>
              <a:rPr lang="en-US" sz="1400" dirty="0">
                <a:latin typeface="Arial" charset="0"/>
              </a:rPr>
              <a:t/>
            </a:r>
            <a:br>
              <a:rPr lang="en-US" sz="1400" dirty="0">
                <a:latin typeface="Arial" charset="0"/>
              </a:rPr>
            </a:br>
            <a:r>
              <a:rPr lang="en-US" sz="1400" dirty="0">
                <a:latin typeface="Arial" charset="0"/>
              </a:rPr>
              <a:t/>
            </a:r>
            <a:br>
              <a:rPr lang="en-US" sz="1400" dirty="0">
                <a:latin typeface="Arial" charset="0"/>
              </a:rPr>
            </a:br>
            <a:r>
              <a:rPr lang="en-US" sz="1400" dirty="0">
                <a:latin typeface="Arial" charset="0"/>
              </a:rPr>
              <a:t>8.  Why the WIS architecture is interoperable with the high-level architecture of major systems involving WMO (e.g., </a:t>
            </a:r>
            <a:r>
              <a:rPr lang="en-US" sz="1400" dirty="0" smtClean="0"/>
              <a:t>WIGOS, GOS, GCW, GAW , WHYCOS, GOOS, GTOS, WCP, GCOS, GFCS, GEOSS</a:t>
            </a:r>
            <a:r>
              <a:rPr lang="en-US" sz="1400" dirty="0" smtClean="0">
                <a:latin typeface="Arial" charset="0"/>
              </a:rPr>
              <a:t>)</a:t>
            </a:r>
            <a:endParaRPr lang="en-US" sz="1400" dirty="0">
              <a:latin typeface="Arial" charset="0"/>
            </a:endParaRPr>
          </a:p>
          <a:p>
            <a:endParaRPr lang="en-US" sz="1400" dirty="0">
              <a:latin typeface="Arial" charset="0"/>
            </a:endParaRPr>
          </a:p>
          <a:p>
            <a:r>
              <a:rPr lang="en-US" sz="1400" dirty="0">
                <a:latin typeface="Arial" charset="0"/>
              </a:rPr>
              <a:t>This concludes my presentation</a:t>
            </a:r>
            <a:r>
              <a:rPr lang="en-NZ" sz="1400" dirty="0">
                <a:latin typeface="Arial" charset="0"/>
              </a:rPr>
              <a:t>, and I  welcome your questions.</a:t>
            </a:r>
          </a:p>
          <a:p>
            <a:endParaRPr lang="en-US" sz="1400"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E5F370C6-4FB4-40F5-A637-4C619DC7699B}" type="slidenum">
              <a:rPr lang="en-US"/>
              <a:pPr/>
              <a:t>27</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A0F20C8E-18B0-458B-8943-9B669A4890D3}" type="datetime3">
              <a:rPr lang="en-US"/>
              <a:pPr/>
              <a:t>13 May 2014</a:t>
            </a:fld>
            <a:endParaRPr lang="en-US"/>
          </a:p>
        </p:txBody>
      </p:sp>
      <p:sp>
        <p:nvSpPr>
          <p:cNvPr id="1904642" name="Rectangle 2"/>
          <p:cNvSpPr>
            <a:spLocks noGrp="1" noRot="1" noChangeAspect="1" noChangeArrowheads="1" noTextEdit="1"/>
          </p:cNvSpPr>
          <p:nvPr>
            <p:ph type="sldImg"/>
          </p:nvPr>
        </p:nvSpPr>
        <p:spPr>
          <a:ln/>
        </p:spPr>
      </p:sp>
      <p:sp>
        <p:nvSpPr>
          <p:cNvPr id="1904643" name="Rectangle 3"/>
          <p:cNvSpPr>
            <a:spLocks noGrp="1" noChangeArrowheads="1"/>
          </p:cNvSpPr>
          <p:nvPr>
            <p:ph type="body" idx="1"/>
          </p:nvPr>
        </p:nvSpPr>
        <p:spPr>
          <a:xfrm>
            <a:off x="603250" y="3636963"/>
            <a:ext cx="5591175" cy="5794375"/>
          </a:xfrm>
        </p:spPr>
        <p:txBody>
          <a:bodyPr/>
          <a:lstStyle/>
          <a:p>
            <a:r>
              <a:rPr lang="en-US" sz="1400" dirty="0">
                <a:latin typeface="Arial" charset="0"/>
              </a:rPr>
              <a:t>You can find the key reference documents about WIS at this URL. </a:t>
            </a:r>
          </a:p>
          <a:p>
            <a:r>
              <a:rPr lang="en-US" sz="1400" dirty="0" smtClean="0">
                <a:latin typeface="Arial" charset="0"/>
              </a:rPr>
              <a:t>The primary </a:t>
            </a:r>
            <a:r>
              <a:rPr lang="en-US" sz="1400" dirty="0">
                <a:latin typeface="Arial" charset="0"/>
              </a:rPr>
              <a:t>document </a:t>
            </a:r>
            <a:r>
              <a:rPr lang="en-US" sz="1400" dirty="0" smtClean="0">
                <a:latin typeface="Arial" charset="0"/>
              </a:rPr>
              <a:t>is the Manual on WIS (WMO No 1060) published</a:t>
            </a:r>
            <a:r>
              <a:rPr lang="en-US" sz="1400" baseline="0" dirty="0" smtClean="0">
                <a:latin typeface="Arial" charset="0"/>
              </a:rPr>
              <a:t> in January 2012 as an addition to the WMO Technical Regulation 49 (Technical Regulations, Volume I: General Meteorological Standards and Recommended Practices).  It was further updated at EC-65 with the addition of CBS 16 changes including all the discovery metadata information. Recommended practices and clarifications are provided in the Guide to the WMO information (WMO No 1061) which was updated at CBS 15 in 2012 and published following approval at EC-65.</a:t>
            </a:r>
            <a:r>
              <a:rPr lang="en-US" sz="1400" dirty="0">
                <a:latin typeface="Arial" charset="0"/>
              </a:rPr>
              <a:t/>
            </a:r>
            <a:br>
              <a:rPr lang="en-US" sz="1400" dirty="0">
                <a:latin typeface="Arial" charset="0"/>
              </a:rPr>
            </a:br>
            <a:endParaRPr lang="en-US" sz="1400" dirty="0" smtClean="0">
              <a:latin typeface="Arial" charset="0"/>
            </a:endParaRPr>
          </a:p>
          <a:p>
            <a:r>
              <a:rPr lang="en-US" sz="1400" dirty="0" smtClean="0">
                <a:latin typeface="Arial" charset="0"/>
              </a:rPr>
              <a:t>Other useful reference</a:t>
            </a:r>
            <a:r>
              <a:rPr lang="en-US" sz="1400" baseline="0" dirty="0" smtClean="0">
                <a:latin typeface="Arial" charset="0"/>
              </a:rPr>
              <a:t> documents are </a:t>
            </a:r>
            <a:r>
              <a:rPr lang="en-US" sz="1400" dirty="0" smtClean="0">
                <a:latin typeface="Arial" charset="0"/>
              </a:rPr>
              <a:t>the </a:t>
            </a:r>
            <a:r>
              <a:rPr lang="en-US" sz="1400" dirty="0">
                <a:latin typeface="Arial" charset="0"/>
              </a:rPr>
              <a:t>"WIS Compliance </a:t>
            </a:r>
            <a:r>
              <a:rPr lang="en-US" sz="1400" dirty="0" smtClean="0">
                <a:latin typeface="Arial" charset="0"/>
              </a:rPr>
              <a:t>Specifications“ and Functional Architecture</a:t>
            </a:r>
            <a:r>
              <a:rPr lang="en-NZ" sz="1400" dirty="0" smtClean="0">
                <a:latin typeface="Arial" charset="0"/>
              </a:rPr>
              <a:t>. These contain </a:t>
            </a:r>
            <a:r>
              <a:rPr lang="en-NZ" sz="1400" dirty="0">
                <a:latin typeface="Arial" charset="0"/>
              </a:rPr>
              <a:t>the interface specifications I have just presented, plus some more general aspects of </a:t>
            </a:r>
            <a:r>
              <a:rPr lang="en-NZ" sz="1400" dirty="0" smtClean="0">
                <a:latin typeface="Arial" charset="0"/>
              </a:rPr>
              <a:t>WIS and were the basis of the Manual</a:t>
            </a:r>
            <a:r>
              <a:rPr lang="en-NZ" sz="1400" baseline="0" dirty="0" smtClean="0">
                <a:latin typeface="Arial" charset="0"/>
              </a:rPr>
              <a:t> and Guide on WIS</a:t>
            </a:r>
            <a:r>
              <a:rPr lang="en-NZ" sz="1400" dirty="0" smtClean="0">
                <a:latin typeface="Arial" charset="0"/>
              </a:rPr>
              <a:t>.</a:t>
            </a:r>
          </a:p>
          <a:p>
            <a:endParaRPr lang="en-NZ" sz="1400" dirty="0" smtClean="0">
              <a:latin typeface="Arial" charset="0"/>
            </a:endParaRPr>
          </a:p>
          <a:p>
            <a:r>
              <a:rPr lang="en-NZ" sz="1400" dirty="0" smtClean="0">
                <a:latin typeface="Arial" charset="0"/>
              </a:rPr>
              <a:t>Tech </a:t>
            </a:r>
            <a:r>
              <a:rPr lang="en-NZ" sz="1400" dirty="0" err="1" smtClean="0">
                <a:latin typeface="Arial" charset="0"/>
              </a:rPr>
              <a:t>Reg</a:t>
            </a:r>
            <a:r>
              <a:rPr lang="en-NZ" sz="1400" baseline="0" dirty="0" smtClean="0">
                <a:latin typeface="Arial" charset="0"/>
              </a:rPr>
              <a:t> 49 Volume I - http://library.wmo.int/opac/index.php?lvl=notice_display&amp;id=14073</a:t>
            </a:r>
          </a:p>
          <a:p>
            <a:r>
              <a:rPr lang="en-NZ" sz="1400" baseline="0" dirty="0" smtClean="0">
                <a:latin typeface="Arial" charset="0"/>
              </a:rPr>
              <a:t>Manual on WIS – WMO No 1060 – http://library.wmo.int/opac/index.php?lvl=notice_display&amp;id=9254</a:t>
            </a:r>
          </a:p>
          <a:p>
            <a:r>
              <a:rPr lang="en-NZ" sz="1400" baseline="0" dirty="0" smtClean="0">
                <a:latin typeface="Arial" charset="0"/>
              </a:rPr>
              <a:t>Guide to WIS – WMO No 1061 - http://library.wmo.int/opac/index.php?lvl=notice_display&amp;id=6856</a:t>
            </a:r>
          </a:p>
          <a:p>
            <a:endParaRPr lang="en-NZ" sz="1400" dirty="0" smtClean="0">
              <a:latin typeface="Arial" charset="0"/>
            </a:endParaRPr>
          </a:p>
          <a:p>
            <a:endParaRPr lang="en-NZ" sz="1400" dirty="0">
              <a:latin typeface="Arial" charset="0"/>
            </a:endParaRPr>
          </a:p>
          <a:p>
            <a:endParaRPr lang="en-NZ" sz="1400" dirty="0">
              <a:latin typeface="Arial" charset="0"/>
            </a:endParaRP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smtClean="0">
                <a:latin typeface="Arial" charset="0"/>
              </a:rPr>
              <a:t>From the beginning of WMO, dependable and timely data exchange has been crucial.</a:t>
            </a:r>
          </a:p>
          <a:p>
            <a:r>
              <a:rPr lang="en-US" altLang="ja-JP" sz="1200" dirty="0" smtClean="0">
                <a:latin typeface="Arial" charset="0"/>
              </a:rPr>
              <a:t>Like early telegraph and telephone systems, operators would route data messages over dedicated lines using systems dedicated to WMO. This is the WMO Global Telecommunication System (GTS), partially diagrammed here. </a:t>
            </a:r>
          </a:p>
          <a:p>
            <a:r>
              <a:rPr lang="en-US" altLang="ja-JP" sz="1200" dirty="0" smtClean="0">
                <a:latin typeface="Arial" charset="0"/>
              </a:rPr>
              <a:t>For RA III,</a:t>
            </a:r>
            <a:r>
              <a:rPr lang="en-US" altLang="ja-JP" sz="1200" baseline="0" dirty="0" smtClean="0">
                <a:latin typeface="Arial" charset="0"/>
              </a:rPr>
              <a:t> this diagram, was updated for RA III – 15</a:t>
            </a:r>
            <a:r>
              <a:rPr lang="en-US" altLang="ja-JP" sz="1200" baseline="30000" dirty="0" smtClean="0">
                <a:latin typeface="Arial" charset="0"/>
              </a:rPr>
              <a:t>th</a:t>
            </a:r>
            <a:r>
              <a:rPr lang="en-US" altLang="ja-JP" sz="1200" baseline="0" dirty="0" smtClean="0">
                <a:latin typeface="Arial" charset="0"/>
              </a:rPr>
              <a:t> session in 2010 and needs to be updated.</a:t>
            </a:r>
            <a:endParaRPr lang="en-US" altLang="ja-JP"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538087E2-DC0F-4109-AFE9-1EBF1F8801CF}" type="slidenum">
              <a:rPr lang="en-US" smtClean="0"/>
              <a:pPr/>
              <a:t>3</a:t>
            </a:fld>
            <a:endParaRPr lang="en-US"/>
          </a:p>
        </p:txBody>
      </p:sp>
      <p:sp>
        <p:nvSpPr>
          <p:cNvPr id="5" name="Header Placeholder 4"/>
          <p:cNvSpPr>
            <a:spLocks noGrp="1"/>
          </p:cNvSpPr>
          <p:nvPr>
            <p:ph type="hdr" sz="quarter" idx="11"/>
          </p:nvPr>
        </p:nvSpPr>
        <p:spPr/>
        <p:txBody>
          <a:bodyPr/>
          <a:lstStyle/>
          <a:p>
            <a:r>
              <a:rPr lang="en-US" smtClean="0"/>
              <a:t>WIS-Overview  101</a:t>
            </a:r>
            <a:endParaRPr lang="en-US"/>
          </a:p>
        </p:txBody>
      </p:sp>
      <p:sp>
        <p:nvSpPr>
          <p:cNvPr id="6" name="Date Placeholder 5"/>
          <p:cNvSpPr>
            <a:spLocks noGrp="1"/>
          </p:cNvSpPr>
          <p:nvPr>
            <p:ph type="dt" idx="12"/>
          </p:nvPr>
        </p:nvSpPr>
        <p:spPr/>
        <p:txBody>
          <a:bodyPr/>
          <a:lstStyle/>
          <a:p>
            <a:fld id="{D9938A3C-E232-458C-83AA-F7CEDCC358D1}" type="datetime3">
              <a:rPr lang="en-US" smtClean="0"/>
              <a:pPr/>
              <a:t>13 May 2014</a:t>
            </a:fld>
            <a:endParaRPr lang="en-US"/>
          </a:p>
        </p:txBody>
      </p:sp>
    </p:spTree>
    <p:extLst>
      <p:ext uri="{BB962C8B-B14F-4D97-AF65-F5344CB8AC3E}">
        <p14:creationId xmlns:p14="http://schemas.microsoft.com/office/powerpoint/2010/main" val="267532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00274710-D21B-4CF9-B2B4-C26199A8AC81}" type="slidenum">
              <a:rPr lang="en-US"/>
              <a:pPr/>
              <a:t>4</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A09C05EC-C09A-4F4E-B16A-83EA31B08C0D}" type="datetime3">
              <a:rPr lang="en-US"/>
              <a:pPr/>
              <a:t>13 May 2014</a:t>
            </a:fld>
            <a:endParaRPr lang="en-US"/>
          </a:p>
        </p:txBody>
      </p:sp>
      <p:sp>
        <p:nvSpPr>
          <p:cNvPr id="1867778" name="Rectangle 2"/>
          <p:cNvSpPr>
            <a:spLocks noGrp="1" noRot="1" noChangeAspect="1" noChangeArrowheads="1" noTextEdit="1"/>
          </p:cNvSpPr>
          <p:nvPr>
            <p:ph type="sldImg"/>
          </p:nvPr>
        </p:nvSpPr>
        <p:spPr>
          <a:ln/>
        </p:spPr>
      </p:sp>
      <p:sp>
        <p:nvSpPr>
          <p:cNvPr id="1867779" name="Rectangle 3"/>
          <p:cNvSpPr>
            <a:spLocks noGrp="1" noChangeArrowheads="1"/>
          </p:cNvSpPr>
          <p:nvPr>
            <p:ph type="body" idx="1"/>
          </p:nvPr>
        </p:nvSpPr>
        <p:spPr>
          <a:xfrm>
            <a:off x="603250" y="3636963"/>
            <a:ext cx="5591175" cy="5794375"/>
          </a:xfrm>
        </p:spPr>
        <p:txBody>
          <a:bodyPr/>
          <a:lstStyle/>
          <a:p>
            <a:r>
              <a:rPr lang="en-US" altLang="ja-JP" sz="1400" dirty="0">
                <a:latin typeface="Arial" charset="0"/>
              </a:rPr>
              <a:t>In 2003, the member nations of WMO decided that WIS will : </a:t>
            </a:r>
          </a:p>
          <a:p>
            <a:pPr>
              <a:buFontTx/>
              <a:buChar char="•"/>
            </a:pPr>
            <a:r>
              <a:rPr lang="en-US" altLang="ja-JP" sz="1400" dirty="0">
                <a:latin typeface="Arial" charset="0"/>
              </a:rPr>
              <a:t>  Use international industry standards for protocols, hardware and software;</a:t>
            </a:r>
          </a:p>
          <a:p>
            <a:pPr>
              <a:buFontTx/>
              <a:buChar char="•"/>
            </a:pPr>
            <a:r>
              <a:rPr lang="en-US" altLang="ja-JP" sz="1400" dirty="0">
                <a:latin typeface="Arial" charset="0"/>
              </a:rPr>
              <a:t>  Build on the existing WMO Global Telecommunication System (GTS), with special attention to a smooth and coordinated transition;</a:t>
            </a:r>
          </a:p>
          <a:p>
            <a:pPr>
              <a:buFontTx/>
              <a:buChar char="•"/>
            </a:pPr>
            <a:r>
              <a:rPr lang="en-US" altLang="ja-JP" sz="1400" dirty="0">
                <a:latin typeface="Arial" charset="0"/>
              </a:rPr>
              <a:t>  Provide </a:t>
            </a:r>
            <a:r>
              <a:rPr lang="en-US" altLang="ja-JP" sz="1400" dirty="0" smtClean="0">
                <a:latin typeface="Arial" charset="0"/>
              </a:rPr>
              <a:t>operational</a:t>
            </a:r>
            <a:r>
              <a:rPr lang="en-US" altLang="ja-JP" sz="1400" baseline="0" dirty="0" smtClean="0">
                <a:latin typeface="Arial" charset="0"/>
              </a:rPr>
              <a:t> and </a:t>
            </a:r>
            <a:r>
              <a:rPr lang="en-US" altLang="ja-JP" sz="1400" dirty="0" smtClean="0">
                <a:latin typeface="Arial" charset="0"/>
              </a:rPr>
              <a:t>time-critical </a:t>
            </a:r>
            <a:r>
              <a:rPr lang="en-US" altLang="ja-JP" sz="1400" dirty="0">
                <a:latin typeface="Arial" charset="0"/>
              </a:rPr>
              <a:t>data exchange, as well as data access and retrieval services;  </a:t>
            </a:r>
          </a:p>
          <a:p>
            <a:pPr>
              <a:buFontTx/>
              <a:buChar char="•"/>
            </a:pPr>
            <a:r>
              <a:rPr lang="en-US" altLang="ja-JP" sz="1400" dirty="0">
                <a:latin typeface="Arial" charset="0"/>
              </a:rPr>
              <a:t>  Support </a:t>
            </a:r>
            <a:r>
              <a:rPr lang="en-US" altLang="ja-JP" sz="1400" u="sng" dirty="0">
                <a:latin typeface="Arial" charset="0"/>
              </a:rPr>
              <a:t>all</a:t>
            </a:r>
            <a:r>
              <a:rPr lang="en-US" altLang="ja-JP" sz="1400" dirty="0">
                <a:latin typeface="Arial" charset="0"/>
              </a:rPr>
              <a:t> WMO and related international </a:t>
            </a:r>
            <a:r>
              <a:rPr lang="en-US" altLang="ja-JP" sz="1400" dirty="0" err="1">
                <a:latin typeface="Arial" charset="0"/>
              </a:rPr>
              <a:t>programmes</a:t>
            </a:r>
            <a:r>
              <a:rPr lang="en-US" altLang="ja-JP" sz="1400" dirty="0">
                <a:latin typeface="Arial" charset="0"/>
              </a:rPr>
              <a:t>.  </a:t>
            </a:r>
            <a:endParaRPr lang="en-US" sz="1400" dirty="0">
              <a:latin typeface="Arial" charset="0"/>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43742A3D-19BF-45AC-B83E-1DC0714C44CC}" type="slidenum">
              <a:rPr lang="en-US"/>
              <a:pPr/>
              <a:t>5</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3FBC360F-C036-4B0B-B6F3-50D9F7D45BF3}" type="datetime3">
              <a:rPr lang="en-US"/>
              <a:pPr/>
              <a:t>13 May 2014</a:t>
            </a:fld>
            <a:endParaRPr lang="en-US"/>
          </a:p>
        </p:txBody>
      </p:sp>
      <p:sp>
        <p:nvSpPr>
          <p:cNvPr id="1869826" name="Rectangle 2"/>
          <p:cNvSpPr>
            <a:spLocks noGrp="1" noRot="1" noChangeAspect="1" noChangeArrowheads="1" noTextEdit="1"/>
          </p:cNvSpPr>
          <p:nvPr>
            <p:ph type="sldImg"/>
          </p:nvPr>
        </p:nvSpPr>
        <p:spPr>
          <a:ln/>
        </p:spPr>
      </p:sp>
      <p:sp>
        <p:nvSpPr>
          <p:cNvPr id="1869827" name="Rectangle 3"/>
          <p:cNvSpPr>
            <a:spLocks noGrp="1" noChangeArrowheads="1"/>
          </p:cNvSpPr>
          <p:nvPr>
            <p:ph type="body" idx="1"/>
          </p:nvPr>
        </p:nvSpPr>
        <p:spPr>
          <a:xfrm>
            <a:off x="603250" y="3636963"/>
            <a:ext cx="5591175" cy="5794375"/>
          </a:xfrm>
        </p:spPr>
        <p:txBody>
          <a:bodyPr/>
          <a:lstStyle/>
          <a:p>
            <a:pPr marL="53975" indent="-6350"/>
            <a:r>
              <a:rPr lang="en-GB" altLang="zh-CN" sz="1400">
                <a:latin typeface="Arial" charset="0"/>
              </a:rPr>
              <a:t>WIS is evolving in two parallel parts:</a:t>
            </a:r>
          </a:p>
          <a:p>
            <a:pPr marL="53975" indent="-6350"/>
            <a:r>
              <a:rPr lang="en-GB" altLang="zh-CN" sz="1400" b="1">
                <a:latin typeface="Arial" charset="0"/>
              </a:rPr>
              <a:t>Part A:</a:t>
            </a:r>
            <a:r>
              <a:rPr lang="en-GB" altLang="zh-CN" sz="1400">
                <a:latin typeface="Arial" charset="0"/>
              </a:rPr>
              <a:t> GTS continued consolidation and further improvements for </a:t>
            </a:r>
            <a:r>
              <a:rPr lang="en-NZ" sz="1400">
                <a:latin typeface="Arial" charset="0"/>
              </a:rPr>
              <a:t>data and products delivery </a:t>
            </a:r>
            <a:endParaRPr lang="en-GB" altLang="zh-CN" sz="1400">
              <a:latin typeface="Arial" charset="0"/>
            </a:endParaRPr>
          </a:p>
          <a:p>
            <a:pPr marL="53975" indent="-6350">
              <a:buFontTx/>
              <a:buChar char="•"/>
            </a:pPr>
            <a:r>
              <a:rPr lang="en-NZ" sz="1400" b="1">
                <a:latin typeface="Arial" charset="0"/>
              </a:rPr>
              <a:t>  Time-critical and operation-critical delivery</a:t>
            </a:r>
            <a:r>
              <a:rPr lang="en-NZ" sz="1400">
                <a:latin typeface="Arial" charset="0"/>
              </a:rPr>
              <a:t> based on real-time “push” via the dedicated telecommunications network</a:t>
            </a:r>
          </a:p>
          <a:p>
            <a:pPr marL="53975" indent="-6350">
              <a:buFontTx/>
              <a:buChar char="•"/>
            </a:pPr>
            <a:r>
              <a:rPr lang="en-NZ" sz="1400" b="1">
                <a:latin typeface="Arial" charset="0"/>
              </a:rPr>
              <a:t>  Timely delivery </a:t>
            </a:r>
            <a:r>
              <a:rPr lang="en-NZ" sz="1400">
                <a:latin typeface="Arial" charset="0"/>
              </a:rPr>
              <a:t>based on delayed mode “push” via a combination of dedicated and public networks</a:t>
            </a:r>
          </a:p>
          <a:p>
            <a:pPr marL="53975" indent="-6350"/>
            <a:r>
              <a:rPr lang="en-GB" altLang="zh-CN" sz="1400" b="1">
                <a:latin typeface="Arial" charset="0"/>
              </a:rPr>
              <a:t>Part B:</a:t>
            </a:r>
            <a:r>
              <a:rPr lang="en-GB" altLang="zh-CN" sz="1400">
                <a:latin typeface="Arial" charset="0"/>
              </a:rPr>
              <a:t> extension of services through flexible data discovery, access and retrieval services, as well as flexible timely delivery</a:t>
            </a:r>
          </a:p>
          <a:p>
            <a:pPr marL="53975" indent="-6350"/>
            <a:endParaRPr lang="en-GB" altLang="zh-CN" sz="1400">
              <a:latin typeface="Arial" charset="0"/>
            </a:endParaRPr>
          </a:p>
          <a:p>
            <a:pPr marL="53975" indent="-6350"/>
            <a:endParaRPr lang="en-US" sz="1400">
              <a:latin typeface="Arial"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xfrm>
            <a:off x="1266825" y="550863"/>
            <a:ext cx="4265613" cy="2954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altLang="ja-JP" smtClean="0"/>
          </a:p>
        </p:txBody>
      </p:sp>
      <p:sp>
        <p:nvSpPr>
          <p:cNvPr id="696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fld id="{3A90652A-9631-4815-87E7-E5D8B7D5E075}" type="slidenum">
              <a:rPr lang="en-US" altLang="ja-JP" sz="1200" smtClean="0">
                <a:latin typeface="Calibri" pitchFamily="34" charset="0"/>
                <a:cs typeface="Arial" pitchFamily="34" charset="0"/>
              </a:rPr>
              <a:pPr/>
              <a:t>6</a:t>
            </a:fld>
            <a:endParaRPr lang="en-US" altLang="ja-JP" sz="1200" smtClean="0">
              <a:latin typeface="Calibri"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76C1AB33-B46D-4843-9C26-1E66B7C42315}" type="slidenum">
              <a:rPr lang="en-US"/>
              <a:pPr/>
              <a:t>7</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41065809-0E85-4048-A5B7-55459773A55F}" type="datetime3">
              <a:rPr lang="en-US"/>
              <a:pPr/>
              <a:t>13 May 2014</a:t>
            </a:fld>
            <a:endParaRPr lang="en-US"/>
          </a:p>
        </p:txBody>
      </p:sp>
      <p:sp>
        <p:nvSpPr>
          <p:cNvPr id="1871874" name="Rectangle 2"/>
          <p:cNvSpPr>
            <a:spLocks noGrp="1" noRot="1" noChangeAspect="1" noChangeArrowheads="1" noTextEdit="1"/>
          </p:cNvSpPr>
          <p:nvPr>
            <p:ph type="sldImg"/>
          </p:nvPr>
        </p:nvSpPr>
        <p:spPr>
          <a:ln/>
        </p:spPr>
      </p:sp>
      <p:sp>
        <p:nvSpPr>
          <p:cNvPr id="1871875" name="Rectangle 3"/>
          <p:cNvSpPr>
            <a:spLocks noGrp="1" noChangeArrowheads="1"/>
          </p:cNvSpPr>
          <p:nvPr>
            <p:ph type="body" idx="1"/>
          </p:nvPr>
        </p:nvSpPr>
        <p:spPr>
          <a:xfrm>
            <a:off x="603250" y="3636963"/>
            <a:ext cx="5591175" cy="5794375"/>
          </a:xfrm>
        </p:spPr>
        <p:txBody>
          <a:bodyPr/>
          <a:lstStyle/>
          <a:p>
            <a:r>
              <a:rPr lang="en-US" altLang="ja-JP" sz="1400" dirty="0">
                <a:latin typeface="Arial" charset="0"/>
              </a:rPr>
              <a:t>WMO Member countries will implement and operate WIS, using existing </a:t>
            </a:r>
            <a:r>
              <a:rPr lang="en-US" altLang="ja-JP" sz="1400" dirty="0" err="1">
                <a:latin typeface="Arial" charset="0"/>
              </a:rPr>
              <a:t>centres</a:t>
            </a:r>
            <a:r>
              <a:rPr lang="en-US" altLang="ja-JP" sz="1400" dirty="0">
                <a:latin typeface="Arial" charset="0"/>
              </a:rPr>
              <a:t> with some additional or modified capabilities. </a:t>
            </a:r>
          </a:p>
          <a:p>
            <a:r>
              <a:rPr lang="en-US" altLang="ja-JP" sz="1400" dirty="0">
                <a:latin typeface="Arial" charset="0"/>
              </a:rPr>
              <a:t>In operational terms, WIS encompasses three types of </a:t>
            </a:r>
            <a:r>
              <a:rPr lang="en-US" altLang="ja-JP" sz="1400" dirty="0" err="1">
                <a:latin typeface="Arial" charset="0"/>
              </a:rPr>
              <a:t>centres</a:t>
            </a:r>
            <a:r>
              <a:rPr lang="en-US" altLang="ja-JP" sz="1400" dirty="0">
                <a:latin typeface="Arial" charset="0"/>
              </a:rPr>
              <a:t>.</a:t>
            </a:r>
          </a:p>
          <a:p>
            <a:pPr>
              <a:buFontTx/>
              <a:buChar char="•"/>
            </a:pPr>
            <a:r>
              <a:rPr lang="en-US" sz="1400" dirty="0">
                <a:latin typeface="Arial" charset="0"/>
              </a:rPr>
              <a:t>  Global Information System </a:t>
            </a:r>
            <a:r>
              <a:rPr lang="en-US" sz="1400" dirty="0" err="1">
                <a:latin typeface="Arial" charset="0"/>
              </a:rPr>
              <a:t>Centres</a:t>
            </a:r>
            <a:r>
              <a:rPr lang="en-US" sz="1400" dirty="0">
                <a:latin typeface="Arial" charset="0"/>
              </a:rPr>
              <a:t> (GISCs), </a:t>
            </a:r>
          </a:p>
          <a:p>
            <a:pPr>
              <a:buFontTx/>
              <a:buChar char="•"/>
            </a:pPr>
            <a:r>
              <a:rPr lang="en-US" sz="1400" dirty="0">
                <a:latin typeface="Arial" charset="0"/>
              </a:rPr>
              <a:t>  Data Collection or Production </a:t>
            </a:r>
            <a:r>
              <a:rPr lang="en-US" sz="1400" dirty="0" err="1">
                <a:latin typeface="Arial" charset="0"/>
              </a:rPr>
              <a:t>Centres</a:t>
            </a:r>
            <a:r>
              <a:rPr lang="en-US" sz="1400" dirty="0">
                <a:latin typeface="Arial" charset="0"/>
              </a:rPr>
              <a:t> (DCPCs) and </a:t>
            </a:r>
          </a:p>
          <a:p>
            <a:pPr>
              <a:buFontTx/>
              <a:buChar char="•"/>
            </a:pPr>
            <a:r>
              <a:rPr lang="en-US" sz="1400" dirty="0">
                <a:latin typeface="Arial" charset="0"/>
              </a:rPr>
              <a:t>  National Centre (NCs)</a:t>
            </a:r>
          </a:p>
          <a:p>
            <a:r>
              <a:rPr lang="en-NZ" sz="1400" dirty="0">
                <a:latin typeface="Arial" charset="0"/>
              </a:rPr>
              <a:t>Existing National Meteorological and Hydrological Centres become WIS </a:t>
            </a:r>
            <a:r>
              <a:rPr lang="en-NZ" sz="1400" b="1" dirty="0">
                <a:latin typeface="Arial" charset="0"/>
              </a:rPr>
              <a:t>NCs</a:t>
            </a:r>
            <a:r>
              <a:rPr lang="en-NZ" sz="1400" dirty="0">
                <a:latin typeface="Arial" charset="0"/>
              </a:rPr>
              <a:t>. </a:t>
            </a:r>
            <a:r>
              <a:rPr lang="en-NZ" sz="1400" dirty="0" smtClean="0">
                <a:latin typeface="Arial" charset="0"/>
              </a:rPr>
              <a:t>Special</a:t>
            </a:r>
            <a:r>
              <a:rPr lang="en-NZ" sz="1400" baseline="0" dirty="0" smtClean="0">
                <a:latin typeface="Arial" charset="0"/>
              </a:rPr>
              <a:t> thematic centres such as Climate or Hydrological centres can also be NCs. </a:t>
            </a:r>
            <a:r>
              <a:rPr lang="en-NZ" sz="1400" dirty="0" smtClean="0">
                <a:latin typeface="Arial" charset="0"/>
              </a:rPr>
              <a:t>Global</a:t>
            </a:r>
            <a:r>
              <a:rPr lang="en-NZ" sz="1400" baseline="0" dirty="0" smtClean="0">
                <a:latin typeface="Arial" charset="0"/>
              </a:rPr>
              <a:t>, regional centres such as World Weather Watch RSMCs and RTHs, are categorised as </a:t>
            </a:r>
            <a:r>
              <a:rPr lang="en-NZ" sz="1400" b="1" baseline="0" dirty="0" smtClean="0">
                <a:latin typeface="Arial" charset="0"/>
              </a:rPr>
              <a:t>DCPC</a:t>
            </a:r>
            <a:r>
              <a:rPr lang="en-NZ" sz="1400" baseline="0" dirty="0" smtClean="0">
                <a:latin typeface="Arial" charset="0"/>
              </a:rPr>
              <a:t>s</a:t>
            </a:r>
            <a:r>
              <a:rPr lang="en-NZ" sz="1400" dirty="0" smtClean="0">
                <a:latin typeface="Arial" charset="0"/>
              </a:rPr>
              <a:t>. The main difference between an NC or DCPC is their principal</a:t>
            </a:r>
            <a:r>
              <a:rPr lang="en-NZ" sz="1400" baseline="0" dirty="0" smtClean="0">
                <a:latin typeface="Arial" charset="0"/>
              </a:rPr>
              <a:t> focus. </a:t>
            </a:r>
            <a:r>
              <a:rPr lang="en-NZ" sz="1400" b="1" i="1" baseline="0" dirty="0" smtClean="0">
                <a:latin typeface="Arial" charset="0"/>
              </a:rPr>
              <a:t>NCs have primarily a national focus </a:t>
            </a:r>
            <a:r>
              <a:rPr lang="en-NZ" sz="1400" baseline="0" dirty="0" smtClean="0">
                <a:latin typeface="Arial" charset="0"/>
              </a:rPr>
              <a:t>and </a:t>
            </a:r>
            <a:r>
              <a:rPr lang="en-NZ" sz="1400" b="1" i="1" baseline="0" dirty="0" smtClean="0">
                <a:latin typeface="Arial" charset="0"/>
              </a:rPr>
              <a:t>DCPCs have an international focus</a:t>
            </a:r>
            <a:r>
              <a:rPr lang="en-NZ" sz="1400" baseline="0" dirty="0" smtClean="0">
                <a:latin typeface="Arial" charset="0"/>
              </a:rPr>
              <a:t>. </a:t>
            </a:r>
            <a:endParaRPr lang="en-NZ" sz="1400" dirty="0">
              <a:latin typeface="Arial" charset="0"/>
            </a:endParaRPr>
          </a:p>
          <a:p>
            <a:r>
              <a:rPr lang="en-NZ" sz="1400" b="1" dirty="0" smtClean="0">
                <a:latin typeface="Arial" charset="0"/>
              </a:rPr>
              <a:t>NCs and DCPCs</a:t>
            </a:r>
            <a:r>
              <a:rPr lang="en-NZ" sz="1400" dirty="0" smtClean="0">
                <a:latin typeface="Arial" charset="0"/>
              </a:rPr>
              <a:t> </a:t>
            </a:r>
            <a:r>
              <a:rPr lang="en-NZ" sz="1400" dirty="0">
                <a:latin typeface="Arial" charset="0"/>
              </a:rPr>
              <a:t>collect, disseminate, add value to, and archive regional or programme-specific data and products.  </a:t>
            </a:r>
            <a:r>
              <a:rPr lang="en-NZ" sz="1400" dirty="0" smtClean="0">
                <a:latin typeface="Arial" charset="0"/>
              </a:rPr>
              <a:t>NCs and DCPCs must maintain </a:t>
            </a:r>
            <a:r>
              <a:rPr lang="en-NZ" sz="1400" dirty="0">
                <a:latin typeface="Arial" charset="0"/>
              </a:rPr>
              <a:t>catalogues of their holdings and services, </a:t>
            </a:r>
            <a:r>
              <a:rPr lang="en-NZ" sz="1400" dirty="0" smtClean="0">
                <a:latin typeface="Arial" charset="0"/>
              </a:rPr>
              <a:t>either</a:t>
            </a:r>
            <a:r>
              <a:rPr lang="en-NZ" sz="1400" baseline="0" dirty="0" smtClean="0">
                <a:latin typeface="Arial" charset="0"/>
              </a:rPr>
              <a:t> at their centre or at a host site such as their Principal GISC. A</a:t>
            </a:r>
            <a:r>
              <a:rPr lang="en-NZ" sz="1400" dirty="0" smtClean="0">
                <a:latin typeface="Arial" charset="0"/>
              </a:rPr>
              <a:t>ppropriate </a:t>
            </a:r>
            <a:r>
              <a:rPr lang="en-NZ" sz="1400" dirty="0">
                <a:latin typeface="Arial" charset="0"/>
              </a:rPr>
              <a:t>parts of these catalogues </a:t>
            </a:r>
            <a:r>
              <a:rPr lang="en-NZ" sz="1400" dirty="0" smtClean="0">
                <a:latin typeface="Arial" charset="0"/>
              </a:rPr>
              <a:t>are uploaded to or harvested by GISCs who host the WMO Discovery</a:t>
            </a:r>
            <a:r>
              <a:rPr lang="en-NZ" sz="1400" baseline="0" dirty="0" smtClean="0">
                <a:latin typeface="Arial" charset="0"/>
              </a:rPr>
              <a:t> Metadata Catalogue</a:t>
            </a:r>
            <a:r>
              <a:rPr lang="en-NZ" sz="1400" dirty="0" smtClean="0">
                <a:latin typeface="Arial" charset="0"/>
              </a:rPr>
              <a:t>. </a:t>
            </a:r>
            <a:endParaRPr lang="en-NZ" sz="1400" dirty="0">
              <a:latin typeface="Arial" charset="0"/>
            </a:endParaRPr>
          </a:p>
          <a:p>
            <a:r>
              <a:rPr lang="en-NZ" sz="1400" b="1" dirty="0">
                <a:latin typeface="Arial" charset="0"/>
              </a:rPr>
              <a:t>GISCs also</a:t>
            </a:r>
            <a:r>
              <a:rPr lang="en-NZ" sz="1400" dirty="0">
                <a:latin typeface="Arial" charset="0"/>
              </a:rPr>
              <a:t> hold and distribute copies of at least 24 hours of WMO data and products intended for global distribution.  </a:t>
            </a:r>
            <a:endParaRPr lang="en-NZ" sz="1400" dirty="0" smtClean="0">
              <a:latin typeface="Arial" charset="0"/>
            </a:endParaRPr>
          </a:p>
          <a:p>
            <a:r>
              <a:rPr lang="en-NZ" sz="1400" dirty="0" smtClean="0">
                <a:latin typeface="Arial" charset="0"/>
              </a:rPr>
              <a:t>Designation</a:t>
            </a:r>
            <a:r>
              <a:rPr lang="en-NZ" sz="1400" baseline="0" dirty="0" smtClean="0">
                <a:latin typeface="Arial" charset="0"/>
              </a:rPr>
              <a:t> and certification processes differ between, GISCs, NCs and DCPCs as described in the Manual on WIS.</a:t>
            </a:r>
            <a:endParaRPr lang="en-NZ" sz="1400"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6BAB4E43-7C3A-4605-B009-6E5B707F4D8D}" type="slidenum">
              <a:rPr lang="en-US"/>
              <a:pPr/>
              <a:t>8</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A8E7DF96-C8C0-416B-B349-690BB7F006DE}" type="datetime3">
              <a:rPr lang="en-US"/>
              <a:pPr/>
              <a:t>13 May 2014</a:t>
            </a:fld>
            <a:endParaRPr lang="en-US"/>
          </a:p>
        </p:txBody>
      </p:sp>
      <p:sp>
        <p:nvSpPr>
          <p:cNvPr id="1865730" name="Rectangle 2"/>
          <p:cNvSpPr>
            <a:spLocks noGrp="1" noRot="1" noChangeAspect="1" noChangeArrowheads="1" noTextEdit="1"/>
          </p:cNvSpPr>
          <p:nvPr>
            <p:ph type="sldImg"/>
          </p:nvPr>
        </p:nvSpPr>
        <p:spPr>
          <a:ln/>
        </p:spPr>
      </p:sp>
      <p:sp>
        <p:nvSpPr>
          <p:cNvPr id="1865731" name="Rectangle 3"/>
          <p:cNvSpPr>
            <a:spLocks noGrp="1" noChangeArrowheads="1"/>
          </p:cNvSpPr>
          <p:nvPr>
            <p:ph type="body" idx="1"/>
          </p:nvPr>
        </p:nvSpPr>
        <p:spPr/>
        <p:txBody>
          <a:bodyPr/>
          <a:lstStyle/>
          <a:p>
            <a:r>
              <a:rPr lang="en-US" altLang="ja-JP" sz="1400" dirty="0" smtClean="0">
                <a:latin typeface="Arial" charset="0"/>
              </a:rPr>
              <a:t>Now </a:t>
            </a:r>
            <a:r>
              <a:rPr lang="en-US" altLang="ja-JP" sz="1400" dirty="0">
                <a:latin typeface="Arial" charset="0"/>
              </a:rPr>
              <a:t>WMO is taking a step beyond managing data messages. </a:t>
            </a:r>
          </a:p>
          <a:p>
            <a:r>
              <a:rPr lang="en-US" altLang="ja-JP" sz="1400" dirty="0">
                <a:latin typeface="Arial" charset="0"/>
              </a:rPr>
              <a:t>In committing to WIS, WMO has moved to an overarching approach based on managing the data and information. </a:t>
            </a:r>
            <a:endParaRPr lang="en-US" altLang="ja-JP" sz="1400" dirty="0" smtClean="0">
              <a:latin typeface="Arial" charset="0"/>
            </a:endParaRPr>
          </a:p>
          <a:p>
            <a:r>
              <a:rPr lang="en-US" altLang="ja-JP" sz="1400" dirty="0" smtClean="0">
                <a:latin typeface="Arial" charset="0"/>
              </a:rPr>
              <a:t>The core network of WIS is the MTN, but not all GISCs</a:t>
            </a:r>
            <a:r>
              <a:rPr lang="en-US" altLang="ja-JP" sz="1400" baseline="0" dirty="0" smtClean="0">
                <a:latin typeface="Arial" charset="0"/>
              </a:rPr>
              <a:t> are on the RMDCN run MTN yet. </a:t>
            </a:r>
          </a:p>
          <a:p>
            <a:r>
              <a:rPr lang="en-US" altLang="ja-JP" sz="1400" baseline="0" dirty="0" smtClean="0">
                <a:latin typeface="Arial" charset="0"/>
              </a:rPr>
              <a:t>New </a:t>
            </a:r>
            <a:r>
              <a:rPr lang="en-US" altLang="ja-JP" sz="1400" baseline="0" dirty="0" err="1" smtClean="0">
                <a:latin typeface="Arial" charset="0"/>
              </a:rPr>
              <a:t>centres</a:t>
            </a:r>
            <a:r>
              <a:rPr lang="en-US" altLang="ja-JP" sz="1400" baseline="0" dirty="0" smtClean="0">
                <a:latin typeface="Arial" charset="0"/>
              </a:rPr>
              <a:t> on the MTN include Pretoria and Casablanca. GISCs Jeddah, Tehran and Brasilia are still working on their connection to the RMDCN NG</a:t>
            </a:r>
          </a:p>
          <a:p>
            <a:r>
              <a:rPr lang="en-US" altLang="ja-JP" sz="1400" dirty="0">
                <a:latin typeface="Arial" charset="0"/>
              </a:rPr>
              <a:t/>
            </a:r>
            <a:br>
              <a:rPr lang="en-US" altLang="ja-JP" sz="1400" dirty="0">
                <a:latin typeface="Arial" charset="0"/>
              </a:rPr>
            </a:br>
            <a:endParaRPr lang="en-US" altLang="ja-JP" sz="1400"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E57576AE-8454-4C73-BA7A-DEB341D1B8FF}" type="slidenum">
              <a:rPr lang="en-US"/>
              <a:pPr/>
              <a:t>9</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21CBD7E2-93FB-48C7-B73A-94154072E964}" type="datetime3">
              <a:rPr lang="en-US"/>
              <a:pPr/>
              <a:t>13 May 2014</a:t>
            </a:fld>
            <a:endParaRPr lang="en-US"/>
          </a:p>
        </p:txBody>
      </p:sp>
      <p:sp>
        <p:nvSpPr>
          <p:cNvPr id="1873922" name="Rectangle 2"/>
          <p:cNvSpPr>
            <a:spLocks noGrp="1" noRot="1" noChangeAspect="1" noChangeArrowheads="1" noTextEdit="1"/>
          </p:cNvSpPr>
          <p:nvPr>
            <p:ph type="sldImg"/>
          </p:nvPr>
        </p:nvSpPr>
        <p:spPr>
          <a:ln/>
        </p:spPr>
      </p:sp>
      <p:sp>
        <p:nvSpPr>
          <p:cNvPr id="1873923" name="Rectangle 3"/>
          <p:cNvSpPr>
            <a:spLocks noGrp="1" noChangeArrowheads="1"/>
          </p:cNvSpPr>
          <p:nvPr>
            <p:ph type="body" idx="1"/>
          </p:nvPr>
        </p:nvSpPr>
        <p:spPr>
          <a:xfrm>
            <a:off x="603250" y="3636963"/>
            <a:ext cx="5591175" cy="5794375"/>
          </a:xfrm>
        </p:spPr>
        <p:txBody>
          <a:bodyPr/>
          <a:lstStyle/>
          <a:p>
            <a:r>
              <a:rPr lang="en-US" sz="1400" dirty="0">
                <a:latin typeface="Arial" charset="0"/>
              </a:rPr>
              <a:t>Existing </a:t>
            </a:r>
            <a:r>
              <a:rPr lang="en-US" sz="1400" dirty="0" err="1">
                <a:latin typeface="Arial" charset="0"/>
              </a:rPr>
              <a:t>centres</a:t>
            </a:r>
            <a:r>
              <a:rPr lang="en-US" sz="1400" dirty="0">
                <a:latin typeface="Arial" charset="0"/>
              </a:rPr>
              <a:t> within WMO Member States may apply for designation as one of the three types of WIS Centers. </a:t>
            </a:r>
          </a:p>
          <a:p>
            <a:r>
              <a:rPr lang="en-NZ" sz="1400" dirty="0" smtClean="0">
                <a:latin typeface="Arial" charset="0"/>
              </a:rPr>
              <a:t>As of 2013, </a:t>
            </a:r>
            <a:r>
              <a:rPr lang="en-NZ" sz="1400" dirty="0">
                <a:latin typeface="Arial" charset="0"/>
              </a:rPr>
              <a:t>WMO Members have proposed </a:t>
            </a:r>
            <a:r>
              <a:rPr lang="en-NZ" sz="1400" dirty="0" smtClean="0">
                <a:latin typeface="Arial" charset="0"/>
              </a:rPr>
              <a:t>15 GISC's </a:t>
            </a:r>
            <a:r>
              <a:rPr lang="en-NZ" sz="1400" dirty="0">
                <a:latin typeface="Arial" charset="0"/>
              </a:rPr>
              <a:t>and about </a:t>
            </a:r>
            <a:r>
              <a:rPr lang="en-NZ" sz="1400" dirty="0" smtClean="0">
                <a:latin typeface="Arial" charset="0"/>
              </a:rPr>
              <a:t>121 DCPC's and over 220 NCs. </a:t>
            </a:r>
            <a:r>
              <a:rPr lang="en-NZ" sz="1400" dirty="0">
                <a:latin typeface="Arial" charset="0"/>
              </a:rPr>
              <a:t>The </a:t>
            </a:r>
            <a:r>
              <a:rPr lang="en-NZ" sz="1400" dirty="0" smtClean="0">
                <a:latin typeface="Arial" charset="0"/>
              </a:rPr>
              <a:t>totals around 360 and is expected to grow as Climate and Hydrology centres join WIS.  </a:t>
            </a:r>
            <a:endParaRPr lang="en-US" sz="1400" dirty="0">
              <a:latin typeface="Arial" charset="0"/>
            </a:endParaRPr>
          </a:p>
          <a:p>
            <a:r>
              <a:rPr lang="en-NZ" sz="1400" dirty="0">
                <a:latin typeface="Arial" charset="0"/>
              </a:rPr>
              <a:t>To be officially designated as a WIS Centre requires a demonstrated</a:t>
            </a:r>
            <a:r>
              <a:rPr lang="en-US" sz="1400" dirty="0">
                <a:latin typeface="Arial" charset="0"/>
              </a:rPr>
              <a:t> capability to implement the WIS Compliance Specifications  </a:t>
            </a:r>
            <a:r>
              <a:rPr lang="en-NZ" sz="1400" dirty="0">
                <a:latin typeface="Arial" charset="0"/>
              </a:rPr>
              <a:t>There are specific procedures for having a candidate WIS Centre endorsed by WMO Expert Teams</a:t>
            </a:r>
            <a:r>
              <a:rPr lang="en-NZ" sz="1400" dirty="0" smtClean="0">
                <a:latin typeface="Arial" charset="0"/>
              </a:rPr>
              <a:t>.</a:t>
            </a:r>
          </a:p>
          <a:p>
            <a:r>
              <a:rPr lang="en-NZ" sz="1400" dirty="0" smtClean="0">
                <a:latin typeface="Arial" charset="0"/>
              </a:rPr>
              <a:t>Although</a:t>
            </a:r>
            <a:r>
              <a:rPr lang="en-NZ" sz="1400" baseline="0" dirty="0" smtClean="0">
                <a:latin typeface="Arial" charset="0"/>
              </a:rPr>
              <a:t> Members may still nominate to provide a GISC, CBS believes that 15 GISCs is enough unless new technology allows a way to operate more GISCs and meet the interchange requirements without increasing operating costs to existing GISCs.</a:t>
            </a:r>
          </a:p>
          <a:p>
            <a:r>
              <a:rPr lang="en-NZ" sz="1400" baseline="0" dirty="0" smtClean="0">
                <a:latin typeface="Arial" charset="0"/>
              </a:rPr>
              <a:t>In contrast, Members are encouraged to identify further NCs and DCPCs to enrich the overall data holdings and services available to WMO Members.</a:t>
            </a:r>
            <a:endParaRPr lang="en-US" sz="14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28 April 2013</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http://wis.wmo.int/page=wistraining</a:t>
            </a:r>
            <a:endParaRPr lang="en-US" dirty="0"/>
          </a:p>
        </p:txBody>
      </p:sp>
      <p:sp>
        <p:nvSpPr>
          <p:cNvPr id="6" name="Slide Number Placeholder 5"/>
          <p:cNvSpPr>
            <a:spLocks noGrp="1"/>
          </p:cNvSpPr>
          <p:nvPr>
            <p:ph type="sldNum" sz="quarter" idx="12"/>
          </p:nvPr>
        </p:nvSpPr>
        <p:spPr/>
        <p:txBody>
          <a:bodyPr/>
          <a:lstStyle>
            <a:lvl1pPr>
              <a:defRPr/>
            </a:lvl1pPr>
          </a:lstStyle>
          <a:p>
            <a:fld id="{AB2A52A0-1DF4-4413-892F-1BED54B75F19}" type="slidenum">
              <a:rPr lang="en-US"/>
              <a:pPr/>
              <a:t>‹#›</a:t>
            </a:fld>
            <a:endParaRPr lang="en-US"/>
          </a:p>
        </p:txBody>
      </p:sp>
    </p:spTree>
    <p:extLst>
      <p:ext uri="{BB962C8B-B14F-4D97-AF65-F5344CB8AC3E}">
        <p14:creationId xmlns:p14="http://schemas.microsoft.com/office/powerpoint/2010/main" val="34497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a:t>WIS Overview</a:t>
            </a:r>
          </a:p>
        </p:txBody>
      </p:sp>
      <p:sp>
        <p:nvSpPr>
          <p:cNvPr id="6" name="Slide Number Placeholder 5"/>
          <p:cNvSpPr>
            <a:spLocks noGrp="1"/>
          </p:cNvSpPr>
          <p:nvPr>
            <p:ph type="sldNum" sz="quarter" idx="12"/>
          </p:nvPr>
        </p:nvSpPr>
        <p:spPr/>
        <p:txBody>
          <a:bodyPr/>
          <a:lstStyle>
            <a:lvl1pPr>
              <a:defRPr/>
            </a:lvl1pPr>
          </a:lstStyle>
          <a:p>
            <a:fld id="{CB74F54C-D28E-452A-AE99-B2A6E59DA0D1}" type="slidenum">
              <a:rPr lang="en-US"/>
              <a:pPr/>
              <a:t>‹#›</a:t>
            </a:fld>
            <a:endParaRPr lang="en-US"/>
          </a:p>
        </p:txBody>
      </p:sp>
    </p:spTree>
    <p:extLst>
      <p:ext uri="{BB962C8B-B14F-4D97-AF65-F5344CB8AC3E}">
        <p14:creationId xmlns:p14="http://schemas.microsoft.com/office/powerpoint/2010/main" val="210665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4375" y="241300"/>
            <a:ext cx="2105025" cy="5197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6162675" cy="5197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a:t>WIS Overview</a:t>
            </a:r>
          </a:p>
        </p:txBody>
      </p:sp>
      <p:sp>
        <p:nvSpPr>
          <p:cNvPr id="6" name="Slide Number Placeholder 5"/>
          <p:cNvSpPr>
            <a:spLocks noGrp="1"/>
          </p:cNvSpPr>
          <p:nvPr>
            <p:ph type="sldNum" sz="quarter" idx="12"/>
          </p:nvPr>
        </p:nvSpPr>
        <p:spPr/>
        <p:txBody>
          <a:bodyPr/>
          <a:lstStyle>
            <a:lvl1pPr>
              <a:defRPr/>
            </a:lvl1pPr>
          </a:lstStyle>
          <a:p>
            <a:fld id="{1A2778CC-3076-449B-99DA-F13B15F3954F}" type="slidenum">
              <a:rPr lang="en-US"/>
              <a:pPr/>
              <a:t>‹#›</a:t>
            </a:fld>
            <a:endParaRPr lang="en-US"/>
          </a:p>
        </p:txBody>
      </p:sp>
    </p:spTree>
    <p:extLst>
      <p:ext uri="{BB962C8B-B14F-4D97-AF65-F5344CB8AC3E}">
        <p14:creationId xmlns:p14="http://schemas.microsoft.com/office/powerpoint/2010/main" val="357286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63787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02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3135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36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9943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2390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21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16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April 2013</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http://wis.wmo.int/page=wistraining</a:t>
            </a:r>
            <a:endParaRPr lang="en-US" dirty="0"/>
          </a:p>
        </p:txBody>
      </p:sp>
      <p:sp>
        <p:nvSpPr>
          <p:cNvPr id="6" name="Slide Number Placeholder 5"/>
          <p:cNvSpPr>
            <a:spLocks noGrp="1"/>
          </p:cNvSpPr>
          <p:nvPr>
            <p:ph type="sldNum" sz="quarter" idx="12"/>
          </p:nvPr>
        </p:nvSpPr>
        <p:spPr/>
        <p:txBody>
          <a:bodyPr/>
          <a:lstStyle>
            <a:lvl1pPr>
              <a:defRPr/>
            </a:lvl1pPr>
          </a:lstStyle>
          <a:p>
            <a:fld id="{42885670-FDA4-46C8-9519-926256D18AE0}" type="slidenum">
              <a:rPr lang="en-US"/>
              <a:pPr/>
              <a:t>‹#›</a:t>
            </a:fld>
            <a:endParaRPr lang="en-US"/>
          </a:p>
        </p:txBody>
      </p:sp>
    </p:spTree>
    <p:extLst>
      <p:ext uri="{BB962C8B-B14F-4D97-AF65-F5344CB8AC3E}">
        <p14:creationId xmlns:p14="http://schemas.microsoft.com/office/powerpoint/2010/main" val="258651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7368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7105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457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http://wis.wmo.int/page=wistraining</a:t>
            </a:r>
            <a:endParaRPr lang="en-US" dirty="0"/>
          </a:p>
        </p:txBody>
      </p:sp>
      <p:sp>
        <p:nvSpPr>
          <p:cNvPr id="6" name="Slide Number Placeholder 5"/>
          <p:cNvSpPr>
            <a:spLocks noGrp="1"/>
          </p:cNvSpPr>
          <p:nvPr>
            <p:ph type="sldNum" sz="quarter" idx="12"/>
          </p:nvPr>
        </p:nvSpPr>
        <p:spPr/>
        <p:txBody>
          <a:bodyPr/>
          <a:lstStyle>
            <a:lvl1pPr>
              <a:defRPr/>
            </a:lvl1pPr>
          </a:lstStyle>
          <a:p>
            <a:fld id="{5BBBE5AA-90D6-41F1-9549-6C01E0C67FBF}" type="slidenum">
              <a:rPr lang="en-US"/>
              <a:pPr/>
              <a:t>‹#›</a:t>
            </a:fld>
            <a:endParaRPr lang="en-US"/>
          </a:p>
        </p:txBody>
      </p:sp>
    </p:spTree>
    <p:extLst>
      <p:ext uri="{BB962C8B-B14F-4D97-AF65-F5344CB8AC3E}">
        <p14:creationId xmlns:p14="http://schemas.microsoft.com/office/powerpoint/2010/main" val="107432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323975"/>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323975"/>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a:t>WIS Overview</a:t>
            </a:r>
          </a:p>
        </p:txBody>
      </p:sp>
      <p:sp>
        <p:nvSpPr>
          <p:cNvPr id="7" name="Slide Number Placeholder 6"/>
          <p:cNvSpPr>
            <a:spLocks noGrp="1"/>
          </p:cNvSpPr>
          <p:nvPr>
            <p:ph type="sldNum" sz="quarter" idx="12"/>
          </p:nvPr>
        </p:nvSpPr>
        <p:spPr/>
        <p:txBody>
          <a:bodyPr/>
          <a:lstStyle>
            <a:lvl1pPr>
              <a:defRPr/>
            </a:lvl1pPr>
          </a:lstStyle>
          <a:p>
            <a:fld id="{3BCDF9D8-A055-4C0D-89E1-D00444F3D82A}" type="slidenum">
              <a:rPr lang="en-US"/>
              <a:pPr/>
              <a:t>‹#›</a:t>
            </a:fld>
            <a:endParaRPr lang="en-US"/>
          </a:p>
        </p:txBody>
      </p:sp>
    </p:spTree>
    <p:extLst>
      <p:ext uri="{BB962C8B-B14F-4D97-AF65-F5344CB8AC3E}">
        <p14:creationId xmlns:p14="http://schemas.microsoft.com/office/powerpoint/2010/main" val="63245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March 2010</a:t>
            </a:r>
          </a:p>
        </p:txBody>
      </p:sp>
      <p:sp>
        <p:nvSpPr>
          <p:cNvPr id="8" name="Footer Placeholder 7"/>
          <p:cNvSpPr>
            <a:spLocks noGrp="1"/>
          </p:cNvSpPr>
          <p:nvPr>
            <p:ph type="ftr" sz="quarter" idx="11"/>
          </p:nvPr>
        </p:nvSpPr>
        <p:spPr/>
        <p:txBody>
          <a:bodyPr/>
          <a:lstStyle>
            <a:lvl1pPr>
              <a:defRPr/>
            </a:lvl1pPr>
          </a:lstStyle>
          <a:p>
            <a:r>
              <a:rPr lang="en-US"/>
              <a:t>WIS Overview</a:t>
            </a:r>
          </a:p>
        </p:txBody>
      </p:sp>
      <p:sp>
        <p:nvSpPr>
          <p:cNvPr id="9" name="Slide Number Placeholder 8"/>
          <p:cNvSpPr>
            <a:spLocks noGrp="1"/>
          </p:cNvSpPr>
          <p:nvPr>
            <p:ph type="sldNum" sz="quarter" idx="12"/>
          </p:nvPr>
        </p:nvSpPr>
        <p:spPr/>
        <p:txBody>
          <a:bodyPr/>
          <a:lstStyle>
            <a:lvl1pPr>
              <a:defRPr/>
            </a:lvl1pPr>
          </a:lstStyle>
          <a:p>
            <a:fld id="{BFEED3AE-D74B-48FA-8B9A-71514A0EB1A4}" type="slidenum">
              <a:rPr lang="en-US"/>
              <a:pPr/>
              <a:t>‹#›</a:t>
            </a:fld>
            <a:endParaRPr lang="en-US"/>
          </a:p>
        </p:txBody>
      </p:sp>
    </p:spTree>
    <p:extLst>
      <p:ext uri="{BB962C8B-B14F-4D97-AF65-F5344CB8AC3E}">
        <p14:creationId xmlns:p14="http://schemas.microsoft.com/office/powerpoint/2010/main" val="207506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a:t>March 2010</a:t>
            </a:r>
          </a:p>
        </p:txBody>
      </p:sp>
      <p:sp>
        <p:nvSpPr>
          <p:cNvPr id="4" name="Footer Placeholder 3"/>
          <p:cNvSpPr>
            <a:spLocks noGrp="1"/>
          </p:cNvSpPr>
          <p:nvPr>
            <p:ph type="ftr" sz="quarter" idx="11"/>
          </p:nvPr>
        </p:nvSpPr>
        <p:spPr/>
        <p:txBody>
          <a:bodyPr/>
          <a:lstStyle>
            <a:lvl1pPr>
              <a:defRPr/>
            </a:lvl1pPr>
          </a:lstStyle>
          <a:p>
            <a:r>
              <a:rPr lang="en-US" dirty="0" smtClean="0"/>
              <a:t>http://wis.wmo.int/page=wistraining</a:t>
            </a:r>
            <a:endParaRPr lang="en-US" dirty="0"/>
          </a:p>
        </p:txBody>
      </p:sp>
      <p:sp>
        <p:nvSpPr>
          <p:cNvPr id="5" name="Slide Number Placeholder 4"/>
          <p:cNvSpPr>
            <a:spLocks noGrp="1"/>
          </p:cNvSpPr>
          <p:nvPr>
            <p:ph type="sldNum" sz="quarter" idx="12"/>
          </p:nvPr>
        </p:nvSpPr>
        <p:spPr/>
        <p:txBody>
          <a:bodyPr/>
          <a:lstStyle>
            <a:lvl1pPr>
              <a:defRPr/>
            </a:lvl1pPr>
          </a:lstStyle>
          <a:p>
            <a:fld id="{C5C58073-770E-448E-8E08-A280A00632C5}" type="slidenum">
              <a:rPr lang="en-US"/>
              <a:pPr/>
              <a:t>‹#›</a:t>
            </a:fld>
            <a:endParaRPr lang="en-US"/>
          </a:p>
        </p:txBody>
      </p:sp>
    </p:spTree>
    <p:extLst>
      <p:ext uri="{BB962C8B-B14F-4D97-AF65-F5344CB8AC3E}">
        <p14:creationId xmlns:p14="http://schemas.microsoft.com/office/powerpoint/2010/main" val="243803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a:t>WIS Overview</a:t>
            </a:r>
          </a:p>
        </p:txBody>
      </p:sp>
      <p:sp>
        <p:nvSpPr>
          <p:cNvPr id="4" name="Slide Number Placeholder 3"/>
          <p:cNvSpPr>
            <a:spLocks noGrp="1"/>
          </p:cNvSpPr>
          <p:nvPr>
            <p:ph type="sldNum" sz="quarter" idx="12"/>
          </p:nvPr>
        </p:nvSpPr>
        <p:spPr/>
        <p:txBody>
          <a:bodyPr/>
          <a:lstStyle>
            <a:lvl1pPr>
              <a:defRPr/>
            </a:lvl1pPr>
          </a:lstStyle>
          <a:p>
            <a:fld id="{D7DBB8E7-9939-46D9-9ADB-53FA28F6E221}" type="slidenum">
              <a:rPr lang="en-US"/>
              <a:pPr/>
              <a:t>‹#›</a:t>
            </a:fld>
            <a:endParaRPr lang="en-US"/>
          </a:p>
        </p:txBody>
      </p:sp>
    </p:spTree>
    <p:extLst>
      <p:ext uri="{BB962C8B-B14F-4D97-AF65-F5344CB8AC3E}">
        <p14:creationId xmlns:p14="http://schemas.microsoft.com/office/powerpoint/2010/main" val="887662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March 2010</a:t>
            </a:r>
          </a:p>
        </p:txBody>
      </p:sp>
      <p:sp>
        <p:nvSpPr>
          <p:cNvPr id="6" name="Footer Placeholder 5"/>
          <p:cNvSpPr>
            <a:spLocks noGrp="1"/>
          </p:cNvSpPr>
          <p:nvPr>
            <p:ph type="ftr" sz="quarter" idx="11"/>
          </p:nvPr>
        </p:nvSpPr>
        <p:spPr/>
        <p:txBody>
          <a:bodyPr/>
          <a:lstStyle>
            <a:lvl1pPr>
              <a:defRPr/>
            </a:lvl1pPr>
          </a:lstStyle>
          <a:p>
            <a:r>
              <a:rPr lang="en-US"/>
              <a:t>WIS Overview</a:t>
            </a:r>
          </a:p>
        </p:txBody>
      </p:sp>
      <p:sp>
        <p:nvSpPr>
          <p:cNvPr id="7" name="Slide Number Placeholder 6"/>
          <p:cNvSpPr>
            <a:spLocks noGrp="1"/>
          </p:cNvSpPr>
          <p:nvPr>
            <p:ph type="sldNum" sz="quarter" idx="12"/>
          </p:nvPr>
        </p:nvSpPr>
        <p:spPr/>
        <p:txBody>
          <a:bodyPr/>
          <a:lstStyle>
            <a:lvl1pPr>
              <a:defRPr/>
            </a:lvl1pPr>
          </a:lstStyle>
          <a:p>
            <a:fld id="{EFA72A50-9975-4081-B228-FFDD83886C3E}" type="slidenum">
              <a:rPr lang="en-US"/>
              <a:pPr/>
              <a:t>‹#›</a:t>
            </a:fld>
            <a:endParaRPr lang="en-US"/>
          </a:p>
        </p:txBody>
      </p:sp>
    </p:spTree>
    <p:extLst>
      <p:ext uri="{BB962C8B-B14F-4D97-AF65-F5344CB8AC3E}">
        <p14:creationId xmlns:p14="http://schemas.microsoft.com/office/powerpoint/2010/main" val="26260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9289" y="6400800"/>
            <a:ext cx="1871663" cy="457200"/>
          </a:xfrm>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a:t>WIS Overview</a:t>
            </a:r>
          </a:p>
        </p:txBody>
      </p:sp>
      <p:sp>
        <p:nvSpPr>
          <p:cNvPr id="7" name="Slide Number Placeholder 6"/>
          <p:cNvSpPr>
            <a:spLocks noGrp="1"/>
          </p:cNvSpPr>
          <p:nvPr>
            <p:ph type="sldNum" sz="quarter" idx="12"/>
          </p:nvPr>
        </p:nvSpPr>
        <p:spPr/>
        <p:txBody>
          <a:bodyPr/>
          <a:lstStyle>
            <a:lvl1pPr>
              <a:defRPr/>
            </a:lvl1pPr>
          </a:lstStyle>
          <a:p>
            <a:fld id="{AAC246AD-A3FF-464A-B379-B29C2971D838}" type="slidenum">
              <a:rPr lang="en-US"/>
              <a:pPr/>
              <a:t>‹#›</a:t>
            </a:fld>
            <a:endParaRPr lang="en-US"/>
          </a:p>
        </p:txBody>
      </p:sp>
    </p:spTree>
    <p:extLst>
      <p:ext uri="{BB962C8B-B14F-4D97-AF65-F5344CB8AC3E}">
        <p14:creationId xmlns:p14="http://schemas.microsoft.com/office/powerpoint/2010/main" val="1225924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5255" name="Picture 7"/>
          <p:cNvPicPr>
            <a:picLocks noChangeAspect="1" noChangeArrowheads="1"/>
          </p:cNvPicPr>
          <p:nvPr/>
        </p:nvPicPr>
        <p:blipFill>
          <a:blip r:embed="rId13">
            <a:extLst>
              <a:ext uri="{28A0092B-C50C-407E-A947-70E740481C1C}">
                <a14:useLocalDpi xmlns:a14="http://schemas.microsoft.com/office/drawing/2010/main" val="0"/>
              </a:ext>
            </a:extLst>
          </a:blip>
          <a:srcRect l="2083" t="1805" r="2083" b="7066"/>
          <a:stretch>
            <a:fillRect/>
          </a:stretch>
        </p:blipFill>
        <p:spPr bwMode="auto">
          <a:xfrm>
            <a:off x="204788" y="0"/>
            <a:ext cx="9494837" cy="6249988"/>
          </a:xfrm>
          <a:prstGeom prst="rect">
            <a:avLst/>
          </a:prstGeom>
          <a:noFill/>
          <a:extLst>
            <a:ext uri="{909E8E84-426E-40DD-AFC4-6F175D3DCCD1}">
              <a14:hiddenFill xmlns:a14="http://schemas.microsoft.com/office/drawing/2010/main">
                <a:solidFill>
                  <a:srgbClr val="FFFFFF"/>
                </a:solidFill>
              </a14:hiddenFill>
            </a:ext>
          </a:extLst>
        </p:spPr>
      </p:pic>
      <p:sp>
        <p:nvSpPr>
          <p:cNvPr id="1845250" name="Rectangle 2"/>
          <p:cNvSpPr>
            <a:spLocks noGrp="1" noChangeArrowheads="1"/>
          </p:cNvSpPr>
          <p:nvPr>
            <p:ph type="title"/>
          </p:nvPr>
        </p:nvSpPr>
        <p:spPr bwMode="auto">
          <a:xfrm>
            <a:off x="1450975" y="241300"/>
            <a:ext cx="71929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5251" name="Rectangle 3"/>
          <p:cNvSpPr>
            <a:spLocks noGrp="1" noChangeArrowheads="1"/>
          </p:cNvSpPr>
          <p:nvPr>
            <p:ph type="body" idx="1"/>
          </p:nvPr>
        </p:nvSpPr>
        <p:spPr bwMode="auto">
          <a:xfrm>
            <a:off x="749300" y="1323975"/>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5252" name="Rectangle 4"/>
          <p:cNvSpPr>
            <a:spLocks noGrp="1" noChangeArrowheads="1"/>
          </p:cNvSpPr>
          <p:nvPr>
            <p:ph type="dt" sz="half" idx="2"/>
          </p:nvPr>
        </p:nvSpPr>
        <p:spPr bwMode="auto">
          <a:xfrm>
            <a:off x="206375" y="6400800"/>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00">
                <a:latin typeface="+mn-lt"/>
              </a:defRPr>
            </a:lvl1pPr>
          </a:lstStyle>
          <a:p>
            <a:r>
              <a:rPr lang="en-US"/>
              <a:t>March 2010</a:t>
            </a:r>
          </a:p>
        </p:txBody>
      </p:sp>
      <p:sp>
        <p:nvSpPr>
          <p:cNvPr id="1845253" name="Rectangle 5"/>
          <p:cNvSpPr>
            <a:spLocks noGrp="1" noChangeArrowheads="1"/>
          </p:cNvSpPr>
          <p:nvPr>
            <p:ph type="ftr" sz="quarter" idx="3"/>
          </p:nvPr>
        </p:nvSpPr>
        <p:spPr bwMode="auto">
          <a:xfrm>
            <a:off x="2160588" y="6400800"/>
            <a:ext cx="5599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800">
                <a:latin typeface="+mn-lt"/>
              </a:defRPr>
            </a:lvl1pPr>
          </a:lstStyle>
          <a:p>
            <a:r>
              <a:rPr lang="en-US" dirty="0" smtClean="0"/>
              <a:t>http://wis.wmo.int/page=wistraining</a:t>
            </a:r>
            <a:endParaRPr lang="en-US" dirty="0"/>
          </a:p>
        </p:txBody>
      </p:sp>
      <p:sp>
        <p:nvSpPr>
          <p:cNvPr id="1845254" name="Rectangle 6"/>
          <p:cNvSpPr>
            <a:spLocks noGrp="1" noChangeArrowheads="1"/>
          </p:cNvSpPr>
          <p:nvPr>
            <p:ph type="sldNum" sz="quarter" idx="4"/>
          </p:nvPr>
        </p:nvSpPr>
        <p:spPr bwMode="auto">
          <a:xfrm>
            <a:off x="7807325" y="6400800"/>
            <a:ext cx="1789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00">
                <a:latin typeface="+mn-lt"/>
              </a:defRPr>
            </a:lvl1pPr>
          </a:lstStyle>
          <a:p>
            <a:fld id="{3025F474-73B6-45D2-8EBD-5DF68501A4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txStyles>
    <p:titleStyle>
      <a:lvl1pPr algn="ctr" rtl="0" fontAlgn="base">
        <a:spcBef>
          <a:spcPct val="0"/>
        </a:spcBef>
        <a:spcAft>
          <a:spcPct val="0"/>
        </a:spcAft>
        <a:defRPr sz="4000">
          <a:solidFill>
            <a:srgbClr val="000066"/>
          </a:solidFill>
          <a:latin typeface="+mj-lt"/>
          <a:ea typeface="+mj-ea"/>
          <a:cs typeface="+mj-cs"/>
        </a:defRPr>
      </a:lvl1pPr>
      <a:lvl2pPr algn="ctr" rtl="0" fontAlgn="base">
        <a:spcBef>
          <a:spcPct val="0"/>
        </a:spcBef>
        <a:spcAft>
          <a:spcPct val="0"/>
        </a:spcAft>
        <a:defRPr sz="4000">
          <a:solidFill>
            <a:srgbClr val="000066"/>
          </a:solidFill>
          <a:latin typeface="Arial" charset="0"/>
        </a:defRPr>
      </a:lvl2pPr>
      <a:lvl3pPr algn="ctr" rtl="0" fontAlgn="base">
        <a:spcBef>
          <a:spcPct val="0"/>
        </a:spcBef>
        <a:spcAft>
          <a:spcPct val="0"/>
        </a:spcAft>
        <a:defRPr sz="4000">
          <a:solidFill>
            <a:srgbClr val="000066"/>
          </a:solidFill>
          <a:latin typeface="Arial" charset="0"/>
        </a:defRPr>
      </a:lvl3pPr>
      <a:lvl4pPr algn="ctr" rtl="0" fontAlgn="base">
        <a:spcBef>
          <a:spcPct val="0"/>
        </a:spcBef>
        <a:spcAft>
          <a:spcPct val="0"/>
        </a:spcAft>
        <a:defRPr sz="4000">
          <a:solidFill>
            <a:srgbClr val="000066"/>
          </a:solidFill>
          <a:latin typeface="Arial" charset="0"/>
        </a:defRPr>
      </a:lvl4pPr>
      <a:lvl5pPr algn="ctr" rtl="0" fontAlgn="base">
        <a:spcBef>
          <a:spcPct val="0"/>
        </a:spcBef>
        <a:spcAft>
          <a:spcPct val="0"/>
        </a:spcAft>
        <a:defRPr sz="4000">
          <a:solidFill>
            <a:srgbClr val="000066"/>
          </a:solidFill>
          <a:latin typeface="Arial" charset="0"/>
        </a:defRPr>
      </a:lvl5pPr>
      <a:lvl6pPr marL="457200" algn="ctr" rtl="0" fontAlgn="base">
        <a:spcBef>
          <a:spcPct val="0"/>
        </a:spcBef>
        <a:spcAft>
          <a:spcPct val="0"/>
        </a:spcAft>
        <a:defRPr sz="4000">
          <a:solidFill>
            <a:srgbClr val="000066"/>
          </a:solidFill>
          <a:latin typeface="Arial" charset="0"/>
        </a:defRPr>
      </a:lvl6pPr>
      <a:lvl7pPr marL="914400" algn="ctr" rtl="0" fontAlgn="base">
        <a:spcBef>
          <a:spcPct val="0"/>
        </a:spcBef>
        <a:spcAft>
          <a:spcPct val="0"/>
        </a:spcAft>
        <a:defRPr sz="4000">
          <a:solidFill>
            <a:srgbClr val="000066"/>
          </a:solidFill>
          <a:latin typeface="Arial" charset="0"/>
        </a:defRPr>
      </a:lvl7pPr>
      <a:lvl8pPr marL="1371600" algn="ctr" rtl="0" fontAlgn="base">
        <a:spcBef>
          <a:spcPct val="0"/>
        </a:spcBef>
        <a:spcAft>
          <a:spcPct val="0"/>
        </a:spcAft>
        <a:defRPr sz="4000">
          <a:solidFill>
            <a:srgbClr val="000066"/>
          </a:solidFill>
          <a:latin typeface="Arial" charset="0"/>
        </a:defRPr>
      </a:lvl8pPr>
      <a:lvl9pPr marL="1828800" algn="ctr" rtl="0" fontAlgn="base">
        <a:spcBef>
          <a:spcPct val="0"/>
        </a:spcBef>
        <a:spcAft>
          <a:spcPct val="0"/>
        </a:spcAft>
        <a:defRPr sz="4000">
          <a:solidFill>
            <a:srgbClr val="00006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107" tIns="45553" rIns="91107" bIns="45553"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1066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107" tIns="45553" rIns="91107" bIns="45553"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35463585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757238" rtl="0" eaLnBrk="0" fontAlgn="base" hangingPunct="0">
        <a:spcBef>
          <a:spcPct val="0"/>
        </a:spcBef>
        <a:spcAft>
          <a:spcPct val="0"/>
        </a:spcAft>
        <a:defRPr sz="4400">
          <a:solidFill>
            <a:schemeClr val="tx2"/>
          </a:solidFill>
          <a:latin typeface="+mj-lt"/>
          <a:ea typeface="+mj-ea"/>
          <a:cs typeface="+mj-cs"/>
        </a:defRPr>
      </a:lvl1pPr>
      <a:lvl2pPr algn="ctr" defTabSz="757238" rtl="0" eaLnBrk="0" fontAlgn="base" hangingPunct="0">
        <a:spcBef>
          <a:spcPct val="0"/>
        </a:spcBef>
        <a:spcAft>
          <a:spcPct val="0"/>
        </a:spcAft>
        <a:defRPr sz="4400">
          <a:solidFill>
            <a:schemeClr val="tx2"/>
          </a:solidFill>
          <a:latin typeface="Times New Roman" charset="0"/>
        </a:defRPr>
      </a:lvl2pPr>
      <a:lvl3pPr algn="ctr" defTabSz="757238" rtl="0" eaLnBrk="0" fontAlgn="base" hangingPunct="0">
        <a:spcBef>
          <a:spcPct val="0"/>
        </a:spcBef>
        <a:spcAft>
          <a:spcPct val="0"/>
        </a:spcAft>
        <a:defRPr sz="4400">
          <a:solidFill>
            <a:schemeClr val="tx2"/>
          </a:solidFill>
          <a:latin typeface="Times New Roman" charset="0"/>
        </a:defRPr>
      </a:lvl3pPr>
      <a:lvl4pPr algn="ctr" defTabSz="757238" rtl="0" eaLnBrk="0" fontAlgn="base" hangingPunct="0">
        <a:spcBef>
          <a:spcPct val="0"/>
        </a:spcBef>
        <a:spcAft>
          <a:spcPct val="0"/>
        </a:spcAft>
        <a:defRPr sz="4400">
          <a:solidFill>
            <a:schemeClr val="tx2"/>
          </a:solidFill>
          <a:latin typeface="Times New Roman" charset="0"/>
        </a:defRPr>
      </a:lvl4pPr>
      <a:lvl5pPr algn="ctr" defTabSz="757238" rtl="0" eaLnBrk="0" fontAlgn="base" hangingPunct="0">
        <a:spcBef>
          <a:spcPct val="0"/>
        </a:spcBef>
        <a:spcAft>
          <a:spcPct val="0"/>
        </a:spcAft>
        <a:defRPr sz="4400">
          <a:solidFill>
            <a:schemeClr val="tx2"/>
          </a:solidFill>
          <a:latin typeface="Times New Roman" charset="0"/>
        </a:defRPr>
      </a:lvl5pPr>
      <a:lvl6pPr marL="457200" algn="ctr" defTabSz="757238" rtl="0" eaLnBrk="0" fontAlgn="base" hangingPunct="0">
        <a:spcBef>
          <a:spcPct val="0"/>
        </a:spcBef>
        <a:spcAft>
          <a:spcPct val="0"/>
        </a:spcAft>
        <a:defRPr sz="4400">
          <a:solidFill>
            <a:schemeClr val="tx2"/>
          </a:solidFill>
          <a:latin typeface="Times New Roman" charset="0"/>
        </a:defRPr>
      </a:lvl6pPr>
      <a:lvl7pPr marL="914400" algn="ctr" defTabSz="757238" rtl="0" eaLnBrk="0" fontAlgn="base" hangingPunct="0">
        <a:spcBef>
          <a:spcPct val="0"/>
        </a:spcBef>
        <a:spcAft>
          <a:spcPct val="0"/>
        </a:spcAft>
        <a:defRPr sz="4400">
          <a:solidFill>
            <a:schemeClr val="tx2"/>
          </a:solidFill>
          <a:latin typeface="Times New Roman" charset="0"/>
        </a:defRPr>
      </a:lvl7pPr>
      <a:lvl8pPr marL="1371600" algn="ctr" defTabSz="757238" rtl="0" eaLnBrk="0" fontAlgn="base" hangingPunct="0">
        <a:spcBef>
          <a:spcPct val="0"/>
        </a:spcBef>
        <a:spcAft>
          <a:spcPct val="0"/>
        </a:spcAft>
        <a:defRPr sz="4400">
          <a:solidFill>
            <a:schemeClr val="tx2"/>
          </a:solidFill>
          <a:latin typeface="Times New Roman" charset="0"/>
        </a:defRPr>
      </a:lvl8pPr>
      <a:lvl9pPr marL="1828800" algn="ctr" defTabSz="757238" rtl="0" eaLnBrk="0" fontAlgn="base" hangingPunct="0">
        <a:spcBef>
          <a:spcPct val="0"/>
        </a:spcBef>
        <a:spcAft>
          <a:spcPct val="0"/>
        </a:spcAft>
        <a:defRPr sz="4400">
          <a:solidFill>
            <a:schemeClr val="tx2"/>
          </a:solidFill>
          <a:latin typeface="Times New Roman" charset="0"/>
        </a:defRPr>
      </a:lvl9pPr>
    </p:titleStyle>
    <p:bodyStyle>
      <a:lvl1pPr marL="341313" indent="-341313" algn="l" defTabSz="757238" rtl="0" eaLnBrk="0" fontAlgn="base" hangingPunct="0">
        <a:spcBef>
          <a:spcPct val="20000"/>
        </a:spcBef>
        <a:spcAft>
          <a:spcPct val="0"/>
        </a:spcAft>
        <a:buSzPct val="100000"/>
        <a:buChar char="•"/>
        <a:defRPr sz="3200">
          <a:solidFill>
            <a:schemeClr val="tx1"/>
          </a:solidFill>
          <a:latin typeface="+mn-lt"/>
          <a:ea typeface="+mn-ea"/>
          <a:cs typeface="+mn-cs"/>
        </a:defRPr>
      </a:lvl1pPr>
      <a:lvl2pPr marL="739775" indent="-284163" algn="l" defTabSz="757238" rtl="0" eaLnBrk="0" fontAlgn="base" hangingPunct="0">
        <a:spcBef>
          <a:spcPct val="20000"/>
        </a:spcBef>
        <a:spcAft>
          <a:spcPct val="0"/>
        </a:spcAft>
        <a:buSzPct val="100000"/>
        <a:buChar char="–"/>
        <a:defRPr sz="2800">
          <a:solidFill>
            <a:schemeClr val="tx1"/>
          </a:solidFill>
          <a:latin typeface="+mn-lt"/>
        </a:defRPr>
      </a:lvl2pPr>
      <a:lvl3pPr marL="1136650" indent="-227013" algn="l" defTabSz="757238" rtl="0" eaLnBrk="0" fontAlgn="base" hangingPunct="0">
        <a:spcBef>
          <a:spcPct val="20000"/>
        </a:spcBef>
        <a:spcAft>
          <a:spcPct val="0"/>
        </a:spcAft>
        <a:buSzPct val="100000"/>
        <a:buChar char="•"/>
        <a:defRPr sz="2400">
          <a:solidFill>
            <a:schemeClr val="tx1"/>
          </a:solidFill>
          <a:latin typeface="+mn-lt"/>
        </a:defRPr>
      </a:lvl3pPr>
      <a:lvl4pPr marL="1590675" indent="-225425" algn="l" defTabSz="757238" rtl="0" eaLnBrk="0" fontAlgn="base" hangingPunct="0">
        <a:spcBef>
          <a:spcPct val="20000"/>
        </a:spcBef>
        <a:spcAft>
          <a:spcPct val="0"/>
        </a:spcAft>
        <a:buSzPct val="100000"/>
        <a:buChar char="–"/>
        <a:defRPr sz="2000">
          <a:solidFill>
            <a:schemeClr val="tx1"/>
          </a:solidFill>
          <a:latin typeface="+mn-lt"/>
        </a:defRPr>
      </a:lvl4pPr>
      <a:lvl5pPr marL="2046288" indent="-227013" algn="l" defTabSz="757238" rtl="0" eaLnBrk="0" fontAlgn="base" hangingPunct="0">
        <a:spcBef>
          <a:spcPct val="20000"/>
        </a:spcBef>
        <a:spcAft>
          <a:spcPct val="0"/>
        </a:spcAft>
        <a:buSzPct val="100000"/>
        <a:buChar char="•"/>
        <a:defRPr sz="2000">
          <a:solidFill>
            <a:schemeClr val="tx1"/>
          </a:solidFill>
          <a:latin typeface="+mn-lt"/>
        </a:defRPr>
      </a:lvl5pPr>
      <a:lvl6pPr marL="2503488" indent="-227013" algn="l" defTabSz="757238" rtl="0" eaLnBrk="0" fontAlgn="base" hangingPunct="0">
        <a:spcBef>
          <a:spcPct val="20000"/>
        </a:spcBef>
        <a:spcAft>
          <a:spcPct val="0"/>
        </a:spcAft>
        <a:buSzPct val="100000"/>
        <a:buChar char="•"/>
        <a:defRPr sz="2000">
          <a:solidFill>
            <a:schemeClr val="tx1"/>
          </a:solidFill>
          <a:latin typeface="+mn-lt"/>
        </a:defRPr>
      </a:lvl6pPr>
      <a:lvl7pPr marL="2960688" indent="-227013" algn="l" defTabSz="757238" rtl="0" eaLnBrk="0" fontAlgn="base" hangingPunct="0">
        <a:spcBef>
          <a:spcPct val="20000"/>
        </a:spcBef>
        <a:spcAft>
          <a:spcPct val="0"/>
        </a:spcAft>
        <a:buSzPct val="100000"/>
        <a:buChar char="•"/>
        <a:defRPr sz="2000">
          <a:solidFill>
            <a:schemeClr val="tx1"/>
          </a:solidFill>
          <a:latin typeface="+mn-lt"/>
        </a:defRPr>
      </a:lvl7pPr>
      <a:lvl8pPr marL="3417888" indent="-227013" algn="l" defTabSz="757238" rtl="0" eaLnBrk="0" fontAlgn="base" hangingPunct="0">
        <a:spcBef>
          <a:spcPct val="20000"/>
        </a:spcBef>
        <a:spcAft>
          <a:spcPct val="0"/>
        </a:spcAft>
        <a:buSzPct val="100000"/>
        <a:buChar char="•"/>
        <a:defRPr sz="2000">
          <a:solidFill>
            <a:schemeClr val="tx1"/>
          </a:solidFill>
          <a:latin typeface="+mn-lt"/>
        </a:defRPr>
      </a:lvl8pPr>
      <a:lvl9pPr marL="3875088" indent="-227013" algn="l" defTabSz="757238"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is.wmo.int/doc=2741" TargetMode="External"/><Relationship Id="rId2" Type="http://schemas.openxmlformats.org/officeDocument/2006/relationships/hyperlink" Target="http://wis.wmo.int/doc=273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ibrary.wmo.int/opac/index.php?lvl=notice_display&amp;id=14073" TargetMode="External"/><Relationship Id="rId7" Type="http://schemas.openxmlformats.org/officeDocument/2006/relationships/hyperlink" Target="http://www.wmo.int/pages/prog/www/WIS/ref_docs_en.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wmo.int/wis" TargetMode="External"/><Relationship Id="rId5" Type="http://schemas.openxmlformats.org/officeDocument/2006/relationships/hyperlink" Target="http://library.wmo.int/opac/index.php?lvl=notice_display&amp;id=6856" TargetMode="External"/><Relationship Id="rId4" Type="http://schemas.openxmlformats.org/officeDocument/2006/relationships/hyperlink" Target="http://library.wmo.int/opac/index.php?lvl=notice_display&amp;id=925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1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7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851395" name="Rectangle 3"/>
          <p:cNvSpPr>
            <a:spLocks noGrp="1" noChangeArrowheads="1"/>
          </p:cNvSpPr>
          <p:nvPr>
            <p:ph type="ctrTitle"/>
          </p:nvPr>
        </p:nvSpPr>
        <p:spPr>
          <a:xfrm>
            <a:off x="2063750" y="381000"/>
            <a:ext cx="7250113" cy="1143000"/>
          </a:xfrm>
          <a:noFill/>
          <a:ln/>
        </p:spPr>
        <p:txBody>
          <a:bodyPr/>
          <a:lstStyle/>
          <a:p>
            <a:pPr algn="l"/>
            <a:r>
              <a:rPr lang="en-US" sz="2400">
                <a:solidFill>
                  <a:schemeClr val="bg1"/>
                </a:solidFill>
                <a:latin typeface="Arial Narrow" pitchFamily="34" charset="0"/>
              </a:rPr>
              <a:t>World Meteorological Organization (WMO)</a:t>
            </a:r>
            <a:br>
              <a:rPr lang="en-US" sz="2400">
                <a:solidFill>
                  <a:schemeClr val="bg1"/>
                </a:solidFill>
                <a:latin typeface="Arial Narrow" pitchFamily="34" charset="0"/>
              </a:rPr>
            </a:br>
            <a:r>
              <a:rPr lang="en-US" sz="2400">
                <a:solidFill>
                  <a:schemeClr val="bg1"/>
                </a:solidFill>
                <a:latin typeface="Arial Narrow" pitchFamily="34" charset="0"/>
              </a:rPr>
              <a:t>Observing and Information Systems Department</a:t>
            </a:r>
            <a:br>
              <a:rPr lang="en-US" sz="2400">
                <a:solidFill>
                  <a:schemeClr val="bg1"/>
                </a:solidFill>
                <a:latin typeface="Arial Narrow" pitchFamily="34" charset="0"/>
              </a:rPr>
            </a:br>
            <a:r>
              <a:rPr lang="en-US" sz="2400">
                <a:solidFill>
                  <a:schemeClr val="bg1"/>
                </a:solidFill>
                <a:latin typeface="Arial Narrow" pitchFamily="34" charset="0"/>
              </a:rPr>
              <a:t>WMO Information System (WIS)</a:t>
            </a:r>
          </a:p>
        </p:txBody>
      </p:sp>
      <p:sp>
        <p:nvSpPr>
          <p:cNvPr id="1851399" name="Rectangle 7"/>
          <p:cNvSpPr>
            <a:spLocks noChangeArrowheads="1"/>
          </p:cNvSpPr>
          <p:nvPr/>
        </p:nvSpPr>
        <p:spPr bwMode="auto">
          <a:xfrm>
            <a:off x="247650" y="1371600"/>
            <a:ext cx="165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spcBef>
                <a:spcPct val="20000"/>
              </a:spcBef>
            </a:pPr>
            <a:r>
              <a:rPr lang="en-US" sz="1800">
                <a:solidFill>
                  <a:schemeClr val="bg1"/>
                </a:solidFill>
                <a:latin typeface="Arial Black" pitchFamily="34" charset="0"/>
              </a:rPr>
              <a:t>WMO</a:t>
            </a:r>
            <a:endParaRPr lang="en-US" sz="1400">
              <a:solidFill>
                <a:schemeClr val="bg1"/>
              </a:solidFill>
              <a:latin typeface="Arial Black" pitchFamily="34" charset="0"/>
            </a:endParaRPr>
          </a:p>
        </p:txBody>
      </p:sp>
      <p:sp>
        <p:nvSpPr>
          <p:cNvPr id="1851401" name="Text Box 9"/>
          <p:cNvSpPr txBox="1">
            <a:spLocks noChangeArrowheads="1"/>
          </p:cNvSpPr>
          <p:nvPr/>
        </p:nvSpPr>
        <p:spPr bwMode="auto">
          <a:xfrm>
            <a:off x="298450" y="4702175"/>
            <a:ext cx="9301163" cy="1138773"/>
          </a:xfrm>
          <a:prstGeom prst="rect">
            <a:avLst/>
          </a:prstGeom>
          <a:noFill/>
          <a:ln>
            <a:noFill/>
          </a:ln>
          <a:effectLst/>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sz="2000" dirty="0" smtClean="0">
                <a:solidFill>
                  <a:schemeClr val="bg1"/>
                </a:solidFill>
                <a:latin typeface="Arial" charset="0"/>
              </a:rPr>
              <a:t>RA </a:t>
            </a:r>
            <a:r>
              <a:rPr kumimoji="1" lang="en-US" sz="2000" smtClean="0">
                <a:solidFill>
                  <a:schemeClr val="bg1"/>
                </a:solidFill>
                <a:latin typeface="Arial" charset="0"/>
              </a:rPr>
              <a:t>III  WG-ITD</a:t>
            </a:r>
            <a:endParaRPr kumimoji="1" lang="en-US" sz="2000" dirty="0" smtClean="0">
              <a:solidFill>
                <a:schemeClr val="bg1"/>
              </a:solidFill>
              <a:latin typeface="Arial" charset="0"/>
            </a:endParaRPr>
          </a:p>
          <a:p>
            <a:pPr algn="ctr"/>
            <a:r>
              <a:rPr kumimoji="1" lang="en-US" i="1" dirty="0" smtClean="0">
                <a:solidFill>
                  <a:schemeClr val="bg1"/>
                </a:solidFill>
                <a:latin typeface="Arial" charset="0"/>
              </a:rPr>
              <a:t>May 2014</a:t>
            </a:r>
          </a:p>
          <a:p>
            <a:pPr algn="ctr"/>
            <a:r>
              <a:rPr kumimoji="1" lang="en-US" i="1" dirty="0" smtClean="0">
                <a:solidFill>
                  <a:schemeClr val="bg1"/>
                </a:solidFill>
                <a:latin typeface="Arial" charset="0"/>
              </a:rPr>
              <a:t>WIS-Help@wmo.int</a:t>
            </a:r>
            <a:endParaRPr kumimoji="1" lang="en-US" i="1" dirty="0">
              <a:solidFill>
                <a:schemeClr val="bg1"/>
              </a:solidFill>
              <a:latin typeface="Arial" charset="0"/>
            </a:endParaRPr>
          </a:p>
        </p:txBody>
      </p:sp>
      <p:sp>
        <p:nvSpPr>
          <p:cNvPr id="1851402" name="Text Box 10"/>
          <p:cNvSpPr txBox="1">
            <a:spLocks noChangeArrowheads="1"/>
          </p:cNvSpPr>
          <p:nvPr/>
        </p:nvSpPr>
        <p:spPr bwMode="auto">
          <a:xfrm>
            <a:off x="1871663" y="2082800"/>
            <a:ext cx="6156325" cy="2471738"/>
          </a:xfrm>
          <a:prstGeom prst="rect">
            <a:avLst/>
          </a:prstGeom>
          <a:solidFill>
            <a:srgbClr val="CCFFFF"/>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137160" rIns="137160" bIns="137160">
            <a:spAutoFit/>
          </a:bodyPr>
          <a:lstStyle/>
          <a:p>
            <a:pPr algn="ctr"/>
            <a:r>
              <a:rPr kumimoji="1" lang="en-NZ" sz="4800">
                <a:latin typeface="Arial" charset="0"/>
              </a:rPr>
              <a:t>The WMO Information System (WIS)</a:t>
            </a:r>
            <a:endParaRPr kumimoji="1" lang="en-US" sz="480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dirty="0"/>
              <a:t>http://wis.wmo.int/page=wistraining</a:t>
            </a:r>
          </a:p>
        </p:txBody>
      </p:sp>
      <p:sp>
        <p:nvSpPr>
          <p:cNvPr id="17" name="Slide Number Placeholder 5"/>
          <p:cNvSpPr>
            <a:spLocks noGrp="1"/>
          </p:cNvSpPr>
          <p:nvPr>
            <p:ph type="sldNum" sz="quarter" idx="12"/>
          </p:nvPr>
        </p:nvSpPr>
        <p:spPr/>
        <p:txBody>
          <a:bodyPr/>
          <a:lstStyle/>
          <a:p>
            <a:fld id="{6B7BD17E-313C-4A4D-883F-15C647EF7E61}" type="slidenum">
              <a:rPr lang="en-US"/>
              <a:pPr/>
              <a:t>10</a:t>
            </a:fld>
            <a:endParaRPr lang="en-US"/>
          </a:p>
        </p:txBody>
      </p:sp>
      <p:sp>
        <p:nvSpPr>
          <p:cNvPr id="1874946" name="Rectangle 2"/>
          <p:cNvSpPr>
            <a:spLocks noGrp="1" noChangeArrowheads="1"/>
          </p:cNvSpPr>
          <p:nvPr>
            <p:ph type="title"/>
          </p:nvPr>
        </p:nvSpPr>
        <p:spPr>
          <a:xfrm>
            <a:off x="1390650" y="387350"/>
            <a:ext cx="8031163" cy="619125"/>
          </a:xfrm>
        </p:spPr>
        <p:txBody>
          <a:bodyPr/>
          <a:lstStyle/>
          <a:p>
            <a:r>
              <a:rPr lang="en-NZ" altLang="ja-JP" sz="3600">
                <a:ea typeface="ＭＳ Ｐゴシック" charset="-128"/>
              </a:rPr>
              <a:t>Interoperability and WIS Networking</a:t>
            </a:r>
            <a:endParaRPr lang="en-US" sz="3600"/>
          </a:p>
        </p:txBody>
      </p:sp>
      <p:sp>
        <p:nvSpPr>
          <p:cNvPr id="1874947" name="AutoShape 3"/>
          <p:cNvSpPr>
            <a:spLocks noChangeArrowheads="1"/>
          </p:cNvSpPr>
          <p:nvPr/>
        </p:nvSpPr>
        <p:spPr bwMode="auto">
          <a:xfrm>
            <a:off x="3343275" y="1819275"/>
            <a:ext cx="3616325" cy="328613"/>
          </a:xfrm>
          <a:prstGeom prst="rightArrow">
            <a:avLst>
              <a:gd name="adj1" fmla="val 36704"/>
              <a:gd name="adj2" fmla="val 77747"/>
            </a:avLst>
          </a:prstGeom>
          <a:solidFill>
            <a:srgbClr val="FFCC99"/>
          </a:solidFill>
          <a:ln w="9525">
            <a:solidFill>
              <a:srgbClr val="000000"/>
            </a:solidFill>
            <a:miter lim="800000"/>
            <a:headEnd/>
            <a:tailEnd/>
          </a:ln>
        </p:spPr>
        <p:txBody>
          <a:bodyPr/>
          <a:lstStyle/>
          <a:p>
            <a:endParaRPr lang="en-US"/>
          </a:p>
        </p:txBody>
      </p:sp>
      <p:sp>
        <p:nvSpPr>
          <p:cNvPr id="1874948" name="AutoShape 4"/>
          <p:cNvSpPr>
            <a:spLocks noChangeArrowheads="1"/>
          </p:cNvSpPr>
          <p:nvPr/>
        </p:nvSpPr>
        <p:spPr bwMode="auto">
          <a:xfrm>
            <a:off x="5167313" y="3608388"/>
            <a:ext cx="595312" cy="530225"/>
          </a:xfrm>
          <a:custGeom>
            <a:avLst/>
            <a:gdLst>
              <a:gd name="G0" fmla="+- 9257 0 0"/>
              <a:gd name="G1" fmla="+- 17579 0 0"/>
              <a:gd name="G2" fmla="+- 6487 0 0"/>
              <a:gd name="G3" fmla="*/ 9257 1 2"/>
              <a:gd name="G4" fmla="+- G3 10800 0"/>
              <a:gd name="G5" fmla="+- 21600 9257 17579"/>
              <a:gd name="G6" fmla="+- 17579 6487 0"/>
              <a:gd name="G7" fmla="*/ G6 1 2"/>
              <a:gd name="G8" fmla="*/ 17579 2 1"/>
              <a:gd name="G9" fmla="+- G8 0 21600"/>
              <a:gd name="G10" fmla="*/ 21600 G0 G1"/>
              <a:gd name="G11" fmla="*/ 21600 G4 G1"/>
              <a:gd name="G12" fmla="*/ 21600 G5 G1"/>
              <a:gd name="G13" fmla="*/ 21600 G7 G1"/>
              <a:gd name="G14" fmla="*/ 17579 1 2"/>
              <a:gd name="G15" fmla="+- G5 0 G4"/>
              <a:gd name="G16" fmla="+- G0 0 G4"/>
              <a:gd name="G17" fmla="*/ G2 G15 G16"/>
              <a:gd name="T0" fmla="*/ 15429 w 21600"/>
              <a:gd name="T1" fmla="*/ 0 h 21600"/>
              <a:gd name="T2" fmla="*/ 9257 w 21600"/>
              <a:gd name="T3" fmla="*/ 6487 h 21600"/>
              <a:gd name="T4" fmla="*/ 0 w 21600"/>
              <a:gd name="T5" fmla="*/ 18958 h 21600"/>
              <a:gd name="T6" fmla="*/ 8790 w 21600"/>
              <a:gd name="T7" fmla="*/ 21600 h 21600"/>
              <a:gd name="T8" fmla="*/ 17579 w 21600"/>
              <a:gd name="T9" fmla="*/ 14785 h 21600"/>
              <a:gd name="T10" fmla="*/ 21600 w 21600"/>
              <a:gd name="T11" fmla="*/ 648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6487"/>
                </a:lnTo>
                <a:lnTo>
                  <a:pt x="13278" y="6487"/>
                </a:lnTo>
                <a:lnTo>
                  <a:pt x="13278" y="16315"/>
                </a:lnTo>
                <a:lnTo>
                  <a:pt x="0" y="16315"/>
                </a:lnTo>
                <a:lnTo>
                  <a:pt x="0" y="21600"/>
                </a:lnTo>
                <a:lnTo>
                  <a:pt x="17579" y="21600"/>
                </a:lnTo>
                <a:lnTo>
                  <a:pt x="17579" y="6487"/>
                </a:lnTo>
                <a:lnTo>
                  <a:pt x="21600" y="6487"/>
                </a:lnTo>
                <a:close/>
              </a:path>
            </a:pathLst>
          </a:custGeom>
          <a:solidFill>
            <a:srgbClr val="009999"/>
          </a:solidFill>
          <a:ln w="9525">
            <a:solidFill>
              <a:srgbClr val="000000"/>
            </a:solidFill>
            <a:miter lim="800000"/>
            <a:headEnd/>
            <a:tailEnd/>
          </a:ln>
        </p:spPr>
        <p:txBody>
          <a:bodyPr wrap="none" anchor="ctr"/>
          <a:lstStyle/>
          <a:p>
            <a:endParaRPr lang="en-US"/>
          </a:p>
        </p:txBody>
      </p:sp>
      <p:sp>
        <p:nvSpPr>
          <p:cNvPr id="1874949" name="AutoShape 5"/>
          <p:cNvSpPr>
            <a:spLocks noChangeArrowheads="1"/>
          </p:cNvSpPr>
          <p:nvPr/>
        </p:nvSpPr>
        <p:spPr bwMode="auto">
          <a:xfrm>
            <a:off x="4662488" y="4119563"/>
            <a:ext cx="2314575" cy="350837"/>
          </a:xfrm>
          <a:prstGeom prst="rightArrow">
            <a:avLst>
              <a:gd name="adj1" fmla="val 43333"/>
              <a:gd name="adj2" fmla="val 64049"/>
            </a:avLst>
          </a:prstGeom>
          <a:solidFill>
            <a:srgbClr val="FFCC99"/>
          </a:solidFill>
          <a:ln w="9525">
            <a:solidFill>
              <a:srgbClr val="000000"/>
            </a:solidFill>
            <a:miter lim="800000"/>
            <a:headEnd/>
            <a:tailEnd/>
          </a:ln>
        </p:spPr>
        <p:txBody>
          <a:bodyPr/>
          <a:lstStyle/>
          <a:p>
            <a:endParaRPr lang="en-US"/>
          </a:p>
        </p:txBody>
      </p:sp>
      <p:grpSp>
        <p:nvGrpSpPr>
          <p:cNvPr id="1874950" name="Group 6"/>
          <p:cNvGrpSpPr>
            <a:grpSpLocks/>
          </p:cNvGrpSpPr>
          <p:nvPr/>
        </p:nvGrpSpPr>
        <p:grpSpPr bwMode="auto">
          <a:xfrm>
            <a:off x="6977063" y="1590675"/>
            <a:ext cx="898525" cy="3519488"/>
            <a:chOff x="3856" y="844"/>
            <a:chExt cx="360" cy="2588"/>
          </a:xfrm>
        </p:grpSpPr>
        <p:sp>
          <p:nvSpPr>
            <p:cNvPr id="1874951" name="AutoShape 7"/>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p:spPr>
          <p:txBody>
            <a:bodyPr anchor="ctr"/>
            <a:lstStyle/>
            <a:p>
              <a:endParaRPr lang="en-US"/>
            </a:p>
          </p:txBody>
        </p:sp>
        <p:sp>
          <p:nvSpPr>
            <p:cNvPr id="1874952" name="Text Box 8"/>
            <p:cNvSpPr txBox="1">
              <a:spLocks noChangeArrowheads="1"/>
            </p:cNvSpPr>
            <p:nvPr/>
          </p:nvSpPr>
          <p:spPr bwMode="auto">
            <a:xfrm flipV="1">
              <a:off x="3877" y="1117"/>
              <a:ext cx="308" cy="219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p>
              <a:r>
                <a:rPr lang="en-US" altLang="ja-JP" sz="2000">
                  <a:solidFill>
                    <a:srgbClr val="000000"/>
                  </a:solidFill>
                  <a:latin typeface="Arial" charset="0"/>
                  <a:ea typeface="MS Mincho" pitchFamily="49" charset="-128"/>
                </a:rPr>
                <a:t>Data and Product Users</a:t>
              </a:r>
              <a:endParaRPr lang="en-US" sz="2000">
                <a:latin typeface="Arial" charset="0"/>
              </a:endParaRPr>
            </a:p>
          </p:txBody>
        </p:sp>
      </p:grpSp>
      <p:sp>
        <p:nvSpPr>
          <p:cNvPr id="1874953" name="AutoShape 9"/>
          <p:cNvSpPr>
            <a:spLocks noChangeArrowheads="1"/>
          </p:cNvSpPr>
          <p:nvPr/>
        </p:nvSpPr>
        <p:spPr bwMode="auto">
          <a:xfrm>
            <a:off x="6205538" y="2881313"/>
            <a:ext cx="773112" cy="407987"/>
          </a:xfrm>
          <a:prstGeom prst="rightArrow">
            <a:avLst>
              <a:gd name="adj1" fmla="val 35426"/>
              <a:gd name="adj2" fmla="val 47268"/>
            </a:avLst>
          </a:prstGeom>
          <a:solidFill>
            <a:srgbClr val="FFCC99"/>
          </a:solidFill>
          <a:ln w="9525">
            <a:solidFill>
              <a:srgbClr val="000000"/>
            </a:solidFill>
            <a:miter lim="800000"/>
            <a:headEnd/>
            <a:tailEnd/>
          </a:ln>
        </p:spPr>
        <p:txBody>
          <a:bodyPr/>
          <a:lstStyle/>
          <a:p>
            <a:endParaRPr lang="en-US"/>
          </a:p>
        </p:txBody>
      </p:sp>
      <p:sp>
        <p:nvSpPr>
          <p:cNvPr id="1874954" name="AutoShape 10"/>
          <p:cNvSpPr>
            <a:spLocks noChangeArrowheads="1"/>
          </p:cNvSpPr>
          <p:nvPr/>
        </p:nvSpPr>
        <p:spPr bwMode="auto">
          <a:xfrm>
            <a:off x="3840163" y="2212975"/>
            <a:ext cx="2724150" cy="1403350"/>
          </a:xfrm>
          <a:prstGeom prst="roundRect">
            <a:avLst>
              <a:gd name="adj" fmla="val 16667"/>
            </a:avLst>
          </a:prstGeom>
          <a:solidFill>
            <a:srgbClr val="FFFFFF"/>
          </a:solidFill>
          <a:ln w="3175">
            <a:solidFill>
              <a:srgbClr val="000000"/>
            </a:solidFill>
            <a:round/>
            <a:headEnd/>
            <a:tailEnd/>
          </a:ln>
        </p:spPr>
        <p:txBody>
          <a:bodyPr/>
          <a:lstStyle/>
          <a:p>
            <a:pPr algn="ctr"/>
            <a:r>
              <a:rPr lang="en-US" altLang="ja-JP" sz="2000">
                <a:solidFill>
                  <a:srgbClr val="000000"/>
                </a:solidFill>
                <a:latin typeface="Arial" charset="0"/>
                <a:ea typeface="宋体" pitchFamily="2" charset="-122"/>
              </a:rPr>
              <a:t>Global Information System Centres (GISCs) </a:t>
            </a:r>
            <a:endParaRPr lang="en-US" sz="2000">
              <a:latin typeface="Arial" charset="0"/>
            </a:endParaRPr>
          </a:p>
        </p:txBody>
      </p:sp>
      <p:sp>
        <p:nvSpPr>
          <p:cNvPr id="1874955" name="AutoShape 11"/>
          <p:cNvSpPr>
            <a:spLocks noChangeArrowheads="1"/>
          </p:cNvSpPr>
          <p:nvPr/>
        </p:nvSpPr>
        <p:spPr bwMode="auto">
          <a:xfrm>
            <a:off x="2371725" y="3805238"/>
            <a:ext cx="2917825" cy="1336675"/>
          </a:xfrm>
          <a:prstGeom prst="roundRect">
            <a:avLst>
              <a:gd name="adj" fmla="val 16667"/>
            </a:avLst>
          </a:prstGeom>
          <a:solidFill>
            <a:srgbClr val="FFFFFF"/>
          </a:solidFill>
          <a:ln w="9525">
            <a:solidFill>
              <a:srgbClr val="000000"/>
            </a:solidFill>
            <a:round/>
            <a:headEnd/>
            <a:tailEnd/>
          </a:ln>
        </p:spPr>
        <p:txBody>
          <a:bodyPr/>
          <a:lstStyle/>
          <a:p>
            <a:pPr algn="ctr"/>
            <a:r>
              <a:rPr lang="en-US" altLang="ja-JP" sz="2000">
                <a:solidFill>
                  <a:srgbClr val="000000"/>
                </a:solidFill>
                <a:latin typeface="Arial" charset="0"/>
                <a:ea typeface="宋体" pitchFamily="2" charset="-122"/>
              </a:rPr>
              <a:t>Data Collection or Production Centres (DCPCs)</a:t>
            </a:r>
            <a:endParaRPr lang="en-US" sz="2000">
              <a:latin typeface="Arial" charset="0"/>
            </a:endParaRPr>
          </a:p>
        </p:txBody>
      </p:sp>
      <p:sp>
        <p:nvSpPr>
          <p:cNvPr id="1874956" name="AutoShape 12"/>
          <p:cNvSpPr>
            <a:spLocks noChangeArrowheads="1"/>
          </p:cNvSpPr>
          <p:nvPr/>
        </p:nvSpPr>
        <p:spPr bwMode="auto">
          <a:xfrm>
            <a:off x="3378200" y="2428875"/>
            <a:ext cx="463550" cy="417513"/>
          </a:xfrm>
          <a:prstGeom prst="leftRightArrow">
            <a:avLst>
              <a:gd name="adj1" fmla="val 33991"/>
              <a:gd name="adj2" fmla="val 32208"/>
            </a:avLst>
          </a:prstGeom>
          <a:solidFill>
            <a:srgbClr val="009999"/>
          </a:solidFill>
          <a:ln w="9525">
            <a:solidFill>
              <a:srgbClr val="000000"/>
            </a:solidFill>
            <a:miter lim="800000"/>
            <a:headEnd/>
            <a:tailEnd/>
          </a:ln>
        </p:spPr>
        <p:txBody>
          <a:bodyPr wrap="none" anchor="ctr"/>
          <a:lstStyle/>
          <a:p>
            <a:endParaRPr lang="en-US"/>
          </a:p>
        </p:txBody>
      </p:sp>
      <p:sp>
        <p:nvSpPr>
          <p:cNvPr id="1874957" name="AutoShape 13"/>
          <p:cNvSpPr>
            <a:spLocks noChangeArrowheads="1"/>
          </p:cNvSpPr>
          <p:nvPr/>
        </p:nvSpPr>
        <p:spPr bwMode="auto">
          <a:xfrm>
            <a:off x="2005013" y="1774825"/>
            <a:ext cx="1373187" cy="1358900"/>
          </a:xfrm>
          <a:prstGeom prst="roundRect">
            <a:avLst>
              <a:gd name="adj" fmla="val 16667"/>
            </a:avLst>
          </a:prstGeom>
          <a:solidFill>
            <a:schemeClr val="bg1"/>
          </a:solidFill>
          <a:ln w="9525">
            <a:solidFill>
              <a:srgbClr val="000000"/>
            </a:solidFill>
            <a:round/>
            <a:headEnd/>
            <a:tailEnd/>
          </a:ln>
        </p:spPr>
        <p:txBody>
          <a:bodyPr/>
          <a:lstStyle/>
          <a:p>
            <a:pPr algn="ctr"/>
            <a:r>
              <a:rPr lang="en-US" altLang="ja-JP" sz="2000">
                <a:solidFill>
                  <a:srgbClr val="000000"/>
                </a:solidFill>
                <a:latin typeface="Arial" charset="0"/>
                <a:ea typeface="宋体" pitchFamily="2" charset="-122"/>
              </a:rPr>
              <a:t>National Centres (NCs)</a:t>
            </a:r>
            <a:endParaRPr lang="en-US" sz="2000">
              <a:latin typeface="Arial" charset="0"/>
            </a:endParaRPr>
          </a:p>
        </p:txBody>
      </p:sp>
      <p:sp>
        <p:nvSpPr>
          <p:cNvPr id="1874958" name="AutoShape 14"/>
          <p:cNvSpPr>
            <a:spLocks noChangeArrowheads="1"/>
          </p:cNvSpPr>
          <p:nvPr/>
        </p:nvSpPr>
        <p:spPr bwMode="auto">
          <a:xfrm rot="-5400000">
            <a:off x="2367756" y="3278982"/>
            <a:ext cx="688975" cy="398462"/>
          </a:xfrm>
          <a:prstGeom prst="leftRightArrow">
            <a:avLst>
              <a:gd name="adj1" fmla="val 41574"/>
              <a:gd name="adj2" fmla="val 39593"/>
            </a:avLst>
          </a:prstGeom>
          <a:solidFill>
            <a:srgbClr val="009999"/>
          </a:solidFill>
          <a:ln w="9525">
            <a:solidFill>
              <a:srgbClr val="000000"/>
            </a:solidFill>
            <a:miter lim="800000"/>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http://wis.wmo.int/page=wistraining</a:t>
            </a:r>
          </a:p>
        </p:txBody>
      </p:sp>
      <p:sp>
        <p:nvSpPr>
          <p:cNvPr id="6" name="Slide Number Placeholder 5"/>
          <p:cNvSpPr>
            <a:spLocks noGrp="1"/>
          </p:cNvSpPr>
          <p:nvPr>
            <p:ph type="sldNum" sz="quarter" idx="12"/>
          </p:nvPr>
        </p:nvSpPr>
        <p:spPr/>
        <p:txBody>
          <a:bodyPr/>
          <a:lstStyle/>
          <a:p>
            <a:fld id="{EC2891DE-35D3-42F9-9A4E-0DD14061A04A}" type="slidenum">
              <a:rPr lang="en-US"/>
              <a:pPr/>
              <a:t>11</a:t>
            </a:fld>
            <a:endParaRPr lang="en-US"/>
          </a:p>
        </p:txBody>
      </p:sp>
      <p:sp>
        <p:nvSpPr>
          <p:cNvPr id="1876994" name="Rectangle 2"/>
          <p:cNvSpPr>
            <a:spLocks noGrp="1" noChangeArrowheads="1"/>
          </p:cNvSpPr>
          <p:nvPr>
            <p:ph type="title"/>
          </p:nvPr>
        </p:nvSpPr>
        <p:spPr>
          <a:xfrm>
            <a:off x="246743" y="1233713"/>
            <a:ext cx="2177143" cy="4630057"/>
          </a:xfrm>
        </p:spPr>
        <p:txBody>
          <a:bodyPr/>
          <a:lstStyle/>
          <a:p>
            <a:r>
              <a:rPr lang="en-US" sz="3200" dirty="0"/>
              <a:t>WIS and Selected WMO </a:t>
            </a:r>
            <a:br>
              <a:rPr lang="en-US" sz="3200" dirty="0"/>
            </a:br>
            <a:r>
              <a:rPr lang="en-US" sz="3200" dirty="0"/>
              <a:t>Observing and Data Exchange Systems</a:t>
            </a:r>
          </a:p>
        </p:txBody>
      </p:sp>
      <p:graphicFrame>
        <p:nvGraphicFramePr>
          <p:cNvPr id="2" name="Diagram 1"/>
          <p:cNvGraphicFramePr/>
          <p:nvPr>
            <p:extLst>
              <p:ext uri="{D42A27DB-BD31-4B8C-83A1-F6EECF244321}">
                <p14:modId xmlns:p14="http://schemas.microsoft.com/office/powerpoint/2010/main" val="2585173757"/>
              </p:ext>
            </p:extLst>
          </p:nvPr>
        </p:nvGraphicFramePr>
        <p:xfrm>
          <a:off x="2463120" y="0"/>
          <a:ext cx="7442880" cy="6734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dirty="0"/>
              <a:t>http://wis.wmo.int/page=wistraining</a:t>
            </a:r>
          </a:p>
        </p:txBody>
      </p:sp>
      <p:sp>
        <p:nvSpPr>
          <p:cNvPr id="26" name="Slide Number Placeholder 5"/>
          <p:cNvSpPr>
            <a:spLocks noGrp="1"/>
          </p:cNvSpPr>
          <p:nvPr>
            <p:ph type="sldNum" sz="quarter" idx="12"/>
          </p:nvPr>
        </p:nvSpPr>
        <p:spPr/>
        <p:txBody>
          <a:bodyPr/>
          <a:lstStyle/>
          <a:p>
            <a:fld id="{05003263-F6F8-44FE-953B-9E93A8B69704}" type="slidenum">
              <a:rPr lang="en-US"/>
              <a:pPr/>
              <a:t>12</a:t>
            </a:fld>
            <a:endParaRPr lang="en-US" dirty="0"/>
          </a:p>
        </p:txBody>
      </p:sp>
      <p:sp>
        <p:nvSpPr>
          <p:cNvPr id="1879042" name="AutoShape 2"/>
          <p:cNvSpPr>
            <a:spLocks noChangeArrowheads="1"/>
          </p:cNvSpPr>
          <p:nvPr/>
        </p:nvSpPr>
        <p:spPr bwMode="auto">
          <a:xfrm rot="3215967">
            <a:off x="4868863" y="3448050"/>
            <a:ext cx="763588" cy="325437"/>
          </a:xfrm>
          <a:prstGeom prst="rightArrow">
            <a:avLst>
              <a:gd name="adj1" fmla="val 48426"/>
              <a:gd name="adj2" fmla="val 29503"/>
            </a:avLst>
          </a:prstGeom>
          <a:solidFill>
            <a:srgbClr val="FFCC99"/>
          </a:solidFill>
          <a:ln w="9525">
            <a:solidFill>
              <a:srgbClr val="000000"/>
            </a:solidFill>
            <a:miter lim="800000"/>
            <a:headEnd/>
            <a:tailEnd/>
          </a:ln>
        </p:spPr>
        <p:txBody>
          <a:bodyPr/>
          <a:lstStyle/>
          <a:p>
            <a:endParaRPr lang="en-US"/>
          </a:p>
        </p:txBody>
      </p:sp>
      <p:sp>
        <p:nvSpPr>
          <p:cNvPr id="1879043" name="AutoShape 3"/>
          <p:cNvSpPr>
            <a:spLocks noChangeArrowheads="1"/>
          </p:cNvSpPr>
          <p:nvPr/>
        </p:nvSpPr>
        <p:spPr bwMode="auto">
          <a:xfrm rot="5400000">
            <a:off x="6199188" y="3052762"/>
            <a:ext cx="1416050" cy="327025"/>
          </a:xfrm>
          <a:prstGeom prst="rightArrow">
            <a:avLst>
              <a:gd name="adj1" fmla="val 48426"/>
              <a:gd name="adj2" fmla="val 54447"/>
            </a:avLst>
          </a:prstGeom>
          <a:solidFill>
            <a:srgbClr val="FFCC99"/>
          </a:solidFill>
          <a:ln w="9525">
            <a:solidFill>
              <a:srgbClr val="000000"/>
            </a:solidFill>
            <a:miter lim="800000"/>
            <a:headEnd/>
            <a:tailEnd/>
          </a:ln>
        </p:spPr>
        <p:txBody>
          <a:bodyPr/>
          <a:lstStyle/>
          <a:p>
            <a:endParaRPr lang="en-US"/>
          </a:p>
        </p:txBody>
      </p:sp>
      <p:sp>
        <p:nvSpPr>
          <p:cNvPr id="1879044" name="Rectangle 4"/>
          <p:cNvSpPr>
            <a:spLocks noGrp="1" noChangeArrowheads="1"/>
          </p:cNvSpPr>
          <p:nvPr>
            <p:ph type="title"/>
          </p:nvPr>
        </p:nvSpPr>
        <p:spPr>
          <a:xfrm>
            <a:off x="1455738" y="282575"/>
            <a:ext cx="7011987" cy="806450"/>
          </a:xfrm>
        </p:spPr>
        <p:txBody>
          <a:bodyPr/>
          <a:lstStyle/>
          <a:p>
            <a:r>
              <a:rPr lang="en-US" sz="3600"/>
              <a:t>Global Observing System (GOS)</a:t>
            </a:r>
            <a:endParaRPr lang="en-US" sz="1900" b="1"/>
          </a:p>
        </p:txBody>
      </p:sp>
      <p:sp>
        <p:nvSpPr>
          <p:cNvPr id="1879045" name="AutoShape 5"/>
          <p:cNvSpPr>
            <a:spLocks noChangeArrowheads="1"/>
          </p:cNvSpPr>
          <p:nvPr/>
        </p:nvSpPr>
        <p:spPr bwMode="auto">
          <a:xfrm>
            <a:off x="7353300" y="2495550"/>
            <a:ext cx="671513"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79046" name="AutoShape 6"/>
          <p:cNvSpPr>
            <a:spLocks noChangeArrowheads="1"/>
          </p:cNvSpPr>
          <p:nvPr/>
        </p:nvSpPr>
        <p:spPr bwMode="auto">
          <a:xfrm>
            <a:off x="6072188" y="1771650"/>
            <a:ext cx="1712912" cy="1698625"/>
          </a:xfrm>
          <a:prstGeom prst="roundRect">
            <a:avLst>
              <a:gd name="adj" fmla="val 16667"/>
            </a:avLst>
          </a:prstGeom>
          <a:solidFill>
            <a:srgbClr val="CCFF99"/>
          </a:solidFill>
          <a:ln w="9525">
            <a:solidFill>
              <a:srgbClr val="000000"/>
            </a:solidFill>
            <a:round/>
            <a:headEnd/>
            <a:tailEnd/>
          </a:ln>
        </p:spPr>
        <p:txBody>
          <a:bodyPr/>
          <a:lstStyle/>
          <a:p>
            <a:pPr algn="ctr" eaLnBrk="1" hangingPunct="1"/>
            <a:r>
              <a:rPr lang="en-GB" altLang="zh-CN" sz="1200" b="1">
                <a:solidFill>
                  <a:srgbClr val="000000"/>
                </a:solidFill>
                <a:latin typeface="Arial Narrow" pitchFamily="34" charset="0"/>
                <a:ea typeface="宋体" pitchFamily="2" charset="-122"/>
              </a:rPr>
              <a:t>WMO Global Telecommunications System (GTS) </a:t>
            </a:r>
            <a:br>
              <a:rPr lang="en-GB" altLang="zh-CN" sz="1200" b="1">
                <a:solidFill>
                  <a:srgbClr val="000000"/>
                </a:solidFill>
                <a:latin typeface="Arial Narrow" pitchFamily="34" charset="0"/>
                <a:ea typeface="宋体" pitchFamily="2" charset="-122"/>
              </a:rPr>
            </a:br>
            <a:r>
              <a:rPr lang="en-GB" altLang="zh-CN" sz="1200">
                <a:solidFill>
                  <a:srgbClr val="000000"/>
                </a:solidFill>
                <a:latin typeface="Arial Narrow" pitchFamily="34" charset="0"/>
                <a:ea typeface="宋体" pitchFamily="2" charset="-122"/>
              </a:rPr>
              <a:t>and </a:t>
            </a:r>
            <a:r>
              <a:rPr lang="en-GB" altLang="zh-CN" sz="1200" b="1">
                <a:solidFill>
                  <a:srgbClr val="000000"/>
                </a:solidFill>
                <a:latin typeface="Arial Narrow" pitchFamily="34" charset="0"/>
                <a:ea typeface="宋体" pitchFamily="2" charset="-122"/>
              </a:rPr>
              <a:t>Regional</a:t>
            </a:r>
          </a:p>
          <a:p>
            <a:pPr algn="ctr" eaLnBrk="1" hangingPunct="1"/>
            <a:r>
              <a:rPr lang="en-GB" altLang="zh-CN" sz="1200" b="1">
                <a:solidFill>
                  <a:srgbClr val="000000"/>
                </a:solidFill>
                <a:latin typeface="Arial Narrow" pitchFamily="34" charset="0"/>
                <a:ea typeface="宋体" pitchFamily="2" charset="-122"/>
              </a:rPr>
              <a:t>Telecommunication</a:t>
            </a:r>
          </a:p>
          <a:p>
            <a:pPr algn="ctr" eaLnBrk="1" hangingPunct="1"/>
            <a:r>
              <a:rPr lang="en-GB" altLang="zh-CN" sz="1200" b="1">
                <a:solidFill>
                  <a:srgbClr val="000000"/>
                </a:solidFill>
                <a:latin typeface="Arial Narrow" pitchFamily="34" charset="0"/>
                <a:ea typeface="宋体" pitchFamily="2" charset="-122"/>
              </a:rPr>
              <a:t>Hubs </a:t>
            </a:r>
            <a:br>
              <a:rPr lang="en-GB" altLang="zh-CN" sz="1200" b="1">
                <a:solidFill>
                  <a:srgbClr val="000000"/>
                </a:solidFill>
                <a:latin typeface="Arial Narrow" pitchFamily="34" charset="0"/>
                <a:ea typeface="宋体" pitchFamily="2" charset="-122"/>
              </a:rPr>
            </a:br>
            <a:r>
              <a:rPr lang="en-GB" altLang="zh-CN" sz="1200">
                <a:solidFill>
                  <a:srgbClr val="000000"/>
                </a:solidFill>
                <a:latin typeface="Arial Narrow" pitchFamily="34" charset="0"/>
                <a:ea typeface="宋体" pitchFamily="2" charset="-122"/>
              </a:rPr>
              <a:t>(also known as </a:t>
            </a:r>
            <a:br>
              <a:rPr lang="en-GB" altLang="zh-CN" sz="1200">
                <a:solidFill>
                  <a:srgbClr val="000000"/>
                </a:solidFill>
                <a:latin typeface="Arial Narrow" pitchFamily="34" charset="0"/>
                <a:ea typeface="宋体" pitchFamily="2" charset="-122"/>
              </a:rPr>
            </a:br>
            <a:r>
              <a:rPr lang="en-GB" altLang="zh-CN" sz="1200" b="1">
                <a:solidFill>
                  <a:srgbClr val="000000"/>
                </a:solidFill>
                <a:latin typeface="Arial Narrow" pitchFamily="34" charset="0"/>
                <a:ea typeface="宋体" pitchFamily="2" charset="-122"/>
              </a:rPr>
              <a:t>WIS DCPC</a:t>
            </a:r>
            <a:r>
              <a:rPr lang="en-GB" altLang="zh-CN" sz="1200">
                <a:solidFill>
                  <a:srgbClr val="000000"/>
                </a:solidFill>
                <a:latin typeface="Arial Narrow" pitchFamily="34" charset="0"/>
                <a:ea typeface="宋体" pitchFamily="2" charset="-122"/>
              </a:rPr>
              <a:t>'s)</a:t>
            </a:r>
            <a:r>
              <a:rPr lang="en-US" altLang="zh-CN" sz="1200">
                <a:latin typeface="Arial" charset="0"/>
                <a:ea typeface="宋体" pitchFamily="2" charset="-122"/>
              </a:rPr>
              <a:t> </a:t>
            </a:r>
            <a:endParaRPr lang="en-GB" altLang="zh-CN" sz="1200">
              <a:latin typeface="Arial" charset="0"/>
              <a:ea typeface="宋体" pitchFamily="2" charset="-122"/>
            </a:endParaRPr>
          </a:p>
        </p:txBody>
      </p:sp>
      <p:sp>
        <p:nvSpPr>
          <p:cNvPr id="1879047" name="AutoShape 7"/>
          <p:cNvSpPr>
            <a:spLocks noChangeArrowheads="1"/>
          </p:cNvSpPr>
          <p:nvPr/>
        </p:nvSpPr>
        <p:spPr bwMode="auto">
          <a:xfrm>
            <a:off x="3036888" y="2952750"/>
            <a:ext cx="2727325" cy="542925"/>
          </a:xfrm>
          <a:prstGeom prst="roundRect">
            <a:avLst>
              <a:gd name="adj" fmla="val 16667"/>
            </a:avLst>
          </a:prstGeom>
          <a:solidFill>
            <a:srgbClr val="CCFF99"/>
          </a:solidFill>
          <a:ln w="9525">
            <a:solidFill>
              <a:srgbClr val="000000"/>
            </a:solidFill>
            <a:round/>
            <a:headEnd/>
            <a:tailEnd/>
          </a:ln>
        </p:spPr>
        <p:txBody>
          <a:bodyPr/>
          <a:lstStyle/>
          <a:p>
            <a:pPr algn="ctr" eaLnBrk="1" hangingPunct="1"/>
            <a:r>
              <a:rPr lang="en-US" sz="1400" b="1">
                <a:solidFill>
                  <a:srgbClr val="000000"/>
                </a:solidFill>
                <a:latin typeface="Arial Narrow" pitchFamily="34" charset="0"/>
              </a:rPr>
              <a:t>National Meteorological Centres </a:t>
            </a:r>
            <a:br>
              <a:rPr lang="en-US" sz="1400" b="1">
                <a:solidFill>
                  <a:srgbClr val="000000"/>
                </a:solidFill>
                <a:latin typeface="Arial Narrow" pitchFamily="34" charset="0"/>
              </a:rPr>
            </a:br>
            <a:r>
              <a:rPr lang="en-US" sz="1400">
                <a:solidFill>
                  <a:srgbClr val="000000"/>
                </a:solidFill>
                <a:latin typeface="Arial Narrow" pitchFamily="34" charset="0"/>
              </a:rPr>
              <a:t>(also known as </a:t>
            </a:r>
            <a:r>
              <a:rPr lang="en-US" sz="1400" b="1">
                <a:solidFill>
                  <a:srgbClr val="000000"/>
                </a:solidFill>
                <a:latin typeface="Arial Narrow" pitchFamily="34" charset="0"/>
              </a:rPr>
              <a:t>WIS NC</a:t>
            </a:r>
            <a:r>
              <a:rPr lang="en-US" sz="1400">
                <a:solidFill>
                  <a:srgbClr val="000000"/>
                </a:solidFill>
                <a:latin typeface="Arial Narrow" pitchFamily="34" charset="0"/>
              </a:rPr>
              <a:t>'s )</a:t>
            </a:r>
            <a:endParaRPr lang="en-GB" altLang="zh-CN" sz="1400">
              <a:latin typeface="Arial Narrow" pitchFamily="34" charset="0"/>
              <a:ea typeface="宋体" pitchFamily="2" charset="-122"/>
            </a:endParaRPr>
          </a:p>
        </p:txBody>
      </p:sp>
      <p:sp>
        <p:nvSpPr>
          <p:cNvPr id="1879048" name="AutoShape 8"/>
          <p:cNvSpPr>
            <a:spLocks noChangeArrowheads="1"/>
          </p:cNvSpPr>
          <p:nvPr/>
        </p:nvSpPr>
        <p:spPr bwMode="auto">
          <a:xfrm>
            <a:off x="3048000" y="1539875"/>
            <a:ext cx="2778125" cy="1277938"/>
          </a:xfrm>
          <a:prstGeom prst="roundRect">
            <a:avLst>
              <a:gd name="adj" fmla="val 16667"/>
            </a:avLst>
          </a:prstGeom>
          <a:solidFill>
            <a:srgbClr val="CCFF99"/>
          </a:solidFill>
          <a:ln w="9525">
            <a:solidFill>
              <a:srgbClr val="000000"/>
            </a:solidFill>
            <a:round/>
            <a:headEnd/>
            <a:tailEnd/>
          </a:ln>
        </p:spPr>
        <p:txBody>
          <a:bodyPr/>
          <a:lstStyle/>
          <a:p>
            <a:pPr algn="ctr" eaLnBrk="1" hangingPunct="1"/>
            <a:r>
              <a:rPr lang="en-US" sz="1200" b="1">
                <a:latin typeface="Tahoma" pitchFamily="34" charset="0"/>
              </a:rPr>
              <a:t>Global Observing System </a:t>
            </a:r>
            <a:br>
              <a:rPr lang="en-US" sz="1200" b="1">
                <a:latin typeface="Tahoma" pitchFamily="34" charset="0"/>
              </a:rPr>
            </a:br>
            <a:r>
              <a:rPr lang="en-US" sz="1200" b="1">
                <a:latin typeface="Tahoma" pitchFamily="34" charset="0"/>
              </a:rPr>
              <a:t>of WWW</a:t>
            </a:r>
            <a:r>
              <a:rPr lang="en-GB" altLang="zh-CN" sz="1200">
                <a:latin typeface="Tahoma" pitchFamily="34" charset="0"/>
                <a:ea typeface="宋体" pitchFamily="2" charset="-122"/>
              </a:rPr>
              <a:t> (operated by NMHS's)</a:t>
            </a:r>
            <a:r>
              <a:rPr lang="en-US" altLang="zh-CN" sz="1200" b="1">
                <a:latin typeface="Tahoma" pitchFamily="34" charset="0"/>
                <a:ea typeface="宋体" pitchFamily="2" charset="-122"/>
              </a:rPr>
              <a:t> </a:t>
            </a:r>
            <a:endParaRPr lang="en-GB" altLang="zh-CN" sz="1200" b="1">
              <a:latin typeface="Tahoma" pitchFamily="34" charset="0"/>
              <a:ea typeface="宋体" pitchFamily="2" charset="-122"/>
            </a:endParaRPr>
          </a:p>
        </p:txBody>
      </p:sp>
      <p:sp>
        <p:nvSpPr>
          <p:cNvPr id="1879049" name="AutoShape 9"/>
          <p:cNvSpPr>
            <a:spLocks noChangeArrowheads="1"/>
          </p:cNvSpPr>
          <p:nvPr/>
        </p:nvSpPr>
        <p:spPr bwMode="auto">
          <a:xfrm>
            <a:off x="5737225" y="3016250"/>
            <a:ext cx="355600" cy="295275"/>
          </a:xfrm>
          <a:prstGeom prst="leftRightArrow">
            <a:avLst>
              <a:gd name="adj1" fmla="val 33991"/>
              <a:gd name="adj2" fmla="val 3493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79050" name="Group 10"/>
          <p:cNvGrpSpPr>
            <a:grpSpLocks/>
          </p:cNvGrpSpPr>
          <p:nvPr/>
        </p:nvGrpSpPr>
        <p:grpSpPr bwMode="auto">
          <a:xfrm>
            <a:off x="8039100" y="1625600"/>
            <a:ext cx="619125" cy="3365500"/>
            <a:chOff x="3856" y="844"/>
            <a:chExt cx="360" cy="2588"/>
          </a:xfrm>
        </p:grpSpPr>
        <p:sp>
          <p:nvSpPr>
            <p:cNvPr id="1879051" name="AutoShape 11"/>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9052" name="Text Box 12"/>
            <p:cNvSpPr txBox="1">
              <a:spLocks noChangeArrowheads="1"/>
            </p:cNvSpPr>
            <p:nvPr/>
          </p:nvSpPr>
          <p:spPr bwMode="auto">
            <a:xfrm flipV="1">
              <a:off x="3877" y="1139"/>
              <a:ext cx="308" cy="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79053" name="AutoShape 13"/>
          <p:cNvSpPr>
            <a:spLocks noChangeArrowheads="1"/>
          </p:cNvSpPr>
          <p:nvPr/>
        </p:nvSpPr>
        <p:spPr bwMode="auto">
          <a:xfrm>
            <a:off x="7343775" y="4149725"/>
            <a:ext cx="684213" cy="263525"/>
          </a:xfrm>
          <a:prstGeom prst="rightArrow">
            <a:avLst>
              <a:gd name="adj1" fmla="val 50000"/>
              <a:gd name="adj2" fmla="val 64910"/>
            </a:avLst>
          </a:prstGeom>
          <a:solidFill>
            <a:srgbClr val="FFCC99"/>
          </a:solidFill>
          <a:ln w="9525">
            <a:solidFill>
              <a:srgbClr val="000000"/>
            </a:solidFill>
            <a:miter lim="800000"/>
            <a:headEnd/>
            <a:tailEnd/>
          </a:ln>
        </p:spPr>
        <p:txBody>
          <a:bodyPr/>
          <a:lstStyle/>
          <a:p>
            <a:endParaRPr lang="en-US"/>
          </a:p>
        </p:txBody>
      </p:sp>
      <p:sp>
        <p:nvSpPr>
          <p:cNvPr id="1879054" name="AutoShape 14"/>
          <p:cNvSpPr>
            <a:spLocks noChangeArrowheads="1"/>
          </p:cNvSpPr>
          <p:nvPr/>
        </p:nvSpPr>
        <p:spPr bwMode="auto">
          <a:xfrm>
            <a:off x="5376863" y="3933825"/>
            <a:ext cx="2117725"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79055" name="Oval 15"/>
          <p:cNvSpPr>
            <a:spLocks noChangeArrowheads="1"/>
          </p:cNvSpPr>
          <p:nvPr/>
        </p:nvSpPr>
        <p:spPr bwMode="auto">
          <a:xfrm>
            <a:off x="804863" y="1739900"/>
            <a:ext cx="1774825" cy="16129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WWW</a:t>
            </a:r>
            <a:br>
              <a:rPr lang="en-US" sz="1600">
                <a:latin typeface="Arial" charset="0"/>
              </a:rPr>
            </a:br>
            <a:r>
              <a:rPr lang="en-US" sz="1600">
                <a:latin typeface="Arial" charset="0"/>
              </a:rPr>
              <a:t>Global </a:t>
            </a:r>
            <a:br>
              <a:rPr lang="en-US" sz="1600">
                <a:latin typeface="Arial" charset="0"/>
              </a:rPr>
            </a:br>
            <a:r>
              <a:rPr lang="en-US" sz="1600">
                <a:latin typeface="Arial" charset="0"/>
              </a:rPr>
              <a:t>Observing </a:t>
            </a:r>
            <a:br>
              <a:rPr lang="en-US" sz="1600">
                <a:latin typeface="Arial" charset="0"/>
              </a:rPr>
            </a:br>
            <a:r>
              <a:rPr lang="en-US" sz="1600">
                <a:latin typeface="Arial" charset="0"/>
              </a:rPr>
              <a:t>System</a:t>
            </a:r>
            <a:br>
              <a:rPr lang="en-US" sz="1600">
                <a:latin typeface="Arial" charset="0"/>
              </a:rPr>
            </a:br>
            <a:r>
              <a:rPr lang="en-US" sz="1600">
                <a:latin typeface="Arial" charset="0"/>
              </a:rPr>
              <a:t>(WWW GOS)</a:t>
            </a:r>
          </a:p>
        </p:txBody>
      </p:sp>
      <p:sp>
        <p:nvSpPr>
          <p:cNvPr id="1879056" name="Oval 16"/>
          <p:cNvSpPr>
            <a:spLocks noChangeArrowheads="1"/>
          </p:cNvSpPr>
          <p:nvPr/>
        </p:nvSpPr>
        <p:spPr bwMode="auto">
          <a:xfrm>
            <a:off x="804863"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79057" name="AutoShape 17"/>
          <p:cNvSpPr>
            <a:spLocks/>
          </p:cNvSpPr>
          <p:nvPr/>
        </p:nvSpPr>
        <p:spPr bwMode="auto">
          <a:xfrm>
            <a:off x="2582863" y="1576388"/>
            <a:ext cx="385762" cy="1927225"/>
          </a:xfrm>
          <a:prstGeom prst="leftBrace">
            <a:avLst>
              <a:gd name="adj1" fmla="val 41632"/>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9058" name="AutoShape 18"/>
          <p:cNvSpPr>
            <a:spLocks/>
          </p:cNvSpPr>
          <p:nvPr/>
        </p:nvSpPr>
        <p:spPr bwMode="auto">
          <a:xfrm>
            <a:off x="2593975" y="3533775"/>
            <a:ext cx="384175" cy="1289050"/>
          </a:xfrm>
          <a:prstGeom prst="leftBrace">
            <a:avLst>
              <a:gd name="adj1" fmla="val 27961"/>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9059" name="AutoShape 19"/>
          <p:cNvSpPr>
            <a:spLocks noChangeArrowheads="1"/>
          </p:cNvSpPr>
          <p:nvPr/>
        </p:nvSpPr>
        <p:spPr bwMode="auto">
          <a:xfrm>
            <a:off x="3170238" y="2038350"/>
            <a:ext cx="2506662" cy="246063"/>
          </a:xfrm>
          <a:prstGeom prst="roundRect">
            <a:avLst>
              <a:gd name="adj" fmla="val 16667"/>
            </a:avLst>
          </a:prstGeom>
          <a:solidFill>
            <a:srgbClr val="E8FFD1"/>
          </a:solidFill>
          <a:ln w="9525">
            <a:solidFill>
              <a:srgbClr val="000000"/>
            </a:solidFill>
            <a:round/>
            <a:headEnd/>
            <a:tailEnd/>
          </a:ln>
        </p:spPr>
        <p:txBody>
          <a:bodyPr/>
          <a:lstStyle/>
          <a:p>
            <a:pPr algn="ctr" eaLnBrk="1" hangingPunct="1"/>
            <a:r>
              <a:rPr lang="en-US" sz="1200" b="1">
                <a:solidFill>
                  <a:srgbClr val="000000"/>
                </a:solidFill>
                <a:latin typeface="Arial Narrow" pitchFamily="34" charset="0"/>
              </a:rPr>
              <a:t>observations </a:t>
            </a:r>
            <a:r>
              <a:rPr lang="en-US" sz="1200">
                <a:solidFill>
                  <a:srgbClr val="000000"/>
                </a:solidFill>
                <a:latin typeface="Arial Narrow" pitchFamily="34" charset="0"/>
              </a:rPr>
              <a:t>(satellite and surface)</a:t>
            </a:r>
            <a:endParaRPr lang="en-GB" altLang="zh-CN" sz="1200">
              <a:latin typeface="Arial Narrow" pitchFamily="34" charset="0"/>
              <a:ea typeface="宋体" pitchFamily="2" charset="-122"/>
            </a:endParaRPr>
          </a:p>
        </p:txBody>
      </p:sp>
      <p:sp>
        <p:nvSpPr>
          <p:cNvPr id="1879060" name="AutoShape 20"/>
          <p:cNvSpPr>
            <a:spLocks noChangeArrowheads="1"/>
          </p:cNvSpPr>
          <p:nvPr/>
        </p:nvSpPr>
        <p:spPr bwMode="auto">
          <a:xfrm>
            <a:off x="3170238" y="2425700"/>
            <a:ext cx="2517775" cy="250825"/>
          </a:xfrm>
          <a:prstGeom prst="roundRect">
            <a:avLst>
              <a:gd name="adj" fmla="val 16667"/>
            </a:avLst>
          </a:prstGeom>
          <a:solidFill>
            <a:srgbClr val="E8FFD1"/>
          </a:solidFill>
          <a:ln w="9525">
            <a:solidFill>
              <a:srgbClr val="000000"/>
            </a:solidFill>
            <a:round/>
            <a:headEnd/>
            <a:tailEnd/>
          </a:ln>
        </p:spPr>
        <p:txBody>
          <a:bodyPr/>
          <a:lstStyle/>
          <a:p>
            <a:pPr algn="ctr" eaLnBrk="1" hangingPunct="1"/>
            <a:r>
              <a:rPr lang="en-US" sz="1200" b="1">
                <a:solidFill>
                  <a:srgbClr val="000000"/>
                </a:solidFill>
                <a:latin typeface="Arial Narrow" pitchFamily="34" charset="0"/>
              </a:rPr>
              <a:t>inter-comparison and validation</a:t>
            </a:r>
            <a:endParaRPr lang="en-GB" altLang="zh-CN" sz="1200">
              <a:latin typeface="Arial Narrow" pitchFamily="34" charset="0"/>
              <a:ea typeface="宋体" pitchFamily="2" charset="-122"/>
            </a:endParaRPr>
          </a:p>
        </p:txBody>
      </p:sp>
      <p:sp>
        <p:nvSpPr>
          <p:cNvPr id="1879061" name="AutoShape 21"/>
          <p:cNvSpPr>
            <a:spLocks noChangeArrowheads="1"/>
          </p:cNvSpPr>
          <p:nvPr/>
        </p:nvSpPr>
        <p:spPr bwMode="auto">
          <a:xfrm rot="-5400000" flipH="1" flipV="1">
            <a:off x="4360863" y="2200275"/>
            <a:ext cx="125412" cy="306388"/>
          </a:xfrm>
          <a:prstGeom prst="rightArrow">
            <a:avLst>
              <a:gd name="adj1" fmla="val 32593"/>
              <a:gd name="adj2" fmla="val 6456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9062" name="AutoShape 22"/>
          <p:cNvSpPr>
            <a:spLocks noChangeArrowheads="1"/>
          </p:cNvSpPr>
          <p:nvPr/>
        </p:nvSpPr>
        <p:spPr bwMode="auto">
          <a:xfrm rot="-5400000" flipH="1" flipV="1">
            <a:off x="4295775" y="2662238"/>
            <a:ext cx="268287" cy="306388"/>
          </a:xfrm>
          <a:prstGeom prst="rightArrow">
            <a:avLst>
              <a:gd name="adj1" fmla="val 25852"/>
              <a:gd name="adj2" fmla="val 31222"/>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9063" name="AutoShape 23"/>
          <p:cNvSpPr>
            <a:spLocks noChangeArrowheads="1"/>
          </p:cNvSpPr>
          <p:nvPr/>
        </p:nvSpPr>
        <p:spPr bwMode="auto">
          <a:xfrm>
            <a:off x="5691188" y="2430463"/>
            <a:ext cx="373062" cy="231775"/>
          </a:xfrm>
          <a:prstGeom prst="rightArrow">
            <a:avLst>
              <a:gd name="adj1" fmla="val 39722"/>
              <a:gd name="adj2" fmla="val 4821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dirty="0"/>
              <a:t>http://wis.wmo.int/page=wistraining</a:t>
            </a:r>
          </a:p>
        </p:txBody>
      </p:sp>
      <p:sp>
        <p:nvSpPr>
          <p:cNvPr id="23" name="Slide Number Placeholder 5"/>
          <p:cNvSpPr>
            <a:spLocks noGrp="1"/>
          </p:cNvSpPr>
          <p:nvPr>
            <p:ph type="sldNum" sz="quarter" idx="12"/>
          </p:nvPr>
        </p:nvSpPr>
        <p:spPr/>
        <p:txBody>
          <a:bodyPr/>
          <a:lstStyle/>
          <a:p>
            <a:fld id="{3A2E8D7E-7A5C-4FB8-A753-83CEF4CFBE4C}" type="slidenum">
              <a:rPr lang="en-US"/>
              <a:pPr/>
              <a:t>13</a:t>
            </a:fld>
            <a:endParaRPr lang="en-US"/>
          </a:p>
        </p:txBody>
      </p:sp>
      <p:sp>
        <p:nvSpPr>
          <p:cNvPr id="1881090" name="AutoShape 2"/>
          <p:cNvSpPr>
            <a:spLocks noChangeArrowheads="1"/>
          </p:cNvSpPr>
          <p:nvPr/>
        </p:nvSpPr>
        <p:spPr bwMode="auto">
          <a:xfrm>
            <a:off x="7481888" y="3117850"/>
            <a:ext cx="546100" cy="263525"/>
          </a:xfrm>
          <a:prstGeom prst="rightArrow">
            <a:avLst>
              <a:gd name="adj1" fmla="val 50000"/>
              <a:gd name="adj2" fmla="val 51807"/>
            </a:avLst>
          </a:prstGeom>
          <a:solidFill>
            <a:srgbClr val="FFCC99"/>
          </a:solidFill>
          <a:ln w="9525">
            <a:solidFill>
              <a:srgbClr val="000000"/>
            </a:solidFill>
            <a:miter lim="800000"/>
            <a:headEnd/>
            <a:tailEnd/>
          </a:ln>
        </p:spPr>
        <p:txBody>
          <a:bodyPr/>
          <a:lstStyle/>
          <a:p>
            <a:endParaRPr lang="en-US"/>
          </a:p>
        </p:txBody>
      </p:sp>
      <p:sp>
        <p:nvSpPr>
          <p:cNvPr id="1881091" name="Rectangle 3"/>
          <p:cNvSpPr>
            <a:spLocks noGrp="1" noChangeArrowheads="1"/>
          </p:cNvSpPr>
          <p:nvPr>
            <p:ph type="title"/>
          </p:nvPr>
        </p:nvSpPr>
        <p:spPr>
          <a:xfrm>
            <a:off x="1174750" y="387350"/>
            <a:ext cx="7546975" cy="596900"/>
          </a:xfrm>
        </p:spPr>
        <p:txBody>
          <a:bodyPr/>
          <a:lstStyle/>
          <a:p>
            <a:r>
              <a:rPr lang="en-US" sz="3200"/>
              <a:t>World Hydrological Cycle </a:t>
            </a:r>
            <a:br>
              <a:rPr lang="en-US" sz="3200"/>
            </a:br>
            <a:r>
              <a:rPr lang="en-US" sz="3200"/>
              <a:t>Observing System (WHYCOS)</a:t>
            </a:r>
          </a:p>
        </p:txBody>
      </p:sp>
      <p:sp>
        <p:nvSpPr>
          <p:cNvPr id="1881092" name="AutoShape 4"/>
          <p:cNvSpPr>
            <a:spLocks noChangeArrowheads="1"/>
          </p:cNvSpPr>
          <p:nvPr/>
        </p:nvSpPr>
        <p:spPr bwMode="auto">
          <a:xfrm>
            <a:off x="7502525" y="2447925"/>
            <a:ext cx="519113" cy="238125"/>
          </a:xfrm>
          <a:prstGeom prst="rightArrow">
            <a:avLst>
              <a:gd name="adj1" fmla="val 50000"/>
              <a:gd name="adj2" fmla="val 54500"/>
            </a:avLst>
          </a:prstGeom>
          <a:solidFill>
            <a:srgbClr val="FFCC99"/>
          </a:solidFill>
          <a:ln w="9525">
            <a:solidFill>
              <a:srgbClr val="000000"/>
            </a:solidFill>
            <a:miter lim="800000"/>
            <a:headEnd/>
            <a:tailEnd/>
          </a:ln>
        </p:spPr>
        <p:txBody>
          <a:bodyPr/>
          <a:lstStyle/>
          <a:p>
            <a:endParaRPr lang="en-US"/>
          </a:p>
        </p:txBody>
      </p:sp>
      <p:sp>
        <p:nvSpPr>
          <p:cNvPr id="1881093" name="AutoShape 5"/>
          <p:cNvSpPr>
            <a:spLocks noChangeArrowheads="1"/>
          </p:cNvSpPr>
          <p:nvPr/>
        </p:nvSpPr>
        <p:spPr bwMode="auto">
          <a:xfrm rot="5400000">
            <a:off x="6389688" y="3500437"/>
            <a:ext cx="539750" cy="327025"/>
          </a:xfrm>
          <a:prstGeom prst="rightArrow">
            <a:avLst>
              <a:gd name="adj1" fmla="val 49333"/>
              <a:gd name="adj2" fmla="val 30037"/>
            </a:avLst>
          </a:prstGeom>
          <a:solidFill>
            <a:srgbClr val="FFCC99"/>
          </a:solidFill>
          <a:ln w="9525">
            <a:solidFill>
              <a:srgbClr val="000000"/>
            </a:solidFill>
            <a:miter lim="800000"/>
            <a:headEnd/>
            <a:tailEnd/>
          </a:ln>
        </p:spPr>
        <p:txBody>
          <a:bodyPr/>
          <a:lstStyle/>
          <a:p>
            <a:endParaRPr lang="en-US"/>
          </a:p>
        </p:txBody>
      </p:sp>
      <p:sp>
        <p:nvSpPr>
          <p:cNvPr id="1881094" name="AutoShape 6"/>
          <p:cNvSpPr>
            <a:spLocks noChangeArrowheads="1"/>
          </p:cNvSpPr>
          <p:nvPr/>
        </p:nvSpPr>
        <p:spPr bwMode="auto">
          <a:xfrm>
            <a:off x="5154613" y="3009900"/>
            <a:ext cx="2481262" cy="519113"/>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200" b="1">
                <a:solidFill>
                  <a:srgbClr val="000000"/>
                </a:solidFill>
                <a:latin typeface="Tahoma" pitchFamily="34" charset="0"/>
                <a:ea typeface="宋体" pitchFamily="2" charset="-122"/>
                <a:cs typeface="Times New Roman" pitchFamily="18" charset="0"/>
              </a:rPr>
              <a:t>Global Data Centres </a:t>
            </a:r>
            <a:br>
              <a:rPr lang="en-GB" altLang="zh-CN" sz="1200" b="1">
                <a:solidFill>
                  <a:srgbClr val="000000"/>
                </a:solidFill>
                <a:latin typeface="Tahoma" pitchFamily="34" charset="0"/>
                <a:ea typeface="宋体" pitchFamily="2" charset="-122"/>
                <a:cs typeface="Times New Roman" pitchFamily="18" charset="0"/>
              </a:rPr>
            </a:br>
            <a:r>
              <a:rPr lang="en-GB" altLang="zh-CN" sz="1200">
                <a:solidFill>
                  <a:srgbClr val="000000"/>
                </a:solidFill>
                <a:latin typeface="Tahoma" pitchFamily="34" charset="0"/>
                <a:ea typeface="宋体" pitchFamily="2" charset="-122"/>
                <a:cs typeface="Times New Roman" pitchFamily="18" charset="0"/>
              </a:rPr>
              <a:t>(also known as </a:t>
            </a:r>
            <a:r>
              <a:rPr lang="en-GB" altLang="zh-CN" sz="1200" b="1">
                <a:solidFill>
                  <a:srgbClr val="000000"/>
                </a:solidFill>
                <a:latin typeface="Tahoma" pitchFamily="34" charset="0"/>
                <a:ea typeface="宋体" pitchFamily="2" charset="-122"/>
                <a:cs typeface="Times New Roman" pitchFamily="18" charset="0"/>
              </a:rPr>
              <a:t>WIS DCPC</a:t>
            </a:r>
            <a:r>
              <a:rPr lang="en-GB" altLang="zh-CN" sz="1200">
                <a:solidFill>
                  <a:srgbClr val="000000"/>
                </a:solidFill>
                <a:latin typeface="Tahoma" pitchFamily="34" charset="0"/>
                <a:ea typeface="宋体" pitchFamily="2" charset="-122"/>
                <a:cs typeface="Times New Roman" pitchFamily="18" charset="0"/>
              </a:rPr>
              <a:t>'s)</a:t>
            </a:r>
          </a:p>
        </p:txBody>
      </p:sp>
      <p:sp>
        <p:nvSpPr>
          <p:cNvPr id="1881095" name="AutoShape 7"/>
          <p:cNvSpPr>
            <a:spLocks noChangeArrowheads="1"/>
          </p:cNvSpPr>
          <p:nvPr/>
        </p:nvSpPr>
        <p:spPr bwMode="auto">
          <a:xfrm>
            <a:off x="3870325" y="1685925"/>
            <a:ext cx="3632200" cy="544513"/>
          </a:xfrm>
          <a:prstGeom prst="roundRect">
            <a:avLst>
              <a:gd name="adj" fmla="val 16667"/>
            </a:avLst>
          </a:prstGeom>
          <a:solidFill>
            <a:srgbClr val="CCFF99"/>
          </a:solidFill>
          <a:ln w="9525">
            <a:solidFill>
              <a:srgbClr val="000000"/>
            </a:solidFill>
            <a:round/>
            <a:headEnd/>
            <a:tailEnd/>
          </a:ln>
        </p:spPr>
        <p:txBody>
          <a:bodyPr/>
          <a:lstStyle/>
          <a:p>
            <a:pPr algn="ctr"/>
            <a:r>
              <a:rPr lang="en-US" sz="1200" i="1">
                <a:latin typeface="Tahoma" pitchFamily="34" charset="0"/>
              </a:rPr>
              <a:t>regional</a:t>
            </a:r>
            <a:r>
              <a:rPr lang="en-US" sz="1200" b="1">
                <a:latin typeface="Tahoma" pitchFamily="34" charset="0"/>
              </a:rPr>
              <a:t> Hydrological Cycle </a:t>
            </a:r>
            <a:br>
              <a:rPr lang="en-US" sz="1200" b="1">
                <a:latin typeface="Tahoma" pitchFamily="34" charset="0"/>
              </a:rPr>
            </a:br>
            <a:r>
              <a:rPr lang="en-US" sz="1200" b="1">
                <a:latin typeface="Tahoma" pitchFamily="34" charset="0"/>
              </a:rPr>
              <a:t>Observing Systems (HYCOSs)</a:t>
            </a:r>
            <a:r>
              <a:rPr lang="en-US" sz="1200" b="1">
                <a:solidFill>
                  <a:srgbClr val="000000"/>
                </a:solidFill>
                <a:latin typeface="Tahoma" pitchFamily="34" charset="0"/>
                <a:ea typeface="宋体" pitchFamily="2" charset="-122"/>
                <a:cs typeface="Times New Roman" pitchFamily="18" charset="0"/>
              </a:rPr>
              <a:t/>
            </a:r>
            <a:br>
              <a:rPr lang="en-US" sz="1200" b="1">
                <a:solidFill>
                  <a:srgbClr val="000000"/>
                </a:solidFill>
                <a:latin typeface="Tahoma" pitchFamily="34" charset="0"/>
                <a:ea typeface="宋体" pitchFamily="2" charset="-122"/>
                <a:cs typeface="Times New Roman" pitchFamily="18" charset="0"/>
              </a:rPr>
            </a:br>
            <a:endParaRPr lang="en-US" sz="1200" b="1">
              <a:solidFill>
                <a:srgbClr val="000000"/>
              </a:solidFill>
              <a:latin typeface="Tahoma" pitchFamily="34" charset="0"/>
              <a:ea typeface="宋体" pitchFamily="2" charset="-122"/>
              <a:cs typeface="Times New Roman" pitchFamily="18" charset="0"/>
            </a:endParaRPr>
          </a:p>
        </p:txBody>
      </p:sp>
      <p:sp>
        <p:nvSpPr>
          <p:cNvPr id="1881096" name="AutoShape 8"/>
          <p:cNvSpPr>
            <a:spLocks noChangeArrowheads="1"/>
          </p:cNvSpPr>
          <p:nvPr/>
        </p:nvSpPr>
        <p:spPr bwMode="auto">
          <a:xfrm>
            <a:off x="7502525" y="1927225"/>
            <a:ext cx="519113" cy="238125"/>
          </a:xfrm>
          <a:prstGeom prst="rightArrow">
            <a:avLst>
              <a:gd name="adj1" fmla="val 50000"/>
              <a:gd name="adj2" fmla="val 54500"/>
            </a:avLst>
          </a:prstGeom>
          <a:solidFill>
            <a:srgbClr val="FFCC99"/>
          </a:solidFill>
          <a:ln w="9525">
            <a:solidFill>
              <a:srgbClr val="000000"/>
            </a:solidFill>
            <a:miter lim="800000"/>
            <a:headEnd/>
            <a:tailEnd/>
          </a:ln>
        </p:spPr>
        <p:txBody>
          <a:bodyPr/>
          <a:lstStyle/>
          <a:p>
            <a:endParaRPr lang="en-US"/>
          </a:p>
        </p:txBody>
      </p:sp>
      <p:sp>
        <p:nvSpPr>
          <p:cNvPr id="1881097" name="AutoShape 9"/>
          <p:cNvSpPr>
            <a:spLocks noChangeArrowheads="1"/>
          </p:cNvSpPr>
          <p:nvPr/>
        </p:nvSpPr>
        <p:spPr bwMode="auto">
          <a:xfrm rot="5400000">
            <a:off x="4789488" y="2960688"/>
            <a:ext cx="450850" cy="279400"/>
          </a:xfrm>
          <a:custGeom>
            <a:avLst/>
            <a:gdLst>
              <a:gd name="G0" fmla="+- 9257 0 0"/>
              <a:gd name="G1" fmla="+- 17245 0 0"/>
              <a:gd name="G2" fmla="+- 9257 0 0"/>
              <a:gd name="G3" fmla="*/ 9257 1 2"/>
              <a:gd name="G4" fmla="+- G3 10800 0"/>
              <a:gd name="G5" fmla="+- 21600 9257 17245"/>
              <a:gd name="G6" fmla="+- 17245 9257 0"/>
              <a:gd name="G7" fmla="*/ G6 1 2"/>
              <a:gd name="G8" fmla="*/ 17245 2 1"/>
              <a:gd name="G9" fmla="+- G8 0 21600"/>
              <a:gd name="G10" fmla="*/ 21600 G0 G1"/>
              <a:gd name="G11" fmla="*/ 21600 G4 G1"/>
              <a:gd name="G12" fmla="*/ 21600 G5 G1"/>
              <a:gd name="G13" fmla="*/ 21600 G7 G1"/>
              <a:gd name="G14" fmla="*/ 17245 1 2"/>
              <a:gd name="G15" fmla="+- G5 0 G4"/>
              <a:gd name="G16" fmla="+- G0 0 G4"/>
              <a:gd name="G17" fmla="*/ G2 G15 G16"/>
              <a:gd name="T0" fmla="*/ 15429 w 21600"/>
              <a:gd name="T1" fmla="*/ 0 h 21600"/>
              <a:gd name="T2" fmla="*/ 9257 w 21600"/>
              <a:gd name="T3" fmla="*/ 9257 h 21600"/>
              <a:gd name="T4" fmla="*/ 0 w 21600"/>
              <a:gd name="T5" fmla="*/ 19325 h 21600"/>
              <a:gd name="T6" fmla="*/ 8623 w 21600"/>
              <a:gd name="T7" fmla="*/ 21600 h 21600"/>
              <a:gd name="T8" fmla="*/ 17245 w 21600"/>
              <a:gd name="T9" fmla="*/ 16597 h 21600"/>
              <a:gd name="T10" fmla="*/ 21600 w 21600"/>
              <a:gd name="T11" fmla="*/ 925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612" y="9257"/>
                </a:lnTo>
                <a:lnTo>
                  <a:pt x="13612" y="17050"/>
                </a:lnTo>
                <a:lnTo>
                  <a:pt x="0" y="17050"/>
                </a:lnTo>
                <a:lnTo>
                  <a:pt x="0" y="21600"/>
                </a:lnTo>
                <a:lnTo>
                  <a:pt x="17245" y="21600"/>
                </a:lnTo>
                <a:lnTo>
                  <a:pt x="17245" y="9257"/>
                </a:lnTo>
                <a:lnTo>
                  <a:pt x="21600" y="9257"/>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1098" name="AutoShape 10"/>
          <p:cNvSpPr>
            <a:spLocks noChangeArrowheads="1"/>
          </p:cNvSpPr>
          <p:nvPr/>
        </p:nvSpPr>
        <p:spPr bwMode="auto">
          <a:xfrm>
            <a:off x="4657725" y="2320925"/>
            <a:ext cx="2833688" cy="546100"/>
          </a:xfrm>
          <a:prstGeom prst="roundRect">
            <a:avLst>
              <a:gd name="adj" fmla="val 16667"/>
            </a:avLst>
          </a:prstGeom>
          <a:solidFill>
            <a:srgbClr val="CC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National Hydrological Services</a:t>
            </a:r>
            <a:r>
              <a:rPr lang="pt-BR" altLang="zh-CN" sz="1800">
                <a:latin typeface="Arial" charset="0"/>
                <a:ea typeface="宋体" pitchFamily="2" charset="-122"/>
                <a:cs typeface="Times New Roman" pitchFamily="18" charset="0"/>
              </a:rPr>
              <a:t> </a:t>
            </a:r>
            <a:r>
              <a:rPr lang="pt-BR" altLang="zh-CN" sz="1200">
                <a:latin typeface="Arial" charset="0"/>
                <a:ea typeface="宋体" pitchFamily="2" charset="-122"/>
                <a:cs typeface="Times New Roman" pitchFamily="18" charset="0"/>
              </a:rPr>
              <a:t>(also known as </a:t>
            </a:r>
            <a:r>
              <a:rPr lang="pt-BR" altLang="zh-CN" sz="1200" b="1">
                <a:latin typeface="Arial" charset="0"/>
                <a:ea typeface="宋体" pitchFamily="2" charset="-122"/>
                <a:cs typeface="Times New Roman" pitchFamily="18" charset="0"/>
              </a:rPr>
              <a:t>WIS NC</a:t>
            </a:r>
            <a:r>
              <a:rPr lang="pt-BR" altLang="zh-CN" sz="1200">
                <a:latin typeface="Arial" charset="0"/>
                <a:ea typeface="宋体" pitchFamily="2" charset="-122"/>
                <a:cs typeface="Times New Roman" pitchFamily="18" charset="0"/>
              </a:rPr>
              <a:t>'s)</a:t>
            </a:r>
            <a:endParaRPr lang="en-US" sz="1200">
              <a:latin typeface="Arial" charset="0"/>
              <a:ea typeface="宋体" pitchFamily="2" charset="-122"/>
              <a:cs typeface="Times New Roman" pitchFamily="18" charset="0"/>
            </a:endParaRPr>
          </a:p>
        </p:txBody>
      </p:sp>
      <p:sp>
        <p:nvSpPr>
          <p:cNvPr id="1881099" name="AutoShape 11"/>
          <p:cNvSpPr>
            <a:spLocks noChangeArrowheads="1"/>
          </p:cNvSpPr>
          <p:nvPr/>
        </p:nvSpPr>
        <p:spPr bwMode="auto">
          <a:xfrm rot="5400000">
            <a:off x="4283869" y="2323307"/>
            <a:ext cx="450850" cy="277812"/>
          </a:xfrm>
          <a:custGeom>
            <a:avLst/>
            <a:gdLst>
              <a:gd name="G0" fmla="+- 9257 0 0"/>
              <a:gd name="G1" fmla="+- 17245 0 0"/>
              <a:gd name="G2" fmla="+- 9257 0 0"/>
              <a:gd name="G3" fmla="*/ 9257 1 2"/>
              <a:gd name="G4" fmla="+- G3 10800 0"/>
              <a:gd name="G5" fmla="+- 21600 9257 17245"/>
              <a:gd name="G6" fmla="+- 17245 9257 0"/>
              <a:gd name="G7" fmla="*/ G6 1 2"/>
              <a:gd name="G8" fmla="*/ 17245 2 1"/>
              <a:gd name="G9" fmla="+- G8 0 21600"/>
              <a:gd name="G10" fmla="*/ 21600 G0 G1"/>
              <a:gd name="G11" fmla="*/ 21600 G4 G1"/>
              <a:gd name="G12" fmla="*/ 21600 G5 G1"/>
              <a:gd name="G13" fmla="*/ 21600 G7 G1"/>
              <a:gd name="G14" fmla="*/ 17245 1 2"/>
              <a:gd name="G15" fmla="+- G5 0 G4"/>
              <a:gd name="G16" fmla="+- G0 0 G4"/>
              <a:gd name="G17" fmla="*/ G2 G15 G16"/>
              <a:gd name="T0" fmla="*/ 15429 w 21600"/>
              <a:gd name="T1" fmla="*/ 0 h 21600"/>
              <a:gd name="T2" fmla="*/ 9257 w 21600"/>
              <a:gd name="T3" fmla="*/ 9257 h 21600"/>
              <a:gd name="T4" fmla="*/ 0 w 21600"/>
              <a:gd name="T5" fmla="*/ 19325 h 21600"/>
              <a:gd name="T6" fmla="*/ 8623 w 21600"/>
              <a:gd name="T7" fmla="*/ 21600 h 21600"/>
              <a:gd name="T8" fmla="*/ 17245 w 21600"/>
              <a:gd name="T9" fmla="*/ 16597 h 21600"/>
              <a:gd name="T10" fmla="*/ 21600 w 21600"/>
              <a:gd name="T11" fmla="*/ 925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3612" y="9257"/>
                </a:lnTo>
                <a:lnTo>
                  <a:pt x="13612" y="17050"/>
                </a:lnTo>
                <a:lnTo>
                  <a:pt x="0" y="17050"/>
                </a:lnTo>
                <a:lnTo>
                  <a:pt x="0" y="21600"/>
                </a:lnTo>
                <a:lnTo>
                  <a:pt x="17245" y="21600"/>
                </a:lnTo>
                <a:lnTo>
                  <a:pt x="17245" y="9257"/>
                </a:lnTo>
                <a:lnTo>
                  <a:pt x="21600" y="9257"/>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81100" name="Group 12"/>
          <p:cNvGrpSpPr>
            <a:grpSpLocks/>
          </p:cNvGrpSpPr>
          <p:nvPr/>
        </p:nvGrpSpPr>
        <p:grpSpPr bwMode="auto">
          <a:xfrm>
            <a:off x="8039100" y="1638300"/>
            <a:ext cx="619125" cy="3352800"/>
            <a:chOff x="3856" y="844"/>
            <a:chExt cx="360" cy="2588"/>
          </a:xfrm>
        </p:grpSpPr>
        <p:sp>
          <p:nvSpPr>
            <p:cNvPr id="1881101" name="AutoShape 13"/>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1102" name="Text Box 14"/>
            <p:cNvSpPr txBox="1">
              <a:spLocks noChangeArrowheads="1"/>
            </p:cNvSpPr>
            <p:nvPr/>
          </p:nvSpPr>
          <p:spPr bwMode="auto">
            <a:xfrm flipV="1">
              <a:off x="3877" y="1137"/>
              <a:ext cx="308" cy="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81103" name="AutoShape 15"/>
          <p:cNvSpPr>
            <a:spLocks noChangeArrowheads="1"/>
          </p:cNvSpPr>
          <p:nvPr/>
        </p:nvSpPr>
        <p:spPr bwMode="auto">
          <a:xfrm>
            <a:off x="7343775" y="4149725"/>
            <a:ext cx="684213" cy="263525"/>
          </a:xfrm>
          <a:prstGeom prst="rightArrow">
            <a:avLst>
              <a:gd name="adj1" fmla="val 50000"/>
              <a:gd name="adj2" fmla="val 64910"/>
            </a:avLst>
          </a:prstGeom>
          <a:solidFill>
            <a:srgbClr val="FFCC99"/>
          </a:solidFill>
          <a:ln w="9525">
            <a:solidFill>
              <a:srgbClr val="000000"/>
            </a:solidFill>
            <a:miter lim="800000"/>
            <a:headEnd/>
            <a:tailEnd/>
          </a:ln>
        </p:spPr>
        <p:txBody>
          <a:bodyPr/>
          <a:lstStyle/>
          <a:p>
            <a:endParaRPr lang="en-US"/>
          </a:p>
        </p:txBody>
      </p:sp>
      <p:sp>
        <p:nvSpPr>
          <p:cNvPr id="1881104" name="AutoShape 16"/>
          <p:cNvSpPr>
            <a:spLocks noChangeArrowheads="1"/>
          </p:cNvSpPr>
          <p:nvPr/>
        </p:nvSpPr>
        <p:spPr bwMode="auto">
          <a:xfrm>
            <a:off x="5376863" y="3933825"/>
            <a:ext cx="2117725"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81105" name="Oval 17"/>
          <p:cNvSpPr>
            <a:spLocks noChangeArrowheads="1"/>
          </p:cNvSpPr>
          <p:nvPr/>
        </p:nvSpPr>
        <p:spPr bwMode="auto">
          <a:xfrm>
            <a:off x="804863" y="1739900"/>
            <a:ext cx="1774825" cy="16129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World </a:t>
            </a:r>
            <a:br>
              <a:rPr lang="en-US" sz="1600">
                <a:latin typeface="Arial" charset="0"/>
              </a:rPr>
            </a:br>
            <a:r>
              <a:rPr lang="en-US" sz="1600">
                <a:latin typeface="Arial" charset="0"/>
              </a:rPr>
              <a:t>Hydrological </a:t>
            </a:r>
            <a:br>
              <a:rPr lang="en-US" sz="1600">
                <a:latin typeface="Arial" charset="0"/>
              </a:rPr>
            </a:br>
            <a:r>
              <a:rPr lang="en-US" sz="1600">
                <a:latin typeface="Arial" charset="0"/>
              </a:rPr>
              <a:t>Cycle Observing </a:t>
            </a:r>
            <a:br>
              <a:rPr lang="en-US" sz="1600">
                <a:latin typeface="Arial" charset="0"/>
              </a:rPr>
            </a:br>
            <a:r>
              <a:rPr lang="en-US" sz="1600">
                <a:latin typeface="Arial" charset="0"/>
              </a:rPr>
              <a:t>System </a:t>
            </a:r>
            <a:br>
              <a:rPr lang="en-US" sz="1600">
                <a:latin typeface="Arial" charset="0"/>
              </a:rPr>
            </a:br>
            <a:r>
              <a:rPr lang="en-US" sz="1600">
                <a:latin typeface="Arial" charset="0"/>
              </a:rPr>
              <a:t>(WHYCOS)</a:t>
            </a:r>
          </a:p>
        </p:txBody>
      </p:sp>
      <p:sp>
        <p:nvSpPr>
          <p:cNvPr id="1881106" name="Oval 18"/>
          <p:cNvSpPr>
            <a:spLocks noChangeArrowheads="1"/>
          </p:cNvSpPr>
          <p:nvPr/>
        </p:nvSpPr>
        <p:spPr bwMode="auto">
          <a:xfrm>
            <a:off x="804863"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81107" name="AutoShape 19"/>
          <p:cNvSpPr>
            <a:spLocks/>
          </p:cNvSpPr>
          <p:nvPr/>
        </p:nvSpPr>
        <p:spPr bwMode="auto">
          <a:xfrm>
            <a:off x="2582863" y="1576388"/>
            <a:ext cx="385762" cy="1927225"/>
          </a:xfrm>
          <a:prstGeom prst="leftBrace">
            <a:avLst>
              <a:gd name="adj1" fmla="val 41632"/>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1108" name="AutoShape 20"/>
          <p:cNvSpPr>
            <a:spLocks/>
          </p:cNvSpPr>
          <p:nvPr/>
        </p:nvSpPr>
        <p:spPr bwMode="auto">
          <a:xfrm>
            <a:off x="2593975" y="3533775"/>
            <a:ext cx="384175" cy="1289050"/>
          </a:xfrm>
          <a:prstGeom prst="leftBrace">
            <a:avLst>
              <a:gd name="adj1" fmla="val 27961"/>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a:t>WIS Overview</a:t>
            </a:r>
          </a:p>
        </p:txBody>
      </p:sp>
      <p:sp>
        <p:nvSpPr>
          <p:cNvPr id="30" name="Slide Number Placeholder 5"/>
          <p:cNvSpPr>
            <a:spLocks noGrp="1"/>
          </p:cNvSpPr>
          <p:nvPr>
            <p:ph type="sldNum" sz="quarter" idx="12"/>
          </p:nvPr>
        </p:nvSpPr>
        <p:spPr/>
        <p:txBody>
          <a:bodyPr/>
          <a:lstStyle/>
          <a:p>
            <a:fld id="{51A05E85-9C97-475C-B20D-98E0B040DEC6}" type="slidenum">
              <a:rPr lang="en-US"/>
              <a:pPr/>
              <a:t>14</a:t>
            </a:fld>
            <a:endParaRPr lang="en-US"/>
          </a:p>
        </p:txBody>
      </p:sp>
      <p:sp>
        <p:nvSpPr>
          <p:cNvPr id="1883138" name="AutoShape 2"/>
          <p:cNvSpPr>
            <a:spLocks noChangeArrowheads="1"/>
          </p:cNvSpPr>
          <p:nvPr/>
        </p:nvSpPr>
        <p:spPr bwMode="auto">
          <a:xfrm>
            <a:off x="5237163" y="2733675"/>
            <a:ext cx="368300" cy="266700"/>
          </a:xfrm>
          <a:prstGeom prst="rightArrow">
            <a:avLst>
              <a:gd name="adj1" fmla="val 33333"/>
              <a:gd name="adj2" fmla="val 4194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3139" name="AutoShape 3"/>
          <p:cNvSpPr>
            <a:spLocks noChangeArrowheads="1"/>
          </p:cNvSpPr>
          <p:nvPr/>
        </p:nvSpPr>
        <p:spPr bwMode="auto">
          <a:xfrm rot="2982555">
            <a:off x="4591051" y="3338512"/>
            <a:ext cx="1230312" cy="220663"/>
          </a:xfrm>
          <a:prstGeom prst="rightArrow">
            <a:avLst>
              <a:gd name="adj1" fmla="val 49093"/>
              <a:gd name="adj2" fmla="val 83013"/>
            </a:avLst>
          </a:prstGeom>
          <a:solidFill>
            <a:srgbClr val="FFCC99"/>
          </a:solidFill>
          <a:ln w="9525">
            <a:solidFill>
              <a:srgbClr val="000000"/>
            </a:solidFill>
            <a:miter lim="800000"/>
            <a:headEnd/>
            <a:tailEnd/>
          </a:ln>
        </p:spPr>
        <p:txBody>
          <a:bodyPr/>
          <a:lstStyle/>
          <a:p>
            <a:endParaRPr lang="en-US"/>
          </a:p>
        </p:txBody>
      </p:sp>
      <p:sp>
        <p:nvSpPr>
          <p:cNvPr id="1883140" name="AutoShape 4"/>
          <p:cNvSpPr>
            <a:spLocks noChangeArrowheads="1"/>
          </p:cNvSpPr>
          <p:nvPr/>
        </p:nvSpPr>
        <p:spPr bwMode="auto">
          <a:xfrm rot="5400000">
            <a:off x="5264945" y="3212306"/>
            <a:ext cx="1230312" cy="219075"/>
          </a:xfrm>
          <a:prstGeom prst="rightArrow">
            <a:avLst>
              <a:gd name="adj1" fmla="val 49093"/>
              <a:gd name="adj2" fmla="val 83615"/>
            </a:avLst>
          </a:prstGeom>
          <a:solidFill>
            <a:srgbClr val="FFCC99"/>
          </a:solidFill>
          <a:ln w="9525">
            <a:solidFill>
              <a:srgbClr val="000000"/>
            </a:solidFill>
            <a:miter lim="800000"/>
            <a:headEnd/>
            <a:tailEnd/>
          </a:ln>
        </p:spPr>
        <p:txBody>
          <a:bodyPr/>
          <a:lstStyle/>
          <a:p>
            <a:endParaRPr lang="en-US"/>
          </a:p>
        </p:txBody>
      </p:sp>
      <p:sp>
        <p:nvSpPr>
          <p:cNvPr id="1883141" name="AutoShape 5"/>
          <p:cNvSpPr>
            <a:spLocks noChangeArrowheads="1"/>
          </p:cNvSpPr>
          <p:nvPr/>
        </p:nvSpPr>
        <p:spPr bwMode="auto">
          <a:xfrm>
            <a:off x="7370763" y="3313113"/>
            <a:ext cx="671512"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83142" name="AutoShape 6"/>
          <p:cNvSpPr>
            <a:spLocks noChangeArrowheads="1"/>
          </p:cNvSpPr>
          <p:nvPr/>
        </p:nvSpPr>
        <p:spPr bwMode="auto">
          <a:xfrm rot="5400000" flipV="1">
            <a:off x="6538913" y="3001963"/>
            <a:ext cx="260350" cy="298450"/>
          </a:xfrm>
          <a:prstGeom prst="rightArrow">
            <a:avLst>
              <a:gd name="adj1" fmla="val 42537"/>
              <a:gd name="adj2" fmla="val 32273"/>
            </a:avLst>
          </a:prstGeom>
          <a:solidFill>
            <a:schemeClr val="hlink"/>
          </a:solidFill>
          <a:ln w="9525">
            <a:solidFill>
              <a:srgbClr val="000000"/>
            </a:solidFill>
            <a:miter lim="800000"/>
            <a:headEnd/>
            <a:tailEnd/>
          </a:ln>
        </p:spPr>
        <p:txBody>
          <a:bodyPr/>
          <a:lstStyle/>
          <a:p>
            <a:endParaRPr lang="en-US"/>
          </a:p>
        </p:txBody>
      </p:sp>
      <p:sp>
        <p:nvSpPr>
          <p:cNvPr id="1883143" name="AutoShape 7"/>
          <p:cNvSpPr>
            <a:spLocks noChangeArrowheads="1"/>
          </p:cNvSpPr>
          <p:nvPr/>
        </p:nvSpPr>
        <p:spPr bwMode="auto">
          <a:xfrm rot="5400000" flipV="1">
            <a:off x="6526213" y="2341563"/>
            <a:ext cx="285750" cy="298450"/>
          </a:xfrm>
          <a:prstGeom prst="rightArrow">
            <a:avLst>
              <a:gd name="adj1" fmla="val 42537"/>
              <a:gd name="adj2" fmla="val 32273"/>
            </a:avLst>
          </a:prstGeom>
          <a:solidFill>
            <a:schemeClr val="hlink"/>
          </a:solidFill>
          <a:ln w="9525">
            <a:solidFill>
              <a:srgbClr val="000000"/>
            </a:solidFill>
            <a:miter lim="800000"/>
            <a:headEnd/>
            <a:tailEnd/>
          </a:ln>
        </p:spPr>
        <p:txBody>
          <a:bodyPr/>
          <a:lstStyle/>
          <a:p>
            <a:endParaRPr lang="en-US"/>
          </a:p>
        </p:txBody>
      </p:sp>
      <p:sp>
        <p:nvSpPr>
          <p:cNvPr id="1883144" name="AutoShape 8"/>
          <p:cNvSpPr>
            <a:spLocks noChangeArrowheads="1"/>
          </p:cNvSpPr>
          <p:nvPr/>
        </p:nvSpPr>
        <p:spPr bwMode="auto">
          <a:xfrm>
            <a:off x="5099050" y="1946275"/>
            <a:ext cx="368300" cy="266700"/>
          </a:xfrm>
          <a:prstGeom prst="rightArrow">
            <a:avLst>
              <a:gd name="adj1" fmla="val 33333"/>
              <a:gd name="adj2" fmla="val 4194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3145" name="Rectangle 9"/>
          <p:cNvSpPr>
            <a:spLocks noGrp="1" noChangeArrowheads="1"/>
          </p:cNvSpPr>
          <p:nvPr>
            <p:ph type="title"/>
          </p:nvPr>
        </p:nvSpPr>
        <p:spPr>
          <a:xfrm>
            <a:off x="1219200" y="476250"/>
            <a:ext cx="7458075" cy="419100"/>
          </a:xfrm>
        </p:spPr>
        <p:txBody>
          <a:bodyPr/>
          <a:lstStyle/>
          <a:p>
            <a:r>
              <a:rPr lang="en-US" sz="3600"/>
              <a:t>Global Atmosphere Watch (GAW)</a:t>
            </a:r>
          </a:p>
        </p:txBody>
      </p:sp>
      <p:sp>
        <p:nvSpPr>
          <p:cNvPr id="1883146" name="AutoShape 10"/>
          <p:cNvSpPr>
            <a:spLocks noChangeArrowheads="1"/>
          </p:cNvSpPr>
          <p:nvPr/>
        </p:nvSpPr>
        <p:spPr bwMode="auto">
          <a:xfrm rot="5400000" flipV="1">
            <a:off x="4114800" y="2322513"/>
            <a:ext cx="349250" cy="298450"/>
          </a:xfrm>
          <a:prstGeom prst="rightArrow">
            <a:avLst>
              <a:gd name="adj1" fmla="val 42537"/>
              <a:gd name="adj2" fmla="val 37766"/>
            </a:avLst>
          </a:prstGeom>
          <a:solidFill>
            <a:schemeClr val="hlink"/>
          </a:solidFill>
          <a:ln w="9525">
            <a:solidFill>
              <a:srgbClr val="000000"/>
            </a:solidFill>
            <a:miter lim="800000"/>
            <a:headEnd/>
            <a:tailEnd/>
          </a:ln>
        </p:spPr>
        <p:txBody>
          <a:bodyPr/>
          <a:lstStyle/>
          <a:p>
            <a:endParaRPr lang="en-US"/>
          </a:p>
        </p:txBody>
      </p:sp>
      <p:sp>
        <p:nvSpPr>
          <p:cNvPr id="1883147" name="AutoShape 11"/>
          <p:cNvSpPr>
            <a:spLocks noChangeArrowheads="1"/>
          </p:cNvSpPr>
          <p:nvPr/>
        </p:nvSpPr>
        <p:spPr bwMode="auto">
          <a:xfrm>
            <a:off x="3236913" y="2638425"/>
            <a:ext cx="2001837" cy="595313"/>
          </a:xfrm>
          <a:prstGeom prst="roundRect">
            <a:avLst>
              <a:gd name="adj" fmla="val 16667"/>
            </a:avLst>
          </a:prstGeom>
          <a:solidFill>
            <a:srgbClr val="CCFF99"/>
          </a:solidFill>
          <a:ln w="9525">
            <a:solidFill>
              <a:srgbClr val="000000"/>
            </a:solidFill>
            <a:round/>
            <a:headEnd/>
            <a:tailEnd/>
          </a:ln>
        </p:spPr>
        <p:txBody>
          <a:bodyPr/>
          <a:lstStyle/>
          <a:p>
            <a:pPr algn="ctr"/>
            <a:r>
              <a:rPr lang="en-US" sz="1400" b="1">
                <a:solidFill>
                  <a:srgbClr val="000000"/>
                </a:solidFill>
                <a:latin typeface="Tahoma" pitchFamily="34" charset="0"/>
              </a:rPr>
              <a:t>National Centers</a:t>
            </a:r>
            <a:r>
              <a:rPr lang="en-US" sz="1100" b="1">
                <a:solidFill>
                  <a:srgbClr val="000000"/>
                </a:solidFill>
                <a:latin typeface="Tahoma" pitchFamily="34" charset="0"/>
                <a:ea typeface="宋体" pitchFamily="2" charset="-122"/>
                <a:cs typeface="Times New Roman" pitchFamily="18" charset="0"/>
              </a:rPr>
              <a:t/>
            </a:r>
            <a:br>
              <a:rPr lang="en-US" sz="1100" b="1">
                <a:solidFill>
                  <a:srgbClr val="000000"/>
                </a:solidFill>
                <a:latin typeface="Tahoma" pitchFamily="34" charset="0"/>
                <a:ea typeface="宋体" pitchFamily="2" charset="-122"/>
                <a:cs typeface="Times New Roman" pitchFamily="18" charset="0"/>
              </a:rPr>
            </a:br>
            <a:r>
              <a:rPr lang="en-GB" altLang="zh-CN" sz="1400">
                <a:solidFill>
                  <a:srgbClr val="000000"/>
                </a:solidFill>
                <a:latin typeface="Arial" charset="0"/>
                <a:ea typeface="宋体" pitchFamily="2" charset="-122"/>
              </a:rPr>
              <a:t>(includes </a:t>
            </a:r>
            <a:r>
              <a:rPr lang="en-GB" altLang="zh-CN" sz="1400" b="1">
                <a:solidFill>
                  <a:srgbClr val="000000"/>
                </a:solidFill>
                <a:latin typeface="Arial" charset="0"/>
                <a:ea typeface="宋体" pitchFamily="2" charset="-122"/>
              </a:rPr>
              <a:t>WIS NC</a:t>
            </a:r>
            <a:r>
              <a:rPr lang="en-GB" altLang="zh-CN" sz="1400">
                <a:solidFill>
                  <a:srgbClr val="000000"/>
                </a:solidFill>
                <a:latin typeface="Arial" charset="0"/>
                <a:ea typeface="宋体" pitchFamily="2" charset="-122"/>
              </a:rPr>
              <a:t>'s)</a:t>
            </a:r>
            <a:endParaRPr lang="en-US" sz="1400">
              <a:solidFill>
                <a:srgbClr val="000000"/>
              </a:solidFill>
              <a:latin typeface="Arial" charset="0"/>
            </a:endParaRPr>
          </a:p>
        </p:txBody>
      </p:sp>
      <p:sp>
        <p:nvSpPr>
          <p:cNvPr id="1883148" name="AutoShape 12"/>
          <p:cNvSpPr>
            <a:spLocks noChangeArrowheads="1"/>
          </p:cNvSpPr>
          <p:nvPr/>
        </p:nvSpPr>
        <p:spPr bwMode="auto">
          <a:xfrm>
            <a:off x="7370763" y="2684463"/>
            <a:ext cx="671512"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83149" name="AutoShape 13"/>
          <p:cNvSpPr>
            <a:spLocks noChangeArrowheads="1"/>
          </p:cNvSpPr>
          <p:nvPr/>
        </p:nvSpPr>
        <p:spPr bwMode="auto">
          <a:xfrm rot="5400000">
            <a:off x="6367463" y="3503612"/>
            <a:ext cx="603250" cy="238125"/>
          </a:xfrm>
          <a:prstGeom prst="rightArrow">
            <a:avLst>
              <a:gd name="adj1" fmla="val 47833"/>
              <a:gd name="adj2" fmla="val 68001"/>
            </a:avLst>
          </a:prstGeom>
          <a:solidFill>
            <a:srgbClr val="FFCC99"/>
          </a:solidFill>
          <a:ln w="9525">
            <a:solidFill>
              <a:srgbClr val="000000"/>
            </a:solidFill>
            <a:miter lim="800000"/>
            <a:headEnd/>
            <a:tailEnd/>
          </a:ln>
        </p:spPr>
        <p:txBody>
          <a:bodyPr/>
          <a:lstStyle/>
          <a:p>
            <a:endParaRPr lang="en-US"/>
          </a:p>
        </p:txBody>
      </p:sp>
      <p:sp>
        <p:nvSpPr>
          <p:cNvPr id="1883150" name="AutoShape 14"/>
          <p:cNvSpPr>
            <a:spLocks noChangeArrowheads="1"/>
          </p:cNvSpPr>
          <p:nvPr/>
        </p:nvSpPr>
        <p:spPr bwMode="auto">
          <a:xfrm>
            <a:off x="5605463" y="2641600"/>
            <a:ext cx="2089150" cy="387350"/>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400" b="1">
                <a:solidFill>
                  <a:srgbClr val="000000"/>
                </a:solidFill>
                <a:latin typeface="Tahoma" pitchFamily="34" charset="0"/>
                <a:ea typeface="宋体" pitchFamily="2" charset="-122"/>
                <a:cs typeface="Times New Roman" pitchFamily="18" charset="0"/>
              </a:rPr>
              <a:t>GAWSIS Web site</a:t>
            </a:r>
          </a:p>
        </p:txBody>
      </p:sp>
      <p:sp>
        <p:nvSpPr>
          <p:cNvPr id="1883151" name="AutoShape 15"/>
          <p:cNvSpPr>
            <a:spLocks noChangeArrowheads="1"/>
          </p:cNvSpPr>
          <p:nvPr/>
        </p:nvSpPr>
        <p:spPr bwMode="auto">
          <a:xfrm>
            <a:off x="3071813" y="1755775"/>
            <a:ext cx="2173287" cy="620713"/>
          </a:xfrm>
          <a:prstGeom prst="roundRect">
            <a:avLst>
              <a:gd name="adj" fmla="val 16667"/>
            </a:avLst>
          </a:prstGeom>
          <a:solidFill>
            <a:srgbClr val="CCFF99"/>
          </a:solidFill>
          <a:ln w="9525">
            <a:solidFill>
              <a:srgbClr val="000000"/>
            </a:solidFill>
            <a:round/>
            <a:headEnd/>
            <a:tailEnd/>
          </a:ln>
        </p:spPr>
        <p:txBody>
          <a:bodyPr/>
          <a:lstStyle/>
          <a:p>
            <a:pPr algn="ctr"/>
            <a:r>
              <a:rPr lang="en-US" sz="1400" b="1">
                <a:solidFill>
                  <a:srgbClr val="000000"/>
                </a:solidFill>
                <a:latin typeface="Arial" charset="0"/>
                <a:ea typeface="宋体" pitchFamily="2" charset="-122"/>
                <a:cs typeface="Times New Roman" pitchFamily="18" charset="0"/>
              </a:rPr>
              <a:t>Observing systems contributing to GAW</a:t>
            </a:r>
            <a:endParaRPr lang="en-US" sz="1400" b="1" i="1">
              <a:solidFill>
                <a:srgbClr val="000000"/>
              </a:solidFill>
              <a:latin typeface="Arial" charset="0"/>
              <a:ea typeface="宋体" pitchFamily="2" charset="-122"/>
              <a:cs typeface="Times New Roman" pitchFamily="18" charset="0"/>
            </a:endParaRPr>
          </a:p>
        </p:txBody>
      </p:sp>
      <p:grpSp>
        <p:nvGrpSpPr>
          <p:cNvPr id="1883152" name="Group 16"/>
          <p:cNvGrpSpPr>
            <a:grpSpLocks/>
          </p:cNvGrpSpPr>
          <p:nvPr/>
        </p:nvGrpSpPr>
        <p:grpSpPr bwMode="auto">
          <a:xfrm>
            <a:off x="8059738" y="1638300"/>
            <a:ext cx="619125" cy="3352800"/>
            <a:chOff x="3856" y="844"/>
            <a:chExt cx="360" cy="2588"/>
          </a:xfrm>
        </p:grpSpPr>
        <p:sp>
          <p:nvSpPr>
            <p:cNvPr id="1883153" name="AutoShape 17"/>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3154" name="Text Box 18"/>
            <p:cNvSpPr txBox="1">
              <a:spLocks noChangeArrowheads="1"/>
            </p:cNvSpPr>
            <p:nvPr/>
          </p:nvSpPr>
          <p:spPr bwMode="auto">
            <a:xfrm flipV="1">
              <a:off x="3877" y="1069"/>
              <a:ext cx="308" cy="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1" hangingPunct="1"/>
              <a:r>
                <a:rPr lang="en-US" sz="2000">
                  <a:latin typeface="Arial" charset="0"/>
                </a:rPr>
                <a:t>Data and Product Users</a:t>
              </a:r>
            </a:p>
          </p:txBody>
        </p:sp>
      </p:grpSp>
      <p:sp>
        <p:nvSpPr>
          <p:cNvPr id="1883155" name="AutoShape 19"/>
          <p:cNvSpPr>
            <a:spLocks noChangeArrowheads="1"/>
          </p:cNvSpPr>
          <p:nvPr/>
        </p:nvSpPr>
        <p:spPr bwMode="auto">
          <a:xfrm>
            <a:off x="7364413" y="4149725"/>
            <a:ext cx="684212" cy="263525"/>
          </a:xfrm>
          <a:prstGeom prst="rightArrow">
            <a:avLst>
              <a:gd name="adj1" fmla="val 50000"/>
              <a:gd name="adj2" fmla="val 64910"/>
            </a:avLst>
          </a:prstGeom>
          <a:solidFill>
            <a:srgbClr val="FFCC99"/>
          </a:solidFill>
          <a:ln w="9525">
            <a:solidFill>
              <a:srgbClr val="000000"/>
            </a:solidFill>
            <a:miter lim="800000"/>
            <a:headEnd/>
            <a:tailEnd/>
          </a:ln>
        </p:spPr>
        <p:txBody>
          <a:bodyPr/>
          <a:lstStyle/>
          <a:p>
            <a:endParaRPr lang="en-US"/>
          </a:p>
        </p:txBody>
      </p:sp>
      <p:sp>
        <p:nvSpPr>
          <p:cNvPr id="1883156" name="AutoShape 20"/>
          <p:cNvSpPr>
            <a:spLocks noChangeArrowheads="1"/>
          </p:cNvSpPr>
          <p:nvPr/>
        </p:nvSpPr>
        <p:spPr bwMode="auto">
          <a:xfrm>
            <a:off x="5397500" y="3933825"/>
            <a:ext cx="2117725"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83157" name="Oval 21"/>
          <p:cNvSpPr>
            <a:spLocks noChangeArrowheads="1"/>
          </p:cNvSpPr>
          <p:nvPr/>
        </p:nvSpPr>
        <p:spPr bwMode="auto">
          <a:xfrm>
            <a:off x="825500" y="1739900"/>
            <a:ext cx="1774825" cy="16129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Global</a:t>
            </a:r>
            <a:br>
              <a:rPr lang="en-US" sz="1600">
                <a:latin typeface="Arial" charset="0"/>
              </a:rPr>
            </a:br>
            <a:r>
              <a:rPr lang="en-US" sz="1600">
                <a:latin typeface="Arial" charset="0"/>
              </a:rPr>
              <a:t>Atmosphere </a:t>
            </a:r>
            <a:br>
              <a:rPr lang="en-US" sz="1600">
                <a:latin typeface="Arial" charset="0"/>
              </a:rPr>
            </a:br>
            <a:r>
              <a:rPr lang="en-US" sz="1600">
                <a:latin typeface="Arial" charset="0"/>
              </a:rPr>
              <a:t>Watch </a:t>
            </a:r>
            <a:br>
              <a:rPr lang="en-US" sz="1600">
                <a:latin typeface="Arial" charset="0"/>
              </a:rPr>
            </a:br>
            <a:r>
              <a:rPr lang="en-US" sz="1600">
                <a:latin typeface="Arial" charset="0"/>
              </a:rPr>
              <a:t>(GAW)</a:t>
            </a:r>
          </a:p>
        </p:txBody>
      </p:sp>
      <p:sp>
        <p:nvSpPr>
          <p:cNvPr id="1883158" name="Oval 22"/>
          <p:cNvSpPr>
            <a:spLocks noChangeArrowheads="1"/>
          </p:cNvSpPr>
          <p:nvPr/>
        </p:nvSpPr>
        <p:spPr bwMode="auto">
          <a:xfrm>
            <a:off x="825500"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83159" name="AutoShape 23"/>
          <p:cNvSpPr>
            <a:spLocks/>
          </p:cNvSpPr>
          <p:nvPr/>
        </p:nvSpPr>
        <p:spPr bwMode="auto">
          <a:xfrm>
            <a:off x="2603500" y="1576388"/>
            <a:ext cx="385763" cy="1927225"/>
          </a:xfrm>
          <a:prstGeom prst="leftBrace">
            <a:avLst>
              <a:gd name="adj1" fmla="val 41632"/>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3160" name="AutoShape 24"/>
          <p:cNvSpPr>
            <a:spLocks/>
          </p:cNvSpPr>
          <p:nvPr/>
        </p:nvSpPr>
        <p:spPr bwMode="auto">
          <a:xfrm>
            <a:off x="2614613" y="3533775"/>
            <a:ext cx="384175" cy="1289050"/>
          </a:xfrm>
          <a:prstGeom prst="leftBrace">
            <a:avLst>
              <a:gd name="adj1" fmla="val 27961"/>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3161" name="AutoShape 25"/>
          <p:cNvSpPr>
            <a:spLocks noChangeArrowheads="1"/>
          </p:cNvSpPr>
          <p:nvPr/>
        </p:nvSpPr>
        <p:spPr bwMode="auto">
          <a:xfrm>
            <a:off x="6000750" y="3289300"/>
            <a:ext cx="1700213" cy="349250"/>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400" b="1">
                <a:solidFill>
                  <a:srgbClr val="000000"/>
                </a:solidFill>
                <a:latin typeface="Tahoma" pitchFamily="34" charset="0"/>
                <a:ea typeface="宋体" pitchFamily="2" charset="-122"/>
                <a:cs typeface="Times New Roman" pitchFamily="18" charset="0"/>
              </a:rPr>
              <a:t>GAW Web site</a:t>
            </a:r>
          </a:p>
        </p:txBody>
      </p:sp>
      <p:sp>
        <p:nvSpPr>
          <p:cNvPr id="1883162" name="AutoShape 26"/>
          <p:cNvSpPr>
            <a:spLocks noChangeArrowheads="1"/>
          </p:cNvSpPr>
          <p:nvPr/>
        </p:nvSpPr>
        <p:spPr bwMode="auto">
          <a:xfrm>
            <a:off x="7370763" y="1970088"/>
            <a:ext cx="671512"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83163" name="AutoShape 27"/>
          <p:cNvSpPr>
            <a:spLocks noChangeArrowheads="1"/>
          </p:cNvSpPr>
          <p:nvPr/>
        </p:nvSpPr>
        <p:spPr bwMode="auto">
          <a:xfrm>
            <a:off x="5467350" y="1704975"/>
            <a:ext cx="2227263" cy="774700"/>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400" b="1">
                <a:solidFill>
                  <a:srgbClr val="000000"/>
                </a:solidFill>
                <a:latin typeface="Arial" charset="0"/>
                <a:ea typeface="宋体" pitchFamily="2" charset="-122"/>
                <a:cs typeface="Times New Roman" pitchFamily="18" charset="0"/>
              </a:rPr>
              <a:t>World Data Centres</a:t>
            </a:r>
            <a:br>
              <a:rPr lang="en-GB" altLang="zh-CN" sz="1400" b="1">
                <a:solidFill>
                  <a:srgbClr val="000000"/>
                </a:solidFill>
                <a:latin typeface="Arial" charset="0"/>
                <a:ea typeface="宋体" pitchFamily="2" charset="-122"/>
                <a:cs typeface="Times New Roman" pitchFamily="18" charset="0"/>
              </a:rPr>
            </a:br>
            <a:r>
              <a:rPr lang="en-GB" altLang="zh-CN" sz="1400">
                <a:solidFill>
                  <a:srgbClr val="000000"/>
                </a:solidFill>
                <a:latin typeface="Arial" charset="0"/>
                <a:ea typeface="宋体" pitchFamily="2" charset="-122"/>
                <a:cs typeface="Times New Roman" pitchFamily="18" charset="0"/>
              </a:rPr>
              <a:t>(also known as </a:t>
            </a:r>
            <a:br>
              <a:rPr lang="en-GB" altLang="zh-CN" sz="1400">
                <a:solidFill>
                  <a:srgbClr val="000000"/>
                </a:solidFill>
                <a:latin typeface="Arial" charset="0"/>
                <a:ea typeface="宋体" pitchFamily="2" charset="-122"/>
                <a:cs typeface="Times New Roman" pitchFamily="18" charset="0"/>
              </a:rPr>
            </a:br>
            <a:r>
              <a:rPr lang="en-GB" altLang="zh-CN" sz="1400">
                <a:solidFill>
                  <a:srgbClr val="000000"/>
                </a:solidFill>
                <a:latin typeface="Arial" charset="0"/>
                <a:ea typeface="宋体" pitchFamily="2" charset="-122"/>
                <a:cs typeface="Times New Roman" pitchFamily="18" charset="0"/>
              </a:rPr>
              <a:t> </a:t>
            </a:r>
            <a:r>
              <a:rPr lang="en-GB" altLang="zh-CN" sz="1400" b="1">
                <a:solidFill>
                  <a:srgbClr val="000000"/>
                </a:solidFill>
                <a:latin typeface="Arial" charset="0"/>
                <a:ea typeface="宋体" pitchFamily="2" charset="-122"/>
                <a:cs typeface="Times New Roman" pitchFamily="18" charset="0"/>
              </a:rPr>
              <a:t>WIS DCPC</a:t>
            </a:r>
            <a:r>
              <a:rPr lang="en-GB" altLang="zh-CN" sz="1400">
                <a:solidFill>
                  <a:srgbClr val="000000"/>
                </a:solidFill>
                <a:latin typeface="Arial" charset="0"/>
                <a:ea typeface="宋体" pitchFamily="2" charset="-122"/>
                <a:cs typeface="Times New Roman" pitchFamily="18" charset="0"/>
              </a:rPr>
              <a: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a:t>WIS Overview</a:t>
            </a:r>
          </a:p>
        </p:txBody>
      </p:sp>
      <p:sp>
        <p:nvSpPr>
          <p:cNvPr id="34" name="Slide Number Placeholder 5"/>
          <p:cNvSpPr>
            <a:spLocks noGrp="1"/>
          </p:cNvSpPr>
          <p:nvPr>
            <p:ph type="sldNum" sz="quarter" idx="12"/>
          </p:nvPr>
        </p:nvSpPr>
        <p:spPr/>
        <p:txBody>
          <a:bodyPr/>
          <a:lstStyle/>
          <a:p>
            <a:fld id="{AFD9857F-305C-468D-B77B-82B1FA4CF45E}" type="slidenum">
              <a:rPr lang="en-US"/>
              <a:pPr/>
              <a:t>15</a:t>
            </a:fld>
            <a:endParaRPr lang="en-US"/>
          </a:p>
        </p:txBody>
      </p:sp>
      <p:sp>
        <p:nvSpPr>
          <p:cNvPr id="1885186" name="AutoShape 2"/>
          <p:cNvSpPr>
            <a:spLocks noChangeArrowheads="1"/>
          </p:cNvSpPr>
          <p:nvPr/>
        </p:nvSpPr>
        <p:spPr bwMode="auto">
          <a:xfrm rot="16200000" flipV="1">
            <a:off x="2347119" y="3175794"/>
            <a:ext cx="2020887" cy="327025"/>
          </a:xfrm>
          <a:prstGeom prst="rightArrow">
            <a:avLst>
              <a:gd name="adj1" fmla="val 28426"/>
              <a:gd name="adj2" fmla="val 43229"/>
            </a:avLst>
          </a:prstGeom>
          <a:solidFill>
            <a:srgbClr val="FFCC99"/>
          </a:solidFill>
          <a:ln w="9525">
            <a:solidFill>
              <a:srgbClr val="000000"/>
            </a:solidFill>
            <a:miter lim="800000"/>
            <a:headEnd/>
            <a:tailEnd/>
          </a:ln>
        </p:spPr>
        <p:txBody>
          <a:bodyPr/>
          <a:lstStyle/>
          <a:p>
            <a:endParaRPr lang="en-US"/>
          </a:p>
        </p:txBody>
      </p:sp>
      <p:sp>
        <p:nvSpPr>
          <p:cNvPr id="1885187" name="AutoShape 3"/>
          <p:cNvSpPr>
            <a:spLocks noChangeArrowheads="1"/>
          </p:cNvSpPr>
          <p:nvPr/>
        </p:nvSpPr>
        <p:spPr bwMode="auto">
          <a:xfrm>
            <a:off x="7523163" y="1765300"/>
            <a:ext cx="519112" cy="238125"/>
          </a:xfrm>
          <a:prstGeom prst="rightArrow">
            <a:avLst>
              <a:gd name="adj1" fmla="val 50000"/>
              <a:gd name="adj2" fmla="val 54500"/>
            </a:avLst>
          </a:prstGeom>
          <a:solidFill>
            <a:srgbClr val="FFCC99"/>
          </a:solidFill>
          <a:ln w="9525">
            <a:solidFill>
              <a:srgbClr val="000000"/>
            </a:solidFill>
            <a:miter lim="800000"/>
            <a:headEnd/>
            <a:tailEnd/>
          </a:ln>
        </p:spPr>
        <p:txBody>
          <a:bodyPr/>
          <a:lstStyle/>
          <a:p>
            <a:endParaRPr lang="en-US"/>
          </a:p>
        </p:txBody>
      </p:sp>
      <p:sp>
        <p:nvSpPr>
          <p:cNvPr id="1885188" name="Rectangle 4"/>
          <p:cNvSpPr>
            <a:spLocks noGrp="1" noChangeArrowheads="1"/>
          </p:cNvSpPr>
          <p:nvPr>
            <p:ph type="title"/>
          </p:nvPr>
        </p:nvSpPr>
        <p:spPr>
          <a:xfrm>
            <a:off x="1758950" y="390525"/>
            <a:ext cx="7159625" cy="596900"/>
          </a:xfrm>
        </p:spPr>
        <p:txBody>
          <a:bodyPr/>
          <a:lstStyle/>
          <a:p>
            <a:r>
              <a:rPr lang="en-US" sz="3600"/>
              <a:t>World Climate Programme (WCP)</a:t>
            </a:r>
            <a:endParaRPr lang="en-US" sz="3600" b="1"/>
          </a:p>
        </p:txBody>
      </p:sp>
      <p:grpSp>
        <p:nvGrpSpPr>
          <p:cNvPr id="1885189" name="Group 5"/>
          <p:cNvGrpSpPr>
            <a:grpSpLocks/>
          </p:cNvGrpSpPr>
          <p:nvPr/>
        </p:nvGrpSpPr>
        <p:grpSpPr bwMode="auto">
          <a:xfrm>
            <a:off x="8048625" y="1625600"/>
            <a:ext cx="619125" cy="3365500"/>
            <a:chOff x="3856" y="844"/>
            <a:chExt cx="360" cy="2588"/>
          </a:xfrm>
        </p:grpSpPr>
        <p:sp>
          <p:nvSpPr>
            <p:cNvPr id="1885190" name="AutoShape 6"/>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191" name="Text Box 7"/>
            <p:cNvSpPr txBox="1">
              <a:spLocks noChangeArrowheads="1"/>
            </p:cNvSpPr>
            <p:nvPr/>
          </p:nvSpPr>
          <p:spPr bwMode="auto">
            <a:xfrm flipV="1">
              <a:off x="3877" y="1139"/>
              <a:ext cx="308" cy="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85192" name="AutoShape 8"/>
          <p:cNvSpPr>
            <a:spLocks noChangeArrowheads="1"/>
          </p:cNvSpPr>
          <p:nvPr/>
        </p:nvSpPr>
        <p:spPr bwMode="auto">
          <a:xfrm>
            <a:off x="7167563" y="4197350"/>
            <a:ext cx="871537" cy="263525"/>
          </a:xfrm>
          <a:prstGeom prst="rightArrow">
            <a:avLst>
              <a:gd name="adj1" fmla="val 49398"/>
              <a:gd name="adj2" fmla="val 70585"/>
            </a:avLst>
          </a:prstGeom>
          <a:solidFill>
            <a:srgbClr val="FFCC99"/>
          </a:solidFill>
          <a:ln w="9525">
            <a:solidFill>
              <a:srgbClr val="000000"/>
            </a:solidFill>
            <a:miter lim="800000"/>
            <a:headEnd/>
            <a:tailEnd/>
          </a:ln>
        </p:spPr>
        <p:txBody>
          <a:bodyPr/>
          <a:lstStyle/>
          <a:p>
            <a:endParaRPr lang="en-US"/>
          </a:p>
        </p:txBody>
      </p:sp>
      <p:sp>
        <p:nvSpPr>
          <p:cNvPr id="1885193" name="AutoShape 9"/>
          <p:cNvSpPr>
            <a:spLocks noChangeArrowheads="1"/>
          </p:cNvSpPr>
          <p:nvPr/>
        </p:nvSpPr>
        <p:spPr bwMode="auto">
          <a:xfrm>
            <a:off x="5149850" y="4048125"/>
            <a:ext cx="2035175"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85194" name="Oval 10"/>
          <p:cNvSpPr>
            <a:spLocks noChangeArrowheads="1"/>
          </p:cNvSpPr>
          <p:nvPr/>
        </p:nvSpPr>
        <p:spPr bwMode="auto">
          <a:xfrm>
            <a:off x="815975" y="1739900"/>
            <a:ext cx="1774825" cy="16129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World </a:t>
            </a:r>
            <a:br>
              <a:rPr lang="en-US" sz="1600">
                <a:latin typeface="Arial" charset="0"/>
              </a:rPr>
            </a:br>
            <a:r>
              <a:rPr lang="en-US" sz="1600">
                <a:latin typeface="Arial" charset="0"/>
              </a:rPr>
              <a:t>Climate </a:t>
            </a:r>
            <a:br>
              <a:rPr lang="en-US" sz="1600">
                <a:latin typeface="Arial" charset="0"/>
              </a:rPr>
            </a:br>
            <a:r>
              <a:rPr lang="en-US" sz="1600">
                <a:latin typeface="Arial" charset="0"/>
              </a:rPr>
              <a:t>Programme</a:t>
            </a:r>
            <a:br>
              <a:rPr lang="en-US" sz="1600">
                <a:latin typeface="Arial" charset="0"/>
              </a:rPr>
            </a:br>
            <a:r>
              <a:rPr lang="en-US" sz="1600">
                <a:latin typeface="Arial" charset="0"/>
              </a:rPr>
              <a:t>(WCP)</a:t>
            </a:r>
          </a:p>
        </p:txBody>
      </p:sp>
      <p:sp>
        <p:nvSpPr>
          <p:cNvPr id="1885195" name="Oval 11"/>
          <p:cNvSpPr>
            <a:spLocks noChangeArrowheads="1"/>
          </p:cNvSpPr>
          <p:nvPr/>
        </p:nvSpPr>
        <p:spPr bwMode="auto">
          <a:xfrm>
            <a:off x="815975"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85196" name="AutoShape 12"/>
          <p:cNvSpPr>
            <a:spLocks/>
          </p:cNvSpPr>
          <p:nvPr/>
        </p:nvSpPr>
        <p:spPr bwMode="auto">
          <a:xfrm>
            <a:off x="2593975" y="1500188"/>
            <a:ext cx="384175" cy="2219325"/>
          </a:xfrm>
          <a:prstGeom prst="leftBrace">
            <a:avLst>
              <a:gd name="adj1" fmla="val 48140"/>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197" name="AutoShape 13"/>
          <p:cNvSpPr>
            <a:spLocks/>
          </p:cNvSpPr>
          <p:nvPr/>
        </p:nvSpPr>
        <p:spPr bwMode="auto">
          <a:xfrm>
            <a:off x="2603500" y="3736975"/>
            <a:ext cx="385763" cy="1111250"/>
          </a:xfrm>
          <a:prstGeom prst="leftBrace">
            <a:avLst>
              <a:gd name="adj1" fmla="val 24005"/>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198" name="AutoShape 14"/>
          <p:cNvSpPr>
            <a:spLocks noChangeArrowheads="1"/>
          </p:cNvSpPr>
          <p:nvPr/>
        </p:nvSpPr>
        <p:spPr bwMode="auto">
          <a:xfrm>
            <a:off x="7234238" y="2628900"/>
            <a:ext cx="796925" cy="238125"/>
          </a:xfrm>
          <a:prstGeom prst="rightArrow">
            <a:avLst>
              <a:gd name="adj1" fmla="val 41333"/>
              <a:gd name="adj2" fmla="val 77175"/>
            </a:avLst>
          </a:prstGeom>
          <a:solidFill>
            <a:srgbClr val="FFCC99"/>
          </a:solidFill>
          <a:ln w="9525">
            <a:solidFill>
              <a:srgbClr val="000000"/>
            </a:solidFill>
            <a:miter lim="800000"/>
            <a:headEnd/>
            <a:tailEnd/>
          </a:ln>
        </p:spPr>
        <p:txBody>
          <a:bodyPr/>
          <a:lstStyle/>
          <a:p>
            <a:endParaRPr lang="en-US"/>
          </a:p>
        </p:txBody>
      </p:sp>
      <p:sp>
        <p:nvSpPr>
          <p:cNvPr id="1885199" name="AutoShape 15"/>
          <p:cNvSpPr>
            <a:spLocks noChangeArrowheads="1"/>
          </p:cNvSpPr>
          <p:nvPr/>
        </p:nvSpPr>
        <p:spPr bwMode="auto">
          <a:xfrm rot="5400000">
            <a:off x="6399213" y="3614737"/>
            <a:ext cx="539750" cy="327025"/>
          </a:xfrm>
          <a:prstGeom prst="rightArrow">
            <a:avLst>
              <a:gd name="adj1" fmla="val 49333"/>
              <a:gd name="adj2" fmla="val 30037"/>
            </a:avLst>
          </a:prstGeom>
          <a:solidFill>
            <a:srgbClr val="FFCC99"/>
          </a:solidFill>
          <a:ln w="9525">
            <a:solidFill>
              <a:srgbClr val="000000"/>
            </a:solidFill>
            <a:miter lim="800000"/>
            <a:headEnd/>
            <a:tailEnd/>
          </a:ln>
        </p:spPr>
        <p:txBody>
          <a:bodyPr/>
          <a:lstStyle/>
          <a:p>
            <a:endParaRPr lang="en-US"/>
          </a:p>
        </p:txBody>
      </p:sp>
      <p:sp>
        <p:nvSpPr>
          <p:cNvPr id="1885200" name="AutoShape 16"/>
          <p:cNvSpPr>
            <a:spLocks noChangeArrowheads="1"/>
          </p:cNvSpPr>
          <p:nvPr/>
        </p:nvSpPr>
        <p:spPr bwMode="auto">
          <a:xfrm>
            <a:off x="3205163" y="1457325"/>
            <a:ext cx="4457700" cy="860425"/>
          </a:xfrm>
          <a:prstGeom prst="roundRect">
            <a:avLst>
              <a:gd name="adj" fmla="val 16667"/>
            </a:avLst>
          </a:prstGeom>
          <a:solidFill>
            <a:srgbClr val="CCFF99"/>
          </a:solidFill>
          <a:ln w="9525">
            <a:solidFill>
              <a:srgbClr val="000000"/>
            </a:solidFill>
            <a:round/>
            <a:headEnd/>
            <a:tailEnd/>
          </a:ln>
        </p:spPr>
        <p:txBody>
          <a:bodyPr/>
          <a:lstStyle/>
          <a:p>
            <a:pPr algn="ctr"/>
            <a:r>
              <a:rPr lang="en-US" sz="1200" b="1">
                <a:latin typeface="Tahoma" pitchFamily="34" charset="0"/>
              </a:rPr>
              <a:t>WIS National Centres (operated by NMHS's)</a:t>
            </a:r>
            <a:br>
              <a:rPr lang="en-US" sz="1200" b="1">
                <a:latin typeface="Tahoma" pitchFamily="34" charset="0"/>
              </a:rPr>
            </a:br>
            <a:r>
              <a:rPr lang="en-US" sz="1200" b="1">
                <a:solidFill>
                  <a:srgbClr val="000000"/>
                </a:solidFill>
                <a:latin typeface="Tahoma" pitchFamily="34" charset="0"/>
                <a:ea typeface="宋体" pitchFamily="2" charset="-122"/>
                <a:cs typeface="Times New Roman" pitchFamily="18" charset="0"/>
              </a:rPr>
              <a:t/>
            </a:r>
            <a:br>
              <a:rPr lang="en-US" sz="1200" b="1">
                <a:solidFill>
                  <a:srgbClr val="000000"/>
                </a:solidFill>
                <a:latin typeface="Tahoma" pitchFamily="34" charset="0"/>
                <a:ea typeface="宋体" pitchFamily="2" charset="-122"/>
                <a:cs typeface="Times New Roman" pitchFamily="18" charset="0"/>
              </a:rPr>
            </a:br>
            <a:endParaRPr lang="en-US" sz="1200" b="1">
              <a:solidFill>
                <a:srgbClr val="000000"/>
              </a:solidFill>
              <a:latin typeface="Tahoma" pitchFamily="34" charset="0"/>
              <a:ea typeface="宋体" pitchFamily="2" charset="-122"/>
              <a:cs typeface="Times New Roman" pitchFamily="18" charset="0"/>
            </a:endParaRPr>
          </a:p>
        </p:txBody>
      </p:sp>
      <p:sp>
        <p:nvSpPr>
          <p:cNvPr id="1885201" name="AutoShape 17"/>
          <p:cNvSpPr>
            <a:spLocks noChangeArrowheads="1"/>
          </p:cNvSpPr>
          <p:nvPr/>
        </p:nvSpPr>
        <p:spPr bwMode="auto">
          <a:xfrm>
            <a:off x="7512050" y="3375025"/>
            <a:ext cx="547688" cy="263525"/>
          </a:xfrm>
          <a:prstGeom prst="rightArrow">
            <a:avLst>
              <a:gd name="adj1" fmla="val 50000"/>
              <a:gd name="adj2" fmla="val 51958"/>
            </a:avLst>
          </a:prstGeom>
          <a:solidFill>
            <a:srgbClr val="FFCC99"/>
          </a:solidFill>
          <a:ln w="9525">
            <a:solidFill>
              <a:srgbClr val="000000"/>
            </a:solidFill>
            <a:miter lim="800000"/>
            <a:headEnd/>
            <a:tailEnd/>
          </a:ln>
        </p:spPr>
        <p:txBody>
          <a:bodyPr/>
          <a:lstStyle/>
          <a:p>
            <a:endParaRPr lang="en-US"/>
          </a:p>
        </p:txBody>
      </p:sp>
      <p:sp>
        <p:nvSpPr>
          <p:cNvPr id="1885202" name="AutoShape 18"/>
          <p:cNvSpPr>
            <a:spLocks noChangeArrowheads="1"/>
          </p:cNvSpPr>
          <p:nvPr/>
        </p:nvSpPr>
        <p:spPr bwMode="auto">
          <a:xfrm>
            <a:off x="3903663" y="2544763"/>
            <a:ext cx="3463925" cy="398462"/>
          </a:xfrm>
          <a:prstGeom prst="roundRect">
            <a:avLst>
              <a:gd name="adj" fmla="val 16667"/>
            </a:avLst>
          </a:prstGeom>
          <a:solidFill>
            <a:srgbClr val="CC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Regional Climate Centers</a:t>
            </a:r>
            <a:r>
              <a:rPr lang="pt-BR" altLang="zh-CN" sz="1800">
                <a:latin typeface="Arial" charset="0"/>
                <a:ea typeface="宋体" pitchFamily="2" charset="-122"/>
                <a:cs typeface="Times New Roman" pitchFamily="18" charset="0"/>
              </a:rPr>
              <a:t> </a:t>
            </a:r>
            <a:r>
              <a:rPr lang="pt-BR" altLang="zh-CN" sz="1200">
                <a:latin typeface="Arial" charset="0"/>
                <a:ea typeface="宋体" pitchFamily="2" charset="-122"/>
                <a:cs typeface="Times New Roman" pitchFamily="18" charset="0"/>
              </a:rPr>
              <a:t>(WIS DCPC's)</a:t>
            </a:r>
            <a:endParaRPr lang="en-US" sz="1200">
              <a:latin typeface="Arial" charset="0"/>
              <a:ea typeface="宋体" pitchFamily="2" charset="-122"/>
              <a:cs typeface="Times New Roman" pitchFamily="18" charset="0"/>
            </a:endParaRPr>
          </a:p>
        </p:txBody>
      </p:sp>
      <p:sp>
        <p:nvSpPr>
          <p:cNvPr id="1885203" name="AutoShape 19"/>
          <p:cNvSpPr>
            <a:spLocks noChangeArrowheads="1"/>
          </p:cNvSpPr>
          <p:nvPr/>
        </p:nvSpPr>
        <p:spPr bwMode="auto">
          <a:xfrm>
            <a:off x="3624263" y="3176588"/>
            <a:ext cx="1452562" cy="684212"/>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200" b="1">
                <a:solidFill>
                  <a:srgbClr val="000000"/>
                </a:solidFill>
                <a:latin typeface="Tahoma" pitchFamily="34" charset="0"/>
                <a:ea typeface="宋体" pitchFamily="2" charset="-122"/>
                <a:cs typeface="Times New Roman" pitchFamily="18" charset="0"/>
              </a:rPr>
              <a:t>World Climate </a:t>
            </a:r>
            <a:br>
              <a:rPr lang="en-GB" altLang="zh-CN" sz="1200" b="1">
                <a:solidFill>
                  <a:srgbClr val="000000"/>
                </a:solidFill>
                <a:latin typeface="Tahoma" pitchFamily="34" charset="0"/>
                <a:ea typeface="宋体" pitchFamily="2" charset="-122"/>
                <a:cs typeface="Times New Roman" pitchFamily="18" charset="0"/>
              </a:rPr>
            </a:br>
            <a:r>
              <a:rPr lang="en-GB" altLang="zh-CN" sz="1200" b="1">
                <a:solidFill>
                  <a:srgbClr val="000000"/>
                </a:solidFill>
                <a:latin typeface="Tahoma" pitchFamily="34" charset="0"/>
                <a:ea typeface="宋体" pitchFamily="2" charset="-122"/>
                <a:cs typeface="Times New Roman" pitchFamily="18" charset="0"/>
              </a:rPr>
              <a:t>Data Centres </a:t>
            </a:r>
            <a:br>
              <a:rPr lang="en-GB" altLang="zh-CN" sz="1200" b="1">
                <a:solidFill>
                  <a:srgbClr val="000000"/>
                </a:solidFill>
                <a:latin typeface="Tahoma" pitchFamily="34" charset="0"/>
                <a:ea typeface="宋体" pitchFamily="2" charset="-122"/>
                <a:cs typeface="Times New Roman" pitchFamily="18" charset="0"/>
              </a:rPr>
            </a:br>
            <a:r>
              <a:rPr lang="en-GB" altLang="zh-CN" sz="1200">
                <a:solidFill>
                  <a:srgbClr val="000000"/>
                </a:solidFill>
                <a:latin typeface="Tahoma" pitchFamily="34" charset="0"/>
                <a:ea typeface="宋体" pitchFamily="2" charset="-122"/>
                <a:cs typeface="Times New Roman" pitchFamily="18" charset="0"/>
              </a:rPr>
              <a:t>(WIS DCPC's)</a:t>
            </a:r>
          </a:p>
        </p:txBody>
      </p:sp>
      <p:sp>
        <p:nvSpPr>
          <p:cNvPr id="1885204" name="AutoShape 20"/>
          <p:cNvSpPr>
            <a:spLocks noChangeArrowheads="1"/>
          </p:cNvSpPr>
          <p:nvPr/>
        </p:nvSpPr>
        <p:spPr bwMode="auto">
          <a:xfrm>
            <a:off x="5580063" y="3176588"/>
            <a:ext cx="2252662" cy="684212"/>
          </a:xfrm>
          <a:prstGeom prst="roundRect">
            <a:avLst>
              <a:gd name="adj" fmla="val 16667"/>
            </a:avLst>
          </a:prstGeom>
          <a:solidFill>
            <a:srgbClr val="CCFF99"/>
          </a:solidFill>
          <a:ln w="9525">
            <a:solidFill>
              <a:srgbClr val="000000"/>
            </a:solidFill>
            <a:round/>
            <a:headEnd/>
            <a:tailEnd/>
          </a:ln>
        </p:spPr>
        <p:txBody>
          <a:bodyPr/>
          <a:lstStyle/>
          <a:p>
            <a:pPr algn="ctr"/>
            <a:r>
              <a:rPr lang="en-GB" altLang="zh-CN" sz="1200" b="1">
                <a:solidFill>
                  <a:srgbClr val="000000"/>
                </a:solidFill>
                <a:latin typeface="Tahoma" pitchFamily="34" charset="0"/>
                <a:ea typeface="宋体" pitchFamily="2" charset="-122"/>
                <a:cs typeface="Times New Roman" pitchFamily="18" charset="0"/>
              </a:rPr>
              <a:t>Global Climate Forecast</a:t>
            </a:r>
            <a:br>
              <a:rPr lang="en-GB" altLang="zh-CN" sz="1200" b="1">
                <a:solidFill>
                  <a:srgbClr val="000000"/>
                </a:solidFill>
                <a:latin typeface="Tahoma" pitchFamily="34" charset="0"/>
                <a:ea typeface="宋体" pitchFamily="2" charset="-122"/>
                <a:cs typeface="Times New Roman" pitchFamily="18" charset="0"/>
              </a:rPr>
            </a:br>
            <a:r>
              <a:rPr lang="en-GB" altLang="zh-CN" sz="1200" b="1">
                <a:solidFill>
                  <a:srgbClr val="000000"/>
                </a:solidFill>
                <a:latin typeface="Tahoma" pitchFamily="34" charset="0"/>
                <a:ea typeface="宋体" pitchFamily="2" charset="-122"/>
                <a:cs typeface="Times New Roman" pitchFamily="18" charset="0"/>
              </a:rPr>
              <a:t>Producing Centres </a:t>
            </a:r>
            <a:br>
              <a:rPr lang="en-GB" altLang="zh-CN" sz="1200" b="1">
                <a:solidFill>
                  <a:srgbClr val="000000"/>
                </a:solidFill>
                <a:latin typeface="Tahoma" pitchFamily="34" charset="0"/>
                <a:ea typeface="宋体" pitchFamily="2" charset="-122"/>
                <a:cs typeface="Times New Roman" pitchFamily="18" charset="0"/>
              </a:rPr>
            </a:br>
            <a:r>
              <a:rPr lang="en-GB" altLang="zh-CN" sz="1200">
                <a:solidFill>
                  <a:srgbClr val="000000"/>
                </a:solidFill>
                <a:latin typeface="Tahoma" pitchFamily="34" charset="0"/>
                <a:ea typeface="宋体" pitchFamily="2" charset="-122"/>
                <a:cs typeface="Times New Roman" pitchFamily="18" charset="0"/>
              </a:rPr>
              <a:t>(WIS DCPC's)</a:t>
            </a:r>
          </a:p>
        </p:txBody>
      </p:sp>
      <p:sp>
        <p:nvSpPr>
          <p:cNvPr id="1885205" name="AutoShape 21"/>
          <p:cNvSpPr>
            <a:spLocks noChangeArrowheads="1"/>
          </p:cNvSpPr>
          <p:nvPr/>
        </p:nvSpPr>
        <p:spPr bwMode="auto">
          <a:xfrm>
            <a:off x="3503613" y="1771650"/>
            <a:ext cx="1722437" cy="487363"/>
          </a:xfrm>
          <a:prstGeom prst="roundRect">
            <a:avLst>
              <a:gd name="adj" fmla="val 16667"/>
            </a:avLst>
          </a:prstGeom>
          <a:solidFill>
            <a:srgbClr val="E8FFD1"/>
          </a:solidFill>
          <a:ln w="9525">
            <a:solidFill>
              <a:srgbClr val="000000"/>
            </a:solidFill>
            <a:round/>
            <a:headEnd/>
            <a:tailEnd/>
          </a:ln>
        </p:spPr>
        <p:txBody>
          <a:bodyPr/>
          <a:lstStyle/>
          <a:p>
            <a:pPr algn="ctr" eaLnBrk="1" hangingPunct="1"/>
            <a:r>
              <a:rPr lang="en-US" sz="1200" b="1">
                <a:solidFill>
                  <a:srgbClr val="000000"/>
                </a:solidFill>
                <a:latin typeface="Arial Narrow" pitchFamily="34" charset="0"/>
              </a:rPr>
              <a:t>National Climate Data Management Systems</a:t>
            </a:r>
            <a:endParaRPr lang="en-GB" altLang="zh-CN" sz="1200">
              <a:latin typeface="Arial Narrow" pitchFamily="34" charset="0"/>
              <a:ea typeface="宋体" pitchFamily="2" charset="-122"/>
            </a:endParaRPr>
          </a:p>
        </p:txBody>
      </p:sp>
      <p:sp>
        <p:nvSpPr>
          <p:cNvPr id="1885206" name="AutoShape 22"/>
          <p:cNvSpPr>
            <a:spLocks noChangeArrowheads="1"/>
          </p:cNvSpPr>
          <p:nvPr/>
        </p:nvSpPr>
        <p:spPr bwMode="auto">
          <a:xfrm>
            <a:off x="5653088" y="1776413"/>
            <a:ext cx="1514475" cy="485775"/>
          </a:xfrm>
          <a:prstGeom prst="roundRect">
            <a:avLst>
              <a:gd name="adj" fmla="val 16667"/>
            </a:avLst>
          </a:prstGeom>
          <a:solidFill>
            <a:srgbClr val="E8FFD1"/>
          </a:solidFill>
          <a:ln w="9525">
            <a:solidFill>
              <a:srgbClr val="000000"/>
            </a:solidFill>
            <a:round/>
            <a:headEnd/>
            <a:tailEnd/>
          </a:ln>
        </p:spPr>
        <p:txBody>
          <a:bodyPr/>
          <a:lstStyle/>
          <a:p>
            <a:pPr algn="ctr" eaLnBrk="1" hangingPunct="1"/>
            <a:r>
              <a:rPr lang="en-US" sz="1200" b="1">
                <a:solidFill>
                  <a:srgbClr val="000000"/>
                </a:solidFill>
                <a:latin typeface="Arial Narrow" pitchFamily="34" charset="0"/>
              </a:rPr>
              <a:t>National Climate </a:t>
            </a:r>
            <a:br>
              <a:rPr lang="en-US" sz="1200" b="1">
                <a:solidFill>
                  <a:srgbClr val="000000"/>
                </a:solidFill>
                <a:latin typeface="Arial Narrow" pitchFamily="34" charset="0"/>
              </a:rPr>
            </a:br>
            <a:r>
              <a:rPr lang="en-US" sz="1200" b="1">
                <a:solidFill>
                  <a:srgbClr val="000000"/>
                </a:solidFill>
                <a:latin typeface="Arial Narrow" pitchFamily="34" charset="0"/>
              </a:rPr>
              <a:t>Forecast Systems</a:t>
            </a:r>
            <a:endParaRPr lang="en-GB" altLang="zh-CN" sz="1200" b="1">
              <a:solidFill>
                <a:srgbClr val="000000"/>
              </a:solidFill>
              <a:latin typeface="Arial Narrow" pitchFamily="34" charset="0"/>
              <a:ea typeface="宋体" pitchFamily="2" charset="-122"/>
            </a:endParaRPr>
          </a:p>
        </p:txBody>
      </p:sp>
      <p:sp>
        <p:nvSpPr>
          <p:cNvPr id="1885207" name="AutoShape 23"/>
          <p:cNvSpPr>
            <a:spLocks noChangeArrowheads="1"/>
          </p:cNvSpPr>
          <p:nvPr/>
        </p:nvSpPr>
        <p:spPr bwMode="auto">
          <a:xfrm>
            <a:off x="5226050" y="1897063"/>
            <a:ext cx="428625" cy="244475"/>
          </a:xfrm>
          <a:prstGeom prst="rightArrow">
            <a:avLst>
              <a:gd name="adj1" fmla="val 39722"/>
              <a:gd name="adj2" fmla="val 5251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08" name="AutoShape 24"/>
          <p:cNvSpPr>
            <a:spLocks noChangeArrowheads="1"/>
          </p:cNvSpPr>
          <p:nvPr/>
        </p:nvSpPr>
        <p:spPr bwMode="auto">
          <a:xfrm>
            <a:off x="3308350" y="4197350"/>
            <a:ext cx="1871663" cy="263525"/>
          </a:xfrm>
          <a:prstGeom prst="rightArrow">
            <a:avLst>
              <a:gd name="adj1" fmla="val 34935"/>
              <a:gd name="adj2" fmla="val 64086"/>
            </a:avLst>
          </a:prstGeom>
          <a:solidFill>
            <a:srgbClr val="FFCC99"/>
          </a:solidFill>
          <a:ln w="9525">
            <a:solidFill>
              <a:srgbClr val="000000"/>
            </a:solidFill>
            <a:miter lim="800000"/>
            <a:headEnd/>
            <a:tailEnd/>
          </a:ln>
        </p:spPr>
        <p:txBody>
          <a:bodyPr/>
          <a:lstStyle/>
          <a:p>
            <a:endParaRPr lang="en-US"/>
          </a:p>
        </p:txBody>
      </p:sp>
      <p:sp>
        <p:nvSpPr>
          <p:cNvPr id="1885209" name="AutoShape 25"/>
          <p:cNvSpPr>
            <a:spLocks noChangeArrowheads="1"/>
          </p:cNvSpPr>
          <p:nvPr/>
        </p:nvSpPr>
        <p:spPr bwMode="auto">
          <a:xfrm rot="-5400000">
            <a:off x="4391025" y="2928938"/>
            <a:ext cx="254000" cy="241300"/>
          </a:xfrm>
          <a:prstGeom prst="leftRightArrow">
            <a:avLst>
              <a:gd name="adj1" fmla="val 44287"/>
              <a:gd name="adj2" fmla="val 3426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10" name="AutoShape 26"/>
          <p:cNvSpPr>
            <a:spLocks noChangeArrowheads="1"/>
          </p:cNvSpPr>
          <p:nvPr/>
        </p:nvSpPr>
        <p:spPr bwMode="auto">
          <a:xfrm rot="-5400000">
            <a:off x="5206207" y="2316956"/>
            <a:ext cx="254000" cy="239713"/>
          </a:xfrm>
          <a:prstGeom prst="leftRightArrow">
            <a:avLst>
              <a:gd name="adj1" fmla="val 44287"/>
              <a:gd name="adj2" fmla="val 3449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11" name="AutoShape 27"/>
          <p:cNvSpPr>
            <a:spLocks noChangeArrowheads="1"/>
          </p:cNvSpPr>
          <p:nvPr/>
        </p:nvSpPr>
        <p:spPr bwMode="auto">
          <a:xfrm rot="-5400000">
            <a:off x="6535738" y="2947988"/>
            <a:ext cx="254000" cy="241300"/>
          </a:xfrm>
          <a:prstGeom prst="leftRightArrow">
            <a:avLst>
              <a:gd name="adj1" fmla="val 44287"/>
              <a:gd name="adj2" fmla="val 3426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12" name="AutoShape 28"/>
          <p:cNvSpPr>
            <a:spLocks noChangeArrowheads="1"/>
          </p:cNvSpPr>
          <p:nvPr/>
        </p:nvSpPr>
        <p:spPr bwMode="auto">
          <a:xfrm>
            <a:off x="7358063" y="2328863"/>
            <a:ext cx="277812" cy="833437"/>
          </a:xfrm>
          <a:prstGeom prst="upDownArrow">
            <a:avLst>
              <a:gd name="adj1" fmla="val 37037"/>
              <a:gd name="adj2" fmla="val 41181"/>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13" name="AutoShape 29"/>
          <p:cNvSpPr>
            <a:spLocks noChangeArrowheads="1"/>
          </p:cNvSpPr>
          <p:nvPr/>
        </p:nvSpPr>
        <p:spPr bwMode="auto">
          <a:xfrm>
            <a:off x="5072063" y="3411538"/>
            <a:ext cx="520700" cy="244475"/>
          </a:xfrm>
          <a:prstGeom prst="rightArrow">
            <a:avLst>
              <a:gd name="adj1" fmla="val 40259"/>
              <a:gd name="adj2" fmla="val 49934"/>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5214" name="AutoShape 30"/>
          <p:cNvSpPr>
            <a:spLocks noChangeArrowheads="1"/>
          </p:cNvSpPr>
          <p:nvPr/>
        </p:nvSpPr>
        <p:spPr bwMode="auto">
          <a:xfrm rot="5400000">
            <a:off x="4776788" y="3321050"/>
            <a:ext cx="1082675" cy="327025"/>
          </a:xfrm>
          <a:prstGeom prst="rightArrow">
            <a:avLst>
              <a:gd name="adj1" fmla="val 29481"/>
              <a:gd name="adj2" fmla="val 51561"/>
            </a:avLst>
          </a:prstGeom>
          <a:solidFill>
            <a:srgbClr val="FFCC99"/>
          </a:solidFill>
          <a:ln w="9525">
            <a:solidFill>
              <a:srgbClr val="000000"/>
            </a:solidFill>
            <a:miter lim="800000"/>
            <a:headEnd/>
            <a:tailEnd/>
          </a:ln>
        </p:spPr>
        <p:txBody>
          <a:bodyPr/>
          <a:lstStyle/>
          <a:p>
            <a:endParaRPr lang="en-US"/>
          </a:p>
        </p:txBody>
      </p:sp>
      <p:sp>
        <p:nvSpPr>
          <p:cNvPr id="1885215" name="AutoShape 31"/>
          <p:cNvSpPr>
            <a:spLocks noChangeArrowheads="1"/>
          </p:cNvSpPr>
          <p:nvPr/>
        </p:nvSpPr>
        <p:spPr bwMode="auto">
          <a:xfrm>
            <a:off x="3643313" y="2328863"/>
            <a:ext cx="277812" cy="833437"/>
          </a:xfrm>
          <a:prstGeom prst="upDownArrow">
            <a:avLst>
              <a:gd name="adj1" fmla="val 37037"/>
              <a:gd name="adj2" fmla="val 41181"/>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a:t>WIS Overview</a:t>
            </a:r>
          </a:p>
        </p:txBody>
      </p:sp>
      <p:sp>
        <p:nvSpPr>
          <p:cNvPr id="30" name="Slide Number Placeholder 5"/>
          <p:cNvSpPr>
            <a:spLocks noGrp="1"/>
          </p:cNvSpPr>
          <p:nvPr>
            <p:ph type="sldNum" sz="quarter" idx="12"/>
          </p:nvPr>
        </p:nvSpPr>
        <p:spPr/>
        <p:txBody>
          <a:bodyPr/>
          <a:lstStyle/>
          <a:p>
            <a:fld id="{77320222-0CC5-4F51-8248-8A1A2DEAF16D}" type="slidenum">
              <a:rPr lang="en-US"/>
              <a:pPr/>
              <a:t>16</a:t>
            </a:fld>
            <a:endParaRPr lang="en-US"/>
          </a:p>
        </p:txBody>
      </p:sp>
      <p:sp>
        <p:nvSpPr>
          <p:cNvPr id="1887234" name="AutoShape 2"/>
          <p:cNvSpPr>
            <a:spLocks noChangeArrowheads="1"/>
          </p:cNvSpPr>
          <p:nvPr/>
        </p:nvSpPr>
        <p:spPr bwMode="auto">
          <a:xfrm>
            <a:off x="4833938" y="2003425"/>
            <a:ext cx="400050" cy="279400"/>
          </a:xfrm>
          <a:prstGeom prst="rightArrow">
            <a:avLst>
              <a:gd name="adj1" fmla="val 41176"/>
              <a:gd name="adj2" fmla="val 5801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35" name="AutoShape 3"/>
          <p:cNvSpPr>
            <a:spLocks noChangeArrowheads="1"/>
          </p:cNvSpPr>
          <p:nvPr/>
        </p:nvSpPr>
        <p:spPr bwMode="auto">
          <a:xfrm flipV="1">
            <a:off x="5356225" y="2959100"/>
            <a:ext cx="315913" cy="252413"/>
          </a:xfrm>
          <a:prstGeom prst="downArrow">
            <a:avLst>
              <a:gd name="adj1" fmla="val 31519"/>
              <a:gd name="adj2" fmla="val 4150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36" name="AutoShape 4"/>
          <p:cNvSpPr>
            <a:spLocks noChangeArrowheads="1"/>
          </p:cNvSpPr>
          <p:nvPr/>
        </p:nvSpPr>
        <p:spPr bwMode="auto">
          <a:xfrm flipV="1">
            <a:off x="6515100" y="2349500"/>
            <a:ext cx="315913" cy="252413"/>
          </a:xfrm>
          <a:prstGeom prst="downArrow">
            <a:avLst>
              <a:gd name="adj1" fmla="val 31519"/>
              <a:gd name="adj2" fmla="val 4150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37" name="AutoShape 5"/>
          <p:cNvSpPr>
            <a:spLocks noChangeArrowheads="1"/>
          </p:cNvSpPr>
          <p:nvPr/>
        </p:nvSpPr>
        <p:spPr bwMode="auto">
          <a:xfrm>
            <a:off x="6515100" y="2863850"/>
            <a:ext cx="315913" cy="252413"/>
          </a:xfrm>
          <a:prstGeom prst="downArrow">
            <a:avLst>
              <a:gd name="adj1" fmla="val 31519"/>
              <a:gd name="adj2" fmla="val 4150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38" name="AutoShape 6"/>
          <p:cNvSpPr>
            <a:spLocks noChangeArrowheads="1"/>
          </p:cNvSpPr>
          <p:nvPr/>
        </p:nvSpPr>
        <p:spPr bwMode="auto">
          <a:xfrm rot="5400000">
            <a:off x="5221288" y="3444875"/>
            <a:ext cx="619125" cy="327025"/>
          </a:xfrm>
          <a:prstGeom prst="rightArrow">
            <a:avLst>
              <a:gd name="adj1" fmla="val 35796"/>
              <a:gd name="adj2" fmla="val 42238"/>
            </a:avLst>
          </a:prstGeom>
          <a:solidFill>
            <a:srgbClr val="FFCC99"/>
          </a:solidFill>
          <a:ln w="9525">
            <a:solidFill>
              <a:srgbClr val="000000"/>
            </a:solidFill>
            <a:miter lim="800000"/>
            <a:headEnd/>
            <a:tailEnd/>
          </a:ln>
        </p:spPr>
        <p:txBody>
          <a:bodyPr/>
          <a:lstStyle/>
          <a:p>
            <a:endParaRPr lang="en-US"/>
          </a:p>
        </p:txBody>
      </p:sp>
      <p:sp>
        <p:nvSpPr>
          <p:cNvPr id="1887239" name="AutoShape 7"/>
          <p:cNvSpPr>
            <a:spLocks noChangeArrowheads="1"/>
          </p:cNvSpPr>
          <p:nvPr/>
        </p:nvSpPr>
        <p:spPr bwMode="auto">
          <a:xfrm rot="5400000">
            <a:off x="5459413" y="3151187"/>
            <a:ext cx="1212850" cy="339725"/>
          </a:xfrm>
          <a:prstGeom prst="rightArrow">
            <a:avLst>
              <a:gd name="adj1" fmla="val 39398"/>
              <a:gd name="adj2" fmla="val 43932"/>
            </a:avLst>
          </a:prstGeom>
          <a:solidFill>
            <a:srgbClr val="FFCC99"/>
          </a:solidFill>
          <a:ln w="9525">
            <a:solidFill>
              <a:srgbClr val="000000"/>
            </a:solidFill>
            <a:miter lim="800000"/>
            <a:headEnd/>
            <a:tailEnd/>
          </a:ln>
        </p:spPr>
        <p:txBody>
          <a:bodyPr/>
          <a:lstStyle/>
          <a:p>
            <a:endParaRPr lang="en-US"/>
          </a:p>
        </p:txBody>
      </p:sp>
      <p:sp>
        <p:nvSpPr>
          <p:cNvPr id="1887240" name="Rectangle 8"/>
          <p:cNvSpPr>
            <a:spLocks noGrp="1" noChangeArrowheads="1"/>
          </p:cNvSpPr>
          <p:nvPr>
            <p:ph type="title"/>
          </p:nvPr>
        </p:nvSpPr>
        <p:spPr>
          <a:xfrm>
            <a:off x="1163638" y="377825"/>
            <a:ext cx="8215312" cy="596900"/>
          </a:xfrm>
        </p:spPr>
        <p:txBody>
          <a:bodyPr/>
          <a:lstStyle/>
          <a:p>
            <a:r>
              <a:rPr lang="en-US" sz="3200"/>
              <a:t>Global Climate Observing System (GCOS)</a:t>
            </a:r>
          </a:p>
        </p:txBody>
      </p:sp>
      <p:sp>
        <p:nvSpPr>
          <p:cNvPr id="1887241" name="AutoShape 9"/>
          <p:cNvSpPr>
            <a:spLocks noChangeArrowheads="1"/>
          </p:cNvSpPr>
          <p:nvPr/>
        </p:nvSpPr>
        <p:spPr bwMode="auto">
          <a:xfrm>
            <a:off x="7178675" y="3197225"/>
            <a:ext cx="860425" cy="263525"/>
          </a:xfrm>
          <a:prstGeom prst="rightArrow">
            <a:avLst>
              <a:gd name="adj1" fmla="val 39759"/>
              <a:gd name="adj2" fmla="val 60736"/>
            </a:avLst>
          </a:prstGeom>
          <a:solidFill>
            <a:srgbClr val="FFCC99"/>
          </a:solidFill>
          <a:ln w="9525">
            <a:solidFill>
              <a:srgbClr val="000000"/>
            </a:solidFill>
            <a:miter lim="800000"/>
            <a:headEnd/>
            <a:tailEnd/>
          </a:ln>
        </p:spPr>
        <p:txBody>
          <a:bodyPr/>
          <a:lstStyle/>
          <a:p>
            <a:endParaRPr lang="en-US"/>
          </a:p>
        </p:txBody>
      </p:sp>
      <p:sp>
        <p:nvSpPr>
          <p:cNvPr id="1887242" name="AutoShape 10"/>
          <p:cNvSpPr>
            <a:spLocks noChangeArrowheads="1"/>
          </p:cNvSpPr>
          <p:nvPr/>
        </p:nvSpPr>
        <p:spPr bwMode="auto">
          <a:xfrm>
            <a:off x="3906838" y="2654300"/>
            <a:ext cx="306387" cy="471488"/>
          </a:xfrm>
          <a:prstGeom prst="downArrow">
            <a:avLst>
              <a:gd name="adj1" fmla="val 44556"/>
              <a:gd name="adj2" fmla="val 5403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43" name="AutoShape 11"/>
          <p:cNvSpPr>
            <a:spLocks noChangeArrowheads="1"/>
          </p:cNvSpPr>
          <p:nvPr/>
        </p:nvSpPr>
        <p:spPr bwMode="auto">
          <a:xfrm>
            <a:off x="7178675" y="2016125"/>
            <a:ext cx="860425" cy="263525"/>
          </a:xfrm>
          <a:prstGeom prst="rightArrow">
            <a:avLst>
              <a:gd name="adj1" fmla="val 49398"/>
              <a:gd name="adj2" fmla="val 60736"/>
            </a:avLst>
          </a:prstGeom>
          <a:solidFill>
            <a:srgbClr val="FFCC99"/>
          </a:solidFill>
          <a:ln w="9525">
            <a:solidFill>
              <a:srgbClr val="000000"/>
            </a:solidFill>
            <a:miter lim="800000"/>
            <a:headEnd/>
            <a:tailEnd/>
          </a:ln>
        </p:spPr>
        <p:txBody>
          <a:bodyPr/>
          <a:lstStyle/>
          <a:p>
            <a:endParaRPr lang="en-US"/>
          </a:p>
        </p:txBody>
      </p:sp>
      <p:sp>
        <p:nvSpPr>
          <p:cNvPr id="1887244" name="AutoShape 12"/>
          <p:cNvSpPr>
            <a:spLocks noChangeArrowheads="1"/>
          </p:cNvSpPr>
          <p:nvPr/>
        </p:nvSpPr>
        <p:spPr bwMode="auto">
          <a:xfrm rot="5400000">
            <a:off x="6353175" y="3435350"/>
            <a:ext cx="638175" cy="327025"/>
          </a:xfrm>
          <a:prstGeom prst="rightArrow">
            <a:avLst>
              <a:gd name="adj1" fmla="val 35796"/>
              <a:gd name="adj2" fmla="val 43212"/>
            </a:avLst>
          </a:prstGeom>
          <a:solidFill>
            <a:srgbClr val="FFCC99"/>
          </a:solidFill>
          <a:ln w="9525">
            <a:solidFill>
              <a:srgbClr val="000000"/>
            </a:solidFill>
            <a:miter lim="800000"/>
            <a:headEnd/>
            <a:tailEnd/>
          </a:ln>
        </p:spPr>
        <p:txBody>
          <a:bodyPr/>
          <a:lstStyle/>
          <a:p>
            <a:endParaRPr lang="en-US"/>
          </a:p>
        </p:txBody>
      </p:sp>
      <p:sp>
        <p:nvSpPr>
          <p:cNvPr id="1887245" name="AutoShape 13"/>
          <p:cNvSpPr>
            <a:spLocks noChangeArrowheads="1"/>
          </p:cNvSpPr>
          <p:nvPr/>
        </p:nvSpPr>
        <p:spPr bwMode="auto">
          <a:xfrm>
            <a:off x="5237163" y="1870075"/>
            <a:ext cx="2570162" cy="485775"/>
          </a:xfrm>
          <a:prstGeom prst="roundRect">
            <a:avLst>
              <a:gd name="adj" fmla="val 16667"/>
            </a:avLst>
          </a:prstGeom>
          <a:solidFill>
            <a:srgbClr val="FFFF99"/>
          </a:solidFill>
          <a:ln w="9525">
            <a:solidFill>
              <a:srgbClr val="000000"/>
            </a:solidFill>
            <a:round/>
            <a:headEnd/>
            <a:tailEnd/>
          </a:ln>
        </p:spPr>
        <p:txBody>
          <a:bodyPr/>
          <a:lstStyle/>
          <a:p>
            <a:pPr algn="ctr" eaLnBrk="1" hangingPunct="1"/>
            <a:r>
              <a:rPr lang="en-GB" altLang="zh-CN" sz="1200" b="1" dirty="0">
                <a:solidFill>
                  <a:srgbClr val="000000"/>
                </a:solidFill>
                <a:latin typeface="Arial Narrow" pitchFamily="34" charset="0"/>
                <a:ea typeface="宋体" pitchFamily="2" charset="-122"/>
              </a:rPr>
              <a:t>Global Observing System Information Centre [Web portal</a:t>
            </a:r>
            <a:r>
              <a:rPr lang="en-GB" altLang="zh-CN" sz="1200" b="1" dirty="0" smtClean="0">
                <a:solidFill>
                  <a:srgbClr val="000000"/>
                </a:solidFill>
                <a:latin typeface="Arial Narrow" pitchFamily="34" charset="0"/>
                <a:ea typeface="宋体" pitchFamily="2" charset="-122"/>
              </a:rPr>
              <a:t>] </a:t>
            </a:r>
            <a:r>
              <a:rPr lang="en-GB" altLang="zh-CN" sz="1200" dirty="0" smtClean="0">
                <a:solidFill>
                  <a:srgbClr val="000000"/>
                </a:solidFill>
                <a:latin typeface="Arial Narrow" pitchFamily="34" charset="0"/>
                <a:ea typeface="宋体" pitchFamily="2" charset="-122"/>
              </a:rPr>
              <a:t>(DCPC)</a:t>
            </a:r>
            <a:endParaRPr lang="en-GB" altLang="zh-CN" sz="1200" dirty="0">
              <a:solidFill>
                <a:srgbClr val="000000"/>
              </a:solidFill>
              <a:latin typeface="Arial Narrow" pitchFamily="34" charset="0"/>
              <a:ea typeface="宋体" pitchFamily="2" charset="-122"/>
            </a:endParaRPr>
          </a:p>
        </p:txBody>
      </p:sp>
      <p:sp>
        <p:nvSpPr>
          <p:cNvPr id="1887246" name="AutoShape 14"/>
          <p:cNvSpPr>
            <a:spLocks noChangeArrowheads="1"/>
          </p:cNvSpPr>
          <p:nvPr/>
        </p:nvSpPr>
        <p:spPr bwMode="auto">
          <a:xfrm>
            <a:off x="3243263" y="1854200"/>
            <a:ext cx="1658937" cy="839788"/>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Arial Narrow" pitchFamily="34" charset="0"/>
                <a:ea typeface="宋体" pitchFamily="2" charset="-122"/>
                <a:cs typeface="Times New Roman" pitchFamily="18" charset="0"/>
              </a:rPr>
              <a:t>GCOS Baseline and  Comprehensive Networks, and Satellites</a:t>
            </a:r>
            <a:endParaRPr lang="en-US" sz="1200" b="1" i="1">
              <a:solidFill>
                <a:srgbClr val="000000"/>
              </a:solidFill>
              <a:latin typeface="Arial Narrow" pitchFamily="34" charset="0"/>
              <a:ea typeface="宋体" pitchFamily="2" charset="-122"/>
              <a:cs typeface="Times New Roman" pitchFamily="18" charset="0"/>
            </a:endParaRPr>
          </a:p>
        </p:txBody>
      </p:sp>
      <p:sp>
        <p:nvSpPr>
          <p:cNvPr id="1887247" name="AutoShape 15"/>
          <p:cNvSpPr>
            <a:spLocks noChangeArrowheads="1"/>
          </p:cNvSpPr>
          <p:nvPr/>
        </p:nvSpPr>
        <p:spPr bwMode="auto">
          <a:xfrm>
            <a:off x="6189663" y="3136900"/>
            <a:ext cx="1617662" cy="355600"/>
          </a:xfrm>
          <a:prstGeom prst="roundRect">
            <a:avLst>
              <a:gd name="adj" fmla="val 16667"/>
            </a:avLst>
          </a:prstGeom>
          <a:solidFill>
            <a:srgbClr val="FFFF99"/>
          </a:solidFill>
          <a:ln w="9525">
            <a:solidFill>
              <a:srgbClr val="000000"/>
            </a:solidFill>
            <a:round/>
            <a:headEnd/>
            <a:tailEnd/>
          </a:ln>
        </p:spPr>
        <p:txBody>
          <a:bodyPr/>
          <a:lstStyle/>
          <a:p>
            <a:pPr eaLnBrk="1" hangingPunct="1"/>
            <a:r>
              <a:rPr lang="pt-BR" altLang="zh-CN" sz="1200" b="1">
                <a:latin typeface="Arial Narrow" pitchFamily="34" charset="0"/>
                <a:ea typeface="宋体" pitchFamily="2" charset="-122"/>
              </a:rPr>
              <a:t>Product Generation</a:t>
            </a:r>
          </a:p>
        </p:txBody>
      </p:sp>
      <p:sp>
        <p:nvSpPr>
          <p:cNvPr id="1887248" name="AutoShape 16"/>
          <p:cNvSpPr>
            <a:spLocks noChangeArrowheads="1"/>
          </p:cNvSpPr>
          <p:nvPr/>
        </p:nvSpPr>
        <p:spPr bwMode="auto">
          <a:xfrm>
            <a:off x="7178675" y="2609850"/>
            <a:ext cx="860425" cy="263525"/>
          </a:xfrm>
          <a:prstGeom prst="rightArrow">
            <a:avLst>
              <a:gd name="adj1" fmla="val 39759"/>
              <a:gd name="adj2" fmla="val 60736"/>
            </a:avLst>
          </a:prstGeom>
          <a:solidFill>
            <a:srgbClr val="FFCC99"/>
          </a:solidFill>
          <a:ln w="9525">
            <a:solidFill>
              <a:srgbClr val="000000"/>
            </a:solidFill>
            <a:miter lim="800000"/>
            <a:headEnd/>
            <a:tailEnd/>
          </a:ln>
        </p:spPr>
        <p:txBody>
          <a:bodyPr/>
          <a:lstStyle/>
          <a:p>
            <a:endParaRPr lang="en-US"/>
          </a:p>
        </p:txBody>
      </p:sp>
      <p:sp>
        <p:nvSpPr>
          <p:cNvPr id="1887249" name="AutoShape 17"/>
          <p:cNvSpPr>
            <a:spLocks noChangeArrowheads="1"/>
          </p:cNvSpPr>
          <p:nvPr/>
        </p:nvSpPr>
        <p:spPr bwMode="auto">
          <a:xfrm>
            <a:off x="4960938" y="2508250"/>
            <a:ext cx="2846387" cy="454025"/>
          </a:xfrm>
          <a:prstGeom prst="roundRect">
            <a:avLst>
              <a:gd name="adj" fmla="val 16667"/>
            </a:avLst>
          </a:prstGeom>
          <a:solidFill>
            <a:srgbClr val="FFFF99"/>
          </a:solidFill>
          <a:ln w="9525">
            <a:solidFill>
              <a:srgbClr val="000000"/>
            </a:solidFill>
            <a:round/>
            <a:headEnd/>
            <a:tailEnd/>
          </a:ln>
        </p:spPr>
        <p:txBody>
          <a:bodyPr/>
          <a:lstStyle/>
          <a:p>
            <a:pPr algn="ctr" eaLnBrk="1" hangingPunct="1"/>
            <a:r>
              <a:rPr lang="pt-BR" altLang="zh-CN" sz="1200" b="1">
                <a:latin typeface="Arial Narrow" pitchFamily="34" charset="0"/>
                <a:ea typeface="宋体" pitchFamily="2" charset="-122"/>
              </a:rPr>
              <a:t>GCOS and related Monitoring and Analysis Centres </a:t>
            </a:r>
            <a:r>
              <a:rPr lang="pt-BR" altLang="zh-CN" sz="1200">
                <a:latin typeface="Arial Narrow" pitchFamily="34" charset="0"/>
                <a:ea typeface="宋体" pitchFamily="2" charset="-122"/>
              </a:rPr>
              <a:t>(includes WIS DCPC's)</a:t>
            </a:r>
            <a:endParaRPr lang="en-GB" altLang="zh-CN" sz="1200">
              <a:latin typeface="Arial Narrow" pitchFamily="34" charset="0"/>
              <a:ea typeface="宋体" pitchFamily="2" charset="-122"/>
            </a:endParaRPr>
          </a:p>
        </p:txBody>
      </p:sp>
      <p:sp>
        <p:nvSpPr>
          <p:cNvPr id="1887250" name="AutoShape 18"/>
          <p:cNvSpPr>
            <a:spLocks noChangeArrowheads="1"/>
          </p:cNvSpPr>
          <p:nvPr/>
        </p:nvSpPr>
        <p:spPr bwMode="auto">
          <a:xfrm>
            <a:off x="3398838" y="3136900"/>
            <a:ext cx="2441575" cy="349250"/>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Arial" charset="0"/>
                <a:ea typeface="宋体" pitchFamily="2" charset="-122"/>
                <a:cs typeface="Times New Roman" pitchFamily="18" charset="0"/>
              </a:rPr>
              <a:t>Observations</a:t>
            </a:r>
            <a:endParaRPr lang="en-US" sz="1200" b="1" i="1">
              <a:solidFill>
                <a:srgbClr val="000000"/>
              </a:solidFill>
              <a:latin typeface="Arial" charset="0"/>
              <a:ea typeface="宋体" pitchFamily="2" charset="-122"/>
              <a:cs typeface="Times New Roman" pitchFamily="18" charset="0"/>
            </a:endParaRPr>
          </a:p>
        </p:txBody>
      </p:sp>
      <p:grpSp>
        <p:nvGrpSpPr>
          <p:cNvPr id="1887251" name="Group 19"/>
          <p:cNvGrpSpPr>
            <a:grpSpLocks/>
          </p:cNvGrpSpPr>
          <p:nvPr/>
        </p:nvGrpSpPr>
        <p:grpSpPr bwMode="auto">
          <a:xfrm>
            <a:off x="8048625" y="1647825"/>
            <a:ext cx="619125" cy="3343275"/>
            <a:chOff x="3856" y="844"/>
            <a:chExt cx="360" cy="2588"/>
          </a:xfrm>
        </p:grpSpPr>
        <p:sp>
          <p:nvSpPr>
            <p:cNvPr id="1887252" name="AutoShape 20"/>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53" name="Text Box 21"/>
            <p:cNvSpPr txBox="1">
              <a:spLocks noChangeArrowheads="1"/>
            </p:cNvSpPr>
            <p:nvPr/>
          </p:nvSpPr>
          <p:spPr bwMode="auto">
            <a:xfrm flipV="1">
              <a:off x="3877" y="1133"/>
              <a:ext cx="308" cy="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87254" name="AutoShape 22"/>
          <p:cNvSpPr>
            <a:spLocks noChangeArrowheads="1"/>
          </p:cNvSpPr>
          <p:nvPr/>
        </p:nvSpPr>
        <p:spPr bwMode="auto">
          <a:xfrm>
            <a:off x="7353300" y="4159250"/>
            <a:ext cx="685800" cy="263525"/>
          </a:xfrm>
          <a:prstGeom prst="rightArrow">
            <a:avLst>
              <a:gd name="adj1" fmla="val 50000"/>
              <a:gd name="adj2" fmla="val 65060"/>
            </a:avLst>
          </a:prstGeom>
          <a:solidFill>
            <a:srgbClr val="FFCC99"/>
          </a:solidFill>
          <a:ln w="9525">
            <a:solidFill>
              <a:srgbClr val="000000"/>
            </a:solidFill>
            <a:miter lim="800000"/>
            <a:headEnd/>
            <a:tailEnd/>
          </a:ln>
        </p:spPr>
        <p:txBody>
          <a:bodyPr/>
          <a:lstStyle/>
          <a:p>
            <a:endParaRPr lang="en-US"/>
          </a:p>
        </p:txBody>
      </p:sp>
      <p:sp>
        <p:nvSpPr>
          <p:cNvPr id="1887255" name="AutoShape 23"/>
          <p:cNvSpPr>
            <a:spLocks noChangeArrowheads="1"/>
          </p:cNvSpPr>
          <p:nvPr/>
        </p:nvSpPr>
        <p:spPr bwMode="auto">
          <a:xfrm>
            <a:off x="5386388" y="3943350"/>
            <a:ext cx="2119312"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87256" name="Oval 24"/>
          <p:cNvSpPr>
            <a:spLocks noChangeArrowheads="1"/>
          </p:cNvSpPr>
          <p:nvPr/>
        </p:nvSpPr>
        <p:spPr bwMode="auto">
          <a:xfrm>
            <a:off x="815975" y="1749425"/>
            <a:ext cx="1774825" cy="16129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Global </a:t>
            </a:r>
            <a:br>
              <a:rPr lang="en-US" sz="1800">
                <a:latin typeface="Arial" charset="0"/>
              </a:rPr>
            </a:br>
            <a:r>
              <a:rPr lang="en-US" sz="1800">
                <a:latin typeface="Arial" charset="0"/>
              </a:rPr>
              <a:t>Climate </a:t>
            </a:r>
            <a:br>
              <a:rPr lang="en-US" sz="1800">
                <a:latin typeface="Arial" charset="0"/>
              </a:rPr>
            </a:br>
            <a:r>
              <a:rPr lang="en-US" sz="1800">
                <a:latin typeface="Arial" charset="0"/>
              </a:rPr>
              <a:t>Observing </a:t>
            </a:r>
            <a:br>
              <a:rPr lang="en-US" sz="1800">
                <a:latin typeface="Arial" charset="0"/>
              </a:rPr>
            </a:br>
            <a:r>
              <a:rPr lang="en-US" sz="1800">
                <a:latin typeface="Arial" charset="0"/>
              </a:rPr>
              <a:t>System </a:t>
            </a:r>
            <a:br>
              <a:rPr lang="en-US" sz="1800">
                <a:latin typeface="Arial" charset="0"/>
              </a:rPr>
            </a:br>
            <a:r>
              <a:rPr lang="en-US" sz="1800">
                <a:latin typeface="Arial" charset="0"/>
              </a:rPr>
              <a:t>(GCOS)</a:t>
            </a:r>
            <a:endParaRPr lang="en-US" sz="1600">
              <a:latin typeface="Arial" charset="0"/>
            </a:endParaRPr>
          </a:p>
        </p:txBody>
      </p:sp>
      <p:sp>
        <p:nvSpPr>
          <p:cNvPr id="1887257" name="Oval 25"/>
          <p:cNvSpPr>
            <a:spLocks noChangeArrowheads="1"/>
          </p:cNvSpPr>
          <p:nvPr/>
        </p:nvSpPr>
        <p:spPr bwMode="auto">
          <a:xfrm>
            <a:off x="815975" y="3371850"/>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87258" name="AutoShape 26"/>
          <p:cNvSpPr>
            <a:spLocks/>
          </p:cNvSpPr>
          <p:nvPr/>
        </p:nvSpPr>
        <p:spPr bwMode="auto">
          <a:xfrm>
            <a:off x="2593975" y="1585913"/>
            <a:ext cx="384175" cy="1927225"/>
          </a:xfrm>
          <a:prstGeom prst="leftBrace">
            <a:avLst>
              <a:gd name="adj1" fmla="val 41804"/>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7259" name="AutoShape 27"/>
          <p:cNvSpPr>
            <a:spLocks/>
          </p:cNvSpPr>
          <p:nvPr/>
        </p:nvSpPr>
        <p:spPr bwMode="auto">
          <a:xfrm>
            <a:off x="2603500" y="3543300"/>
            <a:ext cx="385763" cy="1289050"/>
          </a:xfrm>
          <a:prstGeom prst="leftBrace">
            <a:avLst>
              <a:gd name="adj1" fmla="val 27846"/>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4"/>
          <p:cNvSpPr>
            <a:spLocks noGrp="1"/>
          </p:cNvSpPr>
          <p:nvPr>
            <p:ph type="ftr" sz="quarter" idx="11"/>
          </p:nvPr>
        </p:nvSpPr>
        <p:spPr/>
        <p:txBody>
          <a:bodyPr/>
          <a:lstStyle/>
          <a:p>
            <a:r>
              <a:rPr lang="en-US"/>
              <a:t>WIS Overview</a:t>
            </a:r>
          </a:p>
        </p:txBody>
      </p:sp>
      <p:sp>
        <p:nvSpPr>
          <p:cNvPr id="32" name="Slide Number Placeholder 5"/>
          <p:cNvSpPr>
            <a:spLocks noGrp="1"/>
          </p:cNvSpPr>
          <p:nvPr>
            <p:ph type="sldNum" sz="quarter" idx="12"/>
          </p:nvPr>
        </p:nvSpPr>
        <p:spPr/>
        <p:txBody>
          <a:bodyPr/>
          <a:lstStyle/>
          <a:p>
            <a:fld id="{03952FAC-B586-429E-A5F1-38BA00C8666A}" type="slidenum">
              <a:rPr lang="en-US"/>
              <a:pPr/>
              <a:t>17</a:t>
            </a:fld>
            <a:endParaRPr lang="en-US"/>
          </a:p>
        </p:txBody>
      </p:sp>
      <p:sp>
        <p:nvSpPr>
          <p:cNvPr id="1889282" name="AutoShape 2"/>
          <p:cNvSpPr>
            <a:spLocks noChangeArrowheads="1"/>
          </p:cNvSpPr>
          <p:nvPr/>
        </p:nvSpPr>
        <p:spPr bwMode="auto">
          <a:xfrm rot="1093921">
            <a:off x="4583113" y="3073400"/>
            <a:ext cx="1162050" cy="231775"/>
          </a:xfrm>
          <a:prstGeom prst="leftRightArrow">
            <a:avLst>
              <a:gd name="adj1" fmla="val 27398"/>
              <a:gd name="adj2" fmla="val 61998"/>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3" name="AutoShape 3"/>
          <p:cNvSpPr>
            <a:spLocks noChangeArrowheads="1"/>
          </p:cNvSpPr>
          <p:nvPr/>
        </p:nvSpPr>
        <p:spPr bwMode="auto">
          <a:xfrm rot="-3371844">
            <a:off x="4781550" y="1881188"/>
            <a:ext cx="260350" cy="939800"/>
          </a:xfrm>
          <a:prstGeom prst="downArrow">
            <a:avLst>
              <a:gd name="adj1" fmla="val 18343"/>
              <a:gd name="adj2" fmla="val 5618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4" name="AutoShape 4"/>
          <p:cNvSpPr>
            <a:spLocks noChangeArrowheads="1"/>
          </p:cNvSpPr>
          <p:nvPr/>
        </p:nvSpPr>
        <p:spPr bwMode="auto">
          <a:xfrm>
            <a:off x="4910138" y="1862138"/>
            <a:ext cx="392112" cy="238125"/>
          </a:xfrm>
          <a:prstGeom prst="rightArrow">
            <a:avLst>
              <a:gd name="adj1" fmla="val 22222"/>
              <a:gd name="adj2" fmla="val 6367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5" name="AutoShape 5"/>
          <p:cNvSpPr>
            <a:spLocks noChangeArrowheads="1"/>
          </p:cNvSpPr>
          <p:nvPr/>
        </p:nvSpPr>
        <p:spPr bwMode="auto">
          <a:xfrm flipV="1">
            <a:off x="6497638" y="2949575"/>
            <a:ext cx="315912" cy="239713"/>
          </a:xfrm>
          <a:prstGeom prst="downArrow">
            <a:avLst>
              <a:gd name="adj1" fmla="val 32611"/>
              <a:gd name="adj2" fmla="val 3259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6" name="AutoShape 6"/>
          <p:cNvSpPr>
            <a:spLocks noChangeArrowheads="1"/>
          </p:cNvSpPr>
          <p:nvPr/>
        </p:nvSpPr>
        <p:spPr bwMode="auto">
          <a:xfrm>
            <a:off x="3978275" y="2130425"/>
            <a:ext cx="315913" cy="303213"/>
          </a:xfrm>
          <a:prstGeom prst="downArrow">
            <a:avLst>
              <a:gd name="adj1" fmla="val 29352"/>
              <a:gd name="adj2" fmla="val 4150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7" name="AutoShape 7"/>
          <p:cNvSpPr>
            <a:spLocks noChangeArrowheads="1"/>
          </p:cNvSpPr>
          <p:nvPr/>
        </p:nvSpPr>
        <p:spPr bwMode="auto">
          <a:xfrm>
            <a:off x="6497638" y="2241550"/>
            <a:ext cx="315912" cy="252413"/>
          </a:xfrm>
          <a:prstGeom prst="downArrow">
            <a:avLst>
              <a:gd name="adj1" fmla="val 32611"/>
              <a:gd name="adj2" fmla="val 3019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88" name="AutoShape 8"/>
          <p:cNvSpPr>
            <a:spLocks noChangeArrowheads="1"/>
          </p:cNvSpPr>
          <p:nvPr/>
        </p:nvSpPr>
        <p:spPr bwMode="auto">
          <a:xfrm>
            <a:off x="7559675" y="3101975"/>
            <a:ext cx="465138" cy="263525"/>
          </a:xfrm>
          <a:prstGeom prst="rightArrow">
            <a:avLst>
              <a:gd name="adj1" fmla="val 49398"/>
              <a:gd name="adj2" fmla="val 55567"/>
            </a:avLst>
          </a:prstGeom>
          <a:solidFill>
            <a:srgbClr val="FFCC99"/>
          </a:solidFill>
          <a:ln w="9525">
            <a:solidFill>
              <a:srgbClr val="000000"/>
            </a:solidFill>
            <a:miter lim="800000"/>
            <a:headEnd/>
            <a:tailEnd/>
          </a:ln>
        </p:spPr>
        <p:txBody>
          <a:bodyPr/>
          <a:lstStyle/>
          <a:p>
            <a:endParaRPr lang="en-US"/>
          </a:p>
        </p:txBody>
      </p:sp>
      <p:sp>
        <p:nvSpPr>
          <p:cNvPr id="1889289" name="AutoShape 9"/>
          <p:cNvSpPr>
            <a:spLocks noChangeArrowheads="1"/>
          </p:cNvSpPr>
          <p:nvPr/>
        </p:nvSpPr>
        <p:spPr bwMode="auto">
          <a:xfrm>
            <a:off x="7353300" y="2511425"/>
            <a:ext cx="671513"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89290" name="AutoShape 10"/>
          <p:cNvSpPr>
            <a:spLocks noChangeArrowheads="1"/>
          </p:cNvSpPr>
          <p:nvPr/>
        </p:nvSpPr>
        <p:spPr bwMode="auto">
          <a:xfrm rot="5400000">
            <a:off x="4860926" y="3144837"/>
            <a:ext cx="1212850" cy="339725"/>
          </a:xfrm>
          <a:prstGeom prst="rightArrow">
            <a:avLst>
              <a:gd name="adj1" fmla="val 31315"/>
              <a:gd name="adj2" fmla="val 54675"/>
            </a:avLst>
          </a:prstGeom>
          <a:solidFill>
            <a:srgbClr val="FFCC99"/>
          </a:solidFill>
          <a:ln w="9525">
            <a:solidFill>
              <a:srgbClr val="000000"/>
            </a:solidFill>
            <a:miter lim="800000"/>
            <a:headEnd/>
            <a:tailEnd/>
          </a:ln>
        </p:spPr>
        <p:txBody>
          <a:bodyPr/>
          <a:lstStyle/>
          <a:p>
            <a:endParaRPr lang="en-US"/>
          </a:p>
        </p:txBody>
      </p:sp>
      <p:sp>
        <p:nvSpPr>
          <p:cNvPr id="1889291" name="Rectangle 11"/>
          <p:cNvSpPr>
            <a:spLocks noGrp="1" noChangeArrowheads="1"/>
          </p:cNvSpPr>
          <p:nvPr>
            <p:ph type="title"/>
          </p:nvPr>
        </p:nvSpPr>
        <p:spPr>
          <a:xfrm>
            <a:off x="1441450" y="390525"/>
            <a:ext cx="8015288" cy="596900"/>
          </a:xfrm>
        </p:spPr>
        <p:txBody>
          <a:bodyPr/>
          <a:lstStyle/>
          <a:p>
            <a:r>
              <a:rPr lang="en-US" sz="3200"/>
              <a:t>Global Ocean Observing System (GOOS)</a:t>
            </a:r>
          </a:p>
        </p:txBody>
      </p:sp>
      <p:sp>
        <p:nvSpPr>
          <p:cNvPr id="1889292" name="AutoShape 12"/>
          <p:cNvSpPr>
            <a:spLocks noChangeArrowheads="1"/>
          </p:cNvSpPr>
          <p:nvPr/>
        </p:nvSpPr>
        <p:spPr bwMode="auto">
          <a:xfrm>
            <a:off x="3416300" y="2447925"/>
            <a:ext cx="1206500" cy="663575"/>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Product Generation</a:t>
            </a:r>
            <a:endParaRPr lang="en-US" sz="1200" b="1" i="1">
              <a:solidFill>
                <a:srgbClr val="000000"/>
              </a:solidFill>
              <a:latin typeface="Times New Roman" pitchFamily="18" charset="0"/>
              <a:ea typeface="宋体" pitchFamily="2" charset="-122"/>
              <a:cs typeface="Times New Roman" pitchFamily="18" charset="0"/>
            </a:endParaRPr>
          </a:p>
        </p:txBody>
      </p:sp>
      <p:sp>
        <p:nvSpPr>
          <p:cNvPr id="1889293" name="AutoShape 13"/>
          <p:cNvSpPr>
            <a:spLocks noChangeArrowheads="1"/>
          </p:cNvSpPr>
          <p:nvPr/>
        </p:nvSpPr>
        <p:spPr bwMode="auto">
          <a:xfrm>
            <a:off x="7353300" y="1968500"/>
            <a:ext cx="671513"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89294" name="AutoShape 14"/>
          <p:cNvSpPr>
            <a:spLocks noChangeArrowheads="1"/>
          </p:cNvSpPr>
          <p:nvPr/>
        </p:nvSpPr>
        <p:spPr bwMode="auto">
          <a:xfrm rot="5400000">
            <a:off x="6391276" y="3516312"/>
            <a:ext cx="508000" cy="327025"/>
          </a:xfrm>
          <a:prstGeom prst="rightArrow">
            <a:avLst>
              <a:gd name="adj1" fmla="val 49333"/>
              <a:gd name="adj2" fmla="val 28270"/>
            </a:avLst>
          </a:prstGeom>
          <a:solidFill>
            <a:srgbClr val="FFCC99"/>
          </a:solidFill>
          <a:ln w="9525">
            <a:solidFill>
              <a:srgbClr val="000000"/>
            </a:solidFill>
            <a:miter lim="800000"/>
            <a:headEnd/>
            <a:tailEnd/>
          </a:ln>
        </p:spPr>
        <p:txBody>
          <a:bodyPr/>
          <a:lstStyle/>
          <a:p>
            <a:endParaRPr lang="en-US"/>
          </a:p>
        </p:txBody>
      </p:sp>
      <p:sp>
        <p:nvSpPr>
          <p:cNvPr id="1889295" name="AutoShape 15"/>
          <p:cNvSpPr>
            <a:spLocks noChangeArrowheads="1"/>
          </p:cNvSpPr>
          <p:nvPr/>
        </p:nvSpPr>
        <p:spPr bwMode="auto">
          <a:xfrm>
            <a:off x="5302250" y="1736725"/>
            <a:ext cx="2389188" cy="638175"/>
          </a:xfrm>
          <a:prstGeom prst="roundRect">
            <a:avLst>
              <a:gd name="adj" fmla="val 16667"/>
            </a:avLst>
          </a:prstGeom>
          <a:solidFill>
            <a:srgbClr val="FFFF99"/>
          </a:solidFill>
          <a:ln w="9525">
            <a:solidFill>
              <a:srgbClr val="000000"/>
            </a:solidFill>
            <a:round/>
            <a:headEnd/>
            <a:tailEnd/>
          </a:ln>
        </p:spPr>
        <p:txBody>
          <a:bodyPr/>
          <a:lstStyle/>
          <a:p>
            <a:pPr algn="ctr" eaLnBrk="1" hangingPunct="1"/>
            <a:r>
              <a:rPr lang="en-GB" altLang="zh-CN" sz="1200" b="1">
                <a:solidFill>
                  <a:srgbClr val="000000"/>
                </a:solidFill>
                <a:latin typeface="Arial" charset="0"/>
                <a:ea typeface="宋体" pitchFamily="2" charset="-122"/>
              </a:rPr>
              <a:t>WMO Global Telecommunications System (GTS)</a:t>
            </a:r>
          </a:p>
        </p:txBody>
      </p:sp>
      <p:sp>
        <p:nvSpPr>
          <p:cNvPr id="1889296" name="AutoShape 16"/>
          <p:cNvSpPr>
            <a:spLocks noChangeArrowheads="1"/>
          </p:cNvSpPr>
          <p:nvPr/>
        </p:nvSpPr>
        <p:spPr bwMode="auto">
          <a:xfrm>
            <a:off x="3446463" y="1774825"/>
            <a:ext cx="1512887" cy="366713"/>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Observations</a:t>
            </a:r>
            <a:endParaRPr lang="en-US" sz="1200" b="1" i="1">
              <a:solidFill>
                <a:srgbClr val="000000"/>
              </a:solidFill>
              <a:latin typeface="Times New Roman" pitchFamily="18" charset="0"/>
              <a:ea typeface="宋体" pitchFamily="2" charset="-122"/>
              <a:cs typeface="Times New Roman" pitchFamily="18" charset="0"/>
            </a:endParaRPr>
          </a:p>
        </p:txBody>
      </p:sp>
      <p:sp>
        <p:nvSpPr>
          <p:cNvPr id="1889297" name="AutoShape 17"/>
          <p:cNvSpPr>
            <a:spLocks noChangeArrowheads="1"/>
          </p:cNvSpPr>
          <p:nvPr/>
        </p:nvSpPr>
        <p:spPr bwMode="auto">
          <a:xfrm rot="-1748305">
            <a:off x="4575175" y="2246313"/>
            <a:ext cx="784225" cy="249237"/>
          </a:xfrm>
          <a:prstGeom prst="leftRightArrow">
            <a:avLst>
              <a:gd name="adj1" fmla="val 21630"/>
              <a:gd name="adj2" fmla="val 6335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298" name="AutoShape 18"/>
          <p:cNvSpPr>
            <a:spLocks noChangeArrowheads="1"/>
          </p:cNvSpPr>
          <p:nvPr/>
        </p:nvSpPr>
        <p:spPr bwMode="auto">
          <a:xfrm>
            <a:off x="5711825" y="3098800"/>
            <a:ext cx="2068513" cy="514350"/>
          </a:xfrm>
          <a:prstGeom prst="roundRect">
            <a:avLst>
              <a:gd name="adj" fmla="val 16667"/>
            </a:avLst>
          </a:prstGeom>
          <a:solidFill>
            <a:srgbClr val="FFFF99"/>
          </a:solidFill>
          <a:ln w="9525">
            <a:solidFill>
              <a:srgbClr val="000000"/>
            </a:solidFill>
            <a:round/>
            <a:headEnd/>
            <a:tailEnd/>
          </a:ln>
        </p:spPr>
        <p:txBody>
          <a:bodyPr/>
          <a:lstStyle/>
          <a:p>
            <a:pPr algn="ctr" eaLnBrk="1" hangingPunct="1"/>
            <a:r>
              <a:rPr lang="pt-BR" altLang="zh-CN" sz="1200" b="1">
                <a:latin typeface="Tahoma" pitchFamily="34" charset="0"/>
                <a:ea typeface="宋体" pitchFamily="2" charset="-122"/>
              </a:rPr>
              <a:t>IODE Ocean Portal</a:t>
            </a:r>
            <a:br>
              <a:rPr lang="pt-BR" altLang="zh-CN" sz="1200" b="1">
                <a:latin typeface="Tahoma" pitchFamily="34" charset="0"/>
                <a:ea typeface="宋体" pitchFamily="2" charset="-122"/>
              </a:rPr>
            </a:br>
            <a:r>
              <a:rPr lang="pt-BR" altLang="zh-CN" sz="1200">
                <a:latin typeface="Arial Narrow" pitchFamily="34" charset="0"/>
                <a:ea typeface="宋体" pitchFamily="2" charset="-122"/>
              </a:rPr>
              <a:t>(also known as a WIS DCPC )</a:t>
            </a:r>
          </a:p>
        </p:txBody>
      </p:sp>
      <p:sp>
        <p:nvSpPr>
          <p:cNvPr id="1889299" name="AutoShape 19"/>
          <p:cNvSpPr>
            <a:spLocks noChangeArrowheads="1"/>
          </p:cNvSpPr>
          <p:nvPr/>
        </p:nvSpPr>
        <p:spPr bwMode="auto">
          <a:xfrm>
            <a:off x="5305425" y="2486025"/>
            <a:ext cx="2417763" cy="466725"/>
          </a:xfrm>
          <a:prstGeom prst="roundRect">
            <a:avLst>
              <a:gd name="adj" fmla="val 16667"/>
            </a:avLst>
          </a:prstGeom>
          <a:solidFill>
            <a:srgbClr val="FFFF99"/>
          </a:solidFill>
          <a:ln w="9525">
            <a:solidFill>
              <a:srgbClr val="000000"/>
            </a:solidFill>
            <a:round/>
            <a:headEnd/>
            <a:tailEnd/>
          </a:ln>
        </p:spPr>
        <p:txBody>
          <a:bodyPr/>
          <a:lstStyle/>
          <a:p>
            <a:pPr algn="ctr" eaLnBrk="1" hangingPunct="1"/>
            <a:r>
              <a:rPr lang="pt-BR" altLang="zh-CN" sz="1200" b="1">
                <a:latin typeface="Tahoma" pitchFamily="34" charset="0"/>
                <a:ea typeface="宋体" pitchFamily="2" charset="-122"/>
              </a:rPr>
              <a:t>JCOMM Data Portals</a:t>
            </a:r>
            <a:r>
              <a:rPr lang="pt-BR" altLang="zh-CN" sz="1800" b="1">
                <a:latin typeface="Arial" charset="0"/>
                <a:ea typeface="宋体" pitchFamily="2" charset="-122"/>
              </a:rPr>
              <a:t/>
            </a:r>
            <a:br>
              <a:rPr lang="pt-BR" altLang="zh-CN" sz="1800" b="1">
                <a:latin typeface="Arial" charset="0"/>
                <a:ea typeface="宋体" pitchFamily="2" charset="-122"/>
              </a:rPr>
            </a:br>
            <a:r>
              <a:rPr lang="pt-BR" altLang="zh-CN" sz="1200">
                <a:latin typeface="Arial Narrow" pitchFamily="34" charset="0"/>
                <a:ea typeface="宋体" pitchFamily="2" charset="-122"/>
              </a:rPr>
              <a:t>(also known as WIS DCPC's )</a:t>
            </a:r>
            <a:endParaRPr lang="en-GB" altLang="zh-CN" sz="1200">
              <a:latin typeface="Arial Narrow" pitchFamily="34" charset="0"/>
              <a:ea typeface="宋体" pitchFamily="2" charset="-122"/>
            </a:endParaRPr>
          </a:p>
        </p:txBody>
      </p:sp>
      <p:grpSp>
        <p:nvGrpSpPr>
          <p:cNvPr id="1889300" name="Group 20"/>
          <p:cNvGrpSpPr>
            <a:grpSpLocks/>
          </p:cNvGrpSpPr>
          <p:nvPr/>
        </p:nvGrpSpPr>
        <p:grpSpPr bwMode="auto">
          <a:xfrm>
            <a:off x="8027988" y="1638300"/>
            <a:ext cx="619125" cy="3352800"/>
            <a:chOff x="3856" y="844"/>
            <a:chExt cx="360" cy="2588"/>
          </a:xfrm>
        </p:grpSpPr>
        <p:sp>
          <p:nvSpPr>
            <p:cNvPr id="1889301" name="AutoShape 21"/>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302" name="Text Box 22"/>
            <p:cNvSpPr txBox="1">
              <a:spLocks noChangeArrowheads="1"/>
            </p:cNvSpPr>
            <p:nvPr/>
          </p:nvSpPr>
          <p:spPr bwMode="auto">
            <a:xfrm flipV="1">
              <a:off x="3877" y="1136"/>
              <a:ext cx="308" cy="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89303" name="AutoShape 23"/>
          <p:cNvSpPr>
            <a:spLocks noChangeArrowheads="1"/>
          </p:cNvSpPr>
          <p:nvPr/>
        </p:nvSpPr>
        <p:spPr bwMode="auto">
          <a:xfrm>
            <a:off x="7332663" y="4149725"/>
            <a:ext cx="685800" cy="263525"/>
          </a:xfrm>
          <a:prstGeom prst="rightArrow">
            <a:avLst>
              <a:gd name="adj1" fmla="val 50000"/>
              <a:gd name="adj2" fmla="val 65060"/>
            </a:avLst>
          </a:prstGeom>
          <a:solidFill>
            <a:srgbClr val="FFCC99"/>
          </a:solidFill>
          <a:ln w="9525">
            <a:solidFill>
              <a:srgbClr val="000000"/>
            </a:solidFill>
            <a:miter lim="800000"/>
            <a:headEnd/>
            <a:tailEnd/>
          </a:ln>
        </p:spPr>
        <p:txBody>
          <a:bodyPr/>
          <a:lstStyle/>
          <a:p>
            <a:endParaRPr lang="en-US"/>
          </a:p>
        </p:txBody>
      </p:sp>
      <p:sp>
        <p:nvSpPr>
          <p:cNvPr id="1889304" name="AutoShape 24"/>
          <p:cNvSpPr>
            <a:spLocks noChangeArrowheads="1"/>
          </p:cNvSpPr>
          <p:nvPr/>
        </p:nvSpPr>
        <p:spPr bwMode="auto">
          <a:xfrm>
            <a:off x="5365750" y="3933825"/>
            <a:ext cx="2119313"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89305" name="Oval 25"/>
          <p:cNvSpPr>
            <a:spLocks noChangeArrowheads="1"/>
          </p:cNvSpPr>
          <p:nvPr/>
        </p:nvSpPr>
        <p:spPr bwMode="auto">
          <a:xfrm>
            <a:off x="795338" y="1739900"/>
            <a:ext cx="1774825" cy="16129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Global</a:t>
            </a:r>
            <a:br>
              <a:rPr lang="en-US" sz="1600">
                <a:latin typeface="Arial" charset="0"/>
              </a:rPr>
            </a:br>
            <a:r>
              <a:rPr lang="en-US" sz="1600">
                <a:latin typeface="Arial" charset="0"/>
              </a:rPr>
              <a:t>Ocean</a:t>
            </a:r>
            <a:br>
              <a:rPr lang="en-US" sz="1600">
                <a:latin typeface="Arial" charset="0"/>
              </a:rPr>
            </a:br>
            <a:r>
              <a:rPr lang="en-US" sz="1600">
                <a:latin typeface="Arial" charset="0"/>
              </a:rPr>
              <a:t>Observing</a:t>
            </a:r>
            <a:br>
              <a:rPr lang="en-US" sz="1600">
                <a:latin typeface="Arial" charset="0"/>
              </a:rPr>
            </a:br>
            <a:r>
              <a:rPr lang="en-US" sz="1600">
                <a:latin typeface="Arial" charset="0"/>
              </a:rPr>
              <a:t>System</a:t>
            </a:r>
            <a:br>
              <a:rPr lang="en-US" sz="1600">
                <a:latin typeface="Arial" charset="0"/>
              </a:rPr>
            </a:br>
            <a:r>
              <a:rPr lang="en-US" sz="1600">
                <a:latin typeface="Arial" charset="0"/>
              </a:rPr>
              <a:t>(GOOS)</a:t>
            </a:r>
          </a:p>
        </p:txBody>
      </p:sp>
      <p:sp>
        <p:nvSpPr>
          <p:cNvPr id="1889306" name="Oval 26"/>
          <p:cNvSpPr>
            <a:spLocks noChangeArrowheads="1"/>
          </p:cNvSpPr>
          <p:nvPr/>
        </p:nvSpPr>
        <p:spPr bwMode="auto">
          <a:xfrm>
            <a:off x="795338"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89307" name="AutoShape 27"/>
          <p:cNvSpPr>
            <a:spLocks/>
          </p:cNvSpPr>
          <p:nvPr/>
        </p:nvSpPr>
        <p:spPr bwMode="auto">
          <a:xfrm>
            <a:off x="2573338" y="1576388"/>
            <a:ext cx="384175" cy="1927225"/>
          </a:xfrm>
          <a:prstGeom prst="leftBrace">
            <a:avLst>
              <a:gd name="adj1" fmla="val 41804"/>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308" name="AutoShape 28"/>
          <p:cNvSpPr>
            <a:spLocks/>
          </p:cNvSpPr>
          <p:nvPr/>
        </p:nvSpPr>
        <p:spPr bwMode="auto">
          <a:xfrm>
            <a:off x="2582863" y="3533775"/>
            <a:ext cx="385762" cy="1289050"/>
          </a:xfrm>
          <a:prstGeom prst="leftBrace">
            <a:avLst>
              <a:gd name="adj1" fmla="val 27846"/>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9309" name="AutoShape 29"/>
          <p:cNvSpPr>
            <a:spLocks noChangeArrowheads="1"/>
          </p:cNvSpPr>
          <p:nvPr/>
        </p:nvSpPr>
        <p:spPr bwMode="auto">
          <a:xfrm>
            <a:off x="4627563" y="2659063"/>
            <a:ext cx="679450" cy="231775"/>
          </a:xfrm>
          <a:prstGeom prst="leftRightArrow">
            <a:avLst>
              <a:gd name="adj1" fmla="val 27398"/>
              <a:gd name="adj2" fmla="val 61602"/>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a:t>WIS Overview</a:t>
            </a:r>
          </a:p>
        </p:txBody>
      </p:sp>
      <p:sp>
        <p:nvSpPr>
          <p:cNvPr id="33" name="Slide Number Placeholder 5"/>
          <p:cNvSpPr>
            <a:spLocks noGrp="1"/>
          </p:cNvSpPr>
          <p:nvPr>
            <p:ph type="sldNum" sz="quarter" idx="12"/>
          </p:nvPr>
        </p:nvSpPr>
        <p:spPr/>
        <p:txBody>
          <a:bodyPr/>
          <a:lstStyle/>
          <a:p>
            <a:fld id="{D6319AB1-C5EC-4C54-9A99-5EBE7512E357}" type="slidenum">
              <a:rPr lang="en-US"/>
              <a:pPr/>
              <a:t>18</a:t>
            </a:fld>
            <a:endParaRPr lang="en-US"/>
          </a:p>
        </p:txBody>
      </p:sp>
      <p:sp>
        <p:nvSpPr>
          <p:cNvPr id="1891330" name="AutoShape 2"/>
          <p:cNvSpPr>
            <a:spLocks noChangeArrowheads="1"/>
          </p:cNvSpPr>
          <p:nvPr/>
        </p:nvSpPr>
        <p:spPr bwMode="auto">
          <a:xfrm rot="5400000">
            <a:off x="5295901" y="3113087"/>
            <a:ext cx="857250" cy="206375"/>
          </a:xfrm>
          <a:prstGeom prst="rightArrow">
            <a:avLst>
              <a:gd name="adj1" fmla="val 46667"/>
              <a:gd name="adj2" fmla="val 84115"/>
            </a:avLst>
          </a:prstGeom>
          <a:solidFill>
            <a:srgbClr val="FFCC99"/>
          </a:solidFill>
          <a:ln w="9525">
            <a:solidFill>
              <a:srgbClr val="000000"/>
            </a:solidFill>
            <a:miter lim="800000"/>
            <a:headEnd/>
            <a:tailEnd/>
          </a:ln>
        </p:spPr>
        <p:txBody>
          <a:bodyPr/>
          <a:lstStyle/>
          <a:p>
            <a:endParaRPr lang="en-US"/>
          </a:p>
        </p:txBody>
      </p:sp>
      <p:sp>
        <p:nvSpPr>
          <p:cNvPr id="1891331" name="AutoShape 3"/>
          <p:cNvSpPr>
            <a:spLocks noChangeArrowheads="1"/>
          </p:cNvSpPr>
          <p:nvPr/>
        </p:nvSpPr>
        <p:spPr bwMode="auto">
          <a:xfrm>
            <a:off x="4935538" y="1765300"/>
            <a:ext cx="417512" cy="257175"/>
          </a:xfrm>
          <a:prstGeom prst="rightArrow">
            <a:avLst>
              <a:gd name="adj1" fmla="val 37037"/>
              <a:gd name="adj2" fmla="val 5679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32" name="Rectangle 4"/>
          <p:cNvSpPr>
            <a:spLocks noGrp="1" noChangeArrowheads="1"/>
          </p:cNvSpPr>
          <p:nvPr>
            <p:ph type="title"/>
          </p:nvPr>
        </p:nvSpPr>
        <p:spPr>
          <a:xfrm>
            <a:off x="1395413" y="387350"/>
            <a:ext cx="8320087" cy="596900"/>
          </a:xfrm>
        </p:spPr>
        <p:txBody>
          <a:bodyPr/>
          <a:lstStyle/>
          <a:p>
            <a:r>
              <a:rPr lang="en-US" sz="3200"/>
              <a:t>Global Terrestrial Observing System (GTOS)</a:t>
            </a:r>
          </a:p>
        </p:txBody>
      </p:sp>
      <p:sp>
        <p:nvSpPr>
          <p:cNvPr id="1891333" name="AutoShape 5"/>
          <p:cNvSpPr>
            <a:spLocks noChangeArrowheads="1"/>
          </p:cNvSpPr>
          <p:nvPr/>
        </p:nvSpPr>
        <p:spPr bwMode="auto">
          <a:xfrm rot="5400000">
            <a:off x="4714082" y="2758281"/>
            <a:ext cx="1536700" cy="217487"/>
          </a:xfrm>
          <a:prstGeom prst="rightArrow">
            <a:avLst>
              <a:gd name="adj1" fmla="val 47620"/>
              <a:gd name="adj2" fmla="val 81387"/>
            </a:avLst>
          </a:prstGeom>
          <a:solidFill>
            <a:srgbClr val="FFCC99"/>
          </a:solidFill>
          <a:ln w="9525">
            <a:solidFill>
              <a:srgbClr val="000000"/>
            </a:solidFill>
            <a:miter lim="800000"/>
            <a:headEnd/>
            <a:tailEnd/>
          </a:ln>
        </p:spPr>
        <p:txBody>
          <a:bodyPr/>
          <a:lstStyle/>
          <a:p>
            <a:endParaRPr lang="en-US"/>
          </a:p>
        </p:txBody>
      </p:sp>
      <p:sp>
        <p:nvSpPr>
          <p:cNvPr id="1891334" name="AutoShape 6"/>
          <p:cNvSpPr>
            <a:spLocks noChangeArrowheads="1"/>
          </p:cNvSpPr>
          <p:nvPr/>
        </p:nvSpPr>
        <p:spPr bwMode="auto">
          <a:xfrm>
            <a:off x="7370763" y="3028950"/>
            <a:ext cx="671512" cy="263525"/>
          </a:xfrm>
          <a:prstGeom prst="rightArrow">
            <a:avLst>
              <a:gd name="adj1" fmla="val 50000"/>
              <a:gd name="adj2" fmla="val 63705"/>
            </a:avLst>
          </a:prstGeom>
          <a:solidFill>
            <a:srgbClr val="FFCC99"/>
          </a:solidFill>
          <a:ln w="9525">
            <a:solidFill>
              <a:srgbClr val="000000"/>
            </a:solidFill>
            <a:miter lim="800000"/>
            <a:headEnd/>
            <a:tailEnd/>
          </a:ln>
        </p:spPr>
        <p:txBody>
          <a:bodyPr/>
          <a:lstStyle/>
          <a:p>
            <a:endParaRPr lang="en-US"/>
          </a:p>
        </p:txBody>
      </p:sp>
      <p:sp>
        <p:nvSpPr>
          <p:cNvPr id="1891335" name="AutoShape 7"/>
          <p:cNvSpPr>
            <a:spLocks noChangeArrowheads="1"/>
          </p:cNvSpPr>
          <p:nvPr/>
        </p:nvSpPr>
        <p:spPr bwMode="auto">
          <a:xfrm>
            <a:off x="7343775" y="2371725"/>
            <a:ext cx="669925" cy="263525"/>
          </a:xfrm>
          <a:prstGeom prst="rightArrow">
            <a:avLst>
              <a:gd name="adj1" fmla="val 50000"/>
              <a:gd name="adj2" fmla="val 63554"/>
            </a:avLst>
          </a:prstGeom>
          <a:solidFill>
            <a:srgbClr val="FFCC99"/>
          </a:solidFill>
          <a:ln w="9525">
            <a:solidFill>
              <a:srgbClr val="000000"/>
            </a:solidFill>
            <a:miter lim="800000"/>
            <a:headEnd/>
            <a:tailEnd/>
          </a:ln>
        </p:spPr>
        <p:txBody>
          <a:bodyPr/>
          <a:lstStyle/>
          <a:p>
            <a:endParaRPr lang="en-US"/>
          </a:p>
        </p:txBody>
      </p:sp>
      <p:sp>
        <p:nvSpPr>
          <p:cNvPr id="1891336" name="AutoShape 8"/>
          <p:cNvSpPr>
            <a:spLocks noChangeArrowheads="1"/>
          </p:cNvSpPr>
          <p:nvPr/>
        </p:nvSpPr>
        <p:spPr bwMode="auto">
          <a:xfrm rot="5400000">
            <a:off x="5721351" y="3198812"/>
            <a:ext cx="615950" cy="244475"/>
          </a:xfrm>
          <a:prstGeom prst="rightArrow">
            <a:avLst>
              <a:gd name="adj1" fmla="val 39444"/>
              <a:gd name="adj2" fmla="val 60468"/>
            </a:avLst>
          </a:prstGeom>
          <a:solidFill>
            <a:srgbClr val="FFCC99"/>
          </a:solidFill>
          <a:ln w="9525">
            <a:solidFill>
              <a:srgbClr val="000000"/>
            </a:solidFill>
            <a:miter lim="800000"/>
            <a:headEnd/>
            <a:tailEnd/>
          </a:ln>
        </p:spPr>
        <p:txBody>
          <a:bodyPr/>
          <a:lstStyle/>
          <a:p>
            <a:endParaRPr lang="en-US"/>
          </a:p>
        </p:txBody>
      </p:sp>
      <p:sp>
        <p:nvSpPr>
          <p:cNvPr id="1891337" name="AutoShape 9"/>
          <p:cNvSpPr>
            <a:spLocks noChangeArrowheads="1"/>
          </p:cNvSpPr>
          <p:nvPr/>
        </p:nvSpPr>
        <p:spPr bwMode="auto">
          <a:xfrm>
            <a:off x="5605463" y="2251075"/>
            <a:ext cx="2068512" cy="552450"/>
          </a:xfrm>
          <a:prstGeom prst="roundRect">
            <a:avLst>
              <a:gd name="adj" fmla="val 16667"/>
            </a:avLst>
          </a:prstGeom>
          <a:solidFill>
            <a:srgbClr val="FFFF99"/>
          </a:solidFill>
          <a:ln w="9525">
            <a:solidFill>
              <a:srgbClr val="000000"/>
            </a:solidFill>
            <a:round/>
            <a:headEnd/>
            <a:tailEnd/>
          </a:ln>
        </p:spPr>
        <p:txBody>
          <a:bodyPr/>
          <a:lstStyle/>
          <a:p>
            <a:pPr algn="ctr"/>
            <a:r>
              <a:rPr lang="en-US" altLang="zh-CN" sz="1400" b="1">
                <a:latin typeface="Arial" charset="0"/>
                <a:ea typeface="宋体" pitchFamily="2" charset="-122"/>
              </a:rPr>
              <a:t>GTOS Data Centres Directory</a:t>
            </a:r>
            <a:endParaRPr lang="en-GB" altLang="zh-CN" sz="1400" b="1">
              <a:latin typeface="Arial" charset="0"/>
              <a:ea typeface="宋体" pitchFamily="2" charset="-122"/>
            </a:endParaRPr>
          </a:p>
        </p:txBody>
      </p:sp>
      <p:sp>
        <p:nvSpPr>
          <p:cNvPr id="1891338" name="AutoShape 10"/>
          <p:cNvSpPr>
            <a:spLocks noChangeArrowheads="1"/>
          </p:cNvSpPr>
          <p:nvPr/>
        </p:nvSpPr>
        <p:spPr bwMode="auto">
          <a:xfrm>
            <a:off x="5803900" y="2870200"/>
            <a:ext cx="1870075" cy="539750"/>
          </a:xfrm>
          <a:prstGeom prst="roundRect">
            <a:avLst>
              <a:gd name="adj" fmla="val 16667"/>
            </a:avLst>
          </a:prstGeom>
          <a:solidFill>
            <a:srgbClr val="FFFF99"/>
          </a:solidFill>
          <a:ln w="9525">
            <a:solidFill>
              <a:srgbClr val="000000"/>
            </a:solidFill>
            <a:round/>
            <a:headEnd/>
            <a:tailEnd/>
          </a:ln>
        </p:spPr>
        <p:txBody>
          <a:bodyPr/>
          <a:lstStyle/>
          <a:p>
            <a:pPr algn="ctr"/>
            <a:r>
              <a:rPr lang="en-GB" altLang="zh-CN" sz="1400" b="1">
                <a:latin typeface="Arial" charset="0"/>
                <a:ea typeface="宋体" pitchFamily="2" charset="-122"/>
              </a:rPr>
              <a:t>GTOS Resources Directory</a:t>
            </a:r>
          </a:p>
        </p:txBody>
      </p:sp>
      <p:sp>
        <p:nvSpPr>
          <p:cNvPr id="1891339" name="AutoShape 11"/>
          <p:cNvSpPr>
            <a:spLocks noChangeArrowheads="1"/>
          </p:cNvSpPr>
          <p:nvPr/>
        </p:nvSpPr>
        <p:spPr bwMode="auto">
          <a:xfrm>
            <a:off x="7358063" y="1778000"/>
            <a:ext cx="669925" cy="263525"/>
          </a:xfrm>
          <a:prstGeom prst="rightArrow">
            <a:avLst>
              <a:gd name="adj1" fmla="val 50000"/>
              <a:gd name="adj2" fmla="val 63554"/>
            </a:avLst>
          </a:prstGeom>
          <a:solidFill>
            <a:srgbClr val="FFCC99"/>
          </a:solidFill>
          <a:ln w="9525">
            <a:solidFill>
              <a:srgbClr val="000000"/>
            </a:solidFill>
            <a:miter lim="800000"/>
            <a:headEnd/>
            <a:tailEnd/>
          </a:ln>
        </p:spPr>
        <p:txBody>
          <a:bodyPr/>
          <a:lstStyle/>
          <a:p>
            <a:endParaRPr lang="en-US"/>
          </a:p>
        </p:txBody>
      </p:sp>
      <p:sp>
        <p:nvSpPr>
          <p:cNvPr id="1891340" name="AutoShape 12"/>
          <p:cNvSpPr>
            <a:spLocks noChangeArrowheads="1"/>
          </p:cNvSpPr>
          <p:nvPr/>
        </p:nvSpPr>
        <p:spPr bwMode="auto">
          <a:xfrm>
            <a:off x="5349875" y="1644650"/>
            <a:ext cx="2324100" cy="514350"/>
          </a:xfrm>
          <a:prstGeom prst="roundRect">
            <a:avLst>
              <a:gd name="adj" fmla="val 16667"/>
            </a:avLst>
          </a:prstGeom>
          <a:solidFill>
            <a:srgbClr val="FFFF99"/>
          </a:solidFill>
          <a:ln w="9525">
            <a:solidFill>
              <a:srgbClr val="000000"/>
            </a:solidFill>
            <a:round/>
            <a:headEnd/>
            <a:tailEnd/>
          </a:ln>
        </p:spPr>
        <p:txBody>
          <a:bodyPr/>
          <a:lstStyle/>
          <a:p>
            <a:pPr algn="ctr"/>
            <a:r>
              <a:rPr lang="en-US" altLang="zh-CN" sz="1200" b="1">
                <a:latin typeface="Arial" charset="0"/>
                <a:ea typeface="宋体" pitchFamily="2" charset="-122"/>
              </a:rPr>
              <a:t>Terrestrial Ecosystems Monitoring Sites (TEMS)</a:t>
            </a:r>
            <a:endParaRPr lang="en-GB" altLang="zh-CN" sz="1200" b="1">
              <a:latin typeface="Arial" charset="0"/>
              <a:ea typeface="宋体" pitchFamily="2" charset="-122"/>
            </a:endParaRPr>
          </a:p>
        </p:txBody>
      </p:sp>
      <p:sp>
        <p:nvSpPr>
          <p:cNvPr id="1891341" name="AutoShape 13"/>
          <p:cNvSpPr>
            <a:spLocks noChangeArrowheads="1"/>
          </p:cNvSpPr>
          <p:nvPr/>
        </p:nvSpPr>
        <p:spPr bwMode="auto">
          <a:xfrm flipV="1">
            <a:off x="4186238" y="2132013"/>
            <a:ext cx="347662" cy="274637"/>
          </a:xfrm>
          <a:prstGeom prst="downArrow">
            <a:avLst>
              <a:gd name="adj1" fmla="val 44444"/>
              <a:gd name="adj2" fmla="val 56602"/>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42" name="AutoShape 14"/>
          <p:cNvSpPr>
            <a:spLocks noChangeArrowheads="1"/>
          </p:cNvSpPr>
          <p:nvPr/>
        </p:nvSpPr>
        <p:spPr bwMode="auto">
          <a:xfrm>
            <a:off x="3614738" y="2352675"/>
            <a:ext cx="1520825" cy="396875"/>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Observations</a:t>
            </a:r>
            <a:endParaRPr lang="en-US" sz="1200" b="1" i="1">
              <a:solidFill>
                <a:srgbClr val="000000"/>
              </a:solidFill>
              <a:latin typeface="Times New Roman" pitchFamily="18" charset="0"/>
              <a:ea typeface="宋体" pitchFamily="2" charset="-122"/>
              <a:cs typeface="Times New Roman" pitchFamily="18" charset="0"/>
            </a:endParaRPr>
          </a:p>
        </p:txBody>
      </p:sp>
      <p:sp>
        <p:nvSpPr>
          <p:cNvPr id="1891343" name="AutoShape 15"/>
          <p:cNvSpPr>
            <a:spLocks noChangeArrowheads="1"/>
          </p:cNvSpPr>
          <p:nvPr/>
        </p:nvSpPr>
        <p:spPr bwMode="auto">
          <a:xfrm>
            <a:off x="3602038" y="1647825"/>
            <a:ext cx="1498600" cy="485775"/>
          </a:xfrm>
          <a:prstGeom prst="roundRect">
            <a:avLst>
              <a:gd name="adj" fmla="val 16667"/>
            </a:avLst>
          </a:prstGeom>
          <a:solidFill>
            <a:srgbClr val="FFFF99"/>
          </a:solidFill>
          <a:ln w="9525">
            <a:solidFill>
              <a:srgbClr val="000000"/>
            </a:solidFill>
            <a:round/>
            <a:headEnd/>
            <a:tailEnd/>
          </a:ln>
        </p:spPr>
        <p:txBody>
          <a:bodyPr/>
          <a:lstStyle/>
          <a:p>
            <a:pPr algn="ctr"/>
            <a:r>
              <a:rPr lang="en-US" sz="1200" b="1">
                <a:solidFill>
                  <a:srgbClr val="000000"/>
                </a:solidFill>
                <a:latin typeface="Tahoma" pitchFamily="34" charset="0"/>
                <a:ea typeface="宋体" pitchFamily="2" charset="-122"/>
                <a:cs typeface="Times New Roman" pitchFamily="18" charset="0"/>
              </a:rPr>
              <a:t>Calibration / Validation</a:t>
            </a:r>
            <a:endParaRPr lang="en-US" sz="1200" b="1" i="1">
              <a:solidFill>
                <a:srgbClr val="000000"/>
              </a:solidFill>
              <a:latin typeface="Times New Roman" pitchFamily="18" charset="0"/>
              <a:ea typeface="宋体" pitchFamily="2" charset="-122"/>
              <a:cs typeface="Times New Roman" pitchFamily="18" charset="0"/>
            </a:endParaRPr>
          </a:p>
        </p:txBody>
      </p:sp>
      <p:grpSp>
        <p:nvGrpSpPr>
          <p:cNvPr id="1891344" name="Group 16"/>
          <p:cNvGrpSpPr>
            <a:grpSpLocks/>
          </p:cNvGrpSpPr>
          <p:nvPr/>
        </p:nvGrpSpPr>
        <p:grpSpPr bwMode="auto">
          <a:xfrm>
            <a:off x="8027988" y="1638300"/>
            <a:ext cx="619125" cy="3352800"/>
            <a:chOff x="3856" y="844"/>
            <a:chExt cx="360" cy="2588"/>
          </a:xfrm>
        </p:grpSpPr>
        <p:sp>
          <p:nvSpPr>
            <p:cNvPr id="1891345" name="AutoShape 17"/>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46" name="Text Box 18"/>
            <p:cNvSpPr txBox="1">
              <a:spLocks noChangeArrowheads="1"/>
            </p:cNvSpPr>
            <p:nvPr/>
          </p:nvSpPr>
          <p:spPr bwMode="auto">
            <a:xfrm flipV="1">
              <a:off x="3877" y="1136"/>
              <a:ext cx="308" cy="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ctr" eaLnBrk="1" hangingPunct="1"/>
              <a:r>
                <a:rPr lang="en-US" sz="2000">
                  <a:latin typeface="Arial" charset="0"/>
                </a:rPr>
                <a:t>Data and Product Users</a:t>
              </a:r>
            </a:p>
          </p:txBody>
        </p:sp>
      </p:grpSp>
      <p:sp>
        <p:nvSpPr>
          <p:cNvPr id="1891347" name="AutoShape 19"/>
          <p:cNvSpPr>
            <a:spLocks noChangeArrowheads="1"/>
          </p:cNvSpPr>
          <p:nvPr/>
        </p:nvSpPr>
        <p:spPr bwMode="auto">
          <a:xfrm>
            <a:off x="7332663" y="3743325"/>
            <a:ext cx="685800" cy="263525"/>
          </a:xfrm>
          <a:prstGeom prst="rightArrow">
            <a:avLst>
              <a:gd name="adj1" fmla="val 50000"/>
              <a:gd name="adj2" fmla="val 65060"/>
            </a:avLst>
          </a:prstGeom>
          <a:solidFill>
            <a:srgbClr val="FFCC99"/>
          </a:solidFill>
          <a:ln w="9525">
            <a:solidFill>
              <a:srgbClr val="000000"/>
            </a:solidFill>
            <a:miter lim="800000"/>
            <a:headEnd/>
            <a:tailEnd/>
          </a:ln>
        </p:spPr>
        <p:txBody>
          <a:bodyPr/>
          <a:lstStyle/>
          <a:p>
            <a:endParaRPr lang="en-US"/>
          </a:p>
        </p:txBody>
      </p:sp>
      <p:sp>
        <p:nvSpPr>
          <p:cNvPr id="1891348" name="AutoShape 20"/>
          <p:cNvSpPr>
            <a:spLocks noChangeArrowheads="1"/>
          </p:cNvSpPr>
          <p:nvPr/>
        </p:nvSpPr>
        <p:spPr bwMode="auto">
          <a:xfrm>
            <a:off x="5035550" y="3641725"/>
            <a:ext cx="2600325" cy="473075"/>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endParaRPr lang="en-GB" altLang="zh-CN" sz="1200">
              <a:latin typeface="Tahoma" pitchFamily="34" charset="0"/>
              <a:ea typeface="宋体" pitchFamily="2" charset="-122"/>
            </a:endParaRPr>
          </a:p>
        </p:txBody>
      </p:sp>
      <p:sp>
        <p:nvSpPr>
          <p:cNvPr id="1891349" name="Oval 21"/>
          <p:cNvSpPr>
            <a:spLocks noChangeArrowheads="1"/>
          </p:cNvSpPr>
          <p:nvPr/>
        </p:nvSpPr>
        <p:spPr bwMode="auto">
          <a:xfrm>
            <a:off x="795338" y="1739900"/>
            <a:ext cx="1774825" cy="16129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Global</a:t>
            </a:r>
            <a:br>
              <a:rPr lang="en-US" sz="1600">
                <a:latin typeface="Arial" charset="0"/>
              </a:rPr>
            </a:br>
            <a:r>
              <a:rPr lang="en-US" sz="1600">
                <a:latin typeface="Arial" charset="0"/>
              </a:rPr>
              <a:t>Terrestrial </a:t>
            </a:r>
            <a:br>
              <a:rPr lang="en-US" sz="1600">
                <a:latin typeface="Arial" charset="0"/>
              </a:rPr>
            </a:br>
            <a:r>
              <a:rPr lang="en-US" sz="1600">
                <a:latin typeface="Arial" charset="0"/>
              </a:rPr>
              <a:t>Observing</a:t>
            </a:r>
            <a:br>
              <a:rPr lang="en-US" sz="1600">
                <a:latin typeface="Arial" charset="0"/>
              </a:rPr>
            </a:br>
            <a:r>
              <a:rPr lang="en-US" sz="1600">
                <a:latin typeface="Arial" charset="0"/>
              </a:rPr>
              <a:t>System</a:t>
            </a:r>
            <a:br>
              <a:rPr lang="en-US" sz="1600">
                <a:latin typeface="Arial" charset="0"/>
              </a:rPr>
            </a:br>
            <a:r>
              <a:rPr lang="en-US" sz="1600">
                <a:latin typeface="Arial" charset="0"/>
              </a:rPr>
              <a:t>(GTOS)</a:t>
            </a:r>
          </a:p>
        </p:txBody>
      </p:sp>
      <p:sp>
        <p:nvSpPr>
          <p:cNvPr id="1891350" name="Oval 22"/>
          <p:cNvSpPr>
            <a:spLocks noChangeArrowheads="1"/>
          </p:cNvSpPr>
          <p:nvPr/>
        </p:nvSpPr>
        <p:spPr bwMode="auto">
          <a:xfrm>
            <a:off x="795338" y="3362325"/>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91351" name="AutoShape 23"/>
          <p:cNvSpPr>
            <a:spLocks/>
          </p:cNvSpPr>
          <p:nvPr/>
        </p:nvSpPr>
        <p:spPr bwMode="auto">
          <a:xfrm>
            <a:off x="2573338" y="1576388"/>
            <a:ext cx="384175" cy="1927225"/>
          </a:xfrm>
          <a:prstGeom prst="leftBrace">
            <a:avLst>
              <a:gd name="adj1" fmla="val 41804"/>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52" name="AutoShape 24"/>
          <p:cNvSpPr>
            <a:spLocks/>
          </p:cNvSpPr>
          <p:nvPr/>
        </p:nvSpPr>
        <p:spPr bwMode="auto">
          <a:xfrm>
            <a:off x="2582863" y="3533775"/>
            <a:ext cx="385762" cy="1289050"/>
          </a:xfrm>
          <a:prstGeom prst="leftBrace">
            <a:avLst>
              <a:gd name="adj1" fmla="val 27846"/>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53" name="AutoShape 25"/>
          <p:cNvSpPr>
            <a:spLocks noChangeArrowheads="1"/>
          </p:cNvSpPr>
          <p:nvPr/>
        </p:nvSpPr>
        <p:spPr bwMode="auto">
          <a:xfrm>
            <a:off x="6156325" y="4095750"/>
            <a:ext cx="385763" cy="327025"/>
          </a:xfrm>
          <a:custGeom>
            <a:avLst/>
            <a:gdLst>
              <a:gd name="G0" fmla="+- 9257 0 0"/>
              <a:gd name="G1" fmla="+- 17743 0 0"/>
              <a:gd name="G2" fmla="+- 7235 0 0"/>
              <a:gd name="G3" fmla="*/ 9257 1 2"/>
              <a:gd name="G4" fmla="+- G3 10800 0"/>
              <a:gd name="G5" fmla="+- 21600 9257 17743"/>
              <a:gd name="G6" fmla="+- 17743 7235 0"/>
              <a:gd name="G7" fmla="*/ G6 1 2"/>
              <a:gd name="G8" fmla="*/ 17743 2 1"/>
              <a:gd name="G9" fmla="+- G8 0 21600"/>
              <a:gd name="G10" fmla="*/ 21600 G0 G1"/>
              <a:gd name="G11" fmla="*/ 21600 G4 G1"/>
              <a:gd name="G12" fmla="*/ 21600 G5 G1"/>
              <a:gd name="G13" fmla="*/ 21600 G7 G1"/>
              <a:gd name="G14" fmla="*/ 17743 1 2"/>
              <a:gd name="G15" fmla="+- G5 0 G4"/>
              <a:gd name="G16" fmla="+- G0 0 G4"/>
              <a:gd name="G17" fmla="*/ G2 G15 G16"/>
              <a:gd name="T0" fmla="*/ 15429 w 21600"/>
              <a:gd name="T1" fmla="*/ 0 h 21600"/>
              <a:gd name="T2" fmla="*/ 9257 w 21600"/>
              <a:gd name="T3" fmla="*/ 7235 h 21600"/>
              <a:gd name="T4" fmla="*/ 0 w 21600"/>
              <a:gd name="T5" fmla="*/ 18783 h 21600"/>
              <a:gd name="T6" fmla="*/ 8872 w 21600"/>
              <a:gd name="T7" fmla="*/ 21600 h 21600"/>
              <a:gd name="T8" fmla="*/ 17743 w 21600"/>
              <a:gd name="T9" fmla="*/ 15204 h 21600"/>
              <a:gd name="T10" fmla="*/ 21600 w 21600"/>
              <a:gd name="T11" fmla="*/ 723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35"/>
                </a:lnTo>
                <a:lnTo>
                  <a:pt x="13114" y="7235"/>
                </a:lnTo>
                <a:lnTo>
                  <a:pt x="13114" y="15965"/>
                </a:lnTo>
                <a:lnTo>
                  <a:pt x="0" y="15965"/>
                </a:lnTo>
                <a:lnTo>
                  <a:pt x="0" y="21600"/>
                </a:lnTo>
                <a:lnTo>
                  <a:pt x="17743" y="21600"/>
                </a:lnTo>
                <a:lnTo>
                  <a:pt x="17743" y="7235"/>
                </a:lnTo>
                <a:lnTo>
                  <a:pt x="21600" y="7235"/>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54" name="AutoShape 26"/>
          <p:cNvSpPr>
            <a:spLocks noChangeArrowheads="1"/>
          </p:cNvSpPr>
          <p:nvPr/>
        </p:nvSpPr>
        <p:spPr bwMode="auto">
          <a:xfrm>
            <a:off x="5832475" y="4365625"/>
            <a:ext cx="2157413" cy="314325"/>
          </a:xfrm>
          <a:prstGeom prst="rightArrow">
            <a:avLst>
              <a:gd name="adj1" fmla="val 36935"/>
              <a:gd name="adj2" fmla="val 48840"/>
            </a:avLst>
          </a:prstGeom>
          <a:solidFill>
            <a:srgbClr val="FFCC99"/>
          </a:solidFill>
          <a:ln w="9525">
            <a:solidFill>
              <a:srgbClr val="000000"/>
            </a:solidFill>
            <a:miter lim="800000"/>
            <a:headEnd/>
            <a:tailEnd/>
          </a:ln>
        </p:spPr>
        <p:txBody>
          <a:bodyPr/>
          <a:lstStyle/>
          <a:p>
            <a:endParaRPr lang="en-US"/>
          </a:p>
        </p:txBody>
      </p:sp>
      <p:sp>
        <p:nvSpPr>
          <p:cNvPr id="1891355" name="AutoShape 27"/>
          <p:cNvSpPr>
            <a:spLocks noChangeArrowheads="1"/>
          </p:cNvSpPr>
          <p:nvPr/>
        </p:nvSpPr>
        <p:spPr bwMode="auto">
          <a:xfrm>
            <a:off x="3275013" y="4187825"/>
            <a:ext cx="2976562" cy="4762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Data Collection or Production Centres (DCPC's)</a:t>
            </a:r>
            <a:r>
              <a:rPr lang="en-GB" altLang="zh-CN" sz="1200" b="1">
                <a:solidFill>
                  <a:srgbClr val="000000"/>
                </a:solidFill>
                <a:latin typeface="Tahoma" pitchFamily="34" charset="0"/>
                <a:ea typeface="宋体" pitchFamily="2" charset="-122"/>
                <a:cs typeface="Times New Roman" pitchFamily="18" charset="0"/>
              </a:rPr>
              <a:t> </a:t>
            </a:r>
          </a:p>
        </p:txBody>
      </p:sp>
      <p:sp>
        <p:nvSpPr>
          <p:cNvPr id="1891356" name="AutoShape 28"/>
          <p:cNvSpPr>
            <a:spLocks noChangeArrowheads="1"/>
          </p:cNvSpPr>
          <p:nvPr/>
        </p:nvSpPr>
        <p:spPr bwMode="auto">
          <a:xfrm rot="-5400000">
            <a:off x="3863976" y="3900487"/>
            <a:ext cx="234950" cy="320675"/>
          </a:xfrm>
          <a:prstGeom prst="leftRightArrow">
            <a:avLst>
              <a:gd name="adj1" fmla="val 41944"/>
              <a:gd name="adj2" fmla="val 3480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57" name="AutoShape 29"/>
          <p:cNvSpPr>
            <a:spLocks noChangeArrowheads="1"/>
          </p:cNvSpPr>
          <p:nvPr/>
        </p:nvSpPr>
        <p:spPr bwMode="auto">
          <a:xfrm>
            <a:off x="4725988" y="3686175"/>
            <a:ext cx="336550" cy="269875"/>
          </a:xfrm>
          <a:prstGeom prst="leftRightArrow">
            <a:avLst>
              <a:gd name="adj1" fmla="val 33991"/>
              <a:gd name="adj2" fmla="val 3617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1358" name="AutoShape 30"/>
          <p:cNvSpPr>
            <a:spLocks noChangeArrowheads="1"/>
          </p:cNvSpPr>
          <p:nvPr/>
        </p:nvSpPr>
        <p:spPr bwMode="auto">
          <a:xfrm>
            <a:off x="3013075" y="3646488"/>
            <a:ext cx="1712913" cy="3048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66"/>
                </a:solidFill>
              </a14:hiddenFill>
            </a:ext>
          </a:extLst>
        </p:spPr>
        <p:txBody>
          <a:bodyPr/>
          <a:lstStyle/>
          <a:p>
            <a:pPr algn="ctr"/>
            <a:r>
              <a:rPr lang="en-US" sz="1200" b="1">
                <a:solidFill>
                  <a:srgbClr val="000000"/>
                </a:solidFill>
                <a:latin typeface="Tahoma" pitchFamily="34" charset="0"/>
                <a:ea typeface="宋体" pitchFamily="2" charset="-122"/>
                <a:cs typeface="Times New Roman" pitchFamily="18" charset="0"/>
              </a:rPr>
              <a:t>National Centres </a:t>
            </a:r>
            <a:endParaRPr lang="en-US" sz="1200" b="1" i="1">
              <a:solidFill>
                <a:srgbClr val="000000"/>
              </a:solidFill>
              <a:latin typeface="Tahoma" pitchFamily="34" charset="0"/>
              <a:ea typeface="宋体"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a:t>WIS Overview</a:t>
            </a:r>
          </a:p>
        </p:txBody>
      </p:sp>
      <p:sp>
        <p:nvSpPr>
          <p:cNvPr id="29" name="Slide Number Placeholder 5"/>
          <p:cNvSpPr>
            <a:spLocks noGrp="1"/>
          </p:cNvSpPr>
          <p:nvPr>
            <p:ph type="sldNum" sz="quarter" idx="12"/>
          </p:nvPr>
        </p:nvSpPr>
        <p:spPr/>
        <p:txBody>
          <a:bodyPr/>
          <a:lstStyle/>
          <a:p>
            <a:fld id="{B0E603B7-EC33-4748-8D94-315068A8C7F2}" type="slidenum">
              <a:rPr lang="en-US"/>
              <a:pPr/>
              <a:t>19</a:t>
            </a:fld>
            <a:endParaRPr lang="en-US"/>
          </a:p>
        </p:txBody>
      </p:sp>
      <p:sp>
        <p:nvSpPr>
          <p:cNvPr id="1893378" name="AutoShape 2"/>
          <p:cNvSpPr>
            <a:spLocks noChangeArrowheads="1"/>
          </p:cNvSpPr>
          <p:nvPr/>
        </p:nvSpPr>
        <p:spPr bwMode="auto">
          <a:xfrm>
            <a:off x="6545263" y="4171950"/>
            <a:ext cx="527050" cy="333375"/>
          </a:xfrm>
          <a:custGeom>
            <a:avLst/>
            <a:gdLst>
              <a:gd name="G0" fmla="+- 9257 0 0"/>
              <a:gd name="G1" fmla="+- 17865 0 0"/>
              <a:gd name="G2" fmla="+- 8074 0 0"/>
              <a:gd name="G3" fmla="*/ 9257 1 2"/>
              <a:gd name="G4" fmla="+- G3 10800 0"/>
              <a:gd name="G5" fmla="+- 21600 9257 17865"/>
              <a:gd name="G6" fmla="+- 17865 8074 0"/>
              <a:gd name="G7" fmla="*/ G6 1 2"/>
              <a:gd name="G8" fmla="*/ 17865 2 1"/>
              <a:gd name="G9" fmla="+- G8 0 21600"/>
              <a:gd name="G10" fmla="*/ 21600 G0 G1"/>
              <a:gd name="G11" fmla="*/ 21600 G4 G1"/>
              <a:gd name="G12" fmla="*/ 21600 G5 G1"/>
              <a:gd name="G13" fmla="*/ 21600 G7 G1"/>
              <a:gd name="G14" fmla="*/ 17865 1 2"/>
              <a:gd name="G15" fmla="+- G5 0 G4"/>
              <a:gd name="G16" fmla="+- G0 0 G4"/>
              <a:gd name="G17" fmla="*/ G2 G15 G16"/>
              <a:gd name="T0" fmla="*/ 15429 w 21600"/>
              <a:gd name="T1" fmla="*/ 0 h 21600"/>
              <a:gd name="T2" fmla="*/ 9257 w 21600"/>
              <a:gd name="T3" fmla="*/ 8074 h 21600"/>
              <a:gd name="T4" fmla="*/ 0 w 21600"/>
              <a:gd name="T5" fmla="*/ 18655 h 21600"/>
              <a:gd name="T6" fmla="*/ 8933 w 21600"/>
              <a:gd name="T7" fmla="*/ 21600 h 21600"/>
              <a:gd name="T8" fmla="*/ 17865 w 21600"/>
              <a:gd name="T9" fmla="*/ 15682 h 21600"/>
              <a:gd name="T10" fmla="*/ 21600 w 21600"/>
              <a:gd name="T11" fmla="*/ 807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8074"/>
                </a:lnTo>
                <a:lnTo>
                  <a:pt x="12992" y="8074"/>
                </a:lnTo>
                <a:lnTo>
                  <a:pt x="12992" y="15708"/>
                </a:lnTo>
                <a:lnTo>
                  <a:pt x="0" y="15708"/>
                </a:lnTo>
                <a:lnTo>
                  <a:pt x="0" y="21600"/>
                </a:lnTo>
                <a:lnTo>
                  <a:pt x="17865" y="21600"/>
                </a:lnTo>
                <a:lnTo>
                  <a:pt x="17865" y="8074"/>
                </a:lnTo>
                <a:lnTo>
                  <a:pt x="21600" y="8074"/>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79" name="Rectangle 3"/>
          <p:cNvSpPr>
            <a:spLocks noGrp="1" noChangeArrowheads="1"/>
          </p:cNvSpPr>
          <p:nvPr>
            <p:ph type="title"/>
          </p:nvPr>
        </p:nvSpPr>
        <p:spPr>
          <a:xfrm>
            <a:off x="1173163" y="387350"/>
            <a:ext cx="7546975" cy="596900"/>
          </a:xfrm>
        </p:spPr>
        <p:txBody>
          <a:bodyPr/>
          <a:lstStyle/>
          <a:p>
            <a:r>
              <a:rPr lang="en-US" sz="3200"/>
              <a:t>Global Earth Observations </a:t>
            </a:r>
            <a:br>
              <a:rPr lang="en-US" sz="3200"/>
            </a:br>
            <a:r>
              <a:rPr lang="en-US" sz="3200"/>
              <a:t>System of Systems (GEOSS)</a:t>
            </a:r>
          </a:p>
        </p:txBody>
      </p:sp>
      <p:sp>
        <p:nvSpPr>
          <p:cNvPr id="1893380" name="AutoShape 4"/>
          <p:cNvSpPr>
            <a:spLocks noChangeArrowheads="1"/>
          </p:cNvSpPr>
          <p:nvPr/>
        </p:nvSpPr>
        <p:spPr bwMode="auto">
          <a:xfrm>
            <a:off x="6134100" y="4457700"/>
            <a:ext cx="1843088" cy="352425"/>
          </a:xfrm>
          <a:prstGeom prst="rightArrow">
            <a:avLst>
              <a:gd name="adj1" fmla="val 36935"/>
              <a:gd name="adj2" fmla="val 50288"/>
            </a:avLst>
          </a:prstGeom>
          <a:solidFill>
            <a:srgbClr val="FFCC99"/>
          </a:solidFill>
          <a:ln w="9525">
            <a:solidFill>
              <a:srgbClr val="000000"/>
            </a:solidFill>
            <a:miter lim="800000"/>
            <a:headEnd/>
            <a:tailEnd/>
          </a:ln>
        </p:spPr>
        <p:txBody>
          <a:bodyPr/>
          <a:lstStyle/>
          <a:p>
            <a:endParaRPr lang="en-US"/>
          </a:p>
        </p:txBody>
      </p:sp>
      <p:grpSp>
        <p:nvGrpSpPr>
          <p:cNvPr id="1893381" name="Group 5"/>
          <p:cNvGrpSpPr>
            <a:grpSpLocks/>
          </p:cNvGrpSpPr>
          <p:nvPr/>
        </p:nvGrpSpPr>
        <p:grpSpPr bwMode="auto">
          <a:xfrm>
            <a:off x="8027988" y="1568450"/>
            <a:ext cx="619125" cy="3422650"/>
            <a:chOff x="3856" y="844"/>
            <a:chExt cx="360" cy="2588"/>
          </a:xfrm>
        </p:grpSpPr>
        <p:sp>
          <p:nvSpPr>
            <p:cNvPr id="1893382" name="AutoShape 6"/>
            <p:cNvSpPr>
              <a:spLocks noChangeArrowheads="1"/>
            </p:cNvSpPr>
            <p:nvPr/>
          </p:nvSpPr>
          <p:spPr bwMode="auto">
            <a:xfrm>
              <a:off x="3856" y="844"/>
              <a:ext cx="360" cy="2588"/>
            </a:xfrm>
            <a:prstGeom prst="roundRect">
              <a:avLst>
                <a:gd name="adj" fmla="val 16667"/>
              </a:avLst>
            </a:prstGeom>
            <a:solidFill>
              <a:srgbClr val="FFE7FF"/>
            </a:solidFill>
            <a:ln w="38100">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83" name="Text Box 7"/>
            <p:cNvSpPr txBox="1">
              <a:spLocks noChangeArrowheads="1"/>
            </p:cNvSpPr>
            <p:nvPr/>
          </p:nvSpPr>
          <p:spPr bwMode="auto">
            <a:xfrm flipV="1">
              <a:off x="3877" y="1119"/>
              <a:ext cx="308" cy="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1" hangingPunct="1"/>
              <a:r>
                <a:rPr lang="en-US" sz="2000">
                  <a:latin typeface="Arial" charset="0"/>
                </a:rPr>
                <a:t>Data and Product Users</a:t>
              </a:r>
            </a:p>
          </p:txBody>
        </p:sp>
      </p:grpSp>
      <p:sp>
        <p:nvSpPr>
          <p:cNvPr id="1893384" name="AutoShape 8"/>
          <p:cNvSpPr>
            <a:spLocks noChangeArrowheads="1"/>
          </p:cNvSpPr>
          <p:nvPr/>
        </p:nvSpPr>
        <p:spPr bwMode="auto">
          <a:xfrm>
            <a:off x="7332663" y="3695700"/>
            <a:ext cx="685800" cy="263525"/>
          </a:xfrm>
          <a:prstGeom prst="rightArrow">
            <a:avLst>
              <a:gd name="adj1" fmla="val 50000"/>
              <a:gd name="adj2" fmla="val 65060"/>
            </a:avLst>
          </a:prstGeom>
          <a:solidFill>
            <a:srgbClr val="FFCC99"/>
          </a:solidFill>
          <a:ln w="9525">
            <a:solidFill>
              <a:srgbClr val="000000"/>
            </a:solidFill>
            <a:miter lim="800000"/>
            <a:headEnd/>
            <a:tailEnd/>
          </a:ln>
        </p:spPr>
        <p:txBody>
          <a:bodyPr/>
          <a:lstStyle/>
          <a:p>
            <a:endParaRPr lang="en-US"/>
          </a:p>
        </p:txBody>
      </p:sp>
      <p:sp>
        <p:nvSpPr>
          <p:cNvPr id="1893385" name="AutoShape 9"/>
          <p:cNvSpPr>
            <a:spLocks noChangeArrowheads="1"/>
          </p:cNvSpPr>
          <p:nvPr/>
        </p:nvSpPr>
        <p:spPr bwMode="auto">
          <a:xfrm>
            <a:off x="7302500" y="2152650"/>
            <a:ext cx="684213" cy="263525"/>
          </a:xfrm>
          <a:prstGeom prst="rightArrow">
            <a:avLst>
              <a:gd name="adj1" fmla="val 50000"/>
              <a:gd name="adj2" fmla="val 64910"/>
            </a:avLst>
          </a:prstGeom>
          <a:solidFill>
            <a:srgbClr val="FFCC99"/>
          </a:solidFill>
          <a:ln w="9525">
            <a:solidFill>
              <a:srgbClr val="000000"/>
            </a:solidFill>
            <a:miter lim="800000"/>
            <a:headEnd/>
            <a:tailEnd/>
          </a:ln>
        </p:spPr>
        <p:txBody>
          <a:bodyPr/>
          <a:lstStyle/>
          <a:p>
            <a:endParaRPr lang="en-US"/>
          </a:p>
        </p:txBody>
      </p:sp>
      <p:sp>
        <p:nvSpPr>
          <p:cNvPr id="1893386" name="AutoShape 10"/>
          <p:cNvSpPr>
            <a:spLocks noChangeArrowheads="1"/>
          </p:cNvSpPr>
          <p:nvPr/>
        </p:nvSpPr>
        <p:spPr bwMode="auto">
          <a:xfrm>
            <a:off x="4344988" y="1676400"/>
            <a:ext cx="2025650" cy="1209675"/>
          </a:xfrm>
          <a:prstGeom prst="roundRect">
            <a:avLst>
              <a:gd name="adj" fmla="val 16667"/>
            </a:avLst>
          </a:prstGeom>
          <a:noFill/>
          <a:ln w="762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1800">
              <a:solidFill>
                <a:schemeClr val="hlink"/>
              </a:solidFill>
              <a:latin typeface="Arial" charset="0"/>
            </a:endParaRPr>
          </a:p>
        </p:txBody>
      </p:sp>
      <p:sp>
        <p:nvSpPr>
          <p:cNvPr id="1893387" name="AutoShape 11"/>
          <p:cNvSpPr>
            <a:spLocks noChangeArrowheads="1"/>
          </p:cNvSpPr>
          <p:nvPr/>
        </p:nvSpPr>
        <p:spPr bwMode="auto">
          <a:xfrm flipH="1">
            <a:off x="4408488" y="2174875"/>
            <a:ext cx="490537" cy="168275"/>
          </a:xfrm>
          <a:prstGeom prst="rightArrow">
            <a:avLst>
              <a:gd name="adj1" fmla="val 50000"/>
              <a:gd name="adj2" fmla="val 7287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88" name="AutoShape 12"/>
          <p:cNvSpPr>
            <a:spLocks noChangeArrowheads="1"/>
          </p:cNvSpPr>
          <p:nvPr/>
        </p:nvSpPr>
        <p:spPr bwMode="auto">
          <a:xfrm rot="5400000" flipH="1">
            <a:off x="4022725" y="2251075"/>
            <a:ext cx="660400" cy="196850"/>
          </a:xfrm>
          <a:prstGeom prst="rightArrow">
            <a:avLst>
              <a:gd name="adj1" fmla="val 50000"/>
              <a:gd name="adj2" fmla="val 8387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89" name="AutoShape 13"/>
          <p:cNvSpPr>
            <a:spLocks noChangeArrowheads="1"/>
          </p:cNvSpPr>
          <p:nvPr/>
        </p:nvSpPr>
        <p:spPr bwMode="auto">
          <a:xfrm>
            <a:off x="5964238" y="2000250"/>
            <a:ext cx="1489075" cy="679450"/>
          </a:xfrm>
          <a:prstGeom prst="roundRect">
            <a:avLst>
              <a:gd name="adj" fmla="val 16667"/>
            </a:avLst>
          </a:prstGeom>
          <a:solidFill>
            <a:srgbClr val="CCECFF"/>
          </a:solidFill>
          <a:ln w="9525">
            <a:solidFill>
              <a:srgbClr val="000000"/>
            </a:solidFill>
            <a:round/>
            <a:headEnd/>
            <a:tailEnd/>
          </a:ln>
        </p:spPr>
        <p:txBody>
          <a:bodyPr/>
          <a:lstStyle/>
          <a:p>
            <a:pPr algn="ctr"/>
            <a:r>
              <a:rPr lang="en-GB" altLang="zh-CN" sz="1200" b="1" dirty="0">
                <a:solidFill>
                  <a:srgbClr val="000000"/>
                </a:solidFill>
                <a:latin typeface="Tahoma" pitchFamily="34" charset="0"/>
                <a:ea typeface="宋体" pitchFamily="2" charset="-122"/>
                <a:cs typeface="Times New Roman" pitchFamily="18" charset="0"/>
              </a:rPr>
              <a:t>GEOSS </a:t>
            </a:r>
            <a:r>
              <a:rPr lang="en-GB" altLang="zh-CN" sz="1200" b="1" dirty="0" smtClean="0">
                <a:solidFill>
                  <a:srgbClr val="000000"/>
                </a:solidFill>
                <a:latin typeface="Tahoma" pitchFamily="34" charset="0"/>
                <a:ea typeface="宋体" pitchFamily="2" charset="-122"/>
                <a:cs typeface="Times New Roman" pitchFamily="18" charset="0"/>
              </a:rPr>
              <a:t>Clearinghouse / Broker </a:t>
            </a:r>
            <a:endParaRPr lang="en-GB" altLang="zh-CN" sz="1200" b="1" dirty="0">
              <a:solidFill>
                <a:srgbClr val="000000"/>
              </a:solidFill>
              <a:latin typeface="Tahoma" pitchFamily="34" charset="0"/>
              <a:ea typeface="宋体" pitchFamily="2" charset="-122"/>
              <a:cs typeface="Times New Roman" pitchFamily="18" charset="0"/>
            </a:endParaRPr>
          </a:p>
        </p:txBody>
      </p:sp>
      <p:sp>
        <p:nvSpPr>
          <p:cNvPr id="1893391" name="AutoShape 15"/>
          <p:cNvSpPr>
            <a:spLocks noChangeArrowheads="1"/>
          </p:cNvSpPr>
          <p:nvPr/>
        </p:nvSpPr>
        <p:spPr bwMode="auto">
          <a:xfrm>
            <a:off x="3759200" y="2520950"/>
            <a:ext cx="1108075" cy="673100"/>
          </a:xfrm>
          <a:prstGeom prst="roundRect">
            <a:avLst>
              <a:gd name="adj" fmla="val 1666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latin typeface="Tahoma" pitchFamily="34" charset="0"/>
              </a:rPr>
              <a:t>Earth </a:t>
            </a:r>
            <a:br>
              <a:rPr lang="en-US" sz="1200" b="1">
                <a:latin typeface="Tahoma" pitchFamily="34" charset="0"/>
              </a:rPr>
            </a:br>
            <a:r>
              <a:rPr lang="en-US" sz="1200" b="1">
                <a:latin typeface="Tahoma" pitchFamily="34" charset="0"/>
              </a:rPr>
              <a:t>Observation</a:t>
            </a:r>
            <a:br>
              <a:rPr lang="en-US" sz="1200" b="1">
                <a:latin typeface="Tahoma" pitchFamily="34" charset="0"/>
              </a:rPr>
            </a:br>
            <a:r>
              <a:rPr lang="en-US" sz="1200" b="1">
                <a:latin typeface="Tahoma" pitchFamily="34" charset="0"/>
              </a:rPr>
              <a:t>Systems</a:t>
            </a:r>
          </a:p>
        </p:txBody>
      </p:sp>
      <p:sp>
        <p:nvSpPr>
          <p:cNvPr id="1893392" name="AutoShape 16"/>
          <p:cNvSpPr>
            <a:spLocks noChangeArrowheads="1"/>
          </p:cNvSpPr>
          <p:nvPr/>
        </p:nvSpPr>
        <p:spPr bwMode="auto">
          <a:xfrm>
            <a:off x="3759200" y="1374775"/>
            <a:ext cx="1108075" cy="673100"/>
          </a:xfrm>
          <a:prstGeom prst="roundRect">
            <a:avLst>
              <a:gd name="adj" fmla="val 1666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latin typeface="Tahoma" pitchFamily="34" charset="0"/>
              </a:rPr>
              <a:t>Earth </a:t>
            </a:r>
            <a:br>
              <a:rPr lang="en-US" sz="1200" b="1">
                <a:latin typeface="Tahoma" pitchFamily="34" charset="0"/>
              </a:rPr>
            </a:br>
            <a:r>
              <a:rPr lang="en-US" sz="1200" b="1">
                <a:latin typeface="Tahoma" pitchFamily="34" charset="0"/>
              </a:rPr>
              <a:t>System</a:t>
            </a:r>
            <a:br>
              <a:rPr lang="en-US" sz="1200" b="1">
                <a:latin typeface="Tahoma" pitchFamily="34" charset="0"/>
              </a:rPr>
            </a:br>
            <a:r>
              <a:rPr lang="en-US" sz="1200" b="1">
                <a:latin typeface="Tahoma" pitchFamily="34" charset="0"/>
              </a:rPr>
              <a:t>Models</a:t>
            </a:r>
          </a:p>
        </p:txBody>
      </p:sp>
      <p:sp>
        <p:nvSpPr>
          <p:cNvPr id="1893393" name="AutoShape 17"/>
          <p:cNvSpPr>
            <a:spLocks noChangeArrowheads="1"/>
          </p:cNvSpPr>
          <p:nvPr/>
        </p:nvSpPr>
        <p:spPr bwMode="auto">
          <a:xfrm>
            <a:off x="4894263" y="1920875"/>
            <a:ext cx="839787" cy="673100"/>
          </a:xfrm>
          <a:prstGeom prst="roundRect">
            <a:avLst>
              <a:gd name="adj" fmla="val 16667"/>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200" b="1">
                <a:latin typeface="Tahoma" pitchFamily="34" charset="0"/>
              </a:rPr>
              <a:t>Other </a:t>
            </a:r>
            <a:br>
              <a:rPr lang="en-US" sz="1200" b="1">
                <a:latin typeface="Tahoma" pitchFamily="34" charset="0"/>
              </a:rPr>
            </a:br>
            <a:r>
              <a:rPr lang="en-US" sz="1200" b="1">
                <a:latin typeface="Tahoma" pitchFamily="34" charset="0"/>
              </a:rPr>
              <a:t>Data</a:t>
            </a:r>
            <a:br>
              <a:rPr lang="en-US" sz="1200" b="1">
                <a:latin typeface="Tahoma" pitchFamily="34" charset="0"/>
              </a:rPr>
            </a:br>
            <a:r>
              <a:rPr lang="en-US" sz="1200" b="1">
                <a:latin typeface="Tahoma" pitchFamily="34" charset="0"/>
              </a:rPr>
              <a:t>Sources</a:t>
            </a:r>
          </a:p>
        </p:txBody>
      </p:sp>
      <p:sp>
        <p:nvSpPr>
          <p:cNvPr id="1893394" name="AutoShape 18"/>
          <p:cNvSpPr>
            <a:spLocks noChangeArrowheads="1"/>
          </p:cNvSpPr>
          <p:nvPr/>
        </p:nvSpPr>
        <p:spPr bwMode="auto">
          <a:xfrm>
            <a:off x="5365750" y="3479800"/>
            <a:ext cx="2119313" cy="7048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a:latin typeface="Tahoma" pitchFamily="34" charset="0"/>
                <a:ea typeface="宋体" pitchFamily="2" charset="-122"/>
              </a:rPr>
              <a:t>WIS Global Information System Centres (GISC's)</a:t>
            </a:r>
            <a:r>
              <a:rPr lang="en-US" altLang="zh-CN" sz="1200">
                <a:latin typeface="Tahoma" pitchFamily="34" charset="0"/>
                <a:ea typeface="宋体" pitchFamily="2" charset="-122"/>
              </a:rPr>
              <a:t> </a:t>
            </a:r>
            <a:endParaRPr lang="en-GB" altLang="zh-CN" sz="1200">
              <a:latin typeface="Tahoma" pitchFamily="34" charset="0"/>
              <a:ea typeface="宋体" pitchFamily="2" charset="-122"/>
            </a:endParaRPr>
          </a:p>
        </p:txBody>
      </p:sp>
      <p:sp>
        <p:nvSpPr>
          <p:cNvPr id="1893395" name="Oval 19"/>
          <p:cNvSpPr>
            <a:spLocks noChangeArrowheads="1"/>
          </p:cNvSpPr>
          <p:nvPr/>
        </p:nvSpPr>
        <p:spPr bwMode="auto">
          <a:xfrm>
            <a:off x="825500" y="3251200"/>
            <a:ext cx="1774825" cy="16129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a:latin typeface="Arial" charset="0"/>
              </a:rPr>
              <a:t>WMO </a:t>
            </a:r>
            <a:br>
              <a:rPr lang="en-US" sz="1800">
                <a:latin typeface="Arial" charset="0"/>
              </a:rPr>
            </a:br>
            <a:r>
              <a:rPr lang="en-US" sz="1800">
                <a:latin typeface="Arial" charset="0"/>
              </a:rPr>
              <a:t>Information</a:t>
            </a:r>
            <a:br>
              <a:rPr lang="en-US" sz="1800">
                <a:latin typeface="Arial" charset="0"/>
              </a:rPr>
            </a:br>
            <a:r>
              <a:rPr lang="en-US" sz="1800">
                <a:latin typeface="Arial" charset="0"/>
              </a:rPr>
              <a:t>System</a:t>
            </a:r>
            <a:br>
              <a:rPr lang="en-US" sz="1800">
                <a:latin typeface="Arial" charset="0"/>
              </a:rPr>
            </a:br>
            <a:r>
              <a:rPr lang="en-US" sz="1800">
                <a:latin typeface="Arial" charset="0"/>
              </a:rPr>
              <a:t>(WIS)</a:t>
            </a:r>
          </a:p>
        </p:txBody>
      </p:sp>
      <p:sp>
        <p:nvSpPr>
          <p:cNvPr id="1893396" name="Oval 20"/>
          <p:cNvSpPr>
            <a:spLocks noChangeArrowheads="1"/>
          </p:cNvSpPr>
          <p:nvPr/>
        </p:nvSpPr>
        <p:spPr bwMode="auto">
          <a:xfrm>
            <a:off x="842963" y="1609725"/>
            <a:ext cx="1774825" cy="1612900"/>
          </a:xfrm>
          <a:prstGeom prst="ellipse">
            <a:avLst/>
          </a:prstGeom>
          <a:solidFill>
            <a:srgbClr val="CCE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a:latin typeface="Arial" charset="0"/>
              </a:rPr>
              <a:t>Global Earth</a:t>
            </a:r>
            <a:br>
              <a:rPr lang="en-US" sz="1600">
                <a:latin typeface="Arial" charset="0"/>
              </a:rPr>
            </a:br>
            <a:r>
              <a:rPr lang="en-US" sz="1600">
                <a:latin typeface="Arial" charset="0"/>
              </a:rPr>
              <a:t>Observations </a:t>
            </a:r>
            <a:br>
              <a:rPr lang="en-US" sz="1600">
                <a:latin typeface="Arial" charset="0"/>
              </a:rPr>
            </a:br>
            <a:r>
              <a:rPr lang="en-US" sz="1600">
                <a:latin typeface="Arial" charset="0"/>
              </a:rPr>
              <a:t>System of </a:t>
            </a:r>
            <a:br>
              <a:rPr lang="en-US" sz="1600">
                <a:latin typeface="Arial" charset="0"/>
              </a:rPr>
            </a:br>
            <a:r>
              <a:rPr lang="en-US" sz="1600">
                <a:latin typeface="Arial" charset="0"/>
              </a:rPr>
              <a:t>Systems </a:t>
            </a:r>
            <a:br>
              <a:rPr lang="en-US" sz="1600">
                <a:latin typeface="Arial" charset="0"/>
              </a:rPr>
            </a:br>
            <a:r>
              <a:rPr lang="en-US" sz="1600">
                <a:latin typeface="Arial" charset="0"/>
              </a:rPr>
              <a:t>(GEOSS)</a:t>
            </a:r>
          </a:p>
        </p:txBody>
      </p:sp>
      <p:sp>
        <p:nvSpPr>
          <p:cNvPr id="1893397" name="AutoShape 21"/>
          <p:cNvSpPr>
            <a:spLocks/>
          </p:cNvSpPr>
          <p:nvPr/>
        </p:nvSpPr>
        <p:spPr bwMode="auto">
          <a:xfrm>
            <a:off x="2593975" y="3346450"/>
            <a:ext cx="384175" cy="1498600"/>
          </a:xfrm>
          <a:prstGeom prst="leftBrace">
            <a:avLst>
              <a:gd name="adj1" fmla="val 32507"/>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98" name="AutoShape 22"/>
          <p:cNvSpPr>
            <a:spLocks/>
          </p:cNvSpPr>
          <p:nvPr/>
        </p:nvSpPr>
        <p:spPr bwMode="auto">
          <a:xfrm>
            <a:off x="2627313" y="1450975"/>
            <a:ext cx="385762" cy="1879600"/>
          </a:xfrm>
          <a:prstGeom prst="leftBrace">
            <a:avLst>
              <a:gd name="adj1" fmla="val 40604"/>
              <a:gd name="adj2" fmla="val 50000"/>
            </a:avLst>
          </a:prstGeom>
          <a:noFill/>
          <a:ln w="1905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399" name="AutoShape 23"/>
          <p:cNvSpPr>
            <a:spLocks noChangeArrowheads="1"/>
          </p:cNvSpPr>
          <p:nvPr/>
        </p:nvSpPr>
        <p:spPr bwMode="auto">
          <a:xfrm>
            <a:off x="3590925" y="4267200"/>
            <a:ext cx="2976563" cy="539750"/>
          </a:xfrm>
          <a:prstGeom prst="roundRect">
            <a:avLst>
              <a:gd name="adj" fmla="val 16667"/>
            </a:avLst>
          </a:prstGeom>
          <a:solidFill>
            <a:schemeClr val="bg1"/>
          </a:solidFill>
          <a:ln w="9525">
            <a:solidFill>
              <a:srgbClr val="000000"/>
            </a:solidFill>
            <a:round/>
            <a:headEnd/>
            <a:tailEnd/>
          </a:ln>
        </p:spPr>
        <p:txBody>
          <a:bodyPr/>
          <a:lstStyle/>
          <a:p>
            <a:pPr algn="ctr"/>
            <a:r>
              <a:rPr lang="en-GB" altLang="zh-CN" sz="1200" b="1" dirty="0" smtClean="0">
                <a:latin typeface="Tahoma" pitchFamily="34" charset="0"/>
                <a:ea typeface="宋体" pitchFamily="2" charset="-122"/>
              </a:rPr>
              <a:t>Data </a:t>
            </a:r>
            <a:r>
              <a:rPr lang="en-GB" altLang="zh-CN" sz="1200" b="1" dirty="0">
                <a:latin typeface="Tahoma" pitchFamily="34" charset="0"/>
                <a:ea typeface="宋体" pitchFamily="2" charset="-122"/>
              </a:rPr>
              <a:t>Collection or Production Centres (DCPC's)</a:t>
            </a:r>
            <a:r>
              <a:rPr lang="en-GB" altLang="zh-CN" sz="1200" b="1" dirty="0">
                <a:solidFill>
                  <a:srgbClr val="000000"/>
                </a:solidFill>
                <a:latin typeface="Tahoma" pitchFamily="34" charset="0"/>
                <a:ea typeface="宋体" pitchFamily="2" charset="-122"/>
                <a:cs typeface="Times New Roman" pitchFamily="18" charset="0"/>
              </a:rPr>
              <a:t> </a:t>
            </a:r>
          </a:p>
        </p:txBody>
      </p:sp>
      <p:sp>
        <p:nvSpPr>
          <p:cNvPr id="1893400" name="AutoShape 24"/>
          <p:cNvSpPr>
            <a:spLocks noChangeArrowheads="1"/>
          </p:cNvSpPr>
          <p:nvPr/>
        </p:nvSpPr>
        <p:spPr bwMode="auto">
          <a:xfrm rot="-5400000">
            <a:off x="4218782" y="3942556"/>
            <a:ext cx="323850" cy="319087"/>
          </a:xfrm>
          <a:prstGeom prst="leftRightArrow">
            <a:avLst>
              <a:gd name="adj1" fmla="val 41574"/>
              <a:gd name="adj2" fmla="val 2324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401" name="AutoShape 25"/>
          <p:cNvSpPr>
            <a:spLocks noChangeArrowheads="1"/>
          </p:cNvSpPr>
          <p:nvPr/>
        </p:nvSpPr>
        <p:spPr bwMode="auto">
          <a:xfrm>
            <a:off x="4849813" y="3549650"/>
            <a:ext cx="509587" cy="269875"/>
          </a:xfrm>
          <a:prstGeom prst="leftRightArrow">
            <a:avLst>
              <a:gd name="adj1" fmla="val 33991"/>
              <a:gd name="adj2" fmla="val 5477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3402" name="AutoShape 26"/>
          <p:cNvSpPr>
            <a:spLocks noChangeArrowheads="1"/>
          </p:cNvSpPr>
          <p:nvPr/>
        </p:nvSpPr>
        <p:spPr bwMode="auto">
          <a:xfrm>
            <a:off x="3605213" y="3332163"/>
            <a:ext cx="1244600" cy="6096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66"/>
                </a:solidFill>
              </a14:hiddenFill>
            </a:ext>
          </a:extLst>
        </p:spPr>
        <p:txBody>
          <a:bodyPr/>
          <a:lstStyle/>
          <a:p>
            <a:pPr algn="ctr"/>
            <a:r>
              <a:rPr lang="en-US" sz="1200" b="1">
                <a:solidFill>
                  <a:srgbClr val="000000"/>
                </a:solidFill>
                <a:latin typeface="Tahoma" pitchFamily="34" charset="0"/>
                <a:ea typeface="宋体" pitchFamily="2" charset="-122"/>
                <a:cs typeface="Times New Roman" pitchFamily="18" charset="0"/>
              </a:rPr>
              <a:t>National Centres </a:t>
            </a:r>
            <a:endParaRPr lang="en-US" sz="1200" b="1" i="1">
              <a:solidFill>
                <a:srgbClr val="000000"/>
              </a:solidFill>
              <a:latin typeface="Tahoma" pitchFamily="34" charset="0"/>
              <a:ea typeface="宋体" pitchFamily="2" charset="-122"/>
              <a:cs typeface="Times New Roman" pitchFamily="18" charset="0"/>
            </a:endParaRPr>
          </a:p>
        </p:txBody>
      </p:sp>
      <p:sp>
        <p:nvSpPr>
          <p:cNvPr id="30" name="AutoShape 25"/>
          <p:cNvSpPr>
            <a:spLocks noChangeArrowheads="1"/>
          </p:cNvSpPr>
          <p:nvPr/>
        </p:nvSpPr>
        <p:spPr bwMode="auto">
          <a:xfrm rot="5400000">
            <a:off x="6442528" y="2961481"/>
            <a:ext cx="766762" cy="269875"/>
          </a:xfrm>
          <a:prstGeom prst="leftRightArrow">
            <a:avLst>
              <a:gd name="adj1" fmla="val 33991"/>
              <a:gd name="adj2" fmla="val 54776"/>
            </a:avLst>
          </a:prstGeom>
          <a:solidFill>
            <a:srgbClr val="FFC000"/>
          </a:solidFill>
          <a:ln w="9525">
            <a:solidFill>
              <a:schemeClr val="tx1"/>
            </a:solidFill>
            <a:miter lim="800000"/>
            <a:headEnd/>
            <a:tailEnd/>
          </a:ln>
          <a:effectLs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1485900" y="0"/>
            <a:ext cx="8420100" cy="11430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4000" dirty="0" smtClean="0"/>
              <a:t>The World Weather Watch extended to all WMO </a:t>
            </a:r>
            <a:r>
              <a:rPr lang="en-US" altLang="en-US" sz="4000" dirty="0" err="1" smtClean="0"/>
              <a:t>Programmes</a:t>
            </a:r>
            <a:endParaRPr lang="en-US" altLang="en-US" sz="4000" dirty="0" smtClean="0"/>
          </a:p>
        </p:txBody>
      </p:sp>
      <p:grpSp>
        <p:nvGrpSpPr>
          <p:cNvPr id="29713" name="Group 17"/>
          <p:cNvGrpSpPr>
            <a:grpSpLocks/>
          </p:cNvGrpSpPr>
          <p:nvPr/>
        </p:nvGrpSpPr>
        <p:grpSpPr bwMode="auto">
          <a:xfrm>
            <a:off x="194337" y="1412876"/>
            <a:ext cx="3977878" cy="2314575"/>
            <a:chOff x="113" y="890"/>
            <a:chExt cx="2313" cy="1458"/>
          </a:xfrm>
        </p:grpSpPr>
        <p:pic>
          <p:nvPicPr>
            <p:cNvPr id="36882" name="Picture 6" descr="GOS-overview_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890"/>
              <a:ext cx="2313"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3" name="Text Box 9"/>
            <p:cNvSpPr txBox="1">
              <a:spLocks noChangeArrowheads="1"/>
            </p:cNvSpPr>
            <p:nvPr/>
          </p:nvSpPr>
          <p:spPr bwMode="auto">
            <a:xfrm>
              <a:off x="113" y="935"/>
              <a:ext cx="7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fr-CH" altLang="en-US" b="0">
                  <a:solidFill>
                    <a:schemeClr val="tx1"/>
                  </a:solidFill>
                  <a:latin typeface="Times" charset="0"/>
                </a:rPr>
                <a:t>WIGOS</a:t>
              </a:r>
              <a:endParaRPr lang="en-US" altLang="en-US" b="0">
                <a:solidFill>
                  <a:schemeClr val="tx1"/>
                </a:solidFill>
                <a:latin typeface="Times" charset="0"/>
              </a:endParaRPr>
            </a:p>
          </p:txBody>
        </p:sp>
      </p:grpSp>
      <p:grpSp>
        <p:nvGrpSpPr>
          <p:cNvPr id="29714" name="Group 18"/>
          <p:cNvGrpSpPr>
            <a:grpSpLocks/>
          </p:cNvGrpSpPr>
          <p:nvPr/>
        </p:nvGrpSpPr>
        <p:grpSpPr bwMode="auto">
          <a:xfrm>
            <a:off x="5186892" y="1268413"/>
            <a:ext cx="4349354" cy="2755900"/>
            <a:chOff x="3016" y="799"/>
            <a:chExt cx="2529" cy="1736"/>
          </a:xfrm>
        </p:grpSpPr>
        <p:pic>
          <p:nvPicPr>
            <p:cNvPr id="36880" name="Picture 5" descr="GDPS-cen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 y="1071"/>
              <a:ext cx="2529"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Text Box 11"/>
            <p:cNvSpPr txBox="1">
              <a:spLocks noChangeArrowheads="1"/>
            </p:cNvSpPr>
            <p:nvPr/>
          </p:nvSpPr>
          <p:spPr bwMode="auto">
            <a:xfrm>
              <a:off x="4241" y="799"/>
              <a:ext cx="10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fr-CH" altLang="en-US" b="0">
                  <a:solidFill>
                    <a:schemeClr val="tx1"/>
                  </a:solidFill>
                  <a:latin typeface="Times" charset="0"/>
                </a:rPr>
                <a:t>GDPFS</a:t>
              </a:r>
              <a:endParaRPr lang="en-US" altLang="en-US" b="0">
                <a:solidFill>
                  <a:schemeClr val="tx1"/>
                </a:solidFill>
                <a:latin typeface="Times" charset="0"/>
              </a:endParaRPr>
            </a:p>
          </p:txBody>
        </p:sp>
      </p:grpSp>
      <p:sp>
        <p:nvSpPr>
          <p:cNvPr id="36869" name="Text Box 12"/>
          <p:cNvSpPr txBox="1">
            <a:spLocks noChangeArrowheads="1"/>
          </p:cNvSpPr>
          <p:nvPr/>
        </p:nvSpPr>
        <p:spPr bwMode="auto">
          <a:xfrm>
            <a:off x="740229" y="6400800"/>
            <a:ext cx="76345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en-US" altLang="en-US" i="1" dirty="0" smtClean="0">
                <a:solidFill>
                  <a:schemeClr val="tx1"/>
                </a:solidFill>
                <a:latin typeface="Times" charset="0"/>
              </a:rPr>
              <a:t>Long Live International Cooperation </a:t>
            </a:r>
            <a:r>
              <a:rPr lang="en-US" altLang="en-US" b="0" dirty="0" smtClean="0">
                <a:solidFill>
                  <a:schemeClr val="tx1"/>
                </a:solidFill>
                <a:latin typeface="Times" charset="0"/>
              </a:rPr>
              <a:t>(</a:t>
            </a:r>
            <a:r>
              <a:rPr lang="en-US" altLang="en-US" sz="1400" b="0" dirty="0" err="1" smtClean="0">
                <a:solidFill>
                  <a:schemeClr val="tx1"/>
                </a:solidFill>
                <a:latin typeface="Times" charset="0"/>
              </a:rPr>
              <a:t>Mr</a:t>
            </a:r>
            <a:r>
              <a:rPr lang="en-US" altLang="en-US" sz="1400" b="0" dirty="0" smtClean="0">
                <a:solidFill>
                  <a:schemeClr val="tx1"/>
                </a:solidFill>
                <a:latin typeface="Times" charset="0"/>
              </a:rPr>
              <a:t> Bah, President of WMO RA I</a:t>
            </a:r>
            <a:r>
              <a:rPr lang="en-US" altLang="en-US" b="0" dirty="0" smtClean="0">
                <a:solidFill>
                  <a:schemeClr val="tx1"/>
                </a:solidFill>
                <a:latin typeface="Times" charset="0"/>
              </a:rPr>
              <a:t>)</a:t>
            </a:r>
            <a:endParaRPr lang="en-US" altLang="en-US" b="0" dirty="0">
              <a:solidFill>
                <a:schemeClr val="tx1"/>
              </a:solidFill>
              <a:latin typeface="Times" charset="0"/>
            </a:endParaRPr>
          </a:p>
        </p:txBody>
      </p:sp>
      <p:grpSp>
        <p:nvGrpSpPr>
          <p:cNvPr id="36870" name="Group 19"/>
          <p:cNvGrpSpPr>
            <a:grpSpLocks/>
          </p:cNvGrpSpPr>
          <p:nvPr/>
        </p:nvGrpSpPr>
        <p:grpSpPr bwMode="auto">
          <a:xfrm>
            <a:off x="6591962" y="4149725"/>
            <a:ext cx="3314038" cy="2520950"/>
            <a:chOff x="3833" y="2614"/>
            <a:chExt cx="1927" cy="1588"/>
          </a:xfrm>
        </p:grpSpPr>
        <p:pic>
          <p:nvPicPr>
            <p:cNvPr id="36878" name="Picture 7" descr="MMOP-pics"/>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833" y="2614"/>
              <a:ext cx="145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Text Box 13"/>
            <p:cNvSpPr txBox="1">
              <a:spLocks noChangeArrowheads="1"/>
            </p:cNvSpPr>
            <p:nvPr/>
          </p:nvSpPr>
          <p:spPr bwMode="auto">
            <a:xfrm>
              <a:off x="4672" y="3657"/>
              <a:ext cx="108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fr-CH" altLang="en-US" b="0" dirty="0" smtClean="0">
                  <a:solidFill>
                    <a:schemeClr val="tx1"/>
                  </a:solidFill>
                  <a:latin typeface="Times" charset="0"/>
                </a:rPr>
                <a:t>WMO Programmes</a:t>
              </a:r>
              <a:endParaRPr lang="en-US" altLang="en-US" b="0" dirty="0">
                <a:solidFill>
                  <a:schemeClr val="tx1"/>
                </a:solidFill>
                <a:latin typeface="Times" charset="0"/>
              </a:endParaRPr>
            </a:p>
          </p:txBody>
        </p:sp>
      </p:grpSp>
      <p:grpSp>
        <p:nvGrpSpPr>
          <p:cNvPr id="29716" name="Group 20"/>
          <p:cNvGrpSpPr>
            <a:grpSpLocks/>
          </p:cNvGrpSpPr>
          <p:nvPr/>
        </p:nvGrpSpPr>
        <p:grpSpPr bwMode="auto">
          <a:xfrm>
            <a:off x="350838" y="3860800"/>
            <a:ext cx="2419747" cy="2401888"/>
            <a:chOff x="204" y="2432"/>
            <a:chExt cx="1407" cy="1513"/>
          </a:xfrm>
        </p:grpSpPr>
        <p:pic>
          <p:nvPicPr>
            <p:cNvPr id="36876" name="Picture 14" descr="partnershi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 y="2432"/>
              <a:ext cx="1407" cy="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Text Box 15"/>
            <p:cNvSpPr txBox="1">
              <a:spLocks noChangeArrowheads="1"/>
            </p:cNvSpPr>
            <p:nvPr/>
          </p:nvSpPr>
          <p:spPr bwMode="auto">
            <a:xfrm>
              <a:off x="204" y="3657"/>
              <a:ext cx="12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en-US" altLang="en-US" b="0">
                  <a:solidFill>
                    <a:schemeClr val="tx1"/>
                  </a:solidFill>
                  <a:latin typeface="Times" charset="0"/>
                </a:rPr>
                <a:t>Partnerships</a:t>
              </a:r>
            </a:p>
          </p:txBody>
        </p:sp>
      </p:grpSp>
      <p:grpSp>
        <p:nvGrpSpPr>
          <p:cNvPr id="29717" name="Group 21"/>
          <p:cNvGrpSpPr>
            <a:grpSpLocks/>
          </p:cNvGrpSpPr>
          <p:nvPr/>
        </p:nvGrpSpPr>
        <p:grpSpPr bwMode="auto">
          <a:xfrm>
            <a:off x="2067190" y="1989138"/>
            <a:ext cx="5953919" cy="4248150"/>
            <a:chOff x="1202" y="1253"/>
            <a:chExt cx="3462" cy="2676"/>
          </a:xfrm>
        </p:grpSpPr>
        <p:sp>
          <p:nvSpPr>
            <p:cNvPr id="36873" name="AutoShape 16"/>
            <p:cNvSpPr>
              <a:spLocks noChangeArrowheads="1"/>
            </p:cNvSpPr>
            <p:nvPr/>
          </p:nvSpPr>
          <p:spPr bwMode="auto">
            <a:xfrm rot="-2240240">
              <a:off x="1202" y="1253"/>
              <a:ext cx="3462" cy="2676"/>
            </a:xfrm>
            <a:custGeom>
              <a:avLst/>
              <a:gdLst>
                <a:gd name="T0" fmla="*/ 89 w 21600"/>
                <a:gd name="T1" fmla="*/ 21 h 21600"/>
                <a:gd name="T2" fmla="*/ 44 w 21600"/>
                <a:gd name="T3" fmla="*/ 41 h 21600"/>
                <a:gd name="T4" fmla="*/ 0 w 21600"/>
                <a:gd name="T5" fmla="*/ 21 h 21600"/>
                <a:gd name="T6" fmla="*/ 44 w 21600"/>
                <a:gd name="T7" fmla="*/ 0 h 21600"/>
                <a:gd name="T8" fmla="*/ 0 60000 65536"/>
                <a:gd name="T9" fmla="*/ 5898240 60000 65536"/>
                <a:gd name="T10" fmla="*/ 11796480 60000 65536"/>
                <a:gd name="T11" fmla="*/ 17694720 60000 65536"/>
                <a:gd name="T12" fmla="*/ 2159 w 21600"/>
                <a:gd name="T13" fmla="*/ 8637 h 21600"/>
                <a:gd name="T14" fmla="*/ 19441 w 21600"/>
                <a:gd name="T15" fmla="*/ 12963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FF99">
                <a:alpha val="46000"/>
              </a:srgbClr>
            </a:solidFill>
            <a:ln w="3175" algn="ctr">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6874" name="Picture 8" descr="wis"/>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65" y="1888"/>
              <a:ext cx="2258"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0"/>
            <p:cNvSpPr txBox="1">
              <a:spLocks noChangeArrowheads="1"/>
            </p:cNvSpPr>
            <p:nvPr/>
          </p:nvSpPr>
          <p:spPr bwMode="auto">
            <a:xfrm>
              <a:off x="2109" y="2659"/>
              <a:ext cx="12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pitchFamily="34" charset="0"/>
                  <a:ea typeface="MS PGothic" pitchFamily="34" charset="-128"/>
                </a:defRPr>
              </a:lvl1pPr>
              <a:lvl2pPr marL="742950" indent="-285750" eaLnBrk="0" hangingPunct="0">
                <a:defRPr sz="2400" b="1">
                  <a:solidFill>
                    <a:schemeClr val="bg1"/>
                  </a:solidFill>
                  <a:latin typeface="Arial" pitchFamily="34" charset="0"/>
                  <a:ea typeface="MS PGothic" pitchFamily="34" charset="-128"/>
                </a:defRPr>
              </a:lvl2pPr>
              <a:lvl3pPr marL="1143000" indent="-228600" eaLnBrk="0" hangingPunct="0">
                <a:defRPr sz="2400" b="1">
                  <a:solidFill>
                    <a:schemeClr val="bg1"/>
                  </a:solidFill>
                  <a:latin typeface="Arial" pitchFamily="34" charset="0"/>
                  <a:ea typeface="MS PGothic" pitchFamily="34" charset="-128"/>
                </a:defRPr>
              </a:lvl3pPr>
              <a:lvl4pPr marL="1600200" indent="-228600" eaLnBrk="0" hangingPunct="0">
                <a:defRPr sz="2400" b="1">
                  <a:solidFill>
                    <a:schemeClr val="bg1"/>
                  </a:solidFill>
                  <a:latin typeface="Arial" pitchFamily="34" charset="0"/>
                  <a:ea typeface="MS PGothic" pitchFamily="34" charset="-128"/>
                </a:defRPr>
              </a:lvl4pPr>
              <a:lvl5pPr marL="2057400" indent="-228600" eaLnBrk="0" hangingPunct="0">
                <a:defRPr sz="2400" b="1">
                  <a:solidFill>
                    <a:schemeClr val="bg1"/>
                  </a:solidFill>
                  <a:latin typeface="Arial" pitchFamily="34" charset="0"/>
                  <a:ea typeface="MS PGothic" pitchFamily="34" charset="-128"/>
                </a:defRPr>
              </a:lvl5pPr>
              <a:lvl6pPr marL="25146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6pPr>
              <a:lvl7pPr marL="29718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7pPr>
              <a:lvl8pPr marL="34290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8pPr>
              <a:lvl9pPr marL="3886200" indent="-228600" algn="ctr" eaLnBrk="0" fontAlgn="base" hangingPunct="0">
                <a:spcBef>
                  <a:spcPct val="0"/>
                </a:spcBef>
                <a:spcAft>
                  <a:spcPct val="0"/>
                </a:spcAft>
                <a:defRPr sz="2400" b="1">
                  <a:solidFill>
                    <a:schemeClr val="bg1"/>
                  </a:solidFill>
                  <a:latin typeface="Arial" pitchFamily="34" charset="0"/>
                  <a:ea typeface="MS PGothic" pitchFamily="34" charset="-128"/>
                </a:defRPr>
              </a:lvl9pPr>
            </a:lstStyle>
            <a:p>
              <a:pPr>
                <a:spcBef>
                  <a:spcPct val="50000"/>
                </a:spcBef>
              </a:pPr>
              <a:r>
                <a:rPr lang="fr-CH" altLang="en-US" b="0">
                  <a:solidFill>
                    <a:schemeClr val="tx1"/>
                  </a:solidFill>
                  <a:latin typeface="Times" charset="0"/>
                </a:rPr>
                <a:t>WIS / GTS</a:t>
              </a:r>
              <a:endParaRPr lang="en-US" altLang="en-US" b="0">
                <a:solidFill>
                  <a:schemeClr val="tx1"/>
                </a:solidFill>
                <a:latin typeface="Times" charset="0"/>
              </a:endParaRPr>
            </a:p>
          </p:txBody>
        </p:sp>
      </p:grpSp>
      <p:sp>
        <p:nvSpPr>
          <p:cNvPr id="20" name="Slide Number Placeholder 5"/>
          <p:cNvSpPr>
            <a:spLocks noGrp="1"/>
          </p:cNvSpPr>
          <p:nvPr>
            <p:ph type="sldNum" sz="quarter" idx="12"/>
          </p:nvPr>
        </p:nvSpPr>
        <p:spPr>
          <a:xfrm>
            <a:off x="8075876" y="6442075"/>
            <a:ext cx="1789113" cy="457200"/>
          </a:xfrm>
        </p:spPr>
        <p:txBody>
          <a:bodyPr/>
          <a:lstStyle/>
          <a:p>
            <a:fld id="{00A67F6B-7675-4758-8B9D-87BC08814389}" type="slidenum">
              <a:rPr lang="en-US"/>
              <a:pPr/>
              <a:t>2</a:t>
            </a:fld>
            <a:endParaRPr lang="en-US" dirty="0"/>
          </a:p>
        </p:txBody>
      </p:sp>
    </p:spTree>
    <p:extLst>
      <p:ext uri="{BB962C8B-B14F-4D97-AF65-F5344CB8AC3E}">
        <p14:creationId xmlns:p14="http://schemas.microsoft.com/office/powerpoint/2010/main" val="198454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232" y="241300"/>
            <a:ext cx="7192963" cy="876300"/>
          </a:xfrm>
        </p:spPr>
        <p:txBody>
          <a:bodyPr/>
          <a:lstStyle/>
          <a:p>
            <a:r>
              <a:rPr lang="en-US" dirty="0" smtClean="0"/>
              <a:t>WMO Priority Areas</a:t>
            </a:r>
            <a:endParaRPr lang="en-US" dirty="0"/>
          </a:p>
        </p:txBody>
      </p:sp>
      <p:sp>
        <p:nvSpPr>
          <p:cNvPr id="3" name="Content Placeholder 2"/>
          <p:cNvSpPr>
            <a:spLocks noGrp="1"/>
          </p:cNvSpPr>
          <p:nvPr>
            <p:ph idx="1"/>
          </p:nvPr>
        </p:nvSpPr>
        <p:spPr>
          <a:xfrm>
            <a:off x="145143" y="1323974"/>
            <a:ext cx="9760857" cy="4772025"/>
          </a:xfrm>
        </p:spPr>
        <p:txBody>
          <a:bodyPr/>
          <a:lstStyle/>
          <a:p>
            <a:r>
              <a:rPr lang="en-US" sz="2400" b="1" dirty="0" smtClean="0"/>
              <a:t>WIS is critical to the following priority initiatives of WMO</a:t>
            </a:r>
          </a:p>
          <a:p>
            <a:pPr lvl="1"/>
            <a:r>
              <a:rPr lang="en-US" sz="2400" dirty="0" smtClean="0"/>
              <a:t>WIGOS Framework</a:t>
            </a:r>
          </a:p>
          <a:p>
            <a:pPr lvl="2"/>
            <a:r>
              <a:rPr lang="en-US" sz="2000" dirty="0" smtClean="0"/>
              <a:t>WMO Integrated Global Observing System</a:t>
            </a:r>
          </a:p>
          <a:p>
            <a:pPr lvl="2"/>
            <a:r>
              <a:rPr lang="en-US" sz="2000" dirty="0" smtClean="0"/>
              <a:t>WIS provides the interoperability layer as well as providing WIS data exchange and discovery</a:t>
            </a:r>
          </a:p>
          <a:p>
            <a:pPr lvl="1"/>
            <a:r>
              <a:rPr lang="en-US" sz="2400" dirty="0" smtClean="0"/>
              <a:t>GFCS</a:t>
            </a:r>
          </a:p>
          <a:p>
            <a:pPr lvl="2"/>
            <a:r>
              <a:rPr lang="en-US" sz="2000" dirty="0" smtClean="0"/>
              <a:t>Global Framework for Climate Services</a:t>
            </a:r>
          </a:p>
          <a:p>
            <a:pPr lvl="2"/>
            <a:r>
              <a:rPr lang="en-US" sz="2000" dirty="0" smtClean="0"/>
              <a:t>WIS supports the Climate Services Information System (CSIS Pillar), and</a:t>
            </a:r>
          </a:p>
          <a:p>
            <a:pPr lvl="2"/>
            <a:r>
              <a:rPr lang="en-US" sz="2000" dirty="0" smtClean="0"/>
              <a:t>Observations and Monitoring Pillar</a:t>
            </a:r>
          </a:p>
          <a:p>
            <a:pPr lvl="1"/>
            <a:r>
              <a:rPr lang="en-US" sz="2400" dirty="0" smtClean="0"/>
              <a:t>Expected Result 1 &amp; 2 – Services and Disaster Risk Reduction</a:t>
            </a:r>
          </a:p>
          <a:p>
            <a:pPr lvl="2"/>
            <a:r>
              <a:rPr lang="en-US" sz="2000" dirty="0" smtClean="0"/>
              <a:t>WIS enables Members and decision makers access to authoritative, high quality weather, climate and water information </a:t>
            </a:r>
            <a:endParaRPr lang="en-US" sz="2000" dirty="0"/>
          </a:p>
        </p:txBody>
      </p:sp>
      <p:sp>
        <p:nvSpPr>
          <p:cNvPr id="5" name="Footer Placeholder 4"/>
          <p:cNvSpPr>
            <a:spLocks noGrp="1"/>
          </p:cNvSpPr>
          <p:nvPr>
            <p:ph type="ftr" sz="quarter" idx="11"/>
          </p:nvPr>
        </p:nvSpPr>
        <p:spPr/>
        <p:txBody>
          <a:bodyPr/>
          <a:lstStyle/>
          <a:p>
            <a:r>
              <a:rPr lang="en-US" dirty="0" smtClean="0"/>
              <a:t>WIS Overview</a:t>
            </a:r>
            <a:endParaRPr lang="en-US" dirty="0"/>
          </a:p>
        </p:txBody>
      </p:sp>
      <p:sp>
        <p:nvSpPr>
          <p:cNvPr id="6" name="Slide Number Placeholder 5"/>
          <p:cNvSpPr>
            <a:spLocks noGrp="1"/>
          </p:cNvSpPr>
          <p:nvPr>
            <p:ph type="sldNum" sz="quarter" idx="12"/>
          </p:nvPr>
        </p:nvSpPr>
        <p:spPr/>
        <p:txBody>
          <a:bodyPr/>
          <a:lstStyle/>
          <a:p>
            <a:fld id="{42885670-FDA4-46C8-9519-926256D18AE0}" type="slidenum">
              <a:rPr lang="en-US" smtClean="0"/>
              <a:pPr/>
              <a:t>20</a:t>
            </a:fld>
            <a:endParaRPr lang="en-US"/>
          </a:p>
        </p:txBody>
      </p:sp>
    </p:spTree>
    <p:extLst>
      <p:ext uri="{BB962C8B-B14F-4D97-AF65-F5344CB8AC3E}">
        <p14:creationId xmlns:p14="http://schemas.microsoft.com/office/powerpoint/2010/main" val="285040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WIS Overview</a:t>
            </a:r>
          </a:p>
        </p:txBody>
      </p:sp>
      <p:sp>
        <p:nvSpPr>
          <p:cNvPr id="6" name="Slide Number Placeholder 5"/>
          <p:cNvSpPr>
            <a:spLocks noGrp="1"/>
          </p:cNvSpPr>
          <p:nvPr>
            <p:ph type="sldNum" sz="quarter" idx="12"/>
          </p:nvPr>
        </p:nvSpPr>
        <p:spPr/>
        <p:txBody>
          <a:bodyPr/>
          <a:lstStyle/>
          <a:p>
            <a:fld id="{7F27B9B6-5A6F-4ABD-AB0E-A9AA2C3E392D}" type="slidenum">
              <a:rPr lang="en-US"/>
              <a:pPr/>
              <a:t>21</a:t>
            </a:fld>
            <a:endParaRPr lang="en-US"/>
          </a:p>
        </p:txBody>
      </p:sp>
      <p:sp>
        <p:nvSpPr>
          <p:cNvPr id="1901570" name="Rectangle 2"/>
          <p:cNvSpPr>
            <a:spLocks noGrp="1" noChangeArrowheads="1"/>
          </p:cNvSpPr>
          <p:nvPr>
            <p:ph type="title"/>
          </p:nvPr>
        </p:nvSpPr>
        <p:spPr/>
        <p:txBody>
          <a:bodyPr/>
          <a:lstStyle/>
          <a:p>
            <a:r>
              <a:rPr lang="en-US"/>
              <a:t>Benefits of WIS</a:t>
            </a:r>
          </a:p>
        </p:txBody>
      </p:sp>
      <p:sp>
        <p:nvSpPr>
          <p:cNvPr id="1901571" name="Rectangle 3"/>
          <p:cNvSpPr>
            <a:spLocks noGrp="1" noChangeArrowheads="1"/>
          </p:cNvSpPr>
          <p:nvPr>
            <p:ph type="body" idx="1"/>
          </p:nvPr>
        </p:nvSpPr>
        <p:spPr>
          <a:xfrm>
            <a:off x="333830" y="1146630"/>
            <a:ext cx="9231084" cy="4862284"/>
          </a:xfrm>
        </p:spPr>
        <p:txBody>
          <a:bodyPr/>
          <a:lstStyle/>
          <a:p>
            <a:pPr>
              <a:buFontTx/>
              <a:buNone/>
            </a:pPr>
            <a:r>
              <a:rPr lang="en-US" dirty="0"/>
              <a:t>In addition to improving efficiency, WIS:</a:t>
            </a:r>
          </a:p>
          <a:p>
            <a:r>
              <a:rPr lang="en-US" dirty="0"/>
              <a:t>Enhances collection of </a:t>
            </a:r>
            <a:r>
              <a:rPr lang="en-US" dirty="0" smtClean="0"/>
              <a:t>and access to critical </a:t>
            </a:r>
            <a:r>
              <a:rPr lang="en-US" dirty="0"/>
              <a:t>data</a:t>
            </a:r>
          </a:p>
          <a:p>
            <a:r>
              <a:rPr lang="en-US" dirty="0" smtClean="0"/>
              <a:t>Catalogues </a:t>
            </a:r>
            <a:r>
              <a:rPr lang="en-US" u="sng" dirty="0"/>
              <a:t>all</a:t>
            </a:r>
            <a:r>
              <a:rPr lang="en-US" dirty="0"/>
              <a:t> WMO </a:t>
            </a:r>
            <a:r>
              <a:rPr lang="en-US" dirty="0" smtClean="0"/>
              <a:t>data, products &amp; services</a:t>
            </a:r>
            <a:endParaRPr lang="en-US" dirty="0"/>
          </a:p>
          <a:p>
            <a:r>
              <a:rPr lang="en-US" dirty="0"/>
              <a:t>Enhances availability of </a:t>
            </a:r>
            <a:r>
              <a:rPr lang="en-US" dirty="0" smtClean="0"/>
              <a:t>operational and time-critical </a:t>
            </a:r>
            <a:r>
              <a:rPr lang="en-US" dirty="0"/>
              <a:t>data and products at all national </a:t>
            </a:r>
            <a:r>
              <a:rPr lang="en-US" dirty="0" err="1"/>
              <a:t>centres</a:t>
            </a:r>
            <a:endParaRPr lang="en-US" dirty="0"/>
          </a:p>
          <a:p>
            <a:r>
              <a:rPr lang="en-US" dirty="0"/>
              <a:t>Opens up GTS to other types of data</a:t>
            </a:r>
            <a:endParaRPr lang="en-US" altLang="ja-JP" dirty="0">
              <a:ea typeface="ＭＳ Ｐゴシック" charset="-128"/>
            </a:endParaRPr>
          </a:p>
          <a:p>
            <a:r>
              <a:rPr lang="en-US" altLang="ja-JP" dirty="0">
                <a:ea typeface="ＭＳ Ｐゴシック" charset="-128"/>
              </a:rPr>
              <a:t>Exploits technology </a:t>
            </a:r>
            <a:r>
              <a:rPr lang="en-US" altLang="ja-JP" dirty="0" smtClean="0">
                <a:ea typeface="ＭＳ Ｐゴシック" charset="-128"/>
              </a:rPr>
              <a:t>innovation</a:t>
            </a:r>
          </a:p>
          <a:p>
            <a:r>
              <a:rPr lang="en-US" dirty="0" smtClean="0">
                <a:ea typeface="ＭＳ Ｐゴシック" charset="-128"/>
              </a:rPr>
              <a:t>Provides more agile subscription services</a:t>
            </a:r>
            <a:endParaRPr lang="en-US" dirty="0">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7" name="Text Placeholder 6"/>
          <p:cNvSpPr>
            <a:spLocks noGrp="1"/>
          </p:cNvSpPr>
          <p:nvPr>
            <p:ph type="body" idx="1"/>
          </p:nvPr>
        </p:nvSpPr>
        <p:spPr>
          <a:xfrm>
            <a:off x="480785" y="1128713"/>
            <a:ext cx="4376738" cy="639762"/>
          </a:xfrm>
        </p:spPr>
        <p:txBody>
          <a:bodyPr/>
          <a:lstStyle/>
          <a:p>
            <a:r>
              <a:rPr lang="en-US" dirty="0" smtClean="0"/>
              <a:t>Global (360 </a:t>
            </a:r>
            <a:r>
              <a:rPr lang="en-US" dirty="0" err="1" smtClean="0"/>
              <a:t>Centres</a:t>
            </a:r>
            <a:r>
              <a:rPr lang="en-US" dirty="0" smtClean="0"/>
              <a:t>)</a:t>
            </a:r>
            <a:endParaRPr lang="en-US" dirty="0"/>
          </a:p>
        </p:txBody>
      </p:sp>
      <p:sp>
        <p:nvSpPr>
          <p:cNvPr id="8" name="Content Placeholder 7"/>
          <p:cNvSpPr>
            <a:spLocks noGrp="1"/>
          </p:cNvSpPr>
          <p:nvPr>
            <p:ph sz="half" idx="2"/>
          </p:nvPr>
        </p:nvSpPr>
        <p:spPr>
          <a:xfrm>
            <a:off x="319314" y="1695902"/>
            <a:ext cx="4393067" cy="4414611"/>
          </a:xfrm>
        </p:spPr>
        <p:txBody>
          <a:bodyPr/>
          <a:lstStyle/>
          <a:p>
            <a:r>
              <a:rPr lang="en-US" dirty="0" smtClean="0"/>
              <a:t>GISCs – 15 (</a:t>
            </a:r>
            <a:r>
              <a:rPr lang="en-US" dirty="0" smtClean="0"/>
              <a:t>14 </a:t>
            </a:r>
            <a:r>
              <a:rPr lang="en-US" dirty="0" smtClean="0"/>
              <a:t>audited)</a:t>
            </a:r>
          </a:p>
          <a:p>
            <a:r>
              <a:rPr lang="en-US" dirty="0" smtClean="0"/>
              <a:t>NCs – 223</a:t>
            </a:r>
          </a:p>
          <a:p>
            <a:r>
              <a:rPr lang="en-US" dirty="0" smtClean="0"/>
              <a:t>DCPCs – </a:t>
            </a:r>
            <a:r>
              <a:rPr lang="en-US" dirty="0" smtClean="0"/>
              <a:t>122</a:t>
            </a:r>
            <a:endParaRPr lang="en-US" dirty="0" smtClean="0"/>
          </a:p>
          <a:p>
            <a:endParaRPr lang="en-US" sz="1600" dirty="0" smtClean="0"/>
          </a:p>
          <a:p>
            <a:r>
              <a:rPr lang="en-US" sz="2000" dirty="0" smtClean="0"/>
              <a:t>CBS (220 </a:t>
            </a:r>
            <a:r>
              <a:rPr lang="en-US" sz="2000" dirty="0" smtClean="0">
                <a:solidFill>
                  <a:srgbClr val="00B0F0"/>
                </a:solidFill>
              </a:rPr>
              <a:t>NCs</a:t>
            </a:r>
            <a:r>
              <a:rPr lang="en-US" sz="2000" dirty="0" smtClean="0"/>
              <a:t> &amp; 81 </a:t>
            </a:r>
            <a:r>
              <a:rPr lang="en-US" sz="2000" dirty="0" smtClean="0">
                <a:solidFill>
                  <a:srgbClr val="00B0F0"/>
                </a:solidFill>
              </a:rPr>
              <a:t>DCPCs</a:t>
            </a:r>
            <a:r>
              <a:rPr lang="en-US" sz="2000" dirty="0" smtClean="0"/>
              <a:t>)</a:t>
            </a:r>
          </a:p>
          <a:p>
            <a:r>
              <a:rPr lang="en-US" sz="2000" dirty="0" err="1" smtClean="0"/>
              <a:t>CHy</a:t>
            </a:r>
            <a:r>
              <a:rPr lang="en-US" sz="2000" dirty="0" smtClean="0"/>
              <a:t> (2 &amp; 2)</a:t>
            </a:r>
          </a:p>
          <a:p>
            <a:r>
              <a:rPr lang="en-US" sz="2000" dirty="0" err="1" smtClean="0"/>
              <a:t>CCl</a:t>
            </a:r>
            <a:r>
              <a:rPr lang="en-US" sz="2000" dirty="0" smtClean="0"/>
              <a:t> (0 &amp; </a:t>
            </a:r>
            <a:r>
              <a:rPr lang="en-US" sz="2000" dirty="0" smtClean="0"/>
              <a:t>14)</a:t>
            </a:r>
            <a:endParaRPr lang="en-US" sz="2000" dirty="0" smtClean="0"/>
          </a:p>
          <a:p>
            <a:r>
              <a:rPr lang="en-US" sz="2000" dirty="0" smtClean="0"/>
              <a:t>Other (1 &amp; 28)</a:t>
            </a:r>
          </a:p>
          <a:p>
            <a:pPr lvl="1"/>
            <a:endParaRPr lang="en-US" dirty="0"/>
          </a:p>
          <a:p>
            <a:pPr lvl="1"/>
            <a:r>
              <a:rPr lang="en-US" sz="1600" dirty="0" smtClean="0">
                <a:solidFill>
                  <a:srgbClr val="FF0000"/>
                </a:solidFill>
              </a:rPr>
              <a:t>Expected to grow as WIGOS and GFCS bring more </a:t>
            </a:r>
            <a:r>
              <a:rPr lang="en-US" sz="1600" dirty="0" smtClean="0">
                <a:solidFill>
                  <a:srgbClr val="FF0000"/>
                </a:solidFill>
              </a:rPr>
              <a:t>partnerships</a:t>
            </a:r>
            <a:endParaRPr lang="en-US" sz="1600" dirty="0">
              <a:solidFill>
                <a:srgbClr val="FF0000"/>
              </a:solidFill>
            </a:endParaRPr>
          </a:p>
        </p:txBody>
      </p:sp>
      <p:sp>
        <p:nvSpPr>
          <p:cNvPr id="9" name="Text Placeholder 8"/>
          <p:cNvSpPr>
            <a:spLocks noGrp="1"/>
          </p:cNvSpPr>
          <p:nvPr>
            <p:ph type="body" sz="quarter" idx="3"/>
          </p:nvPr>
        </p:nvSpPr>
        <p:spPr>
          <a:xfrm>
            <a:off x="5032375" y="1114198"/>
            <a:ext cx="4378325" cy="639762"/>
          </a:xfrm>
        </p:spPr>
        <p:txBody>
          <a:bodyPr/>
          <a:lstStyle/>
          <a:p>
            <a:r>
              <a:rPr lang="en-US" dirty="0" smtClean="0"/>
              <a:t>RA </a:t>
            </a:r>
            <a:r>
              <a:rPr lang="en-US" dirty="0" smtClean="0"/>
              <a:t>III (20 </a:t>
            </a:r>
            <a:r>
              <a:rPr lang="en-US" dirty="0" err="1"/>
              <a:t>Centres</a:t>
            </a:r>
            <a:r>
              <a:rPr lang="en-US" dirty="0" smtClean="0"/>
              <a:t>)</a:t>
            </a:r>
            <a:endParaRPr lang="en-US" dirty="0"/>
          </a:p>
        </p:txBody>
      </p:sp>
      <p:sp>
        <p:nvSpPr>
          <p:cNvPr id="10" name="Content Placeholder 9"/>
          <p:cNvSpPr>
            <a:spLocks noGrp="1"/>
          </p:cNvSpPr>
          <p:nvPr>
            <p:ph sz="quarter" idx="4"/>
          </p:nvPr>
        </p:nvSpPr>
        <p:spPr>
          <a:xfrm>
            <a:off x="4920343" y="1710417"/>
            <a:ext cx="4490357" cy="4356554"/>
          </a:xfrm>
        </p:spPr>
        <p:txBody>
          <a:bodyPr/>
          <a:lstStyle/>
          <a:p>
            <a:r>
              <a:rPr lang="en-US" dirty="0" smtClean="0"/>
              <a:t>GISCs - </a:t>
            </a:r>
            <a:r>
              <a:rPr lang="en-US" dirty="0" smtClean="0"/>
              <a:t>1</a:t>
            </a:r>
            <a:endParaRPr lang="en-US" dirty="0" smtClean="0"/>
          </a:p>
          <a:p>
            <a:r>
              <a:rPr lang="en-US" dirty="0" smtClean="0"/>
              <a:t>NCs – </a:t>
            </a:r>
            <a:r>
              <a:rPr lang="en-US" dirty="0" smtClean="0"/>
              <a:t>13</a:t>
            </a:r>
            <a:endParaRPr lang="en-US" dirty="0" smtClean="0"/>
          </a:p>
          <a:p>
            <a:r>
              <a:rPr lang="en-US" dirty="0" smtClean="0"/>
              <a:t>DCPCs – </a:t>
            </a:r>
            <a:r>
              <a:rPr lang="en-US" dirty="0" smtClean="0"/>
              <a:t>6</a:t>
            </a:r>
            <a:endParaRPr lang="en-US" dirty="0" smtClean="0"/>
          </a:p>
          <a:p>
            <a:endParaRPr lang="en-US" sz="1600" dirty="0" smtClean="0"/>
          </a:p>
          <a:p>
            <a:r>
              <a:rPr lang="en-US" sz="2000" dirty="0" smtClean="0"/>
              <a:t>CBS </a:t>
            </a:r>
            <a:r>
              <a:rPr lang="en-US" sz="2000" dirty="0" smtClean="0"/>
              <a:t>(13 </a:t>
            </a:r>
            <a:r>
              <a:rPr lang="en-US" sz="2000" dirty="0" smtClean="0"/>
              <a:t>&amp; </a:t>
            </a:r>
            <a:r>
              <a:rPr lang="en-US" sz="2000" dirty="0" smtClean="0"/>
              <a:t>3)</a:t>
            </a:r>
            <a:endParaRPr lang="en-US" sz="2000" dirty="0" smtClean="0"/>
          </a:p>
          <a:p>
            <a:r>
              <a:rPr lang="en-US" sz="2000" dirty="0" err="1" smtClean="0"/>
              <a:t>CHy</a:t>
            </a:r>
            <a:r>
              <a:rPr lang="en-US" sz="2000" dirty="0" smtClean="0"/>
              <a:t> (0 &amp; </a:t>
            </a:r>
            <a:r>
              <a:rPr lang="en-US" sz="2000" dirty="0" smtClean="0"/>
              <a:t>0)</a:t>
            </a:r>
            <a:endParaRPr lang="en-US" sz="2000" dirty="0" smtClean="0"/>
          </a:p>
          <a:p>
            <a:r>
              <a:rPr lang="en-US" sz="2000" dirty="0" err="1" smtClean="0"/>
              <a:t>CCl</a:t>
            </a:r>
            <a:r>
              <a:rPr lang="en-US" sz="2000" dirty="0" smtClean="0"/>
              <a:t> (0 &amp; </a:t>
            </a:r>
            <a:r>
              <a:rPr lang="en-US" sz="2000" dirty="0" smtClean="0"/>
              <a:t>0)</a:t>
            </a:r>
            <a:endParaRPr lang="en-US" sz="2000" dirty="0" smtClean="0"/>
          </a:p>
          <a:p>
            <a:r>
              <a:rPr lang="en-US" sz="2000" dirty="0" smtClean="0"/>
              <a:t>Other (0 </a:t>
            </a:r>
            <a:r>
              <a:rPr lang="en-US" sz="2000" dirty="0"/>
              <a:t>&amp; </a:t>
            </a:r>
            <a:r>
              <a:rPr lang="en-US" sz="2000" dirty="0" smtClean="0"/>
              <a:t>3) (</a:t>
            </a:r>
            <a:r>
              <a:rPr lang="en-US" sz="2000" dirty="0" err="1" smtClean="0"/>
              <a:t>CAeM</a:t>
            </a:r>
            <a:r>
              <a:rPr lang="en-US" sz="2000" dirty="0" smtClean="0"/>
              <a:t>, CIMO, CAS)</a:t>
            </a:r>
            <a:endParaRPr lang="en-US" sz="2000" dirty="0" smtClean="0"/>
          </a:p>
          <a:p>
            <a:pPr marL="457200" lvl="1" indent="0">
              <a:buNone/>
            </a:pPr>
            <a:endParaRPr lang="en-US" dirty="0"/>
          </a:p>
          <a:p>
            <a:pPr lvl="1"/>
            <a:r>
              <a:rPr lang="en-US" sz="1200" dirty="0" smtClean="0">
                <a:solidFill>
                  <a:srgbClr val="FF0000"/>
                </a:solidFill>
              </a:rPr>
              <a:t>Note </a:t>
            </a:r>
            <a:r>
              <a:rPr lang="en-US" sz="1200" dirty="0" smtClean="0">
                <a:solidFill>
                  <a:srgbClr val="FF0000"/>
                </a:solidFill>
              </a:rPr>
              <a:t>RICs not auto DCPCs</a:t>
            </a:r>
            <a:endParaRPr lang="en-US" sz="1200" dirty="0">
              <a:solidFill>
                <a:srgbClr val="FF0000"/>
              </a:solidFill>
            </a:endParaRPr>
          </a:p>
          <a:p>
            <a:endParaRPr lang="en-US" dirty="0"/>
          </a:p>
        </p:txBody>
      </p:sp>
      <p:sp>
        <p:nvSpPr>
          <p:cNvPr id="4" name="Date Placeholder 3"/>
          <p:cNvSpPr>
            <a:spLocks noGrp="1"/>
          </p:cNvSpPr>
          <p:nvPr>
            <p:ph type="dt" sz="half" idx="10"/>
          </p:nvPr>
        </p:nvSpPr>
        <p:spPr>
          <a:xfrm>
            <a:off x="206375" y="6400800"/>
            <a:ext cx="2086882" cy="457200"/>
          </a:xfrm>
        </p:spPr>
        <p:txBody>
          <a:bodyPr/>
          <a:lstStyle/>
          <a:p>
            <a:r>
              <a:rPr lang="en-US" dirty="0" smtClean="0"/>
              <a:t>November  2013</a:t>
            </a:r>
            <a:endParaRPr lang="en-US" dirty="0"/>
          </a:p>
        </p:txBody>
      </p:sp>
      <p:sp>
        <p:nvSpPr>
          <p:cNvPr id="5" name="Footer Placeholder 4"/>
          <p:cNvSpPr>
            <a:spLocks noGrp="1"/>
          </p:cNvSpPr>
          <p:nvPr>
            <p:ph type="ftr" sz="quarter" idx="11"/>
          </p:nvPr>
        </p:nvSpPr>
        <p:spPr/>
        <p:txBody>
          <a:bodyPr/>
          <a:lstStyle/>
          <a:p>
            <a:r>
              <a:rPr lang="en-US" dirty="0" smtClean="0"/>
              <a:t>http://wis.wmo.int/page=wistraining</a:t>
            </a:r>
            <a:endParaRPr lang="en-US" dirty="0"/>
          </a:p>
        </p:txBody>
      </p:sp>
      <p:sp>
        <p:nvSpPr>
          <p:cNvPr id="6" name="Slide Number Placeholder 5"/>
          <p:cNvSpPr>
            <a:spLocks noGrp="1"/>
          </p:cNvSpPr>
          <p:nvPr>
            <p:ph type="sldNum" sz="quarter" idx="12"/>
          </p:nvPr>
        </p:nvSpPr>
        <p:spPr/>
        <p:txBody>
          <a:bodyPr/>
          <a:lstStyle/>
          <a:p>
            <a:fld id="{42885670-FDA4-46C8-9519-926256D18AE0}" type="slidenum">
              <a:rPr lang="en-US" smtClean="0"/>
              <a:pPr/>
              <a:t>22</a:t>
            </a:fld>
            <a:endParaRPr lang="en-US"/>
          </a:p>
        </p:txBody>
      </p:sp>
    </p:spTree>
    <p:extLst>
      <p:ext uri="{BB962C8B-B14F-4D97-AF65-F5344CB8AC3E}">
        <p14:creationId xmlns:p14="http://schemas.microsoft.com/office/powerpoint/2010/main" val="3880810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review  by CBS</a:t>
            </a:r>
            <a:endParaRPr lang="en-US" dirty="0"/>
          </a:p>
        </p:txBody>
      </p:sp>
      <p:sp>
        <p:nvSpPr>
          <p:cNvPr id="10" name="Content Placeholder 9"/>
          <p:cNvSpPr>
            <a:spLocks noGrp="1"/>
          </p:cNvSpPr>
          <p:nvPr>
            <p:ph idx="1"/>
          </p:nvPr>
        </p:nvSpPr>
        <p:spPr>
          <a:xfrm>
            <a:off x="749300" y="1323975"/>
            <a:ext cx="8583386" cy="2928711"/>
          </a:xfrm>
        </p:spPr>
        <p:txBody>
          <a:bodyPr/>
          <a:lstStyle/>
          <a:p>
            <a:r>
              <a:rPr lang="en-US" dirty="0" smtClean="0"/>
              <a:t>Competencies</a:t>
            </a:r>
          </a:p>
          <a:p>
            <a:pPr lvl="1"/>
            <a:r>
              <a:rPr lang="en-US" dirty="0">
                <a:hlinkClick r:id="rId2"/>
              </a:rPr>
              <a:t>http://</a:t>
            </a:r>
            <a:r>
              <a:rPr lang="en-US" dirty="0" smtClean="0">
                <a:hlinkClick r:id="rId2"/>
              </a:rPr>
              <a:t>wis.wmo.int/doc=2739</a:t>
            </a:r>
            <a:endParaRPr lang="en-US" dirty="0" smtClean="0"/>
          </a:p>
          <a:p>
            <a:r>
              <a:rPr lang="en-US" dirty="0" smtClean="0"/>
              <a:t>Learning guide</a:t>
            </a:r>
          </a:p>
          <a:p>
            <a:pPr lvl="1"/>
            <a:r>
              <a:rPr lang="en-US" dirty="0">
                <a:hlinkClick r:id="rId3"/>
              </a:rPr>
              <a:t>http://</a:t>
            </a:r>
            <a:r>
              <a:rPr lang="en-US" dirty="0" smtClean="0">
                <a:hlinkClick r:id="rId3"/>
              </a:rPr>
              <a:t>wis.wmo.int/doc=2741</a:t>
            </a:r>
            <a:r>
              <a:rPr lang="en-US" dirty="0" smtClean="0"/>
              <a:t> </a:t>
            </a:r>
            <a:endParaRPr lang="en-US" dirty="0" smtClean="0"/>
          </a:p>
          <a:p>
            <a:endParaRPr lang="en-US" dirty="0"/>
          </a:p>
          <a:p>
            <a:r>
              <a:rPr lang="en-US" sz="2400" dirty="0" smtClean="0"/>
              <a:t>CBS has developed a set of competencies that identify what WIS </a:t>
            </a:r>
            <a:r>
              <a:rPr lang="en-US" sz="2400" dirty="0" err="1" smtClean="0"/>
              <a:t>centres</a:t>
            </a:r>
            <a:r>
              <a:rPr lang="en-US" sz="2400" dirty="0" smtClean="0"/>
              <a:t> need staff to be able to do. </a:t>
            </a:r>
          </a:p>
          <a:p>
            <a:r>
              <a:rPr lang="en-US" sz="2400" dirty="0" smtClean="0"/>
              <a:t>A learning guide assists trainers in identifying what needs to be addressed and what resources are available </a:t>
            </a:r>
            <a:endParaRPr lang="en-US" sz="2400" dirty="0" smtClean="0"/>
          </a:p>
          <a:p>
            <a:endParaRPr lang="en-US" dirty="0"/>
          </a:p>
        </p:txBody>
      </p:sp>
      <p:sp>
        <p:nvSpPr>
          <p:cNvPr id="7" name="Date Placeholder 6"/>
          <p:cNvSpPr>
            <a:spLocks noGrp="1"/>
          </p:cNvSpPr>
          <p:nvPr>
            <p:ph type="dt" sz="half" idx="10"/>
          </p:nvPr>
        </p:nvSpPr>
        <p:spPr/>
        <p:txBody>
          <a:bodyPr/>
          <a:lstStyle/>
          <a:p>
            <a:r>
              <a:rPr lang="en-US" smtClean="0"/>
              <a:t>March 2010</a:t>
            </a:r>
            <a:endParaRPr lang="en-US"/>
          </a:p>
        </p:txBody>
      </p:sp>
      <p:sp>
        <p:nvSpPr>
          <p:cNvPr id="8" name="Footer Placeholder 7"/>
          <p:cNvSpPr>
            <a:spLocks noGrp="1"/>
          </p:cNvSpPr>
          <p:nvPr>
            <p:ph type="ftr" sz="quarter" idx="11"/>
          </p:nvPr>
        </p:nvSpPr>
        <p:spPr/>
        <p:txBody>
          <a:bodyPr/>
          <a:lstStyle/>
          <a:p>
            <a:r>
              <a:rPr lang="en-US" smtClean="0"/>
              <a:t>WIS Overview</a:t>
            </a:r>
            <a:endParaRPr lang="en-US"/>
          </a:p>
        </p:txBody>
      </p:sp>
      <p:sp>
        <p:nvSpPr>
          <p:cNvPr id="9" name="Slide Number Placeholder 8"/>
          <p:cNvSpPr>
            <a:spLocks noGrp="1"/>
          </p:cNvSpPr>
          <p:nvPr>
            <p:ph type="sldNum" sz="quarter" idx="12"/>
          </p:nvPr>
        </p:nvSpPr>
        <p:spPr/>
        <p:txBody>
          <a:bodyPr/>
          <a:lstStyle/>
          <a:p>
            <a:fld id="{BFEED3AE-D74B-48FA-8B9A-71514A0EB1A4}" type="slidenum">
              <a:rPr lang="en-US" smtClean="0"/>
              <a:pPr/>
              <a:t>23</a:t>
            </a:fld>
            <a:endParaRPr lang="en-US"/>
          </a:p>
        </p:txBody>
      </p:sp>
    </p:spTree>
    <p:extLst>
      <p:ext uri="{BB962C8B-B14F-4D97-AF65-F5344CB8AC3E}">
        <p14:creationId xmlns:p14="http://schemas.microsoft.com/office/powerpoint/2010/main" val="198220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Competencies</a:t>
            </a:r>
            <a:endParaRPr lang="en-US" b="1" dirty="0"/>
          </a:p>
        </p:txBody>
      </p:sp>
      <p:sp>
        <p:nvSpPr>
          <p:cNvPr id="3" name="Content Placeholder 2"/>
          <p:cNvSpPr>
            <a:spLocks noGrp="1"/>
          </p:cNvSpPr>
          <p:nvPr>
            <p:ph idx="1"/>
          </p:nvPr>
        </p:nvSpPr>
        <p:spPr>
          <a:xfrm>
            <a:off x="653142" y="1193347"/>
            <a:ext cx="9144000" cy="4114800"/>
          </a:xfrm>
        </p:spPr>
        <p:txBody>
          <a:bodyPr/>
          <a:lstStyle/>
          <a:p>
            <a:r>
              <a:rPr lang="en-AU" sz="2800" b="1" dirty="0" smtClean="0"/>
              <a:t>Infrastructure</a:t>
            </a:r>
            <a:endParaRPr lang="en-US" sz="2800" b="1" dirty="0"/>
          </a:p>
          <a:p>
            <a:pPr lvl="1"/>
            <a:r>
              <a:rPr lang="en-AU" sz="2400" dirty="0"/>
              <a:t>Manage the physical infrastructure</a:t>
            </a:r>
            <a:endParaRPr lang="en-US" sz="2400" dirty="0"/>
          </a:p>
          <a:p>
            <a:pPr lvl="1"/>
            <a:r>
              <a:rPr lang="en-AU" sz="2400" dirty="0"/>
              <a:t>Manage the operational applications</a:t>
            </a:r>
            <a:endParaRPr lang="en-US" sz="2400" dirty="0"/>
          </a:p>
          <a:p>
            <a:r>
              <a:rPr lang="en-AU" sz="2800" b="1" dirty="0"/>
              <a:t>Data</a:t>
            </a:r>
            <a:endParaRPr lang="en-US" sz="2800" b="1" dirty="0"/>
          </a:p>
          <a:p>
            <a:pPr lvl="1"/>
            <a:r>
              <a:rPr lang="en-AU" sz="2400" dirty="0"/>
              <a:t>Manage the data flow</a:t>
            </a:r>
            <a:endParaRPr lang="en-US" sz="2400" dirty="0"/>
          </a:p>
          <a:p>
            <a:pPr lvl="1"/>
            <a:r>
              <a:rPr lang="en-AU" sz="2400" dirty="0"/>
              <a:t>Manage the data discovery </a:t>
            </a:r>
            <a:endParaRPr lang="en-US" sz="2400" dirty="0"/>
          </a:p>
          <a:p>
            <a:r>
              <a:rPr lang="en-AU" sz="2800" b="1" dirty="0"/>
              <a:t>External  interactions</a:t>
            </a:r>
            <a:endParaRPr lang="en-US" sz="2800" b="1" dirty="0"/>
          </a:p>
          <a:p>
            <a:pPr lvl="1"/>
            <a:r>
              <a:rPr lang="en-AU" sz="2400" dirty="0"/>
              <a:t>Manage WIS centre-centre interactions </a:t>
            </a:r>
            <a:endParaRPr lang="en-US" sz="2400" dirty="0"/>
          </a:p>
          <a:p>
            <a:pPr lvl="1"/>
            <a:r>
              <a:rPr lang="en-AU" sz="2400" dirty="0"/>
              <a:t>Manage user interactions</a:t>
            </a:r>
            <a:endParaRPr lang="en-US" sz="2400" dirty="0"/>
          </a:p>
          <a:p>
            <a:r>
              <a:rPr lang="en-AU" sz="2800" b="1" dirty="0"/>
              <a:t>Operational service</a:t>
            </a:r>
            <a:endParaRPr lang="en-US" sz="2800" b="1" dirty="0"/>
          </a:p>
          <a:p>
            <a:pPr lvl="1"/>
            <a:r>
              <a:rPr lang="en-AU" sz="2400" dirty="0"/>
              <a:t>Manage the operational service </a:t>
            </a:r>
            <a:endParaRPr lang="en-US" sz="2400" dirty="0"/>
          </a:p>
          <a:p>
            <a:endParaRPr lang="en-US" sz="2400" dirty="0"/>
          </a:p>
        </p:txBody>
      </p:sp>
      <p:sp>
        <p:nvSpPr>
          <p:cNvPr id="4" name="Date Placeholder 3"/>
          <p:cNvSpPr>
            <a:spLocks noGrp="1"/>
          </p:cNvSpPr>
          <p:nvPr>
            <p:ph type="dt" sz="half" idx="10"/>
          </p:nvPr>
        </p:nvSpPr>
        <p:spPr/>
        <p:txBody>
          <a:bodyPr/>
          <a:lstStyle/>
          <a:p>
            <a:r>
              <a:rPr lang="en-US" smtClean="0"/>
              <a:t>April 2013</a:t>
            </a:r>
            <a:endParaRPr lang="en-US" dirty="0"/>
          </a:p>
        </p:txBody>
      </p:sp>
      <p:sp>
        <p:nvSpPr>
          <p:cNvPr id="5" name="Footer Placeholder 4"/>
          <p:cNvSpPr>
            <a:spLocks noGrp="1"/>
          </p:cNvSpPr>
          <p:nvPr>
            <p:ph type="ftr" sz="quarter" idx="11"/>
          </p:nvPr>
        </p:nvSpPr>
        <p:spPr/>
        <p:txBody>
          <a:bodyPr/>
          <a:lstStyle/>
          <a:p>
            <a:r>
              <a:rPr lang="en-US" smtClean="0"/>
              <a:t>http://wis.wmo.int/page=wistraining</a:t>
            </a:r>
            <a:endParaRPr lang="en-US" dirty="0"/>
          </a:p>
        </p:txBody>
      </p:sp>
      <p:sp>
        <p:nvSpPr>
          <p:cNvPr id="6" name="Slide Number Placeholder 5"/>
          <p:cNvSpPr>
            <a:spLocks noGrp="1"/>
          </p:cNvSpPr>
          <p:nvPr>
            <p:ph type="sldNum" sz="quarter" idx="12"/>
          </p:nvPr>
        </p:nvSpPr>
        <p:spPr/>
        <p:txBody>
          <a:bodyPr/>
          <a:lstStyle/>
          <a:p>
            <a:fld id="{42885670-FDA4-46C8-9519-926256D18AE0}" type="slidenum">
              <a:rPr lang="en-US" smtClean="0"/>
              <a:pPr/>
              <a:t>24</a:t>
            </a:fld>
            <a:endParaRPr lang="en-US"/>
          </a:p>
        </p:txBody>
      </p:sp>
    </p:spTree>
    <p:extLst>
      <p:ext uri="{BB962C8B-B14F-4D97-AF65-F5344CB8AC3E}">
        <p14:creationId xmlns:p14="http://schemas.microsoft.com/office/powerpoint/2010/main" val="1905162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WIS Overview</a:t>
            </a:r>
          </a:p>
        </p:txBody>
      </p:sp>
      <p:sp>
        <p:nvSpPr>
          <p:cNvPr id="6" name="Slide Number Placeholder 5"/>
          <p:cNvSpPr>
            <a:spLocks noGrp="1"/>
          </p:cNvSpPr>
          <p:nvPr>
            <p:ph type="sldNum" sz="quarter" idx="12"/>
          </p:nvPr>
        </p:nvSpPr>
        <p:spPr/>
        <p:txBody>
          <a:bodyPr/>
          <a:lstStyle/>
          <a:p>
            <a:fld id="{EE345E45-A9AD-423A-9D95-3EAF9E5FB756}" type="slidenum">
              <a:rPr lang="en-US"/>
              <a:pPr/>
              <a:t>25</a:t>
            </a:fld>
            <a:endParaRPr lang="en-US"/>
          </a:p>
        </p:txBody>
      </p:sp>
      <p:sp>
        <p:nvSpPr>
          <p:cNvPr id="1905666" name="Rectangle 2"/>
          <p:cNvSpPr>
            <a:spLocks noGrp="1" noChangeArrowheads="1"/>
          </p:cNvSpPr>
          <p:nvPr>
            <p:ph type="title"/>
          </p:nvPr>
        </p:nvSpPr>
        <p:spPr>
          <a:xfrm>
            <a:off x="304800" y="1285875"/>
            <a:ext cx="9405938" cy="4632325"/>
          </a:xfrm>
        </p:spPr>
        <p:txBody>
          <a:bodyPr/>
          <a:lstStyle/>
          <a:p>
            <a:pPr algn="l"/>
            <a:r>
              <a:rPr lang="en-US" sz="2400"/>
              <a:t>1.	Why WIS is required and what are its expected benefits</a:t>
            </a:r>
            <a:br>
              <a:rPr lang="en-US" sz="2400"/>
            </a:br>
            <a:r>
              <a:rPr lang="en-US" sz="2400"/>
              <a:t/>
            </a:r>
            <a:br>
              <a:rPr lang="en-US" sz="2400"/>
            </a:br>
            <a:r>
              <a:rPr lang="en-US" sz="2400"/>
              <a:t>2.	How the Global Telecommunication System (GTS) serves 	the WMO mission in collecting and exchanging data</a:t>
            </a:r>
            <a:br>
              <a:rPr lang="en-US" sz="2400"/>
            </a:br>
            <a:r>
              <a:rPr lang="en-US" sz="2400"/>
              <a:t/>
            </a:r>
            <a:br>
              <a:rPr lang="en-US" sz="2400"/>
            </a:br>
            <a:r>
              <a:rPr lang="en-US" sz="2400"/>
              <a:t>3.	Why WIS Part A and WIS Part B are implemented in parallel</a:t>
            </a:r>
            <a:br>
              <a:rPr lang="en-US" sz="2400"/>
            </a:br>
            <a:r>
              <a:rPr lang="en-US" sz="2400"/>
              <a:t/>
            </a:r>
            <a:br>
              <a:rPr lang="en-US" sz="2400"/>
            </a:br>
            <a:r>
              <a:rPr lang="en-US" sz="2400"/>
              <a:t>4.	How the three types of WIS Centres (GISC, DCPC, NC)</a:t>
            </a:r>
            <a:br>
              <a:rPr lang="en-US" sz="2400"/>
            </a:br>
            <a:r>
              <a:rPr lang="en-US" sz="2400"/>
              <a:t>	move data and metadata from observation to product delivery </a:t>
            </a:r>
          </a:p>
        </p:txBody>
      </p:sp>
      <p:sp>
        <p:nvSpPr>
          <p:cNvPr id="1905668" name="Rectangle 4"/>
          <p:cNvSpPr>
            <a:spLocks noChangeArrowheads="1"/>
          </p:cNvSpPr>
          <p:nvPr/>
        </p:nvSpPr>
        <p:spPr bwMode="auto">
          <a:xfrm>
            <a:off x="2157413" y="365125"/>
            <a:ext cx="55562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000">
                <a:solidFill>
                  <a:srgbClr val="000066"/>
                </a:solidFill>
                <a:latin typeface="Arial" charset="0"/>
              </a:rPr>
              <a:t>Review of Key Points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WIS Overview</a:t>
            </a:r>
          </a:p>
        </p:txBody>
      </p:sp>
      <p:sp>
        <p:nvSpPr>
          <p:cNvPr id="6" name="Slide Number Placeholder 5"/>
          <p:cNvSpPr>
            <a:spLocks noGrp="1"/>
          </p:cNvSpPr>
          <p:nvPr>
            <p:ph type="sldNum" sz="quarter" idx="12"/>
          </p:nvPr>
        </p:nvSpPr>
        <p:spPr/>
        <p:txBody>
          <a:bodyPr/>
          <a:lstStyle/>
          <a:p>
            <a:fld id="{790CA603-E8A4-42BE-A7B4-C2AA44EA7158}" type="slidenum">
              <a:rPr lang="en-US"/>
              <a:pPr/>
              <a:t>26</a:t>
            </a:fld>
            <a:endParaRPr lang="en-US"/>
          </a:p>
        </p:txBody>
      </p:sp>
      <p:sp>
        <p:nvSpPr>
          <p:cNvPr id="1913858" name="Rectangle 2"/>
          <p:cNvSpPr>
            <a:spLocks noGrp="1" noChangeArrowheads="1"/>
          </p:cNvSpPr>
          <p:nvPr>
            <p:ph type="title"/>
          </p:nvPr>
        </p:nvSpPr>
        <p:spPr>
          <a:xfrm>
            <a:off x="304800" y="1285875"/>
            <a:ext cx="9290050" cy="4632325"/>
          </a:xfrm>
        </p:spPr>
        <p:txBody>
          <a:bodyPr/>
          <a:lstStyle/>
          <a:p>
            <a:pPr algn="l"/>
            <a:r>
              <a:rPr lang="en-US" sz="2400" dirty="0"/>
              <a:t>5.	Why GISCs maintain a comprehensive 24-hour "cache" </a:t>
            </a:r>
            <a:br>
              <a:rPr lang="en-US" sz="2400" dirty="0"/>
            </a:br>
            <a:r>
              <a:rPr lang="en-US" sz="2400" dirty="0"/>
              <a:t>	of data intended for global dissemination</a:t>
            </a:r>
            <a:br>
              <a:rPr lang="en-US" sz="2400" dirty="0"/>
            </a:br>
            <a:r>
              <a:rPr lang="en-US" sz="2400" dirty="0"/>
              <a:t/>
            </a:r>
            <a:br>
              <a:rPr lang="en-US" sz="2400" dirty="0"/>
            </a:br>
            <a:r>
              <a:rPr lang="en-US" sz="2400" dirty="0"/>
              <a:t>6.	Why GISCs maintain a comprehensive metadata catalog</a:t>
            </a:r>
            <a:br>
              <a:rPr lang="en-US" sz="2400" dirty="0"/>
            </a:br>
            <a:r>
              <a:rPr lang="en-US" sz="2400" dirty="0"/>
              <a:t/>
            </a:r>
            <a:br>
              <a:rPr lang="en-US" sz="2400" dirty="0"/>
            </a:br>
            <a:r>
              <a:rPr lang="en-US" sz="2400" dirty="0"/>
              <a:t>7.	How WIS Technical Compliance Specifications define the </a:t>
            </a:r>
            <a:br>
              <a:rPr lang="en-US" sz="2400" dirty="0"/>
            </a:br>
            <a:r>
              <a:rPr lang="en-US" sz="2400" dirty="0"/>
              <a:t>	interoperability of WIS Implementations across WIS </a:t>
            </a:r>
            <a:r>
              <a:rPr lang="en-US" sz="2400" dirty="0" err="1"/>
              <a:t>Centres</a:t>
            </a:r>
            <a:r>
              <a:rPr lang="en-US" sz="2400" dirty="0"/>
              <a:t/>
            </a:r>
            <a:br>
              <a:rPr lang="en-US" sz="2400" dirty="0"/>
            </a:br>
            <a:r>
              <a:rPr lang="en-US" sz="2400" dirty="0"/>
              <a:t/>
            </a:r>
            <a:br>
              <a:rPr lang="en-US" sz="2400" dirty="0"/>
            </a:br>
            <a:r>
              <a:rPr lang="en-US" sz="2400" dirty="0"/>
              <a:t>8.	Why the WIS architecture is interoperable with the high-level </a:t>
            </a:r>
            <a:br>
              <a:rPr lang="en-US" sz="2400" dirty="0"/>
            </a:br>
            <a:r>
              <a:rPr lang="en-US" sz="2400" dirty="0"/>
              <a:t>	architecture of major systems involving WMO </a:t>
            </a:r>
            <a:r>
              <a:rPr lang="en-US" sz="2400" dirty="0" smtClean="0"/>
              <a:t/>
            </a:r>
            <a:br>
              <a:rPr lang="en-US" sz="2400" dirty="0" smtClean="0"/>
            </a:br>
            <a:r>
              <a:rPr lang="en-US" sz="2400" dirty="0"/>
              <a:t>	</a:t>
            </a:r>
            <a:r>
              <a:rPr lang="en-US" sz="2400" dirty="0" smtClean="0"/>
              <a:t>(</a:t>
            </a:r>
            <a:r>
              <a:rPr lang="en-US" sz="2400" dirty="0"/>
              <a:t>e.g., </a:t>
            </a:r>
            <a:r>
              <a:rPr lang="en-US" sz="2400" dirty="0" smtClean="0"/>
              <a:t>WIGOS, GOS</a:t>
            </a:r>
            <a:r>
              <a:rPr lang="en-US" sz="2400" dirty="0"/>
              <a:t>, GCW, </a:t>
            </a:r>
            <a:r>
              <a:rPr lang="en-US" sz="2400" dirty="0" smtClean="0"/>
              <a:t>GAW</a:t>
            </a:r>
            <a:r>
              <a:rPr lang="en-US" sz="2400" dirty="0"/>
              <a:t> , WHYCOS, </a:t>
            </a:r>
            <a:r>
              <a:rPr lang="en-US" sz="2400" dirty="0" smtClean="0"/>
              <a:t>GOOS</a:t>
            </a:r>
            <a:r>
              <a:rPr lang="en-US" sz="2400" dirty="0"/>
              <a:t>, </a:t>
            </a:r>
            <a:r>
              <a:rPr lang="en-US" sz="2400" dirty="0" smtClean="0"/>
              <a:t>	GTOS, WCP</a:t>
            </a:r>
            <a:r>
              <a:rPr lang="en-US" sz="2400" dirty="0"/>
              <a:t>, GCOS, </a:t>
            </a:r>
            <a:r>
              <a:rPr lang="en-US" sz="2400" dirty="0" smtClean="0"/>
              <a:t>GFCS, </a:t>
            </a:r>
            <a:r>
              <a:rPr lang="en-US" sz="2400" dirty="0"/>
              <a:t>GEOSS)</a:t>
            </a:r>
          </a:p>
        </p:txBody>
      </p:sp>
      <p:sp>
        <p:nvSpPr>
          <p:cNvPr id="1913859" name="Rectangle 3"/>
          <p:cNvSpPr>
            <a:spLocks noChangeArrowheads="1"/>
          </p:cNvSpPr>
          <p:nvPr/>
        </p:nvSpPr>
        <p:spPr bwMode="auto">
          <a:xfrm>
            <a:off x="2157413" y="365125"/>
            <a:ext cx="55562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000">
                <a:solidFill>
                  <a:srgbClr val="000066"/>
                </a:solidFill>
                <a:latin typeface="Arial" charset="0"/>
              </a:rPr>
              <a:t>Review of Key Points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WIS Overview</a:t>
            </a:r>
          </a:p>
        </p:txBody>
      </p:sp>
      <p:sp>
        <p:nvSpPr>
          <p:cNvPr id="7" name="Slide Number Placeholder 5"/>
          <p:cNvSpPr>
            <a:spLocks noGrp="1"/>
          </p:cNvSpPr>
          <p:nvPr>
            <p:ph type="sldNum" sz="quarter" idx="12"/>
          </p:nvPr>
        </p:nvSpPr>
        <p:spPr/>
        <p:txBody>
          <a:bodyPr/>
          <a:lstStyle/>
          <a:p>
            <a:fld id="{82FE1663-3201-481C-918E-495A5A1D5D5C}" type="slidenum">
              <a:rPr lang="en-US"/>
              <a:pPr/>
              <a:t>27</a:t>
            </a:fld>
            <a:endParaRPr lang="en-US"/>
          </a:p>
        </p:txBody>
      </p:sp>
      <p:sp>
        <p:nvSpPr>
          <p:cNvPr id="1903618" name="Rectangle 2"/>
          <p:cNvSpPr>
            <a:spLocks noGrp="1" noChangeArrowheads="1"/>
          </p:cNvSpPr>
          <p:nvPr>
            <p:ph type="title"/>
          </p:nvPr>
        </p:nvSpPr>
        <p:spPr>
          <a:xfrm>
            <a:off x="727075" y="412750"/>
            <a:ext cx="8832850" cy="619125"/>
          </a:xfrm>
        </p:spPr>
        <p:txBody>
          <a:bodyPr/>
          <a:lstStyle/>
          <a:p>
            <a:r>
              <a:rPr lang="en-US"/>
              <a:t>WIS Reference Documents</a:t>
            </a:r>
          </a:p>
        </p:txBody>
      </p:sp>
      <p:sp>
        <p:nvSpPr>
          <p:cNvPr id="1903619" name="Text Box 3"/>
          <p:cNvSpPr txBox="1">
            <a:spLocks noChangeArrowheads="1"/>
          </p:cNvSpPr>
          <p:nvPr/>
        </p:nvSpPr>
        <p:spPr bwMode="auto">
          <a:xfrm>
            <a:off x="746125" y="1400175"/>
            <a:ext cx="876714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spcAft>
                <a:spcPct val="25000"/>
              </a:spcAft>
              <a:buFont typeface="Arial" pitchFamily="34" charset="0"/>
              <a:buChar char="•"/>
            </a:pPr>
            <a:r>
              <a:rPr lang="en-US" b="1" dirty="0">
                <a:latin typeface="Arial" charset="0"/>
              </a:rPr>
              <a:t>WMO Technical Regulation </a:t>
            </a:r>
            <a:r>
              <a:rPr lang="en-US" b="1" dirty="0" err="1" smtClean="0">
                <a:latin typeface="Arial" charset="0"/>
              </a:rPr>
              <a:t>Vol</a:t>
            </a:r>
            <a:r>
              <a:rPr lang="en-US" b="1" dirty="0" smtClean="0">
                <a:latin typeface="Arial" charset="0"/>
              </a:rPr>
              <a:t> I. (</a:t>
            </a:r>
            <a:r>
              <a:rPr lang="en-US" b="1" dirty="0" smtClean="0">
                <a:latin typeface="Arial" charset="0"/>
                <a:hlinkClick r:id="rId3"/>
              </a:rPr>
              <a:t>WMO No 49</a:t>
            </a:r>
            <a:r>
              <a:rPr lang="en-US" b="1" dirty="0" smtClean="0">
                <a:latin typeface="Arial" charset="0"/>
              </a:rPr>
              <a:t>)</a:t>
            </a:r>
          </a:p>
          <a:p>
            <a:pPr marL="342900" indent="-342900">
              <a:spcAft>
                <a:spcPct val="25000"/>
              </a:spcAft>
              <a:buFont typeface="Arial" pitchFamily="34" charset="0"/>
              <a:buChar char="•"/>
            </a:pPr>
            <a:r>
              <a:rPr lang="en-US" b="1" dirty="0" smtClean="0">
                <a:latin typeface="Arial" charset="0"/>
              </a:rPr>
              <a:t>Manual on the WMO Information System (</a:t>
            </a:r>
            <a:r>
              <a:rPr lang="en-US" b="1" dirty="0" smtClean="0">
                <a:latin typeface="Arial" charset="0"/>
                <a:hlinkClick r:id="rId4"/>
              </a:rPr>
              <a:t>WMO No 1060</a:t>
            </a:r>
            <a:r>
              <a:rPr lang="en-US" b="1" dirty="0" smtClean="0">
                <a:latin typeface="Arial" charset="0"/>
              </a:rPr>
              <a:t>)</a:t>
            </a:r>
          </a:p>
          <a:p>
            <a:pPr marL="342900" indent="-342900">
              <a:spcAft>
                <a:spcPct val="25000"/>
              </a:spcAft>
              <a:buFont typeface="Arial" pitchFamily="34" charset="0"/>
              <a:buChar char="•"/>
            </a:pPr>
            <a:r>
              <a:rPr lang="en-US" b="1" dirty="0" smtClean="0">
                <a:latin typeface="Arial" charset="0"/>
              </a:rPr>
              <a:t>Guide to the WMO Information System (</a:t>
            </a:r>
            <a:r>
              <a:rPr lang="en-US" b="1" dirty="0" smtClean="0">
                <a:latin typeface="Arial" charset="0"/>
                <a:hlinkClick r:id="rId5"/>
              </a:rPr>
              <a:t>WMO No 1061</a:t>
            </a:r>
            <a:r>
              <a:rPr lang="en-US" b="1" dirty="0" smtClean="0">
                <a:latin typeface="Arial" charset="0"/>
              </a:rPr>
              <a:t>)</a:t>
            </a:r>
          </a:p>
          <a:p>
            <a:pPr marL="342900" indent="-342900">
              <a:spcAft>
                <a:spcPct val="25000"/>
              </a:spcAft>
              <a:buFont typeface="Arial" pitchFamily="34" charset="0"/>
              <a:buChar char="•"/>
            </a:pPr>
            <a:r>
              <a:rPr lang="en-US" b="1" dirty="0" smtClean="0">
                <a:latin typeface="Arial" charset="0"/>
              </a:rPr>
              <a:t>These and other important documents such as the</a:t>
            </a:r>
            <a:br>
              <a:rPr lang="en-US" b="1" dirty="0" smtClean="0">
                <a:latin typeface="Arial" charset="0"/>
              </a:rPr>
            </a:br>
            <a:r>
              <a:rPr lang="en-US" b="1" dirty="0" smtClean="0">
                <a:latin typeface="Arial" charset="0"/>
              </a:rPr>
              <a:t>“Designation </a:t>
            </a:r>
            <a:r>
              <a:rPr lang="en-US" b="1" dirty="0">
                <a:latin typeface="Arial" charset="0"/>
              </a:rPr>
              <a:t>Procedures for GISCs and </a:t>
            </a:r>
            <a:r>
              <a:rPr lang="en-US" b="1" dirty="0" smtClean="0">
                <a:latin typeface="Arial" charset="0"/>
              </a:rPr>
              <a:t>DCPCs” can </a:t>
            </a:r>
            <a:br>
              <a:rPr lang="en-US" b="1" dirty="0" smtClean="0">
                <a:latin typeface="Arial" charset="0"/>
              </a:rPr>
            </a:br>
            <a:r>
              <a:rPr lang="en-US" b="1" dirty="0" smtClean="0">
                <a:latin typeface="Arial" charset="0"/>
              </a:rPr>
              <a:t>be found on the WIS web site:</a:t>
            </a:r>
            <a:endParaRPr lang="en-US" b="1" dirty="0">
              <a:latin typeface="Arial" charset="0"/>
            </a:endParaRPr>
          </a:p>
        </p:txBody>
      </p:sp>
      <p:sp>
        <p:nvSpPr>
          <p:cNvPr id="1903620" name="Text Box 4"/>
          <p:cNvSpPr txBox="1">
            <a:spLocks noChangeArrowheads="1"/>
          </p:cNvSpPr>
          <p:nvPr/>
        </p:nvSpPr>
        <p:spPr bwMode="auto">
          <a:xfrm>
            <a:off x="0" y="3985498"/>
            <a:ext cx="9906000" cy="1754326"/>
          </a:xfrm>
          <a:prstGeom prst="rect">
            <a:avLst/>
          </a:prstGeom>
          <a:gradFill rotWithShape="1">
            <a:gsLst>
              <a:gs pos="0">
                <a:srgbClr val="FFFF66"/>
              </a:gs>
              <a:gs pos="50000">
                <a:srgbClr val="FFFFFF"/>
              </a:gs>
              <a:gs pos="100000">
                <a:srgbClr val="FFFF66"/>
              </a:gs>
            </a:gsLst>
            <a:lin ang="5400000" scaled="1"/>
          </a:gradFill>
          <a:ln>
            <a:noFill/>
          </a:ln>
          <a:effectLst/>
          <a:extLs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dirty="0">
                <a:latin typeface="Arial Narrow" pitchFamily="34" charset="0"/>
              </a:rPr>
              <a:t/>
            </a:r>
            <a:br>
              <a:rPr lang="en-US" sz="3600" dirty="0">
                <a:latin typeface="Arial Narrow" pitchFamily="34" charset="0"/>
              </a:rPr>
            </a:br>
            <a:r>
              <a:rPr lang="en-US" sz="3600" dirty="0" smtClean="0">
                <a:latin typeface="Arial" charset="0"/>
                <a:hlinkClick r:id="rId6"/>
              </a:rPr>
              <a:t>http://www.wmo.int/wis</a:t>
            </a:r>
            <a:r>
              <a:rPr lang="en-US" sz="3600" dirty="0">
                <a:latin typeface="Arial" charset="0"/>
                <a:hlinkClick r:id="rId7"/>
              </a:rPr>
              <a:t/>
            </a:r>
            <a:br>
              <a:rPr lang="en-US" sz="3600" dirty="0">
                <a:latin typeface="Arial" charset="0"/>
                <a:hlinkClick r:id="rId7"/>
              </a:rPr>
            </a:br>
            <a:endParaRPr lang="en-US" sz="3600" dirty="0">
              <a:latin typeface="Arial" charset="0"/>
            </a:endParaRPr>
          </a:p>
        </p:txBody>
      </p:sp>
    </p:spTree>
    <p:extLst>
      <p:ext uri="{BB962C8B-B14F-4D97-AF65-F5344CB8AC3E}">
        <p14:creationId xmlns:p14="http://schemas.microsoft.com/office/powerpoint/2010/main" val="358243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pvpn_a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 y="0"/>
            <a:ext cx="9564914" cy="67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453944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http://wis.wmo.int/page=wistraining</a:t>
            </a:r>
          </a:p>
        </p:txBody>
      </p:sp>
      <p:sp>
        <p:nvSpPr>
          <p:cNvPr id="6" name="Slide Number Placeholder 5"/>
          <p:cNvSpPr>
            <a:spLocks noGrp="1"/>
          </p:cNvSpPr>
          <p:nvPr>
            <p:ph type="sldNum" sz="quarter" idx="12"/>
          </p:nvPr>
        </p:nvSpPr>
        <p:spPr/>
        <p:txBody>
          <a:bodyPr/>
          <a:lstStyle/>
          <a:p>
            <a:fld id="{DE59F439-BF69-4E04-831D-8E400EC9E22D}" type="slidenum">
              <a:rPr lang="en-US"/>
              <a:pPr/>
              <a:t>4</a:t>
            </a:fld>
            <a:endParaRPr lang="en-US"/>
          </a:p>
        </p:txBody>
      </p:sp>
      <p:sp>
        <p:nvSpPr>
          <p:cNvPr id="1866754" name="Rectangle 2"/>
          <p:cNvSpPr>
            <a:spLocks noGrp="1" noChangeArrowheads="1"/>
          </p:cNvSpPr>
          <p:nvPr>
            <p:ph type="title"/>
          </p:nvPr>
        </p:nvSpPr>
        <p:spPr/>
        <p:txBody>
          <a:bodyPr/>
          <a:lstStyle/>
          <a:p>
            <a:r>
              <a:rPr lang="en-US"/>
              <a:t>Vision of WIS</a:t>
            </a:r>
          </a:p>
        </p:txBody>
      </p:sp>
      <p:sp>
        <p:nvSpPr>
          <p:cNvPr id="1866755" name="Rectangle 3"/>
          <p:cNvSpPr>
            <a:spLocks noGrp="1" noChangeArrowheads="1"/>
          </p:cNvSpPr>
          <p:nvPr>
            <p:ph type="body" idx="1"/>
          </p:nvPr>
        </p:nvSpPr>
        <p:spPr>
          <a:xfrm>
            <a:off x="682171" y="1541463"/>
            <a:ext cx="8766630" cy="4394880"/>
          </a:xfrm>
        </p:spPr>
        <p:txBody>
          <a:bodyPr/>
          <a:lstStyle/>
          <a:p>
            <a:pPr>
              <a:buFontTx/>
              <a:buNone/>
            </a:pPr>
            <a:r>
              <a:rPr lang="en-US" altLang="ja-JP" sz="2800" dirty="0">
                <a:ea typeface="ＭＳ Ｐゴシック" charset="-128"/>
              </a:rPr>
              <a:t>WMO Members decided that WIS will: </a:t>
            </a:r>
          </a:p>
          <a:p>
            <a:r>
              <a:rPr lang="en-US" altLang="ja-JP" sz="2800" dirty="0">
                <a:ea typeface="ＭＳ Ｐゴシック" charset="-128"/>
              </a:rPr>
              <a:t>Use international industry standards</a:t>
            </a:r>
          </a:p>
          <a:p>
            <a:r>
              <a:rPr lang="en-US" altLang="ja-JP" sz="2800" dirty="0">
                <a:ea typeface="ＭＳ Ｐゴシック" charset="-128"/>
              </a:rPr>
              <a:t>Build on the Global Telecommunication </a:t>
            </a:r>
            <a:br>
              <a:rPr lang="en-US" altLang="ja-JP" sz="2800" dirty="0">
                <a:ea typeface="ＭＳ Ｐゴシック" charset="-128"/>
              </a:rPr>
            </a:br>
            <a:r>
              <a:rPr lang="en-US" altLang="ja-JP" sz="2800" dirty="0">
                <a:ea typeface="ＭＳ Ｐゴシック" charset="-128"/>
              </a:rPr>
              <a:t>System (GTS), with a smooth and </a:t>
            </a:r>
            <a:br>
              <a:rPr lang="en-US" altLang="ja-JP" sz="2800" dirty="0">
                <a:ea typeface="ＭＳ Ｐゴシック" charset="-128"/>
              </a:rPr>
            </a:br>
            <a:r>
              <a:rPr lang="en-US" altLang="ja-JP" sz="2800" dirty="0">
                <a:ea typeface="ＭＳ Ｐゴシック" charset="-128"/>
              </a:rPr>
              <a:t>coordinated transition;</a:t>
            </a:r>
          </a:p>
          <a:p>
            <a:r>
              <a:rPr lang="en-US" altLang="ja-JP" sz="2800" dirty="0">
                <a:ea typeface="ＭＳ Ｐゴシック" charset="-128"/>
              </a:rPr>
              <a:t>Provide </a:t>
            </a:r>
            <a:r>
              <a:rPr lang="en-US" altLang="ja-JP" sz="2800" dirty="0" smtClean="0">
                <a:ea typeface="ＭＳ Ｐゴシック" charset="-128"/>
              </a:rPr>
              <a:t>operational and time-critical </a:t>
            </a:r>
            <a:r>
              <a:rPr lang="en-US" altLang="ja-JP" sz="2800" dirty="0">
                <a:ea typeface="ＭＳ Ｐゴシック" charset="-128"/>
              </a:rPr>
              <a:t>data exchange, as </a:t>
            </a:r>
            <a:r>
              <a:rPr lang="en-US" altLang="ja-JP" sz="2800" dirty="0" smtClean="0">
                <a:ea typeface="ＭＳ Ｐゴシック" charset="-128"/>
              </a:rPr>
              <a:t>well </a:t>
            </a:r>
            <a:r>
              <a:rPr lang="en-US" altLang="ja-JP" sz="2800" dirty="0">
                <a:ea typeface="ＭＳ Ｐゴシック" charset="-128"/>
              </a:rPr>
              <a:t>as data access and retrieval services;  </a:t>
            </a:r>
          </a:p>
          <a:p>
            <a:r>
              <a:rPr lang="en-US" altLang="ja-JP" sz="2800" dirty="0">
                <a:ea typeface="ＭＳ Ｐゴシック" charset="-128"/>
              </a:rPr>
              <a:t>Support all WMO and related international </a:t>
            </a:r>
            <a:r>
              <a:rPr lang="en-US" altLang="ja-JP" sz="2800" dirty="0" err="1">
                <a:ea typeface="ＭＳ Ｐゴシック" charset="-128"/>
              </a:rPr>
              <a:t>programmes</a:t>
            </a:r>
            <a:r>
              <a:rPr lang="en-US" altLang="ja-JP" sz="2800" dirty="0">
                <a:ea typeface="ＭＳ Ｐゴシック" charset="-128"/>
              </a:rPr>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WIS Overview</a:t>
            </a:r>
          </a:p>
        </p:txBody>
      </p:sp>
      <p:sp>
        <p:nvSpPr>
          <p:cNvPr id="6" name="Slide Number Placeholder 5"/>
          <p:cNvSpPr>
            <a:spLocks noGrp="1"/>
          </p:cNvSpPr>
          <p:nvPr>
            <p:ph type="sldNum" sz="quarter" idx="12"/>
          </p:nvPr>
        </p:nvSpPr>
        <p:spPr/>
        <p:txBody>
          <a:bodyPr/>
          <a:lstStyle/>
          <a:p>
            <a:fld id="{32A8F54F-C3E7-42C5-89AD-75A461BEDB6E}" type="slidenum">
              <a:rPr lang="en-US"/>
              <a:pPr/>
              <a:t>5</a:t>
            </a:fld>
            <a:endParaRPr lang="en-US"/>
          </a:p>
        </p:txBody>
      </p:sp>
      <p:sp>
        <p:nvSpPr>
          <p:cNvPr id="1868802" name="Rectangle 2"/>
          <p:cNvSpPr>
            <a:spLocks noGrp="1" noChangeArrowheads="1"/>
          </p:cNvSpPr>
          <p:nvPr>
            <p:ph type="title"/>
          </p:nvPr>
        </p:nvSpPr>
        <p:spPr>
          <a:xfrm>
            <a:off x="1362075" y="387350"/>
            <a:ext cx="7150100" cy="619125"/>
          </a:xfrm>
        </p:spPr>
        <p:txBody>
          <a:bodyPr/>
          <a:lstStyle/>
          <a:p>
            <a:r>
              <a:rPr lang="en-US" sz="3200"/>
              <a:t>Implementation of WIS (Cg-XV, 2007)</a:t>
            </a:r>
          </a:p>
        </p:txBody>
      </p:sp>
      <p:sp>
        <p:nvSpPr>
          <p:cNvPr id="1868803" name="Rectangle 3"/>
          <p:cNvSpPr>
            <a:spLocks noGrp="1" noChangeArrowheads="1"/>
          </p:cNvSpPr>
          <p:nvPr>
            <p:ph type="body" idx="1"/>
          </p:nvPr>
        </p:nvSpPr>
        <p:spPr>
          <a:xfrm>
            <a:off x="917575" y="1438275"/>
            <a:ext cx="8032750" cy="4746625"/>
          </a:xfrm>
        </p:spPr>
        <p:txBody>
          <a:bodyPr/>
          <a:lstStyle/>
          <a:p>
            <a:pPr marL="457200" indent="-457200">
              <a:buFontTx/>
              <a:buNone/>
            </a:pPr>
            <a:r>
              <a:rPr lang="en-GB" altLang="zh-CN" sz="2800">
                <a:ea typeface="宋体" pitchFamily="2" charset="-122"/>
              </a:rPr>
              <a:t>WIS is evolving in two parallel parts:</a:t>
            </a:r>
            <a:endParaRPr lang="en-GB" altLang="zh-CN" sz="1200">
              <a:ea typeface="宋体" pitchFamily="2" charset="-122"/>
            </a:endParaRPr>
          </a:p>
          <a:p>
            <a:pPr marL="457200" indent="-457200">
              <a:buFontTx/>
              <a:buNone/>
            </a:pPr>
            <a:endParaRPr lang="en-GB" altLang="zh-CN" sz="1200">
              <a:ea typeface="宋体" pitchFamily="2" charset="-122"/>
            </a:endParaRPr>
          </a:p>
          <a:p>
            <a:pPr marL="457200" indent="-457200">
              <a:buFontTx/>
              <a:buNone/>
            </a:pPr>
            <a:r>
              <a:rPr lang="en-GB" altLang="zh-CN" sz="2800" b="1">
                <a:ea typeface="宋体" pitchFamily="2" charset="-122"/>
              </a:rPr>
              <a:t>Part A:</a:t>
            </a:r>
            <a:r>
              <a:rPr lang="en-GB" altLang="zh-CN" sz="2800">
                <a:ea typeface="宋体" pitchFamily="2" charset="-122"/>
              </a:rPr>
              <a:t> GTS continued consolidation and further improvements for </a:t>
            </a:r>
            <a:r>
              <a:rPr lang="en-NZ" sz="2800"/>
              <a:t>data and products delivery </a:t>
            </a:r>
            <a:endParaRPr lang="en-GB" altLang="zh-CN" sz="2800">
              <a:ea typeface="宋体" pitchFamily="2" charset="-122"/>
            </a:endParaRPr>
          </a:p>
          <a:p>
            <a:pPr marL="457200" indent="-457200"/>
            <a:r>
              <a:rPr lang="en-NZ" sz="2400" b="1"/>
              <a:t>Time-critical and operation-critical delivery</a:t>
            </a:r>
            <a:r>
              <a:rPr lang="en-NZ" sz="2400"/>
              <a:t> based </a:t>
            </a:r>
            <a:br>
              <a:rPr lang="en-NZ" sz="2400"/>
            </a:br>
            <a:r>
              <a:rPr lang="en-NZ" sz="2400"/>
              <a:t>on real-time “push” via dedicated telecommunications</a:t>
            </a:r>
          </a:p>
          <a:p>
            <a:pPr marL="457200" indent="-457200"/>
            <a:r>
              <a:rPr lang="en-NZ" sz="2400" b="1"/>
              <a:t>Timely delivery </a:t>
            </a:r>
            <a:r>
              <a:rPr lang="en-NZ" sz="2400"/>
              <a:t>based on delayed mode “push” </a:t>
            </a:r>
            <a:br>
              <a:rPr lang="en-NZ" sz="2400"/>
            </a:br>
            <a:r>
              <a:rPr lang="en-NZ" sz="2400"/>
              <a:t>via combination dedicated + public networks</a:t>
            </a:r>
          </a:p>
          <a:p>
            <a:pPr marL="457200" indent="-457200">
              <a:buFontTx/>
              <a:buNone/>
            </a:pPr>
            <a:r>
              <a:rPr lang="en-GB" altLang="zh-CN" sz="2800" b="1">
                <a:ea typeface="宋体" pitchFamily="2" charset="-122"/>
              </a:rPr>
              <a:t>Part B:</a:t>
            </a:r>
            <a:r>
              <a:rPr lang="en-GB" altLang="zh-CN" sz="2800">
                <a:ea typeface="宋体" pitchFamily="2" charset="-122"/>
              </a:rPr>
              <a:t> extension of services through flexible </a:t>
            </a:r>
            <a:br>
              <a:rPr lang="en-GB" altLang="zh-CN" sz="2800">
                <a:ea typeface="宋体" pitchFamily="2" charset="-122"/>
              </a:rPr>
            </a:br>
            <a:r>
              <a:rPr lang="en-GB" altLang="zh-CN" sz="2800">
                <a:ea typeface="宋体" pitchFamily="2" charset="-122"/>
              </a:rPr>
              <a:t>data discovery, access and retrieval services, </a:t>
            </a:r>
            <a:br>
              <a:rPr lang="en-GB" altLang="zh-CN" sz="2800">
                <a:ea typeface="宋体" pitchFamily="2" charset="-122"/>
              </a:rPr>
            </a:br>
            <a:r>
              <a:rPr lang="en-GB" altLang="zh-CN" sz="2800">
                <a:ea typeface="宋体" pitchFamily="2" charset="-122"/>
              </a:rPr>
              <a:t>as well as flexible timely delivery</a:t>
            </a:r>
            <a:endParaRPr lang="en-US" sz="2800">
              <a:ea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コンテンツ プレースホルダ 2"/>
          <p:cNvSpPr>
            <a:spLocks noGrp="1"/>
          </p:cNvSpPr>
          <p:nvPr>
            <p:ph idx="1"/>
          </p:nvPr>
        </p:nvSpPr>
        <p:spPr>
          <a:xfrm>
            <a:off x="190897" y="1412876"/>
            <a:ext cx="3123142" cy="4646613"/>
          </a:xfrm>
        </p:spPr>
        <p:txBody>
          <a:bodyPr/>
          <a:lstStyle/>
          <a:p>
            <a:pPr marL="0" indent="0">
              <a:buFontTx/>
              <a:buNone/>
              <a:defRPr/>
            </a:pPr>
            <a:r>
              <a:rPr kumimoji="1" lang="en-US" altLang="ja-JP" sz="2400" dirty="0" smtClean="0">
                <a:latin typeface="Calibri" pitchFamily="34" charset="0"/>
                <a:ea typeface="ＭＳ Ｐゴシック" pitchFamily="50" charset="-128"/>
                <a:cs typeface="Arial" charset="0"/>
              </a:rPr>
              <a:t>RTH</a:t>
            </a:r>
          </a:p>
          <a:p>
            <a:pPr>
              <a:defRPr/>
            </a:pPr>
            <a:r>
              <a:rPr kumimoji="1" lang="en-US" altLang="ja-JP" sz="1600" dirty="0" smtClean="0">
                <a:latin typeface="Calibri" pitchFamily="34" charset="0"/>
                <a:ea typeface="ＭＳ Ｐゴシック" pitchFamily="50" charset="-128"/>
                <a:cs typeface="Arial" charset="0"/>
              </a:rPr>
              <a:t>Regional Telecommunication Hub</a:t>
            </a:r>
          </a:p>
          <a:p>
            <a:pPr marL="0" indent="0">
              <a:buFontTx/>
              <a:buNone/>
              <a:defRPr/>
            </a:pPr>
            <a:r>
              <a:rPr kumimoji="1" lang="en-US" altLang="ja-JP" sz="2400" dirty="0" smtClean="0">
                <a:latin typeface="Calibri" pitchFamily="34" charset="0"/>
                <a:ea typeface="ＭＳ Ｐゴシック" pitchFamily="50" charset="-128"/>
                <a:cs typeface="Arial" charset="0"/>
              </a:rPr>
              <a:t>NMC</a:t>
            </a:r>
            <a:endParaRPr kumimoji="1" lang="en-US" altLang="ja-JP" sz="2400" dirty="0">
              <a:latin typeface="Calibri" pitchFamily="34" charset="0"/>
              <a:ea typeface="ＭＳ Ｐゴシック" pitchFamily="50" charset="-128"/>
              <a:cs typeface="Arial" charset="0"/>
            </a:endParaRPr>
          </a:p>
          <a:p>
            <a:pPr>
              <a:defRPr/>
            </a:pPr>
            <a:r>
              <a:rPr kumimoji="1" lang="en-US" altLang="ja-JP" sz="1600" dirty="0" smtClean="0">
                <a:latin typeface="Calibri" pitchFamily="34" charset="0"/>
                <a:ea typeface="ＭＳ Ｐゴシック" pitchFamily="50" charset="-128"/>
                <a:cs typeface="Arial" charset="0"/>
              </a:rPr>
              <a:t>National Metrological Centre </a:t>
            </a:r>
            <a:endParaRPr kumimoji="1" lang="en-US" altLang="ja-JP" sz="2400" dirty="0" smtClean="0">
              <a:latin typeface="Calibri" pitchFamily="34" charset="0"/>
              <a:ea typeface="ＭＳ Ｐゴシック" pitchFamily="50" charset="-128"/>
              <a:cs typeface="Arial" charset="0"/>
            </a:endParaRPr>
          </a:p>
          <a:p>
            <a:pPr marL="0" indent="0">
              <a:buFontTx/>
              <a:buNone/>
              <a:defRPr/>
            </a:pPr>
            <a:r>
              <a:rPr kumimoji="1" lang="en-US" altLang="ja-JP" sz="2400" dirty="0" smtClean="0">
                <a:latin typeface="Calibri" pitchFamily="34" charset="0"/>
                <a:ea typeface="ＭＳ Ｐゴシック" pitchFamily="50" charset="-128"/>
                <a:cs typeface="Arial" charset="0"/>
              </a:rPr>
              <a:t>MTN</a:t>
            </a:r>
            <a:endParaRPr kumimoji="1" lang="en-US" altLang="ja-JP" sz="2400" dirty="0">
              <a:latin typeface="Calibri" pitchFamily="34" charset="0"/>
              <a:ea typeface="ＭＳ Ｐゴシック" pitchFamily="50" charset="-128"/>
              <a:cs typeface="Arial" charset="0"/>
            </a:endParaRPr>
          </a:p>
          <a:p>
            <a:pPr>
              <a:defRPr/>
            </a:pPr>
            <a:r>
              <a:rPr kumimoji="1" lang="en-US" altLang="ja-JP" sz="1600" dirty="0" smtClean="0">
                <a:latin typeface="Calibri" pitchFamily="34" charset="0"/>
                <a:ea typeface="ＭＳ Ｐゴシック" pitchFamily="50" charset="-128"/>
                <a:cs typeface="Arial" charset="0"/>
              </a:rPr>
              <a:t>Main Telecommunication Network</a:t>
            </a:r>
          </a:p>
          <a:p>
            <a:pPr>
              <a:defRPr/>
            </a:pPr>
            <a:endParaRPr kumimoji="1" lang="en-US" altLang="ja-JP" sz="1600" dirty="0">
              <a:latin typeface="Calibri" pitchFamily="34" charset="0"/>
              <a:ea typeface="ＭＳ Ｐゴシック" pitchFamily="50" charset="-128"/>
              <a:cs typeface="Arial" charset="0"/>
            </a:endParaRPr>
          </a:p>
          <a:p>
            <a:pPr marL="0" indent="0">
              <a:buFontTx/>
              <a:buNone/>
              <a:defRPr/>
            </a:pPr>
            <a:r>
              <a:rPr kumimoji="1" lang="en-US" altLang="ja-JP" sz="2400" dirty="0" smtClean="0">
                <a:latin typeface="Calibri" pitchFamily="34" charset="0"/>
                <a:ea typeface="ＭＳ Ｐゴシック" pitchFamily="50" charset="-128"/>
                <a:cs typeface="Arial" charset="0"/>
              </a:rPr>
              <a:t>RMTN</a:t>
            </a:r>
          </a:p>
          <a:p>
            <a:pPr>
              <a:defRPr/>
            </a:pPr>
            <a:r>
              <a:rPr kumimoji="1" lang="en-US" altLang="ja-JP" sz="1600" dirty="0" smtClean="0">
                <a:latin typeface="Calibri" pitchFamily="34" charset="0"/>
                <a:ea typeface="ＭＳ Ｐゴシック" pitchFamily="50" charset="-128"/>
                <a:cs typeface="Arial" charset="0"/>
              </a:rPr>
              <a:t>Regional  Meteorological Telecommunication Network</a:t>
            </a:r>
          </a:p>
          <a:p>
            <a:pPr>
              <a:defRPr/>
            </a:pPr>
            <a:endParaRPr kumimoji="1" lang="en-US" altLang="ja-JP" sz="1600" dirty="0" smtClean="0">
              <a:latin typeface="Calibri" pitchFamily="34" charset="0"/>
              <a:ea typeface="ＭＳ Ｐゴシック" pitchFamily="50" charset="-128"/>
              <a:cs typeface="Arial" charset="0"/>
            </a:endParaRPr>
          </a:p>
        </p:txBody>
      </p:sp>
      <p:sp>
        <p:nvSpPr>
          <p:cNvPr id="33795" name="タイトル 4"/>
          <p:cNvSpPr>
            <a:spLocks noGrp="1"/>
          </p:cNvSpPr>
          <p:nvPr>
            <p:ph type="title"/>
          </p:nvPr>
        </p:nvSpPr>
        <p:spPr/>
        <p:txBody>
          <a:bodyPr/>
          <a:lstStyle/>
          <a:p>
            <a:r>
              <a:rPr kumimoji="1" lang="en-US" altLang="ja-JP" smtClean="0">
                <a:latin typeface="Arial" pitchFamily="34" charset="0"/>
                <a:ea typeface="MS PGothic" pitchFamily="34" charset="-128"/>
                <a:cs typeface="Arial" pitchFamily="34" charset="0"/>
              </a:rPr>
              <a:t>GTS structure</a:t>
            </a:r>
            <a:endParaRPr kumimoji="1" lang="ja-JP" altLang="en-US" smtClean="0">
              <a:latin typeface="Arial" pitchFamily="34" charset="0"/>
              <a:ea typeface="MS PGothic" pitchFamily="34" charset="-128"/>
              <a:cs typeface="Arial" pitchFamily="34" charset="0"/>
            </a:endParaRPr>
          </a:p>
        </p:txBody>
      </p:sp>
      <p:sp>
        <p:nvSpPr>
          <p:cNvPr id="33796" name="スライド番号プレースホルダ 1"/>
          <p:cNvSpPr>
            <a:spLocks noGrp="1"/>
          </p:cNvSpPr>
          <p:nvPr>
            <p:ph type="sldNum" sz="quarter" idx="12"/>
          </p:nvPr>
        </p:nvSpPr>
        <p:spPr>
          <a:noFill/>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fld id="{AC78B6CA-D984-4A4C-BBBA-3FFA880D28BD}" type="slidenum">
              <a:rPr lang="en-US" altLang="ja-JP" sz="1400" smtClean="0">
                <a:ea typeface="MS PGothic" pitchFamily="34" charset="-128"/>
              </a:rPr>
              <a:pPr/>
              <a:t>6</a:t>
            </a:fld>
            <a:endParaRPr lang="en-US" altLang="ja-JP" sz="1400" smtClean="0">
              <a:ea typeface="MS PGothic" pitchFamily="34" charset="-128"/>
            </a:endParaRPr>
          </a:p>
        </p:txBody>
      </p:sp>
      <p:sp>
        <p:nvSpPr>
          <p:cNvPr id="33797" name="円/楕円 4"/>
          <p:cNvSpPr>
            <a:spLocks noChangeArrowheads="1"/>
          </p:cNvSpPr>
          <p:nvPr/>
        </p:nvSpPr>
        <p:spPr bwMode="auto">
          <a:xfrm>
            <a:off x="4682994" y="3284539"/>
            <a:ext cx="3276203" cy="1584325"/>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sp>
        <p:nvSpPr>
          <p:cNvPr id="33798" name="円/楕円 5"/>
          <p:cNvSpPr>
            <a:spLocks noChangeArrowheads="1"/>
          </p:cNvSpPr>
          <p:nvPr/>
        </p:nvSpPr>
        <p:spPr bwMode="auto">
          <a:xfrm>
            <a:off x="3123142" y="2365375"/>
            <a:ext cx="6086343" cy="3125788"/>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sp>
        <p:nvSpPr>
          <p:cNvPr id="33799" name="円/楕円 6"/>
          <p:cNvSpPr>
            <a:spLocks noChangeArrowheads="1"/>
          </p:cNvSpPr>
          <p:nvPr/>
        </p:nvSpPr>
        <p:spPr bwMode="auto">
          <a:xfrm>
            <a:off x="5541169" y="3429000"/>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sp>
        <p:nvSpPr>
          <p:cNvPr id="33800" name="円/楕円 7"/>
          <p:cNvSpPr>
            <a:spLocks noChangeArrowheads="1"/>
          </p:cNvSpPr>
          <p:nvPr/>
        </p:nvSpPr>
        <p:spPr bwMode="auto">
          <a:xfrm>
            <a:off x="6597121" y="3475038"/>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sp>
        <p:nvSpPr>
          <p:cNvPr id="33801" name="円/楕円 8"/>
          <p:cNvSpPr>
            <a:spLocks noChangeArrowheads="1"/>
          </p:cNvSpPr>
          <p:nvPr/>
        </p:nvSpPr>
        <p:spPr bwMode="auto">
          <a:xfrm>
            <a:off x="4868731" y="3946525"/>
            <a:ext cx="858176" cy="433388"/>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sp>
        <p:nvSpPr>
          <p:cNvPr id="33802" name="円/楕円 9"/>
          <p:cNvSpPr>
            <a:spLocks noChangeArrowheads="1"/>
          </p:cNvSpPr>
          <p:nvPr/>
        </p:nvSpPr>
        <p:spPr bwMode="auto">
          <a:xfrm>
            <a:off x="5740665" y="4379913"/>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sp>
        <p:nvSpPr>
          <p:cNvPr id="33803" name="円/楕円 10"/>
          <p:cNvSpPr>
            <a:spLocks noChangeArrowheads="1"/>
          </p:cNvSpPr>
          <p:nvPr/>
        </p:nvSpPr>
        <p:spPr bwMode="auto">
          <a:xfrm>
            <a:off x="6789738" y="4100513"/>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cxnSp>
        <p:nvCxnSpPr>
          <p:cNvPr id="33804" name="直線コネクタ 12"/>
          <p:cNvCxnSpPr>
            <a:cxnSpLocks noChangeShapeType="1"/>
            <a:stCxn id="33800" idx="3"/>
            <a:endCxn id="33802" idx="7"/>
          </p:cNvCxnSpPr>
          <p:nvPr/>
        </p:nvCxnSpPr>
        <p:spPr bwMode="auto">
          <a:xfrm flipH="1">
            <a:off x="6471577" y="3843339"/>
            <a:ext cx="251090" cy="5984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05" name="直線コネクタ 13"/>
          <p:cNvCxnSpPr>
            <a:cxnSpLocks noChangeShapeType="1"/>
            <a:stCxn id="33799" idx="3"/>
            <a:endCxn id="33801" idx="7"/>
          </p:cNvCxnSpPr>
          <p:nvPr/>
        </p:nvCxnSpPr>
        <p:spPr bwMode="auto">
          <a:xfrm flipH="1">
            <a:off x="5601363" y="3797301"/>
            <a:ext cx="65352" cy="212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06" name="直線コネクタ 14"/>
          <p:cNvCxnSpPr>
            <a:cxnSpLocks noChangeShapeType="1"/>
            <a:stCxn id="33801" idx="5"/>
            <a:endCxn id="33802" idx="1"/>
          </p:cNvCxnSpPr>
          <p:nvPr/>
        </p:nvCxnSpPr>
        <p:spPr bwMode="auto">
          <a:xfrm>
            <a:off x="5601363" y="4316413"/>
            <a:ext cx="264848" cy="12541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07" name="直線コネクタ 15"/>
          <p:cNvCxnSpPr>
            <a:cxnSpLocks noChangeShapeType="1"/>
            <a:stCxn id="33800" idx="2"/>
            <a:endCxn id="33799" idx="6"/>
          </p:cNvCxnSpPr>
          <p:nvPr/>
        </p:nvCxnSpPr>
        <p:spPr bwMode="auto">
          <a:xfrm flipH="1" flipV="1">
            <a:off x="6399345" y="3644900"/>
            <a:ext cx="197776" cy="460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08" name="直線コネクタ 16"/>
          <p:cNvCxnSpPr>
            <a:cxnSpLocks noChangeShapeType="1"/>
            <a:stCxn id="33803" idx="3"/>
            <a:endCxn id="33802" idx="6"/>
          </p:cNvCxnSpPr>
          <p:nvPr/>
        </p:nvCxnSpPr>
        <p:spPr bwMode="auto">
          <a:xfrm flipH="1">
            <a:off x="6598841" y="4468813"/>
            <a:ext cx="316442" cy="1270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09" name="直線コネクタ 17"/>
          <p:cNvCxnSpPr>
            <a:cxnSpLocks noChangeShapeType="1"/>
            <a:stCxn id="33801" idx="6"/>
            <a:endCxn id="33803" idx="2"/>
          </p:cNvCxnSpPr>
          <p:nvPr/>
        </p:nvCxnSpPr>
        <p:spPr bwMode="auto">
          <a:xfrm>
            <a:off x="5726907" y="4162425"/>
            <a:ext cx="1062831" cy="1539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10" name="直線コネクタ 18"/>
          <p:cNvCxnSpPr>
            <a:cxnSpLocks noChangeShapeType="1"/>
            <a:stCxn id="33800" idx="4"/>
            <a:endCxn id="33803" idx="0"/>
          </p:cNvCxnSpPr>
          <p:nvPr/>
        </p:nvCxnSpPr>
        <p:spPr bwMode="auto">
          <a:xfrm>
            <a:off x="7025349" y="3906838"/>
            <a:ext cx="192617" cy="1936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1" name="円/楕円 19"/>
          <p:cNvSpPr>
            <a:spLocks noChangeArrowheads="1"/>
          </p:cNvSpPr>
          <p:nvPr/>
        </p:nvSpPr>
        <p:spPr bwMode="auto">
          <a:xfrm>
            <a:off x="4010555" y="4595813"/>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sp>
        <p:nvSpPr>
          <p:cNvPr id="33812" name="円/楕円 20"/>
          <p:cNvSpPr>
            <a:spLocks noChangeArrowheads="1"/>
          </p:cNvSpPr>
          <p:nvPr/>
        </p:nvSpPr>
        <p:spPr bwMode="auto">
          <a:xfrm>
            <a:off x="2810140" y="5427663"/>
            <a:ext cx="858177"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3" name="円/楕円 21"/>
          <p:cNvSpPr>
            <a:spLocks noChangeArrowheads="1"/>
          </p:cNvSpPr>
          <p:nvPr/>
        </p:nvSpPr>
        <p:spPr bwMode="auto">
          <a:xfrm>
            <a:off x="3976159" y="5668964"/>
            <a:ext cx="858177" cy="433387"/>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4" name="円/楕円 22"/>
          <p:cNvSpPr>
            <a:spLocks noChangeArrowheads="1"/>
          </p:cNvSpPr>
          <p:nvPr/>
        </p:nvSpPr>
        <p:spPr bwMode="auto">
          <a:xfrm>
            <a:off x="1915848" y="4449764"/>
            <a:ext cx="858177" cy="433387"/>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5" name="円/楕円 23"/>
          <p:cNvSpPr>
            <a:spLocks noChangeArrowheads="1"/>
          </p:cNvSpPr>
          <p:nvPr/>
        </p:nvSpPr>
        <p:spPr bwMode="auto">
          <a:xfrm>
            <a:off x="4253045" y="1844675"/>
            <a:ext cx="858176"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6" name="円/楕円 24"/>
          <p:cNvSpPr>
            <a:spLocks noChangeArrowheads="1"/>
          </p:cNvSpPr>
          <p:nvPr/>
        </p:nvSpPr>
        <p:spPr bwMode="auto">
          <a:xfrm>
            <a:off x="2485100" y="3292475"/>
            <a:ext cx="856456"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7" name="円/楕円 25"/>
          <p:cNvSpPr>
            <a:spLocks noChangeArrowheads="1"/>
          </p:cNvSpPr>
          <p:nvPr/>
        </p:nvSpPr>
        <p:spPr bwMode="auto">
          <a:xfrm>
            <a:off x="8776097" y="4895850"/>
            <a:ext cx="858176"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18" name="円/楕円 26"/>
          <p:cNvSpPr>
            <a:spLocks noChangeArrowheads="1"/>
          </p:cNvSpPr>
          <p:nvPr/>
        </p:nvSpPr>
        <p:spPr bwMode="auto">
          <a:xfrm>
            <a:off x="7737343" y="5627688"/>
            <a:ext cx="858176"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pic>
        <p:nvPicPr>
          <p:cNvPr id="33819" name="Picture 2" descr="C:\Users\ken\AppData\Local\Microsoft\Windows\Temporary Internet Files\Content.IE5\MT5CR4HV\MC90043485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098" y="2676526"/>
            <a:ext cx="131736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820" name="直線コネクタ 28"/>
          <p:cNvCxnSpPr>
            <a:cxnSpLocks noChangeShapeType="1"/>
            <a:stCxn id="33811" idx="7"/>
            <a:endCxn id="33801" idx="3"/>
          </p:cNvCxnSpPr>
          <p:nvPr/>
        </p:nvCxnSpPr>
        <p:spPr bwMode="auto">
          <a:xfrm flipV="1">
            <a:off x="4743186" y="4316413"/>
            <a:ext cx="251090" cy="3429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直線コネクタ 29"/>
          <p:cNvCxnSpPr>
            <a:cxnSpLocks noChangeShapeType="1"/>
            <a:stCxn id="33811" idx="2"/>
            <a:endCxn id="33814" idx="6"/>
          </p:cNvCxnSpPr>
          <p:nvPr/>
        </p:nvCxnSpPr>
        <p:spPr bwMode="auto">
          <a:xfrm flipH="1" flipV="1">
            <a:off x="2774024" y="4665663"/>
            <a:ext cx="1236530" cy="1460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直線コネクタ 30"/>
          <p:cNvCxnSpPr>
            <a:cxnSpLocks noChangeShapeType="1"/>
            <a:stCxn id="33811" idx="3"/>
            <a:endCxn id="33812" idx="7"/>
          </p:cNvCxnSpPr>
          <p:nvPr/>
        </p:nvCxnSpPr>
        <p:spPr bwMode="auto">
          <a:xfrm flipH="1">
            <a:off x="3542771" y="4964113"/>
            <a:ext cx="593329" cy="5270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直線コネクタ 31"/>
          <p:cNvCxnSpPr>
            <a:cxnSpLocks noChangeShapeType="1"/>
            <a:stCxn id="33813" idx="0"/>
            <a:endCxn id="33811" idx="4"/>
          </p:cNvCxnSpPr>
          <p:nvPr/>
        </p:nvCxnSpPr>
        <p:spPr bwMode="auto">
          <a:xfrm flipV="1">
            <a:off x="4406107" y="5027613"/>
            <a:ext cx="32677" cy="6413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直線コネクタ 32"/>
          <p:cNvCxnSpPr>
            <a:cxnSpLocks noChangeShapeType="1"/>
            <a:stCxn id="33812" idx="0"/>
            <a:endCxn id="33814" idx="5"/>
          </p:cNvCxnSpPr>
          <p:nvPr/>
        </p:nvCxnSpPr>
        <p:spPr bwMode="auto">
          <a:xfrm flipH="1" flipV="1">
            <a:off x="2648479" y="4819651"/>
            <a:ext cx="591608" cy="6080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直線コネクタ 33"/>
          <p:cNvCxnSpPr>
            <a:cxnSpLocks noChangeShapeType="1"/>
            <a:endCxn id="33799" idx="2"/>
          </p:cNvCxnSpPr>
          <p:nvPr/>
        </p:nvCxnSpPr>
        <p:spPr bwMode="auto">
          <a:xfrm>
            <a:off x="4868731" y="3475038"/>
            <a:ext cx="672438" cy="1698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6" name="直線コネクタ 34"/>
          <p:cNvCxnSpPr>
            <a:cxnSpLocks noChangeShapeType="1"/>
            <a:endCxn id="33816" idx="5"/>
          </p:cNvCxnSpPr>
          <p:nvPr/>
        </p:nvCxnSpPr>
        <p:spPr bwMode="auto">
          <a:xfrm flipH="1">
            <a:off x="3216011" y="3292475"/>
            <a:ext cx="1037035" cy="3698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7" name="直線コネクタ 35"/>
          <p:cNvCxnSpPr>
            <a:cxnSpLocks noChangeShapeType="1"/>
            <a:endCxn id="33815" idx="4"/>
          </p:cNvCxnSpPr>
          <p:nvPr/>
        </p:nvCxnSpPr>
        <p:spPr bwMode="auto">
          <a:xfrm flipV="1">
            <a:off x="4481777" y="2276476"/>
            <a:ext cx="201216" cy="7921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28" name="円/楕円 36"/>
          <p:cNvSpPr>
            <a:spLocks noChangeArrowheads="1"/>
          </p:cNvSpPr>
          <p:nvPr/>
        </p:nvSpPr>
        <p:spPr bwMode="auto">
          <a:xfrm>
            <a:off x="7608359" y="3062288"/>
            <a:ext cx="858177" cy="431800"/>
          </a:xfrm>
          <a:prstGeom prst="ellipse">
            <a:avLst/>
          </a:prstGeom>
          <a:solidFill>
            <a:srgbClr val="FF00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800">
                <a:latin typeface="Calibri" pitchFamily="34" charset="0"/>
                <a:ea typeface="MS PGothic" pitchFamily="34" charset="-128"/>
              </a:rPr>
              <a:t>RTH</a:t>
            </a:r>
            <a:endParaRPr lang="ja-JP" altLang="en-US" sz="1800">
              <a:latin typeface="Calibri" pitchFamily="34" charset="0"/>
              <a:ea typeface="MS PGothic" pitchFamily="34" charset="-128"/>
            </a:endParaRPr>
          </a:p>
        </p:txBody>
      </p:sp>
      <p:cxnSp>
        <p:nvCxnSpPr>
          <p:cNvPr id="33829" name="直線コネクタ 37"/>
          <p:cNvCxnSpPr>
            <a:cxnSpLocks noChangeShapeType="1"/>
            <a:stCxn id="33803" idx="5"/>
            <a:endCxn id="33817" idx="1"/>
          </p:cNvCxnSpPr>
          <p:nvPr/>
        </p:nvCxnSpPr>
        <p:spPr bwMode="auto">
          <a:xfrm>
            <a:off x="7522369" y="4468814"/>
            <a:ext cx="1379273" cy="49053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30" name="直線コネクタ 38"/>
          <p:cNvCxnSpPr>
            <a:cxnSpLocks noChangeShapeType="1"/>
            <a:stCxn id="33803" idx="4"/>
            <a:endCxn id="33818" idx="1"/>
          </p:cNvCxnSpPr>
          <p:nvPr/>
        </p:nvCxnSpPr>
        <p:spPr bwMode="auto">
          <a:xfrm>
            <a:off x="7217966" y="4532314"/>
            <a:ext cx="644921" cy="11588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31" name="直線コネクタ 39"/>
          <p:cNvCxnSpPr>
            <a:cxnSpLocks noChangeShapeType="1"/>
            <a:stCxn id="33828" idx="3"/>
            <a:endCxn id="33800" idx="7"/>
          </p:cNvCxnSpPr>
          <p:nvPr/>
        </p:nvCxnSpPr>
        <p:spPr bwMode="auto">
          <a:xfrm flipH="1">
            <a:off x="7329752" y="3430588"/>
            <a:ext cx="404152" cy="1079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32" name="円/楕円 40"/>
          <p:cNvSpPr>
            <a:spLocks noChangeArrowheads="1"/>
          </p:cNvSpPr>
          <p:nvPr/>
        </p:nvSpPr>
        <p:spPr bwMode="auto">
          <a:xfrm>
            <a:off x="7816453" y="1865313"/>
            <a:ext cx="858176"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sp>
        <p:nvSpPr>
          <p:cNvPr id="33833" name="円/楕円 41"/>
          <p:cNvSpPr>
            <a:spLocks noChangeArrowheads="1"/>
          </p:cNvSpPr>
          <p:nvPr/>
        </p:nvSpPr>
        <p:spPr bwMode="auto">
          <a:xfrm>
            <a:off x="8595519" y="2373313"/>
            <a:ext cx="858177" cy="431800"/>
          </a:xfrm>
          <a:prstGeom prst="ellipse">
            <a:avLst/>
          </a:prstGeom>
          <a:solidFill>
            <a:srgbClr val="FFFF00"/>
          </a:solidFill>
          <a:ln w="9525" algn="ctr">
            <a:solidFill>
              <a:schemeClr val="tx1"/>
            </a:solidFill>
            <a:round/>
            <a:headEnd/>
            <a:tailEnd/>
          </a:ln>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lang="en-US" altLang="ja-JP" sz="1400">
                <a:latin typeface="Calibri" pitchFamily="34" charset="0"/>
                <a:ea typeface="MS PGothic" pitchFamily="34" charset="-128"/>
              </a:rPr>
              <a:t>NMC</a:t>
            </a:r>
            <a:endParaRPr lang="ja-JP" altLang="en-US" sz="1400">
              <a:latin typeface="Calibri" pitchFamily="34" charset="0"/>
              <a:ea typeface="MS PGothic" pitchFamily="34" charset="-128"/>
            </a:endParaRPr>
          </a:p>
        </p:txBody>
      </p:sp>
      <p:cxnSp>
        <p:nvCxnSpPr>
          <p:cNvPr id="33834" name="直線コネクタ 42"/>
          <p:cNvCxnSpPr>
            <a:cxnSpLocks noChangeShapeType="1"/>
            <a:stCxn id="33832" idx="4"/>
            <a:endCxn id="33828" idx="0"/>
          </p:cNvCxnSpPr>
          <p:nvPr/>
        </p:nvCxnSpPr>
        <p:spPr bwMode="auto">
          <a:xfrm flipH="1">
            <a:off x="8038306" y="2297114"/>
            <a:ext cx="206375" cy="7651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35" name="直線コネクタ 43"/>
          <p:cNvCxnSpPr>
            <a:cxnSpLocks noChangeShapeType="1"/>
            <a:stCxn id="33833" idx="3"/>
            <a:endCxn id="33828" idx="7"/>
          </p:cNvCxnSpPr>
          <p:nvPr/>
        </p:nvCxnSpPr>
        <p:spPr bwMode="auto">
          <a:xfrm flipH="1">
            <a:off x="8340989" y="2741614"/>
            <a:ext cx="380075" cy="3841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36" name="直線コネクタ 44"/>
          <p:cNvCxnSpPr>
            <a:cxnSpLocks noChangeShapeType="1"/>
            <a:stCxn id="33828" idx="5"/>
            <a:endCxn id="33817" idx="0"/>
          </p:cNvCxnSpPr>
          <p:nvPr/>
        </p:nvCxnSpPr>
        <p:spPr bwMode="auto">
          <a:xfrm>
            <a:off x="8340990" y="3430588"/>
            <a:ext cx="863335" cy="14652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37" name="テキスト ボックス 1"/>
          <p:cNvSpPr txBox="1">
            <a:spLocks noChangeArrowheads="1"/>
          </p:cNvSpPr>
          <p:nvPr/>
        </p:nvSpPr>
        <p:spPr bwMode="auto">
          <a:xfrm>
            <a:off x="6051948" y="3030538"/>
            <a:ext cx="694421"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kumimoji="1" lang="en-US" altLang="ja-JP" sz="2000">
                <a:latin typeface="Calibri" pitchFamily="34" charset="0"/>
                <a:ea typeface="MS PGothic" pitchFamily="34" charset="-128"/>
              </a:rPr>
              <a:t>MTN</a:t>
            </a:r>
            <a:endParaRPr kumimoji="1" lang="ja-JP" altLang="en-US" sz="2000">
              <a:latin typeface="Calibri" pitchFamily="34" charset="0"/>
              <a:ea typeface="MS PGothic" pitchFamily="34" charset="-128"/>
            </a:endParaRPr>
          </a:p>
        </p:txBody>
      </p:sp>
      <p:sp>
        <p:nvSpPr>
          <p:cNvPr id="33838" name="テキスト ボックス 47"/>
          <p:cNvSpPr txBox="1">
            <a:spLocks noChangeArrowheads="1"/>
          </p:cNvSpPr>
          <p:nvPr/>
        </p:nvSpPr>
        <p:spPr bwMode="auto">
          <a:xfrm>
            <a:off x="5790540" y="5300663"/>
            <a:ext cx="934871"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r>
              <a:rPr kumimoji="1" lang="en-US" altLang="ja-JP" sz="2000">
                <a:latin typeface="Calibri" pitchFamily="34" charset="0"/>
                <a:ea typeface="MS PGothic" pitchFamily="34" charset="-128"/>
              </a:rPr>
              <a:t>RMTNs</a:t>
            </a:r>
            <a:endParaRPr kumimoji="1" lang="ja-JP" altLang="en-US" sz="2000">
              <a:latin typeface="Calibri" pitchFamily="34" charset="0"/>
              <a:ea typeface="MS PGothic" pitchFamily="34" charset="-128"/>
            </a:endParaRPr>
          </a:p>
        </p:txBody>
      </p:sp>
      <p:sp>
        <p:nvSpPr>
          <p:cNvPr id="33839" name="円/楕円 2"/>
          <p:cNvSpPr>
            <a:spLocks noChangeArrowheads="1"/>
          </p:cNvSpPr>
          <p:nvPr/>
        </p:nvSpPr>
        <p:spPr bwMode="auto">
          <a:xfrm rot="-1374804">
            <a:off x="6985794" y="4557714"/>
            <a:ext cx="1614885" cy="655637"/>
          </a:xfrm>
          <a:prstGeom prst="ellipse">
            <a:avLst/>
          </a:prstGeom>
          <a:noFill/>
          <a:ln w="28575" algn="ctr">
            <a:solidFill>
              <a:srgbClr val="FF66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sp>
        <p:nvSpPr>
          <p:cNvPr id="33840" name="円/楕円 49"/>
          <p:cNvSpPr>
            <a:spLocks noChangeArrowheads="1"/>
          </p:cNvSpPr>
          <p:nvPr/>
        </p:nvSpPr>
        <p:spPr bwMode="auto">
          <a:xfrm rot="2068832">
            <a:off x="7260961" y="2859088"/>
            <a:ext cx="1614885" cy="755650"/>
          </a:xfrm>
          <a:prstGeom prst="ellipse">
            <a:avLst/>
          </a:prstGeom>
          <a:noFill/>
          <a:ln w="28575" algn="ctr">
            <a:solidFill>
              <a:srgbClr val="FF66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sp>
        <p:nvSpPr>
          <p:cNvPr id="33841" name="円/楕円 50"/>
          <p:cNvSpPr>
            <a:spLocks noChangeArrowheads="1"/>
          </p:cNvSpPr>
          <p:nvPr/>
        </p:nvSpPr>
        <p:spPr bwMode="auto">
          <a:xfrm rot="-1311889">
            <a:off x="3508376" y="2732089"/>
            <a:ext cx="1929606" cy="941387"/>
          </a:xfrm>
          <a:prstGeom prst="ellipse">
            <a:avLst/>
          </a:prstGeom>
          <a:noFill/>
          <a:ln w="28575" algn="ctr">
            <a:solidFill>
              <a:srgbClr val="FF66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sp>
        <p:nvSpPr>
          <p:cNvPr id="33842" name="円/楕円 51"/>
          <p:cNvSpPr>
            <a:spLocks noChangeArrowheads="1"/>
          </p:cNvSpPr>
          <p:nvPr/>
        </p:nvSpPr>
        <p:spPr bwMode="auto">
          <a:xfrm rot="2068832">
            <a:off x="3527294" y="4410076"/>
            <a:ext cx="1824698" cy="803275"/>
          </a:xfrm>
          <a:prstGeom prst="ellipse">
            <a:avLst/>
          </a:prstGeom>
          <a:noFill/>
          <a:ln w="28575" algn="ctr">
            <a:solidFill>
              <a:srgbClr val="FF66FF"/>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cs typeface="Times New Roman" pitchFamily="18" charset="0"/>
              </a:defRPr>
            </a:lvl1pPr>
            <a:lvl2pPr marL="742950" indent="-285750">
              <a:defRPr sz="2400">
                <a:solidFill>
                  <a:schemeClr val="tx1"/>
                </a:solidFill>
                <a:latin typeface="Times" pitchFamily="18" charset="0"/>
                <a:cs typeface="Times New Roman" pitchFamily="18" charset="0"/>
              </a:defRPr>
            </a:lvl2pPr>
            <a:lvl3pPr marL="1143000" indent="-228600">
              <a:defRPr sz="2400">
                <a:solidFill>
                  <a:schemeClr val="tx1"/>
                </a:solidFill>
                <a:latin typeface="Times" pitchFamily="18" charset="0"/>
                <a:cs typeface="Times New Roman" pitchFamily="18" charset="0"/>
              </a:defRPr>
            </a:lvl3pPr>
            <a:lvl4pPr marL="1600200" indent="-228600">
              <a:defRPr sz="2400">
                <a:solidFill>
                  <a:schemeClr val="tx1"/>
                </a:solidFill>
                <a:latin typeface="Times" pitchFamily="18" charset="0"/>
                <a:cs typeface="Times New Roman" pitchFamily="18" charset="0"/>
              </a:defRPr>
            </a:lvl4pPr>
            <a:lvl5pPr marL="2057400" indent="-228600">
              <a:defRPr sz="2400">
                <a:solidFill>
                  <a:schemeClr val="tx1"/>
                </a:solidFill>
                <a:latin typeface="Times"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pitchFamily="18" charset="0"/>
                <a:cs typeface="Times New Roman" pitchFamily="18" charset="0"/>
              </a:defRPr>
            </a:lvl9pPr>
          </a:lstStyle>
          <a:p>
            <a:endParaRPr lang="ja-JP" altLang="en-US">
              <a:ea typeface="MS PGothic" pitchFamily="34" charset="-128"/>
            </a:endParaRPr>
          </a:p>
        </p:txBody>
      </p:sp>
      <p:cxnSp>
        <p:nvCxnSpPr>
          <p:cNvPr id="33843" name="直線コネクタ 29"/>
          <p:cNvCxnSpPr>
            <a:cxnSpLocks noChangeShapeType="1"/>
          </p:cNvCxnSpPr>
          <p:nvPr/>
        </p:nvCxnSpPr>
        <p:spPr bwMode="auto">
          <a:xfrm flipH="1" flipV="1">
            <a:off x="3123142" y="3668713"/>
            <a:ext cx="985441" cy="1041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2535831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ooter Placeholder 4"/>
          <p:cNvSpPr>
            <a:spLocks noGrp="1"/>
          </p:cNvSpPr>
          <p:nvPr>
            <p:ph type="ftr" sz="quarter" idx="11"/>
          </p:nvPr>
        </p:nvSpPr>
        <p:spPr/>
        <p:txBody>
          <a:bodyPr/>
          <a:lstStyle/>
          <a:p>
            <a:r>
              <a:rPr lang="en-US"/>
              <a:t>WIS Overview</a:t>
            </a:r>
          </a:p>
        </p:txBody>
      </p:sp>
      <p:sp>
        <p:nvSpPr>
          <p:cNvPr id="85" name="Slide Number Placeholder 5"/>
          <p:cNvSpPr>
            <a:spLocks noGrp="1"/>
          </p:cNvSpPr>
          <p:nvPr>
            <p:ph type="sldNum" sz="quarter" idx="12"/>
          </p:nvPr>
        </p:nvSpPr>
        <p:spPr/>
        <p:txBody>
          <a:bodyPr/>
          <a:lstStyle/>
          <a:p>
            <a:fld id="{338E2469-0CC8-447F-AD81-713F5A1B7816}" type="slidenum">
              <a:rPr lang="en-US"/>
              <a:pPr/>
              <a:t>7</a:t>
            </a:fld>
            <a:endParaRPr lang="en-US"/>
          </a:p>
        </p:txBody>
      </p:sp>
      <p:sp>
        <p:nvSpPr>
          <p:cNvPr id="1870878" name="Rectangle 30"/>
          <p:cNvSpPr>
            <a:spLocks noGrp="1" noChangeArrowheads="1"/>
          </p:cNvSpPr>
          <p:nvPr>
            <p:ph type="title"/>
          </p:nvPr>
        </p:nvSpPr>
        <p:spPr>
          <a:xfrm>
            <a:off x="2373313" y="379413"/>
            <a:ext cx="5083175" cy="619125"/>
          </a:xfrm>
        </p:spPr>
        <p:txBody>
          <a:bodyPr/>
          <a:lstStyle/>
          <a:p>
            <a:r>
              <a:rPr lang="en-NZ" altLang="ja-JP" sz="3200">
                <a:ea typeface="ＭＳ Ｐゴシック" charset="-128"/>
              </a:rPr>
              <a:t>Types of Centres: </a:t>
            </a:r>
            <a:br>
              <a:rPr lang="en-NZ" altLang="ja-JP" sz="3200">
                <a:ea typeface="ＭＳ Ｐゴシック" charset="-128"/>
              </a:rPr>
            </a:br>
            <a:r>
              <a:rPr lang="en-NZ" altLang="ja-JP" sz="3200">
                <a:ea typeface="ＭＳ Ｐゴシック" charset="-128"/>
              </a:rPr>
              <a:t>GISCs, DCPCs, and NCs</a:t>
            </a:r>
            <a:endParaRPr lang="en-US" sz="3200"/>
          </a:p>
        </p:txBody>
      </p:sp>
      <p:sp>
        <p:nvSpPr>
          <p:cNvPr id="1870880" name="Text Box 32"/>
          <p:cNvSpPr txBox="1">
            <a:spLocks noChangeArrowheads="1"/>
          </p:cNvSpPr>
          <p:nvPr/>
        </p:nvSpPr>
        <p:spPr bwMode="auto">
          <a:xfrm>
            <a:off x="741363" y="2176463"/>
            <a:ext cx="2141537" cy="803275"/>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marL="85725" indent="-85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IRI and other climate research institutes </a:t>
            </a:r>
          </a:p>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Universities</a:t>
            </a:r>
          </a:p>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Regional Climate Centres</a:t>
            </a:r>
            <a:endParaRPr lang="en-GB" altLang="ja-JP" sz="1200">
              <a:solidFill>
                <a:srgbClr val="000000"/>
              </a:solidFill>
              <a:latin typeface="Verdana" pitchFamily="34" charset="0"/>
              <a:ea typeface="ＭＳ Ｐゴシック" charset="-128"/>
              <a:cs typeface="Times New Roman" pitchFamily="18" charset="0"/>
            </a:endParaRPr>
          </a:p>
        </p:txBody>
      </p:sp>
      <p:sp>
        <p:nvSpPr>
          <p:cNvPr id="1870881" name="Text Box 33"/>
          <p:cNvSpPr txBox="1">
            <a:spLocks noChangeArrowheads="1"/>
          </p:cNvSpPr>
          <p:nvPr/>
        </p:nvSpPr>
        <p:spPr bwMode="auto">
          <a:xfrm>
            <a:off x="7081838" y="1317625"/>
            <a:ext cx="2430462" cy="984250"/>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marL="88900" indent="-889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GAW World Data Centres</a:t>
            </a:r>
          </a:p>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GCOS Data Centres</a:t>
            </a:r>
          </a:p>
          <a:p>
            <a:pPr eaLnBrk="1" hangingPunct="1">
              <a:buFontTx/>
              <a:buChar char="•"/>
            </a:pPr>
            <a:r>
              <a:rPr lang="en-US" altLang="ja-JP" sz="1200">
                <a:solidFill>
                  <a:srgbClr val="000000"/>
                </a:solidFill>
                <a:latin typeface="Verdana" pitchFamily="34" charset="0"/>
                <a:ea typeface="ＭＳ Ｐゴシック" charset="-128"/>
                <a:cs typeface="Times New Roman" pitchFamily="18" charset="0"/>
              </a:rPr>
              <a:t>Global Run-off Data Centre</a:t>
            </a:r>
          </a:p>
          <a:p>
            <a:pPr eaLnBrk="1" hangingPunct="1">
              <a:buFontTx/>
              <a:buChar char="•"/>
            </a:pPr>
            <a:r>
              <a:rPr lang="fr-CH" altLang="ja-JP" sz="1200">
                <a:solidFill>
                  <a:srgbClr val="000000"/>
                </a:solidFill>
                <a:latin typeface="Verdana" pitchFamily="34" charset="0"/>
                <a:ea typeface="ＭＳ Ｐゴシック" charset="-128"/>
                <a:cs typeface="Times New Roman" pitchFamily="18" charset="0"/>
              </a:rPr>
              <a:t>Global Precipitation Climatology Centre</a:t>
            </a:r>
            <a:endParaRPr lang="en-GB" altLang="ja-JP" sz="1200">
              <a:solidFill>
                <a:srgbClr val="000000"/>
              </a:solidFill>
              <a:latin typeface="Verdana" pitchFamily="34" charset="0"/>
              <a:ea typeface="ＭＳ Ｐゴシック" charset="-128"/>
              <a:cs typeface="Times New Roman" pitchFamily="18" charset="0"/>
            </a:endParaRPr>
          </a:p>
        </p:txBody>
      </p:sp>
      <p:sp>
        <p:nvSpPr>
          <p:cNvPr id="1870882" name="Oval 34"/>
          <p:cNvSpPr>
            <a:spLocks noChangeArrowheads="1"/>
          </p:cNvSpPr>
          <p:nvPr/>
        </p:nvSpPr>
        <p:spPr bwMode="auto">
          <a:xfrm>
            <a:off x="2711450" y="1851025"/>
            <a:ext cx="5341938" cy="4198938"/>
          </a:xfrm>
          <a:prstGeom prst="ellipse">
            <a:avLst/>
          </a:prstGeom>
          <a:solidFill>
            <a:srgbClr val="DDDDFF"/>
          </a:solidFill>
          <a:ln w="127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883" name="Oval 35"/>
          <p:cNvSpPr>
            <a:spLocks noChangeArrowheads="1"/>
          </p:cNvSpPr>
          <p:nvPr/>
        </p:nvSpPr>
        <p:spPr bwMode="auto">
          <a:xfrm>
            <a:off x="3298825" y="2368550"/>
            <a:ext cx="4160838" cy="3186113"/>
          </a:xfrm>
          <a:prstGeom prst="ellipse">
            <a:avLst/>
          </a:prstGeom>
          <a:solidFill>
            <a:srgbClr val="F3F3FF"/>
          </a:solidFill>
          <a:ln w="1270" algn="ctr">
            <a:solidFill>
              <a:srgbClr val="008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884" name="Oval 36"/>
          <p:cNvSpPr>
            <a:spLocks noChangeArrowheads="1"/>
          </p:cNvSpPr>
          <p:nvPr/>
        </p:nvSpPr>
        <p:spPr bwMode="auto">
          <a:xfrm>
            <a:off x="4433888" y="3114675"/>
            <a:ext cx="1938337" cy="1627188"/>
          </a:xfrm>
          <a:prstGeom prst="ellipse">
            <a:avLst/>
          </a:prstGeom>
          <a:solidFill>
            <a:srgbClr val="D1E0FF"/>
          </a:solidFill>
          <a:ln w="1270"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870885" name="AutoShape 37"/>
          <p:cNvCxnSpPr>
            <a:cxnSpLocks noChangeShapeType="1"/>
            <a:stCxn id="1870929" idx="0"/>
          </p:cNvCxnSpPr>
          <p:nvPr/>
        </p:nvCxnSpPr>
        <p:spPr bwMode="auto">
          <a:xfrm flipV="1">
            <a:off x="4710113" y="3409950"/>
            <a:ext cx="568325" cy="212725"/>
          </a:xfrm>
          <a:prstGeom prst="straightConnector1">
            <a:avLst/>
          </a:prstGeom>
          <a:noFill/>
          <a:ln w="190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86" name="AutoShape 38"/>
          <p:cNvCxnSpPr>
            <a:cxnSpLocks noChangeShapeType="1"/>
          </p:cNvCxnSpPr>
          <p:nvPr/>
        </p:nvCxnSpPr>
        <p:spPr bwMode="auto">
          <a:xfrm>
            <a:off x="5572125" y="3382963"/>
            <a:ext cx="479425" cy="312737"/>
          </a:xfrm>
          <a:prstGeom prst="straightConnector1">
            <a:avLst/>
          </a:prstGeom>
          <a:noFill/>
          <a:ln w="190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87" name="AutoShape 39"/>
          <p:cNvCxnSpPr>
            <a:cxnSpLocks noChangeShapeType="1"/>
            <a:stCxn id="1870929" idx="4"/>
          </p:cNvCxnSpPr>
          <p:nvPr/>
        </p:nvCxnSpPr>
        <p:spPr bwMode="auto">
          <a:xfrm>
            <a:off x="4710113" y="4022725"/>
            <a:ext cx="290512" cy="304800"/>
          </a:xfrm>
          <a:prstGeom prst="straightConnector1">
            <a:avLst/>
          </a:prstGeom>
          <a:noFill/>
          <a:ln w="190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88" name="AutoShape 40"/>
          <p:cNvCxnSpPr>
            <a:cxnSpLocks noChangeShapeType="1"/>
          </p:cNvCxnSpPr>
          <p:nvPr/>
        </p:nvCxnSpPr>
        <p:spPr bwMode="auto">
          <a:xfrm flipV="1">
            <a:off x="5249863" y="4391025"/>
            <a:ext cx="307975" cy="4763"/>
          </a:xfrm>
          <a:prstGeom prst="straightConnector1">
            <a:avLst/>
          </a:prstGeom>
          <a:noFill/>
          <a:ln w="190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89" name="AutoShape 41"/>
          <p:cNvCxnSpPr>
            <a:cxnSpLocks noChangeShapeType="1"/>
          </p:cNvCxnSpPr>
          <p:nvPr/>
        </p:nvCxnSpPr>
        <p:spPr bwMode="auto">
          <a:xfrm flipV="1">
            <a:off x="5838825" y="3963988"/>
            <a:ext cx="212725" cy="327025"/>
          </a:xfrm>
          <a:prstGeom prst="straightConnector1">
            <a:avLst/>
          </a:prstGeom>
          <a:noFill/>
          <a:ln w="1905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70890" name="Picture 42" descr="Satellite-left"/>
          <p:cNvPicPr>
            <a:picLocks noChangeAspect="1" noChangeArrowheads="1"/>
          </p:cNvPicPr>
          <p:nvPr/>
        </p:nvPicPr>
        <p:blipFill>
          <a:blip r:embed="rId3" cstate="print">
            <a:lum bright="4000"/>
            <a:extLst>
              <a:ext uri="{28A0092B-C50C-407E-A947-70E740481C1C}">
                <a14:useLocalDpi xmlns:a14="http://schemas.microsoft.com/office/drawing/2010/main" val="0"/>
              </a:ext>
            </a:extLst>
          </a:blip>
          <a:srcRect/>
          <a:stretch>
            <a:fillRect/>
          </a:stretch>
        </p:blipFill>
        <p:spPr bwMode="auto">
          <a:xfrm>
            <a:off x="4424363" y="4603750"/>
            <a:ext cx="4762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80"/>
                </a:solidFill>
                <a:miter lim="800000"/>
                <a:headEnd/>
                <a:tailEnd/>
              </a14:hiddenLine>
            </a:ext>
          </a:extLst>
        </p:spPr>
      </p:pic>
      <p:pic>
        <p:nvPicPr>
          <p:cNvPr id="1870891" name="Picture 43" descr="Satellite-left"/>
          <p:cNvPicPr>
            <a:picLocks noChangeAspect="1" noChangeArrowheads="1"/>
          </p:cNvPicPr>
          <p:nvPr/>
        </p:nvPicPr>
        <p:blipFill>
          <a:blip r:embed="rId4" cstate="print">
            <a:lum bright="4000"/>
            <a:extLst>
              <a:ext uri="{28A0092B-C50C-407E-A947-70E740481C1C}">
                <a14:useLocalDpi xmlns:a14="http://schemas.microsoft.com/office/drawing/2010/main" val="0"/>
              </a:ext>
            </a:extLst>
          </a:blip>
          <a:srcRect/>
          <a:stretch>
            <a:fillRect/>
          </a:stretch>
        </p:blipFill>
        <p:spPr bwMode="auto">
          <a:xfrm>
            <a:off x="5662613" y="4699000"/>
            <a:ext cx="4730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miter lim="800000"/>
                <a:headEnd/>
                <a:tailEnd/>
              </a14:hiddenLine>
            </a:ext>
          </a:extLst>
        </p:spPr>
      </p:pic>
      <p:cxnSp>
        <p:nvCxnSpPr>
          <p:cNvPr id="1870892" name="AutoShape 44"/>
          <p:cNvCxnSpPr>
            <a:cxnSpLocks noChangeShapeType="1"/>
          </p:cNvCxnSpPr>
          <p:nvPr/>
        </p:nvCxnSpPr>
        <p:spPr bwMode="auto">
          <a:xfrm>
            <a:off x="4229100" y="2692400"/>
            <a:ext cx="1022350" cy="619125"/>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3" name="AutoShape 45"/>
          <p:cNvCxnSpPr>
            <a:cxnSpLocks noChangeShapeType="1"/>
          </p:cNvCxnSpPr>
          <p:nvPr/>
        </p:nvCxnSpPr>
        <p:spPr bwMode="auto">
          <a:xfrm>
            <a:off x="5326063" y="2368550"/>
            <a:ext cx="76200" cy="884238"/>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4" name="AutoShape 46"/>
          <p:cNvCxnSpPr>
            <a:cxnSpLocks noChangeShapeType="1"/>
          </p:cNvCxnSpPr>
          <p:nvPr/>
        </p:nvCxnSpPr>
        <p:spPr bwMode="auto">
          <a:xfrm flipH="1">
            <a:off x="5553075" y="2536825"/>
            <a:ext cx="485775" cy="774700"/>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5" name="AutoShape 47"/>
          <p:cNvCxnSpPr>
            <a:cxnSpLocks noChangeShapeType="1"/>
            <a:stCxn id="1870950" idx="5"/>
          </p:cNvCxnSpPr>
          <p:nvPr/>
        </p:nvCxnSpPr>
        <p:spPr bwMode="auto">
          <a:xfrm>
            <a:off x="3795713" y="3379788"/>
            <a:ext cx="785812" cy="473075"/>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6" name="AutoShape 48"/>
          <p:cNvCxnSpPr>
            <a:cxnSpLocks noChangeShapeType="1"/>
            <a:stCxn id="1870935" idx="6"/>
          </p:cNvCxnSpPr>
          <p:nvPr/>
        </p:nvCxnSpPr>
        <p:spPr bwMode="auto">
          <a:xfrm>
            <a:off x="3449638" y="3679825"/>
            <a:ext cx="1111250" cy="96838"/>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7" name="AutoShape 49"/>
          <p:cNvCxnSpPr>
            <a:cxnSpLocks noChangeShapeType="1"/>
          </p:cNvCxnSpPr>
          <p:nvPr/>
        </p:nvCxnSpPr>
        <p:spPr bwMode="auto">
          <a:xfrm flipV="1">
            <a:off x="3497263" y="3843338"/>
            <a:ext cx="1049337" cy="387350"/>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8" name="AutoShape 50"/>
          <p:cNvCxnSpPr>
            <a:cxnSpLocks noChangeShapeType="1"/>
            <a:stCxn id="1870948" idx="0"/>
          </p:cNvCxnSpPr>
          <p:nvPr/>
        </p:nvCxnSpPr>
        <p:spPr bwMode="auto">
          <a:xfrm flipV="1">
            <a:off x="4006850" y="3843338"/>
            <a:ext cx="542925" cy="498475"/>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899" name="AutoShape 51"/>
          <p:cNvCxnSpPr>
            <a:cxnSpLocks noChangeShapeType="1"/>
            <a:endCxn id="1870951" idx="3"/>
          </p:cNvCxnSpPr>
          <p:nvPr/>
        </p:nvCxnSpPr>
        <p:spPr bwMode="auto">
          <a:xfrm flipV="1">
            <a:off x="6218238" y="3089275"/>
            <a:ext cx="511175" cy="733425"/>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0" name="AutoShape 52"/>
          <p:cNvCxnSpPr>
            <a:cxnSpLocks noChangeShapeType="1"/>
          </p:cNvCxnSpPr>
          <p:nvPr/>
        </p:nvCxnSpPr>
        <p:spPr bwMode="auto">
          <a:xfrm flipV="1">
            <a:off x="6219825" y="3465513"/>
            <a:ext cx="947738" cy="358775"/>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1" name="AutoShape 53"/>
          <p:cNvCxnSpPr>
            <a:cxnSpLocks noChangeShapeType="1"/>
            <a:stCxn id="1870936" idx="6"/>
            <a:endCxn id="1870943" idx="1"/>
          </p:cNvCxnSpPr>
          <p:nvPr/>
        </p:nvCxnSpPr>
        <p:spPr bwMode="auto">
          <a:xfrm>
            <a:off x="6319838" y="3838575"/>
            <a:ext cx="933450" cy="133350"/>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2" name="AutoShape 54"/>
          <p:cNvCxnSpPr>
            <a:cxnSpLocks noChangeShapeType="1"/>
            <a:stCxn id="1870936" idx="6"/>
            <a:endCxn id="1870931" idx="0"/>
          </p:cNvCxnSpPr>
          <p:nvPr/>
        </p:nvCxnSpPr>
        <p:spPr bwMode="auto">
          <a:xfrm>
            <a:off x="6319838" y="3838575"/>
            <a:ext cx="371475" cy="182563"/>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3" name="AutoShape 55"/>
          <p:cNvCxnSpPr>
            <a:cxnSpLocks noChangeShapeType="1"/>
            <a:stCxn id="1870946" idx="7"/>
            <a:endCxn id="1870890" idx="2"/>
          </p:cNvCxnSpPr>
          <p:nvPr/>
        </p:nvCxnSpPr>
        <p:spPr bwMode="auto">
          <a:xfrm flipV="1">
            <a:off x="4275138" y="5026025"/>
            <a:ext cx="387350" cy="98425"/>
          </a:xfrm>
          <a:prstGeom prst="straightConnector1">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4" name="AutoShape 56"/>
          <p:cNvCxnSpPr>
            <a:cxnSpLocks noChangeShapeType="1"/>
            <a:stCxn id="1870890" idx="2"/>
            <a:endCxn id="1870945" idx="0"/>
          </p:cNvCxnSpPr>
          <p:nvPr/>
        </p:nvCxnSpPr>
        <p:spPr bwMode="auto">
          <a:xfrm>
            <a:off x="4662488" y="5026025"/>
            <a:ext cx="176212" cy="496888"/>
          </a:xfrm>
          <a:prstGeom prst="straightConnector1">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5" name="AutoShape 57"/>
          <p:cNvCxnSpPr>
            <a:cxnSpLocks noChangeShapeType="1"/>
            <a:stCxn id="1870948" idx="4"/>
            <a:endCxn id="1870890" idx="1"/>
          </p:cNvCxnSpPr>
          <p:nvPr/>
        </p:nvCxnSpPr>
        <p:spPr bwMode="auto">
          <a:xfrm>
            <a:off x="4005263" y="4687888"/>
            <a:ext cx="419100" cy="127000"/>
          </a:xfrm>
          <a:prstGeom prst="straightConnector1">
            <a:avLst/>
          </a:prstGeom>
          <a:noFill/>
          <a:ln w="1905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6" name="AutoShape 58"/>
          <p:cNvCxnSpPr>
            <a:cxnSpLocks noChangeShapeType="1"/>
            <a:stCxn id="1870891" idx="2"/>
            <a:endCxn id="1870944" idx="0"/>
          </p:cNvCxnSpPr>
          <p:nvPr/>
        </p:nvCxnSpPr>
        <p:spPr bwMode="auto">
          <a:xfrm flipH="1">
            <a:off x="5583238" y="5119688"/>
            <a:ext cx="317500" cy="468312"/>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7" name="AutoShape 59"/>
          <p:cNvCxnSpPr>
            <a:cxnSpLocks noChangeShapeType="1"/>
            <a:stCxn id="1870891" idx="2"/>
            <a:endCxn id="1870947" idx="0"/>
          </p:cNvCxnSpPr>
          <p:nvPr/>
        </p:nvCxnSpPr>
        <p:spPr bwMode="auto">
          <a:xfrm>
            <a:off x="5900738" y="5119688"/>
            <a:ext cx="312737" cy="361950"/>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0908" name="AutoShape 60"/>
          <p:cNvCxnSpPr>
            <a:cxnSpLocks noChangeShapeType="1"/>
            <a:stCxn id="1870909" idx="0"/>
            <a:endCxn id="1870931" idx="5"/>
          </p:cNvCxnSpPr>
          <p:nvPr/>
        </p:nvCxnSpPr>
        <p:spPr bwMode="auto">
          <a:xfrm flipV="1">
            <a:off x="6545263" y="4273550"/>
            <a:ext cx="385762" cy="107950"/>
          </a:xfrm>
          <a:prstGeom prst="straightConnector1">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70909" name="Text Box 61"/>
          <p:cNvSpPr txBox="1">
            <a:spLocks noChangeArrowheads="1"/>
          </p:cNvSpPr>
          <p:nvPr/>
        </p:nvSpPr>
        <p:spPr bwMode="auto">
          <a:xfrm>
            <a:off x="5981700" y="4381500"/>
            <a:ext cx="1127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538163">
              <a:defRPr sz="2400">
                <a:solidFill>
                  <a:schemeClr val="tx1"/>
                </a:solidFill>
                <a:latin typeface="Times New Roman" pitchFamily="18" charset="0"/>
              </a:defRPr>
            </a:lvl1pPr>
            <a:lvl2pPr marL="271463" defTabSz="538163">
              <a:defRPr sz="2400">
                <a:solidFill>
                  <a:schemeClr val="tx1"/>
                </a:solidFill>
                <a:latin typeface="Times New Roman" pitchFamily="18" charset="0"/>
              </a:defRPr>
            </a:lvl2pPr>
            <a:lvl3pPr marL="538163" defTabSz="538163">
              <a:defRPr sz="2400">
                <a:solidFill>
                  <a:schemeClr val="tx1"/>
                </a:solidFill>
                <a:latin typeface="Times New Roman" pitchFamily="18" charset="0"/>
              </a:defRPr>
            </a:lvl3pPr>
            <a:lvl4pPr marL="811213" defTabSz="538163">
              <a:defRPr sz="2400">
                <a:solidFill>
                  <a:schemeClr val="tx1"/>
                </a:solidFill>
                <a:latin typeface="Times New Roman" pitchFamily="18" charset="0"/>
              </a:defRPr>
            </a:lvl4pPr>
            <a:lvl5pPr marL="1079500" defTabSz="538163">
              <a:defRPr sz="2400">
                <a:solidFill>
                  <a:schemeClr val="tx1"/>
                </a:solidFill>
                <a:latin typeface="Times New Roman" pitchFamily="18" charset="0"/>
              </a:defRPr>
            </a:lvl5pPr>
            <a:lvl6pPr marL="1536700" defTabSz="538163" eaLnBrk="0" fontAlgn="base" hangingPunct="0">
              <a:spcBef>
                <a:spcPct val="0"/>
              </a:spcBef>
              <a:spcAft>
                <a:spcPct val="0"/>
              </a:spcAft>
              <a:defRPr sz="2400">
                <a:solidFill>
                  <a:schemeClr val="tx1"/>
                </a:solidFill>
                <a:latin typeface="Times New Roman" pitchFamily="18" charset="0"/>
              </a:defRPr>
            </a:lvl6pPr>
            <a:lvl7pPr marL="1993900" defTabSz="538163" eaLnBrk="0" fontAlgn="base" hangingPunct="0">
              <a:spcBef>
                <a:spcPct val="0"/>
              </a:spcBef>
              <a:spcAft>
                <a:spcPct val="0"/>
              </a:spcAft>
              <a:defRPr sz="2400">
                <a:solidFill>
                  <a:schemeClr val="tx1"/>
                </a:solidFill>
                <a:latin typeface="Times New Roman" pitchFamily="18" charset="0"/>
              </a:defRPr>
            </a:lvl7pPr>
            <a:lvl8pPr marL="2451100" defTabSz="538163" eaLnBrk="0" fontAlgn="base" hangingPunct="0">
              <a:spcBef>
                <a:spcPct val="0"/>
              </a:spcBef>
              <a:spcAft>
                <a:spcPct val="0"/>
              </a:spcAft>
              <a:defRPr sz="2400">
                <a:solidFill>
                  <a:schemeClr val="tx1"/>
                </a:solidFill>
                <a:latin typeface="Times New Roman" pitchFamily="18" charset="0"/>
              </a:defRPr>
            </a:lvl8pPr>
            <a:lvl9pPr marL="2908300" defTabSz="5381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tLang="ja-JP" sz="1000" b="1">
                <a:solidFill>
                  <a:srgbClr val="3333FF"/>
                </a:solidFill>
                <a:latin typeface="Verdana" pitchFamily="34" charset="0"/>
                <a:ea typeface="ＭＳ Ｐゴシック" charset="-128"/>
                <a:cs typeface="Times New Roman" pitchFamily="18" charset="0"/>
              </a:rPr>
              <a:t>Satellite Dissemination</a:t>
            </a:r>
            <a:br>
              <a:rPr lang="en-GB" altLang="ja-JP" sz="1000" b="1">
                <a:solidFill>
                  <a:srgbClr val="3333FF"/>
                </a:solidFill>
                <a:latin typeface="Verdana" pitchFamily="34" charset="0"/>
                <a:ea typeface="ＭＳ Ｐゴシック" charset="-128"/>
                <a:cs typeface="Times New Roman" pitchFamily="18" charset="0"/>
              </a:rPr>
            </a:br>
            <a:r>
              <a:rPr lang="en-GB" altLang="ja-JP" sz="1000" b="1">
                <a:solidFill>
                  <a:srgbClr val="3333FF"/>
                </a:solidFill>
                <a:latin typeface="Verdana" pitchFamily="34" charset="0"/>
                <a:ea typeface="ＭＳ Ｐゴシック" charset="-128"/>
                <a:cs typeface="Times New Roman" pitchFamily="18" charset="0"/>
              </a:rPr>
              <a:t>IGDDS, </a:t>
            </a:r>
            <a:br>
              <a:rPr lang="en-GB" altLang="ja-JP" sz="1000" b="1">
                <a:solidFill>
                  <a:srgbClr val="3333FF"/>
                </a:solidFill>
                <a:latin typeface="Verdana" pitchFamily="34" charset="0"/>
                <a:ea typeface="ＭＳ Ｐゴシック" charset="-128"/>
                <a:cs typeface="Times New Roman" pitchFamily="18" charset="0"/>
              </a:rPr>
            </a:br>
            <a:r>
              <a:rPr lang="en-GB" altLang="ja-JP" sz="1000" b="1">
                <a:solidFill>
                  <a:srgbClr val="3333FF"/>
                </a:solidFill>
                <a:latin typeface="Verdana" pitchFamily="34" charset="0"/>
                <a:ea typeface="ＭＳ Ｐゴシック" charset="-128"/>
                <a:cs typeface="Times New Roman" pitchFamily="18" charset="0"/>
              </a:rPr>
              <a:t>EUMETSAT, </a:t>
            </a:r>
            <a:br>
              <a:rPr lang="en-GB" altLang="ja-JP" sz="1000" b="1">
                <a:solidFill>
                  <a:srgbClr val="3333FF"/>
                </a:solidFill>
                <a:latin typeface="Verdana" pitchFamily="34" charset="0"/>
                <a:ea typeface="ＭＳ Ｐゴシック" charset="-128"/>
                <a:cs typeface="Times New Roman" pitchFamily="18" charset="0"/>
              </a:rPr>
            </a:br>
            <a:r>
              <a:rPr lang="en-GB" altLang="ja-JP" sz="1000" b="1">
                <a:solidFill>
                  <a:srgbClr val="3333FF"/>
                </a:solidFill>
                <a:latin typeface="Verdana" pitchFamily="34" charset="0"/>
                <a:ea typeface="ＭＳ Ｐゴシック" charset="-128"/>
                <a:cs typeface="Times New Roman" pitchFamily="18" charset="0"/>
              </a:rPr>
              <a:t>etc.</a:t>
            </a:r>
          </a:p>
        </p:txBody>
      </p:sp>
      <p:sp>
        <p:nvSpPr>
          <p:cNvPr id="1870910" name="Text Box 62"/>
          <p:cNvSpPr txBox="1">
            <a:spLocks noChangeArrowheads="1"/>
          </p:cNvSpPr>
          <p:nvPr/>
        </p:nvSpPr>
        <p:spPr bwMode="auto">
          <a:xfrm>
            <a:off x="1557338" y="1393825"/>
            <a:ext cx="2370137" cy="438150"/>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marL="85725" indent="-85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GB" altLang="ja-JP" sz="1200">
                <a:solidFill>
                  <a:srgbClr val="000000"/>
                </a:solidFill>
                <a:latin typeface="Verdana" pitchFamily="34" charset="0"/>
                <a:ea typeface="ＭＳ Ｐゴシック" charset="-128"/>
                <a:cs typeface="Times New Roman" pitchFamily="18" charset="0"/>
              </a:rPr>
              <a:t>World Radiation Centre</a:t>
            </a:r>
          </a:p>
          <a:p>
            <a:pPr eaLnBrk="1" hangingPunct="1">
              <a:buFontTx/>
              <a:buChar char="•"/>
            </a:pPr>
            <a:r>
              <a:rPr lang="en-GB" altLang="ja-JP" sz="1200">
                <a:solidFill>
                  <a:srgbClr val="000000"/>
                </a:solidFill>
                <a:latin typeface="Verdana" pitchFamily="34" charset="0"/>
                <a:ea typeface="ＭＳ Ｐゴシック" charset="-128"/>
                <a:cs typeface="Times New Roman" pitchFamily="18" charset="0"/>
              </a:rPr>
              <a:t>Regional Instrument Centres</a:t>
            </a:r>
          </a:p>
        </p:txBody>
      </p:sp>
      <p:sp>
        <p:nvSpPr>
          <p:cNvPr id="1870911" name="Text Box 63"/>
          <p:cNvSpPr txBox="1">
            <a:spLocks noChangeArrowheads="1"/>
          </p:cNvSpPr>
          <p:nvPr/>
        </p:nvSpPr>
        <p:spPr bwMode="auto">
          <a:xfrm>
            <a:off x="4089400" y="1325563"/>
            <a:ext cx="2744788" cy="439737"/>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ja-JP" sz="1200">
                <a:solidFill>
                  <a:srgbClr val="000000"/>
                </a:solidFill>
                <a:latin typeface="Verdana" pitchFamily="34" charset="0"/>
                <a:ea typeface="ＭＳ Ｐゴシック" charset="-128"/>
                <a:cs typeface="Times New Roman" pitchFamily="18" charset="0"/>
              </a:rPr>
              <a:t>International Organizations</a:t>
            </a:r>
            <a:br>
              <a:rPr lang="en-US" altLang="ja-JP" sz="1200">
                <a:solidFill>
                  <a:srgbClr val="000000"/>
                </a:solidFill>
                <a:latin typeface="Verdana" pitchFamily="34" charset="0"/>
                <a:ea typeface="ＭＳ Ｐゴシック" charset="-128"/>
                <a:cs typeface="Times New Roman" pitchFamily="18" charset="0"/>
              </a:rPr>
            </a:br>
            <a:r>
              <a:rPr lang="en-US" altLang="ja-JP" sz="1200">
                <a:solidFill>
                  <a:srgbClr val="000000"/>
                </a:solidFill>
                <a:latin typeface="Verdana" pitchFamily="34" charset="0"/>
                <a:ea typeface="ＭＳ Ｐゴシック" charset="-128"/>
                <a:cs typeface="Times New Roman" pitchFamily="18" charset="0"/>
              </a:rPr>
              <a:t>   (IAEA, CTBTO, UNEP, FAO.. )</a:t>
            </a:r>
            <a:endParaRPr lang="en-GB" altLang="ja-JP" sz="1200">
              <a:solidFill>
                <a:srgbClr val="000000"/>
              </a:solidFill>
              <a:latin typeface="Verdana" pitchFamily="34" charset="0"/>
              <a:ea typeface="ＭＳ Ｐゴシック" charset="-128"/>
              <a:cs typeface="Times New Roman" pitchFamily="18" charset="0"/>
            </a:endParaRPr>
          </a:p>
        </p:txBody>
      </p:sp>
      <p:cxnSp>
        <p:nvCxnSpPr>
          <p:cNvPr id="1870912" name="AutoShape 64"/>
          <p:cNvCxnSpPr>
            <a:cxnSpLocks noChangeShapeType="1"/>
            <a:stCxn id="1870949" idx="0"/>
            <a:endCxn id="1870911" idx="2"/>
          </p:cNvCxnSpPr>
          <p:nvPr/>
        </p:nvCxnSpPr>
        <p:spPr bwMode="auto">
          <a:xfrm flipV="1">
            <a:off x="5256213" y="1743075"/>
            <a:ext cx="206375" cy="323850"/>
          </a:xfrm>
          <a:prstGeom prst="straightConnector1">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70913" name="Line 65"/>
          <p:cNvSpPr>
            <a:spLocks noChangeShapeType="1"/>
          </p:cNvSpPr>
          <p:nvPr/>
        </p:nvSpPr>
        <p:spPr bwMode="auto">
          <a:xfrm flipH="1" flipV="1">
            <a:off x="6313488" y="1778000"/>
            <a:ext cx="520700" cy="981075"/>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14" name="Line 66"/>
          <p:cNvSpPr>
            <a:spLocks noChangeShapeType="1"/>
          </p:cNvSpPr>
          <p:nvPr/>
        </p:nvSpPr>
        <p:spPr bwMode="auto">
          <a:xfrm flipH="1" flipV="1">
            <a:off x="5934075" y="1787525"/>
            <a:ext cx="131763" cy="384175"/>
          </a:xfrm>
          <a:prstGeom prst="line">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16" name="Text Box 68"/>
          <p:cNvSpPr txBox="1">
            <a:spLocks noChangeArrowheads="1"/>
          </p:cNvSpPr>
          <p:nvPr/>
        </p:nvSpPr>
        <p:spPr bwMode="auto">
          <a:xfrm>
            <a:off x="8201025" y="3309938"/>
            <a:ext cx="1138238" cy="620712"/>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ja-JP" sz="1200">
                <a:solidFill>
                  <a:srgbClr val="000000"/>
                </a:solidFill>
                <a:latin typeface="Verdana" pitchFamily="34" charset="0"/>
                <a:ea typeface="ＭＳ Ｐゴシック" charset="-128"/>
                <a:cs typeface="Times New Roman" pitchFamily="18" charset="0"/>
              </a:rPr>
              <a:t>Commercial Service Providers</a:t>
            </a:r>
            <a:endParaRPr lang="en-GB" altLang="ja-JP" sz="1200">
              <a:solidFill>
                <a:srgbClr val="000000"/>
              </a:solidFill>
              <a:latin typeface="Verdana" pitchFamily="34" charset="0"/>
              <a:ea typeface="ＭＳ Ｐゴシック" charset="-128"/>
              <a:cs typeface="Times New Roman" pitchFamily="18" charset="0"/>
            </a:endParaRPr>
          </a:p>
        </p:txBody>
      </p:sp>
      <p:sp>
        <p:nvSpPr>
          <p:cNvPr id="1870917" name="Line 69"/>
          <p:cNvSpPr>
            <a:spLocks noChangeShapeType="1"/>
          </p:cNvSpPr>
          <p:nvPr/>
        </p:nvSpPr>
        <p:spPr bwMode="auto">
          <a:xfrm>
            <a:off x="7466013" y="3487738"/>
            <a:ext cx="776287" cy="133350"/>
          </a:xfrm>
          <a:prstGeom prst="line">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18" name="Text Box 70"/>
          <p:cNvSpPr txBox="1">
            <a:spLocks noChangeArrowheads="1"/>
          </p:cNvSpPr>
          <p:nvPr/>
        </p:nvSpPr>
        <p:spPr bwMode="auto">
          <a:xfrm>
            <a:off x="8067675" y="4500563"/>
            <a:ext cx="1368425" cy="1350962"/>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ja-JP" sz="1200">
                <a:solidFill>
                  <a:srgbClr val="000000"/>
                </a:solidFill>
                <a:latin typeface="Verdana" pitchFamily="34" charset="0"/>
                <a:ea typeface="ＭＳ Ｐゴシック" charset="-128"/>
                <a:cs typeface="Times New Roman" pitchFamily="18" charset="0"/>
              </a:rPr>
              <a:t>WMO World Data</a:t>
            </a:r>
            <a:br>
              <a:rPr lang="en-GB" altLang="ja-JP" sz="1200">
                <a:solidFill>
                  <a:srgbClr val="000000"/>
                </a:solidFill>
                <a:latin typeface="Verdana" pitchFamily="34" charset="0"/>
                <a:ea typeface="ＭＳ Ｐゴシック" charset="-128"/>
                <a:cs typeface="Times New Roman" pitchFamily="18" charset="0"/>
              </a:rPr>
            </a:br>
            <a:r>
              <a:rPr lang="en-GB" altLang="ja-JP" sz="1200">
                <a:solidFill>
                  <a:srgbClr val="000000"/>
                </a:solidFill>
                <a:latin typeface="Verdana" pitchFamily="34" charset="0"/>
                <a:ea typeface="ＭＳ Ｐゴシック" charset="-128"/>
                <a:cs typeface="Times New Roman" pitchFamily="18" charset="0"/>
              </a:rPr>
              <a:t>Centres</a:t>
            </a:r>
          </a:p>
          <a:p>
            <a:pPr algn="ctr" eaLnBrk="1" hangingPunct="1"/>
            <a:r>
              <a:rPr lang="en-GB" altLang="ja-JP" sz="1200">
                <a:solidFill>
                  <a:srgbClr val="000000"/>
                </a:solidFill>
                <a:latin typeface="Verdana" pitchFamily="34" charset="0"/>
                <a:ea typeface="ＭＳ Ｐゴシック" charset="-128"/>
                <a:cs typeface="Times New Roman" pitchFamily="18" charset="0"/>
              </a:rPr>
              <a:t>Internation projects </a:t>
            </a:r>
            <a:br>
              <a:rPr lang="en-GB" altLang="ja-JP" sz="1200">
                <a:solidFill>
                  <a:srgbClr val="000000"/>
                </a:solidFill>
                <a:latin typeface="Verdana" pitchFamily="34" charset="0"/>
                <a:ea typeface="ＭＳ Ｐゴシック" charset="-128"/>
                <a:cs typeface="Times New Roman" pitchFamily="18" charset="0"/>
              </a:rPr>
            </a:br>
            <a:r>
              <a:rPr lang="en-GB" altLang="ja-JP" sz="1200">
                <a:solidFill>
                  <a:srgbClr val="000000"/>
                </a:solidFill>
                <a:latin typeface="Verdana" pitchFamily="34" charset="0"/>
                <a:ea typeface="ＭＳ Ｐゴシック" charset="-128"/>
                <a:cs typeface="Times New Roman" pitchFamily="18" charset="0"/>
              </a:rPr>
              <a:t>(eg GMES HALO)</a:t>
            </a:r>
          </a:p>
        </p:txBody>
      </p:sp>
      <p:sp>
        <p:nvSpPr>
          <p:cNvPr id="1870919" name="Line 71"/>
          <p:cNvSpPr>
            <a:spLocks noChangeShapeType="1"/>
          </p:cNvSpPr>
          <p:nvPr/>
        </p:nvSpPr>
        <p:spPr bwMode="auto">
          <a:xfrm flipH="1" flipV="1">
            <a:off x="1987550" y="2968625"/>
            <a:ext cx="1176338" cy="1095375"/>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20" name="Line 72"/>
          <p:cNvSpPr>
            <a:spLocks noChangeShapeType="1"/>
          </p:cNvSpPr>
          <p:nvPr/>
        </p:nvSpPr>
        <p:spPr bwMode="auto">
          <a:xfrm flipH="1" flipV="1">
            <a:off x="2049463" y="2949575"/>
            <a:ext cx="995362" cy="663575"/>
          </a:xfrm>
          <a:prstGeom prst="line">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70921" name="AutoShape 73"/>
          <p:cNvCxnSpPr>
            <a:cxnSpLocks noChangeShapeType="1"/>
            <a:endCxn id="1870918" idx="1"/>
          </p:cNvCxnSpPr>
          <p:nvPr/>
        </p:nvCxnSpPr>
        <p:spPr bwMode="auto">
          <a:xfrm>
            <a:off x="7456488" y="4292600"/>
            <a:ext cx="611187" cy="884238"/>
          </a:xfrm>
          <a:prstGeom prst="straightConnector1">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70922" name="Line 74"/>
          <p:cNvSpPr>
            <a:spLocks noChangeShapeType="1"/>
          </p:cNvSpPr>
          <p:nvPr/>
        </p:nvSpPr>
        <p:spPr bwMode="auto">
          <a:xfrm flipH="1" flipV="1">
            <a:off x="3368675" y="1858963"/>
            <a:ext cx="620713" cy="658812"/>
          </a:xfrm>
          <a:prstGeom prst="line">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870923" name="AutoShape 75"/>
          <p:cNvCxnSpPr>
            <a:cxnSpLocks noChangeShapeType="1"/>
            <a:endCxn id="1870881" idx="2"/>
          </p:cNvCxnSpPr>
          <p:nvPr/>
        </p:nvCxnSpPr>
        <p:spPr bwMode="auto">
          <a:xfrm flipV="1">
            <a:off x="7288213" y="2301875"/>
            <a:ext cx="1009650" cy="439738"/>
          </a:xfrm>
          <a:prstGeom prst="straightConnector1">
            <a:avLst/>
          </a:prstGeom>
          <a:noFill/>
          <a:ln w="19050">
            <a:solidFill>
              <a:srgbClr val="800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70924" name="Line 76"/>
          <p:cNvSpPr>
            <a:spLocks noChangeShapeType="1"/>
          </p:cNvSpPr>
          <p:nvPr/>
        </p:nvSpPr>
        <p:spPr bwMode="auto">
          <a:xfrm flipV="1">
            <a:off x="7348538" y="2349500"/>
            <a:ext cx="904875" cy="933450"/>
          </a:xfrm>
          <a:prstGeom prst="line">
            <a:avLst/>
          </a:prstGeom>
          <a:noFill/>
          <a:ln w="1905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25" name="Text Box 77"/>
          <p:cNvSpPr txBox="1">
            <a:spLocks noChangeArrowheads="1"/>
          </p:cNvSpPr>
          <p:nvPr/>
        </p:nvSpPr>
        <p:spPr bwMode="auto">
          <a:xfrm rot="2338989">
            <a:off x="2889250" y="4919663"/>
            <a:ext cx="1054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fr-CH" sz="1200" b="1" i="1">
                <a:latin typeface="Verdana" pitchFamily="34" charset="0"/>
                <a:cs typeface="Arial" charset="0"/>
              </a:rPr>
              <a:t>Internet</a:t>
            </a:r>
            <a:endParaRPr lang="en-US" sz="1200" b="1" i="1">
              <a:latin typeface="Verdana" pitchFamily="34" charset="0"/>
              <a:cs typeface="Arial" charset="0"/>
            </a:endParaRPr>
          </a:p>
        </p:txBody>
      </p:sp>
      <p:sp>
        <p:nvSpPr>
          <p:cNvPr id="1870926" name="Oval 78"/>
          <p:cNvSpPr>
            <a:spLocks noChangeArrowheads="1"/>
          </p:cNvSpPr>
          <p:nvPr/>
        </p:nvSpPr>
        <p:spPr bwMode="auto">
          <a:xfrm>
            <a:off x="4243388" y="2500313"/>
            <a:ext cx="2311400" cy="569912"/>
          </a:xfrm>
          <a:prstGeom prst="ellipse">
            <a:avLst/>
          </a:prstGeom>
          <a:solidFill>
            <a:srgbClr val="ABC7FF"/>
          </a:solidFill>
          <a:ln w="1270" algn="ctr">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eaLnBrk="1" hangingPunct="1"/>
            <a:r>
              <a:rPr lang="fr-CH" sz="800" b="1">
                <a:solidFill>
                  <a:srgbClr val="3333FF"/>
                </a:solidFill>
                <a:latin typeface="Verdana" pitchFamily="34" charset="0"/>
                <a:cs typeface="Arial" charset="0"/>
              </a:rPr>
              <a:t>Area Meteorological Data</a:t>
            </a:r>
          </a:p>
          <a:p>
            <a:pPr algn="ctr" eaLnBrk="1" hangingPunct="1"/>
            <a:r>
              <a:rPr lang="fr-CH" sz="800" b="1">
                <a:solidFill>
                  <a:srgbClr val="3333FF"/>
                </a:solidFill>
                <a:latin typeface="Verdana" pitchFamily="34" charset="0"/>
                <a:cs typeface="Arial" charset="0"/>
              </a:rPr>
              <a:t>Communication Networks</a:t>
            </a:r>
          </a:p>
          <a:p>
            <a:pPr algn="ctr" eaLnBrk="1" hangingPunct="1"/>
            <a:r>
              <a:rPr lang="fr-CH" sz="800" b="1">
                <a:solidFill>
                  <a:srgbClr val="3333FF"/>
                </a:solidFill>
                <a:latin typeface="Verdana" pitchFamily="34" charset="0"/>
                <a:cs typeface="Arial" charset="0"/>
              </a:rPr>
              <a:t>(AMDCNs)</a:t>
            </a:r>
            <a:endParaRPr lang="en-US" sz="800" b="1">
              <a:solidFill>
                <a:srgbClr val="3333FF"/>
              </a:solidFill>
              <a:latin typeface="Verdana" pitchFamily="34" charset="0"/>
              <a:cs typeface="Arial" charset="0"/>
            </a:endParaRPr>
          </a:p>
        </p:txBody>
      </p:sp>
      <p:sp>
        <p:nvSpPr>
          <p:cNvPr id="1870927" name="Text Box 79"/>
          <p:cNvSpPr txBox="1">
            <a:spLocks noChangeArrowheads="1"/>
          </p:cNvSpPr>
          <p:nvPr/>
        </p:nvSpPr>
        <p:spPr bwMode="auto">
          <a:xfrm>
            <a:off x="4705350" y="4878388"/>
            <a:ext cx="1143000"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32" tIns="27016" rIns="54032" bIns="27016">
            <a:spAutoFit/>
          </a:bodyPr>
          <a:lstStyle>
            <a:lvl1pPr defTabSz="538163">
              <a:defRPr sz="2400">
                <a:solidFill>
                  <a:schemeClr val="tx1"/>
                </a:solidFill>
                <a:latin typeface="Times New Roman" pitchFamily="18" charset="0"/>
              </a:defRPr>
            </a:lvl1pPr>
            <a:lvl2pPr marL="271463" defTabSz="538163">
              <a:defRPr sz="2400">
                <a:solidFill>
                  <a:schemeClr val="tx1"/>
                </a:solidFill>
                <a:latin typeface="Times New Roman" pitchFamily="18" charset="0"/>
              </a:defRPr>
            </a:lvl2pPr>
            <a:lvl3pPr marL="538163" defTabSz="538163">
              <a:defRPr sz="2400">
                <a:solidFill>
                  <a:schemeClr val="tx1"/>
                </a:solidFill>
                <a:latin typeface="Times New Roman" pitchFamily="18" charset="0"/>
              </a:defRPr>
            </a:lvl3pPr>
            <a:lvl4pPr marL="811213" defTabSz="538163">
              <a:defRPr sz="2400">
                <a:solidFill>
                  <a:schemeClr val="tx1"/>
                </a:solidFill>
                <a:latin typeface="Times New Roman" pitchFamily="18" charset="0"/>
              </a:defRPr>
            </a:lvl4pPr>
            <a:lvl5pPr marL="1079500" defTabSz="538163">
              <a:defRPr sz="2400">
                <a:solidFill>
                  <a:schemeClr val="tx1"/>
                </a:solidFill>
                <a:latin typeface="Times New Roman" pitchFamily="18" charset="0"/>
              </a:defRPr>
            </a:lvl5pPr>
            <a:lvl6pPr marL="1536700" defTabSz="538163" eaLnBrk="0" fontAlgn="base" hangingPunct="0">
              <a:spcBef>
                <a:spcPct val="0"/>
              </a:spcBef>
              <a:spcAft>
                <a:spcPct val="0"/>
              </a:spcAft>
              <a:defRPr sz="2400">
                <a:solidFill>
                  <a:schemeClr val="tx1"/>
                </a:solidFill>
                <a:latin typeface="Times New Roman" pitchFamily="18" charset="0"/>
              </a:defRPr>
            </a:lvl6pPr>
            <a:lvl7pPr marL="1993900" defTabSz="538163" eaLnBrk="0" fontAlgn="base" hangingPunct="0">
              <a:spcBef>
                <a:spcPct val="0"/>
              </a:spcBef>
              <a:spcAft>
                <a:spcPct val="0"/>
              </a:spcAft>
              <a:defRPr sz="2400">
                <a:solidFill>
                  <a:schemeClr val="tx1"/>
                </a:solidFill>
                <a:latin typeface="Times New Roman" pitchFamily="18" charset="0"/>
              </a:defRPr>
            </a:lvl7pPr>
            <a:lvl8pPr marL="2451100" defTabSz="538163" eaLnBrk="0" fontAlgn="base" hangingPunct="0">
              <a:spcBef>
                <a:spcPct val="0"/>
              </a:spcBef>
              <a:spcAft>
                <a:spcPct val="0"/>
              </a:spcAft>
              <a:defRPr sz="2400">
                <a:solidFill>
                  <a:schemeClr val="tx1"/>
                </a:solidFill>
                <a:latin typeface="Times New Roman" pitchFamily="18" charset="0"/>
              </a:defRPr>
            </a:lvl8pPr>
            <a:lvl9pPr marL="2908300" defTabSz="53816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altLang="ja-JP" sz="1200" b="1">
                <a:solidFill>
                  <a:srgbClr val="3333FF"/>
                </a:solidFill>
                <a:latin typeface="Verdana" pitchFamily="34" charset="0"/>
                <a:ea typeface="ＭＳ Ｐゴシック" charset="-128"/>
                <a:cs typeface="Times New Roman" pitchFamily="18" charset="0"/>
              </a:rPr>
              <a:t>Satellite</a:t>
            </a:r>
            <a:br>
              <a:rPr lang="en-GB" altLang="ja-JP" sz="1200" b="1">
                <a:solidFill>
                  <a:srgbClr val="3333FF"/>
                </a:solidFill>
                <a:latin typeface="Verdana" pitchFamily="34" charset="0"/>
                <a:ea typeface="ＭＳ Ｐゴシック" charset="-128"/>
                <a:cs typeface="Times New Roman" pitchFamily="18" charset="0"/>
              </a:rPr>
            </a:br>
            <a:r>
              <a:rPr lang="en-GB" altLang="ja-JP" sz="1200" b="1">
                <a:solidFill>
                  <a:srgbClr val="3333FF"/>
                </a:solidFill>
                <a:latin typeface="Verdana" pitchFamily="34" charset="0"/>
                <a:ea typeface="ＭＳ Ｐゴシック" charset="-128"/>
                <a:cs typeface="Times New Roman" pitchFamily="18" charset="0"/>
              </a:rPr>
              <a:t>Two-Way System</a:t>
            </a:r>
          </a:p>
        </p:txBody>
      </p:sp>
      <p:sp>
        <p:nvSpPr>
          <p:cNvPr id="1870928" name="Oval 80"/>
          <p:cNvSpPr>
            <a:spLocks noChangeArrowheads="1"/>
          </p:cNvSpPr>
          <p:nvPr/>
        </p:nvSpPr>
        <p:spPr bwMode="auto">
          <a:xfrm>
            <a:off x="4948238" y="3506788"/>
            <a:ext cx="896937" cy="784225"/>
          </a:xfrm>
          <a:prstGeom prst="ellipse">
            <a:avLst/>
          </a:prstGeom>
          <a:solidFill>
            <a:srgbClr val="ABC7FF"/>
          </a:solidFill>
          <a:ln w="1270" algn="ctr">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eaLnBrk="1" hangingPunct="1"/>
            <a:r>
              <a:rPr lang="fr-CH" sz="900" b="1">
                <a:solidFill>
                  <a:srgbClr val="3333FF"/>
                </a:solidFill>
                <a:latin typeface="Verdana" pitchFamily="34" charset="0"/>
                <a:cs typeface="Arial" charset="0"/>
              </a:rPr>
              <a:t>WIS</a:t>
            </a:r>
          </a:p>
          <a:p>
            <a:pPr algn="ctr" eaLnBrk="1" hangingPunct="1"/>
            <a:r>
              <a:rPr lang="fr-CH" sz="900" b="1">
                <a:solidFill>
                  <a:srgbClr val="3333FF"/>
                </a:solidFill>
                <a:latin typeface="Verdana" pitchFamily="34" charset="0"/>
                <a:cs typeface="Arial" charset="0"/>
              </a:rPr>
              <a:t>core </a:t>
            </a:r>
            <a:br>
              <a:rPr lang="fr-CH" sz="900" b="1">
                <a:solidFill>
                  <a:srgbClr val="3333FF"/>
                </a:solidFill>
                <a:latin typeface="Verdana" pitchFamily="34" charset="0"/>
                <a:cs typeface="Arial" charset="0"/>
              </a:rPr>
            </a:br>
            <a:r>
              <a:rPr lang="fr-CH" sz="900" b="1">
                <a:solidFill>
                  <a:srgbClr val="3333FF"/>
                </a:solidFill>
                <a:latin typeface="Verdana" pitchFamily="34" charset="0"/>
                <a:cs typeface="Arial" charset="0"/>
              </a:rPr>
              <a:t>network</a:t>
            </a:r>
            <a:endParaRPr lang="en-US" sz="900" b="1">
              <a:solidFill>
                <a:srgbClr val="3333FF"/>
              </a:solidFill>
              <a:latin typeface="Verdana" pitchFamily="34" charset="0"/>
              <a:cs typeface="Arial" charset="0"/>
            </a:endParaRPr>
          </a:p>
        </p:txBody>
      </p:sp>
      <p:sp>
        <p:nvSpPr>
          <p:cNvPr id="1870929" name="Oval 81"/>
          <p:cNvSpPr>
            <a:spLocks noChangeArrowheads="1"/>
          </p:cNvSpPr>
          <p:nvPr/>
        </p:nvSpPr>
        <p:spPr bwMode="auto">
          <a:xfrm>
            <a:off x="4475163" y="3622675"/>
            <a:ext cx="468312" cy="400050"/>
          </a:xfrm>
          <a:prstGeom prst="ellipse">
            <a:avLst/>
          </a:prstGeom>
          <a:solidFill>
            <a:srgbClr val="ABC7FF"/>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0066CC"/>
                </a:solidFill>
                <a:latin typeface="Verdana" pitchFamily="34" charset="0"/>
                <a:ea typeface="Arial Unicode MS" pitchFamily="34" charset="-128"/>
                <a:cs typeface="Arial Unicode MS" pitchFamily="34" charset="-128"/>
              </a:rPr>
              <a:t>GISC</a:t>
            </a:r>
          </a:p>
        </p:txBody>
      </p:sp>
      <p:sp>
        <p:nvSpPr>
          <p:cNvPr id="1870930" name="Oval 82"/>
          <p:cNvSpPr>
            <a:spLocks noChangeArrowheads="1"/>
          </p:cNvSpPr>
          <p:nvPr/>
        </p:nvSpPr>
        <p:spPr bwMode="auto">
          <a:xfrm>
            <a:off x="3141663" y="3989388"/>
            <a:ext cx="407987" cy="346075"/>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31" name="Oval 83"/>
          <p:cNvSpPr>
            <a:spLocks noChangeArrowheads="1"/>
          </p:cNvSpPr>
          <p:nvPr/>
        </p:nvSpPr>
        <p:spPr bwMode="auto">
          <a:xfrm>
            <a:off x="6348413" y="4021138"/>
            <a:ext cx="682625" cy="295275"/>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DCPC</a:t>
            </a:r>
          </a:p>
        </p:txBody>
      </p:sp>
      <p:sp>
        <p:nvSpPr>
          <p:cNvPr id="1870932" name="Text Box 84"/>
          <p:cNvSpPr txBox="1">
            <a:spLocks noChangeArrowheads="1"/>
          </p:cNvSpPr>
          <p:nvPr/>
        </p:nvSpPr>
        <p:spPr bwMode="auto">
          <a:xfrm rot="-2306817">
            <a:off x="6634163" y="4981575"/>
            <a:ext cx="1108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r>
              <a:rPr lang="fr-CH" sz="1200" b="1" i="1">
                <a:latin typeface="Verdana" pitchFamily="34" charset="0"/>
                <a:cs typeface="Arial" charset="0"/>
              </a:rPr>
              <a:t>Internet</a:t>
            </a:r>
            <a:endParaRPr lang="en-US" sz="1200" b="1" i="1">
              <a:latin typeface="Verdana" pitchFamily="34" charset="0"/>
              <a:cs typeface="Arial" charset="0"/>
            </a:endParaRPr>
          </a:p>
        </p:txBody>
      </p:sp>
      <p:sp>
        <p:nvSpPr>
          <p:cNvPr id="1870933" name="Text Box 85"/>
          <p:cNvSpPr txBox="1">
            <a:spLocks noChangeArrowheads="1"/>
          </p:cNvSpPr>
          <p:nvPr/>
        </p:nvSpPr>
        <p:spPr bwMode="auto">
          <a:xfrm rot="1557521">
            <a:off x="6310313" y="2325688"/>
            <a:ext cx="10525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r>
              <a:rPr lang="fr-CH" sz="900" b="1" i="1">
                <a:latin typeface="Verdana" pitchFamily="34" charset="0"/>
                <a:cs typeface="Arial" charset="0"/>
              </a:rPr>
              <a:t>Internet</a:t>
            </a:r>
            <a:endParaRPr lang="en-US" sz="900" b="1" i="1">
              <a:latin typeface="Verdana" pitchFamily="34" charset="0"/>
              <a:cs typeface="Arial" charset="0"/>
            </a:endParaRPr>
          </a:p>
        </p:txBody>
      </p:sp>
      <p:sp>
        <p:nvSpPr>
          <p:cNvPr id="1870934" name="Text Box 86"/>
          <p:cNvSpPr txBox="1">
            <a:spLocks noChangeArrowheads="1"/>
          </p:cNvSpPr>
          <p:nvPr/>
        </p:nvSpPr>
        <p:spPr bwMode="auto">
          <a:xfrm rot="-1163819">
            <a:off x="4019550" y="2047875"/>
            <a:ext cx="11953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5" rIns="91431" bIns="45715">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r>
              <a:rPr lang="fr-CH" sz="900" b="1" i="1">
                <a:latin typeface="Verdana" pitchFamily="34" charset="0"/>
                <a:cs typeface="Arial" charset="0"/>
              </a:rPr>
              <a:t>Internet</a:t>
            </a:r>
            <a:endParaRPr lang="en-US" sz="900" b="1" i="1">
              <a:latin typeface="Verdana" pitchFamily="34" charset="0"/>
              <a:cs typeface="Arial" charset="0"/>
            </a:endParaRPr>
          </a:p>
        </p:txBody>
      </p:sp>
      <p:sp>
        <p:nvSpPr>
          <p:cNvPr id="1870935" name="Oval 87"/>
          <p:cNvSpPr>
            <a:spLocks noChangeArrowheads="1"/>
          </p:cNvSpPr>
          <p:nvPr/>
        </p:nvSpPr>
        <p:spPr bwMode="auto">
          <a:xfrm>
            <a:off x="3044825" y="3505200"/>
            <a:ext cx="404813" cy="347663"/>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36" name="Oval 88"/>
          <p:cNvSpPr>
            <a:spLocks noChangeArrowheads="1"/>
          </p:cNvSpPr>
          <p:nvPr/>
        </p:nvSpPr>
        <p:spPr bwMode="auto">
          <a:xfrm>
            <a:off x="5849938" y="3638550"/>
            <a:ext cx="469900" cy="400050"/>
          </a:xfrm>
          <a:prstGeom prst="ellipse">
            <a:avLst/>
          </a:prstGeom>
          <a:solidFill>
            <a:srgbClr val="ABC7FF"/>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0066CC"/>
                </a:solidFill>
                <a:latin typeface="Verdana" pitchFamily="34" charset="0"/>
                <a:ea typeface="Arial Unicode MS" pitchFamily="34" charset="-128"/>
                <a:cs typeface="Arial Unicode MS" pitchFamily="34" charset="-128"/>
              </a:rPr>
              <a:t>GISC</a:t>
            </a:r>
          </a:p>
        </p:txBody>
      </p:sp>
      <p:sp>
        <p:nvSpPr>
          <p:cNvPr id="1870937" name="Oval 89"/>
          <p:cNvSpPr>
            <a:spLocks noChangeArrowheads="1"/>
          </p:cNvSpPr>
          <p:nvPr/>
        </p:nvSpPr>
        <p:spPr bwMode="auto">
          <a:xfrm>
            <a:off x="5497513" y="4206875"/>
            <a:ext cx="468312" cy="401638"/>
          </a:xfrm>
          <a:prstGeom prst="ellipse">
            <a:avLst/>
          </a:prstGeom>
          <a:solidFill>
            <a:srgbClr val="ABC7FF"/>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0066CC"/>
                </a:solidFill>
                <a:latin typeface="Verdana" pitchFamily="34" charset="0"/>
                <a:ea typeface="Arial Unicode MS" pitchFamily="34" charset="-128"/>
                <a:cs typeface="Arial Unicode MS" pitchFamily="34" charset="-128"/>
              </a:rPr>
              <a:t>GISC</a:t>
            </a:r>
          </a:p>
        </p:txBody>
      </p:sp>
      <p:sp>
        <p:nvSpPr>
          <p:cNvPr id="1870938" name="Oval 90"/>
          <p:cNvSpPr>
            <a:spLocks noChangeArrowheads="1"/>
          </p:cNvSpPr>
          <p:nvPr/>
        </p:nvSpPr>
        <p:spPr bwMode="auto">
          <a:xfrm>
            <a:off x="4803775" y="4221163"/>
            <a:ext cx="468313" cy="400050"/>
          </a:xfrm>
          <a:prstGeom prst="ellipse">
            <a:avLst/>
          </a:prstGeom>
          <a:solidFill>
            <a:srgbClr val="ABC7FF"/>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0066CC"/>
                </a:solidFill>
                <a:latin typeface="Verdana" pitchFamily="34" charset="0"/>
                <a:ea typeface="Arial Unicode MS" pitchFamily="34" charset="-128"/>
                <a:cs typeface="Arial Unicode MS" pitchFamily="34" charset="-128"/>
              </a:rPr>
              <a:t>GISC</a:t>
            </a:r>
          </a:p>
        </p:txBody>
      </p:sp>
      <p:sp>
        <p:nvSpPr>
          <p:cNvPr id="1870939" name="Oval 91"/>
          <p:cNvSpPr>
            <a:spLocks noChangeArrowheads="1"/>
          </p:cNvSpPr>
          <p:nvPr/>
        </p:nvSpPr>
        <p:spPr bwMode="auto">
          <a:xfrm>
            <a:off x="5143500" y="3149600"/>
            <a:ext cx="471488" cy="400050"/>
          </a:xfrm>
          <a:prstGeom prst="ellipse">
            <a:avLst/>
          </a:prstGeom>
          <a:solidFill>
            <a:srgbClr val="ABC7FF"/>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0066CC"/>
                </a:solidFill>
                <a:latin typeface="Verdana" pitchFamily="34" charset="0"/>
                <a:ea typeface="Arial Unicode MS" pitchFamily="34" charset="-128"/>
                <a:cs typeface="Arial Unicode MS" pitchFamily="34" charset="-128"/>
              </a:rPr>
              <a:t>GISC</a:t>
            </a:r>
          </a:p>
        </p:txBody>
      </p:sp>
      <p:sp>
        <p:nvSpPr>
          <p:cNvPr id="1870940" name="Oval 92"/>
          <p:cNvSpPr>
            <a:spLocks noChangeArrowheads="1"/>
          </p:cNvSpPr>
          <p:nvPr/>
        </p:nvSpPr>
        <p:spPr bwMode="auto">
          <a:xfrm>
            <a:off x="5881688" y="2185988"/>
            <a:ext cx="406400" cy="347662"/>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1" name="Oval 93"/>
          <p:cNvSpPr>
            <a:spLocks noChangeArrowheads="1"/>
          </p:cNvSpPr>
          <p:nvPr/>
        </p:nvSpPr>
        <p:spPr bwMode="auto">
          <a:xfrm>
            <a:off x="3941763" y="2413000"/>
            <a:ext cx="406400" cy="346075"/>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2" name="Oval 94"/>
          <p:cNvSpPr>
            <a:spLocks noChangeArrowheads="1"/>
          </p:cNvSpPr>
          <p:nvPr/>
        </p:nvSpPr>
        <p:spPr bwMode="auto">
          <a:xfrm>
            <a:off x="7056438" y="3284538"/>
            <a:ext cx="404812" cy="349250"/>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3" name="Oval 95"/>
          <p:cNvSpPr>
            <a:spLocks noChangeArrowheads="1"/>
          </p:cNvSpPr>
          <p:nvPr/>
        </p:nvSpPr>
        <p:spPr bwMode="auto">
          <a:xfrm>
            <a:off x="7194550" y="3921125"/>
            <a:ext cx="404813" cy="347663"/>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4" name="Oval 96"/>
          <p:cNvSpPr>
            <a:spLocks noChangeArrowheads="1"/>
          </p:cNvSpPr>
          <p:nvPr/>
        </p:nvSpPr>
        <p:spPr bwMode="auto">
          <a:xfrm>
            <a:off x="5378450" y="5588000"/>
            <a:ext cx="406400" cy="349250"/>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5" name="Oval 97"/>
          <p:cNvSpPr>
            <a:spLocks noChangeArrowheads="1"/>
          </p:cNvSpPr>
          <p:nvPr/>
        </p:nvSpPr>
        <p:spPr bwMode="auto">
          <a:xfrm>
            <a:off x="4635500" y="5522913"/>
            <a:ext cx="406400" cy="346075"/>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6" name="Oval 98"/>
          <p:cNvSpPr>
            <a:spLocks noChangeArrowheads="1"/>
          </p:cNvSpPr>
          <p:nvPr/>
        </p:nvSpPr>
        <p:spPr bwMode="auto">
          <a:xfrm>
            <a:off x="3927475" y="5072063"/>
            <a:ext cx="407988" cy="347662"/>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7" name="Oval 99"/>
          <p:cNvSpPr>
            <a:spLocks noChangeArrowheads="1"/>
          </p:cNvSpPr>
          <p:nvPr/>
        </p:nvSpPr>
        <p:spPr bwMode="auto">
          <a:xfrm>
            <a:off x="6008688" y="5481638"/>
            <a:ext cx="407987" cy="347662"/>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p>
        </p:txBody>
      </p:sp>
      <p:sp>
        <p:nvSpPr>
          <p:cNvPr id="1870948" name="Oval 100"/>
          <p:cNvSpPr>
            <a:spLocks noChangeArrowheads="1"/>
          </p:cNvSpPr>
          <p:nvPr/>
        </p:nvSpPr>
        <p:spPr bwMode="auto">
          <a:xfrm>
            <a:off x="3665538" y="4341813"/>
            <a:ext cx="682625" cy="346075"/>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DCPC</a:t>
            </a:r>
          </a:p>
        </p:txBody>
      </p:sp>
      <p:sp>
        <p:nvSpPr>
          <p:cNvPr id="1870949" name="Oval 101"/>
          <p:cNvSpPr>
            <a:spLocks noChangeArrowheads="1"/>
          </p:cNvSpPr>
          <p:nvPr/>
        </p:nvSpPr>
        <p:spPr bwMode="auto">
          <a:xfrm>
            <a:off x="4914900" y="2066925"/>
            <a:ext cx="684213" cy="347663"/>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DCPC</a:t>
            </a:r>
          </a:p>
        </p:txBody>
      </p:sp>
      <p:sp>
        <p:nvSpPr>
          <p:cNvPr id="1870950" name="Oval 102"/>
          <p:cNvSpPr>
            <a:spLocks noChangeArrowheads="1"/>
          </p:cNvSpPr>
          <p:nvPr/>
        </p:nvSpPr>
        <p:spPr bwMode="auto">
          <a:xfrm>
            <a:off x="3211513" y="2994025"/>
            <a:ext cx="684212" cy="452438"/>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br>
              <a:rPr lang="en-GB" altLang="ja-JP" sz="900" b="1">
                <a:solidFill>
                  <a:srgbClr val="FF5757"/>
                </a:solidFill>
                <a:latin typeface="Verdana" pitchFamily="34" charset="0"/>
                <a:ea typeface="Arial Unicode MS" pitchFamily="34" charset="-128"/>
                <a:cs typeface="Arial Unicode MS" pitchFamily="34" charset="-128"/>
              </a:rPr>
            </a:br>
            <a:r>
              <a:rPr lang="en-GB" altLang="ja-JP" sz="900" b="1">
                <a:solidFill>
                  <a:srgbClr val="FF5757"/>
                </a:solidFill>
                <a:latin typeface="Verdana" pitchFamily="34" charset="0"/>
                <a:ea typeface="Arial Unicode MS" pitchFamily="34" charset="-128"/>
                <a:cs typeface="Arial Unicode MS" pitchFamily="34" charset="-128"/>
              </a:rPr>
              <a:t>DCPC</a:t>
            </a:r>
          </a:p>
        </p:txBody>
      </p:sp>
      <p:sp>
        <p:nvSpPr>
          <p:cNvPr id="1870951" name="Oval 103"/>
          <p:cNvSpPr>
            <a:spLocks noChangeArrowheads="1"/>
          </p:cNvSpPr>
          <p:nvPr/>
        </p:nvSpPr>
        <p:spPr bwMode="auto">
          <a:xfrm>
            <a:off x="6629400" y="2703513"/>
            <a:ext cx="685800" cy="452437"/>
          </a:xfrm>
          <a:prstGeom prst="ellipse">
            <a:avLst/>
          </a:prstGeom>
          <a:solidFill>
            <a:srgbClr val="FFC1C1"/>
          </a:solidFill>
          <a:ln w="3175">
            <a:solidFill>
              <a:srgbClr val="FF57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32" tIns="27016" rIns="54032" bIns="27016" anchor="ctr"/>
          <a:lstStyle/>
          <a:p>
            <a:pPr algn="ctr" defTabSz="538163" eaLnBrk="1" hangingPunct="1"/>
            <a:r>
              <a:rPr lang="en-GB" altLang="ja-JP" sz="900" b="1">
                <a:solidFill>
                  <a:srgbClr val="FF5757"/>
                </a:solidFill>
                <a:latin typeface="Verdana" pitchFamily="34" charset="0"/>
                <a:ea typeface="Arial Unicode MS" pitchFamily="34" charset="-128"/>
                <a:cs typeface="Arial Unicode MS" pitchFamily="34" charset="-128"/>
              </a:rPr>
              <a:t>NC/</a:t>
            </a:r>
            <a:br>
              <a:rPr lang="en-GB" altLang="ja-JP" sz="900" b="1">
                <a:solidFill>
                  <a:srgbClr val="FF5757"/>
                </a:solidFill>
                <a:latin typeface="Verdana" pitchFamily="34" charset="0"/>
                <a:ea typeface="Arial Unicode MS" pitchFamily="34" charset="-128"/>
                <a:cs typeface="Arial Unicode MS" pitchFamily="34" charset="-128"/>
              </a:rPr>
            </a:br>
            <a:r>
              <a:rPr lang="en-GB" altLang="ja-JP" sz="900" b="1">
                <a:solidFill>
                  <a:srgbClr val="FF5757"/>
                </a:solidFill>
                <a:latin typeface="Verdana" pitchFamily="34" charset="0"/>
                <a:ea typeface="Arial Unicode MS" pitchFamily="34" charset="-128"/>
                <a:cs typeface="Arial Unicode MS" pitchFamily="34" charset="-128"/>
              </a:rPr>
              <a:t>DCPC</a:t>
            </a:r>
          </a:p>
        </p:txBody>
      </p:sp>
      <p:grpSp>
        <p:nvGrpSpPr>
          <p:cNvPr id="1870952" name="Group 104"/>
          <p:cNvGrpSpPr>
            <a:grpSpLocks/>
          </p:cNvGrpSpPr>
          <p:nvPr/>
        </p:nvGrpSpPr>
        <p:grpSpPr bwMode="auto">
          <a:xfrm>
            <a:off x="18824" y="3843338"/>
            <a:ext cx="2686050" cy="2385286"/>
            <a:chOff x="436" y="3367"/>
            <a:chExt cx="1110" cy="1022"/>
          </a:xfrm>
        </p:grpSpPr>
        <p:sp>
          <p:nvSpPr>
            <p:cNvPr id="1870953" name="Rectangle 105"/>
            <p:cNvSpPr>
              <a:spLocks noChangeArrowheads="1"/>
            </p:cNvSpPr>
            <p:nvPr/>
          </p:nvSpPr>
          <p:spPr bwMode="auto">
            <a:xfrm>
              <a:off x="436" y="3387"/>
              <a:ext cx="1110" cy="966"/>
            </a:xfrm>
            <a:prstGeom prst="rect">
              <a:avLst/>
            </a:prstGeom>
            <a:solidFill>
              <a:schemeClr val="bg1"/>
            </a:soli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70954" name="Rectangle 106"/>
            <p:cNvSpPr>
              <a:spLocks noChangeArrowheads="1"/>
            </p:cNvSpPr>
            <p:nvPr/>
          </p:nvSpPr>
          <p:spPr bwMode="auto">
            <a:xfrm>
              <a:off x="438" y="3367"/>
              <a:ext cx="1103" cy="67"/>
            </a:xfrm>
            <a:prstGeom prst="rect">
              <a:avLst/>
            </a:prstGeom>
            <a:solidFill>
              <a:schemeClr val="tx1"/>
            </a:soli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eaLnBrk="1" hangingPunct="1">
                <a:spcBef>
                  <a:spcPct val="20000"/>
                </a:spcBef>
              </a:pPr>
              <a:r>
                <a:rPr lang="en-GB" sz="900">
                  <a:solidFill>
                    <a:schemeClr val="bg1"/>
                  </a:solidFill>
                  <a:latin typeface="Verdana" pitchFamily="34" charset="0"/>
                  <a:cs typeface="Arial" charset="0"/>
                </a:rPr>
                <a:t> KEY:</a:t>
              </a:r>
            </a:p>
          </p:txBody>
        </p:sp>
        <p:sp>
          <p:nvSpPr>
            <p:cNvPr id="1870955" name="Rectangle 107"/>
            <p:cNvSpPr>
              <a:spLocks noChangeArrowheads="1"/>
            </p:cNvSpPr>
            <p:nvPr/>
          </p:nvSpPr>
          <p:spPr bwMode="auto">
            <a:xfrm>
              <a:off x="458" y="3614"/>
              <a:ext cx="1060"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533400" indent="-533400" eaLnBrk="1" hangingPunct="1">
                <a:spcBef>
                  <a:spcPct val="20000"/>
                </a:spcBef>
              </a:pPr>
              <a:r>
                <a:rPr lang="en-GB" sz="1200" dirty="0">
                  <a:latin typeface="Verdana" pitchFamily="34" charset="0"/>
                </a:rPr>
                <a:t>NC    =  National Centres </a:t>
              </a:r>
            </a:p>
            <a:p>
              <a:pPr marL="533400" indent="-533400" eaLnBrk="1" hangingPunct="1">
                <a:spcBef>
                  <a:spcPct val="20000"/>
                </a:spcBef>
              </a:pPr>
              <a:r>
                <a:rPr lang="en-GB" sz="1200" dirty="0">
                  <a:latin typeface="Verdana" pitchFamily="34" charset="0"/>
                </a:rPr>
                <a:t>GISC =  Global Information </a:t>
              </a:r>
              <a:br>
                <a:rPr lang="en-GB" sz="1200" dirty="0">
                  <a:latin typeface="Verdana" pitchFamily="34" charset="0"/>
                </a:rPr>
              </a:br>
              <a:r>
                <a:rPr lang="en-GB" sz="1200" dirty="0">
                  <a:latin typeface="Verdana" pitchFamily="34" charset="0"/>
                </a:rPr>
                <a:t>System Centres        </a:t>
              </a:r>
            </a:p>
            <a:p>
              <a:pPr marL="533400" indent="-533400" eaLnBrk="1" hangingPunct="1">
                <a:spcBef>
                  <a:spcPct val="20000"/>
                </a:spcBef>
              </a:pPr>
              <a:r>
                <a:rPr lang="en-GB" sz="1200" dirty="0">
                  <a:latin typeface="Verdana" pitchFamily="34" charset="0"/>
                </a:rPr>
                <a:t>DCPC = Data Collection or </a:t>
              </a:r>
              <a:br>
                <a:rPr lang="en-GB" sz="1200" dirty="0">
                  <a:latin typeface="Verdana" pitchFamily="34" charset="0"/>
                </a:rPr>
              </a:br>
              <a:r>
                <a:rPr lang="en-GB" sz="1200" dirty="0">
                  <a:latin typeface="Verdana" pitchFamily="34" charset="0"/>
                </a:rPr>
                <a:t>Production </a:t>
              </a:r>
              <a:r>
                <a:rPr lang="en-GB" sz="1200" dirty="0" smtClean="0">
                  <a:latin typeface="Verdana" pitchFamily="34" charset="0"/>
                </a:rPr>
                <a:t>Centres</a:t>
              </a:r>
            </a:p>
            <a:p>
              <a:pPr marL="533400" indent="-533400" eaLnBrk="1" hangingPunct="1">
                <a:spcBef>
                  <a:spcPct val="20000"/>
                </a:spcBef>
              </a:pPr>
              <a:r>
                <a:rPr lang="en-GB" sz="1200" dirty="0" smtClean="0">
                  <a:latin typeface="Verdana" pitchFamily="34" charset="0"/>
                </a:rPr>
                <a:t>WIS Networks include:</a:t>
              </a:r>
            </a:p>
            <a:p>
              <a:pPr marL="533400" indent="-533400" eaLnBrk="1" hangingPunct="1">
                <a:spcBef>
                  <a:spcPct val="20000"/>
                </a:spcBef>
              </a:pPr>
              <a:r>
                <a:rPr lang="en-GB" sz="1200" dirty="0">
                  <a:latin typeface="Verdana" pitchFamily="34" charset="0"/>
                </a:rPr>
                <a:t>	</a:t>
              </a:r>
              <a:r>
                <a:rPr lang="en-GB" sz="1200" dirty="0" smtClean="0">
                  <a:latin typeface="Verdana" pitchFamily="34" charset="0"/>
                </a:rPr>
                <a:t>A Core Network and GISC area networks (AMDCN)</a:t>
              </a:r>
              <a:endParaRPr lang="en-GB" sz="1200" dirty="0">
                <a:latin typeface="Verdana" pitchFamily="34" charset="0"/>
              </a:endParaRPr>
            </a:p>
          </p:txBody>
        </p:sp>
      </p:grpSp>
      <p:sp>
        <p:nvSpPr>
          <p:cNvPr id="1870959" name="Text Box 111"/>
          <p:cNvSpPr txBox="1">
            <a:spLocks noChangeArrowheads="1"/>
          </p:cNvSpPr>
          <p:nvPr/>
        </p:nvSpPr>
        <p:spPr bwMode="auto">
          <a:xfrm>
            <a:off x="8053388" y="4500563"/>
            <a:ext cx="1368425" cy="1350962"/>
          </a:xfrm>
          <a:prstGeom prst="rect">
            <a:avLst/>
          </a:prstGeom>
          <a:solidFill>
            <a:srgbClr val="FFCC99"/>
          </a:solidFill>
          <a:ln>
            <a:noFill/>
          </a:ln>
          <a:effectLst/>
          <a:extLst>
            <a:ext uri="{91240B29-F687-4F45-9708-019B960494DF}">
              <a14:hiddenLine xmlns:a14="http://schemas.microsoft.com/office/drawing/2010/main" w="127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marL="1370013">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ltLang="ja-JP" sz="1200">
                <a:solidFill>
                  <a:srgbClr val="000000"/>
                </a:solidFill>
                <a:latin typeface="Verdana" pitchFamily="34" charset="0"/>
                <a:ea typeface="ＭＳ Ｐゴシック" charset="-128"/>
                <a:cs typeface="Times New Roman" pitchFamily="18" charset="0"/>
              </a:rPr>
              <a:t>WMO World Data</a:t>
            </a:r>
            <a:br>
              <a:rPr lang="en-GB" altLang="ja-JP" sz="1200">
                <a:solidFill>
                  <a:srgbClr val="000000"/>
                </a:solidFill>
                <a:latin typeface="Verdana" pitchFamily="34" charset="0"/>
                <a:ea typeface="ＭＳ Ｐゴシック" charset="-128"/>
                <a:cs typeface="Times New Roman" pitchFamily="18" charset="0"/>
              </a:rPr>
            </a:br>
            <a:r>
              <a:rPr lang="en-GB" altLang="ja-JP" sz="1200">
                <a:solidFill>
                  <a:srgbClr val="000000"/>
                </a:solidFill>
                <a:latin typeface="Verdana" pitchFamily="34" charset="0"/>
                <a:ea typeface="ＭＳ Ｐゴシック" charset="-128"/>
                <a:cs typeface="Times New Roman" pitchFamily="18" charset="0"/>
              </a:rPr>
              <a:t>Centres</a:t>
            </a:r>
          </a:p>
          <a:p>
            <a:pPr algn="ctr" eaLnBrk="1" hangingPunct="1"/>
            <a:r>
              <a:rPr lang="en-GB" altLang="ja-JP" sz="1200">
                <a:solidFill>
                  <a:srgbClr val="000000"/>
                </a:solidFill>
                <a:latin typeface="Verdana" pitchFamily="34" charset="0"/>
                <a:ea typeface="ＭＳ Ｐゴシック" charset="-128"/>
                <a:cs typeface="Times New Roman" pitchFamily="18" charset="0"/>
              </a:rPr>
              <a:t>Internation projects </a:t>
            </a:r>
            <a:br>
              <a:rPr lang="en-GB" altLang="ja-JP" sz="1200">
                <a:solidFill>
                  <a:srgbClr val="000000"/>
                </a:solidFill>
                <a:latin typeface="Verdana" pitchFamily="34" charset="0"/>
                <a:ea typeface="ＭＳ Ｐゴシック" charset="-128"/>
                <a:cs typeface="Times New Roman" pitchFamily="18" charset="0"/>
              </a:rPr>
            </a:br>
            <a:r>
              <a:rPr lang="en-GB" altLang="ja-JP" sz="1200">
                <a:solidFill>
                  <a:srgbClr val="000000"/>
                </a:solidFill>
                <a:latin typeface="Verdana" pitchFamily="34" charset="0"/>
                <a:ea typeface="ＭＳ Ｐゴシック" charset="-128"/>
                <a:cs typeface="Times New Roman" pitchFamily="18" charset="0"/>
              </a:rPr>
              <a:t>(eg GMES HALO)</a:t>
            </a:r>
          </a:p>
        </p:txBody>
      </p:sp>
      <p:sp>
        <p:nvSpPr>
          <p:cNvPr id="1870967" name="Line 119"/>
          <p:cNvSpPr>
            <a:spLocks noChangeShapeType="1"/>
          </p:cNvSpPr>
          <p:nvPr/>
        </p:nvSpPr>
        <p:spPr bwMode="auto">
          <a:xfrm flipH="1" flipV="1">
            <a:off x="3271838" y="1843088"/>
            <a:ext cx="233362" cy="1171575"/>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ooter Placeholder 4"/>
          <p:cNvSpPr>
            <a:spLocks noGrp="1"/>
          </p:cNvSpPr>
          <p:nvPr>
            <p:ph type="ftr" sz="quarter" idx="11"/>
          </p:nvPr>
        </p:nvSpPr>
        <p:spPr/>
        <p:txBody>
          <a:bodyPr/>
          <a:lstStyle/>
          <a:p>
            <a:r>
              <a:rPr lang="en-US" dirty="0"/>
              <a:t>http://wis.wmo.int/page=wistraining</a:t>
            </a:r>
          </a:p>
        </p:txBody>
      </p:sp>
      <p:sp>
        <p:nvSpPr>
          <p:cNvPr id="93" name="Slide Number Placeholder 5"/>
          <p:cNvSpPr>
            <a:spLocks noGrp="1"/>
          </p:cNvSpPr>
          <p:nvPr>
            <p:ph type="sldNum" sz="quarter" idx="12"/>
          </p:nvPr>
        </p:nvSpPr>
        <p:spPr/>
        <p:txBody>
          <a:bodyPr/>
          <a:lstStyle/>
          <a:p>
            <a:fld id="{E159E04D-E352-4BC0-9DDD-FAC7391BA3E9}" type="slidenum">
              <a:rPr lang="en-US"/>
              <a:pPr/>
              <a:t>8</a:t>
            </a:fld>
            <a:endParaRPr lang="en-US"/>
          </a:p>
        </p:txBody>
      </p:sp>
      <p:sp>
        <p:nvSpPr>
          <p:cNvPr id="1864707" name="Rectangle 3"/>
          <p:cNvSpPr>
            <a:spLocks noGrp="1" noChangeArrowheads="1"/>
          </p:cNvSpPr>
          <p:nvPr>
            <p:ph type="title"/>
          </p:nvPr>
        </p:nvSpPr>
        <p:spPr>
          <a:xfrm>
            <a:off x="1387475" y="215900"/>
            <a:ext cx="8286750" cy="469900"/>
          </a:xfrm>
          <a:solidFill>
            <a:schemeClr val="bg1"/>
          </a:solidFill>
        </p:spPr>
        <p:txBody>
          <a:bodyPr/>
          <a:lstStyle/>
          <a:p>
            <a:r>
              <a:rPr lang="fr-CH" sz="3200" dirty="0" smtClean="0"/>
              <a:t>The MTN and WIS </a:t>
            </a:r>
            <a:r>
              <a:rPr lang="fr-CH" sz="3200" dirty="0" err="1" smtClean="0"/>
              <a:t>Core</a:t>
            </a:r>
            <a:r>
              <a:rPr lang="fr-CH" sz="3200" dirty="0" smtClean="0"/>
              <a:t> Network</a:t>
            </a:r>
            <a:endParaRPr lang="en-US" sz="3200" dirty="0"/>
          </a:p>
        </p:txBody>
      </p:sp>
      <p:cxnSp>
        <p:nvCxnSpPr>
          <p:cNvPr id="94" name="直線コネクタ 7"/>
          <p:cNvCxnSpPr>
            <a:stCxn id="132" idx="5"/>
            <a:endCxn id="134" idx="3"/>
          </p:cNvCxnSpPr>
          <p:nvPr/>
        </p:nvCxnSpPr>
        <p:spPr>
          <a:xfrm>
            <a:off x="5214082" y="1790042"/>
            <a:ext cx="884237" cy="220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コネクタ 8"/>
          <p:cNvCxnSpPr>
            <a:stCxn id="122" idx="5"/>
            <a:endCxn id="134" idx="2"/>
          </p:cNvCxnSpPr>
          <p:nvPr/>
        </p:nvCxnSpPr>
        <p:spPr>
          <a:xfrm flipV="1">
            <a:off x="4277457" y="1985305"/>
            <a:ext cx="1811337" cy="96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直線コネクタ 9"/>
          <p:cNvCxnSpPr>
            <a:stCxn id="126" idx="4"/>
            <a:endCxn id="134" idx="3"/>
          </p:cNvCxnSpPr>
          <p:nvPr/>
        </p:nvCxnSpPr>
        <p:spPr>
          <a:xfrm flipV="1">
            <a:off x="3604357" y="2010705"/>
            <a:ext cx="2493962" cy="658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10"/>
          <p:cNvCxnSpPr>
            <a:stCxn id="129" idx="1"/>
            <a:endCxn id="134" idx="3"/>
          </p:cNvCxnSpPr>
          <p:nvPr/>
        </p:nvCxnSpPr>
        <p:spPr>
          <a:xfrm flipV="1">
            <a:off x="3290032" y="2010705"/>
            <a:ext cx="2808287" cy="146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線コネクタ 11"/>
          <p:cNvCxnSpPr>
            <a:stCxn id="145" idx="7"/>
            <a:endCxn id="134" idx="3"/>
          </p:cNvCxnSpPr>
          <p:nvPr/>
        </p:nvCxnSpPr>
        <p:spPr>
          <a:xfrm flipV="1">
            <a:off x="4206019" y="2010705"/>
            <a:ext cx="1892300" cy="3260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12"/>
          <p:cNvCxnSpPr>
            <a:stCxn id="142" idx="2"/>
            <a:endCxn id="134" idx="3"/>
          </p:cNvCxnSpPr>
          <p:nvPr/>
        </p:nvCxnSpPr>
        <p:spPr>
          <a:xfrm flipV="1">
            <a:off x="5944332" y="2010705"/>
            <a:ext cx="153987" cy="3502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13"/>
          <p:cNvCxnSpPr>
            <a:stCxn id="139" idx="2"/>
            <a:endCxn id="134" idx="3"/>
          </p:cNvCxnSpPr>
          <p:nvPr/>
        </p:nvCxnSpPr>
        <p:spPr>
          <a:xfrm flipH="1" flipV="1">
            <a:off x="6098319" y="2010705"/>
            <a:ext cx="566738" cy="40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4"/>
          <p:cNvCxnSpPr>
            <a:stCxn id="132" idx="5"/>
            <a:endCxn id="139" idx="2"/>
          </p:cNvCxnSpPr>
          <p:nvPr/>
        </p:nvCxnSpPr>
        <p:spPr>
          <a:xfrm>
            <a:off x="5214082" y="1790042"/>
            <a:ext cx="1450975" cy="627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5"/>
          <p:cNvCxnSpPr>
            <a:stCxn id="132" idx="6"/>
            <a:endCxn id="142" idx="2"/>
          </p:cNvCxnSpPr>
          <p:nvPr/>
        </p:nvCxnSpPr>
        <p:spPr>
          <a:xfrm>
            <a:off x="5223607" y="1764642"/>
            <a:ext cx="720725" cy="3748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直線コネクタ 16"/>
          <p:cNvCxnSpPr>
            <a:stCxn id="132" idx="5"/>
            <a:endCxn id="145" idx="7"/>
          </p:cNvCxnSpPr>
          <p:nvPr/>
        </p:nvCxnSpPr>
        <p:spPr>
          <a:xfrm flipH="1">
            <a:off x="4206019" y="1790042"/>
            <a:ext cx="1008063" cy="3481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直線コネクタ 17"/>
          <p:cNvCxnSpPr>
            <a:stCxn id="132" idx="2"/>
            <a:endCxn id="129" idx="6"/>
          </p:cNvCxnSpPr>
          <p:nvPr/>
        </p:nvCxnSpPr>
        <p:spPr>
          <a:xfrm flipH="1">
            <a:off x="3351944" y="1764642"/>
            <a:ext cx="1800225" cy="1731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線コネクタ 18"/>
          <p:cNvCxnSpPr>
            <a:stCxn id="132" idx="3"/>
            <a:endCxn id="126" idx="7"/>
          </p:cNvCxnSpPr>
          <p:nvPr/>
        </p:nvCxnSpPr>
        <p:spPr>
          <a:xfrm flipH="1">
            <a:off x="3629757" y="1790042"/>
            <a:ext cx="1533525" cy="817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9"/>
          <p:cNvCxnSpPr>
            <a:stCxn id="132" idx="3"/>
            <a:endCxn id="122" idx="5"/>
          </p:cNvCxnSpPr>
          <p:nvPr/>
        </p:nvCxnSpPr>
        <p:spPr>
          <a:xfrm flipH="1">
            <a:off x="4277457" y="1790042"/>
            <a:ext cx="885825" cy="2921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20"/>
          <p:cNvCxnSpPr>
            <a:stCxn id="122" idx="4"/>
            <a:endCxn id="139" idx="3"/>
          </p:cNvCxnSpPr>
          <p:nvPr/>
        </p:nvCxnSpPr>
        <p:spPr>
          <a:xfrm>
            <a:off x="4252057" y="2093255"/>
            <a:ext cx="2422525" cy="349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線コネクタ 21"/>
          <p:cNvCxnSpPr>
            <a:stCxn id="122" idx="4"/>
            <a:endCxn id="142" idx="2"/>
          </p:cNvCxnSpPr>
          <p:nvPr/>
        </p:nvCxnSpPr>
        <p:spPr>
          <a:xfrm>
            <a:off x="4252057" y="2093255"/>
            <a:ext cx="1692275" cy="3419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22"/>
          <p:cNvCxnSpPr>
            <a:stCxn id="122" idx="5"/>
            <a:endCxn id="145" idx="7"/>
          </p:cNvCxnSpPr>
          <p:nvPr/>
        </p:nvCxnSpPr>
        <p:spPr>
          <a:xfrm flipH="1">
            <a:off x="4206019" y="2082142"/>
            <a:ext cx="71438" cy="3189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23"/>
          <p:cNvCxnSpPr>
            <a:stCxn id="122" idx="7"/>
            <a:endCxn id="129" idx="7"/>
          </p:cNvCxnSpPr>
          <p:nvPr/>
        </p:nvCxnSpPr>
        <p:spPr>
          <a:xfrm flipH="1">
            <a:off x="3340832" y="2031342"/>
            <a:ext cx="936625" cy="1439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24"/>
          <p:cNvCxnSpPr>
            <a:stCxn id="126" idx="7"/>
            <a:endCxn id="129" idx="7"/>
          </p:cNvCxnSpPr>
          <p:nvPr/>
        </p:nvCxnSpPr>
        <p:spPr>
          <a:xfrm flipH="1">
            <a:off x="3340832" y="2607605"/>
            <a:ext cx="288925" cy="863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25"/>
          <p:cNvCxnSpPr>
            <a:stCxn id="122" idx="5"/>
            <a:endCxn id="126" idx="6"/>
          </p:cNvCxnSpPr>
          <p:nvPr/>
        </p:nvCxnSpPr>
        <p:spPr>
          <a:xfrm flipH="1">
            <a:off x="3640869" y="2082142"/>
            <a:ext cx="636588" cy="550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26"/>
          <p:cNvCxnSpPr>
            <a:stCxn id="126" idx="7"/>
            <a:endCxn id="139" idx="2"/>
          </p:cNvCxnSpPr>
          <p:nvPr/>
        </p:nvCxnSpPr>
        <p:spPr>
          <a:xfrm flipV="1">
            <a:off x="3629757" y="2417105"/>
            <a:ext cx="30353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27"/>
          <p:cNvCxnSpPr>
            <a:stCxn id="126" idx="5"/>
            <a:endCxn id="142" idx="3"/>
          </p:cNvCxnSpPr>
          <p:nvPr/>
        </p:nvCxnSpPr>
        <p:spPr>
          <a:xfrm>
            <a:off x="3629757" y="2658405"/>
            <a:ext cx="2325687" cy="2879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直線コネクタ 28"/>
          <p:cNvCxnSpPr>
            <a:stCxn id="126" idx="7"/>
            <a:endCxn id="145" idx="0"/>
          </p:cNvCxnSpPr>
          <p:nvPr/>
        </p:nvCxnSpPr>
        <p:spPr>
          <a:xfrm>
            <a:off x="3629757" y="2607605"/>
            <a:ext cx="550862" cy="265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コネクタ 29"/>
          <p:cNvCxnSpPr>
            <a:stCxn id="129" idx="4"/>
            <a:endCxn id="145" idx="0"/>
          </p:cNvCxnSpPr>
          <p:nvPr/>
        </p:nvCxnSpPr>
        <p:spPr>
          <a:xfrm>
            <a:off x="3315432" y="3533117"/>
            <a:ext cx="865187" cy="17287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30"/>
          <p:cNvCxnSpPr>
            <a:stCxn id="129" idx="2"/>
            <a:endCxn id="142" idx="2"/>
          </p:cNvCxnSpPr>
          <p:nvPr/>
        </p:nvCxnSpPr>
        <p:spPr>
          <a:xfrm>
            <a:off x="3280507" y="3496605"/>
            <a:ext cx="2663825" cy="2016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31"/>
          <p:cNvCxnSpPr>
            <a:stCxn id="129" idx="6"/>
            <a:endCxn id="139" idx="3"/>
          </p:cNvCxnSpPr>
          <p:nvPr/>
        </p:nvCxnSpPr>
        <p:spPr>
          <a:xfrm flipV="1">
            <a:off x="3351944" y="2442505"/>
            <a:ext cx="3322638" cy="1054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32"/>
          <p:cNvCxnSpPr>
            <a:stCxn id="145" idx="6"/>
            <a:endCxn id="142" idx="2"/>
          </p:cNvCxnSpPr>
          <p:nvPr/>
        </p:nvCxnSpPr>
        <p:spPr>
          <a:xfrm>
            <a:off x="4215544" y="5296830"/>
            <a:ext cx="1728788" cy="21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33"/>
          <p:cNvCxnSpPr>
            <a:stCxn id="145" idx="6"/>
            <a:endCxn id="139" idx="3"/>
          </p:cNvCxnSpPr>
          <p:nvPr/>
        </p:nvCxnSpPr>
        <p:spPr>
          <a:xfrm flipV="1">
            <a:off x="4215544" y="2442505"/>
            <a:ext cx="2459038" cy="28543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34"/>
          <p:cNvCxnSpPr>
            <a:stCxn id="142" idx="2"/>
            <a:endCxn id="139" idx="4"/>
          </p:cNvCxnSpPr>
          <p:nvPr/>
        </p:nvCxnSpPr>
        <p:spPr>
          <a:xfrm flipV="1">
            <a:off x="5944332" y="2453617"/>
            <a:ext cx="755650" cy="3059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2" name="円/楕円 39"/>
          <p:cNvSpPr/>
          <p:nvPr/>
        </p:nvSpPr>
        <p:spPr>
          <a:xfrm>
            <a:off x="4215544" y="2020230"/>
            <a:ext cx="73025"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23" name="テキスト ボックス 110"/>
          <p:cNvSpPr txBox="1">
            <a:spLocks noChangeArrowheads="1"/>
          </p:cNvSpPr>
          <p:nvPr/>
        </p:nvSpPr>
        <p:spPr bwMode="auto">
          <a:xfrm>
            <a:off x="3351944" y="1228067"/>
            <a:ext cx="711200" cy="585788"/>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Exeter</a:t>
            </a:r>
            <a:endParaRPr lang="ja-JP" altLang="en-US" sz="1600">
              <a:latin typeface="Calibri" pitchFamily="34" charset="0"/>
            </a:endParaRPr>
          </a:p>
        </p:txBody>
      </p:sp>
      <p:cxnSp>
        <p:nvCxnSpPr>
          <p:cNvPr id="124" name="直線コネクタ 41"/>
          <p:cNvCxnSpPr>
            <a:stCxn id="123" idx="2"/>
            <a:endCxn id="122" idx="1"/>
          </p:cNvCxnSpPr>
          <p:nvPr/>
        </p:nvCxnSpPr>
        <p:spPr>
          <a:xfrm>
            <a:off x="3707544" y="1813855"/>
            <a:ext cx="519113" cy="217487"/>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25" name="テキスト ボックス 118"/>
          <p:cNvSpPr txBox="1">
            <a:spLocks noChangeArrowheads="1"/>
          </p:cNvSpPr>
          <p:nvPr/>
        </p:nvSpPr>
        <p:spPr bwMode="auto">
          <a:xfrm>
            <a:off x="2127982" y="2093255"/>
            <a:ext cx="1047750"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Offenbach</a:t>
            </a:r>
            <a:endParaRPr lang="ja-JP" altLang="en-US" sz="1600">
              <a:latin typeface="Calibri" pitchFamily="34" charset="0"/>
            </a:endParaRPr>
          </a:p>
        </p:txBody>
      </p:sp>
      <p:sp>
        <p:nvSpPr>
          <p:cNvPr id="126" name="円/楕円 43"/>
          <p:cNvSpPr/>
          <p:nvPr/>
        </p:nvSpPr>
        <p:spPr>
          <a:xfrm>
            <a:off x="3567844" y="2596492"/>
            <a:ext cx="73025"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27" name="直線コネクタ 44"/>
          <p:cNvCxnSpPr>
            <a:stCxn id="125" idx="3"/>
            <a:endCxn id="126" idx="1"/>
          </p:cNvCxnSpPr>
          <p:nvPr/>
        </p:nvCxnSpPr>
        <p:spPr>
          <a:xfrm>
            <a:off x="3175732" y="2385355"/>
            <a:ext cx="403225" cy="22225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28" name="テキスト ボックス 142"/>
          <p:cNvSpPr txBox="1">
            <a:spLocks noChangeArrowheads="1"/>
          </p:cNvSpPr>
          <p:nvPr/>
        </p:nvSpPr>
        <p:spPr bwMode="auto">
          <a:xfrm>
            <a:off x="1983519" y="2956855"/>
            <a:ext cx="928688"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Toulouse</a:t>
            </a:r>
            <a:endParaRPr lang="ja-JP" altLang="en-US" sz="1600">
              <a:latin typeface="Calibri" pitchFamily="34" charset="0"/>
            </a:endParaRPr>
          </a:p>
        </p:txBody>
      </p:sp>
      <p:sp>
        <p:nvSpPr>
          <p:cNvPr id="129" name="円/楕円 46"/>
          <p:cNvSpPr/>
          <p:nvPr/>
        </p:nvSpPr>
        <p:spPr>
          <a:xfrm>
            <a:off x="3280507" y="3461680"/>
            <a:ext cx="71437"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30" name="直線コネクタ 47"/>
          <p:cNvCxnSpPr>
            <a:stCxn id="128" idx="3"/>
            <a:endCxn id="129" idx="1"/>
          </p:cNvCxnSpPr>
          <p:nvPr/>
        </p:nvCxnSpPr>
        <p:spPr>
          <a:xfrm>
            <a:off x="2912207" y="3248955"/>
            <a:ext cx="377825" cy="22225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31" name="テキスト ボックス 186"/>
          <p:cNvSpPr txBox="1">
            <a:spLocks noChangeArrowheads="1"/>
          </p:cNvSpPr>
          <p:nvPr/>
        </p:nvSpPr>
        <p:spPr bwMode="auto">
          <a:xfrm>
            <a:off x="4791807" y="869292"/>
            <a:ext cx="889000"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Moscow</a:t>
            </a:r>
            <a:endParaRPr lang="ja-JP" altLang="en-US" sz="1600">
              <a:latin typeface="Calibri" pitchFamily="34" charset="0"/>
            </a:endParaRPr>
          </a:p>
        </p:txBody>
      </p:sp>
      <p:sp>
        <p:nvSpPr>
          <p:cNvPr id="132" name="円/楕円 49"/>
          <p:cNvSpPr/>
          <p:nvPr/>
        </p:nvSpPr>
        <p:spPr>
          <a:xfrm>
            <a:off x="5152169" y="1728130"/>
            <a:ext cx="71438"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33" name="直線コネクタ 50"/>
          <p:cNvCxnSpPr>
            <a:stCxn id="131" idx="2"/>
            <a:endCxn id="132" idx="1"/>
          </p:cNvCxnSpPr>
          <p:nvPr/>
        </p:nvCxnSpPr>
        <p:spPr>
          <a:xfrm flipH="1">
            <a:off x="5163282" y="1453492"/>
            <a:ext cx="73025" cy="28575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34" name="円/楕円 51"/>
          <p:cNvSpPr/>
          <p:nvPr/>
        </p:nvSpPr>
        <p:spPr>
          <a:xfrm>
            <a:off x="6088794" y="1948792"/>
            <a:ext cx="71438" cy="7143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35" name="直線コネクタ 52"/>
          <p:cNvCxnSpPr>
            <a:stCxn id="136" idx="1"/>
            <a:endCxn id="134" idx="0"/>
          </p:cNvCxnSpPr>
          <p:nvPr/>
        </p:nvCxnSpPr>
        <p:spPr>
          <a:xfrm flipH="1">
            <a:off x="6123719" y="1593192"/>
            <a:ext cx="396875" cy="35560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36" name="テキスト ボックス 232"/>
          <p:cNvSpPr txBox="1">
            <a:spLocks noChangeArrowheads="1"/>
          </p:cNvSpPr>
          <p:nvPr/>
        </p:nvSpPr>
        <p:spPr bwMode="auto">
          <a:xfrm>
            <a:off x="6520594" y="1301092"/>
            <a:ext cx="746125"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Beijing</a:t>
            </a:r>
            <a:endParaRPr lang="ja-JP" altLang="en-US" sz="1600">
              <a:latin typeface="Calibri" pitchFamily="34" charset="0"/>
            </a:endParaRPr>
          </a:p>
        </p:txBody>
      </p:sp>
      <p:sp>
        <p:nvSpPr>
          <p:cNvPr id="137" name="テキスト ボックス 246"/>
          <p:cNvSpPr txBox="1">
            <a:spLocks noChangeArrowheads="1"/>
          </p:cNvSpPr>
          <p:nvPr/>
        </p:nvSpPr>
        <p:spPr bwMode="auto">
          <a:xfrm>
            <a:off x="7457219" y="2669517"/>
            <a:ext cx="644525"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Seoul</a:t>
            </a:r>
            <a:endParaRPr lang="ja-JP" altLang="en-US" sz="1600">
              <a:latin typeface="Calibri" pitchFamily="34" charset="0"/>
            </a:endParaRPr>
          </a:p>
        </p:txBody>
      </p:sp>
      <p:sp>
        <p:nvSpPr>
          <p:cNvPr id="138" name="テキスト ボックス 249"/>
          <p:cNvSpPr txBox="1">
            <a:spLocks noChangeArrowheads="1"/>
          </p:cNvSpPr>
          <p:nvPr/>
        </p:nvSpPr>
        <p:spPr bwMode="auto">
          <a:xfrm>
            <a:off x="7239732" y="1948792"/>
            <a:ext cx="668337"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Tokyo</a:t>
            </a:r>
            <a:endParaRPr lang="ja-JP" altLang="en-US" sz="1600">
              <a:latin typeface="Calibri" pitchFamily="34" charset="0"/>
            </a:endParaRPr>
          </a:p>
        </p:txBody>
      </p:sp>
      <p:sp>
        <p:nvSpPr>
          <p:cNvPr id="139" name="円/楕円 56"/>
          <p:cNvSpPr/>
          <p:nvPr/>
        </p:nvSpPr>
        <p:spPr>
          <a:xfrm>
            <a:off x="6665057" y="2380592"/>
            <a:ext cx="71437"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40" name="直線コネクタ 57"/>
          <p:cNvCxnSpPr>
            <a:stCxn id="138" idx="1"/>
            <a:endCxn id="139" idx="6"/>
          </p:cNvCxnSpPr>
          <p:nvPr/>
        </p:nvCxnSpPr>
        <p:spPr>
          <a:xfrm flipH="1">
            <a:off x="6736494" y="2240892"/>
            <a:ext cx="503238" cy="176213"/>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41" name="テキスト ボックス 290"/>
          <p:cNvSpPr txBox="1">
            <a:spLocks noChangeArrowheads="1"/>
          </p:cNvSpPr>
          <p:nvPr/>
        </p:nvSpPr>
        <p:spPr bwMode="auto">
          <a:xfrm>
            <a:off x="5728432" y="5765142"/>
            <a:ext cx="1114425"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Melbourne</a:t>
            </a:r>
            <a:endParaRPr lang="ja-JP" altLang="en-US" sz="1600">
              <a:latin typeface="Calibri" pitchFamily="34" charset="0"/>
            </a:endParaRPr>
          </a:p>
        </p:txBody>
      </p:sp>
      <p:sp>
        <p:nvSpPr>
          <p:cNvPr id="142" name="円/楕円 59"/>
          <p:cNvSpPr/>
          <p:nvPr/>
        </p:nvSpPr>
        <p:spPr>
          <a:xfrm>
            <a:off x="5944332" y="5477805"/>
            <a:ext cx="71437"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43" name="直線コネクタ 60"/>
          <p:cNvCxnSpPr>
            <a:stCxn id="141" idx="0"/>
            <a:endCxn id="142" idx="5"/>
          </p:cNvCxnSpPr>
          <p:nvPr/>
        </p:nvCxnSpPr>
        <p:spPr>
          <a:xfrm flipH="1" flipV="1">
            <a:off x="6006244" y="5538130"/>
            <a:ext cx="279400" cy="227012"/>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44" name="テキスト ボックス 341"/>
          <p:cNvSpPr txBox="1">
            <a:spLocks noChangeArrowheads="1"/>
          </p:cNvSpPr>
          <p:nvPr/>
        </p:nvSpPr>
        <p:spPr bwMode="auto">
          <a:xfrm>
            <a:off x="3136044" y="5620680"/>
            <a:ext cx="1176338" cy="585787"/>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Washington</a:t>
            </a:r>
            <a:endParaRPr lang="ja-JP" altLang="en-US" sz="1600">
              <a:latin typeface="Calibri" pitchFamily="34" charset="0"/>
            </a:endParaRPr>
          </a:p>
        </p:txBody>
      </p:sp>
      <p:sp>
        <p:nvSpPr>
          <p:cNvPr id="145" name="円/楕円 62"/>
          <p:cNvSpPr/>
          <p:nvPr/>
        </p:nvSpPr>
        <p:spPr>
          <a:xfrm>
            <a:off x="4144107" y="5261905"/>
            <a:ext cx="71437"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46" name="直線コネクタ 63"/>
          <p:cNvCxnSpPr>
            <a:stCxn id="144" idx="0"/>
            <a:endCxn id="145" idx="5"/>
          </p:cNvCxnSpPr>
          <p:nvPr/>
        </p:nvCxnSpPr>
        <p:spPr>
          <a:xfrm flipV="1">
            <a:off x="3723419" y="5322230"/>
            <a:ext cx="482600" cy="29845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147" name="テキスト ボックス 382"/>
          <p:cNvSpPr txBox="1">
            <a:spLocks noChangeArrowheads="1"/>
          </p:cNvSpPr>
          <p:nvPr/>
        </p:nvSpPr>
        <p:spPr bwMode="auto">
          <a:xfrm>
            <a:off x="7673119" y="3461680"/>
            <a:ext cx="773113" cy="584200"/>
          </a:xfrm>
          <a:prstGeom prst="rect">
            <a:avLst/>
          </a:prstGeom>
          <a:solidFill>
            <a:srgbClr val="CCFFCC"/>
          </a:solid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dirty="0">
                <a:latin typeface="Calibri" pitchFamily="34" charset="0"/>
              </a:rPr>
              <a:t>GISC</a:t>
            </a:r>
          </a:p>
          <a:p>
            <a:pPr algn="ctr"/>
            <a:r>
              <a:rPr lang="en-US" altLang="ja-JP" sz="1600" dirty="0">
                <a:latin typeface="Calibri" pitchFamily="34" charset="0"/>
              </a:rPr>
              <a:t>Jeddah</a:t>
            </a:r>
            <a:endParaRPr lang="ja-JP" altLang="en-US" sz="1600" dirty="0">
              <a:latin typeface="Calibri" pitchFamily="34" charset="0"/>
            </a:endParaRPr>
          </a:p>
        </p:txBody>
      </p:sp>
      <p:sp>
        <p:nvSpPr>
          <p:cNvPr id="148" name="テキスト ボックス 383"/>
          <p:cNvSpPr txBox="1">
            <a:spLocks noChangeArrowheads="1"/>
          </p:cNvSpPr>
          <p:nvPr/>
        </p:nvSpPr>
        <p:spPr bwMode="auto">
          <a:xfrm>
            <a:off x="7104794" y="5044417"/>
            <a:ext cx="1042988" cy="585788"/>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New Delhi</a:t>
            </a:r>
            <a:endParaRPr lang="ja-JP" altLang="en-US" sz="1600">
              <a:latin typeface="Calibri" pitchFamily="34" charset="0"/>
            </a:endParaRPr>
          </a:p>
        </p:txBody>
      </p:sp>
      <p:sp>
        <p:nvSpPr>
          <p:cNvPr id="149" name="テキスト ボックス 385"/>
          <p:cNvSpPr txBox="1">
            <a:spLocks noChangeArrowheads="1"/>
          </p:cNvSpPr>
          <p:nvPr/>
        </p:nvSpPr>
        <p:spPr bwMode="auto">
          <a:xfrm>
            <a:off x="4504469" y="5765142"/>
            <a:ext cx="781050" cy="584200"/>
          </a:xfrm>
          <a:prstGeom prst="rect">
            <a:avLst/>
          </a:prstGeom>
          <a:solidFill>
            <a:srgbClr val="CCFFCC"/>
          </a:solid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Brasilia</a:t>
            </a:r>
            <a:endParaRPr lang="ja-JP" altLang="en-US" sz="1600">
              <a:latin typeface="Calibri" pitchFamily="34" charset="0"/>
            </a:endParaRPr>
          </a:p>
        </p:txBody>
      </p:sp>
      <p:sp>
        <p:nvSpPr>
          <p:cNvPr id="150" name="テキスト ボックス 386"/>
          <p:cNvSpPr txBox="1">
            <a:spLocks noChangeArrowheads="1"/>
          </p:cNvSpPr>
          <p:nvPr/>
        </p:nvSpPr>
        <p:spPr bwMode="auto">
          <a:xfrm>
            <a:off x="7508019" y="4253842"/>
            <a:ext cx="749300" cy="584200"/>
          </a:xfrm>
          <a:prstGeom prst="rect">
            <a:avLst/>
          </a:prstGeom>
          <a:solidFill>
            <a:srgbClr val="CCFFCC"/>
          </a:solid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Tehran</a:t>
            </a:r>
            <a:endParaRPr lang="ja-JP" altLang="en-US" sz="1600">
              <a:latin typeface="Calibri" pitchFamily="34" charset="0"/>
            </a:endParaRPr>
          </a:p>
        </p:txBody>
      </p:sp>
      <p:sp>
        <p:nvSpPr>
          <p:cNvPr id="151" name="テキスト ボックス 387"/>
          <p:cNvSpPr txBox="1">
            <a:spLocks noChangeArrowheads="1"/>
          </p:cNvSpPr>
          <p:nvPr/>
        </p:nvSpPr>
        <p:spPr bwMode="auto">
          <a:xfrm>
            <a:off x="1696182" y="3749017"/>
            <a:ext cx="1111250" cy="584200"/>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Casablanca</a:t>
            </a:r>
            <a:endParaRPr lang="ja-JP" altLang="en-US" sz="1600">
              <a:latin typeface="Calibri" pitchFamily="34" charset="0"/>
            </a:endParaRPr>
          </a:p>
        </p:txBody>
      </p:sp>
      <p:sp>
        <p:nvSpPr>
          <p:cNvPr id="152" name="テキスト ボックス 388"/>
          <p:cNvSpPr txBox="1">
            <a:spLocks noChangeArrowheads="1"/>
          </p:cNvSpPr>
          <p:nvPr/>
        </p:nvSpPr>
        <p:spPr bwMode="auto">
          <a:xfrm>
            <a:off x="1983519" y="4612617"/>
            <a:ext cx="854075" cy="585788"/>
          </a:xfrm>
          <a:prstGeom prst="rect">
            <a:avLst/>
          </a:prstGeom>
          <a:noFill/>
          <a:ln w="38100" cmpd="dbl">
            <a:solidFill>
              <a:schemeClr val="accent1"/>
            </a:solid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600">
                <a:latin typeface="Calibri" pitchFamily="34" charset="0"/>
              </a:rPr>
              <a:t>GISC</a:t>
            </a:r>
          </a:p>
          <a:p>
            <a:pPr algn="ctr"/>
            <a:r>
              <a:rPr lang="en-US" altLang="ja-JP" sz="1600">
                <a:latin typeface="Calibri" pitchFamily="34" charset="0"/>
              </a:rPr>
              <a:t>Pretoria</a:t>
            </a:r>
            <a:endParaRPr lang="ja-JP" altLang="en-US" sz="1600">
              <a:latin typeface="Calibri" pitchFamily="34" charset="0"/>
            </a:endParaRPr>
          </a:p>
        </p:txBody>
      </p:sp>
      <p:sp>
        <p:nvSpPr>
          <p:cNvPr id="153" name="円/楕円 70"/>
          <p:cNvSpPr/>
          <p:nvPr/>
        </p:nvSpPr>
        <p:spPr>
          <a:xfrm>
            <a:off x="3351944" y="4180817"/>
            <a:ext cx="71438"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4" name="円/楕円 71"/>
          <p:cNvSpPr/>
          <p:nvPr/>
        </p:nvSpPr>
        <p:spPr>
          <a:xfrm>
            <a:off x="3567844" y="4757080"/>
            <a:ext cx="73025"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5" name="円/楕円 72"/>
          <p:cNvSpPr/>
          <p:nvPr/>
        </p:nvSpPr>
        <p:spPr>
          <a:xfrm>
            <a:off x="4936269" y="5620680"/>
            <a:ext cx="71438" cy="730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6" name="円/楕円 73"/>
          <p:cNvSpPr/>
          <p:nvPr/>
        </p:nvSpPr>
        <p:spPr>
          <a:xfrm>
            <a:off x="7023832" y="2956855"/>
            <a:ext cx="73025"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7" name="円/楕円 74"/>
          <p:cNvSpPr/>
          <p:nvPr/>
        </p:nvSpPr>
        <p:spPr>
          <a:xfrm>
            <a:off x="7168294" y="3677580"/>
            <a:ext cx="71438"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8" name="円/楕円 75"/>
          <p:cNvSpPr/>
          <p:nvPr/>
        </p:nvSpPr>
        <p:spPr>
          <a:xfrm>
            <a:off x="6665057" y="4972980"/>
            <a:ext cx="71437" cy="714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sp>
        <p:nvSpPr>
          <p:cNvPr id="159" name="円/楕円 76"/>
          <p:cNvSpPr/>
          <p:nvPr/>
        </p:nvSpPr>
        <p:spPr>
          <a:xfrm>
            <a:off x="7023832" y="4469742"/>
            <a:ext cx="73025" cy="7143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srgbClr val="FFFFFF"/>
              </a:solidFill>
            </a:endParaRPr>
          </a:p>
        </p:txBody>
      </p:sp>
      <p:cxnSp>
        <p:nvCxnSpPr>
          <p:cNvPr id="160" name="直線コネクタ 77"/>
          <p:cNvCxnSpPr>
            <a:stCxn id="156" idx="1"/>
            <a:endCxn id="139" idx="4"/>
          </p:cNvCxnSpPr>
          <p:nvPr/>
        </p:nvCxnSpPr>
        <p:spPr>
          <a:xfrm flipH="1" flipV="1">
            <a:off x="6699982" y="2453617"/>
            <a:ext cx="334962" cy="5143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直線コネクタ 78"/>
          <p:cNvCxnSpPr>
            <a:stCxn id="156" idx="3"/>
            <a:endCxn id="134" idx="3"/>
          </p:cNvCxnSpPr>
          <p:nvPr/>
        </p:nvCxnSpPr>
        <p:spPr>
          <a:xfrm flipH="1" flipV="1">
            <a:off x="6098319" y="2010705"/>
            <a:ext cx="936625" cy="1008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線コネクタ 79"/>
          <p:cNvCxnSpPr>
            <a:stCxn id="156" idx="3"/>
            <a:endCxn id="132" idx="1"/>
          </p:cNvCxnSpPr>
          <p:nvPr/>
        </p:nvCxnSpPr>
        <p:spPr>
          <a:xfrm flipH="1" flipV="1">
            <a:off x="5163282" y="1739242"/>
            <a:ext cx="1871662" cy="127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コネクタ 80"/>
          <p:cNvCxnSpPr>
            <a:stCxn id="156" idx="3"/>
            <a:endCxn id="122" idx="6"/>
          </p:cNvCxnSpPr>
          <p:nvPr/>
        </p:nvCxnSpPr>
        <p:spPr>
          <a:xfrm flipH="1" flipV="1">
            <a:off x="4288569" y="2056742"/>
            <a:ext cx="2746375" cy="962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線コネクタ 81"/>
          <p:cNvCxnSpPr>
            <a:stCxn id="156" idx="1"/>
            <a:endCxn id="126" idx="2"/>
          </p:cNvCxnSpPr>
          <p:nvPr/>
        </p:nvCxnSpPr>
        <p:spPr>
          <a:xfrm flipH="1" flipV="1">
            <a:off x="3567844" y="2633005"/>
            <a:ext cx="3467100" cy="334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線コネクタ 82"/>
          <p:cNvCxnSpPr>
            <a:stCxn id="156" idx="2"/>
            <a:endCxn id="129" idx="6"/>
          </p:cNvCxnSpPr>
          <p:nvPr/>
        </p:nvCxnSpPr>
        <p:spPr>
          <a:xfrm flipH="1">
            <a:off x="3351944" y="2993367"/>
            <a:ext cx="3671888" cy="503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線コネクタ 83"/>
          <p:cNvCxnSpPr>
            <a:stCxn id="156" idx="3"/>
            <a:endCxn id="153" idx="7"/>
          </p:cNvCxnSpPr>
          <p:nvPr/>
        </p:nvCxnSpPr>
        <p:spPr>
          <a:xfrm flipH="1">
            <a:off x="3413857" y="3018767"/>
            <a:ext cx="3621087" cy="1173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線コネクタ 84"/>
          <p:cNvCxnSpPr>
            <a:stCxn id="156" idx="3"/>
            <a:endCxn id="154" idx="4"/>
          </p:cNvCxnSpPr>
          <p:nvPr/>
        </p:nvCxnSpPr>
        <p:spPr>
          <a:xfrm flipH="1">
            <a:off x="3604357" y="3018767"/>
            <a:ext cx="3430587" cy="1809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線コネクタ 85"/>
          <p:cNvCxnSpPr>
            <a:stCxn id="156" idx="3"/>
            <a:endCxn id="145" idx="7"/>
          </p:cNvCxnSpPr>
          <p:nvPr/>
        </p:nvCxnSpPr>
        <p:spPr>
          <a:xfrm flipH="1">
            <a:off x="4206019" y="3018767"/>
            <a:ext cx="2828925" cy="2252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直線コネクタ 86"/>
          <p:cNvCxnSpPr>
            <a:stCxn id="156" idx="3"/>
            <a:endCxn id="155" idx="7"/>
          </p:cNvCxnSpPr>
          <p:nvPr/>
        </p:nvCxnSpPr>
        <p:spPr>
          <a:xfrm flipH="1">
            <a:off x="4998182" y="3018767"/>
            <a:ext cx="2036762" cy="261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線コネクタ 87"/>
          <p:cNvCxnSpPr>
            <a:stCxn id="156" idx="5"/>
            <a:endCxn id="142" idx="0"/>
          </p:cNvCxnSpPr>
          <p:nvPr/>
        </p:nvCxnSpPr>
        <p:spPr>
          <a:xfrm flipH="1">
            <a:off x="5980844" y="3018767"/>
            <a:ext cx="1104900" cy="2459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88"/>
          <p:cNvCxnSpPr>
            <a:stCxn id="156" idx="1"/>
            <a:endCxn id="158" idx="0"/>
          </p:cNvCxnSpPr>
          <p:nvPr/>
        </p:nvCxnSpPr>
        <p:spPr>
          <a:xfrm flipH="1">
            <a:off x="6699982" y="2967967"/>
            <a:ext cx="334962" cy="2005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線コネクタ 89"/>
          <p:cNvCxnSpPr>
            <a:stCxn id="156" idx="3"/>
            <a:endCxn id="159" idx="2"/>
          </p:cNvCxnSpPr>
          <p:nvPr/>
        </p:nvCxnSpPr>
        <p:spPr>
          <a:xfrm flipH="1">
            <a:off x="7023832" y="3018767"/>
            <a:ext cx="11112" cy="14859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直線コネクタ 90"/>
          <p:cNvCxnSpPr>
            <a:stCxn id="156" idx="3"/>
            <a:endCxn id="157" idx="0"/>
          </p:cNvCxnSpPr>
          <p:nvPr/>
        </p:nvCxnSpPr>
        <p:spPr>
          <a:xfrm>
            <a:off x="7034944" y="3018767"/>
            <a:ext cx="169863" cy="65881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直線コネクタ 91"/>
          <p:cNvCxnSpPr>
            <a:stCxn id="157" idx="3"/>
            <a:endCxn id="139" idx="3"/>
          </p:cNvCxnSpPr>
          <p:nvPr/>
        </p:nvCxnSpPr>
        <p:spPr>
          <a:xfrm flipH="1" flipV="1">
            <a:off x="6674582" y="2442505"/>
            <a:ext cx="504825" cy="1295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直線コネクタ 92"/>
          <p:cNvCxnSpPr>
            <a:stCxn id="157" idx="3"/>
            <a:endCxn id="134" idx="1"/>
          </p:cNvCxnSpPr>
          <p:nvPr/>
        </p:nvCxnSpPr>
        <p:spPr>
          <a:xfrm flipH="1" flipV="1">
            <a:off x="6098319" y="1959905"/>
            <a:ext cx="1081088" cy="177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線コネクタ 93"/>
          <p:cNvCxnSpPr>
            <a:stCxn id="157" idx="3"/>
            <a:endCxn id="132" idx="6"/>
          </p:cNvCxnSpPr>
          <p:nvPr/>
        </p:nvCxnSpPr>
        <p:spPr>
          <a:xfrm flipH="1" flipV="1">
            <a:off x="5223607" y="1764642"/>
            <a:ext cx="1955800" cy="1973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線コネクタ 94"/>
          <p:cNvCxnSpPr>
            <a:stCxn id="157" idx="3"/>
            <a:endCxn id="122" idx="4"/>
          </p:cNvCxnSpPr>
          <p:nvPr/>
        </p:nvCxnSpPr>
        <p:spPr>
          <a:xfrm flipH="1" flipV="1">
            <a:off x="4252057" y="2093255"/>
            <a:ext cx="2927350" cy="1644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線コネクタ 95"/>
          <p:cNvCxnSpPr>
            <a:stCxn id="157" idx="5"/>
            <a:endCxn id="126" idx="3"/>
          </p:cNvCxnSpPr>
          <p:nvPr/>
        </p:nvCxnSpPr>
        <p:spPr>
          <a:xfrm flipH="1" flipV="1">
            <a:off x="3578957" y="2658405"/>
            <a:ext cx="3651250" cy="10795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直線コネクタ 96"/>
          <p:cNvCxnSpPr>
            <a:stCxn id="157" idx="5"/>
            <a:endCxn id="129" idx="4"/>
          </p:cNvCxnSpPr>
          <p:nvPr/>
        </p:nvCxnSpPr>
        <p:spPr>
          <a:xfrm flipH="1" flipV="1">
            <a:off x="3315432" y="3533117"/>
            <a:ext cx="3914775" cy="204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直線コネクタ 97"/>
          <p:cNvCxnSpPr>
            <a:stCxn id="157" idx="4"/>
            <a:endCxn id="153" idx="7"/>
          </p:cNvCxnSpPr>
          <p:nvPr/>
        </p:nvCxnSpPr>
        <p:spPr>
          <a:xfrm flipH="1">
            <a:off x="3413857" y="3749017"/>
            <a:ext cx="3790950" cy="442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線コネクタ 98"/>
          <p:cNvCxnSpPr>
            <a:stCxn id="157" idx="3"/>
            <a:endCxn id="154" idx="7"/>
          </p:cNvCxnSpPr>
          <p:nvPr/>
        </p:nvCxnSpPr>
        <p:spPr>
          <a:xfrm flipH="1">
            <a:off x="3629757" y="3737905"/>
            <a:ext cx="3549650" cy="1030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直線コネクタ 99"/>
          <p:cNvCxnSpPr>
            <a:stCxn id="157" idx="3"/>
            <a:endCxn id="145" idx="6"/>
          </p:cNvCxnSpPr>
          <p:nvPr/>
        </p:nvCxnSpPr>
        <p:spPr>
          <a:xfrm flipH="1">
            <a:off x="4215544" y="3737905"/>
            <a:ext cx="2963863" cy="155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直線コネクタ 100"/>
          <p:cNvCxnSpPr>
            <a:stCxn id="157" idx="3"/>
            <a:endCxn id="155" idx="6"/>
          </p:cNvCxnSpPr>
          <p:nvPr/>
        </p:nvCxnSpPr>
        <p:spPr>
          <a:xfrm flipH="1">
            <a:off x="5007707" y="3737905"/>
            <a:ext cx="2171700" cy="1919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直線コネクタ 101"/>
          <p:cNvCxnSpPr>
            <a:stCxn id="157" idx="3"/>
            <a:endCxn id="142" idx="0"/>
          </p:cNvCxnSpPr>
          <p:nvPr/>
        </p:nvCxnSpPr>
        <p:spPr>
          <a:xfrm flipH="1">
            <a:off x="5980844" y="3737905"/>
            <a:ext cx="1198563" cy="1739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直線コネクタ 102"/>
          <p:cNvCxnSpPr>
            <a:stCxn id="157" idx="3"/>
            <a:endCxn id="158" idx="0"/>
          </p:cNvCxnSpPr>
          <p:nvPr/>
        </p:nvCxnSpPr>
        <p:spPr>
          <a:xfrm flipH="1">
            <a:off x="6699982" y="3737905"/>
            <a:ext cx="479425" cy="123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直線コネクタ 103"/>
          <p:cNvCxnSpPr>
            <a:stCxn id="159" idx="1"/>
            <a:endCxn id="139" idx="3"/>
          </p:cNvCxnSpPr>
          <p:nvPr/>
        </p:nvCxnSpPr>
        <p:spPr>
          <a:xfrm flipH="1" flipV="1">
            <a:off x="6674582" y="2442505"/>
            <a:ext cx="360362" cy="203676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7" name="直線コネクタ 104"/>
          <p:cNvCxnSpPr>
            <a:stCxn id="159" idx="1"/>
            <a:endCxn id="134" idx="3"/>
          </p:cNvCxnSpPr>
          <p:nvPr/>
        </p:nvCxnSpPr>
        <p:spPr>
          <a:xfrm flipH="1" flipV="1">
            <a:off x="6098319" y="2010705"/>
            <a:ext cx="936625" cy="2468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直線矢印コネクタ 105"/>
          <p:cNvCxnSpPr>
            <a:stCxn id="159" idx="1"/>
            <a:endCxn id="132" idx="0"/>
          </p:cNvCxnSpPr>
          <p:nvPr/>
        </p:nvCxnSpPr>
        <p:spPr>
          <a:xfrm flipH="1" flipV="1">
            <a:off x="5188682" y="1728130"/>
            <a:ext cx="1846262" cy="2751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直線矢印コネクタ 106"/>
          <p:cNvCxnSpPr>
            <a:stCxn id="159" idx="1"/>
            <a:endCxn id="122" idx="5"/>
          </p:cNvCxnSpPr>
          <p:nvPr/>
        </p:nvCxnSpPr>
        <p:spPr>
          <a:xfrm flipH="1" flipV="1">
            <a:off x="4277457" y="2082142"/>
            <a:ext cx="2757487" cy="2397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0" name="直線コネクタ 107"/>
          <p:cNvCxnSpPr>
            <a:stCxn id="159" idx="1"/>
            <a:endCxn id="126" idx="6"/>
          </p:cNvCxnSpPr>
          <p:nvPr/>
        </p:nvCxnSpPr>
        <p:spPr>
          <a:xfrm flipH="1" flipV="1">
            <a:off x="3640869" y="2633005"/>
            <a:ext cx="3394075" cy="1846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直線コネクタ 108"/>
          <p:cNvCxnSpPr>
            <a:stCxn id="159" idx="1"/>
            <a:endCxn id="129" idx="5"/>
          </p:cNvCxnSpPr>
          <p:nvPr/>
        </p:nvCxnSpPr>
        <p:spPr>
          <a:xfrm flipH="1" flipV="1">
            <a:off x="3340832" y="3522005"/>
            <a:ext cx="3694112" cy="957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直線コネクタ 109"/>
          <p:cNvCxnSpPr>
            <a:stCxn id="159" idx="1"/>
            <a:endCxn id="153" idx="6"/>
          </p:cNvCxnSpPr>
          <p:nvPr/>
        </p:nvCxnSpPr>
        <p:spPr>
          <a:xfrm flipH="1" flipV="1">
            <a:off x="3423382" y="4217330"/>
            <a:ext cx="3611562" cy="261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直線コネクタ 110"/>
          <p:cNvCxnSpPr>
            <a:stCxn id="159" idx="1"/>
            <a:endCxn id="154" idx="7"/>
          </p:cNvCxnSpPr>
          <p:nvPr/>
        </p:nvCxnSpPr>
        <p:spPr>
          <a:xfrm flipH="1">
            <a:off x="3629757" y="4479267"/>
            <a:ext cx="3405187"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直線コネクタ 111"/>
          <p:cNvCxnSpPr>
            <a:stCxn id="159" idx="3"/>
            <a:endCxn id="145" idx="6"/>
          </p:cNvCxnSpPr>
          <p:nvPr/>
        </p:nvCxnSpPr>
        <p:spPr>
          <a:xfrm flipH="1">
            <a:off x="4215544" y="4530067"/>
            <a:ext cx="2819400" cy="766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直線矢印コネクタ 112"/>
          <p:cNvCxnSpPr>
            <a:stCxn id="159" idx="3"/>
            <a:endCxn id="155" idx="7"/>
          </p:cNvCxnSpPr>
          <p:nvPr/>
        </p:nvCxnSpPr>
        <p:spPr>
          <a:xfrm flipH="1">
            <a:off x="4998182" y="4530067"/>
            <a:ext cx="2036762" cy="1101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6" name="直線コネクタ 113"/>
          <p:cNvCxnSpPr>
            <a:stCxn id="159" idx="3"/>
            <a:endCxn id="142" idx="0"/>
          </p:cNvCxnSpPr>
          <p:nvPr/>
        </p:nvCxnSpPr>
        <p:spPr>
          <a:xfrm flipH="1">
            <a:off x="5980844" y="4530067"/>
            <a:ext cx="1054100" cy="947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直線コネクタ 114"/>
          <p:cNvCxnSpPr>
            <a:stCxn id="159" idx="3"/>
            <a:endCxn id="158" idx="7"/>
          </p:cNvCxnSpPr>
          <p:nvPr/>
        </p:nvCxnSpPr>
        <p:spPr>
          <a:xfrm flipH="1">
            <a:off x="6725382" y="4530067"/>
            <a:ext cx="309562" cy="454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直線コネクタ 115"/>
          <p:cNvCxnSpPr>
            <a:stCxn id="158" idx="1"/>
            <a:endCxn id="139" idx="3"/>
          </p:cNvCxnSpPr>
          <p:nvPr/>
        </p:nvCxnSpPr>
        <p:spPr>
          <a:xfrm flipV="1">
            <a:off x="6674582" y="2442505"/>
            <a:ext cx="0" cy="254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直線コネクタ 116"/>
          <p:cNvCxnSpPr>
            <a:stCxn id="158" idx="1"/>
            <a:endCxn id="134" idx="3"/>
          </p:cNvCxnSpPr>
          <p:nvPr/>
        </p:nvCxnSpPr>
        <p:spPr>
          <a:xfrm flipH="1" flipV="1">
            <a:off x="6098319" y="2010705"/>
            <a:ext cx="576263" cy="2973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直線コネクタ 117"/>
          <p:cNvCxnSpPr>
            <a:stCxn id="158" idx="1"/>
            <a:endCxn id="132" idx="6"/>
          </p:cNvCxnSpPr>
          <p:nvPr/>
        </p:nvCxnSpPr>
        <p:spPr>
          <a:xfrm flipH="1" flipV="1">
            <a:off x="5223607" y="1764642"/>
            <a:ext cx="1450975" cy="3219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直線コネクタ 118"/>
          <p:cNvCxnSpPr>
            <a:stCxn id="158" idx="1"/>
            <a:endCxn id="122" idx="6"/>
          </p:cNvCxnSpPr>
          <p:nvPr/>
        </p:nvCxnSpPr>
        <p:spPr>
          <a:xfrm flipH="1" flipV="1">
            <a:off x="4288569" y="2056742"/>
            <a:ext cx="2386013" cy="2927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直線コネクタ 119"/>
          <p:cNvCxnSpPr>
            <a:stCxn id="158" idx="1"/>
            <a:endCxn id="126" idx="5"/>
          </p:cNvCxnSpPr>
          <p:nvPr/>
        </p:nvCxnSpPr>
        <p:spPr>
          <a:xfrm flipH="1" flipV="1">
            <a:off x="3629757" y="2658405"/>
            <a:ext cx="3044825" cy="2325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直線コネクタ 120"/>
          <p:cNvCxnSpPr>
            <a:stCxn id="158" idx="1"/>
            <a:endCxn id="129" idx="6"/>
          </p:cNvCxnSpPr>
          <p:nvPr/>
        </p:nvCxnSpPr>
        <p:spPr>
          <a:xfrm flipH="1" flipV="1">
            <a:off x="3351944" y="3496605"/>
            <a:ext cx="3322638" cy="1487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直線コネクタ 121"/>
          <p:cNvCxnSpPr>
            <a:stCxn id="158" idx="1"/>
            <a:endCxn id="153" idx="5"/>
          </p:cNvCxnSpPr>
          <p:nvPr/>
        </p:nvCxnSpPr>
        <p:spPr>
          <a:xfrm flipH="1" flipV="1">
            <a:off x="3413857" y="4242730"/>
            <a:ext cx="3260725" cy="741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直線コネクタ 122"/>
          <p:cNvCxnSpPr>
            <a:stCxn id="158" idx="3"/>
            <a:endCxn id="154" idx="7"/>
          </p:cNvCxnSpPr>
          <p:nvPr/>
        </p:nvCxnSpPr>
        <p:spPr>
          <a:xfrm flipH="1" flipV="1">
            <a:off x="3629757" y="4768192"/>
            <a:ext cx="3044825"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直線コネクタ 123"/>
          <p:cNvCxnSpPr>
            <a:stCxn id="158" idx="3"/>
            <a:endCxn id="145" idx="7"/>
          </p:cNvCxnSpPr>
          <p:nvPr/>
        </p:nvCxnSpPr>
        <p:spPr>
          <a:xfrm flipH="1">
            <a:off x="4206019" y="5034892"/>
            <a:ext cx="2468563" cy="236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直線コネクタ 124"/>
          <p:cNvCxnSpPr>
            <a:stCxn id="158" idx="3"/>
            <a:endCxn id="142" idx="6"/>
          </p:cNvCxnSpPr>
          <p:nvPr/>
        </p:nvCxnSpPr>
        <p:spPr>
          <a:xfrm flipH="1">
            <a:off x="6015769" y="5034892"/>
            <a:ext cx="658813" cy="4778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8" name="直線コネクタ 125"/>
          <p:cNvCxnSpPr>
            <a:stCxn id="158" idx="3"/>
            <a:endCxn id="155" idx="6"/>
          </p:cNvCxnSpPr>
          <p:nvPr/>
        </p:nvCxnSpPr>
        <p:spPr>
          <a:xfrm flipH="1">
            <a:off x="5007707" y="5034892"/>
            <a:ext cx="1666875" cy="6223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126"/>
          <p:cNvCxnSpPr>
            <a:stCxn id="155" idx="7"/>
            <a:endCxn id="139" idx="2"/>
          </p:cNvCxnSpPr>
          <p:nvPr/>
        </p:nvCxnSpPr>
        <p:spPr>
          <a:xfrm flipV="1">
            <a:off x="4998182" y="2417105"/>
            <a:ext cx="1666875" cy="3214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直線コネクタ 127"/>
          <p:cNvCxnSpPr>
            <a:stCxn id="155" idx="7"/>
            <a:endCxn id="134" idx="1"/>
          </p:cNvCxnSpPr>
          <p:nvPr/>
        </p:nvCxnSpPr>
        <p:spPr>
          <a:xfrm flipV="1">
            <a:off x="4998182" y="1959905"/>
            <a:ext cx="1100137" cy="3671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直線コネクタ 128"/>
          <p:cNvCxnSpPr>
            <a:stCxn id="155" idx="7"/>
            <a:endCxn id="132" idx="4"/>
          </p:cNvCxnSpPr>
          <p:nvPr/>
        </p:nvCxnSpPr>
        <p:spPr>
          <a:xfrm flipV="1">
            <a:off x="4998182" y="1801155"/>
            <a:ext cx="190500" cy="3830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直線コネクタ 129"/>
          <p:cNvCxnSpPr>
            <a:stCxn id="155" idx="7"/>
            <a:endCxn id="122" idx="0"/>
          </p:cNvCxnSpPr>
          <p:nvPr/>
        </p:nvCxnSpPr>
        <p:spPr>
          <a:xfrm flipH="1" flipV="1">
            <a:off x="4252057" y="2020230"/>
            <a:ext cx="746125" cy="3611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直線コネクタ 130"/>
          <p:cNvCxnSpPr>
            <a:stCxn id="155" idx="1"/>
            <a:endCxn id="126" idx="6"/>
          </p:cNvCxnSpPr>
          <p:nvPr/>
        </p:nvCxnSpPr>
        <p:spPr>
          <a:xfrm flipH="1" flipV="1">
            <a:off x="3640869" y="2633005"/>
            <a:ext cx="1306513" cy="2998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直線コネクタ 131"/>
          <p:cNvCxnSpPr>
            <a:stCxn id="155" idx="1"/>
            <a:endCxn id="129" idx="5"/>
          </p:cNvCxnSpPr>
          <p:nvPr/>
        </p:nvCxnSpPr>
        <p:spPr>
          <a:xfrm flipH="1" flipV="1">
            <a:off x="3340832" y="3522005"/>
            <a:ext cx="1606550" cy="2109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直線コネクタ 132"/>
          <p:cNvCxnSpPr>
            <a:stCxn id="155" idx="1"/>
            <a:endCxn id="153" idx="6"/>
          </p:cNvCxnSpPr>
          <p:nvPr/>
        </p:nvCxnSpPr>
        <p:spPr>
          <a:xfrm flipH="1" flipV="1">
            <a:off x="3423382" y="4217330"/>
            <a:ext cx="1524000" cy="141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直線コネクタ 133"/>
          <p:cNvCxnSpPr>
            <a:stCxn id="155" idx="1"/>
            <a:endCxn id="154" idx="7"/>
          </p:cNvCxnSpPr>
          <p:nvPr/>
        </p:nvCxnSpPr>
        <p:spPr>
          <a:xfrm flipH="1" flipV="1">
            <a:off x="3629757" y="4768192"/>
            <a:ext cx="1317625" cy="86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直線コネクタ 683"/>
          <p:cNvCxnSpPr>
            <a:cxnSpLocks noChangeShapeType="1"/>
            <a:stCxn id="155" idx="1"/>
            <a:endCxn id="145" idx="6"/>
          </p:cNvCxnSpPr>
          <p:nvPr/>
        </p:nvCxnSpPr>
        <p:spPr bwMode="auto">
          <a:xfrm flipH="1" flipV="1">
            <a:off x="4215544" y="5296830"/>
            <a:ext cx="731838" cy="334962"/>
          </a:xfrm>
          <a:prstGeom prst="line">
            <a:avLst/>
          </a:prstGeom>
          <a:noFill/>
          <a:ln w="28575" algn="ctr">
            <a:solidFill>
              <a:srgbClr val="000000"/>
            </a:solidFill>
            <a:round/>
            <a:headEnd/>
            <a:tailEnd/>
          </a:ln>
        </p:spPr>
      </p:cxnSp>
      <p:cxnSp>
        <p:nvCxnSpPr>
          <p:cNvPr id="218" name="直線コネクタ 135"/>
          <p:cNvCxnSpPr>
            <a:stCxn id="154" idx="7"/>
            <a:endCxn id="142" idx="2"/>
          </p:cNvCxnSpPr>
          <p:nvPr/>
        </p:nvCxnSpPr>
        <p:spPr>
          <a:xfrm>
            <a:off x="3629757" y="4768192"/>
            <a:ext cx="2314575" cy="744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直線コネクタ 136"/>
          <p:cNvCxnSpPr>
            <a:stCxn id="154" idx="7"/>
            <a:endCxn id="145" idx="1"/>
          </p:cNvCxnSpPr>
          <p:nvPr/>
        </p:nvCxnSpPr>
        <p:spPr>
          <a:xfrm>
            <a:off x="3629757" y="4768192"/>
            <a:ext cx="525462" cy="5032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0" name="直線コネクタ 137"/>
          <p:cNvCxnSpPr>
            <a:stCxn id="154" idx="7"/>
            <a:endCxn id="139" idx="2"/>
          </p:cNvCxnSpPr>
          <p:nvPr/>
        </p:nvCxnSpPr>
        <p:spPr>
          <a:xfrm flipV="1">
            <a:off x="3629757" y="2417105"/>
            <a:ext cx="3035300" cy="2351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直線コネクタ 138"/>
          <p:cNvCxnSpPr>
            <a:stCxn id="154" idx="1"/>
            <a:endCxn id="134" idx="3"/>
          </p:cNvCxnSpPr>
          <p:nvPr/>
        </p:nvCxnSpPr>
        <p:spPr>
          <a:xfrm flipV="1">
            <a:off x="3578957" y="2010705"/>
            <a:ext cx="2519362" cy="2757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直線コネクタ 139"/>
          <p:cNvCxnSpPr>
            <a:stCxn id="154" idx="7"/>
            <a:endCxn id="132" idx="5"/>
          </p:cNvCxnSpPr>
          <p:nvPr/>
        </p:nvCxnSpPr>
        <p:spPr>
          <a:xfrm flipV="1">
            <a:off x="3629757" y="1790042"/>
            <a:ext cx="1584325" cy="2978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直線コネクタ 140"/>
          <p:cNvCxnSpPr>
            <a:stCxn id="154" idx="7"/>
            <a:endCxn id="122" idx="5"/>
          </p:cNvCxnSpPr>
          <p:nvPr/>
        </p:nvCxnSpPr>
        <p:spPr>
          <a:xfrm flipV="1">
            <a:off x="3629757" y="2082142"/>
            <a:ext cx="647700" cy="2686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直線コネクタ 141"/>
          <p:cNvCxnSpPr>
            <a:stCxn id="154" idx="7"/>
            <a:endCxn id="126" idx="4"/>
          </p:cNvCxnSpPr>
          <p:nvPr/>
        </p:nvCxnSpPr>
        <p:spPr>
          <a:xfrm flipH="1" flipV="1">
            <a:off x="3604357" y="2669517"/>
            <a:ext cx="25400" cy="2098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直線コネクタ 142"/>
          <p:cNvCxnSpPr>
            <a:stCxn id="154" idx="7"/>
            <a:endCxn id="129" idx="5"/>
          </p:cNvCxnSpPr>
          <p:nvPr/>
        </p:nvCxnSpPr>
        <p:spPr>
          <a:xfrm flipH="1" flipV="1">
            <a:off x="3340832" y="3522005"/>
            <a:ext cx="288925" cy="12461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直線コネクタ 143"/>
          <p:cNvCxnSpPr>
            <a:stCxn id="154" idx="7"/>
            <a:endCxn id="153" idx="5"/>
          </p:cNvCxnSpPr>
          <p:nvPr/>
        </p:nvCxnSpPr>
        <p:spPr>
          <a:xfrm flipH="1" flipV="1">
            <a:off x="3413857" y="4242730"/>
            <a:ext cx="215900" cy="52546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144"/>
          <p:cNvCxnSpPr>
            <a:stCxn id="153" idx="7"/>
            <a:endCxn id="145" idx="4"/>
          </p:cNvCxnSpPr>
          <p:nvPr/>
        </p:nvCxnSpPr>
        <p:spPr>
          <a:xfrm>
            <a:off x="3413857" y="4191930"/>
            <a:ext cx="766762" cy="114141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直線コネクタ 145"/>
          <p:cNvCxnSpPr>
            <a:stCxn id="153" idx="5"/>
            <a:endCxn id="142" idx="2"/>
          </p:cNvCxnSpPr>
          <p:nvPr/>
        </p:nvCxnSpPr>
        <p:spPr>
          <a:xfrm>
            <a:off x="3413857" y="4242730"/>
            <a:ext cx="2530475" cy="127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直線コネクタ 146"/>
          <p:cNvCxnSpPr>
            <a:stCxn id="153" idx="7"/>
            <a:endCxn id="139" idx="4"/>
          </p:cNvCxnSpPr>
          <p:nvPr/>
        </p:nvCxnSpPr>
        <p:spPr>
          <a:xfrm flipV="1">
            <a:off x="3413857" y="2453617"/>
            <a:ext cx="3286125" cy="1738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直線コネクタ 147"/>
          <p:cNvCxnSpPr>
            <a:stCxn id="153" idx="7"/>
            <a:endCxn id="134" idx="1"/>
          </p:cNvCxnSpPr>
          <p:nvPr/>
        </p:nvCxnSpPr>
        <p:spPr>
          <a:xfrm flipV="1">
            <a:off x="3413857" y="1959905"/>
            <a:ext cx="2684462" cy="2232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直線コネクタ 148"/>
          <p:cNvCxnSpPr>
            <a:stCxn id="153" idx="7"/>
            <a:endCxn id="132" idx="3"/>
          </p:cNvCxnSpPr>
          <p:nvPr/>
        </p:nvCxnSpPr>
        <p:spPr>
          <a:xfrm flipV="1">
            <a:off x="3413857" y="1790042"/>
            <a:ext cx="1749425" cy="2401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直線コネクタ 149"/>
          <p:cNvCxnSpPr>
            <a:stCxn id="153" idx="7"/>
            <a:endCxn id="129" idx="5"/>
          </p:cNvCxnSpPr>
          <p:nvPr/>
        </p:nvCxnSpPr>
        <p:spPr>
          <a:xfrm flipH="1" flipV="1">
            <a:off x="3340832" y="3522005"/>
            <a:ext cx="73025" cy="66992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150"/>
          <p:cNvCxnSpPr>
            <a:stCxn id="149" idx="0"/>
            <a:endCxn id="155" idx="4"/>
          </p:cNvCxnSpPr>
          <p:nvPr/>
        </p:nvCxnSpPr>
        <p:spPr>
          <a:xfrm flipV="1">
            <a:off x="4894994" y="5693705"/>
            <a:ext cx="77788" cy="71437"/>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4" name="直線コネクタ 151"/>
          <p:cNvCxnSpPr>
            <a:stCxn id="148" idx="1"/>
            <a:endCxn id="158" idx="2"/>
          </p:cNvCxnSpPr>
          <p:nvPr/>
        </p:nvCxnSpPr>
        <p:spPr>
          <a:xfrm flipH="1" flipV="1">
            <a:off x="6665057" y="5009492"/>
            <a:ext cx="439737" cy="328613"/>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5" name="直線コネクタ 152"/>
          <p:cNvCxnSpPr>
            <a:stCxn id="150" idx="1"/>
            <a:endCxn id="159" idx="5"/>
          </p:cNvCxnSpPr>
          <p:nvPr/>
        </p:nvCxnSpPr>
        <p:spPr>
          <a:xfrm flipH="1" flipV="1">
            <a:off x="7085744" y="4530067"/>
            <a:ext cx="422275" cy="15875"/>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6" name="直線コネクタ 153"/>
          <p:cNvCxnSpPr>
            <a:stCxn id="147" idx="1"/>
            <a:endCxn id="157" idx="5"/>
          </p:cNvCxnSpPr>
          <p:nvPr/>
        </p:nvCxnSpPr>
        <p:spPr>
          <a:xfrm flipH="1" flipV="1">
            <a:off x="7230207" y="3737905"/>
            <a:ext cx="442912" cy="15875"/>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7" name="直線コネクタ 154"/>
          <p:cNvCxnSpPr>
            <a:stCxn id="137" idx="1"/>
            <a:endCxn id="156" idx="6"/>
          </p:cNvCxnSpPr>
          <p:nvPr/>
        </p:nvCxnSpPr>
        <p:spPr>
          <a:xfrm flipH="1">
            <a:off x="7096857" y="2961617"/>
            <a:ext cx="360362" cy="31750"/>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8" name="直線コネクタ 155"/>
          <p:cNvCxnSpPr>
            <a:stCxn id="151" idx="3"/>
            <a:endCxn id="153" idx="1"/>
          </p:cNvCxnSpPr>
          <p:nvPr/>
        </p:nvCxnSpPr>
        <p:spPr>
          <a:xfrm>
            <a:off x="2807432" y="4041117"/>
            <a:ext cx="555625" cy="150813"/>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39" name="直線コネクタ 156"/>
          <p:cNvCxnSpPr>
            <a:stCxn id="152" idx="3"/>
            <a:endCxn id="154" idx="0"/>
          </p:cNvCxnSpPr>
          <p:nvPr/>
        </p:nvCxnSpPr>
        <p:spPr>
          <a:xfrm flipV="1">
            <a:off x="2837594" y="4757080"/>
            <a:ext cx="766763" cy="147637"/>
          </a:xfrm>
          <a:prstGeom prst="line">
            <a:avLst/>
          </a:prstGeom>
          <a:ln w="76200" cmpd="tri"/>
        </p:spPr>
        <p:style>
          <a:lnRef idx="1">
            <a:schemeClr val="accent1"/>
          </a:lnRef>
          <a:fillRef idx="0">
            <a:schemeClr val="accent1"/>
          </a:fillRef>
          <a:effectRef idx="0">
            <a:schemeClr val="accent1"/>
          </a:effectRef>
          <a:fontRef idx="minor">
            <a:schemeClr val="tx1"/>
          </a:fontRef>
        </p:style>
      </p:cxnSp>
      <p:cxnSp>
        <p:nvCxnSpPr>
          <p:cNvPr id="240" name="直線コネクタ 157"/>
          <p:cNvCxnSpPr>
            <a:stCxn id="126" idx="3"/>
            <a:endCxn id="153" idx="6"/>
          </p:cNvCxnSpPr>
          <p:nvPr/>
        </p:nvCxnSpPr>
        <p:spPr>
          <a:xfrm flipH="1">
            <a:off x="3423382" y="2658405"/>
            <a:ext cx="155575" cy="155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直線コネクタ 158"/>
          <p:cNvCxnSpPr>
            <a:stCxn id="159" idx="1"/>
            <a:endCxn id="157" idx="4"/>
          </p:cNvCxnSpPr>
          <p:nvPr/>
        </p:nvCxnSpPr>
        <p:spPr>
          <a:xfrm flipV="1">
            <a:off x="7034944" y="3749017"/>
            <a:ext cx="169863" cy="7302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直線コネクタ 159"/>
          <p:cNvCxnSpPr>
            <a:stCxn id="155" idx="7"/>
            <a:endCxn id="142" idx="2"/>
          </p:cNvCxnSpPr>
          <p:nvPr/>
        </p:nvCxnSpPr>
        <p:spPr>
          <a:xfrm flipV="1">
            <a:off x="4998182" y="5512730"/>
            <a:ext cx="946150" cy="11906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43" name="テキスト ボックス 846"/>
          <p:cNvSpPr txBox="1">
            <a:spLocks noChangeArrowheads="1"/>
          </p:cNvSpPr>
          <p:nvPr/>
        </p:nvSpPr>
        <p:spPr bwMode="auto">
          <a:xfrm>
            <a:off x="3856769" y="3317217"/>
            <a:ext cx="2859088" cy="522288"/>
          </a:xfrm>
          <a:prstGeom prst="rect">
            <a:avLst/>
          </a:prstGeom>
          <a:solidFill>
            <a:srgbClr val="FFFF00">
              <a:alpha val="38039"/>
            </a:srgbClr>
          </a:solidFill>
          <a:ln w="9525">
            <a:no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a:latin typeface="Calibri" pitchFamily="34" charset="0"/>
              </a:rPr>
              <a:t>WIS Core Network</a:t>
            </a:r>
            <a:endParaRPr lang="ja-JP" altLang="en-US" sz="2800">
              <a:latin typeface="Calibri" pitchFamily="34" charset="0"/>
            </a:endParaRPr>
          </a:p>
        </p:txBody>
      </p:sp>
      <p:grpSp>
        <p:nvGrpSpPr>
          <p:cNvPr id="244" name="Group 243"/>
          <p:cNvGrpSpPr>
            <a:grpSpLocks/>
          </p:cNvGrpSpPr>
          <p:nvPr/>
        </p:nvGrpSpPr>
        <p:grpSpPr bwMode="auto">
          <a:xfrm>
            <a:off x="8249390" y="667680"/>
            <a:ext cx="1112838" cy="431800"/>
            <a:chOff x="4967" y="255"/>
            <a:chExt cx="701" cy="272"/>
          </a:xfrm>
        </p:grpSpPr>
        <p:sp>
          <p:nvSpPr>
            <p:cNvPr id="246" name="角丸四角形 189"/>
            <p:cNvSpPr>
              <a:spLocks noChangeArrowheads="1"/>
            </p:cNvSpPr>
            <p:nvPr/>
          </p:nvSpPr>
          <p:spPr bwMode="auto">
            <a:xfrm>
              <a:off x="4967" y="255"/>
              <a:ext cx="680" cy="272"/>
            </a:xfrm>
            <a:prstGeom prst="roundRect">
              <a:avLst>
                <a:gd name="adj" fmla="val 16667"/>
              </a:avLst>
            </a:prstGeom>
            <a:solidFill>
              <a:srgbClr val="DDDDDD"/>
            </a:solidFill>
            <a:ln w="25400" algn="ctr">
              <a:solidFill>
                <a:srgbClr val="385D8A"/>
              </a:solidFill>
              <a:round/>
              <a:headEnd/>
              <a:tailEnd/>
            </a:ln>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lang="ja-JP" altLang="en-US">
                <a:solidFill>
                  <a:srgbClr val="FFFFFF"/>
                </a:solidFill>
                <a:latin typeface="Calibri" pitchFamily="34" charset="0"/>
              </a:endParaRPr>
            </a:p>
          </p:txBody>
        </p:sp>
        <p:cxnSp>
          <p:nvCxnSpPr>
            <p:cNvPr id="247" name="直線コネクタ 184"/>
            <p:cNvCxnSpPr>
              <a:cxnSpLocks noChangeShapeType="1"/>
            </p:cNvCxnSpPr>
            <p:nvPr/>
          </p:nvCxnSpPr>
          <p:spPr bwMode="auto">
            <a:xfrm flipH="1">
              <a:off x="5033" y="336"/>
              <a:ext cx="182" cy="3"/>
            </a:xfrm>
            <a:prstGeom prst="line">
              <a:avLst/>
            </a:prstGeom>
            <a:noFill/>
            <a:ln w="28575" algn="ctr">
              <a:solidFill>
                <a:srgbClr val="FF0000"/>
              </a:solidFill>
              <a:round/>
              <a:headEnd/>
              <a:tailEnd/>
            </a:ln>
          </p:spPr>
        </p:cxnSp>
        <p:sp>
          <p:nvSpPr>
            <p:cNvPr id="248" name="テキスト ボックス 188"/>
            <p:cNvSpPr txBox="1">
              <a:spLocks noChangeArrowheads="1"/>
            </p:cNvSpPr>
            <p:nvPr/>
          </p:nvSpPr>
          <p:spPr bwMode="auto">
            <a:xfrm>
              <a:off x="5239" y="255"/>
              <a:ext cx="429" cy="173"/>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b="1">
                  <a:latin typeface="Calibri" pitchFamily="34" charset="0"/>
                </a:rPr>
                <a:t>RMDCN</a:t>
              </a:r>
              <a:endParaRPr lang="ja-JP" altLang="en-US" sz="1200" b="1">
                <a:latin typeface="Calibri" pitchFamily="34" charset="0"/>
              </a:endParaRPr>
            </a:p>
          </p:txBody>
        </p:sp>
        <p:cxnSp>
          <p:nvCxnSpPr>
            <p:cNvPr id="249" name="直線コネクタ 184"/>
            <p:cNvCxnSpPr>
              <a:cxnSpLocks noChangeShapeType="1"/>
            </p:cNvCxnSpPr>
            <p:nvPr/>
          </p:nvCxnSpPr>
          <p:spPr bwMode="auto">
            <a:xfrm flipH="1">
              <a:off x="5031" y="424"/>
              <a:ext cx="182" cy="3"/>
            </a:xfrm>
            <a:prstGeom prst="line">
              <a:avLst/>
            </a:prstGeom>
            <a:noFill/>
            <a:ln w="28575" algn="ctr">
              <a:solidFill>
                <a:srgbClr val="000000"/>
              </a:solidFill>
              <a:round/>
              <a:headEnd/>
              <a:tailEnd/>
            </a:ln>
          </p:spPr>
        </p:cxnSp>
        <p:sp>
          <p:nvSpPr>
            <p:cNvPr id="250" name="Text Box 191"/>
            <p:cNvSpPr txBox="1">
              <a:spLocks noChangeArrowheads="1"/>
            </p:cNvSpPr>
            <p:nvPr/>
          </p:nvSpPr>
          <p:spPr bwMode="auto">
            <a:xfrm>
              <a:off x="5239" y="364"/>
              <a:ext cx="318" cy="154"/>
            </a:xfrm>
            <a:prstGeom prst="rect">
              <a:avLst/>
            </a:prstGeom>
            <a:noFill/>
            <a:ln w="9525">
              <a:noFill/>
              <a:miter lim="800000"/>
              <a:headEnd/>
              <a:tailEnd/>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Bef>
                  <a:spcPct val="50000"/>
                </a:spcBef>
              </a:pPr>
              <a:r>
                <a:rPr lang="en-AU" altLang="ja-JP" sz="1000" b="1"/>
                <a:t>IMTN</a:t>
              </a:r>
            </a:p>
          </p:txBody>
        </p:sp>
      </p:grpSp>
      <p:cxnSp>
        <p:nvCxnSpPr>
          <p:cNvPr id="251" name="直線コネクタ 24"/>
          <p:cNvCxnSpPr>
            <a:stCxn id="129" idx="7"/>
          </p:cNvCxnSpPr>
          <p:nvPr/>
        </p:nvCxnSpPr>
        <p:spPr>
          <a:xfrm>
            <a:off x="3341482" y="3472142"/>
            <a:ext cx="50995" cy="8025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直線コネクタ 24"/>
          <p:cNvCxnSpPr>
            <a:stCxn id="122" idx="3"/>
          </p:cNvCxnSpPr>
          <p:nvPr/>
        </p:nvCxnSpPr>
        <p:spPr>
          <a:xfrm flipH="1">
            <a:off x="3637695" y="2082561"/>
            <a:ext cx="588543" cy="2745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50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WIS Overview</a:t>
            </a:r>
          </a:p>
        </p:txBody>
      </p:sp>
      <p:sp>
        <p:nvSpPr>
          <p:cNvPr id="6" name="Slide Number Placeholder 5"/>
          <p:cNvSpPr>
            <a:spLocks noGrp="1"/>
          </p:cNvSpPr>
          <p:nvPr>
            <p:ph type="sldNum" sz="quarter" idx="12"/>
          </p:nvPr>
        </p:nvSpPr>
        <p:spPr/>
        <p:txBody>
          <a:bodyPr/>
          <a:lstStyle/>
          <a:p>
            <a:fld id="{1774FFEE-927B-413A-9373-AC6D28194D58}" type="slidenum">
              <a:rPr lang="en-US"/>
              <a:pPr/>
              <a:t>9</a:t>
            </a:fld>
            <a:endParaRPr lang="en-US"/>
          </a:p>
        </p:txBody>
      </p:sp>
      <p:sp>
        <p:nvSpPr>
          <p:cNvPr id="1872898" name="Rectangle 2"/>
          <p:cNvSpPr>
            <a:spLocks noGrp="1" noChangeArrowheads="1"/>
          </p:cNvSpPr>
          <p:nvPr>
            <p:ph type="title"/>
          </p:nvPr>
        </p:nvSpPr>
        <p:spPr/>
        <p:txBody>
          <a:bodyPr/>
          <a:lstStyle/>
          <a:p>
            <a:r>
              <a:rPr lang="en-US" sz="3600"/>
              <a:t>WIS Compliance Specifications</a:t>
            </a:r>
          </a:p>
        </p:txBody>
      </p:sp>
      <p:sp>
        <p:nvSpPr>
          <p:cNvPr id="1872899" name="Rectangle 3"/>
          <p:cNvSpPr>
            <a:spLocks noGrp="1" noChangeArrowheads="1"/>
          </p:cNvSpPr>
          <p:nvPr>
            <p:ph type="body" idx="1"/>
          </p:nvPr>
        </p:nvSpPr>
        <p:spPr>
          <a:xfrm>
            <a:off x="435428" y="1231899"/>
            <a:ext cx="9318171" cy="4893129"/>
          </a:xfrm>
        </p:spPr>
        <p:txBody>
          <a:bodyPr/>
          <a:lstStyle/>
          <a:p>
            <a:pPr marL="457200" indent="-457200"/>
            <a:r>
              <a:rPr lang="en-NZ" sz="2400" dirty="0"/>
              <a:t>Existing centres within WMO Member States may apply for designation as one of the functional centres forming the core infrastructure of WIS: </a:t>
            </a:r>
          </a:p>
          <a:p>
            <a:pPr marL="977900" lvl="1" indent="-406400"/>
            <a:r>
              <a:rPr lang="en-NZ" sz="2400" dirty="0"/>
              <a:t>Global Information System Centres (GISCs)</a:t>
            </a:r>
          </a:p>
          <a:p>
            <a:pPr marL="977900" lvl="1" indent="-406400"/>
            <a:r>
              <a:rPr lang="en-NZ" sz="2400" dirty="0"/>
              <a:t>Data Collection or Production Centres (DCPCs)</a:t>
            </a:r>
          </a:p>
          <a:p>
            <a:pPr marL="977900" lvl="1" indent="-406400"/>
            <a:r>
              <a:rPr lang="en-NZ" sz="2400" dirty="0"/>
              <a:t>National Centres (NCs)</a:t>
            </a:r>
          </a:p>
          <a:p>
            <a:pPr marL="457200" indent="-457200"/>
            <a:r>
              <a:rPr lang="en-NZ" sz="2400" dirty="0"/>
              <a:t>Designation requires a statement of compliance </a:t>
            </a:r>
            <a:br>
              <a:rPr lang="en-NZ" sz="2400" dirty="0"/>
            </a:br>
            <a:r>
              <a:rPr lang="en-NZ" sz="2400" dirty="0"/>
              <a:t>with WIS </a:t>
            </a:r>
            <a:r>
              <a:rPr lang="en-NZ" sz="2400" dirty="0" smtClean="0"/>
              <a:t>requirements</a:t>
            </a:r>
            <a:endParaRPr lang="en-NZ" sz="2400" dirty="0"/>
          </a:p>
          <a:p>
            <a:pPr marL="457200" indent="-457200"/>
            <a:r>
              <a:rPr lang="en-NZ" sz="2400" dirty="0" smtClean="0"/>
              <a:t>The Manual on WIS (WMO No 1060) is </a:t>
            </a:r>
            <a:r>
              <a:rPr lang="en-NZ" sz="2400" dirty="0"/>
              <a:t/>
            </a:r>
            <a:br>
              <a:rPr lang="en-NZ" sz="2400" dirty="0"/>
            </a:br>
            <a:r>
              <a:rPr lang="en-NZ" sz="2400" dirty="0"/>
              <a:t>the authoritative source for specifications applicable </a:t>
            </a:r>
            <a:br>
              <a:rPr lang="en-NZ" sz="2400" dirty="0"/>
            </a:br>
            <a:r>
              <a:rPr lang="en-NZ" sz="2400" dirty="0"/>
              <a:t>to WIS GISCs, DCPCs, and NCs</a:t>
            </a:r>
            <a:r>
              <a:rPr lang="en-US" sz="2400" dirty="0"/>
              <a:t> </a:t>
            </a:r>
            <a:endParaRPr lang="en-US" sz="2400" dirty="0" smtClean="0"/>
          </a:p>
          <a:p>
            <a:pPr marL="457200" indent="-457200"/>
            <a:r>
              <a:rPr lang="en-US" sz="2400" dirty="0" smtClean="0"/>
              <a:t>The Manual on WIS also lists </a:t>
            </a:r>
            <a:r>
              <a:rPr lang="en-US" sz="2400" dirty="0" err="1" smtClean="0"/>
              <a:t>centres</a:t>
            </a:r>
            <a:r>
              <a:rPr lang="en-US" sz="2400" dirty="0" smtClean="0"/>
              <a:t> and their Principal GISC</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ts_sta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Gts_sta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Times New Roman" charset="0"/>
          </a:defRPr>
        </a:defPPr>
      </a:lstStyle>
    </a:lnDef>
  </a:objectDefaults>
  <a:extraClrSchemeLst>
    <a:extraClrScheme>
      <a:clrScheme name="Gts_st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ts_st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ts_st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ts_st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ts_st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ts_st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ts_st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B700C8-4721-406F-B45C-5CF8AAE7D1C3}"/>
</file>

<file path=customXml/itemProps2.xml><?xml version="1.0" encoding="utf-8"?>
<ds:datastoreItem xmlns:ds="http://schemas.openxmlformats.org/officeDocument/2006/customXml" ds:itemID="{018F600B-3710-4E83-BB65-8B2F0CF0078E}"/>
</file>

<file path=customXml/itemProps3.xml><?xml version="1.0" encoding="utf-8"?>
<ds:datastoreItem xmlns:ds="http://schemas.openxmlformats.org/officeDocument/2006/customXml" ds:itemID="{37E74FEE-2047-4041-8E69-1C1DC89B5DE3}"/>
</file>

<file path=docProps/app.xml><?xml version="1.0" encoding="utf-8"?>
<Properties xmlns="http://schemas.openxmlformats.org/officeDocument/2006/extended-properties" xmlns:vt="http://schemas.openxmlformats.org/officeDocument/2006/docPropsVTypes">
  <Template/>
  <TotalTime>9571</TotalTime>
  <Pages>16</Pages>
  <Words>3622</Words>
  <Application>Microsoft Office PowerPoint</Application>
  <PresentationFormat>A4 Paper (210x297 mm)</PresentationFormat>
  <Paragraphs>566</Paragraphs>
  <Slides>27</Slides>
  <Notes>24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Blank Presentation</vt:lpstr>
      <vt:lpstr>Gts_stat</vt:lpstr>
      <vt:lpstr>World Meteorological Organization (WMO) Observing and Information Systems Department WMO Information System (WIS)</vt:lpstr>
      <vt:lpstr>The World Weather Watch extended to all WMO Programmes</vt:lpstr>
      <vt:lpstr>PowerPoint Presentation</vt:lpstr>
      <vt:lpstr>Vision of WIS</vt:lpstr>
      <vt:lpstr>Implementation of WIS (Cg-XV, 2007)</vt:lpstr>
      <vt:lpstr>GTS structure</vt:lpstr>
      <vt:lpstr>Types of Centres:  GISCs, DCPCs, and NCs</vt:lpstr>
      <vt:lpstr>The MTN and WIS Core Network</vt:lpstr>
      <vt:lpstr>WIS Compliance Specifications</vt:lpstr>
      <vt:lpstr>Interoperability and WIS Networking</vt:lpstr>
      <vt:lpstr>WIS and Selected WMO  Observing and Data Exchange Systems</vt:lpstr>
      <vt:lpstr>Global Observing System (GOS)</vt:lpstr>
      <vt:lpstr>World Hydrological Cycle  Observing System (WHYCOS)</vt:lpstr>
      <vt:lpstr>Global Atmosphere Watch (GAW)</vt:lpstr>
      <vt:lpstr>World Climate Programme (WCP)</vt:lpstr>
      <vt:lpstr>Global Climate Observing System (GCOS)</vt:lpstr>
      <vt:lpstr>Global Ocean Observing System (GOOS)</vt:lpstr>
      <vt:lpstr>Global Terrestrial Observing System (GTOS)</vt:lpstr>
      <vt:lpstr>Global Earth Observations  System of Systems (GEOSS)</vt:lpstr>
      <vt:lpstr>WMO Priority Areas</vt:lpstr>
      <vt:lpstr>Benefits of WIS</vt:lpstr>
      <vt:lpstr>Current Status</vt:lpstr>
      <vt:lpstr>Under review  by CBS</vt:lpstr>
      <vt:lpstr>Competencies</vt:lpstr>
      <vt:lpstr>1. Why WIS is required and what are its expected benefits  2. How the Global Telecommunication System (GTS) serves  the WMO mission in collecting and exchanging data  3. Why WIS Part A and WIS Part B are implemented in parallel  4. How the three types of WIS Centres (GISC, DCPC, NC)  move data and metadata from observation to product delivery </vt:lpstr>
      <vt:lpstr>5. Why GISCs maintain a comprehensive 24-hour "cache"   of data intended for global dissemination  6. Why GISCs maintain a comprehensive metadata catalog  7. How WIS Technical Compliance Specifications define the   interoperability of WIS Implementations across WIS Centres  8. Why the WIS architecture is interoperable with the high-level   architecture of major systems involving WMO   (e.g., WIGOS, GOS, GCW, GAW , WHYCOS, GOOS,  GTOS, WCP, GCOS, GFCS, GEOSS)</vt:lpstr>
      <vt:lpstr>WIS Reference Documents</vt:lpstr>
    </vt:vector>
  </TitlesOfParts>
  <Manager>WIS Project Manager</Manager>
  <Company>World Meteorological Organization (WMO)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WMO Information System (WIS)</dc:title>
  <dc:subject>WMO Information System (WIS)</dc:subject>
  <dc:creator>WIS Project Office;Eliot Christian;wis-help@wmo.int</dc:creator>
  <cp:keywords>standard, weather, water, climate, data management</cp:keywords>
  <cp:lastModifiedBy>David Thomas</cp:lastModifiedBy>
  <cp:revision>306</cp:revision>
  <cp:lastPrinted>1999-05-14T14:31:17Z</cp:lastPrinted>
  <dcterms:created xsi:type="dcterms:W3CDTF">1999-02-20T14:48:27Z</dcterms:created>
  <dcterms:modified xsi:type="dcterms:W3CDTF">2014-05-13T21:08:31Z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true</vt:bool>
  </property>
  <property fmtid="{D5CDD505-2E9C-101B-9397-08002B2CF9AE}" pid="20" name="NavBtnPos">
    <vt:i4>1</vt:i4>
  </property>
  <property fmtid="{D5CDD505-2E9C-101B-9397-08002B2CF9AE}" pid="21" name="OutputDir">
    <vt:lpwstr>C:\docs\powerpnt</vt:lpwstr>
  </property>
  <property fmtid="{D5CDD505-2E9C-101B-9397-08002B2CF9AE}" pid="22" name="ContentTypeId">
    <vt:lpwstr>0x01010023CE80B02BBC6F4586DBE30EDCB657A5</vt:lpwstr>
  </property>
</Properties>
</file>