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23.xml" ContentType="application/vnd.openxmlformats-officedocument.presentationml.slide+xml"/>
  <Override PartName="/ppt/slides/slide36.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42"/>
  </p:notesMasterIdLst>
  <p:handoutMasterIdLst>
    <p:handoutMasterId r:id="rId43"/>
  </p:handoutMasterIdLst>
  <p:sldIdLst>
    <p:sldId id="1182" r:id="rId2"/>
    <p:sldId id="1211" r:id="rId3"/>
    <p:sldId id="1245" r:id="rId4"/>
    <p:sldId id="1216" r:id="rId5"/>
    <p:sldId id="1190" r:id="rId6"/>
    <p:sldId id="1212" r:id="rId7"/>
    <p:sldId id="1217" r:id="rId8"/>
    <p:sldId id="1225" r:id="rId9"/>
    <p:sldId id="1226" r:id="rId10"/>
    <p:sldId id="1227" r:id="rId11"/>
    <p:sldId id="1232" r:id="rId12"/>
    <p:sldId id="1215" r:id="rId13"/>
    <p:sldId id="1219" r:id="rId14"/>
    <p:sldId id="1218" r:id="rId15"/>
    <p:sldId id="1220" r:id="rId16"/>
    <p:sldId id="1223" r:id="rId17"/>
    <p:sldId id="1221" r:id="rId18"/>
    <p:sldId id="1228" r:id="rId19"/>
    <p:sldId id="1236" r:id="rId20"/>
    <p:sldId id="1235" r:id="rId21"/>
    <p:sldId id="1214" r:id="rId22"/>
    <p:sldId id="1229" r:id="rId23"/>
    <p:sldId id="1230" r:id="rId24"/>
    <p:sldId id="1231" r:id="rId25"/>
    <p:sldId id="1233" r:id="rId26"/>
    <p:sldId id="1234" r:id="rId27"/>
    <p:sldId id="1238" r:id="rId28"/>
    <p:sldId id="1239" r:id="rId29"/>
    <p:sldId id="1240" r:id="rId30"/>
    <p:sldId id="1241" r:id="rId31"/>
    <p:sldId id="1242" r:id="rId32"/>
    <p:sldId id="1243" r:id="rId33"/>
    <p:sldId id="1244" r:id="rId34"/>
    <p:sldId id="1213" r:id="rId35"/>
    <p:sldId id="1237" r:id="rId36"/>
    <p:sldId id="1246" r:id="rId37"/>
    <p:sldId id="1210" r:id="rId38"/>
    <p:sldId id="1208" r:id="rId39"/>
    <p:sldId id="1205" r:id="rId40"/>
    <p:sldId id="1206" r:id="rId41"/>
  </p:sldIdLst>
  <p:sldSz cx="9906000" cy="6858000" type="A4"/>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CCFFCC"/>
    <a:srgbClr val="99FFCC"/>
    <a:srgbClr val="0742FF"/>
    <a:srgbClr val="FFCCCC"/>
    <a:srgbClr val="FF9999"/>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9339" autoAdjust="0"/>
  </p:normalViewPr>
  <p:slideViewPr>
    <p:cSldViewPr snapToGrid="0">
      <p:cViewPr>
        <p:scale>
          <a:sx n="66" d="100"/>
          <a:sy n="66" d="100"/>
        </p:scale>
        <p:origin x="-804" y="30"/>
      </p:cViewPr>
      <p:guideLst>
        <p:guide orient="horz" pos="442"/>
        <p:guide pos="3264"/>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9396"/>
    </p:cViewPr>
  </p:sorterViewPr>
  <p:notesViewPr>
    <p:cSldViewPr snapToGrid="0">
      <p:cViewPr>
        <p:scale>
          <a:sx n="75" d="100"/>
          <a:sy n="75" d="100"/>
        </p:scale>
        <p:origin x="-2466" y="-240"/>
      </p:cViewPr>
      <p:guideLst>
        <p:guide orient="horz" pos="2303"/>
        <p:guide pos="2837"/>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defTabSz="925513">
              <a:defRPr sz="1000" i="1">
                <a:latin typeface="Times New Roman" pitchFamily="18" charset="0"/>
              </a:defRPr>
            </a:lvl1pPr>
          </a:lstStyle>
          <a:p>
            <a:r>
              <a:rPr lang="en-US"/>
              <a:t>WIS-DAR  102</a:t>
            </a:r>
          </a:p>
        </p:txBody>
      </p:sp>
      <p:sp>
        <p:nvSpPr>
          <p:cNvPr id="3075" name="Rectangle 3"/>
          <p:cNvSpPr>
            <a:spLocks noGrp="1" noChangeArrowheads="1"/>
          </p:cNvSpPr>
          <p:nvPr>
            <p:ph type="dt" sz="quarter" idx="1"/>
          </p:nvPr>
        </p:nvSpPr>
        <p:spPr bwMode="auto">
          <a:xfrm>
            <a:off x="3851275"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4EBB8AB4-EE03-49A3-992A-86D22A846DA1}" type="datetime3">
              <a:rPr lang="en-US"/>
              <a:pPr/>
              <a:t>12 November 2013</a:t>
            </a:fld>
            <a:endParaRPr lang="en-US"/>
          </a:p>
        </p:txBody>
      </p:sp>
      <p:sp>
        <p:nvSpPr>
          <p:cNvPr id="3076"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ACBD5F82-AD3A-4104-9808-4444A72D211A}" type="slidenum">
              <a:rPr lang="en-US"/>
              <a:pPr/>
              <a:t>‹#›</a:t>
            </a:fld>
            <a:endParaRPr lang="en-US"/>
          </a:p>
        </p:txBody>
      </p:sp>
      <p:sp>
        <p:nvSpPr>
          <p:cNvPr id="3078" name="Rectangle 6"/>
          <p:cNvSpPr>
            <a:spLocks noChangeArrowheads="1"/>
          </p:cNvSpPr>
          <p:nvPr/>
        </p:nvSpPr>
        <p:spPr bwMode="auto">
          <a:xfrm>
            <a:off x="3059113" y="9456738"/>
            <a:ext cx="668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3" tIns="45006" rIns="88403" bIns="45006">
            <a:spAutoFit/>
          </a:bodyPr>
          <a:lstStyle/>
          <a:p>
            <a:pPr algn="ctr" defTabSz="879475">
              <a:lnSpc>
                <a:spcPct val="90000"/>
              </a:lnSpc>
            </a:pPr>
            <a:r>
              <a:rPr lang="en-US" sz="1200">
                <a:latin typeface="Times New Roman" pitchFamily="18" charset="0"/>
              </a:rPr>
              <a:t>Page </a:t>
            </a:r>
            <a:fld id="{8D2E709C-227A-47DC-8922-DE135F3C95BA}" type="slidenum">
              <a:rPr lang="en-US" sz="1200">
                <a:latin typeface="Times New Roman" pitchFamily="18" charset="0"/>
              </a:rPr>
              <a:pPr algn="ctr" defTabSz="879475">
                <a:lnSpc>
                  <a:spcPct val="90000"/>
                </a:lnSpc>
              </a:pPr>
              <a:t>‹#›</a:t>
            </a:fld>
            <a:endParaRPr lang="en-US" sz="1200">
              <a:latin typeface="Times New Roman" pitchFamily="18" charset="0"/>
            </a:endParaRPr>
          </a:p>
        </p:txBody>
      </p:sp>
    </p:spTree>
    <p:extLst>
      <p:ext uri="{BB962C8B-B14F-4D97-AF65-F5344CB8AC3E}">
        <p14:creationId xmlns:p14="http://schemas.microsoft.com/office/powerpoint/2010/main" val="367456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692525" y="82550"/>
            <a:ext cx="2952750"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r>
              <a:rPr lang="en-US"/>
              <a:t>WIS-DAR  102</a:t>
            </a:r>
          </a:p>
        </p:txBody>
      </p:sp>
      <p:sp>
        <p:nvSpPr>
          <p:cNvPr id="2051" name="Rectangle 3"/>
          <p:cNvSpPr>
            <a:spLocks noGrp="1" noChangeArrowheads="1"/>
          </p:cNvSpPr>
          <p:nvPr>
            <p:ph type="dt" idx="1"/>
          </p:nvPr>
        </p:nvSpPr>
        <p:spPr bwMode="auto">
          <a:xfrm>
            <a:off x="3698875" y="284163"/>
            <a:ext cx="29464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B6C70AA7-4B88-4B3E-BD7D-76CEB02017CD}" type="datetime3">
              <a:rPr lang="en-US"/>
              <a:pPr/>
              <a:t>12 November 2013</a:t>
            </a:fld>
            <a:endParaRPr lang="en-US"/>
          </a:p>
        </p:txBody>
      </p:sp>
      <p:sp>
        <p:nvSpPr>
          <p:cNvPr id="2052" name="Rectangle 4"/>
          <p:cNvSpPr>
            <a:spLocks noGrp="1" noChangeArrowheads="1"/>
          </p:cNvSpPr>
          <p:nvPr>
            <p:ph type="ftr" sz="quarter" idx="4"/>
          </p:nvPr>
        </p:nvSpPr>
        <p:spPr bwMode="auto">
          <a:xfrm>
            <a:off x="295275" y="9431338"/>
            <a:ext cx="2651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51275" y="9431338"/>
            <a:ext cx="2525713"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9AF374A5-EF2F-43BC-A58F-A0A4D1AF647C}" type="slidenum">
              <a:rPr lang="en-US"/>
              <a:pPr/>
              <a:t>‹#›</a:t>
            </a:fld>
            <a:endParaRPr lang="en-US"/>
          </a:p>
        </p:txBody>
      </p:sp>
      <p:sp>
        <p:nvSpPr>
          <p:cNvPr id="2054" name="Rectangle 6"/>
          <p:cNvSpPr>
            <a:spLocks noGrp="1" noChangeArrowheads="1"/>
          </p:cNvSpPr>
          <p:nvPr>
            <p:ph type="body" sz="quarter" idx="3"/>
          </p:nvPr>
        </p:nvSpPr>
        <p:spPr bwMode="auto">
          <a:xfrm>
            <a:off x="604838" y="3656013"/>
            <a:ext cx="558800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6" tIns="46613" rIns="93226" bIns="46613" numCol="1" anchor="t" anchorCtr="0" compatLnSpc="1">
            <a:prstTxWarp prst="textNoShape">
              <a:avLst/>
            </a:prstTxWarp>
          </a:bodyPr>
          <a:lstStyle/>
          <a:p>
            <a:pPr lvl="0"/>
            <a:endParaRPr lang="en-US" smtClean="0"/>
          </a:p>
          <a:p>
            <a:pPr lvl="0"/>
            <a:endParaRPr lang="en-US" smtClean="0"/>
          </a:p>
        </p:txBody>
      </p:sp>
      <p:sp>
        <p:nvSpPr>
          <p:cNvPr id="2055" name="Rectangle 7"/>
          <p:cNvSpPr>
            <a:spLocks noGrp="1" noRot="1" noChangeAspect="1" noChangeArrowheads="1" noTextEdit="1"/>
          </p:cNvSpPr>
          <p:nvPr>
            <p:ph type="sldImg" idx="2"/>
          </p:nvPr>
        </p:nvSpPr>
        <p:spPr bwMode="auto">
          <a:xfrm>
            <a:off x="1266825" y="550863"/>
            <a:ext cx="4265613" cy="295433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719753641"/>
      </p:ext>
    </p:extLst>
  </p:cSld>
  <p:clrMap bg1="lt1" tx1="dk1" bg2="lt2" tx2="dk2" accent1="accent1" accent2="accent2" accent3="accent3" accent4="accent4" accent5="accent5" accent6="accent6" hlink="hlink" folHlink="folHlink"/>
  <p:hf ftr="0"/>
  <p:notesStyle>
    <a:lvl1pPr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59B1A8B6-8E78-49C2-AF69-F194B884E2D9}"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AA489AD6-EF86-4B8F-9356-5F3C315401BF}" type="slidenum">
              <a:rPr lang="en-US"/>
              <a:pPr/>
              <a:t>1</a:t>
            </a:fld>
            <a:endParaRPr lang="en-US"/>
          </a:p>
        </p:txBody>
      </p:sp>
      <p:sp>
        <p:nvSpPr>
          <p:cNvPr id="1916930" name="Rectangle 2"/>
          <p:cNvSpPr>
            <a:spLocks noGrp="1" noRot="1" noChangeAspect="1" noChangeArrowheads="1" noTextEdit="1"/>
          </p:cNvSpPr>
          <p:nvPr>
            <p:ph type="sldImg"/>
          </p:nvPr>
        </p:nvSpPr>
        <p:spPr>
          <a:ln/>
        </p:spPr>
      </p:sp>
      <p:sp>
        <p:nvSpPr>
          <p:cNvPr id="1916931" name="Rectangle 3"/>
          <p:cNvSpPr>
            <a:spLocks noGrp="1" noChangeArrowheads="1"/>
          </p:cNvSpPr>
          <p:nvPr>
            <p:ph type="body" idx="1"/>
          </p:nvPr>
        </p:nvSpPr>
        <p:spPr/>
        <p:txBody>
          <a:bodyPr/>
          <a:lstStyle/>
          <a:p>
            <a:r>
              <a:rPr lang="en-US" sz="1400" dirty="0" smtClean="0">
                <a:latin typeface="Arial" charset="0"/>
              </a:rPr>
              <a:t>This </a:t>
            </a:r>
            <a:r>
              <a:rPr lang="en-US" sz="1400" dirty="0">
                <a:latin typeface="Arial" charset="0"/>
              </a:rPr>
              <a:t>presentation will give an overview of Discovery, Access and Retrieval (DAR), a function that is essential to the objectives of WIS. </a:t>
            </a:r>
          </a:p>
          <a:p>
            <a:endParaRPr lang="en-US" sz="1400" dirty="0">
              <a:latin typeface="Arial"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DA074E9E-52A5-49FF-B72B-6392190A2BDA}"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63403E57-86D6-461F-A80D-2CC8AC685E10}" type="slidenum">
              <a:rPr lang="en-US"/>
              <a:pPr/>
              <a:t>10</a:t>
            </a:fld>
            <a:endParaRPr lang="en-US"/>
          </a:p>
        </p:txBody>
      </p:sp>
      <p:sp>
        <p:nvSpPr>
          <p:cNvPr id="1958918" name="Rectangle 6"/>
          <p:cNvSpPr>
            <a:spLocks noGrp="1" noRot="1" noChangeAspect="1" noChangeArrowheads="1" noTextEdit="1"/>
          </p:cNvSpPr>
          <p:nvPr>
            <p:ph type="sldImg"/>
          </p:nvPr>
        </p:nvSpPr>
        <p:spPr>
          <a:ln/>
        </p:spPr>
      </p:sp>
      <p:sp>
        <p:nvSpPr>
          <p:cNvPr id="1958919" name="Rectangle 7"/>
          <p:cNvSpPr>
            <a:spLocks noGrp="1" noChangeArrowheads="1"/>
          </p:cNvSpPr>
          <p:nvPr>
            <p:ph type="body" idx="1"/>
          </p:nvPr>
        </p:nvSpPr>
        <p:spPr/>
        <p:txBody>
          <a:bodyPr/>
          <a:lstStyle/>
          <a:p>
            <a:r>
              <a:rPr lang="en-US" altLang="ja-JP" dirty="0">
                <a:latin typeface="Arial" charset="0"/>
              </a:rPr>
              <a:t>I'd like to focus now on how we accomplish interoperability with semantics. </a:t>
            </a:r>
          </a:p>
          <a:p>
            <a:r>
              <a:rPr lang="en-US" altLang="ja-JP" dirty="0">
                <a:latin typeface="Arial" charset="0"/>
              </a:rPr>
              <a:t>The key technique is </a:t>
            </a:r>
            <a:r>
              <a:rPr lang="en-US" dirty="0">
                <a:latin typeface="Arial" charset="0"/>
              </a:rPr>
              <a:t>"semantic mapping". This technique simply associates concepts to each other in those cases where the concepts are close enough in meaning for the purpose at hand.</a:t>
            </a:r>
          </a:p>
          <a:p>
            <a:r>
              <a:rPr lang="en-US" dirty="0">
                <a:latin typeface="Arial" charset="0"/>
              </a:rPr>
              <a:t>Let's look at a typical interoperable search task: finding items based on "title" and "author".</a:t>
            </a:r>
          </a:p>
          <a:p>
            <a:r>
              <a:rPr lang="en-US" dirty="0">
                <a:latin typeface="Arial" charset="0"/>
              </a:rPr>
              <a:t>We notice immediately that the concept of "title" is not always carried in an actual metadata element called "title". In the case of an e-mail message, the field closest to the "title" concept is actually called "subject". Also, where a document would have an "author" element, the closest concept among e-mail message elements is the "from" field.</a:t>
            </a:r>
          </a:p>
          <a:p>
            <a:r>
              <a:rPr lang="en-US" dirty="0">
                <a:latin typeface="Arial" charset="0"/>
              </a:rPr>
              <a:t>Here are a few more examples that make for a simple semantic map: </a:t>
            </a:r>
            <a:br>
              <a:rPr lang="en-US" dirty="0">
                <a:latin typeface="Arial" charset="0"/>
              </a:rPr>
            </a:br>
            <a:r>
              <a:rPr lang="en-US" dirty="0">
                <a:latin typeface="Arial" charset="0"/>
              </a:rPr>
              <a:t>a news article may have a "headline" and a "by-line"; a file may have a "file name" and "owner", a scientific data set may have a "data set name" and a "principle investigator"; a biological specimen may have an "organism name" and a "collector"; a map may have a "title" and an "originator".</a:t>
            </a:r>
          </a:p>
          <a:p>
            <a:r>
              <a:rPr lang="en-US" dirty="0">
                <a:latin typeface="Arial" charset="0"/>
              </a:rPr>
              <a:t>This mapping may seem pretty simple and obvious. That's because real people do this kind of concept association naturally--concept generalization is inherent in how humans think. All we are doing here is applying that skill to the processing available in today's computer systems. </a:t>
            </a:r>
          </a:p>
          <a:p>
            <a:r>
              <a:rPr lang="en-US" dirty="0">
                <a:latin typeface="Arial" charset="0"/>
              </a:rPr>
              <a:t>But, we need to be careful with this technique. Remember that interoperability is always defined in terms of a particular task to be accomplished. There is no such thing as completely interoperable </a:t>
            </a:r>
            <a:br>
              <a:rPr lang="en-US" dirty="0">
                <a:latin typeface="Arial" charset="0"/>
              </a:rPr>
            </a:br>
            <a:r>
              <a:rPr lang="en-US" dirty="0">
                <a:latin typeface="Arial" charset="0"/>
              </a:rPr>
              <a:t>systems--systems can only be interoperable for a particular purpose.</a:t>
            </a:r>
          </a:p>
          <a:p>
            <a:r>
              <a:rPr lang="en-US" dirty="0">
                <a:latin typeface="Arial" charset="0"/>
              </a:rPr>
              <a:t>For instance, this example semantic map says that a "principal investigator" is equivalent to an "author". That is usually true for the purpose of interoperable search. But, for other purposes, the distinction between those terms may be very important and people might strongly object to treating them as equivalent..   </a:t>
            </a:r>
          </a:p>
          <a:p>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WIS-DAR  102</a:t>
            </a:r>
          </a:p>
        </p:txBody>
      </p:sp>
      <p:sp>
        <p:nvSpPr>
          <p:cNvPr id="6" name="Rectangle 3"/>
          <p:cNvSpPr>
            <a:spLocks noGrp="1" noChangeArrowheads="1"/>
          </p:cNvSpPr>
          <p:nvPr>
            <p:ph type="dt" idx="1"/>
          </p:nvPr>
        </p:nvSpPr>
        <p:spPr>
          <a:ln/>
        </p:spPr>
        <p:txBody>
          <a:bodyPr/>
          <a:lstStyle/>
          <a:p>
            <a:fld id="{AE6D0E3A-6EB4-4187-9470-55A1EF957E33}" type="datetime3">
              <a:rPr lang="en-US"/>
              <a:pPr/>
              <a:t>12 November 2013</a:t>
            </a:fld>
            <a:endParaRPr lang="en-US"/>
          </a:p>
        </p:txBody>
      </p:sp>
      <p:sp>
        <p:nvSpPr>
          <p:cNvPr id="7" name="Rectangle 5"/>
          <p:cNvSpPr>
            <a:spLocks noGrp="1" noChangeArrowheads="1"/>
          </p:cNvSpPr>
          <p:nvPr>
            <p:ph type="sldNum" sz="quarter" idx="5"/>
          </p:nvPr>
        </p:nvSpPr>
        <p:spPr>
          <a:ln/>
        </p:spPr>
        <p:txBody>
          <a:bodyPr/>
          <a:lstStyle/>
          <a:p>
            <a:fld id="{3ACBADD2-72C6-4F08-B787-09D355F37D88}" type="slidenum">
              <a:rPr lang="en-US"/>
              <a:pPr/>
              <a:t>11</a:t>
            </a:fld>
            <a:endParaRPr lang="en-US"/>
          </a:p>
        </p:txBody>
      </p:sp>
      <p:sp>
        <p:nvSpPr>
          <p:cNvPr id="1972226" name="Rectangle 2"/>
          <p:cNvSpPr>
            <a:spLocks noGrp="1" noRot="1" noChangeAspect="1" noChangeArrowheads="1" noTextEdit="1"/>
          </p:cNvSpPr>
          <p:nvPr>
            <p:ph type="sldImg"/>
          </p:nvPr>
        </p:nvSpPr>
        <p:spPr>
          <a:ln/>
        </p:spPr>
      </p:sp>
      <p:sp>
        <p:nvSpPr>
          <p:cNvPr id="1972227" name="Rectangle 3"/>
          <p:cNvSpPr>
            <a:spLocks noGrp="1" noChangeArrowheads="1"/>
          </p:cNvSpPr>
          <p:nvPr>
            <p:ph type="body" idx="1"/>
          </p:nvPr>
        </p:nvSpPr>
        <p:spPr>
          <a:xfrm>
            <a:off x="592138" y="3656013"/>
            <a:ext cx="5588000" cy="5794375"/>
          </a:xfrm>
        </p:spPr>
        <p:txBody>
          <a:bodyPr/>
          <a:lstStyle/>
          <a:p>
            <a:r>
              <a:rPr lang="en-US" sz="1400">
                <a:latin typeface="Arial" charset="0"/>
              </a:rPr>
              <a:t>Experts in information retrieval have registered the semantics of thousands of search index concepts.</a:t>
            </a:r>
          </a:p>
          <a:p>
            <a:r>
              <a:rPr lang="en-US" sz="1400">
                <a:latin typeface="Arial" charset="0"/>
              </a:rPr>
              <a:t> Here is an extract from such a register, where you see that we have not only the common name of the index but a precise definition. </a:t>
            </a:r>
          </a:p>
          <a:p>
            <a:r>
              <a:rPr lang="en-US" sz="1400">
                <a:latin typeface="Arial" charset="0"/>
              </a:rPr>
              <a:t>A small number of these indexes are very common across most search facilities, and these are essentially bibliographic indexes: Title, Author, Abstract, Subject, Date. To these indexes, we must add geographic bounds which is important when searching for data in particular places on the Earth.</a:t>
            </a:r>
          </a:p>
          <a:p>
            <a:r>
              <a:rPr lang="en-US" sz="1400">
                <a:latin typeface="Arial" charset="0"/>
              </a:rPr>
              <a:t>Because it is important that the semantics are precise, the definition of the element follows the ISO 11179 standard for Metadata Registries. This makes the definitions simple to read yet structured in  a way that exposes relationships among the concepts underlying each index.</a:t>
            </a:r>
          </a:p>
        </p:txBody>
      </p:sp>
      <p:sp>
        <p:nvSpPr>
          <p:cNvPr id="1972228" name="Rectangle 4"/>
          <p:cNvSpPr>
            <a:spLocks noChangeArrowheads="1"/>
          </p:cNvSpPr>
          <p:nvPr/>
        </p:nvSpPr>
        <p:spPr bwMode="auto">
          <a:xfrm>
            <a:off x="774700" y="3838575"/>
            <a:ext cx="558800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26" tIns="46613" rIns="93226" bIns="46613"/>
          <a:lstStyle/>
          <a:p>
            <a:pPr>
              <a:lnSpc>
                <a:spcPct val="90000"/>
              </a:lnSpc>
              <a:spcBef>
                <a:spcPct val="40000"/>
              </a:spcBef>
            </a:pPr>
            <a:endParaRPr lang="en-US" sz="1400">
              <a:latin typeface="Arial" charset="0"/>
            </a:endParaRPr>
          </a:p>
          <a:p>
            <a:pPr>
              <a:lnSpc>
                <a:spcPct val="90000"/>
              </a:lnSpc>
              <a:spcBef>
                <a:spcPct val="40000"/>
              </a:spcBef>
            </a:pPr>
            <a:endParaRPr lang="en-US" sz="14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C63F261-DDD8-4445-B8D3-139E56772D2F}"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1F642954-D5B1-41C2-B38C-41F2EC537727}" type="slidenum">
              <a:rPr lang="en-US"/>
              <a:pPr/>
              <a:t>12</a:t>
            </a:fld>
            <a:endParaRPr lang="en-US"/>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a:xfrm>
            <a:off x="603250" y="3656013"/>
            <a:ext cx="5591175" cy="5794375"/>
          </a:xfrm>
        </p:spPr>
        <p:txBody>
          <a:bodyPr/>
          <a:lstStyle/>
          <a:p>
            <a:r>
              <a:rPr lang="en-US" sz="1400">
                <a:latin typeface="Arial" charset="0"/>
              </a:rPr>
              <a:t>We have seen that the objective of the WIS DAR function is to make it easier to discover data and information. </a:t>
            </a:r>
          </a:p>
          <a:p>
            <a:r>
              <a:rPr lang="en-US" sz="1400">
                <a:latin typeface="Arial" charset="0"/>
              </a:rPr>
              <a:t>We have also seen that this is to be accomplished using standards focused on search interoperability.</a:t>
            </a:r>
          </a:p>
          <a:p>
            <a:r>
              <a:rPr lang="en-US" sz="1400">
                <a:latin typeface="Arial" charset="0"/>
              </a:rPr>
              <a:t>We understand that interoperability can be achieved by looking for "What few things must be the same so that everything else can be different". </a:t>
            </a:r>
          </a:p>
          <a:p>
            <a:r>
              <a:rPr lang="en-US" sz="1400">
                <a:latin typeface="Arial" charset="0"/>
              </a:rPr>
              <a:t>And, we know about the technique of "semantic mapping".</a:t>
            </a:r>
          </a:p>
          <a:p>
            <a:r>
              <a:rPr lang="en-US" sz="1400">
                <a:latin typeface="Arial" charset="0"/>
              </a:rPr>
              <a:t>So, let's take a look at how search works in general and then we can see how interoperable search is implemented in the WIS DAR function.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5BBD2546-EA31-47C4-A158-911DDF14B4F0}"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084DBCD8-0CA6-4B3E-B069-AFF002D73196}" type="slidenum">
              <a:rPr lang="en-US"/>
              <a:pPr/>
              <a:t>13</a:t>
            </a:fld>
            <a:endParaRPr lang="en-US"/>
          </a:p>
        </p:txBody>
      </p:sp>
      <p:sp>
        <p:nvSpPr>
          <p:cNvPr id="1937412" name="Rectangle 4"/>
          <p:cNvSpPr>
            <a:spLocks noGrp="1" noRot="1" noChangeAspect="1" noChangeArrowheads="1" noTextEdit="1"/>
          </p:cNvSpPr>
          <p:nvPr>
            <p:ph type="sldImg"/>
          </p:nvPr>
        </p:nvSpPr>
        <p:spPr>
          <a:ln/>
        </p:spPr>
      </p:sp>
      <p:sp>
        <p:nvSpPr>
          <p:cNvPr id="1937413" name="Rectangle 5"/>
          <p:cNvSpPr>
            <a:spLocks noGrp="1" noChangeArrowheads="1"/>
          </p:cNvSpPr>
          <p:nvPr>
            <p:ph type="body" idx="1"/>
          </p:nvPr>
        </p:nvSpPr>
        <p:spPr/>
        <p:txBody>
          <a:bodyPr/>
          <a:lstStyle/>
          <a:p>
            <a:r>
              <a:rPr lang="en-US" sz="1400">
                <a:latin typeface="Arial" charset="0"/>
              </a:rPr>
              <a:t>Finding something is easy if there are only a few items where we </a:t>
            </a:r>
            <a:br>
              <a:rPr lang="en-US" sz="1400">
                <a:latin typeface="Arial" charset="0"/>
              </a:rPr>
            </a:br>
            <a:r>
              <a:rPr lang="en-US" sz="1400">
                <a:latin typeface="Arial" charset="0"/>
              </a:rPr>
              <a:t>are looking, or if the particular item we want has an obviously unique characteristic.</a:t>
            </a:r>
          </a:p>
          <a:p>
            <a:r>
              <a:rPr lang="en-US" sz="1400">
                <a:latin typeface="Arial" charset="0"/>
              </a:rPr>
              <a:t>The hard problem is finding a small group of relevant items within a very large group of items, and the items we want have no obviously unique characteristic.</a:t>
            </a:r>
          </a:p>
          <a:p>
            <a:r>
              <a:rPr lang="en-US" sz="1400">
                <a:latin typeface="Arial" charset="0"/>
              </a:rPr>
              <a:t>For any information item that has not been lost forever, there must be some information available about its characteristics. Typical characteristics of interest to searchers are: Who made it?, </a:t>
            </a:r>
            <a:br>
              <a:rPr lang="en-US" sz="1400">
                <a:latin typeface="Arial" charset="0"/>
              </a:rPr>
            </a:br>
            <a:r>
              <a:rPr lang="en-US" sz="1400">
                <a:latin typeface="Arial" charset="0"/>
              </a:rPr>
              <a:t>What type is it? What is its name? Where is it stored?</a:t>
            </a:r>
          </a:p>
          <a:p>
            <a:r>
              <a:rPr lang="en-US" sz="1400">
                <a:latin typeface="Arial" charset="0"/>
              </a:rPr>
              <a:t>As we have seen, characteristics like these can be generalized as concepts such as Author, Type, Title, Data Center, and so on.  </a:t>
            </a:r>
          </a:p>
          <a:p>
            <a:endParaRPr lang="en-US" sz="14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83FDF42-764F-4501-A11B-361ED14B3D47}"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9A818B0C-FA47-4AD2-B9F8-98DD188944B7}" type="slidenum">
              <a:rPr lang="en-US"/>
              <a:pPr/>
              <a:t>14</a:t>
            </a:fld>
            <a:endParaRPr lang="en-US"/>
          </a:p>
        </p:txBody>
      </p:sp>
      <p:sp>
        <p:nvSpPr>
          <p:cNvPr id="1935364" name="Rectangle 4"/>
          <p:cNvSpPr>
            <a:spLocks noGrp="1" noRot="1" noChangeAspect="1" noChangeArrowheads="1" noTextEdit="1"/>
          </p:cNvSpPr>
          <p:nvPr>
            <p:ph type="sldImg"/>
          </p:nvPr>
        </p:nvSpPr>
        <p:spPr>
          <a:ln/>
        </p:spPr>
      </p:sp>
      <p:sp>
        <p:nvSpPr>
          <p:cNvPr id="1935365" name="Rectangle 5"/>
          <p:cNvSpPr>
            <a:spLocks noGrp="1" noChangeArrowheads="1"/>
          </p:cNvSpPr>
          <p:nvPr>
            <p:ph type="body" idx="1"/>
          </p:nvPr>
        </p:nvSpPr>
        <p:spPr/>
        <p:txBody>
          <a:bodyPr/>
          <a:lstStyle/>
          <a:p>
            <a:r>
              <a:rPr lang="en-US" sz="1400">
                <a:latin typeface="Arial" charset="0"/>
              </a:rPr>
              <a:t>Indexes are used to find relevant items within a large store of items. The word index at the back of a textbook is a good example of an index. It simply lists the pages on which any particular topic occurs. A library author catalog works in much the same way: it lists the books by any particular author. </a:t>
            </a:r>
          </a:p>
          <a:p>
            <a:r>
              <a:rPr lang="en-US" sz="1400">
                <a:latin typeface="Arial" charset="0"/>
              </a:rPr>
              <a:t>Most large scale searching uses techniques of Information Retrieval, a discipline related both to computer science and to information science.  Information Retrieval can be used for finding any kind of data or information resource:</a:t>
            </a:r>
          </a:p>
          <a:p>
            <a:r>
              <a:rPr lang="en-US" sz="1400">
                <a:latin typeface="Arial" charset="0"/>
              </a:rPr>
              <a:t>Searching in information retrieval terms works on indexes of "documents". These may be Web pages, data sets, maps, faces, music, and any entry in just about any kind of catalog or directory.</a:t>
            </a:r>
          </a:p>
          <a:p>
            <a:r>
              <a:rPr lang="en-US" sz="1400">
                <a:latin typeface="Arial" charset="0"/>
              </a:rPr>
              <a:t> Google (hyperlinked resources)</a:t>
            </a:r>
          </a:p>
          <a:p>
            <a:r>
              <a:rPr lang="en-US" sz="1400">
                <a:latin typeface="Arial" charset="0"/>
              </a:rPr>
              <a:t> Chemical Abstracts Service (catalysts)</a:t>
            </a:r>
          </a:p>
          <a:p>
            <a:r>
              <a:rPr lang="en-US" sz="1400">
                <a:latin typeface="Arial" charset="0"/>
              </a:rPr>
              <a:t> Convera (faces)</a:t>
            </a:r>
            <a:br>
              <a:rPr lang="en-US" sz="1400">
                <a:latin typeface="Arial" charset="0"/>
              </a:rPr>
            </a:br>
            <a:r>
              <a:rPr lang="en-US" sz="1400">
                <a:latin typeface="Arial"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42BED26E-C89C-406E-B89F-773B09577EDB}"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23B9DFD4-21A0-4CD9-A7DE-0CCD68AE28DB}" type="slidenum">
              <a:rPr lang="en-US"/>
              <a:pPr/>
              <a:t>15</a:t>
            </a:fld>
            <a:endParaRPr lang="en-US"/>
          </a:p>
        </p:txBody>
      </p:sp>
      <p:sp>
        <p:nvSpPr>
          <p:cNvPr id="1939460" name="Rectangle 4"/>
          <p:cNvSpPr>
            <a:spLocks noGrp="1" noRot="1" noChangeAspect="1" noChangeArrowheads="1" noTextEdit="1"/>
          </p:cNvSpPr>
          <p:nvPr>
            <p:ph type="sldImg"/>
          </p:nvPr>
        </p:nvSpPr>
        <p:spPr>
          <a:ln/>
        </p:spPr>
      </p:sp>
      <p:sp>
        <p:nvSpPr>
          <p:cNvPr id="1939461" name="Rectangle 5"/>
          <p:cNvSpPr>
            <a:spLocks noGrp="1" noChangeArrowheads="1"/>
          </p:cNvSpPr>
          <p:nvPr>
            <p:ph type="body" idx="1"/>
          </p:nvPr>
        </p:nvSpPr>
        <p:spPr/>
        <p:txBody>
          <a:bodyPr/>
          <a:lstStyle/>
          <a:p>
            <a:r>
              <a:rPr lang="en-US" sz="1400" dirty="0">
                <a:latin typeface="Arial" charset="0"/>
              </a:rPr>
              <a:t>Appropriate indexes are the key to efficient and effective searching. </a:t>
            </a:r>
          </a:p>
          <a:p>
            <a:r>
              <a:rPr lang="en-US" sz="1400" dirty="0">
                <a:latin typeface="Arial" charset="0"/>
              </a:rPr>
              <a:t>In general, indexes can characterize either "content" or "context".</a:t>
            </a:r>
          </a:p>
          <a:p>
            <a:r>
              <a:rPr lang="en-US" sz="1400" dirty="0">
                <a:latin typeface="Arial" charset="0"/>
              </a:rPr>
              <a:t>A content index works on patterns that actually exist within a document, including any embedded metadata (e.g., words, </a:t>
            </a:r>
            <a:br>
              <a:rPr lang="en-US" sz="1400" dirty="0">
                <a:latin typeface="Arial" charset="0"/>
              </a:rPr>
            </a:br>
            <a:r>
              <a:rPr lang="en-US" sz="1400" dirty="0">
                <a:latin typeface="Arial" charset="0"/>
              </a:rPr>
              <a:t>word clusters, place names, ...)</a:t>
            </a:r>
          </a:p>
          <a:p>
            <a:r>
              <a:rPr lang="en-US" sz="1400" dirty="0">
                <a:latin typeface="Arial" charset="0"/>
              </a:rPr>
              <a:t>A context index works on patterns that exists outside of the actual</a:t>
            </a:r>
            <a:br>
              <a:rPr lang="en-US" sz="1400" dirty="0">
                <a:latin typeface="Arial" charset="0"/>
              </a:rPr>
            </a:br>
            <a:r>
              <a:rPr lang="en-US" sz="1400" dirty="0">
                <a:latin typeface="Arial" charset="0"/>
              </a:rPr>
              <a:t>(e.g., hyperlinks, lineage, user search history, citations in news articles...)</a:t>
            </a:r>
          </a:p>
          <a:p>
            <a:r>
              <a:rPr lang="en-US" sz="1400" dirty="0">
                <a:latin typeface="Arial" charset="0"/>
              </a:rPr>
              <a:t>There are very many clever approaches to help searchers find relevant information, especially on the Internet where the relevance challenge is great but there are many kinds of context to exploit. </a:t>
            </a:r>
          </a:p>
          <a:p>
            <a:r>
              <a:rPr lang="en-US" sz="1400" dirty="0">
                <a:latin typeface="Arial" charset="0"/>
              </a:rPr>
              <a:t>Yet, even with the great variety of "search algorithms", it happens that there is not so much variety in how the actual search query is expressed. That is where we find the opportunity for "interoperable search".</a:t>
            </a:r>
          </a:p>
          <a:p>
            <a:r>
              <a:rPr lang="en-US" sz="1400" dirty="0">
                <a:latin typeface="Arial" charset="0"/>
              </a:rPr>
              <a:t>But first, let's see what a successful search looks like from an Information Retrieval perspective.</a:t>
            </a:r>
          </a:p>
          <a:p>
            <a:endParaRPr lang="en-US" sz="1400" dirty="0">
              <a:latin typeface="Arial" charset="0"/>
            </a:endParaRPr>
          </a:p>
          <a:p>
            <a:endParaRPr lang="en-US" sz="1400" dirty="0">
              <a:latin typeface="Arial" charset="0"/>
            </a:endParaRPr>
          </a:p>
          <a:p>
            <a:endParaRPr lang="en-US" sz="1400" dirty="0">
              <a:latin typeface="Arial" charset="0"/>
            </a:endParaRPr>
          </a:p>
          <a:p>
            <a:endParaRPr lang="en-US" sz="1400" dirty="0">
              <a:latin typeface="Arial" charset="0"/>
            </a:endParaRPr>
          </a:p>
          <a:p>
            <a:endParaRPr lang="en-US" sz="14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CAEE8F8D-2DD8-4EA9-A941-1C65875FFEDC}"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5D5C30C2-4879-4483-8F16-79EAF0F98698}" type="slidenum">
              <a:rPr lang="en-US"/>
              <a:pPr/>
              <a:t>16</a:t>
            </a:fld>
            <a:endParaRPr lang="en-US"/>
          </a:p>
        </p:txBody>
      </p:sp>
      <p:sp>
        <p:nvSpPr>
          <p:cNvPr id="1945604" name="Rectangle 4"/>
          <p:cNvSpPr>
            <a:spLocks noGrp="1" noRot="1" noChangeAspect="1" noChangeArrowheads="1" noTextEdit="1"/>
          </p:cNvSpPr>
          <p:nvPr>
            <p:ph type="sldImg"/>
          </p:nvPr>
        </p:nvSpPr>
        <p:spPr>
          <a:ln/>
        </p:spPr>
      </p:sp>
      <p:sp>
        <p:nvSpPr>
          <p:cNvPr id="1945605" name="Rectangle 5"/>
          <p:cNvSpPr>
            <a:spLocks noGrp="1" noChangeArrowheads="1"/>
          </p:cNvSpPr>
          <p:nvPr>
            <p:ph type="body" idx="1"/>
          </p:nvPr>
        </p:nvSpPr>
        <p:spPr/>
        <p:txBody>
          <a:bodyPr/>
          <a:lstStyle/>
          <a:p>
            <a:r>
              <a:rPr lang="en-US" sz="1400" dirty="0">
                <a:latin typeface="Arial" charset="0"/>
              </a:rPr>
              <a:t>If you execute a database query, the answer you get is simply all of the database records that match your filter expression. </a:t>
            </a:r>
          </a:p>
          <a:p>
            <a:r>
              <a:rPr lang="en-US" sz="1400" dirty="0">
                <a:latin typeface="Arial" charset="0"/>
              </a:rPr>
              <a:t>That is not what happens with Information Retrieval. A successful search returns a search result set. This set (usually encountered first as a "hit list") contains pointers to documents that satisfy the search selection criteria compared to the contents of the indexes.</a:t>
            </a:r>
          </a:p>
          <a:p>
            <a:r>
              <a:rPr lang="en-US" sz="1400" dirty="0">
                <a:latin typeface="Arial" charset="0"/>
              </a:rPr>
              <a:t>For example, a search selection criteria may specify documents where the word "oil" occurs in the document title and the word "water" does not occur in the title. </a:t>
            </a:r>
          </a:p>
          <a:p>
            <a:r>
              <a:rPr lang="en-US" sz="1400" dirty="0">
                <a:latin typeface="Arial" charset="0"/>
              </a:rPr>
              <a:t>An Information Retrieval search result set is rank ordered according to sorting criteria, typically using "relevance ranking" or date/time. </a:t>
            </a:r>
            <a:br>
              <a:rPr lang="en-US" sz="1400" dirty="0">
                <a:latin typeface="Arial" charset="0"/>
              </a:rPr>
            </a:br>
            <a:r>
              <a:rPr lang="en-US" sz="1400" dirty="0">
                <a:latin typeface="Arial" charset="0"/>
              </a:rPr>
              <a:t>As we have seen, search technologies often compete on their ranking algorithms, which may be trade secrets.</a:t>
            </a:r>
            <a:br>
              <a:rPr lang="en-US" sz="1400" dirty="0">
                <a:latin typeface="Arial" charset="0"/>
              </a:rPr>
            </a:br>
            <a:endParaRPr lang="en-US" sz="1400"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3946E3ED-771D-4883-ACA1-6D06D5FC65F1}"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308B147B-4EF9-4AF6-9CC1-28942242D436}" type="slidenum">
              <a:rPr lang="en-US"/>
              <a:pPr/>
              <a:t>17</a:t>
            </a:fld>
            <a:endParaRPr lang="en-US"/>
          </a:p>
        </p:txBody>
      </p:sp>
      <p:sp>
        <p:nvSpPr>
          <p:cNvPr id="1941508" name="Rectangle 4"/>
          <p:cNvSpPr>
            <a:spLocks noGrp="1" noRot="1" noChangeAspect="1" noChangeArrowheads="1" noTextEdit="1"/>
          </p:cNvSpPr>
          <p:nvPr>
            <p:ph type="sldImg"/>
          </p:nvPr>
        </p:nvSpPr>
        <p:spPr>
          <a:ln/>
        </p:spPr>
      </p:sp>
      <p:sp>
        <p:nvSpPr>
          <p:cNvPr id="1941509" name="Rectangle 5"/>
          <p:cNvSpPr>
            <a:spLocks noGrp="1" noChangeArrowheads="1"/>
          </p:cNvSpPr>
          <p:nvPr>
            <p:ph type="body" idx="1"/>
          </p:nvPr>
        </p:nvSpPr>
        <p:spPr/>
        <p:txBody>
          <a:bodyPr/>
          <a:lstStyle/>
          <a:p>
            <a:r>
              <a:rPr lang="en-US" sz="1400" dirty="0">
                <a:latin typeface="Arial" charset="0"/>
              </a:rPr>
              <a:t>Recall that w</a:t>
            </a:r>
            <a:r>
              <a:rPr lang="en-US" altLang="ja-JP" sz="1400" dirty="0">
                <a:latin typeface="Arial" charset="0"/>
              </a:rPr>
              <a:t>e want to make data and information easier to find by "internal searchers" and also make WMO holdings more easily found by "external searchers", including discovery services operated by others.   </a:t>
            </a:r>
            <a:r>
              <a:rPr lang="en-US" sz="1400" dirty="0">
                <a:latin typeface="Arial" charset="0"/>
              </a:rPr>
              <a:t> </a:t>
            </a:r>
          </a:p>
          <a:p>
            <a:r>
              <a:rPr lang="en-US" sz="1400" dirty="0">
                <a:latin typeface="Arial" charset="0"/>
              </a:rPr>
              <a:t>Interoperable search is essential to WIS, given that no single search technology handles all types of WMO data and information sources (meteorological data, geospatial data, chemical data, multi-media data, ...). </a:t>
            </a:r>
          </a:p>
          <a:p>
            <a:r>
              <a:rPr lang="en-US" sz="1400" dirty="0">
                <a:latin typeface="Arial" charset="0"/>
              </a:rPr>
              <a:t>Web portals using interoperable search can help searchers discover resources across separately operated information discovery servers: a catalog of weather observations, an index of Web pages, a directory of technical reports, a catalog of library holdings, etc.</a:t>
            </a:r>
          </a:p>
          <a:p>
            <a:r>
              <a:rPr lang="en-US" sz="1400" dirty="0">
                <a:latin typeface="Arial" charset="0"/>
              </a:rPr>
              <a:t>So, how does "interoperable search" actually look in practice?</a:t>
            </a:r>
          </a:p>
          <a:p>
            <a:endParaRPr lang="en-US" sz="1400" dirty="0">
              <a:latin typeface="Arial" charset="0"/>
            </a:endParaRPr>
          </a:p>
          <a:p>
            <a:pPr lvl="1"/>
            <a:r>
              <a:rPr lang="en-US" sz="1400" dirty="0">
                <a:latin typeface="Arial" charset="0"/>
              </a:rPr>
              <a:t> </a:t>
            </a:r>
          </a:p>
          <a:p>
            <a:pPr lvl="1"/>
            <a:endParaRPr lang="en-US" sz="1400" dirty="0">
              <a:latin typeface="Arial" charset="0"/>
            </a:endParaRPr>
          </a:p>
          <a:p>
            <a:pPr lvl="1"/>
            <a:endParaRPr lang="en-US" sz="1400" dirty="0">
              <a:latin typeface="Arial" charset="0"/>
            </a:endParaRPr>
          </a:p>
          <a:p>
            <a:pPr lvl="1"/>
            <a:endParaRPr lang="en-US" sz="1400"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4F734C1E-64EE-46C5-83DB-5EE971CE1640}"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21708CC2-E908-4DA6-B802-4E4678FAEB5F}" type="slidenum">
              <a:rPr lang="en-US"/>
              <a:pPr/>
              <a:t>18</a:t>
            </a:fld>
            <a:endParaRPr lang="en-US"/>
          </a:p>
        </p:txBody>
      </p:sp>
      <p:sp>
        <p:nvSpPr>
          <p:cNvPr id="1960962" name="Rectangle 2"/>
          <p:cNvSpPr>
            <a:spLocks noGrp="1" noRot="1" noChangeAspect="1" noChangeArrowheads="1" noTextEdit="1"/>
          </p:cNvSpPr>
          <p:nvPr>
            <p:ph type="sldImg"/>
          </p:nvPr>
        </p:nvSpPr>
        <p:spPr>
          <a:ln/>
        </p:spPr>
      </p:sp>
      <p:sp>
        <p:nvSpPr>
          <p:cNvPr id="1960963" name="Rectangle 3"/>
          <p:cNvSpPr>
            <a:spLocks noGrp="1" noChangeArrowheads="1"/>
          </p:cNvSpPr>
          <p:nvPr>
            <p:ph type="body" idx="1"/>
          </p:nvPr>
        </p:nvSpPr>
        <p:spPr>
          <a:xfrm>
            <a:off x="603250" y="3656013"/>
            <a:ext cx="5591175" cy="5794375"/>
          </a:xfrm>
        </p:spPr>
        <p:txBody>
          <a:bodyPr/>
          <a:lstStyle/>
          <a:p>
            <a:r>
              <a:rPr lang="en-US" sz="1400" dirty="0">
                <a:latin typeface="Arial" charset="0"/>
              </a:rPr>
              <a:t>Here we see an example interoperable search query, as specified </a:t>
            </a:r>
            <a:r>
              <a:rPr lang="en-US" sz="1400" dirty="0" smtClean="0">
                <a:latin typeface="Arial" charset="0"/>
              </a:rPr>
              <a:t>in </a:t>
            </a:r>
            <a:r>
              <a:rPr lang="en-US" sz="1400" dirty="0">
                <a:latin typeface="Arial" charset="0"/>
              </a:rPr>
              <a:t>the WIS DAR function (WIS Technical Specification 8). </a:t>
            </a:r>
          </a:p>
          <a:p>
            <a:r>
              <a:rPr lang="en-US" sz="1400" dirty="0">
                <a:latin typeface="Arial" charset="0"/>
              </a:rPr>
              <a:t>This is a high-level service interface that uses the interoperable search standard, ISO 23950 SRU (Search and Retrieve by URL). </a:t>
            </a:r>
          </a:p>
          <a:p>
            <a:r>
              <a:rPr lang="en-US" sz="1400" dirty="0">
                <a:latin typeface="Arial" charset="0"/>
              </a:rPr>
              <a:t>This kind of interface is probably very familiar, as it uses standard Web "HTTP" service with the CGI (Common Gateway Interface), </a:t>
            </a:r>
            <a:br>
              <a:rPr lang="en-US" sz="1400" dirty="0">
                <a:latin typeface="Arial" charset="0"/>
              </a:rPr>
            </a:br>
            <a:r>
              <a:rPr lang="en-US" sz="1400" dirty="0">
                <a:latin typeface="Arial" charset="0"/>
              </a:rPr>
              <a:t>a convention for HTTP services widely used with "Web forms".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WIS SRU training page. Each GISC has its own style and search for internal, SRU is for interoperable search with other GISCs or Systems such as GEOSS.</a:t>
            </a:r>
          </a:p>
          <a:p>
            <a:endParaRPr lang="en-US" dirty="0" smtClean="0"/>
          </a:p>
          <a:p>
            <a:r>
              <a:rPr lang="en-US" dirty="0" smtClean="0"/>
              <a:t>A</a:t>
            </a:r>
            <a:r>
              <a:rPr lang="en-US" baseline="0" dirty="0" smtClean="0"/>
              <a:t> link to all GISCs is at www.wmo.int/giscs. Visit them and experiment with the internal search and see how each acts a little differently. Try their SRU search and you will see that these too behave quite differently. With SRU, the main difference is the xml style control that they offer.</a:t>
            </a:r>
          </a:p>
          <a:p>
            <a:endParaRPr lang="en-US" baseline="0" dirty="0" smtClean="0"/>
          </a:p>
          <a:p>
            <a:r>
              <a:rPr lang="en-US" baseline="0" dirty="0" smtClean="0"/>
              <a:t>You can even add a search on your on web page to use SRU to provide search of WIS from your GISC.</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WIS-DAR  102</a:t>
            </a:r>
            <a:endParaRPr lang="en-US"/>
          </a:p>
        </p:txBody>
      </p:sp>
      <p:sp>
        <p:nvSpPr>
          <p:cNvPr id="5" name="Date Placeholder 4"/>
          <p:cNvSpPr>
            <a:spLocks noGrp="1"/>
          </p:cNvSpPr>
          <p:nvPr>
            <p:ph type="dt" idx="11"/>
          </p:nvPr>
        </p:nvSpPr>
        <p:spPr/>
        <p:txBody>
          <a:bodyPr/>
          <a:lstStyle/>
          <a:p>
            <a:fld id="{B6C70AA7-4B88-4B3E-BD7D-76CEB02017CD}" type="datetime3">
              <a:rPr lang="en-US" smtClean="0"/>
              <a:pPr/>
              <a:t>12 November 2013</a:t>
            </a:fld>
            <a:endParaRPr lang="en-US"/>
          </a:p>
        </p:txBody>
      </p:sp>
      <p:sp>
        <p:nvSpPr>
          <p:cNvPr id="6" name="Slide Number Placeholder 5"/>
          <p:cNvSpPr>
            <a:spLocks noGrp="1"/>
          </p:cNvSpPr>
          <p:nvPr>
            <p:ph type="sldNum" sz="quarter" idx="12"/>
          </p:nvPr>
        </p:nvSpPr>
        <p:spPr/>
        <p:txBody>
          <a:bodyPr/>
          <a:lstStyle/>
          <a:p>
            <a:fld id="{9AF374A5-EF2F-43BC-A58F-A0A4D1AF647C}" type="slidenum">
              <a:rPr lang="en-US" smtClean="0"/>
              <a:pPr/>
              <a:t>19</a:t>
            </a:fld>
            <a:endParaRPr lang="en-US"/>
          </a:p>
        </p:txBody>
      </p:sp>
    </p:spTree>
    <p:extLst>
      <p:ext uri="{BB962C8B-B14F-4D97-AF65-F5344CB8AC3E}">
        <p14:creationId xmlns:p14="http://schemas.microsoft.com/office/powerpoint/2010/main" val="121384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D7F3A4F5-00D4-4791-8B9E-826F46CD21AF}"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5DE67662-F34B-4061-B15E-80A6D7457E24}" type="slidenum">
              <a:rPr lang="en-US"/>
              <a:pPr/>
              <a:t>2</a:t>
            </a:fld>
            <a:endParaRPr lang="en-US"/>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a:xfrm>
            <a:off x="603250" y="3656013"/>
            <a:ext cx="5591175" cy="5794375"/>
          </a:xfrm>
        </p:spPr>
        <p:txBody>
          <a:bodyPr/>
          <a:lstStyle/>
          <a:p>
            <a:pPr>
              <a:buClr>
                <a:srgbClr val="000066"/>
              </a:buClr>
              <a:buFont typeface="Wingdings" pitchFamily="2" charset="2"/>
              <a:buNone/>
            </a:pPr>
            <a:r>
              <a:rPr lang="en-US" sz="1400" dirty="0">
                <a:latin typeface="Arial" charset="0"/>
              </a:rPr>
              <a:t>This presentation follows this general outline:</a:t>
            </a:r>
          </a:p>
          <a:p>
            <a:pPr>
              <a:buClr>
                <a:srgbClr val="000066"/>
              </a:buClr>
              <a:buFont typeface="Wingdings" pitchFamily="2" charset="2"/>
              <a:buNone/>
            </a:pPr>
            <a:r>
              <a:rPr lang="en-US" sz="1400" dirty="0">
                <a:latin typeface="Arial" charset="0"/>
              </a:rPr>
              <a:t>What is the objective of WIS DAR? </a:t>
            </a:r>
          </a:p>
          <a:p>
            <a:pPr>
              <a:buClr>
                <a:srgbClr val="000066"/>
              </a:buClr>
              <a:buFont typeface="Wingdings" pitchFamily="2" charset="2"/>
              <a:buNone/>
            </a:pPr>
            <a:r>
              <a:rPr lang="en-US" sz="1400" dirty="0">
                <a:latin typeface="Arial" charset="0"/>
              </a:rPr>
              <a:t>What is the general approach? </a:t>
            </a:r>
          </a:p>
          <a:p>
            <a:pPr>
              <a:buClr>
                <a:srgbClr val="000066"/>
              </a:buClr>
              <a:buFont typeface="Wingdings" pitchFamily="2" charset="2"/>
              <a:buNone/>
            </a:pPr>
            <a:r>
              <a:rPr lang="en-US" sz="1400" dirty="0">
                <a:latin typeface="Arial" charset="0"/>
              </a:rPr>
              <a:t>What do we mean by interoperability?</a:t>
            </a:r>
          </a:p>
          <a:p>
            <a:pPr>
              <a:buClr>
                <a:srgbClr val="000066"/>
              </a:buClr>
              <a:buFont typeface="Wingdings" pitchFamily="2" charset="2"/>
              <a:buNone/>
            </a:pPr>
            <a:r>
              <a:rPr lang="en-US" sz="1400" dirty="0">
                <a:latin typeface="Arial" charset="0"/>
              </a:rPr>
              <a:t>How does interoperable search work?</a:t>
            </a:r>
          </a:p>
          <a:p>
            <a:pPr>
              <a:buClr>
                <a:srgbClr val="000066"/>
              </a:buClr>
              <a:buFont typeface="Wingdings" pitchFamily="2" charset="2"/>
              <a:buNone/>
            </a:pPr>
            <a:r>
              <a:rPr lang="en-US" sz="1400" dirty="0">
                <a:latin typeface="Arial" charset="0"/>
              </a:rPr>
              <a:t>What can be accomplished with WIS DAR?</a:t>
            </a:r>
          </a:p>
          <a:p>
            <a:pPr>
              <a:buClr>
                <a:srgbClr val="000066"/>
              </a:buClr>
              <a:buFont typeface="Wingdings" pitchFamily="2" charset="2"/>
              <a:buNone/>
            </a:pPr>
            <a:r>
              <a:rPr lang="en-US" altLang="ja-JP" sz="1400" dirty="0">
                <a:latin typeface="Arial" charset="0"/>
              </a:rPr>
              <a:t>How do we implement WIS DAR?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81F2B28F-2032-4BAA-BB50-D9DA252277B0}"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5C6EA37E-B345-4848-BAB7-AF3F1ACF1AF2}" type="slidenum">
              <a:rPr lang="en-US"/>
              <a:pPr/>
              <a:t>20</a:t>
            </a:fld>
            <a:endParaRPr lang="en-US"/>
          </a:p>
        </p:txBody>
      </p:sp>
      <p:sp>
        <p:nvSpPr>
          <p:cNvPr id="1978370" name="Rectangle 2"/>
          <p:cNvSpPr>
            <a:spLocks noGrp="1" noRot="1" noChangeAspect="1" noChangeArrowheads="1" noTextEdit="1"/>
          </p:cNvSpPr>
          <p:nvPr>
            <p:ph type="sldImg"/>
          </p:nvPr>
        </p:nvSpPr>
        <p:spPr>
          <a:ln/>
        </p:spPr>
      </p:sp>
      <p:sp>
        <p:nvSpPr>
          <p:cNvPr id="1978371" name="Rectangle 3"/>
          <p:cNvSpPr>
            <a:spLocks noGrp="1" noChangeArrowheads="1"/>
          </p:cNvSpPr>
          <p:nvPr>
            <p:ph type="body" idx="1"/>
          </p:nvPr>
        </p:nvSpPr>
        <p:spPr>
          <a:xfrm>
            <a:off x="603250" y="3656013"/>
            <a:ext cx="5591175" cy="5794375"/>
          </a:xfrm>
        </p:spPr>
        <p:txBody>
          <a:bodyPr/>
          <a:lstStyle/>
          <a:p>
            <a:r>
              <a:rPr lang="en-US" sz="1400">
                <a:latin typeface="Arial" charset="0"/>
              </a:rPr>
              <a:t>The WIS DAR interoperable search standard, ISO 23950, is a </a:t>
            </a:r>
            <a:br>
              <a:rPr lang="en-US" sz="1400">
                <a:latin typeface="Arial" charset="0"/>
              </a:rPr>
            </a:br>
            <a:r>
              <a:rPr lang="en-US" sz="1400">
                <a:latin typeface="Arial" charset="0"/>
              </a:rPr>
              <a:t>long-standing international standard used by libraries worldwide for searching online catalogs, and it also used in many national and international Clearinghouses and directories.</a:t>
            </a:r>
          </a:p>
          <a:p>
            <a:r>
              <a:rPr lang="en-US" sz="1400">
                <a:latin typeface="Arial" charset="0"/>
              </a:rPr>
              <a:t>You may be aware that the Open Geospatial Consortium (OGC) </a:t>
            </a:r>
            <a:br>
              <a:rPr lang="en-US" sz="1400">
                <a:latin typeface="Arial" charset="0"/>
              </a:rPr>
            </a:br>
            <a:r>
              <a:rPr lang="en-US" sz="1400">
                <a:latin typeface="Arial" charset="0"/>
              </a:rPr>
              <a:t>is developing a new specification for catalog searching, called </a:t>
            </a:r>
            <a:br>
              <a:rPr lang="en-US" sz="1400">
                <a:latin typeface="Arial" charset="0"/>
              </a:rPr>
            </a:br>
            <a:r>
              <a:rPr lang="en-US" sz="1400">
                <a:latin typeface="Arial" charset="0"/>
              </a:rPr>
              <a:t>OGC Catalog Search for the Web (CSW). WIS has developed gateway freeware that accommodates CSW clients so that any </a:t>
            </a:r>
            <a:br>
              <a:rPr lang="en-US" sz="1400">
                <a:latin typeface="Arial" charset="0"/>
              </a:rPr>
            </a:br>
            <a:r>
              <a:rPr lang="en-US" sz="1400">
                <a:latin typeface="Arial" charset="0"/>
              </a:rPr>
              <a:t>WIS-compliant server also supports this new OGC specification. </a:t>
            </a:r>
          </a:p>
          <a:p>
            <a:endParaRPr lang="en-US">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A160346-85CD-4F0B-AF02-5A5CF216EDF9}"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264CA0FA-87D2-4453-A92F-A95E28C39BFA}" type="slidenum">
              <a:rPr lang="en-US"/>
              <a:pPr/>
              <a:t>21</a:t>
            </a:fld>
            <a:endParaRPr lang="en-US"/>
          </a:p>
        </p:txBody>
      </p:sp>
      <p:sp>
        <p:nvSpPr>
          <p:cNvPr id="1927170" name="Rectangle 2"/>
          <p:cNvSpPr>
            <a:spLocks noGrp="1" noRot="1" noChangeAspect="1" noChangeArrowheads="1" noTextEdit="1"/>
          </p:cNvSpPr>
          <p:nvPr>
            <p:ph type="sldImg"/>
          </p:nvPr>
        </p:nvSpPr>
        <p:spPr>
          <a:ln/>
        </p:spPr>
      </p:sp>
      <p:sp>
        <p:nvSpPr>
          <p:cNvPr id="1927171" name="Rectangle 3"/>
          <p:cNvSpPr>
            <a:spLocks noGrp="1" noChangeArrowheads="1"/>
          </p:cNvSpPr>
          <p:nvPr>
            <p:ph type="body" idx="1"/>
          </p:nvPr>
        </p:nvSpPr>
        <p:spPr>
          <a:xfrm>
            <a:off x="603250" y="3656013"/>
            <a:ext cx="5591175" cy="5794375"/>
          </a:xfrm>
        </p:spPr>
        <p:txBody>
          <a:bodyPr/>
          <a:lstStyle/>
          <a:p>
            <a:r>
              <a:rPr lang="en-US" sz="1400">
                <a:latin typeface="Arial" charset="0"/>
              </a:rPr>
              <a:t>Let's look at some examples of what can be accomplished with WIS DAR.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F8F20C5D-04BB-4C79-A644-9338968C9E6B}"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6BCBC3C0-B5BB-4820-8035-C349D9C2FC6D}" type="slidenum">
              <a:rPr lang="en-US"/>
              <a:pPr/>
              <a:t>22</a:t>
            </a:fld>
            <a:endParaRPr lang="en-US"/>
          </a:p>
        </p:txBody>
      </p:sp>
      <p:sp>
        <p:nvSpPr>
          <p:cNvPr id="1964034" name="Rectangle 2"/>
          <p:cNvSpPr>
            <a:spLocks noGrp="1" noRot="1" noChangeAspect="1" noChangeArrowheads="1" noTextEdit="1"/>
          </p:cNvSpPr>
          <p:nvPr>
            <p:ph type="sldImg"/>
          </p:nvPr>
        </p:nvSpPr>
        <p:spPr>
          <a:ln/>
        </p:spPr>
      </p:sp>
      <p:sp>
        <p:nvSpPr>
          <p:cNvPr id="1964035" name="Rectangle 3"/>
          <p:cNvSpPr>
            <a:spLocks noGrp="1" noChangeArrowheads="1"/>
          </p:cNvSpPr>
          <p:nvPr>
            <p:ph type="body" idx="1"/>
          </p:nvPr>
        </p:nvSpPr>
        <p:spPr>
          <a:xfrm>
            <a:off x="603250" y="3656013"/>
            <a:ext cx="5591175" cy="5794375"/>
          </a:xfrm>
        </p:spPr>
        <p:txBody>
          <a:bodyPr/>
          <a:lstStyle/>
          <a:p>
            <a:r>
              <a:rPr lang="en-US" sz="1400">
                <a:latin typeface="Arial" charset="0"/>
              </a:rPr>
              <a:t>A primary objective of WIS is to expose the full set of GTS data available across WMO. </a:t>
            </a:r>
          </a:p>
          <a:p>
            <a:r>
              <a:rPr lang="en-US" sz="1400">
                <a:latin typeface="Arial" charset="0"/>
              </a:rPr>
              <a:t>Here is a simple portal showing how that data can be found through standard metadata and WIS DAR interoperable search.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16AFA2CE-236E-4690-A88A-D811D38CA582}"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4A51AF1E-8BC9-4BDF-B339-57534F15B71D}" type="slidenum">
              <a:rPr lang="en-US"/>
              <a:pPr/>
              <a:t>23</a:t>
            </a:fld>
            <a:endParaRPr lang="en-US"/>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a:xfrm>
            <a:off x="603250" y="3656013"/>
            <a:ext cx="5591175" cy="5794375"/>
          </a:xfrm>
        </p:spPr>
        <p:txBody>
          <a:bodyPr/>
          <a:lstStyle/>
          <a:p>
            <a:r>
              <a:rPr lang="en-US" sz="1400">
                <a:latin typeface="Arial" charset="0"/>
              </a:rPr>
              <a:t>Another objective of WIS is to be interoperable with the major international systems in which WMO collaborates. </a:t>
            </a:r>
          </a:p>
          <a:p>
            <a:r>
              <a:rPr lang="en-US" sz="1400">
                <a:latin typeface="Arial" charset="0"/>
              </a:rPr>
              <a:t>Here, we see a search portal that spans GCOS (Global Climate Observing System), GOOS (Global Ocean Observing System), </a:t>
            </a:r>
            <a:br>
              <a:rPr lang="en-US" sz="1400">
                <a:latin typeface="Arial" charset="0"/>
              </a:rPr>
            </a:br>
            <a:r>
              <a:rPr lang="en-US" sz="1400">
                <a:latin typeface="Arial" charset="0"/>
              </a:rPr>
              <a:t>and GTOS (Global Terrestrial Observing System). </a:t>
            </a:r>
          </a:p>
          <a:p>
            <a:r>
              <a:rPr lang="en-US" sz="1400">
                <a:latin typeface="Arial" charset="0"/>
              </a:rPr>
              <a:t>Through interoperable search, this portal can include all other </a:t>
            </a:r>
            <a:br>
              <a:rPr lang="en-US" sz="1400">
                <a:latin typeface="Arial" charset="0"/>
              </a:rPr>
            </a:br>
            <a:r>
              <a:rPr lang="en-US" sz="1400">
                <a:latin typeface="Arial" charset="0"/>
              </a:rPr>
              <a:t>WMO data offered thought WIS. Conversely, a WIS portal can include all of the GCOS, GOOS, and GTOS metadata through </a:t>
            </a:r>
            <a:br>
              <a:rPr lang="en-US" sz="1400">
                <a:latin typeface="Arial" charset="0"/>
              </a:rPr>
            </a:br>
            <a:r>
              <a:rPr lang="en-US" sz="1400">
                <a:latin typeface="Arial" charset="0"/>
              </a:rPr>
              <a:t>WIS DAR interoperable search.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BC6D4971-3FD4-480F-B996-2BA15EAD40D6}"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B9551C8A-187E-49C0-AF39-F8B17277B09F}" type="slidenum">
              <a:rPr lang="en-US"/>
              <a:pPr/>
              <a:t>24</a:t>
            </a:fld>
            <a:endParaRPr lang="en-US"/>
          </a:p>
        </p:txBody>
      </p:sp>
      <p:sp>
        <p:nvSpPr>
          <p:cNvPr id="1968130" name="Rectangle 2"/>
          <p:cNvSpPr>
            <a:spLocks noGrp="1" noRot="1" noChangeAspect="1" noChangeArrowheads="1" noTextEdit="1"/>
          </p:cNvSpPr>
          <p:nvPr>
            <p:ph type="sldImg"/>
          </p:nvPr>
        </p:nvSpPr>
        <p:spPr>
          <a:ln/>
        </p:spPr>
      </p:sp>
      <p:sp>
        <p:nvSpPr>
          <p:cNvPr id="1968131" name="Rectangle 3"/>
          <p:cNvSpPr>
            <a:spLocks noGrp="1" noChangeArrowheads="1"/>
          </p:cNvSpPr>
          <p:nvPr>
            <p:ph type="body" idx="1"/>
          </p:nvPr>
        </p:nvSpPr>
        <p:spPr>
          <a:xfrm>
            <a:off x="603250" y="3656013"/>
            <a:ext cx="5591175" cy="5794375"/>
          </a:xfrm>
        </p:spPr>
        <p:txBody>
          <a:bodyPr/>
          <a:lstStyle/>
          <a:p>
            <a:r>
              <a:rPr lang="en-US" sz="1400">
                <a:latin typeface="Arial" charset="0"/>
              </a:rPr>
              <a:t>There are many data portals around the world that can take advantage of WMO data and information resources because of the WIS DAR interoperable search. Here we see one of the portals to the Global Earth Observations System of Systems (GEOSS).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14C72279-64E5-4965-AEC9-48CCBEA59431}"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489D0286-BC12-459F-812D-C8C4E5C71F87}" type="slidenum">
              <a:rPr lang="en-US"/>
              <a:pPr/>
              <a:t>25</a:t>
            </a:fld>
            <a:endParaRPr lang="en-US"/>
          </a:p>
        </p:txBody>
      </p:sp>
      <p:sp>
        <p:nvSpPr>
          <p:cNvPr id="1974274" name="Rectangle 2"/>
          <p:cNvSpPr>
            <a:spLocks noGrp="1" noRot="1" noChangeAspect="1" noChangeArrowheads="1" noTextEdit="1"/>
          </p:cNvSpPr>
          <p:nvPr>
            <p:ph type="sldImg"/>
          </p:nvPr>
        </p:nvSpPr>
        <p:spPr>
          <a:ln/>
        </p:spPr>
      </p:sp>
      <p:sp>
        <p:nvSpPr>
          <p:cNvPr id="1974275" name="Rectangle 3"/>
          <p:cNvSpPr>
            <a:spLocks noGrp="1" noChangeArrowheads="1"/>
          </p:cNvSpPr>
          <p:nvPr>
            <p:ph type="body" idx="1"/>
          </p:nvPr>
        </p:nvSpPr>
        <p:spPr>
          <a:xfrm>
            <a:off x="603250" y="3656013"/>
            <a:ext cx="5591175" cy="5794375"/>
          </a:xfrm>
        </p:spPr>
        <p:txBody>
          <a:bodyPr/>
          <a:lstStyle/>
          <a:p>
            <a:r>
              <a:rPr lang="en-US" sz="1400">
                <a:latin typeface="Arial" charset="0"/>
              </a:rPr>
              <a:t>Because WIS adopted the network search standard used by libraries worldwide, the DAR function is interoperable with library catalogs.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05E60CC0-8B27-4FB4-AEB2-8F8A3834B78A}"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730AD495-07B5-426A-9594-052E893744DF}" type="slidenum">
              <a:rPr lang="en-US"/>
              <a:pPr/>
              <a:t>26</a:t>
            </a:fld>
            <a:endParaRPr lang="en-US"/>
          </a:p>
        </p:txBody>
      </p:sp>
      <p:sp>
        <p:nvSpPr>
          <p:cNvPr id="1976322" name="Rectangle 2"/>
          <p:cNvSpPr>
            <a:spLocks noGrp="1" noRot="1" noChangeAspect="1" noChangeArrowheads="1" noTextEdit="1"/>
          </p:cNvSpPr>
          <p:nvPr>
            <p:ph type="sldImg"/>
          </p:nvPr>
        </p:nvSpPr>
        <p:spPr>
          <a:ln/>
        </p:spPr>
      </p:sp>
      <p:sp>
        <p:nvSpPr>
          <p:cNvPr id="1976323" name="Rectangle 3"/>
          <p:cNvSpPr>
            <a:spLocks noGrp="1" noChangeArrowheads="1"/>
          </p:cNvSpPr>
          <p:nvPr>
            <p:ph type="body" idx="1"/>
          </p:nvPr>
        </p:nvSpPr>
        <p:spPr>
          <a:xfrm>
            <a:off x="603250" y="3656013"/>
            <a:ext cx="5591175" cy="5794375"/>
          </a:xfrm>
        </p:spPr>
        <p:txBody>
          <a:bodyPr/>
          <a:lstStyle/>
          <a:p>
            <a:r>
              <a:rPr lang="en-US" sz="1400">
                <a:latin typeface="Arial" charset="0"/>
              </a:rPr>
              <a:t>And, many libraries are making the full content of books available online for free as well.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425415EB-EE10-4864-97FB-8C04078D6914}"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08501D56-81F3-4934-A488-67A885D6F747}" type="slidenum">
              <a:rPr lang="en-US"/>
              <a:pPr/>
              <a:t>34</a:t>
            </a:fld>
            <a:endParaRPr lang="en-US"/>
          </a:p>
        </p:txBody>
      </p:sp>
      <p:sp>
        <p:nvSpPr>
          <p:cNvPr id="1925122" name="Rectangle 2"/>
          <p:cNvSpPr>
            <a:spLocks noGrp="1" noRot="1" noChangeAspect="1" noChangeArrowheads="1" noTextEdit="1"/>
          </p:cNvSpPr>
          <p:nvPr>
            <p:ph type="sldImg"/>
          </p:nvPr>
        </p:nvSpPr>
        <p:spPr>
          <a:ln/>
        </p:spPr>
      </p:sp>
      <p:sp>
        <p:nvSpPr>
          <p:cNvPr id="1925123" name="Rectangle 3"/>
          <p:cNvSpPr>
            <a:spLocks noGrp="1" noChangeArrowheads="1"/>
          </p:cNvSpPr>
          <p:nvPr>
            <p:ph type="body" idx="1"/>
          </p:nvPr>
        </p:nvSpPr>
        <p:spPr>
          <a:xfrm>
            <a:off x="603250" y="3656013"/>
            <a:ext cx="5591175" cy="5794375"/>
          </a:xfrm>
        </p:spPr>
        <p:txBody>
          <a:bodyPr/>
          <a:lstStyle/>
          <a:p>
            <a:r>
              <a:rPr lang="en-US" sz="1400">
                <a:latin typeface="Arial" charset="0"/>
              </a:rPr>
              <a:t>Now, I'd like to turn to a very practical question: </a:t>
            </a:r>
            <a:br>
              <a:rPr lang="en-US" sz="1400">
                <a:latin typeface="Arial" charset="0"/>
              </a:rPr>
            </a:br>
            <a:r>
              <a:rPr lang="en-US" altLang="ja-JP" sz="1400">
                <a:latin typeface="Arial" charset="0"/>
              </a:rPr>
              <a:t>How do we implement WIS DAR?</a:t>
            </a:r>
            <a:r>
              <a:rPr lang="en-US" altLang="ja-JP" sz="1400">
                <a:solidFill>
                  <a:schemeClr val="bg2"/>
                </a:solidFill>
                <a:latin typeface="Arial" charset="0"/>
              </a:rPr>
              <a:t> </a:t>
            </a:r>
            <a:endParaRPr lang="en-US" sz="1400">
              <a:solidFill>
                <a:schemeClr val="bg2"/>
              </a:solidFill>
              <a:latin typeface="Arial"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a:t>
            </a:r>
            <a:r>
              <a:rPr lang="en-US" baseline="0" dirty="0" smtClean="0"/>
              <a:t> the above address then you can copy the java script for creating the SRU text and send that to the server of your choice. Alternatively you can construct the same type of logic in your own preferred script </a:t>
            </a:r>
            <a:r>
              <a:rPr lang="en-US" baseline="0" dirty="0" err="1" smtClean="0"/>
              <a:t>eg</a:t>
            </a:r>
            <a:r>
              <a:rPr lang="en-US" baseline="0" dirty="0" smtClean="0"/>
              <a:t> PHP as done in our training page</a:t>
            </a:r>
            <a:endParaRPr lang="en-US" dirty="0"/>
          </a:p>
        </p:txBody>
      </p:sp>
      <p:sp>
        <p:nvSpPr>
          <p:cNvPr id="4" name="Header Placeholder 3"/>
          <p:cNvSpPr>
            <a:spLocks noGrp="1"/>
          </p:cNvSpPr>
          <p:nvPr>
            <p:ph type="hdr" sz="quarter" idx="10"/>
          </p:nvPr>
        </p:nvSpPr>
        <p:spPr/>
        <p:txBody>
          <a:bodyPr/>
          <a:lstStyle/>
          <a:p>
            <a:r>
              <a:rPr lang="en-US" smtClean="0"/>
              <a:t>WIS-DAR  102</a:t>
            </a:r>
            <a:endParaRPr lang="en-US"/>
          </a:p>
        </p:txBody>
      </p:sp>
      <p:sp>
        <p:nvSpPr>
          <p:cNvPr id="5" name="Date Placeholder 4"/>
          <p:cNvSpPr>
            <a:spLocks noGrp="1"/>
          </p:cNvSpPr>
          <p:nvPr>
            <p:ph type="dt" idx="11"/>
          </p:nvPr>
        </p:nvSpPr>
        <p:spPr/>
        <p:txBody>
          <a:bodyPr/>
          <a:lstStyle/>
          <a:p>
            <a:fld id="{B6C70AA7-4B88-4B3E-BD7D-76CEB02017CD}" type="datetime3">
              <a:rPr lang="en-US" smtClean="0"/>
              <a:pPr/>
              <a:t>12 November 2013</a:t>
            </a:fld>
            <a:endParaRPr lang="en-US"/>
          </a:p>
        </p:txBody>
      </p:sp>
      <p:sp>
        <p:nvSpPr>
          <p:cNvPr id="6" name="Slide Number Placeholder 5"/>
          <p:cNvSpPr>
            <a:spLocks noGrp="1"/>
          </p:cNvSpPr>
          <p:nvPr>
            <p:ph type="sldNum" sz="quarter" idx="12"/>
          </p:nvPr>
        </p:nvSpPr>
        <p:spPr/>
        <p:txBody>
          <a:bodyPr/>
          <a:lstStyle/>
          <a:p>
            <a:fld id="{9AF374A5-EF2F-43BC-A58F-A0A4D1AF647C}" type="slidenum">
              <a:rPr lang="en-US" smtClean="0"/>
              <a:pPr/>
              <a:t>35</a:t>
            </a:fld>
            <a:endParaRPr lang="en-US"/>
          </a:p>
        </p:txBody>
      </p:sp>
    </p:spTree>
    <p:extLst>
      <p:ext uri="{BB962C8B-B14F-4D97-AF65-F5344CB8AC3E}">
        <p14:creationId xmlns:p14="http://schemas.microsoft.com/office/powerpoint/2010/main" val="1789433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E6C5FF5-69CE-402A-8A6E-438F59120893}"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015423FF-C29F-421E-B29E-58824611D9C8}" type="slidenum">
              <a:rPr lang="en-US"/>
              <a:pPr/>
              <a:t>37</a:t>
            </a:fld>
            <a:endParaRPr lang="en-US"/>
          </a:p>
        </p:txBody>
      </p:sp>
      <p:sp>
        <p:nvSpPr>
          <p:cNvPr id="1918978" name="Rectangle 2"/>
          <p:cNvSpPr>
            <a:spLocks noGrp="1" noRot="1" noChangeAspect="1" noChangeArrowheads="1" noTextEdit="1"/>
          </p:cNvSpPr>
          <p:nvPr>
            <p:ph type="sldImg"/>
          </p:nvPr>
        </p:nvSpPr>
        <p:spPr>
          <a:ln/>
        </p:spPr>
      </p:sp>
      <p:sp>
        <p:nvSpPr>
          <p:cNvPr id="1918979" name="Rectangle 3"/>
          <p:cNvSpPr>
            <a:spLocks noGrp="1" noChangeArrowheads="1"/>
          </p:cNvSpPr>
          <p:nvPr>
            <p:ph type="body" idx="1"/>
          </p:nvPr>
        </p:nvSpPr>
        <p:spPr>
          <a:xfrm>
            <a:off x="603250" y="3656013"/>
            <a:ext cx="5591175" cy="5794375"/>
          </a:xfrm>
        </p:spPr>
        <p:txBody>
          <a:bodyPr/>
          <a:lstStyle/>
          <a:p>
            <a:r>
              <a:rPr lang="en-US" sz="1400" dirty="0">
                <a:latin typeface="Arial" charset="0"/>
              </a:rPr>
              <a:t>As you know, existing </a:t>
            </a:r>
            <a:r>
              <a:rPr lang="en-US" sz="1400" dirty="0" err="1">
                <a:latin typeface="Arial" charset="0"/>
              </a:rPr>
              <a:t>centres</a:t>
            </a:r>
            <a:r>
              <a:rPr lang="en-US" sz="1400" dirty="0">
                <a:latin typeface="Arial" charset="0"/>
              </a:rPr>
              <a:t> within WMO Member States may apply for designation as a WIS </a:t>
            </a:r>
            <a:r>
              <a:rPr lang="en-NZ" sz="1400" dirty="0" smtClean="0">
                <a:latin typeface="Arial" charset="0"/>
              </a:rPr>
              <a:t>centre. </a:t>
            </a:r>
            <a:r>
              <a:rPr lang="en-NZ" sz="1400" dirty="0">
                <a:latin typeface="Arial" charset="0"/>
              </a:rPr>
              <a:t>Each WIS Centre must demonstrate its </a:t>
            </a:r>
            <a:r>
              <a:rPr lang="en-US" sz="1400" dirty="0">
                <a:latin typeface="Arial" charset="0"/>
              </a:rPr>
              <a:t>ability to implement the WIS Compliance Specifications. </a:t>
            </a:r>
          </a:p>
          <a:p>
            <a:r>
              <a:rPr lang="en-US" sz="1400" dirty="0">
                <a:latin typeface="Arial" charset="0"/>
              </a:rPr>
              <a:t>The WIS DAR interface is </a:t>
            </a:r>
            <a:r>
              <a:rPr lang="en-US" sz="1400" dirty="0" smtClean="0"/>
              <a:t>defined in Manual on WIS Part 4.9, Technical Specification 8, requires that the WIS Centre exposes to the Internet an interoperable search interface compliant with ISO 23950 SRU  using SRU Contextual Query Language (CQL) level 2 </a:t>
            </a:r>
          </a:p>
          <a:p>
            <a:r>
              <a:rPr lang="en-US" sz="1400" dirty="0" smtClean="0">
                <a:latin typeface="Arial" charset="0"/>
              </a:rPr>
              <a:t>Furthermore,</a:t>
            </a:r>
            <a:r>
              <a:rPr lang="en-US" sz="1400" baseline="0" dirty="0" smtClean="0">
                <a:latin typeface="Arial" charset="0"/>
              </a:rPr>
              <a:t> it requires that in addition to full text search, a WIS-compliant SRU server shall search at least eight indexes as character strings (abstract, title,  author, keywords, format, identifier, type and Coordinate Reference System (CRS)); at least five </a:t>
            </a:r>
          </a:p>
          <a:p>
            <a:r>
              <a:rPr lang="en-US" sz="1400" baseline="0" dirty="0" smtClean="0">
                <a:latin typeface="Arial" charset="0"/>
              </a:rPr>
              <a:t>indexes as ordered dates (</a:t>
            </a:r>
            <a:r>
              <a:rPr lang="en-US" sz="1400" baseline="0" dirty="0" err="1" smtClean="0">
                <a:latin typeface="Arial" charset="0"/>
              </a:rPr>
              <a:t>creationDate</a:t>
            </a:r>
            <a:r>
              <a:rPr lang="en-US" sz="1400" baseline="0" dirty="0" smtClean="0">
                <a:latin typeface="Arial" charset="0"/>
              </a:rPr>
              <a:t>, </a:t>
            </a:r>
            <a:r>
              <a:rPr lang="en-US" sz="1400" baseline="0" dirty="0" err="1" smtClean="0">
                <a:latin typeface="Arial" charset="0"/>
              </a:rPr>
              <a:t>modificationDate</a:t>
            </a:r>
            <a:r>
              <a:rPr lang="en-US" sz="1400" baseline="0" dirty="0" smtClean="0">
                <a:latin typeface="Arial" charset="0"/>
              </a:rPr>
              <a:t>, </a:t>
            </a:r>
            <a:r>
              <a:rPr lang="en-US" sz="1400" baseline="0" dirty="0" err="1" smtClean="0">
                <a:latin typeface="Arial" charset="0"/>
              </a:rPr>
              <a:t>publicationDate</a:t>
            </a:r>
            <a:r>
              <a:rPr lang="en-US" sz="1400" baseline="0" dirty="0" smtClean="0">
                <a:latin typeface="Arial" charset="0"/>
              </a:rPr>
              <a:t>, </a:t>
            </a:r>
            <a:r>
              <a:rPr lang="en-US" sz="1400" baseline="0" dirty="0" err="1" smtClean="0">
                <a:latin typeface="Arial" charset="0"/>
              </a:rPr>
              <a:t>beginningDate</a:t>
            </a:r>
            <a:r>
              <a:rPr lang="en-US" sz="1400" baseline="0" dirty="0" smtClean="0">
                <a:latin typeface="Arial" charset="0"/>
              </a:rPr>
              <a:t>, </a:t>
            </a:r>
            <a:r>
              <a:rPr lang="en-US" sz="1400" baseline="0" dirty="0" err="1" smtClean="0">
                <a:latin typeface="Arial" charset="0"/>
              </a:rPr>
              <a:t>endingDate</a:t>
            </a:r>
            <a:r>
              <a:rPr lang="en-US" sz="1400" baseline="0" dirty="0" smtClean="0">
                <a:latin typeface="Arial" charset="0"/>
              </a:rPr>
              <a:t>); and the index “bounds” as geographic coordinates (decimal degrees and space delimited, in the following order: north, west, south, east) </a:t>
            </a:r>
            <a:r>
              <a:rPr lang="en-US" sz="1400" dirty="0" smtClean="0">
                <a:latin typeface="Arial" charset="0"/>
              </a:rPr>
              <a:t>.</a:t>
            </a:r>
            <a:endParaRPr lang="en-US" sz="1400" dirty="0">
              <a:latin typeface="Arial" charset="0"/>
            </a:endParaRPr>
          </a:p>
          <a:p>
            <a:endParaRPr lang="en-US" sz="14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04143D-C013-461A-8B28-9D7B4886389D}" type="slidenum">
              <a:rPr lang="en-US">
                <a:solidFill>
                  <a:prstClr val="black"/>
                </a:solidFill>
              </a:rPr>
              <a:pPr>
                <a:defRPr/>
              </a:pPr>
              <a:t>3</a:t>
            </a:fld>
            <a:endParaRPr lang="en-US">
              <a:solidFill>
                <a:prstClr val="black"/>
              </a:solidFill>
            </a:endParaRPr>
          </a:p>
        </p:txBody>
      </p:sp>
      <p:sp>
        <p:nvSpPr>
          <p:cNvPr id="5122" name="Rectangle 2"/>
          <p:cNvSpPr>
            <a:spLocks noGrp="1" noRot="1" noChangeAspect="1" noChangeArrowheads="1" noTextEdit="1"/>
          </p:cNvSpPr>
          <p:nvPr>
            <p:ph type="sldImg"/>
          </p:nvPr>
        </p:nvSpPr>
        <p:spPr>
          <a:xfrm>
            <a:off x="698500" y="763588"/>
            <a:ext cx="5386388" cy="3730625"/>
          </a:xfrm>
          <a:ln/>
        </p:spPr>
      </p:sp>
      <p:sp>
        <p:nvSpPr>
          <p:cNvPr id="5123" name="Rectangle 3"/>
          <p:cNvSpPr>
            <a:spLocks noGrp="1" noChangeArrowheads="1"/>
          </p:cNvSpPr>
          <p:nvPr>
            <p:ph type="body" idx="1"/>
          </p:nvPr>
        </p:nvSpPr>
        <p:spPr>
          <a:xfrm>
            <a:off x="399679" y="4723771"/>
            <a:ext cx="5927510" cy="4823725"/>
          </a:xfrm>
        </p:spPr>
        <p:txBody>
          <a:bodyPr/>
          <a:lstStyle/>
          <a:p>
            <a:pPr marL="228600" indent="-228600">
              <a:defRPr/>
            </a:pPr>
            <a:r>
              <a:rPr lang="en-GB" dirty="0" smtClean="0"/>
              <a:t>Note </a:t>
            </a:r>
            <a:r>
              <a:rPr lang="en-GB" dirty="0"/>
              <a:t>that the WIS diagrams are functional descriptions. Information paths will vary. For instance, a user finding information in the GISC catalogue will be directed to the data custodian, most likely a DCPC or NC to access the information. In this way, all the security, charging and volume measurements are managed at the data download stage by the custodian, not by the GISC. For instance, using the Global Marine Distress Signal System (GMDSS), a user could be directed to the GMDSS web site as follows:</a:t>
            </a:r>
            <a:endParaRPr lang="en-US" dirty="0"/>
          </a:p>
          <a:p>
            <a:pPr marL="228600" indent="-228600">
              <a:defRPr/>
            </a:pPr>
            <a:r>
              <a:rPr lang="en-GB" dirty="0"/>
              <a:t>The GMDSS publishes its metadata to the GISC catalogue (advising it has forecasts and warnings for </a:t>
            </a:r>
            <a:r>
              <a:rPr lang="en-GB" dirty="0" err="1"/>
              <a:t>Metarea</a:t>
            </a:r>
            <a:r>
              <a:rPr lang="en-GB" dirty="0"/>
              <a:t> One)</a:t>
            </a:r>
          </a:p>
          <a:p>
            <a:pPr marL="228600" indent="-228600">
              <a:defRPr/>
            </a:pPr>
            <a:r>
              <a:rPr lang="en-GB" dirty="0"/>
              <a:t>The user wants to search the metadata and retrieve information (for example “marine warnings in area bounded by 40W to 10W and 45N to 70N”)</a:t>
            </a:r>
          </a:p>
          <a:p>
            <a:pPr marL="228600" indent="-228600">
              <a:defRPr/>
            </a:pPr>
            <a:r>
              <a:rPr lang="en-GB" dirty="0"/>
              <a:t>The user searches the GISC DAR service for information (</a:t>
            </a:r>
            <a:r>
              <a:rPr lang="en-GB" dirty="0" err="1"/>
              <a:t>ie</a:t>
            </a:r>
            <a:r>
              <a:rPr lang="en-GB" dirty="0"/>
              <a:t> sends a search request to the GISC)</a:t>
            </a:r>
          </a:p>
          <a:p>
            <a:pPr marL="228600" indent="-228600">
              <a:defRPr/>
            </a:pPr>
            <a:r>
              <a:rPr lang="en-GB" dirty="0"/>
              <a:t>The DAR returns a list of solutions to the user (such as a sorted list of possible marine forecasts and warnings registered at the GISC – several of which point to the website http://weather.gmdss.org/I.html)  </a:t>
            </a:r>
          </a:p>
          <a:p>
            <a:pPr marL="228600" indent="-228600">
              <a:defRPr/>
            </a:pPr>
            <a:r>
              <a:rPr lang="en-GB" dirty="0"/>
              <a:t>The user selects a solution and visits the custodians centre, in this case the GMDSS website</a:t>
            </a:r>
          </a:p>
          <a:p>
            <a:pPr marL="228600" indent="-228600">
              <a:defRPr/>
            </a:pPr>
            <a:r>
              <a:rPr lang="en-GB" dirty="0"/>
              <a:t>The centre then downloads the data to the requestor</a:t>
            </a:r>
          </a:p>
          <a:p>
            <a:pPr marL="228600" indent="-228600">
              <a:defRPr/>
            </a:pPr>
            <a:r>
              <a:rPr lang="en-GB" dirty="0"/>
              <a:t>Security, authentication, authorization and even charging mechanisms are managed by the centre. WIS does not try to enter into financial actions or, outside of collaborative virtual organisation agreements, try to pass user roles or validation to the custodian.</a:t>
            </a:r>
            <a:endParaRPr lang="en-US" dirty="0"/>
          </a:p>
          <a:p>
            <a:pPr marL="228600" indent="-228600">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E78819A-540D-4EC5-BBEB-DD9D2CA2EF7E}"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90F23A3E-22F9-4849-90C0-EA365EE64AC1}" type="slidenum">
              <a:rPr lang="en-US"/>
              <a:pPr/>
              <a:t>38</a:t>
            </a:fld>
            <a:endParaRPr lang="en-US"/>
          </a:p>
        </p:txBody>
      </p:sp>
      <p:sp>
        <p:nvSpPr>
          <p:cNvPr id="1910786" name="Rectangle 2"/>
          <p:cNvSpPr>
            <a:spLocks noGrp="1" noRot="1" noChangeAspect="1" noChangeArrowheads="1" noTextEdit="1"/>
          </p:cNvSpPr>
          <p:nvPr>
            <p:ph type="sldImg"/>
          </p:nvPr>
        </p:nvSpPr>
        <p:spPr>
          <a:ln/>
        </p:spPr>
      </p:sp>
      <p:sp>
        <p:nvSpPr>
          <p:cNvPr id="1910787" name="Rectangle 3"/>
          <p:cNvSpPr>
            <a:spLocks noGrp="1" noChangeArrowheads="1"/>
          </p:cNvSpPr>
          <p:nvPr>
            <p:ph type="body" idx="1"/>
          </p:nvPr>
        </p:nvSpPr>
        <p:spPr>
          <a:xfrm>
            <a:off x="603250" y="3656013"/>
            <a:ext cx="5591175" cy="5794375"/>
          </a:xfrm>
        </p:spPr>
        <p:txBody>
          <a:bodyPr/>
          <a:lstStyle/>
          <a:p>
            <a:r>
              <a:rPr lang="en-US" sz="1400">
                <a:latin typeface="Arial" charset="0"/>
              </a:rPr>
              <a:t>Various technology solutions (freeware and commercial) are available to add ISO 23950 SRU to existing search mechanisms. </a:t>
            </a:r>
            <a:br>
              <a:rPr lang="en-US" sz="1400">
                <a:latin typeface="Arial" charset="0"/>
              </a:rPr>
            </a:br>
            <a:r>
              <a:rPr lang="en-US" sz="1400">
                <a:latin typeface="Arial" charset="0"/>
              </a:rPr>
              <a:t>A typical approach is to add SRU to an ODBC or JDBC database query populated with metadata. Another approach is to add an </a:t>
            </a:r>
            <a:br>
              <a:rPr lang="en-US" sz="1400">
                <a:latin typeface="Arial" charset="0"/>
              </a:rPr>
            </a:br>
            <a:r>
              <a:rPr lang="en-US" sz="1400">
                <a:latin typeface="Arial" charset="0"/>
              </a:rPr>
              <a:t>SRU adapter to the advanced search API offered by Google, </a:t>
            </a:r>
            <a:br>
              <a:rPr lang="en-US" sz="1400">
                <a:latin typeface="Arial" charset="0"/>
              </a:rPr>
            </a:br>
            <a:r>
              <a:rPr lang="en-US" sz="1400">
                <a:latin typeface="Arial" charset="0"/>
              </a:rPr>
              <a:t>Yahoo, and other search services. </a:t>
            </a:r>
          </a:p>
          <a:p>
            <a:r>
              <a:rPr lang="en-US" sz="1400">
                <a:latin typeface="Arial" charset="0"/>
              </a:rPr>
              <a:t>For those who need a metadata maintenance tool as well, </a:t>
            </a:r>
            <a:br>
              <a:rPr lang="en-US" sz="1400">
                <a:latin typeface="Arial" charset="0"/>
              </a:rPr>
            </a:br>
            <a:r>
              <a:rPr lang="en-US" sz="1400">
                <a:latin typeface="Arial" charset="0"/>
              </a:rPr>
              <a:t>the Geonetwork Opensource freeware has ISO 23950 SRU </a:t>
            </a:r>
            <a:br>
              <a:rPr lang="en-US" sz="1400">
                <a:latin typeface="Arial" charset="0"/>
              </a:rPr>
            </a:br>
            <a:r>
              <a:rPr lang="en-US" sz="1400">
                <a:latin typeface="Arial" charset="0"/>
              </a:rPr>
              <a:t>support built-in.</a:t>
            </a:r>
          </a:p>
          <a:p>
            <a:r>
              <a:rPr lang="en-US" sz="1400">
                <a:latin typeface="Arial" charset="0"/>
              </a:rPr>
              <a:t>Older services supporting classic ISO 23950 (sometimes </a:t>
            </a:r>
            <a:br>
              <a:rPr lang="en-US" sz="1400">
                <a:latin typeface="Arial" charset="0"/>
              </a:rPr>
            </a:br>
            <a:r>
              <a:rPr lang="en-US" sz="1400">
                <a:latin typeface="Arial" charset="0"/>
              </a:rPr>
              <a:t>known as "Z39.50") can use the freeware YAZ Gateway </a:t>
            </a:r>
            <a:br>
              <a:rPr lang="en-US" sz="1400">
                <a:latin typeface="Arial" charset="0"/>
              </a:rPr>
            </a:br>
            <a:r>
              <a:rPr lang="en-US" sz="1400">
                <a:latin typeface="Arial" charset="0"/>
              </a:rPr>
              <a:t>to support SRU</a:t>
            </a:r>
          </a:p>
          <a:p>
            <a:r>
              <a:rPr lang="en-US" sz="1400">
                <a:latin typeface="Arial" charset="0"/>
              </a:rPr>
              <a:t>If you need to support the OGC CSW interface, use the free </a:t>
            </a:r>
            <a:br>
              <a:rPr lang="en-US" sz="1400">
                <a:latin typeface="Arial" charset="0"/>
              </a:rPr>
            </a:br>
            <a:r>
              <a:rPr lang="en-US" sz="1400">
                <a:latin typeface="Arial" charset="0"/>
              </a:rPr>
              <a:t>SRU-CSW gateway developed by WMO and operated by </a:t>
            </a:r>
            <a:br>
              <a:rPr lang="en-US" sz="1400">
                <a:latin typeface="Arial" charset="0"/>
              </a:rPr>
            </a:br>
            <a:r>
              <a:rPr lang="en-US" sz="1400">
                <a:latin typeface="Arial" charset="0"/>
              </a:rPr>
              <a:t>the U.S. Federal Geographic Data Committee.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5706E58-1AEF-4DFB-A153-42C5B626EB17}"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36928E31-1F88-4B00-BE8D-EAA7C66D1F57}" type="slidenum">
              <a:rPr lang="en-US"/>
              <a:pPr/>
              <a:t>39</a:t>
            </a:fld>
            <a:endParaRPr lang="en-US"/>
          </a:p>
        </p:txBody>
      </p:sp>
      <p:sp>
        <p:nvSpPr>
          <p:cNvPr id="1904642" name="Rectangle 2"/>
          <p:cNvSpPr>
            <a:spLocks noGrp="1" noRot="1" noChangeAspect="1" noChangeArrowheads="1" noTextEdit="1"/>
          </p:cNvSpPr>
          <p:nvPr>
            <p:ph type="sldImg"/>
          </p:nvPr>
        </p:nvSpPr>
        <p:spPr>
          <a:ln/>
        </p:spPr>
      </p:sp>
      <p:sp>
        <p:nvSpPr>
          <p:cNvPr id="1904643" name="Rectangle 3"/>
          <p:cNvSpPr>
            <a:spLocks noGrp="1" noChangeArrowheads="1"/>
          </p:cNvSpPr>
          <p:nvPr>
            <p:ph type="body" idx="1"/>
          </p:nvPr>
        </p:nvSpPr>
        <p:spPr>
          <a:xfrm>
            <a:off x="603250" y="3656013"/>
            <a:ext cx="5591175" cy="5794375"/>
          </a:xfrm>
        </p:spPr>
        <p:txBody>
          <a:bodyPr/>
          <a:lstStyle/>
          <a:p>
            <a:r>
              <a:rPr lang="en-US" sz="1400">
                <a:latin typeface="Arial" charset="0"/>
              </a:rPr>
              <a:t>You can find useful documents about implementing the WIS DAR interface at this URL. </a:t>
            </a:r>
          </a:p>
          <a:p>
            <a:endParaRPr lang="en-NZ" sz="1400">
              <a:latin typeface="Arial" charset="0"/>
            </a:endParaRP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A6B8E4FC-3D85-49A5-BFC5-68EFAC29A7CD}"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EDF8AE8A-C18A-471D-9EC2-EAD051978CC5}" type="slidenum">
              <a:rPr lang="en-US"/>
              <a:pPr/>
              <a:t>40</a:t>
            </a:fld>
            <a:endParaRPr lang="en-US"/>
          </a:p>
        </p:txBody>
      </p:sp>
      <p:sp>
        <p:nvSpPr>
          <p:cNvPr id="1906690" name="Rectangle 2"/>
          <p:cNvSpPr>
            <a:spLocks noGrp="1" noRot="1" noChangeAspect="1" noChangeArrowheads="1" noTextEdit="1"/>
          </p:cNvSpPr>
          <p:nvPr>
            <p:ph type="sldImg"/>
          </p:nvPr>
        </p:nvSpPr>
        <p:spPr>
          <a:ln/>
        </p:spPr>
      </p:sp>
      <p:sp>
        <p:nvSpPr>
          <p:cNvPr id="1906691" name="Rectangle 3"/>
          <p:cNvSpPr>
            <a:spLocks noGrp="1" noChangeArrowheads="1"/>
          </p:cNvSpPr>
          <p:nvPr>
            <p:ph type="body" idx="1"/>
          </p:nvPr>
        </p:nvSpPr>
        <p:spPr>
          <a:xfrm>
            <a:off x="603250" y="3656013"/>
            <a:ext cx="5591175" cy="5794375"/>
          </a:xfrm>
        </p:spPr>
        <p:txBody>
          <a:bodyPr/>
          <a:lstStyle/>
          <a:p>
            <a:r>
              <a:rPr lang="en-US" sz="1400">
                <a:latin typeface="Arial" charset="0"/>
              </a:rPr>
              <a:t>Here is a brief summary of the key points addressed in this presentation:</a:t>
            </a:r>
          </a:p>
          <a:p>
            <a:r>
              <a:rPr lang="en-US" sz="1400">
                <a:latin typeface="Arial" charset="0"/>
              </a:rPr>
              <a:t>1.  What is the objective of WIS DAR? </a:t>
            </a:r>
            <a:br>
              <a:rPr lang="en-US" sz="1400">
                <a:latin typeface="Arial" charset="0"/>
              </a:rPr>
            </a:br>
            <a:r>
              <a:rPr lang="en-US" sz="1400">
                <a:latin typeface="Arial" charset="0"/>
              </a:rPr>
              <a:t>2.  What is the general approach? </a:t>
            </a:r>
            <a:br>
              <a:rPr lang="en-US" sz="1400">
                <a:latin typeface="Arial" charset="0"/>
              </a:rPr>
            </a:br>
            <a:r>
              <a:rPr lang="en-US" sz="1400">
                <a:latin typeface="Arial" charset="0"/>
              </a:rPr>
              <a:t>3.  What do we mean by interoperability?</a:t>
            </a:r>
            <a:br>
              <a:rPr lang="en-US" sz="1400">
                <a:latin typeface="Arial" charset="0"/>
              </a:rPr>
            </a:br>
            <a:r>
              <a:rPr lang="en-US" sz="1400">
                <a:latin typeface="Arial" charset="0"/>
              </a:rPr>
              <a:t>4.  How does interoperable search work?</a:t>
            </a:r>
            <a:br>
              <a:rPr lang="en-US" sz="1400">
                <a:latin typeface="Arial" charset="0"/>
              </a:rPr>
            </a:br>
            <a:r>
              <a:rPr lang="en-US" sz="1400">
                <a:latin typeface="Arial" charset="0"/>
              </a:rPr>
              <a:t>5.  What can be accomplished with WIS DAR?</a:t>
            </a:r>
            <a:br>
              <a:rPr lang="en-US" sz="1400">
                <a:latin typeface="Arial" charset="0"/>
              </a:rPr>
            </a:br>
            <a:r>
              <a:rPr lang="en-US" sz="1400">
                <a:latin typeface="Arial" charset="0"/>
              </a:rPr>
              <a:t>6.  </a:t>
            </a:r>
            <a:r>
              <a:rPr lang="en-US" altLang="ja-JP" sz="1400">
                <a:latin typeface="Arial" charset="0"/>
              </a:rPr>
              <a:t>How do we implement WIS DAR?</a:t>
            </a:r>
            <a:br>
              <a:rPr lang="en-US" altLang="ja-JP" sz="1400">
                <a:latin typeface="Arial" charset="0"/>
              </a:rPr>
            </a:br>
            <a:endParaRPr lang="en-US" altLang="ja-JP" sz="1400">
              <a:latin typeface="Arial" charset="0"/>
            </a:endParaRPr>
          </a:p>
          <a:p>
            <a:r>
              <a:rPr lang="en-US" sz="1400">
                <a:latin typeface="Arial" charset="0"/>
              </a:rPr>
              <a:t>This concludes my presentation</a:t>
            </a:r>
            <a:r>
              <a:rPr lang="en-NZ" sz="1400">
                <a:latin typeface="Arial" charset="0"/>
              </a:rPr>
              <a:t>, and I welcome your questions.</a:t>
            </a:r>
          </a:p>
          <a:p>
            <a:endParaRPr lang="en-US" sz="14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55897DC6-083A-4932-87C7-CA281F493791}"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B88BEE60-AF42-4EFE-8DFA-D255B71F671B}" type="slidenum">
              <a:rPr lang="en-US"/>
              <a:pPr/>
              <a:t>4</a:t>
            </a:fld>
            <a:endParaRPr lang="en-US"/>
          </a:p>
        </p:txBody>
      </p:sp>
      <p:sp>
        <p:nvSpPr>
          <p:cNvPr id="1931266" name="Rectangle 2"/>
          <p:cNvSpPr>
            <a:spLocks noGrp="1" noRot="1" noChangeAspect="1" noChangeArrowheads="1" noTextEdit="1"/>
          </p:cNvSpPr>
          <p:nvPr>
            <p:ph type="sldImg"/>
          </p:nvPr>
        </p:nvSpPr>
        <p:spPr>
          <a:ln/>
        </p:spPr>
      </p:sp>
      <p:sp>
        <p:nvSpPr>
          <p:cNvPr id="1931267" name="Rectangle 3"/>
          <p:cNvSpPr>
            <a:spLocks noGrp="1" noChangeArrowheads="1"/>
          </p:cNvSpPr>
          <p:nvPr>
            <p:ph type="body" idx="1"/>
          </p:nvPr>
        </p:nvSpPr>
        <p:spPr>
          <a:xfrm>
            <a:off x="603250" y="3656013"/>
            <a:ext cx="5591175" cy="5794375"/>
          </a:xfrm>
        </p:spPr>
        <p:txBody>
          <a:bodyPr/>
          <a:lstStyle/>
          <a:p>
            <a:r>
              <a:rPr lang="en-US" sz="1400">
                <a:latin typeface="Arial" charset="0"/>
              </a:rPr>
              <a:t>The objective of the WIS DAR function is simple:</a:t>
            </a:r>
          </a:p>
          <a:p>
            <a:r>
              <a:rPr lang="en-US" altLang="ja-JP" sz="1400">
                <a:latin typeface="Arial" charset="0"/>
              </a:rPr>
              <a:t>Make it easier to discover data and information.</a:t>
            </a:r>
          </a:p>
          <a:p>
            <a:r>
              <a:rPr lang="en-US" altLang="ja-JP" sz="1400">
                <a:latin typeface="Arial" charset="0"/>
              </a:rPr>
              <a:t>This applies in at least two distinct ways: We want to make data and information easier to find by "internal searchers":  experts, managers, and decision makers across the full breadth of WMO Members and associated organizations. </a:t>
            </a:r>
          </a:p>
          <a:p>
            <a:r>
              <a:rPr lang="en-US" altLang="ja-JP" sz="1400">
                <a:latin typeface="Arial" charset="0"/>
              </a:rPr>
              <a:t>Also, we want to make WMO holdings more easily found by "external searchers": people everywhere who could make good use of this data and information, perhaps by including pointers to these holdings in discovery services of their own.    </a:t>
            </a:r>
          </a:p>
          <a:p>
            <a:r>
              <a:rPr lang="en-US" altLang="ja-JP" sz="1400">
                <a:latin typeface="Arial" charset="0"/>
              </a:rPr>
              <a:t> </a:t>
            </a:r>
            <a:endParaRPr lang="en-US" sz="140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3B4934A2-0A9C-4469-A8B2-877220C39455}"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0654EB5C-0753-4889-9E80-9BB3AAC94C35}" type="slidenum">
              <a:rPr lang="en-US"/>
              <a:pPr/>
              <a:t>5</a:t>
            </a:fld>
            <a:endParaRPr lang="en-US"/>
          </a:p>
        </p:txBody>
      </p:sp>
      <p:sp>
        <p:nvSpPr>
          <p:cNvPr id="1873922" name="Rectangle 2"/>
          <p:cNvSpPr>
            <a:spLocks noGrp="1" noRot="1" noChangeAspect="1" noChangeArrowheads="1" noTextEdit="1"/>
          </p:cNvSpPr>
          <p:nvPr>
            <p:ph type="sldImg"/>
          </p:nvPr>
        </p:nvSpPr>
        <p:spPr>
          <a:ln/>
        </p:spPr>
      </p:sp>
      <p:sp>
        <p:nvSpPr>
          <p:cNvPr id="1873923" name="Rectangle 3"/>
          <p:cNvSpPr>
            <a:spLocks noGrp="1" noChangeArrowheads="1"/>
          </p:cNvSpPr>
          <p:nvPr>
            <p:ph type="body" idx="1"/>
          </p:nvPr>
        </p:nvSpPr>
        <p:spPr>
          <a:xfrm>
            <a:off x="603250" y="3656013"/>
            <a:ext cx="5591175" cy="5794375"/>
          </a:xfrm>
        </p:spPr>
        <p:txBody>
          <a:bodyPr/>
          <a:lstStyle/>
          <a:p>
            <a:r>
              <a:rPr lang="en-US" sz="1400">
                <a:latin typeface="Arial" charset="0"/>
              </a:rPr>
              <a:t>The general approach for accomplishing the DAR objective is to </a:t>
            </a:r>
            <a:r>
              <a:rPr lang="en-US" altLang="ja-JP" sz="1400">
                <a:latin typeface="Arial" charset="0"/>
              </a:rPr>
              <a:t>use common standards, especially standards focused on search interoperability.</a:t>
            </a:r>
          </a:p>
          <a:p>
            <a:r>
              <a:rPr lang="en-US" altLang="ja-JP" sz="1400">
                <a:latin typeface="Arial" charset="0"/>
              </a:rPr>
              <a:t>The concept of "search interoperability" is perhaps not familiar. I will explain a bit about that next. </a:t>
            </a:r>
          </a:p>
          <a:p>
            <a:endParaRPr lang="en-US" altLang="ja-JP" sz="1400">
              <a:latin typeface="Arial" charset="0"/>
            </a:endParaRPr>
          </a:p>
          <a:p>
            <a:endParaRPr lang="en-US" sz="140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84B8F793-C0AF-4A6C-B36D-D5BB4213B02E}"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5AB4EADB-C189-4A6E-A268-798A90AF42AD}" type="slidenum">
              <a:rPr lang="en-US"/>
              <a:pPr/>
              <a:t>6</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a:xfrm>
            <a:off x="603250" y="3656013"/>
            <a:ext cx="5591175" cy="5794375"/>
          </a:xfrm>
        </p:spPr>
        <p:txBody>
          <a:bodyPr/>
          <a:lstStyle/>
          <a:p>
            <a:r>
              <a:rPr lang="en-US" sz="1400">
                <a:latin typeface="Arial" charset="0"/>
              </a:rPr>
              <a:t>Let's start with: What do we mean by interoperability?</a:t>
            </a:r>
          </a:p>
          <a:p>
            <a:endParaRPr lang="en-US" sz="14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C42300C-08A3-494A-85D4-475112772709}"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42B36C15-D64B-4658-959C-E7A23C128AE0}" type="slidenum">
              <a:rPr lang="en-US"/>
              <a:pPr/>
              <a:t>7</a:t>
            </a:fld>
            <a:endParaRPr lang="en-US"/>
          </a:p>
        </p:txBody>
      </p:sp>
      <p:sp>
        <p:nvSpPr>
          <p:cNvPr id="1933314" name="Rectangle 2"/>
          <p:cNvSpPr>
            <a:spLocks noGrp="1" noRot="1" noChangeAspect="1" noChangeArrowheads="1" noTextEdit="1"/>
          </p:cNvSpPr>
          <p:nvPr>
            <p:ph type="sldImg"/>
          </p:nvPr>
        </p:nvSpPr>
        <p:spPr>
          <a:xfrm>
            <a:off x="1268413" y="550863"/>
            <a:ext cx="4265612" cy="2954337"/>
          </a:xfrm>
          <a:ln/>
        </p:spPr>
      </p:sp>
      <p:sp>
        <p:nvSpPr>
          <p:cNvPr id="1933315" name="Rectangle 3"/>
          <p:cNvSpPr>
            <a:spLocks noGrp="1" noChangeArrowheads="1"/>
          </p:cNvSpPr>
          <p:nvPr>
            <p:ph type="body" idx="1"/>
          </p:nvPr>
        </p:nvSpPr>
        <p:spPr>
          <a:xfrm>
            <a:off x="604838" y="3654425"/>
            <a:ext cx="5588000" cy="5795963"/>
          </a:xfrm>
        </p:spPr>
        <p:txBody>
          <a:bodyPr/>
          <a:lstStyle/>
          <a:p>
            <a:pPr>
              <a:spcBef>
                <a:spcPct val="0"/>
              </a:spcBef>
            </a:pPr>
            <a:r>
              <a:rPr lang="en-US" sz="1400" dirty="0">
                <a:latin typeface="Arial" charset="0"/>
              </a:rPr>
              <a:t>Here is a simple definition: Interoperability is when differences among systems are not a barrier to a task that spans those systems</a:t>
            </a:r>
          </a:p>
          <a:p>
            <a:pPr>
              <a:spcBef>
                <a:spcPct val="0"/>
              </a:spcBef>
            </a:pPr>
            <a:r>
              <a:rPr lang="en-US" sz="1400" dirty="0">
                <a:latin typeface="Arial" charset="0"/>
              </a:rPr>
              <a:t>. </a:t>
            </a:r>
          </a:p>
          <a:p>
            <a:pPr>
              <a:spcBef>
                <a:spcPct val="0"/>
              </a:spcBef>
            </a:pPr>
            <a:r>
              <a:rPr lang="en-US" sz="1400" dirty="0">
                <a:latin typeface="Arial" charset="0"/>
              </a:rPr>
              <a:t>It is important to recognize that having two interoperable systems is not the same as having one integrated system.</a:t>
            </a:r>
          </a:p>
          <a:p>
            <a:pPr>
              <a:spcBef>
                <a:spcPct val="0"/>
              </a:spcBef>
            </a:pPr>
            <a:r>
              <a:rPr lang="en-US" sz="1400" dirty="0">
                <a:latin typeface="Arial" charset="0"/>
              </a:rPr>
              <a:t> </a:t>
            </a:r>
          </a:p>
          <a:p>
            <a:pPr>
              <a:spcBef>
                <a:spcPct val="0"/>
              </a:spcBef>
            </a:pPr>
            <a:r>
              <a:rPr lang="en-US" sz="1400" dirty="0">
                <a:latin typeface="Arial" charset="0"/>
              </a:rPr>
              <a:t>Integration is concerned with eliminating difference among parts so that the system works as a single unit. </a:t>
            </a:r>
          </a:p>
          <a:p>
            <a:pPr>
              <a:spcBef>
                <a:spcPct val="0"/>
              </a:spcBef>
            </a:pPr>
            <a:endParaRPr lang="en-US" sz="1400" dirty="0">
              <a:latin typeface="Arial" charset="0"/>
            </a:endParaRPr>
          </a:p>
          <a:p>
            <a:pPr>
              <a:spcBef>
                <a:spcPct val="0"/>
              </a:spcBef>
            </a:pPr>
            <a:r>
              <a:rPr lang="en-US" sz="1400" dirty="0">
                <a:latin typeface="Arial" charset="0"/>
              </a:rPr>
              <a:t>In the case of two interoperable systems, we expect that the systems will remain different, perhaps very different. Yet, these systems can be made to work together to achieve some particular task that spans the two systems. This is the key feature of interoperability: a task is achieved without requiring the systems to eliminate their differences.</a:t>
            </a:r>
          </a:p>
          <a:p>
            <a:pPr>
              <a:spcBef>
                <a:spcPct val="0"/>
              </a:spcBef>
            </a:pPr>
            <a:endParaRPr lang="en-US" sz="1400" dirty="0">
              <a:latin typeface="Arial" charset="0"/>
            </a:endParaRPr>
          </a:p>
          <a:p>
            <a:pPr>
              <a:spcBef>
                <a:spcPct val="0"/>
              </a:spcBef>
            </a:pPr>
            <a:r>
              <a:rPr lang="en-US" sz="1400" dirty="0">
                <a:latin typeface="Arial" charset="0"/>
              </a:rPr>
              <a:t>Electric plug adapters are an example of interoperability. An adapter can let your electric appliance work even with power outlets designed for a different type of plug.</a:t>
            </a:r>
          </a:p>
          <a:p>
            <a:pPr>
              <a:spcBef>
                <a:spcPct val="0"/>
              </a:spcBef>
            </a:pPr>
            <a:endParaRPr lang="en-US" sz="1400" dirty="0">
              <a:latin typeface="Arial" charset="0"/>
            </a:endParaRPr>
          </a:p>
          <a:p>
            <a:pPr>
              <a:spcBef>
                <a:spcPct val="0"/>
              </a:spcBef>
            </a:pPr>
            <a:r>
              <a:rPr lang="en-US" sz="1400" dirty="0">
                <a:latin typeface="Arial" charset="0"/>
              </a:rPr>
              <a:t>This quote, attributed to Michael </a:t>
            </a:r>
            <a:r>
              <a:rPr lang="en-US" sz="1400" dirty="0" err="1">
                <a:latin typeface="Arial" charset="0"/>
              </a:rPr>
              <a:t>Tiemann</a:t>
            </a:r>
            <a:r>
              <a:rPr lang="en-US" sz="1400" dirty="0">
                <a:latin typeface="Arial" charset="0"/>
              </a:rPr>
              <a:t> of </a:t>
            </a:r>
            <a:r>
              <a:rPr lang="en-US" sz="1400" dirty="0" err="1">
                <a:latin typeface="Arial" charset="0"/>
              </a:rPr>
              <a:t>RedHat</a:t>
            </a:r>
            <a:r>
              <a:rPr lang="en-US" sz="1400" dirty="0">
                <a:latin typeface="Arial" charset="0"/>
              </a:rPr>
              <a:t>, expresses nicely the sentiment behind interoperability. We are looking for "What few things must be the same so that everything else can be different"</a:t>
            </a:r>
          </a:p>
          <a:p>
            <a:pPr>
              <a:spcBef>
                <a:spcPct val="0"/>
              </a:spcBef>
            </a:pPr>
            <a:endParaRPr lang="en-US" sz="1400" dirty="0">
              <a:latin typeface="Arial" charset="0"/>
            </a:endParaRPr>
          </a:p>
          <a:p>
            <a:pPr>
              <a:spcBef>
                <a:spcPct val="0"/>
              </a:spcBef>
            </a:pPr>
            <a:r>
              <a:rPr lang="en-US" sz="1400" dirty="0">
                <a:latin typeface="Arial" charset="0"/>
              </a:rPr>
              <a:t>     </a:t>
            </a:r>
          </a:p>
          <a:p>
            <a:pPr>
              <a:spcBef>
                <a:spcPct val="0"/>
              </a:spcBef>
            </a:pPr>
            <a:endParaRPr lang="en-US" sz="14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CFD9D73-B5F5-4BB1-85C0-B1BC18FBF49A}"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7FB6B1C9-EB73-4C04-9837-99DDB3CCDBDF}" type="slidenum">
              <a:rPr lang="en-US"/>
              <a:pPr/>
              <a:t>8</a:t>
            </a:fld>
            <a:endParaRPr lang="en-US"/>
          </a:p>
        </p:txBody>
      </p:sp>
      <p:sp>
        <p:nvSpPr>
          <p:cNvPr id="1954818" name="Rectangle 2"/>
          <p:cNvSpPr>
            <a:spLocks noGrp="1" noRot="1" noChangeAspect="1" noChangeArrowheads="1" noTextEdit="1"/>
          </p:cNvSpPr>
          <p:nvPr>
            <p:ph type="sldImg"/>
          </p:nvPr>
        </p:nvSpPr>
        <p:spPr>
          <a:ln/>
        </p:spPr>
      </p:sp>
      <p:sp>
        <p:nvSpPr>
          <p:cNvPr id="1954819" name="Rectangle 3"/>
          <p:cNvSpPr>
            <a:spLocks noGrp="1" noChangeArrowheads="1"/>
          </p:cNvSpPr>
          <p:nvPr>
            <p:ph type="body" idx="1"/>
          </p:nvPr>
        </p:nvSpPr>
        <p:spPr>
          <a:xfrm>
            <a:off x="603250" y="3659188"/>
            <a:ext cx="5591175" cy="5794375"/>
          </a:xfrm>
        </p:spPr>
        <p:txBody>
          <a:bodyPr/>
          <a:lstStyle/>
          <a:p>
            <a:pPr indent="177800"/>
            <a:r>
              <a:rPr lang="en-US" sz="1400" dirty="0">
                <a:latin typeface="Arial" charset="0"/>
              </a:rPr>
              <a:t>In the fields of data processing and information systems, designers of interoperable solutions usually need to distinguish between syntax and semantics.   </a:t>
            </a:r>
          </a:p>
          <a:p>
            <a:pPr indent="177800"/>
            <a:r>
              <a:rPr lang="en-US" sz="1400" dirty="0">
                <a:latin typeface="Arial" charset="0"/>
              </a:rPr>
              <a:t>Semantics deals with the meaning of a symbol in some language, whereas syntax deals with the handling of symbols independent of their meaning. </a:t>
            </a:r>
          </a:p>
          <a:p>
            <a:pPr indent="177800"/>
            <a:r>
              <a:rPr lang="en-US" sz="1400" dirty="0">
                <a:latin typeface="Arial" charset="0"/>
              </a:rPr>
              <a:t>Information and communications technology has always supported many different mechanisms for manipulating the syntax of data and information. </a:t>
            </a:r>
          </a:p>
          <a:p>
            <a:pPr indent="177800"/>
            <a:r>
              <a:rPr lang="en-US" sz="1400" dirty="0">
                <a:latin typeface="Arial" charset="0"/>
              </a:rPr>
              <a:t>Global organizations with a complex mission, such as WMO, need solutions that accommodate a wide diversity in data and information syntax. </a:t>
            </a:r>
            <a:r>
              <a:rPr lang="en-US" sz="1400" dirty="0" smtClean="0">
                <a:latin typeface="Arial" charset="0"/>
              </a:rPr>
              <a:t>Table</a:t>
            </a:r>
            <a:r>
              <a:rPr lang="en-US" sz="1400" baseline="0" dirty="0" smtClean="0">
                <a:latin typeface="Arial" charset="0"/>
              </a:rPr>
              <a:t> Driven Code Forms (</a:t>
            </a:r>
            <a:r>
              <a:rPr lang="en-US" sz="1400" dirty="0" smtClean="0">
                <a:latin typeface="Arial" charset="0"/>
              </a:rPr>
              <a:t>TDCF) is an</a:t>
            </a:r>
            <a:r>
              <a:rPr lang="en-US" sz="1400" baseline="0" dirty="0" smtClean="0">
                <a:latin typeface="Arial" charset="0"/>
              </a:rPr>
              <a:t> example of a syntax standard derived and managed by WMO</a:t>
            </a:r>
            <a:r>
              <a:rPr lang="en-US" sz="1400" dirty="0" smtClean="0">
                <a:latin typeface="Arial" charset="0"/>
              </a:rPr>
              <a:t>. </a:t>
            </a:r>
            <a:endParaRPr lang="en-US" sz="14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F60DFDCF-7D5F-4855-8EB3-B915D7C676EB}" type="datetime3">
              <a:rPr lang="en-US"/>
              <a:pPr/>
              <a:t>12 November 2013</a:t>
            </a:fld>
            <a:endParaRPr lang="en-US"/>
          </a:p>
        </p:txBody>
      </p:sp>
      <p:sp>
        <p:nvSpPr>
          <p:cNvPr id="6" name="Rectangle 5"/>
          <p:cNvSpPr>
            <a:spLocks noGrp="1" noChangeArrowheads="1"/>
          </p:cNvSpPr>
          <p:nvPr>
            <p:ph type="sldNum" sz="quarter" idx="5"/>
          </p:nvPr>
        </p:nvSpPr>
        <p:spPr>
          <a:ln/>
        </p:spPr>
        <p:txBody>
          <a:bodyPr/>
          <a:lstStyle/>
          <a:p>
            <a:fld id="{2B46E7A8-FFAF-4CD8-B8F3-9886DA783908}" type="slidenum">
              <a:rPr lang="en-US"/>
              <a:pPr/>
              <a:t>9</a:t>
            </a:fld>
            <a:endParaRPr lang="en-US"/>
          </a:p>
        </p:txBody>
      </p:sp>
      <p:sp>
        <p:nvSpPr>
          <p:cNvPr id="1956866" name="Rectangle 2"/>
          <p:cNvSpPr>
            <a:spLocks noGrp="1" noRot="1" noChangeAspect="1" noChangeArrowheads="1" noTextEdit="1"/>
          </p:cNvSpPr>
          <p:nvPr>
            <p:ph type="sldImg"/>
          </p:nvPr>
        </p:nvSpPr>
        <p:spPr>
          <a:ln/>
        </p:spPr>
      </p:sp>
      <p:sp>
        <p:nvSpPr>
          <p:cNvPr id="1956867" name="Rectangle 3"/>
          <p:cNvSpPr>
            <a:spLocks noGrp="1" noChangeArrowheads="1"/>
          </p:cNvSpPr>
          <p:nvPr>
            <p:ph type="body" idx="1"/>
          </p:nvPr>
        </p:nvSpPr>
        <p:spPr>
          <a:xfrm>
            <a:off x="603250" y="3656013"/>
            <a:ext cx="5591175" cy="5794375"/>
          </a:xfrm>
        </p:spPr>
        <p:txBody>
          <a:bodyPr/>
          <a:lstStyle/>
          <a:p>
            <a:pPr indent="177800"/>
            <a:r>
              <a:rPr lang="en-US" sz="1400">
                <a:latin typeface="Arial" charset="0"/>
              </a:rPr>
              <a:t>Interoperability at the syntax level can focus on the different ways to define structure (e.g., elements, element groups, records) or the different ways to define data type (e.g., numbers, dates, text). </a:t>
            </a:r>
          </a:p>
          <a:p>
            <a:pPr indent="177800"/>
            <a:r>
              <a:rPr lang="en-US" sz="1400">
                <a:latin typeface="Arial" charset="0"/>
              </a:rPr>
              <a:t>There are also a variety of standard ways to associate structure and type descriptions with particular instances of data. A database schema, an ASN.1 specification, a File Description, or an XML schema are common example. These may reference a format description file that is external to the data, and may be tied together through a reference mechanism such as a MIME Type. Other format descriptions are actually embedded with the data as a single object, which is sometimes called a "self-describing file format". NetCDF is a example of such a format.  </a:t>
            </a:r>
          </a:p>
          <a:p>
            <a:pPr indent="177800"/>
            <a:r>
              <a:rPr lang="en-US" sz="1400">
                <a:latin typeface="Arial" charset="0"/>
              </a:rPr>
              <a:t>Another broad distinction among syntax description methods concerns how structural information is expressed within a data instance. Recently, start-stop tag "mark-up" approaches have become popular, although the more efficient "start position, length" approaches are still very common. </a:t>
            </a:r>
          </a:p>
          <a:p>
            <a:pPr indent="177800"/>
            <a:r>
              <a:rPr lang="en-US" sz="1400">
                <a:latin typeface="Arial" charset="0"/>
              </a:rPr>
              <a:t>We should also note that some syntax description mechanisms have the ability to distinguish bits as individual data elements, whereas others have whole characters as their smallest distinguishable data element. The smallest distinguishable element is often referred to as "atomic". The atomic level of XML (Extensible Markup Language), for example, is a Unicode character while a single bit is the atomic level of ASN.1 (Abstract Syntax Notation).</a:t>
            </a:r>
          </a:p>
          <a:p>
            <a:pPr indent="177800"/>
            <a:r>
              <a:rPr lang="en-US" sz="1400">
                <a:latin typeface="Arial" charset="0"/>
              </a:rPr>
              <a:t>Syntax interoperability across WMO is a matter being addressed by the Inter-program Expert Team on Data and Metadata Interoperability.   Their recommendations would impact various parts of the WIS technical specifications, and the "Retrieval" part of the WIS DAR function. </a:t>
            </a:r>
          </a:p>
          <a:p>
            <a:pPr indent="177800"/>
            <a:endParaRPr lang="en-US" sz="14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C808B72-7FC0-4759-BFE0-8A086940F921}" type="datetime3">
              <a:rPr lang="en-US"/>
              <a:pPr/>
              <a:t>12 November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B86AD434-14A8-4751-A794-F85B1E0A3B23}" type="slidenum">
              <a:rPr lang="en-US"/>
              <a:pPr/>
              <a:t>‹#›</a:t>
            </a:fld>
            <a:endParaRPr lang="en-US"/>
          </a:p>
        </p:txBody>
      </p:sp>
    </p:spTree>
    <p:extLst>
      <p:ext uri="{BB962C8B-B14F-4D97-AF65-F5344CB8AC3E}">
        <p14:creationId xmlns:p14="http://schemas.microsoft.com/office/powerpoint/2010/main" val="125912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BE5ECE-9993-406B-88CF-791A842868ED}" type="datetime3">
              <a:rPr lang="en-US"/>
              <a:pPr/>
              <a:t>12 November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2D77BD66-0A98-45C0-B0CF-3B776A4B4D9C}" type="slidenum">
              <a:rPr lang="en-US"/>
              <a:pPr/>
              <a:t>‹#›</a:t>
            </a:fld>
            <a:endParaRPr lang="en-US"/>
          </a:p>
        </p:txBody>
      </p:sp>
    </p:spTree>
    <p:extLst>
      <p:ext uri="{BB962C8B-B14F-4D97-AF65-F5344CB8AC3E}">
        <p14:creationId xmlns:p14="http://schemas.microsoft.com/office/powerpoint/2010/main" val="5803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241300"/>
            <a:ext cx="2105025" cy="519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6162675" cy="519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44BFAC-5132-4F75-8B68-CC4DAFCA1889}" type="datetime3">
              <a:rPr lang="en-US"/>
              <a:pPr/>
              <a:t>12 November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F9C218B3-73C1-42C6-B8F8-513067AC3746}" type="slidenum">
              <a:rPr lang="en-US"/>
              <a:pPr/>
              <a:t>‹#›</a:t>
            </a:fld>
            <a:endParaRPr lang="en-US"/>
          </a:p>
        </p:txBody>
      </p:sp>
    </p:spTree>
    <p:extLst>
      <p:ext uri="{BB962C8B-B14F-4D97-AF65-F5344CB8AC3E}">
        <p14:creationId xmlns:p14="http://schemas.microsoft.com/office/powerpoint/2010/main" val="157316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EAF378-7869-48C2-AC86-9C87F55347E0}" type="datetime3">
              <a:rPr lang="en-US"/>
              <a:pPr/>
              <a:t>12 November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99569A55-2819-4515-8AC8-034DB80F8A68}" type="slidenum">
              <a:rPr lang="en-US"/>
              <a:pPr/>
              <a:t>‹#›</a:t>
            </a:fld>
            <a:endParaRPr lang="en-US"/>
          </a:p>
        </p:txBody>
      </p:sp>
    </p:spTree>
    <p:extLst>
      <p:ext uri="{BB962C8B-B14F-4D97-AF65-F5344CB8AC3E}">
        <p14:creationId xmlns:p14="http://schemas.microsoft.com/office/powerpoint/2010/main" val="5678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5916718-DE84-4E43-93B6-FE52E96CBECF}" type="datetime3">
              <a:rPr lang="en-US"/>
              <a:pPr/>
              <a:t>12 November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A39EA408-624D-4AB0-B77B-F51F7293A8AD}" type="slidenum">
              <a:rPr lang="en-US"/>
              <a:pPr/>
              <a:t>‹#›</a:t>
            </a:fld>
            <a:endParaRPr lang="en-US"/>
          </a:p>
        </p:txBody>
      </p:sp>
    </p:spTree>
    <p:extLst>
      <p:ext uri="{BB962C8B-B14F-4D97-AF65-F5344CB8AC3E}">
        <p14:creationId xmlns:p14="http://schemas.microsoft.com/office/powerpoint/2010/main" val="209815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4CFA01B-5FE3-4B65-9EE6-F8110149491A}" type="datetime3">
              <a:rPr lang="en-US"/>
              <a:pPr/>
              <a:t>12 November 2013</a:t>
            </a:fld>
            <a:endParaRPr lang="en-US"/>
          </a:p>
        </p:txBody>
      </p:sp>
      <p:sp>
        <p:nvSpPr>
          <p:cNvPr id="6" name="Footer Placeholder 5"/>
          <p:cNvSpPr>
            <a:spLocks noGrp="1"/>
          </p:cNvSpPr>
          <p:nvPr>
            <p:ph type="ftr" sz="quarter" idx="11"/>
          </p:nvPr>
        </p:nvSpPr>
        <p:spPr/>
        <p:txBody>
          <a:bodyPr/>
          <a:lstStyle>
            <a:lvl1pPr>
              <a:defRPr/>
            </a:lvl1pPr>
          </a:lstStyle>
          <a:p>
            <a:r>
              <a:rPr lang="en-US"/>
              <a:t>Overview of WIS Discovery, Access and Retrieval (DAR) </a:t>
            </a:r>
          </a:p>
        </p:txBody>
      </p:sp>
      <p:sp>
        <p:nvSpPr>
          <p:cNvPr id="7" name="Slide Number Placeholder 6"/>
          <p:cNvSpPr>
            <a:spLocks noGrp="1"/>
          </p:cNvSpPr>
          <p:nvPr>
            <p:ph type="sldNum" sz="quarter" idx="12"/>
          </p:nvPr>
        </p:nvSpPr>
        <p:spPr/>
        <p:txBody>
          <a:bodyPr/>
          <a:lstStyle>
            <a:lvl1pPr>
              <a:defRPr/>
            </a:lvl1pPr>
          </a:lstStyle>
          <a:p>
            <a:fld id="{E51737D2-2F78-4F48-8887-57054B914CAF}" type="slidenum">
              <a:rPr lang="en-US"/>
              <a:pPr/>
              <a:t>‹#›</a:t>
            </a:fld>
            <a:endParaRPr lang="en-US"/>
          </a:p>
        </p:txBody>
      </p:sp>
    </p:spTree>
    <p:extLst>
      <p:ext uri="{BB962C8B-B14F-4D97-AF65-F5344CB8AC3E}">
        <p14:creationId xmlns:p14="http://schemas.microsoft.com/office/powerpoint/2010/main" val="243764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67F3C0-9105-4F74-87EC-ACCE7C1BD4AB}" type="datetime3">
              <a:rPr lang="en-US"/>
              <a:pPr/>
              <a:t>12 November 2013</a:t>
            </a:fld>
            <a:endParaRPr lang="en-US"/>
          </a:p>
        </p:txBody>
      </p:sp>
      <p:sp>
        <p:nvSpPr>
          <p:cNvPr id="8" name="Footer Placeholder 7"/>
          <p:cNvSpPr>
            <a:spLocks noGrp="1"/>
          </p:cNvSpPr>
          <p:nvPr>
            <p:ph type="ftr" sz="quarter" idx="11"/>
          </p:nvPr>
        </p:nvSpPr>
        <p:spPr/>
        <p:txBody>
          <a:bodyPr/>
          <a:lstStyle>
            <a:lvl1pPr>
              <a:defRPr/>
            </a:lvl1pPr>
          </a:lstStyle>
          <a:p>
            <a:r>
              <a:rPr lang="en-US"/>
              <a:t>Overview of WIS Discovery, Access and Retrieval (DAR) </a:t>
            </a:r>
          </a:p>
        </p:txBody>
      </p:sp>
      <p:sp>
        <p:nvSpPr>
          <p:cNvPr id="9" name="Slide Number Placeholder 8"/>
          <p:cNvSpPr>
            <a:spLocks noGrp="1"/>
          </p:cNvSpPr>
          <p:nvPr>
            <p:ph type="sldNum" sz="quarter" idx="12"/>
          </p:nvPr>
        </p:nvSpPr>
        <p:spPr/>
        <p:txBody>
          <a:bodyPr/>
          <a:lstStyle>
            <a:lvl1pPr>
              <a:defRPr/>
            </a:lvl1pPr>
          </a:lstStyle>
          <a:p>
            <a:fld id="{77F249B1-68B6-4581-922E-09D644B00301}" type="slidenum">
              <a:rPr lang="en-US"/>
              <a:pPr/>
              <a:t>‹#›</a:t>
            </a:fld>
            <a:endParaRPr lang="en-US"/>
          </a:p>
        </p:txBody>
      </p:sp>
    </p:spTree>
    <p:extLst>
      <p:ext uri="{BB962C8B-B14F-4D97-AF65-F5344CB8AC3E}">
        <p14:creationId xmlns:p14="http://schemas.microsoft.com/office/powerpoint/2010/main" val="13363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AE99CA0-2B4C-42CF-8A16-B0BDF7659327}" type="datetime3">
              <a:rPr lang="en-US"/>
              <a:pPr/>
              <a:t>12 November 2013</a:t>
            </a:fld>
            <a:endParaRPr lang="en-US"/>
          </a:p>
        </p:txBody>
      </p:sp>
      <p:sp>
        <p:nvSpPr>
          <p:cNvPr id="4" name="Footer Placeholder 3"/>
          <p:cNvSpPr>
            <a:spLocks noGrp="1"/>
          </p:cNvSpPr>
          <p:nvPr>
            <p:ph type="ftr" sz="quarter" idx="11"/>
          </p:nvPr>
        </p:nvSpPr>
        <p:spPr/>
        <p:txBody>
          <a:bodyPr/>
          <a:lstStyle>
            <a:lvl1pPr>
              <a:defRPr/>
            </a:lvl1pPr>
          </a:lstStyle>
          <a:p>
            <a:r>
              <a:rPr lang="en-US"/>
              <a:t>Overview of WIS Discovery, Access and Retrieval (DAR) </a:t>
            </a:r>
          </a:p>
        </p:txBody>
      </p:sp>
      <p:sp>
        <p:nvSpPr>
          <p:cNvPr id="5" name="Slide Number Placeholder 4"/>
          <p:cNvSpPr>
            <a:spLocks noGrp="1"/>
          </p:cNvSpPr>
          <p:nvPr>
            <p:ph type="sldNum" sz="quarter" idx="12"/>
          </p:nvPr>
        </p:nvSpPr>
        <p:spPr/>
        <p:txBody>
          <a:bodyPr/>
          <a:lstStyle>
            <a:lvl1pPr>
              <a:defRPr/>
            </a:lvl1pPr>
          </a:lstStyle>
          <a:p>
            <a:fld id="{6E1BCEC4-88C5-47B4-B23C-651EA161F252}" type="slidenum">
              <a:rPr lang="en-US"/>
              <a:pPr/>
              <a:t>‹#›</a:t>
            </a:fld>
            <a:endParaRPr lang="en-US"/>
          </a:p>
        </p:txBody>
      </p:sp>
    </p:spTree>
    <p:extLst>
      <p:ext uri="{BB962C8B-B14F-4D97-AF65-F5344CB8AC3E}">
        <p14:creationId xmlns:p14="http://schemas.microsoft.com/office/powerpoint/2010/main" val="230421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4DF10F5-E1BC-429E-8B3D-D825E69C4FAD}" type="datetime3">
              <a:rPr lang="en-US"/>
              <a:pPr/>
              <a:t>12 November 2013</a:t>
            </a:fld>
            <a:endParaRPr lang="en-US"/>
          </a:p>
        </p:txBody>
      </p:sp>
      <p:sp>
        <p:nvSpPr>
          <p:cNvPr id="3" name="Footer Placeholder 2"/>
          <p:cNvSpPr>
            <a:spLocks noGrp="1"/>
          </p:cNvSpPr>
          <p:nvPr>
            <p:ph type="ftr" sz="quarter" idx="11"/>
          </p:nvPr>
        </p:nvSpPr>
        <p:spPr/>
        <p:txBody>
          <a:bodyPr/>
          <a:lstStyle>
            <a:lvl1pPr>
              <a:defRPr/>
            </a:lvl1pPr>
          </a:lstStyle>
          <a:p>
            <a:r>
              <a:rPr lang="en-US"/>
              <a:t>Overview of WIS Discovery, Access and Retrieval (DAR) </a:t>
            </a:r>
          </a:p>
        </p:txBody>
      </p:sp>
      <p:sp>
        <p:nvSpPr>
          <p:cNvPr id="4" name="Slide Number Placeholder 3"/>
          <p:cNvSpPr>
            <a:spLocks noGrp="1"/>
          </p:cNvSpPr>
          <p:nvPr>
            <p:ph type="sldNum" sz="quarter" idx="12"/>
          </p:nvPr>
        </p:nvSpPr>
        <p:spPr/>
        <p:txBody>
          <a:bodyPr/>
          <a:lstStyle>
            <a:lvl1pPr>
              <a:defRPr/>
            </a:lvl1pPr>
          </a:lstStyle>
          <a:p>
            <a:fld id="{698FB152-D680-46CC-AD34-C77FA0E9A539}" type="slidenum">
              <a:rPr lang="en-US"/>
              <a:pPr/>
              <a:t>‹#›</a:t>
            </a:fld>
            <a:endParaRPr lang="en-US"/>
          </a:p>
        </p:txBody>
      </p:sp>
    </p:spTree>
    <p:extLst>
      <p:ext uri="{BB962C8B-B14F-4D97-AF65-F5344CB8AC3E}">
        <p14:creationId xmlns:p14="http://schemas.microsoft.com/office/powerpoint/2010/main" val="15346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8B446A-355A-4A37-8C36-62430A1B2519}" type="datetime3">
              <a:rPr lang="en-US"/>
              <a:pPr/>
              <a:t>12 November 2013</a:t>
            </a:fld>
            <a:endParaRPr lang="en-US"/>
          </a:p>
        </p:txBody>
      </p:sp>
      <p:sp>
        <p:nvSpPr>
          <p:cNvPr id="6" name="Footer Placeholder 5"/>
          <p:cNvSpPr>
            <a:spLocks noGrp="1"/>
          </p:cNvSpPr>
          <p:nvPr>
            <p:ph type="ftr" sz="quarter" idx="11"/>
          </p:nvPr>
        </p:nvSpPr>
        <p:spPr/>
        <p:txBody>
          <a:bodyPr/>
          <a:lstStyle>
            <a:lvl1pPr>
              <a:defRPr/>
            </a:lvl1pPr>
          </a:lstStyle>
          <a:p>
            <a:r>
              <a:rPr lang="en-US"/>
              <a:t>Overview of WIS Discovery, Access and Retrieval (DAR) </a:t>
            </a:r>
          </a:p>
        </p:txBody>
      </p:sp>
      <p:sp>
        <p:nvSpPr>
          <p:cNvPr id="7" name="Slide Number Placeholder 6"/>
          <p:cNvSpPr>
            <a:spLocks noGrp="1"/>
          </p:cNvSpPr>
          <p:nvPr>
            <p:ph type="sldNum" sz="quarter" idx="12"/>
          </p:nvPr>
        </p:nvSpPr>
        <p:spPr/>
        <p:txBody>
          <a:bodyPr/>
          <a:lstStyle>
            <a:lvl1pPr>
              <a:defRPr/>
            </a:lvl1pPr>
          </a:lstStyle>
          <a:p>
            <a:fld id="{0CDD05F3-CE46-4DE8-8011-E42AEFD48A3C}" type="slidenum">
              <a:rPr lang="en-US"/>
              <a:pPr/>
              <a:t>‹#›</a:t>
            </a:fld>
            <a:endParaRPr lang="en-US"/>
          </a:p>
        </p:txBody>
      </p:sp>
    </p:spTree>
    <p:extLst>
      <p:ext uri="{BB962C8B-B14F-4D97-AF65-F5344CB8AC3E}">
        <p14:creationId xmlns:p14="http://schemas.microsoft.com/office/powerpoint/2010/main" val="279912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6EE5DF8-D10E-446D-8180-D6926CA37731}" type="datetime3">
              <a:rPr lang="en-US"/>
              <a:pPr/>
              <a:t>12 November 2013</a:t>
            </a:fld>
            <a:endParaRPr lang="en-US"/>
          </a:p>
        </p:txBody>
      </p:sp>
      <p:sp>
        <p:nvSpPr>
          <p:cNvPr id="6" name="Footer Placeholder 5"/>
          <p:cNvSpPr>
            <a:spLocks noGrp="1"/>
          </p:cNvSpPr>
          <p:nvPr>
            <p:ph type="ftr" sz="quarter" idx="11"/>
          </p:nvPr>
        </p:nvSpPr>
        <p:spPr/>
        <p:txBody>
          <a:bodyPr/>
          <a:lstStyle>
            <a:lvl1pPr>
              <a:defRPr/>
            </a:lvl1pPr>
          </a:lstStyle>
          <a:p>
            <a:r>
              <a:rPr lang="en-US"/>
              <a:t>Overview of WIS Discovery, Access and Retrieval (DAR) </a:t>
            </a:r>
          </a:p>
        </p:txBody>
      </p:sp>
      <p:sp>
        <p:nvSpPr>
          <p:cNvPr id="7" name="Slide Number Placeholder 6"/>
          <p:cNvSpPr>
            <a:spLocks noGrp="1"/>
          </p:cNvSpPr>
          <p:nvPr>
            <p:ph type="sldNum" sz="quarter" idx="12"/>
          </p:nvPr>
        </p:nvSpPr>
        <p:spPr/>
        <p:txBody>
          <a:bodyPr/>
          <a:lstStyle>
            <a:lvl1pPr>
              <a:defRPr/>
            </a:lvl1pPr>
          </a:lstStyle>
          <a:p>
            <a:fld id="{80F239EB-D5B7-4A2A-A968-AEB136119965}" type="slidenum">
              <a:rPr lang="en-US"/>
              <a:pPr/>
              <a:t>‹#›</a:t>
            </a:fld>
            <a:endParaRPr lang="en-US"/>
          </a:p>
        </p:txBody>
      </p:sp>
    </p:spTree>
    <p:extLst>
      <p:ext uri="{BB962C8B-B14F-4D97-AF65-F5344CB8AC3E}">
        <p14:creationId xmlns:p14="http://schemas.microsoft.com/office/powerpoint/2010/main" val="55881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5255" name="Picture 7"/>
          <p:cNvPicPr>
            <a:picLocks noChangeAspect="1" noChangeArrowheads="1"/>
          </p:cNvPicPr>
          <p:nvPr/>
        </p:nvPicPr>
        <p:blipFill>
          <a:blip r:embed="rId13">
            <a:extLst>
              <a:ext uri="{28A0092B-C50C-407E-A947-70E740481C1C}">
                <a14:useLocalDpi xmlns:a14="http://schemas.microsoft.com/office/drawing/2010/main" val="0"/>
              </a:ext>
            </a:extLst>
          </a:blip>
          <a:srcRect l="2083" t="1805" r="2083" b="7066"/>
          <a:stretch>
            <a:fillRect/>
          </a:stretch>
        </p:blipFill>
        <p:spPr bwMode="auto">
          <a:xfrm>
            <a:off x="204788" y="0"/>
            <a:ext cx="9494837" cy="6249988"/>
          </a:xfrm>
          <a:prstGeom prst="rect">
            <a:avLst/>
          </a:prstGeom>
          <a:noFill/>
          <a:extLst>
            <a:ext uri="{909E8E84-426E-40DD-AFC4-6F175D3DCCD1}">
              <a14:hiddenFill xmlns:a14="http://schemas.microsoft.com/office/drawing/2010/main">
                <a:solidFill>
                  <a:srgbClr val="FFFFFF"/>
                </a:solidFill>
              </a14:hiddenFill>
            </a:ext>
          </a:extLst>
        </p:spPr>
      </p:pic>
      <p:sp>
        <p:nvSpPr>
          <p:cNvPr id="1845250" name="Rectangle 2"/>
          <p:cNvSpPr>
            <a:spLocks noGrp="1" noChangeArrowheads="1"/>
          </p:cNvSpPr>
          <p:nvPr>
            <p:ph type="title"/>
          </p:nvPr>
        </p:nvSpPr>
        <p:spPr bwMode="auto">
          <a:xfrm>
            <a:off x="1450975" y="241300"/>
            <a:ext cx="71929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5251" name="Rectangle 3"/>
          <p:cNvSpPr>
            <a:spLocks noGrp="1" noChangeArrowheads="1"/>
          </p:cNvSpPr>
          <p:nvPr>
            <p:ph type="body" idx="1"/>
          </p:nvPr>
        </p:nvSpPr>
        <p:spPr bwMode="auto">
          <a:xfrm>
            <a:off x="749300" y="1323975"/>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5252" name="Rectangle 4"/>
          <p:cNvSpPr>
            <a:spLocks noGrp="1" noChangeArrowheads="1"/>
          </p:cNvSpPr>
          <p:nvPr>
            <p:ph type="dt" sz="half" idx="2"/>
          </p:nvPr>
        </p:nvSpPr>
        <p:spPr bwMode="auto">
          <a:xfrm>
            <a:off x="206375" y="6400800"/>
            <a:ext cx="168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a:latin typeface="+mn-lt"/>
              </a:defRPr>
            </a:lvl1pPr>
          </a:lstStyle>
          <a:p>
            <a:fld id="{CCB040A4-07F4-4D74-80F2-401D35D355CA}" type="datetime3">
              <a:rPr lang="en-US"/>
              <a:pPr/>
              <a:t>12 November 2013</a:t>
            </a:fld>
            <a:endParaRPr lang="en-US"/>
          </a:p>
        </p:txBody>
      </p:sp>
      <p:sp>
        <p:nvSpPr>
          <p:cNvPr id="1845253" name="Rectangle 5"/>
          <p:cNvSpPr>
            <a:spLocks noGrp="1" noChangeArrowheads="1"/>
          </p:cNvSpPr>
          <p:nvPr>
            <p:ph type="ftr" sz="quarter" idx="3"/>
          </p:nvPr>
        </p:nvSpPr>
        <p:spPr bwMode="auto">
          <a:xfrm>
            <a:off x="1943100" y="6400800"/>
            <a:ext cx="670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00">
                <a:latin typeface="+mn-lt"/>
              </a:defRPr>
            </a:lvl1pPr>
          </a:lstStyle>
          <a:p>
            <a:r>
              <a:rPr lang="en-US"/>
              <a:t>Overview of WIS Discovery, Access and Retrieval (DAR) </a:t>
            </a:r>
          </a:p>
        </p:txBody>
      </p:sp>
      <p:sp>
        <p:nvSpPr>
          <p:cNvPr id="1845254" name="Rectangle 6"/>
          <p:cNvSpPr>
            <a:spLocks noGrp="1" noChangeArrowheads="1"/>
          </p:cNvSpPr>
          <p:nvPr>
            <p:ph type="sldNum" sz="quarter" idx="4"/>
          </p:nvPr>
        </p:nvSpPr>
        <p:spPr bwMode="auto">
          <a:xfrm>
            <a:off x="8721725" y="6400800"/>
            <a:ext cx="874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latin typeface="+mn-lt"/>
              </a:defRPr>
            </a:lvl1pPr>
          </a:lstStyle>
          <a:p>
            <a:fld id="{A4EEE1CF-E2C4-43D5-B86F-02C0CE2F36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algn="ctr" rtl="0" fontAlgn="base">
        <a:spcBef>
          <a:spcPct val="0"/>
        </a:spcBef>
        <a:spcAft>
          <a:spcPct val="0"/>
        </a:spcAft>
        <a:defRPr sz="4000">
          <a:solidFill>
            <a:srgbClr val="000066"/>
          </a:solidFill>
          <a:latin typeface="+mj-lt"/>
          <a:ea typeface="+mj-ea"/>
          <a:cs typeface="+mj-cs"/>
        </a:defRPr>
      </a:lvl1pPr>
      <a:lvl2pPr algn="ctr" rtl="0" fontAlgn="base">
        <a:spcBef>
          <a:spcPct val="0"/>
        </a:spcBef>
        <a:spcAft>
          <a:spcPct val="0"/>
        </a:spcAft>
        <a:defRPr sz="4000">
          <a:solidFill>
            <a:srgbClr val="000066"/>
          </a:solidFill>
          <a:latin typeface="Arial" charset="0"/>
        </a:defRPr>
      </a:lvl2pPr>
      <a:lvl3pPr algn="ctr" rtl="0" fontAlgn="base">
        <a:spcBef>
          <a:spcPct val="0"/>
        </a:spcBef>
        <a:spcAft>
          <a:spcPct val="0"/>
        </a:spcAft>
        <a:defRPr sz="4000">
          <a:solidFill>
            <a:srgbClr val="000066"/>
          </a:solidFill>
          <a:latin typeface="Arial" charset="0"/>
        </a:defRPr>
      </a:lvl3pPr>
      <a:lvl4pPr algn="ctr" rtl="0" fontAlgn="base">
        <a:spcBef>
          <a:spcPct val="0"/>
        </a:spcBef>
        <a:spcAft>
          <a:spcPct val="0"/>
        </a:spcAft>
        <a:defRPr sz="4000">
          <a:solidFill>
            <a:srgbClr val="000066"/>
          </a:solidFill>
          <a:latin typeface="Arial" charset="0"/>
        </a:defRPr>
      </a:lvl4pPr>
      <a:lvl5pPr algn="ctr" rtl="0" fontAlgn="base">
        <a:spcBef>
          <a:spcPct val="0"/>
        </a:spcBef>
        <a:spcAft>
          <a:spcPct val="0"/>
        </a:spcAft>
        <a:defRPr sz="4000">
          <a:solidFill>
            <a:srgbClr val="000066"/>
          </a:solidFill>
          <a:latin typeface="Arial" charset="0"/>
        </a:defRPr>
      </a:lvl5pPr>
      <a:lvl6pPr marL="457200" algn="ctr" rtl="0" fontAlgn="base">
        <a:spcBef>
          <a:spcPct val="0"/>
        </a:spcBef>
        <a:spcAft>
          <a:spcPct val="0"/>
        </a:spcAft>
        <a:defRPr sz="4000">
          <a:solidFill>
            <a:srgbClr val="000066"/>
          </a:solidFill>
          <a:latin typeface="Arial" charset="0"/>
        </a:defRPr>
      </a:lvl6pPr>
      <a:lvl7pPr marL="914400" algn="ctr" rtl="0" fontAlgn="base">
        <a:spcBef>
          <a:spcPct val="0"/>
        </a:spcBef>
        <a:spcAft>
          <a:spcPct val="0"/>
        </a:spcAft>
        <a:defRPr sz="4000">
          <a:solidFill>
            <a:srgbClr val="000066"/>
          </a:solidFill>
          <a:latin typeface="Arial" charset="0"/>
        </a:defRPr>
      </a:lvl7pPr>
      <a:lvl8pPr marL="1371600" algn="ctr" rtl="0" fontAlgn="base">
        <a:spcBef>
          <a:spcPct val="0"/>
        </a:spcBef>
        <a:spcAft>
          <a:spcPct val="0"/>
        </a:spcAft>
        <a:defRPr sz="4000">
          <a:solidFill>
            <a:srgbClr val="000066"/>
          </a:solidFill>
          <a:latin typeface="Arial" charset="0"/>
        </a:defRPr>
      </a:lvl8pPr>
      <a:lvl9pPr marL="1828800" algn="ctr" rtl="0" fontAlgn="base">
        <a:spcBef>
          <a:spcPct val="0"/>
        </a:spcBef>
        <a:spcAft>
          <a:spcPct val="0"/>
        </a:spcAft>
        <a:defRPr sz="4000">
          <a:solidFill>
            <a:srgbClr val="00006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www.wmo.int/gisc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wmf"/><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eather.gmdss.org/I.html" TargetMode="Externa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mo.int/pages/prog/www/WIS/SRUform/SRU_Search.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metservice.com/maps-radar/wis-search/search"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is.bom.gov.au/openwis-user-portal/srv/en/main.home/portal.sru?operation=searchRetrieve&amp;version=1.1&amp;query=%22TIGGE%22%20and%20keywords%20all%20weatherObservations%20and%20geo.bounds%20within/partial/nwse%22-10%20-90%20-40%20-160&#8220;%20&amp;startRecord=1%20&amp;maximumRecords=10%20&amp;&am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wis.wmo.int/page=srudocumentation" TargetMode="External"/><Relationship Id="rId5" Type="http://schemas.openxmlformats.org/officeDocument/2006/relationships/image" Target="../media/image30.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1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7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851395" name="Rectangle 3"/>
          <p:cNvSpPr>
            <a:spLocks noGrp="1" noChangeArrowheads="1"/>
          </p:cNvSpPr>
          <p:nvPr>
            <p:ph type="ctrTitle"/>
          </p:nvPr>
        </p:nvSpPr>
        <p:spPr>
          <a:xfrm>
            <a:off x="2063750" y="381000"/>
            <a:ext cx="7250113" cy="1143000"/>
          </a:xfrm>
          <a:noFill/>
          <a:ln/>
        </p:spPr>
        <p:txBody>
          <a:bodyPr/>
          <a:lstStyle/>
          <a:p>
            <a:pPr algn="l"/>
            <a:r>
              <a:rPr lang="en-US" sz="2400">
                <a:solidFill>
                  <a:schemeClr val="bg1"/>
                </a:solidFill>
                <a:latin typeface="Arial Narrow" pitchFamily="34" charset="0"/>
              </a:rPr>
              <a:t>World Meteorological Organization (WMO)</a:t>
            </a:r>
            <a:br>
              <a:rPr lang="en-US" sz="2400">
                <a:solidFill>
                  <a:schemeClr val="bg1"/>
                </a:solidFill>
                <a:latin typeface="Arial Narrow" pitchFamily="34" charset="0"/>
              </a:rPr>
            </a:br>
            <a:r>
              <a:rPr lang="en-US" sz="2400">
                <a:solidFill>
                  <a:schemeClr val="bg1"/>
                </a:solidFill>
                <a:latin typeface="Arial Narrow" pitchFamily="34" charset="0"/>
              </a:rPr>
              <a:t>Observing and Information Systems Department</a:t>
            </a:r>
            <a:br>
              <a:rPr lang="en-US" sz="2400">
                <a:solidFill>
                  <a:schemeClr val="bg1"/>
                </a:solidFill>
                <a:latin typeface="Arial Narrow" pitchFamily="34" charset="0"/>
              </a:rPr>
            </a:br>
            <a:r>
              <a:rPr lang="en-US" sz="2400">
                <a:solidFill>
                  <a:schemeClr val="bg1"/>
                </a:solidFill>
                <a:latin typeface="Arial Narrow" pitchFamily="34" charset="0"/>
              </a:rPr>
              <a:t>WMO Information System (WIS)</a:t>
            </a:r>
          </a:p>
        </p:txBody>
      </p:sp>
      <p:sp>
        <p:nvSpPr>
          <p:cNvPr id="1851399" name="Rectangle 7"/>
          <p:cNvSpPr>
            <a:spLocks noChangeArrowheads="1"/>
          </p:cNvSpPr>
          <p:nvPr/>
        </p:nvSpPr>
        <p:spPr bwMode="auto">
          <a:xfrm>
            <a:off x="247650" y="1371600"/>
            <a:ext cx="165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20000"/>
              </a:spcBef>
            </a:pPr>
            <a:r>
              <a:rPr lang="en-US" sz="1800">
                <a:solidFill>
                  <a:schemeClr val="bg1"/>
                </a:solidFill>
                <a:latin typeface="Arial Black" pitchFamily="34" charset="0"/>
              </a:rPr>
              <a:t>WMO</a:t>
            </a:r>
            <a:endParaRPr lang="en-US" sz="1400">
              <a:solidFill>
                <a:schemeClr val="bg1"/>
              </a:solidFill>
              <a:latin typeface="Arial Black" pitchFamily="34" charset="0"/>
            </a:endParaRPr>
          </a:p>
        </p:txBody>
      </p:sp>
      <p:sp>
        <p:nvSpPr>
          <p:cNvPr id="1851401" name="Text Box 9"/>
          <p:cNvSpPr txBox="1">
            <a:spLocks noChangeArrowheads="1"/>
          </p:cNvSpPr>
          <p:nvPr/>
        </p:nvSpPr>
        <p:spPr bwMode="auto">
          <a:xfrm>
            <a:off x="298450" y="4702175"/>
            <a:ext cx="9301163" cy="1015663"/>
          </a:xfrm>
          <a:prstGeom prst="rect">
            <a:avLst/>
          </a:prstGeom>
          <a:noFill/>
          <a:ln>
            <a:noFill/>
          </a:ln>
          <a:effectLst/>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sz="2000" i="1" dirty="0" smtClean="0">
                <a:solidFill>
                  <a:schemeClr val="bg1"/>
                </a:solidFill>
                <a:latin typeface="Arial" charset="0"/>
              </a:rPr>
              <a:t>Prepared</a:t>
            </a:r>
            <a:r>
              <a:rPr kumimoji="1" lang="en-US" sz="2000" dirty="0" smtClean="0">
                <a:solidFill>
                  <a:schemeClr val="bg1"/>
                </a:solidFill>
                <a:latin typeface="Arial" charset="0"/>
              </a:rPr>
              <a:t> </a:t>
            </a:r>
            <a:r>
              <a:rPr kumimoji="1" lang="en-US" sz="2000" dirty="0">
                <a:solidFill>
                  <a:schemeClr val="bg1"/>
                </a:solidFill>
                <a:latin typeface="Arial" charset="0"/>
              </a:rPr>
              <a:t>by </a:t>
            </a:r>
            <a:br>
              <a:rPr kumimoji="1" lang="en-US" sz="2000" dirty="0">
                <a:solidFill>
                  <a:schemeClr val="bg1"/>
                </a:solidFill>
                <a:latin typeface="Arial" charset="0"/>
              </a:rPr>
            </a:br>
            <a:r>
              <a:rPr kumimoji="1" lang="en-US" sz="2000" dirty="0" smtClean="0">
                <a:solidFill>
                  <a:schemeClr val="bg1"/>
                </a:solidFill>
                <a:latin typeface="Arial" charset="0"/>
              </a:rPr>
              <a:t>WIS Project Office</a:t>
            </a:r>
          </a:p>
          <a:p>
            <a:pPr algn="ctr"/>
            <a:r>
              <a:rPr kumimoji="1" lang="en-US" sz="2000" i="1" dirty="0" smtClean="0">
                <a:solidFill>
                  <a:schemeClr val="bg1"/>
                </a:solidFill>
                <a:latin typeface="Arial" charset="0"/>
              </a:rPr>
              <a:t>WIS-Help@wmo.int</a:t>
            </a:r>
            <a:endParaRPr kumimoji="1" lang="en-US" i="1" dirty="0">
              <a:solidFill>
                <a:schemeClr val="bg1"/>
              </a:solidFill>
              <a:latin typeface="Arial" charset="0"/>
            </a:endParaRPr>
          </a:p>
        </p:txBody>
      </p:sp>
      <p:sp>
        <p:nvSpPr>
          <p:cNvPr id="1851402" name="Text Box 10"/>
          <p:cNvSpPr txBox="1">
            <a:spLocks noChangeArrowheads="1"/>
          </p:cNvSpPr>
          <p:nvPr/>
        </p:nvSpPr>
        <p:spPr bwMode="auto">
          <a:xfrm>
            <a:off x="596900" y="2039938"/>
            <a:ext cx="8705850" cy="2286000"/>
          </a:xfrm>
          <a:prstGeom prst="rect">
            <a:avLst/>
          </a:prstGeom>
          <a:solidFill>
            <a:srgbClr val="CCFFFF"/>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137160" rIns="137160" bIns="137160">
            <a:spAutoFit/>
          </a:bodyPr>
          <a:lstStyle/>
          <a:p>
            <a:pPr algn="ctr"/>
            <a:r>
              <a:rPr kumimoji="1" lang="en-NZ" sz="4400">
                <a:latin typeface="Arial" charset="0"/>
              </a:rPr>
              <a:t>Overview of Discovery, Access, and Retrieval (DAR) in the </a:t>
            </a:r>
            <a:br>
              <a:rPr kumimoji="1" lang="en-NZ" sz="4400">
                <a:latin typeface="Arial" charset="0"/>
              </a:rPr>
            </a:br>
            <a:r>
              <a:rPr kumimoji="1" lang="en-NZ" sz="4400">
                <a:latin typeface="Arial" charset="0"/>
              </a:rPr>
              <a:t>WMO Information System (WIS)</a:t>
            </a:r>
            <a:endParaRPr kumimoji="1" lang="en-US" sz="44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fld id="{B2DE2769-0804-4FCE-9351-EF70E7135601}" type="datetime3">
              <a:rPr lang="en-US"/>
              <a:pPr/>
              <a:t>12 November 2013</a:t>
            </a:fld>
            <a:endParaRPr lang="en-US"/>
          </a:p>
        </p:txBody>
      </p:sp>
      <p:sp>
        <p:nvSpPr>
          <p:cNvPr id="37" name="Footer Placeholder 4"/>
          <p:cNvSpPr>
            <a:spLocks noGrp="1"/>
          </p:cNvSpPr>
          <p:nvPr>
            <p:ph type="ftr" sz="quarter" idx="11"/>
          </p:nvPr>
        </p:nvSpPr>
        <p:spPr/>
        <p:txBody>
          <a:bodyPr/>
          <a:lstStyle/>
          <a:p>
            <a:r>
              <a:rPr lang="en-US"/>
              <a:t>Overview of WIS Discovery, Access and Retrieval (DAR) </a:t>
            </a:r>
          </a:p>
        </p:txBody>
      </p:sp>
      <p:sp>
        <p:nvSpPr>
          <p:cNvPr id="38" name="Slide Number Placeholder 5"/>
          <p:cNvSpPr>
            <a:spLocks noGrp="1"/>
          </p:cNvSpPr>
          <p:nvPr>
            <p:ph type="sldNum" sz="quarter" idx="12"/>
          </p:nvPr>
        </p:nvSpPr>
        <p:spPr/>
        <p:txBody>
          <a:bodyPr/>
          <a:lstStyle/>
          <a:p>
            <a:fld id="{3DCBD55B-4FA8-4DB9-A2F3-A2782B697290}" type="slidenum">
              <a:rPr lang="en-US"/>
              <a:pPr/>
              <a:t>10</a:t>
            </a:fld>
            <a:endParaRPr lang="en-US"/>
          </a:p>
        </p:txBody>
      </p:sp>
      <p:sp>
        <p:nvSpPr>
          <p:cNvPr id="1957890" name="Rectangle 2"/>
          <p:cNvSpPr>
            <a:spLocks noGrp="1" noChangeArrowheads="1"/>
          </p:cNvSpPr>
          <p:nvPr>
            <p:ph type="title"/>
          </p:nvPr>
        </p:nvSpPr>
        <p:spPr>
          <a:xfrm>
            <a:off x="1235075" y="390525"/>
            <a:ext cx="7429500" cy="654050"/>
          </a:xfrm>
          <a:noFill/>
          <a:ln/>
        </p:spPr>
        <p:txBody>
          <a:bodyPr lIns="92069" tIns="46035" rIns="92069" bIns="46035" anchor="b"/>
          <a:lstStyle/>
          <a:p>
            <a:r>
              <a:rPr lang="en-US" altLang="ja-JP" sz="3600">
                <a:ea typeface="ＭＳ Ｐゴシック" pitchFamily="34" charset="-128"/>
              </a:rPr>
              <a:t>Interoperability with Semantics </a:t>
            </a:r>
            <a:endParaRPr lang="en-US" sz="3600">
              <a:ea typeface="ＭＳ Ｐゴシック" pitchFamily="34" charset="-128"/>
            </a:endParaRPr>
          </a:p>
        </p:txBody>
      </p:sp>
      <p:sp>
        <p:nvSpPr>
          <p:cNvPr id="1957891" name="Text Box 3"/>
          <p:cNvSpPr txBox="1">
            <a:spLocks noChangeArrowheads="1"/>
          </p:cNvSpPr>
          <p:nvPr/>
        </p:nvSpPr>
        <p:spPr bwMode="auto">
          <a:xfrm>
            <a:off x="973138" y="1571625"/>
            <a:ext cx="200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800">
              <a:latin typeface="Arial" charset="0"/>
            </a:endParaRPr>
          </a:p>
        </p:txBody>
      </p:sp>
      <p:sp>
        <p:nvSpPr>
          <p:cNvPr id="1957892" name="Rectangle 4"/>
          <p:cNvSpPr>
            <a:spLocks noGrp="1" noChangeArrowheads="1"/>
          </p:cNvSpPr>
          <p:nvPr>
            <p:ph type="body" idx="1"/>
          </p:nvPr>
        </p:nvSpPr>
        <p:spPr>
          <a:xfrm>
            <a:off x="1050925" y="1401763"/>
            <a:ext cx="7797800" cy="892175"/>
          </a:xfrm>
          <a:noFill/>
          <a:ln/>
        </p:spPr>
        <p:txBody>
          <a:bodyPr/>
          <a:lstStyle/>
          <a:p>
            <a:pPr marL="0" indent="0" algn="ctr">
              <a:buFontTx/>
              <a:buNone/>
            </a:pPr>
            <a:r>
              <a:rPr lang="en-US">
                <a:solidFill>
                  <a:srgbClr val="7A0051"/>
                </a:solidFill>
              </a:rPr>
              <a:t>"semantic mapping"</a:t>
            </a:r>
            <a:r>
              <a:rPr lang="en-US" sz="2800"/>
              <a:t> associates concepts </a:t>
            </a:r>
            <a:br>
              <a:rPr lang="en-US" sz="2800"/>
            </a:br>
            <a:r>
              <a:rPr lang="en-US" sz="2800"/>
              <a:t>that are close enough for the purpose:</a:t>
            </a:r>
          </a:p>
        </p:txBody>
      </p:sp>
      <p:sp>
        <p:nvSpPr>
          <p:cNvPr id="1957893" name="Text Box 5"/>
          <p:cNvSpPr txBox="1">
            <a:spLocks noChangeArrowheads="1"/>
          </p:cNvSpPr>
          <p:nvPr/>
        </p:nvSpPr>
        <p:spPr bwMode="auto">
          <a:xfrm>
            <a:off x="3797300" y="2439988"/>
            <a:ext cx="264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charset="0"/>
              </a:rPr>
              <a:t>Who made it?</a:t>
            </a:r>
            <a:r>
              <a:rPr lang="en-US" sz="1800">
                <a:latin typeface="Arial" charset="0"/>
              </a:rPr>
              <a:t>             </a:t>
            </a:r>
          </a:p>
        </p:txBody>
      </p:sp>
      <p:grpSp>
        <p:nvGrpSpPr>
          <p:cNvPr id="1957894" name="Group 6"/>
          <p:cNvGrpSpPr>
            <a:grpSpLocks/>
          </p:cNvGrpSpPr>
          <p:nvPr/>
        </p:nvGrpSpPr>
        <p:grpSpPr bwMode="auto">
          <a:xfrm>
            <a:off x="820738" y="3963988"/>
            <a:ext cx="8172450" cy="379412"/>
            <a:chOff x="624" y="2640"/>
            <a:chExt cx="4752" cy="239"/>
          </a:xfrm>
        </p:grpSpPr>
        <p:sp>
          <p:nvSpPr>
            <p:cNvPr id="1957895" name="Text Box 7"/>
            <p:cNvSpPr txBox="1">
              <a:spLocks noChangeArrowheads="1"/>
            </p:cNvSpPr>
            <p:nvPr/>
          </p:nvSpPr>
          <p:spPr bwMode="auto">
            <a:xfrm>
              <a:off x="624" y="264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file               </a:t>
              </a:r>
            </a:p>
          </p:txBody>
        </p:sp>
        <p:sp>
          <p:nvSpPr>
            <p:cNvPr id="1957896" name="Text Box 8"/>
            <p:cNvSpPr txBox="1">
              <a:spLocks noChangeArrowheads="1"/>
            </p:cNvSpPr>
            <p:nvPr/>
          </p:nvSpPr>
          <p:spPr bwMode="auto">
            <a:xfrm>
              <a:off x="2304" y="264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owner</a:t>
              </a:r>
            </a:p>
          </p:txBody>
        </p:sp>
        <p:sp>
          <p:nvSpPr>
            <p:cNvPr id="1957897" name="Text Box 9"/>
            <p:cNvSpPr txBox="1">
              <a:spLocks noChangeArrowheads="1"/>
            </p:cNvSpPr>
            <p:nvPr/>
          </p:nvSpPr>
          <p:spPr bwMode="auto">
            <a:xfrm>
              <a:off x="3984" y="264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file name</a:t>
              </a:r>
            </a:p>
          </p:txBody>
        </p:sp>
      </p:grpSp>
      <p:grpSp>
        <p:nvGrpSpPr>
          <p:cNvPr id="1957898" name="Group 10"/>
          <p:cNvGrpSpPr>
            <a:grpSpLocks/>
          </p:cNvGrpSpPr>
          <p:nvPr/>
        </p:nvGrpSpPr>
        <p:grpSpPr bwMode="auto">
          <a:xfrm>
            <a:off x="825500" y="4344988"/>
            <a:ext cx="8172450" cy="379412"/>
            <a:chOff x="624" y="2880"/>
            <a:chExt cx="4752" cy="239"/>
          </a:xfrm>
        </p:grpSpPr>
        <p:sp>
          <p:nvSpPr>
            <p:cNvPr id="1957899" name="Text Box 11"/>
            <p:cNvSpPr txBox="1">
              <a:spLocks noChangeArrowheads="1"/>
            </p:cNvSpPr>
            <p:nvPr/>
          </p:nvSpPr>
          <p:spPr bwMode="auto">
            <a:xfrm>
              <a:off x="624" y="288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scientific data set               </a:t>
              </a:r>
            </a:p>
          </p:txBody>
        </p:sp>
        <p:sp>
          <p:nvSpPr>
            <p:cNvPr id="1957900" name="Text Box 12"/>
            <p:cNvSpPr txBox="1">
              <a:spLocks noChangeArrowheads="1"/>
            </p:cNvSpPr>
            <p:nvPr/>
          </p:nvSpPr>
          <p:spPr bwMode="auto">
            <a:xfrm>
              <a:off x="2304" y="288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principal investigator</a:t>
              </a:r>
            </a:p>
          </p:txBody>
        </p:sp>
        <p:sp>
          <p:nvSpPr>
            <p:cNvPr id="1957901" name="Text Box 13"/>
            <p:cNvSpPr txBox="1">
              <a:spLocks noChangeArrowheads="1"/>
            </p:cNvSpPr>
            <p:nvPr/>
          </p:nvSpPr>
          <p:spPr bwMode="auto">
            <a:xfrm>
              <a:off x="3984" y="288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data set name</a:t>
              </a:r>
            </a:p>
          </p:txBody>
        </p:sp>
      </p:grpSp>
      <p:grpSp>
        <p:nvGrpSpPr>
          <p:cNvPr id="1957902" name="Group 14"/>
          <p:cNvGrpSpPr>
            <a:grpSpLocks/>
          </p:cNvGrpSpPr>
          <p:nvPr/>
        </p:nvGrpSpPr>
        <p:grpSpPr bwMode="auto">
          <a:xfrm>
            <a:off x="825500" y="4725988"/>
            <a:ext cx="8172450" cy="379412"/>
            <a:chOff x="624" y="3120"/>
            <a:chExt cx="4752" cy="239"/>
          </a:xfrm>
        </p:grpSpPr>
        <p:sp>
          <p:nvSpPr>
            <p:cNvPr id="1957903" name="Text Box 15"/>
            <p:cNvSpPr txBox="1">
              <a:spLocks noChangeArrowheads="1"/>
            </p:cNvSpPr>
            <p:nvPr/>
          </p:nvSpPr>
          <p:spPr bwMode="auto">
            <a:xfrm>
              <a:off x="624" y="31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biological specimen              </a:t>
              </a:r>
            </a:p>
          </p:txBody>
        </p:sp>
        <p:sp>
          <p:nvSpPr>
            <p:cNvPr id="1957904" name="Text Box 16"/>
            <p:cNvSpPr txBox="1">
              <a:spLocks noChangeArrowheads="1"/>
            </p:cNvSpPr>
            <p:nvPr/>
          </p:nvSpPr>
          <p:spPr bwMode="auto">
            <a:xfrm>
              <a:off x="2304" y="31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collector</a:t>
              </a:r>
            </a:p>
          </p:txBody>
        </p:sp>
        <p:sp>
          <p:nvSpPr>
            <p:cNvPr id="1957905" name="Text Box 17"/>
            <p:cNvSpPr txBox="1">
              <a:spLocks noChangeArrowheads="1"/>
            </p:cNvSpPr>
            <p:nvPr/>
          </p:nvSpPr>
          <p:spPr bwMode="auto">
            <a:xfrm>
              <a:off x="3984" y="312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organism name</a:t>
              </a:r>
            </a:p>
          </p:txBody>
        </p:sp>
      </p:grpSp>
      <p:grpSp>
        <p:nvGrpSpPr>
          <p:cNvPr id="1957910" name="Group 22"/>
          <p:cNvGrpSpPr>
            <a:grpSpLocks/>
          </p:cNvGrpSpPr>
          <p:nvPr/>
        </p:nvGrpSpPr>
        <p:grpSpPr bwMode="auto">
          <a:xfrm>
            <a:off x="820738" y="5097463"/>
            <a:ext cx="8172450" cy="379412"/>
            <a:chOff x="624" y="3600"/>
            <a:chExt cx="4752" cy="239"/>
          </a:xfrm>
        </p:grpSpPr>
        <p:sp>
          <p:nvSpPr>
            <p:cNvPr id="1957911" name="Text Box 23"/>
            <p:cNvSpPr txBox="1">
              <a:spLocks noChangeArrowheads="1"/>
            </p:cNvSpPr>
            <p:nvPr/>
          </p:nvSpPr>
          <p:spPr bwMode="auto">
            <a:xfrm>
              <a:off x="624" y="36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spatial coverage               </a:t>
              </a:r>
            </a:p>
          </p:txBody>
        </p:sp>
        <p:sp>
          <p:nvSpPr>
            <p:cNvPr id="1957912" name="Text Box 24"/>
            <p:cNvSpPr txBox="1">
              <a:spLocks noChangeArrowheads="1"/>
            </p:cNvSpPr>
            <p:nvPr/>
          </p:nvSpPr>
          <p:spPr bwMode="auto">
            <a:xfrm>
              <a:off x="2304" y="36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originator</a:t>
              </a:r>
            </a:p>
          </p:txBody>
        </p:sp>
        <p:sp>
          <p:nvSpPr>
            <p:cNvPr id="1957913" name="Text Box 25"/>
            <p:cNvSpPr txBox="1">
              <a:spLocks noChangeArrowheads="1"/>
            </p:cNvSpPr>
            <p:nvPr/>
          </p:nvSpPr>
          <p:spPr bwMode="auto">
            <a:xfrm>
              <a:off x="3984" y="360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title</a:t>
              </a:r>
            </a:p>
          </p:txBody>
        </p:sp>
      </p:grpSp>
      <p:grpSp>
        <p:nvGrpSpPr>
          <p:cNvPr id="1957914" name="Group 26"/>
          <p:cNvGrpSpPr>
            <a:grpSpLocks/>
          </p:cNvGrpSpPr>
          <p:nvPr/>
        </p:nvGrpSpPr>
        <p:grpSpPr bwMode="auto">
          <a:xfrm>
            <a:off x="825500" y="3201988"/>
            <a:ext cx="8172450" cy="379412"/>
            <a:chOff x="624" y="2160"/>
            <a:chExt cx="4752" cy="239"/>
          </a:xfrm>
        </p:grpSpPr>
        <p:sp>
          <p:nvSpPr>
            <p:cNvPr id="1957915" name="Text Box 27"/>
            <p:cNvSpPr txBox="1">
              <a:spLocks noChangeArrowheads="1"/>
            </p:cNvSpPr>
            <p:nvPr/>
          </p:nvSpPr>
          <p:spPr bwMode="auto">
            <a:xfrm>
              <a:off x="624" y="216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e-mail              </a:t>
              </a:r>
            </a:p>
          </p:txBody>
        </p:sp>
        <p:sp>
          <p:nvSpPr>
            <p:cNvPr id="1957916" name="Text Box 28"/>
            <p:cNvSpPr txBox="1">
              <a:spLocks noChangeArrowheads="1"/>
            </p:cNvSpPr>
            <p:nvPr/>
          </p:nvSpPr>
          <p:spPr bwMode="auto">
            <a:xfrm>
              <a:off x="2304" y="216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from</a:t>
              </a:r>
            </a:p>
          </p:txBody>
        </p:sp>
        <p:sp>
          <p:nvSpPr>
            <p:cNvPr id="1957917" name="Text Box 29"/>
            <p:cNvSpPr txBox="1">
              <a:spLocks noChangeArrowheads="1"/>
            </p:cNvSpPr>
            <p:nvPr/>
          </p:nvSpPr>
          <p:spPr bwMode="auto">
            <a:xfrm>
              <a:off x="3984" y="216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subject</a:t>
              </a:r>
            </a:p>
          </p:txBody>
        </p:sp>
      </p:grpSp>
      <p:grpSp>
        <p:nvGrpSpPr>
          <p:cNvPr id="1957918" name="Group 30"/>
          <p:cNvGrpSpPr>
            <a:grpSpLocks/>
          </p:cNvGrpSpPr>
          <p:nvPr/>
        </p:nvGrpSpPr>
        <p:grpSpPr bwMode="auto">
          <a:xfrm>
            <a:off x="825500" y="3582988"/>
            <a:ext cx="8172450" cy="379412"/>
            <a:chOff x="624" y="2400"/>
            <a:chExt cx="4752" cy="239"/>
          </a:xfrm>
        </p:grpSpPr>
        <p:sp>
          <p:nvSpPr>
            <p:cNvPr id="1957919" name="Text Box 31"/>
            <p:cNvSpPr txBox="1">
              <a:spLocks noChangeArrowheads="1"/>
            </p:cNvSpPr>
            <p:nvPr/>
          </p:nvSpPr>
          <p:spPr bwMode="auto">
            <a:xfrm>
              <a:off x="624" y="24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news article               </a:t>
              </a:r>
            </a:p>
          </p:txBody>
        </p:sp>
        <p:sp>
          <p:nvSpPr>
            <p:cNvPr id="1957920" name="Text Box 32"/>
            <p:cNvSpPr txBox="1">
              <a:spLocks noChangeArrowheads="1"/>
            </p:cNvSpPr>
            <p:nvPr/>
          </p:nvSpPr>
          <p:spPr bwMode="auto">
            <a:xfrm>
              <a:off x="2304" y="24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by-line</a:t>
              </a:r>
            </a:p>
          </p:txBody>
        </p:sp>
        <p:sp>
          <p:nvSpPr>
            <p:cNvPr id="1957921" name="Text Box 33"/>
            <p:cNvSpPr txBox="1">
              <a:spLocks noChangeArrowheads="1"/>
            </p:cNvSpPr>
            <p:nvPr/>
          </p:nvSpPr>
          <p:spPr bwMode="auto">
            <a:xfrm>
              <a:off x="3984" y="240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headline</a:t>
              </a:r>
            </a:p>
          </p:txBody>
        </p:sp>
      </p:grpSp>
      <p:grpSp>
        <p:nvGrpSpPr>
          <p:cNvPr id="1957922" name="Group 34"/>
          <p:cNvGrpSpPr>
            <a:grpSpLocks/>
          </p:cNvGrpSpPr>
          <p:nvPr/>
        </p:nvGrpSpPr>
        <p:grpSpPr bwMode="auto">
          <a:xfrm>
            <a:off x="825500" y="2820988"/>
            <a:ext cx="8172450" cy="379412"/>
            <a:chOff x="624" y="1920"/>
            <a:chExt cx="4752" cy="239"/>
          </a:xfrm>
        </p:grpSpPr>
        <p:sp>
          <p:nvSpPr>
            <p:cNvPr id="1957923" name="Text Box 35"/>
            <p:cNvSpPr txBox="1">
              <a:spLocks noChangeArrowheads="1"/>
            </p:cNvSpPr>
            <p:nvPr/>
          </p:nvSpPr>
          <p:spPr bwMode="auto">
            <a:xfrm>
              <a:off x="624" y="19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document               </a:t>
              </a:r>
            </a:p>
          </p:txBody>
        </p:sp>
        <p:sp>
          <p:nvSpPr>
            <p:cNvPr id="1957924" name="Text Box 36"/>
            <p:cNvSpPr txBox="1">
              <a:spLocks noChangeArrowheads="1"/>
            </p:cNvSpPr>
            <p:nvPr/>
          </p:nvSpPr>
          <p:spPr bwMode="auto">
            <a:xfrm>
              <a:off x="2304" y="19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author</a:t>
              </a:r>
            </a:p>
          </p:txBody>
        </p:sp>
        <p:sp>
          <p:nvSpPr>
            <p:cNvPr id="1957925" name="Text Box 37"/>
            <p:cNvSpPr txBox="1">
              <a:spLocks noChangeArrowheads="1"/>
            </p:cNvSpPr>
            <p:nvPr/>
          </p:nvSpPr>
          <p:spPr bwMode="auto">
            <a:xfrm>
              <a:off x="3984" y="192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title</a:t>
              </a:r>
            </a:p>
          </p:txBody>
        </p:sp>
      </p:grpSp>
      <p:sp>
        <p:nvSpPr>
          <p:cNvPr id="1957926" name="Text Box 38"/>
          <p:cNvSpPr txBox="1">
            <a:spLocks noChangeArrowheads="1"/>
          </p:cNvSpPr>
          <p:nvPr/>
        </p:nvSpPr>
        <p:spPr bwMode="auto">
          <a:xfrm>
            <a:off x="825500" y="2439988"/>
            <a:ext cx="2806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charset="0"/>
              </a:rPr>
              <a:t>What type is it?</a:t>
            </a:r>
            <a:r>
              <a:rPr lang="en-US" sz="2000">
                <a:latin typeface="Arial" charset="0"/>
              </a:rPr>
              <a:t> </a:t>
            </a:r>
            <a:r>
              <a:rPr lang="en-US" sz="1800">
                <a:latin typeface="Arial" charset="0"/>
              </a:rPr>
              <a:t>            </a:t>
            </a:r>
          </a:p>
        </p:txBody>
      </p:sp>
      <p:sp>
        <p:nvSpPr>
          <p:cNvPr id="1957927" name="Text Box 39"/>
          <p:cNvSpPr txBox="1">
            <a:spLocks noChangeArrowheads="1"/>
          </p:cNvSpPr>
          <p:nvPr/>
        </p:nvSpPr>
        <p:spPr bwMode="auto">
          <a:xfrm>
            <a:off x="6521450" y="2424113"/>
            <a:ext cx="280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charset="0"/>
              </a:rPr>
              <a:t>What is its name?</a:t>
            </a:r>
            <a:r>
              <a:rPr lang="en-US">
                <a:latin typeface="Arial" charset="0"/>
              </a:rPr>
              <a:t>    </a:t>
            </a:r>
            <a:r>
              <a:rPr lang="en-US" sz="18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a:spLocks noGrp="1"/>
          </p:cNvSpPr>
          <p:nvPr>
            <p:ph type="dt" sz="half" idx="10"/>
          </p:nvPr>
        </p:nvSpPr>
        <p:spPr/>
        <p:txBody>
          <a:bodyPr/>
          <a:lstStyle/>
          <a:p>
            <a:fld id="{FEB508DB-9C7F-4E08-BCC3-75B5974CEF7D}" type="datetime3">
              <a:rPr lang="en-US"/>
              <a:pPr/>
              <a:t>12 November 2013</a:t>
            </a:fld>
            <a:endParaRPr lang="en-US"/>
          </a:p>
        </p:txBody>
      </p:sp>
      <p:sp>
        <p:nvSpPr>
          <p:cNvPr id="60" name="Footer Placeholder 4"/>
          <p:cNvSpPr>
            <a:spLocks noGrp="1"/>
          </p:cNvSpPr>
          <p:nvPr>
            <p:ph type="ftr" sz="quarter" idx="11"/>
          </p:nvPr>
        </p:nvSpPr>
        <p:spPr/>
        <p:txBody>
          <a:bodyPr/>
          <a:lstStyle/>
          <a:p>
            <a:r>
              <a:rPr lang="en-US"/>
              <a:t>Overview of WIS Discovery, Access and Retrieval (DAR) </a:t>
            </a:r>
          </a:p>
        </p:txBody>
      </p:sp>
      <p:sp>
        <p:nvSpPr>
          <p:cNvPr id="61" name="Slide Number Placeholder 5"/>
          <p:cNvSpPr>
            <a:spLocks noGrp="1"/>
          </p:cNvSpPr>
          <p:nvPr>
            <p:ph type="sldNum" sz="quarter" idx="12"/>
          </p:nvPr>
        </p:nvSpPr>
        <p:spPr/>
        <p:txBody>
          <a:bodyPr/>
          <a:lstStyle/>
          <a:p>
            <a:fld id="{FFAE08AC-5274-4117-962A-45520C2CAAE0}" type="slidenum">
              <a:rPr lang="en-US"/>
              <a:pPr/>
              <a:t>11</a:t>
            </a:fld>
            <a:endParaRPr lang="en-US"/>
          </a:p>
        </p:txBody>
      </p:sp>
      <p:sp>
        <p:nvSpPr>
          <p:cNvPr id="1971202" name="Rectangle 2"/>
          <p:cNvSpPr>
            <a:spLocks noGrp="1" noChangeArrowheads="1"/>
          </p:cNvSpPr>
          <p:nvPr>
            <p:ph type="title"/>
          </p:nvPr>
        </p:nvSpPr>
        <p:spPr>
          <a:xfrm>
            <a:off x="1487488" y="460375"/>
            <a:ext cx="7402512" cy="457200"/>
          </a:xfrm>
          <a:noFill/>
          <a:ln/>
        </p:spPr>
        <p:txBody>
          <a:bodyPr lIns="92075" tIns="46038" rIns="92075" bIns="46038" anchor="b"/>
          <a:lstStyle/>
          <a:p>
            <a:r>
              <a:rPr lang="en-US" sz="3200"/>
              <a:t>Interoperability and Discovery Metadata</a:t>
            </a:r>
          </a:p>
        </p:txBody>
      </p:sp>
      <p:graphicFrame>
        <p:nvGraphicFramePr>
          <p:cNvPr id="1971203" name="Group 3"/>
          <p:cNvGraphicFramePr>
            <a:graphicFrameLocks noGrp="1"/>
          </p:cNvGraphicFramePr>
          <p:nvPr/>
        </p:nvGraphicFramePr>
        <p:xfrm>
          <a:off x="209550" y="42863"/>
          <a:ext cx="9485313" cy="6353179"/>
        </p:xfrm>
        <a:graphic>
          <a:graphicData uri="http://schemas.openxmlformats.org/drawingml/2006/table">
            <a:tbl>
              <a:tblPr/>
              <a:tblGrid>
                <a:gridCol w="1619250"/>
                <a:gridCol w="7866063"/>
              </a:tblGrid>
              <a:tr h="284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明朝" pitchFamily="49" charset="-128"/>
                          <a:cs typeface="Times New Roman" pitchFamily="18" charset="0"/>
                        </a:rPr>
                        <a:t>Index Names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明朝" pitchFamily="49" charset="-128"/>
                          <a:cs typeface="Times New Roman" pitchFamily="18" charset="0"/>
                        </a:rPr>
                        <a:t>Description</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serverChoice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set of one or more indexes from any context sets known to the server.</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title</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name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author</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creator</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of the originator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description</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abstract</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text describing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keywords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group of words or phrases describing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date</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publicationDate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date of publication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beginningDate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start date of the period associated with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endingDate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end date of the period associated with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bounds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set of geographic coordinates that delimit the coverage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contactOrganization</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of the organization acting as contact for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61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rights</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copyright</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useConstraints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text describing the constraints on use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accessConstraints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text describing the constraints on access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4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linkage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identifier of the address of the cross-referenced information resource. </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Note: By convention on the Internet, the identifier is expressed as a URN or URL.</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4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publisher</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distributor</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and other information associated with the party acting as distributor of the information resource product.</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type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code identifying the medium of the information resource product.</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lastModificationDate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date of modification of the locator record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E670999-0531-41B1-A38C-79B55D594AE5}"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66C946B8-0544-4D82-A17D-E98441EE1227}" type="slidenum">
              <a:rPr lang="en-US"/>
              <a:pPr/>
              <a:t>12</a:t>
            </a:fld>
            <a:endParaRPr lang="en-US"/>
          </a:p>
        </p:txBody>
      </p:sp>
      <p:sp>
        <p:nvSpPr>
          <p:cNvPr id="1928194" name="Rectangle 2"/>
          <p:cNvSpPr>
            <a:spLocks noGrp="1" noChangeArrowheads="1"/>
          </p:cNvSpPr>
          <p:nvPr>
            <p:ph type="title"/>
          </p:nvPr>
        </p:nvSpPr>
        <p:spPr/>
        <p:txBody>
          <a:bodyPr/>
          <a:lstStyle/>
          <a:p>
            <a:r>
              <a:rPr lang="en-US" sz="3600"/>
              <a:t>Presentation Outline</a:t>
            </a:r>
          </a:p>
        </p:txBody>
      </p:sp>
      <p:sp>
        <p:nvSpPr>
          <p:cNvPr id="1928195"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solidFill>
                  <a:schemeClr val="bg2"/>
                </a:solidFill>
              </a:rPr>
              <a:t>What do we mean by interoperability?</a:t>
            </a:r>
          </a:p>
          <a:p>
            <a:pPr marL="457200" indent="-457200">
              <a:buClr>
                <a:srgbClr val="000066"/>
              </a:buClr>
              <a:buFont typeface="Wingdings" pitchFamily="2" charset="2"/>
              <a:buChar char="Ø"/>
            </a:pPr>
            <a:r>
              <a:rPr lang="en-US"/>
              <a:t>How does interoperable search work?</a:t>
            </a:r>
          </a:p>
          <a:p>
            <a:pPr marL="457200" indent="-457200">
              <a:buClr>
                <a:srgbClr val="000066"/>
              </a:buClr>
              <a:buFont typeface="Wingdings" pitchFamily="2" charset="2"/>
              <a:buChar char="Ø"/>
            </a:pPr>
            <a:r>
              <a:rPr lang="en-US">
                <a:solidFill>
                  <a:schemeClr val="bg2"/>
                </a:solidFill>
              </a:rPr>
              <a:t>What can be accomplished with WIS DAR?</a:t>
            </a:r>
            <a:endParaRPr lang="en-US" altLang="ja-JP">
              <a:solidFill>
                <a:schemeClr val="bg2"/>
              </a:solidFill>
              <a:ea typeface="ＭＳ Ｐゴシック" pitchFamily="34" charset="-128"/>
            </a:endParaRPr>
          </a:p>
          <a:p>
            <a:pPr marL="457200" indent="-457200">
              <a:buClr>
                <a:srgbClr val="000066"/>
              </a:buClr>
              <a:buFont typeface="Wingdings" pitchFamily="2" charset="2"/>
              <a:buChar char="Ø"/>
            </a:pPr>
            <a:r>
              <a:rPr lang="en-US" altLang="ja-JP">
                <a:solidFill>
                  <a:schemeClr val="bg2"/>
                </a:solidFill>
                <a:ea typeface="ＭＳ Ｐゴシック" pitchFamily="34" charset="-128"/>
              </a:rPr>
              <a:t>How do we implement WIS DAR? </a:t>
            </a:r>
            <a:endParaRPr lang="en-US">
              <a:solidFill>
                <a:schemeClr val="bg2"/>
              </a:solidFill>
            </a:endParaRPr>
          </a:p>
        </p:txBody>
      </p:sp>
      <p:sp>
        <p:nvSpPr>
          <p:cNvPr id="1928196" name="AutoShape 4"/>
          <p:cNvSpPr>
            <a:spLocks noChangeArrowheads="1"/>
          </p:cNvSpPr>
          <p:nvPr/>
        </p:nvSpPr>
        <p:spPr bwMode="auto">
          <a:xfrm>
            <a:off x="555625" y="329723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4052855B-A9F1-4B0C-96DF-ADECDAE5DDA8}" type="datetime3">
              <a:rPr lang="en-US"/>
              <a:pPr/>
              <a:t>12 November 2013</a:t>
            </a:fld>
            <a:endParaRPr lang="en-US"/>
          </a:p>
        </p:txBody>
      </p:sp>
      <p:sp>
        <p:nvSpPr>
          <p:cNvPr id="10" name="Footer Placeholder 4"/>
          <p:cNvSpPr>
            <a:spLocks noGrp="1"/>
          </p:cNvSpPr>
          <p:nvPr>
            <p:ph type="ftr" sz="quarter" idx="11"/>
          </p:nvPr>
        </p:nvSpPr>
        <p:spPr/>
        <p:txBody>
          <a:bodyPr/>
          <a:lstStyle/>
          <a:p>
            <a:r>
              <a:rPr lang="en-US"/>
              <a:t>Overview of WIS Discovery, Access and Retrieval (DAR) </a:t>
            </a:r>
          </a:p>
        </p:txBody>
      </p:sp>
      <p:sp>
        <p:nvSpPr>
          <p:cNvPr id="11" name="Slide Number Placeholder 5"/>
          <p:cNvSpPr>
            <a:spLocks noGrp="1"/>
          </p:cNvSpPr>
          <p:nvPr>
            <p:ph type="sldNum" sz="quarter" idx="12"/>
          </p:nvPr>
        </p:nvSpPr>
        <p:spPr/>
        <p:txBody>
          <a:bodyPr/>
          <a:lstStyle/>
          <a:p>
            <a:fld id="{A53E11FB-237A-4326-98D8-A36FBBD47082}" type="slidenum">
              <a:rPr lang="en-US"/>
              <a:pPr/>
              <a:t>13</a:t>
            </a:fld>
            <a:endParaRPr lang="en-US"/>
          </a:p>
        </p:txBody>
      </p:sp>
      <p:sp>
        <p:nvSpPr>
          <p:cNvPr id="1936386" name="Rectangle 2"/>
          <p:cNvSpPr>
            <a:spLocks noGrp="1" noChangeArrowheads="1"/>
          </p:cNvSpPr>
          <p:nvPr>
            <p:ph type="title"/>
          </p:nvPr>
        </p:nvSpPr>
        <p:spPr>
          <a:xfrm>
            <a:off x="1266825" y="244475"/>
            <a:ext cx="7829550" cy="914400"/>
          </a:xfrm>
        </p:spPr>
        <p:txBody>
          <a:bodyPr/>
          <a:lstStyle/>
          <a:p>
            <a:r>
              <a:rPr lang="en-US" sz="3200"/>
              <a:t>Information Items Have Characteristics </a:t>
            </a:r>
          </a:p>
        </p:txBody>
      </p:sp>
      <p:pic>
        <p:nvPicPr>
          <p:cNvPr id="1936387" name="Picture 3" descr="proc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2847975"/>
            <a:ext cx="92456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936388" name="AutoShape 4"/>
          <p:cNvSpPr>
            <a:spLocks noChangeArrowheads="1"/>
          </p:cNvSpPr>
          <p:nvPr/>
        </p:nvSpPr>
        <p:spPr bwMode="auto">
          <a:xfrm>
            <a:off x="468313" y="1628775"/>
            <a:ext cx="1733550" cy="1122363"/>
          </a:xfrm>
          <a:prstGeom prst="wedgeEllipseCallout">
            <a:avLst>
              <a:gd name="adj1" fmla="val 32343"/>
              <a:gd name="adj2" fmla="val 96111"/>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Who </a:t>
            </a:r>
            <a:br>
              <a:rPr lang="en-US" sz="2000" b="1">
                <a:latin typeface="Arial" charset="0"/>
              </a:rPr>
            </a:br>
            <a:r>
              <a:rPr lang="en-US" sz="2000" b="1">
                <a:latin typeface="Arial" charset="0"/>
              </a:rPr>
              <a:t>made it?</a:t>
            </a:r>
            <a:endParaRPr lang="en-US" sz="1800">
              <a:latin typeface="Arial" charset="0"/>
            </a:endParaRPr>
          </a:p>
        </p:txBody>
      </p:sp>
      <p:sp>
        <p:nvSpPr>
          <p:cNvPr id="1936389" name="AutoShape 5"/>
          <p:cNvSpPr>
            <a:spLocks noChangeArrowheads="1"/>
          </p:cNvSpPr>
          <p:nvPr/>
        </p:nvSpPr>
        <p:spPr bwMode="auto">
          <a:xfrm>
            <a:off x="4100513" y="1628775"/>
            <a:ext cx="1733550" cy="1122363"/>
          </a:xfrm>
          <a:prstGeom prst="wedgeEllipseCallout">
            <a:avLst>
              <a:gd name="adj1" fmla="val -7639"/>
              <a:gd name="adj2" fmla="val 93282"/>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What is </a:t>
            </a:r>
            <a:br>
              <a:rPr lang="en-US" sz="2000" b="1">
                <a:latin typeface="Arial" charset="0"/>
              </a:rPr>
            </a:br>
            <a:r>
              <a:rPr lang="en-US" sz="2000" b="1">
                <a:latin typeface="Arial" charset="0"/>
              </a:rPr>
              <a:t>its name?</a:t>
            </a:r>
            <a:endParaRPr lang="en-US" sz="1800">
              <a:latin typeface="Arial" charset="0"/>
            </a:endParaRPr>
          </a:p>
        </p:txBody>
      </p:sp>
      <p:sp>
        <p:nvSpPr>
          <p:cNvPr id="1936390" name="AutoShape 6"/>
          <p:cNvSpPr>
            <a:spLocks noChangeArrowheads="1"/>
          </p:cNvSpPr>
          <p:nvPr/>
        </p:nvSpPr>
        <p:spPr bwMode="auto">
          <a:xfrm>
            <a:off x="2284413" y="1628775"/>
            <a:ext cx="1733550" cy="1122363"/>
          </a:xfrm>
          <a:prstGeom prst="wedgeEllipseCallout">
            <a:avLst>
              <a:gd name="adj1" fmla="val 5556"/>
              <a:gd name="adj2" fmla="val 93282"/>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What type</a:t>
            </a:r>
            <a:br>
              <a:rPr lang="en-US" sz="2000" b="1">
                <a:latin typeface="Arial" charset="0"/>
              </a:rPr>
            </a:br>
            <a:r>
              <a:rPr lang="en-US" sz="2000" b="1">
                <a:latin typeface="Arial" charset="0"/>
              </a:rPr>
              <a:t> is it?</a:t>
            </a:r>
            <a:endParaRPr lang="en-US" sz="1800">
              <a:latin typeface="Arial" charset="0"/>
            </a:endParaRPr>
          </a:p>
        </p:txBody>
      </p:sp>
      <p:sp>
        <p:nvSpPr>
          <p:cNvPr id="1936391" name="AutoShape 7"/>
          <p:cNvSpPr>
            <a:spLocks noChangeArrowheads="1"/>
          </p:cNvSpPr>
          <p:nvPr/>
        </p:nvSpPr>
        <p:spPr bwMode="auto">
          <a:xfrm>
            <a:off x="5916613" y="1628775"/>
            <a:ext cx="1733550" cy="1122363"/>
          </a:xfrm>
          <a:prstGeom prst="wedgeEllipseCallout">
            <a:avLst>
              <a:gd name="adj1" fmla="val -38394"/>
              <a:gd name="adj2" fmla="val 94694"/>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Where is </a:t>
            </a:r>
            <a:br>
              <a:rPr lang="en-US" sz="2000" b="1">
                <a:latin typeface="Arial" charset="0"/>
              </a:rPr>
            </a:br>
            <a:r>
              <a:rPr lang="en-US" sz="2000" b="1">
                <a:latin typeface="Arial" charset="0"/>
              </a:rPr>
              <a:t>it stored?</a:t>
            </a:r>
            <a:endParaRPr lang="en-US" sz="1800">
              <a:latin typeface="Arial" charset="0"/>
            </a:endParaRPr>
          </a:p>
        </p:txBody>
      </p:sp>
      <p:sp>
        <p:nvSpPr>
          <p:cNvPr id="1936392" name="AutoShape 8"/>
          <p:cNvSpPr>
            <a:spLocks noChangeArrowheads="1"/>
          </p:cNvSpPr>
          <p:nvPr/>
        </p:nvSpPr>
        <p:spPr bwMode="auto">
          <a:xfrm>
            <a:off x="7732713" y="1628775"/>
            <a:ext cx="1485900" cy="1122363"/>
          </a:xfrm>
          <a:prstGeom prst="wedgeEllipseCallout">
            <a:avLst>
              <a:gd name="adj1" fmla="val -3588"/>
              <a:gd name="adj2" fmla="val 91162"/>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Is it free?</a:t>
            </a:r>
            <a:endParaRPr lang="en-US" sz="18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fld id="{1BF01E86-5C9F-4133-8E5E-1BE9E1C80BEE}" type="datetime3">
              <a:rPr lang="en-US"/>
              <a:pPr/>
              <a:t>12 November 2013</a:t>
            </a:fld>
            <a:endParaRPr lang="en-US"/>
          </a:p>
        </p:txBody>
      </p:sp>
      <p:sp>
        <p:nvSpPr>
          <p:cNvPr id="28" name="Footer Placeholder 4"/>
          <p:cNvSpPr>
            <a:spLocks noGrp="1"/>
          </p:cNvSpPr>
          <p:nvPr>
            <p:ph type="ftr" sz="quarter" idx="11"/>
          </p:nvPr>
        </p:nvSpPr>
        <p:spPr/>
        <p:txBody>
          <a:bodyPr/>
          <a:lstStyle/>
          <a:p>
            <a:r>
              <a:rPr lang="en-US"/>
              <a:t>Overview of WIS Discovery, Access and Retrieval (DAR) </a:t>
            </a:r>
          </a:p>
        </p:txBody>
      </p:sp>
      <p:sp>
        <p:nvSpPr>
          <p:cNvPr id="29" name="Slide Number Placeholder 5"/>
          <p:cNvSpPr>
            <a:spLocks noGrp="1"/>
          </p:cNvSpPr>
          <p:nvPr>
            <p:ph type="sldNum" sz="quarter" idx="12"/>
          </p:nvPr>
        </p:nvSpPr>
        <p:spPr/>
        <p:txBody>
          <a:bodyPr/>
          <a:lstStyle/>
          <a:p>
            <a:fld id="{95B3D2CD-D0E2-49CF-AA8A-056A3D27F52B}" type="slidenum">
              <a:rPr lang="en-US"/>
              <a:pPr/>
              <a:t>14</a:t>
            </a:fld>
            <a:endParaRPr lang="en-US"/>
          </a:p>
        </p:txBody>
      </p:sp>
      <p:sp>
        <p:nvSpPr>
          <p:cNvPr id="1934338" name="Rectangle 2"/>
          <p:cNvSpPr>
            <a:spLocks noGrp="1" noChangeArrowheads="1"/>
          </p:cNvSpPr>
          <p:nvPr>
            <p:ph type="title"/>
          </p:nvPr>
        </p:nvSpPr>
        <p:spPr>
          <a:xfrm>
            <a:off x="1452563" y="314325"/>
            <a:ext cx="7423150" cy="739775"/>
          </a:xfrm>
        </p:spPr>
        <p:txBody>
          <a:bodyPr/>
          <a:lstStyle/>
          <a:p>
            <a:r>
              <a:rPr lang="en-US"/>
              <a:t>Characteristics Can Be Indexed </a:t>
            </a:r>
          </a:p>
        </p:txBody>
      </p:sp>
      <p:sp>
        <p:nvSpPr>
          <p:cNvPr id="1934339" name="Rectangle 3"/>
          <p:cNvSpPr>
            <a:spLocks noGrp="1" noChangeArrowheads="1"/>
          </p:cNvSpPr>
          <p:nvPr>
            <p:ph type="body" idx="1"/>
          </p:nvPr>
        </p:nvSpPr>
        <p:spPr>
          <a:xfrm>
            <a:off x="749300" y="1323975"/>
            <a:ext cx="8356600" cy="4114800"/>
          </a:xfrm>
        </p:spPr>
        <p:txBody>
          <a:bodyPr/>
          <a:lstStyle/>
          <a:p>
            <a:pPr>
              <a:buFontTx/>
              <a:buNone/>
            </a:pPr>
            <a:r>
              <a:rPr lang="en-US"/>
              <a:t>Searching works on indexes of "</a:t>
            </a:r>
            <a:r>
              <a:rPr lang="en-US" b="1"/>
              <a:t>documents</a:t>
            </a:r>
            <a:r>
              <a:rPr lang="en-US"/>
              <a:t>"</a:t>
            </a:r>
          </a:p>
          <a:p>
            <a:pPr>
              <a:buFontTx/>
              <a:buNone/>
            </a:pPr>
            <a:r>
              <a:rPr lang="en-US" i="1"/>
              <a:t>Documents</a:t>
            </a:r>
            <a:r>
              <a:rPr lang="en-US"/>
              <a:t> may be </a:t>
            </a:r>
            <a:br>
              <a:rPr lang="en-US"/>
            </a:br>
            <a:r>
              <a:rPr lang="en-US"/>
              <a:t>Web pages, </a:t>
            </a:r>
            <a:br>
              <a:rPr lang="en-US"/>
            </a:br>
            <a:r>
              <a:rPr lang="en-US"/>
              <a:t>entries in </a:t>
            </a:r>
            <a:br>
              <a:rPr lang="en-US"/>
            </a:br>
            <a:r>
              <a:rPr lang="en-US"/>
              <a:t>catalogs or </a:t>
            </a:r>
            <a:br>
              <a:rPr lang="en-US"/>
            </a:br>
            <a:r>
              <a:rPr lang="en-US"/>
              <a:t>directories, </a:t>
            </a:r>
            <a:br>
              <a:rPr lang="en-US"/>
            </a:br>
            <a:r>
              <a:rPr lang="en-US"/>
              <a:t>... </a:t>
            </a:r>
            <a:br>
              <a:rPr lang="en-US"/>
            </a:br>
            <a:r>
              <a:rPr lang="en-US" i="1"/>
              <a:t>any resource</a:t>
            </a:r>
            <a:endParaRPr lang="en-US"/>
          </a:p>
        </p:txBody>
      </p:sp>
      <p:grpSp>
        <p:nvGrpSpPr>
          <p:cNvPr id="1934340" name="Group 4"/>
          <p:cNvGrpSpPr>
            <a:grpSpLocks/>
          </p:cNvGrpSpPr>
          <p:nvPr/>
        </p:nvGrpSpPr>
        <p:grpSpPr bwMode="auto">
          <a:xfrm>
            <a:off x="3457575" y="2195513"/>
            <a:ext cx="5884863" cy="2684462"/>
            <a:chOff x="2002" y="1512"/>
            <a:chExt cx="3422" cy="1691"/>
          </a:xfrm>
        </p:grpSpPr>
        <p:sp>
          <p:nvSpPr>
            <p:cNvPr id="1934341" name="AutoShape 5"/>
            <p:cNvSpPr>
              <a:spLocks noChangeArrowheads="1"/>
            </p:cNvSpPr>
            <p:nvPr/>
          </p:nvSpPr>
          <p:spPr bwMode="auto">
            <a:xfrm flipV="1">
              <a:off x="3235" y="1769"/>
              <a:ext cx="358" cy="514"/>
            </a:xfrm>
            <a:custGeom>
              <a:avLst/>
              <a:gdLst>
                <a:gd name="G0" fmla="+- 15336 0 0"/>
                <a:gd name="G1" fmla="+- 3900 0 0"/>
                <a:gd name="G2" fmla="+- 12158 0 3900"/>
                <a:gd name="G3" fmla="+- G2 0 3900"/>
                <a:gd name="G4" fmla="*/ G3 32768 32059"/>
                <a:gd name="G5" fmla="*/ G4 1 2"/>
                <a:gd name="G6" fmla="+- 21600 0 15336"/>
                <a:gd name="G7" fmla="*/ G6 3900 6079"/>
                <a:gd name="G8" fmla="+- G7 15336 0"/>
                <a:gd name="T0" fmla="*/ 15336 w 21600"/>
                <a:gd name="T1" fmla="*/ 0 h 21600"/>
                <a:gd name="T2" fmla="*/ 15336 w 21600"/>
                <a:gd name="T3" fmla="*/ 12158 h 21600"/>
                <a:gd name="T4" fmla="*/ 222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336" y="0"/>
                  </a:lnTo>
                  <a:lnTo>
                    <a:pt x="15336" y="3900"/>
                  </a:lnTo>
                  <a:lnTo>
                    <a:pt x="12427" y="3900"/>
                  </a:lnTo>
                  <a:cubicBezTo>
                    <a:pt x="5564" y="3900"/>
                    <a:pt x="0" y="7597"/>
                    <a:pt x="0" y="12158"/>
                  </a:cubicBezTo>
                  <a:lnTo>
                    <a:pt x="0" y="21600"/>
                  </a:lnTo>
                  <a:lnTo>
                    <a:pt x="4454" y="21600"/>
                  </a:lnTo>
                  <a:lnTo>
                    <a:pt x="4454" y="12158"/>
                  </a:lnTo>
                  <a:cubicBezTo>
                    <a:pt x="4454" y="10004"/>
                    <a:pt x="8024" y="8258"/>
                    <a:pt x="12427" y="8258"/>
                  </a:cubicBezTo>
                  <a:lnTo>
                    <a:pt x="15336" y="8258"/>
                  </a:lnTo>
                  <a:lnTo>
                    <a:pt x="15336" y="12158"/>
                  </a:lnTo>
                  <a:close/>
                </a:path>
              </a:pathLst>
            </a:cu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2" name="AutoShape 6"/>
            <p:cNvSpPr>
              <a:spLocks noChangeAspect="1" noChangeArrowheads="1"/>
            </p:cNvSpPr>
            <p:nvPr/>
          </p:nvSpPr>
          <p:spPr bwMode="auto">
            <a:xfrm flipV="1">
              <a:off x="3947" y="2471"/>
              <a:ext cx="281" cy="499"/>
            </a:xfrm>
            <a:prstGeom prst="downArrow">
              <a:avLst>
                <a:gd name="adj1" fmla="val 42861"/>
                <a:gd name="adj2" fmla="val 44395"/>
              </a:avLst>
            </a:pr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3" name="AutoShape 7"/>
            <p:cNvSpPr>
              <a:spLocks noChangeAspect="1" noChangeArrowheads="1"/>
            </p:cNvSpPr>
            <p:nvPr/>
          </p:nvSpPr>
          <p:spPr bwMode="auto">
            <a:xfrm rot="5400000" flipV="1">
              <a:off x="3214" y="2169"/>
              <a:ext cx="270" cy="498"/>
            </a:xfrm>
            <a:prstGeom prst="downArrow">
              <a:avLst>
                <a:gd name="adj1" fmla="val 42861"/>
                <a:gd name="adj2" fmla="val 46111"/>
              </a:avLst>
            </a:pr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4" name="AutoShape 8"/>
            <p:cNvSpPr>
              <a:spLocks noChangeArrowheads="1"/>
            </p:cNvSpPr>
            <p:nvPr/>
          </p:nvSpPr>
          <p:spPr bwMode="auto">
            <a:xfrm rot="16200000" flipV="1">
              <a:off x="3425" y="2261"/>
              <a:ext cx="312" cy="732"/>
            </a:xfrm>
            <a:custGeom>
              <a:avLst/>
              <a:gdLst>
                <a:gd name="G0" fmla="+- 12427 0 0"/>
                <a:gd name="G1" fmla="+- 4150 0 0"/>
                <a:gd name="G2" fmla="+- 12158 0 4150"/>
                <a:gd name="G3" fmla="+- G2 0 4150"/>
                <a:gd name="G4" fmla="*/ G3 32768 32059"/>
                <a:gd name="G5" fmla="*/ G4 1 2"/>
                <a:gd name="G6" fmla="+- 21600 0 12427"/>
                <a:gd name="G7" fmla="*/ G6 4150 6079"/>
                <a:gd name="G8" fmla="+- G7 12427 0"/>
                <a:gd name="T0" fmla="*/ 12427 w 21600"/>
                <a:gd name="T1" fmla="*/ 0 h 21600"/>
                <a:gd name="T2" fmla="*/ 12427 w 21600"/>
                <a:gd name="T3" fmla="*/ 12158 h 21600"/>
                <a:gd name="T4" fmla="*/ 197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50"/>
                  </a:lnTo>
                  <a:cubicBezTo>
                    <a:pt x="5564" y="4150"/>
                    <a:pt x="0" y="7735"/>
                    <a:pt x="0" y="12158"/>
                  </a:cubicBezTo>
                  <a:lnTo>
                    <a:pt x="0" y="21600"/>
                  </a:lnTo>
                  <a:lnTo>
                    <a:pt x="3943" y="21600"/>
                  </a:lnTo>
                  <a:lnTo>
                    <a:pt x="3943" y="12158"/>
                  </a:lnTo>
                  <a:cubicBezTo>
                    <a:pt x="3943" y="9866"/>
                    <a:pt x="7741" y="8008"/>
                    <a:pt x="12427" y="8008"/>
                  </a:cubicBezTo>
                  <a:lnTo>
                    <a:pt x="12427" y="12158"/>
                  </a:lnTo>
                  <a:close/>
                </a:path>
              </a:pathLst>
            </a:cu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5" name="AutoShape 9"/>
            <p:cNvSpPr>
              <a:spLocks noChangeAspect="1" noChangeArrowheads="1"/>
            </p:cNvSpPr>
            <p:nvPr/>
          </p:nvSpPr>
          <p:spPr bwMode="auto">
            <a:xfrm rot="-28005390">
              <a:off x="3968" y="1703"/>
              <a:ext cx="272" cy="544"/>
            </a:xfrm>
            <a:prstGeom prst="curvedLeftArrow">
              <a:avLst>
                <a:gd name="adj1" fmla="val 28731"/>
                <a:gd name="adj2" fmla="val 65509"/>
                <a:gd name="adj3" fmla="val 38722"/>
              </a:avLst>
            </a:pr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34346" name="Object 10"/>
            <p:cNvGraphicFramePr>
              <a:graphicFrameLocks noChangeAspect="1"/>
            </p:cNvGraphicFramePr>
            <p:nvPr/>
          </p:nvGraphicFramePr>
          <p:xfrm>
            <a:off x="4302" y="1571"/>
            <a:ext cx="1122" cy="1452"/>
          </p:xfrm>
          <a:graphic>
            <a:graphicData uri="http://schemas.openxmlformats.org/presentationml/2006/ole">
              <mc:AlternateContent xmlns:mc="http://schemas.openxmlformats.org/markup-compatibility/2006">
                <mc:Choice xmlns:v="urn:schemas-microsoft-com:vml" Requires="v">
                  <p:oleObj spid="_x0000_s1934369" name="Viewpoint LiveArt" r:id="rId4" imgW="6095238" imgH="4064393" progId="LiveArt.LiveArt.1">
                    <p:embed/>
                  </p:oleObj>
                </mc:Choice>
                <mc:Fallback>
                  <p:oleObj name="Viewpoint LiveArt" r:id="rId4" imgW="6095238" imgH="4064393" progId="LiveArt.LiveArt.1">
                    <p:embed/>
                    <p:pic>
                      <p:nvPicPr>
                        <p:cNvPr id="0" name="Object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003" t="31497" r="39005"/>
                        <a:stretch>
                          <a:fillRect/>
                        </a:stretch>
                      </p:blipFill>
                      <p:spPr bwMode="auto">
                        <a:xfrm>
                          <a:off x="4302" y="1571"/>
                          <a:ext cx="1122" cy="1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4347" name="Text Box 11"/>
            <p:cNvSpPr txBox="1">
              <a:spLocks noChangeAspect="1" noChangeArrowheads="1"/>
            </p:cNvSpPr>
            <p:nvPr/>
          </p:nvSpPr>
          <p:spPr bwMode="auto">
            <a:xfrm>
              <a:off x="3598" y="2149"/>
              <a:ext cx="704" cy="35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latin typeface="Arial" charset="0"/>
                </a:rPr>
                <a:t>Search</a:t>
              </a:r>
              <a:br>
                <a:rPr lang="en-US" sz="2000">
                  <a:latin typeface="Arial" charset="0"/>
                </a:rPr>
              </a:br>
              <a:endParaRPr lang="en-US" sz="1000">
                <a:latin typeface="Arial" charset="0"/>
              </a:endParaRPr>
            </a:p>
          </p:txBody>
        </p:sp>
        <p:grpSp>
          <p:nvGrpSpPr>
            <p:cNvPr id="1934348" name="Group 12"/>
            <p:cNvGrpSpPr>
              <a:grpSpLocks/>
            </p:cNvGrpSpPr>
            <p:nvPr/>
          </p:nvGrpSpPr>
          <p:grpSpPr bwMode="auto">
            <a:xfrm>
              <a:off x="2090" y="2595"/>
              <a:ext cx="1145" cy="608"/>
              <a:chOff x="2047" y="2277"/>
              <a:chExt cx="1073" cy="619"/>
            </a:xfrm>
          </p:grpSpPr>
          <p:sp>
            <p:nvSpPr>
              <p:cNvPr id="1934349" name="AutoShape 13"/>
              <p:cNvSpPr>
                <a:spLocks noChangeArrowheads="1"/>
              </p:cNvSpPr>
              <p:nvPr/>
            </p:nvSpPr>
            <p:spPr bwMode="auto">
              <a:xfrm>
                <a:off x="2047" y="2277"/>
                <a:ext cx="881" cy="491"/>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0" name="AutoShape 14"/>
              <p:cNvSpPr>
                <a:spLocks noChangeArrowheads="1"/>
              </p:cNvSpPr>
              <p:nvPr/>
            </p:nvSpPr>
            <p:spPr bwMode="auto">
              <a:xfrm>
                <a:off x="2143" y="2345"/>
                <a:ext cx="881" cy="491"/>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1" name="AutoShape 15"/>
              <p:cNvSpPr>
                <a:spLocks noChangeArrowheads="1"/>
              </p:cNvSpPr>
              <p:nvPr/>
            </p:nvSpPr>
            <p:spPr bwMode="auto">
              <a:xfrm>
                <a:off x="2239" y="2405"/>
                <a:ext cx="881" cy="491"/>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itchFamily="18" charset="0"/>
                </a:endParaRPr>
              </a:p>
            </p:txBody>
          </p:sp>
          <p:sp>
            <p:nvSpPr>
              <p:cNvPr id="1934352" name="Text Box 16"/>
              <p:cNvSpPr txBox="1">
                <a:spLocks noChangeArrowheads="1"/>
              </p:cNvSpPr>
              <p:nvPr/>
            </p:nvSpPr>
            <p:spPr bwMode="auto">
              <a:xfrm>
                <a:off x="2325" y="2411"/>
                <a:ext cx="762"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a:latin typeface="Arial" charset="0"/>
                  </a:rPr>
                  <a:t>Catalogs, </a:t>
                </a:r>
                <a:br>
                  <a:rPr lang="en-US" sz="2000">
                    <a:latin typeface="Arial" charset="0"/>
                  </a:rPr>
                </a:br>
                <a:r>
                  <a:rPr lang="en-US" sz="2000">
                    <a:latin typeface="Arial" charset="0"/>
                  </a:rPr>
                  <a:t>Directories</a:t>
                </a:r>
              </a:p>
            </p:txBody>
          </p:sp>
        </p:grpSp>
        <p:grpSp>
          <p:nvGrpSpPr>
            <p:cNvPr id="1934353" name="Group 17"/>
            <p:cNvGrpSpPr>
              <a:grpSpLocks/>
            </p:cNvGrpSpPr>
            <p:nvPr/>
          </p:nvGrpSpPr>
          <p:grpSpPr bwMode="auto">
            <a:xfrm>
              <a:off x="2002" y="1911"/>
              <a:ext cx="1149" cy="684"/>
              <a:chOff x="2159" y="1564"/>
              <a:chExt cx="1244" cy="768"/>
            </a:xfrm>
          </p:grpSpPr>
          <p:sp>
            <p:nvSpPr>
              <p:cNvPr id="1934354" name="AutoShape 18"/>
              <p:cNvSpPr>
                <a:spLocks noChangeArrowheads="1"/>
              </p:cNvSpPr>
              <p:nvPr/>
            </p:nvSpPr>
            <p:spPr bwMode="auto">
              <a:xfrm>
                <a:off x="2159" y="1564"/>
                <a:ext cx="998" cy="608"/>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5" name="AutoShape 19"/>
              <p:cNvSpPr>
                <a:spLocks noChangeArrowheads="1"/>
              </p:cNvSpPr>
              <p:nvPr/>
            </p:nvSpPr>
            <p:spPr bwMode="auto">
              <a:xfrm>
                <a:off x="2254" y="1648"/>
                <a:ext cx="1034" cy="610"/>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6" name="AutoShape 20"/>
              <p:cNvSpPr>
                <a:spLocks noChangeArrowheads="1"/>
              </p:cNvSpPr>
              <p:nvPr/>
            </p:nvSpPr>
            <p:spPr bwMode="auto">
              <a:xfrm>
                <a:off x="2366" y="1723"/>
                <a:ext cx="1035" cy="609"/>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itchFamily="18" charset="0"/>
                </a:endParaRPr>
              </a:p>
            </p:txBody>
          </p:sp>
          <p:sp>
            <p:nvSpPr>
              <p:cNvPr id="1934357" name="Text Box 21"/>
              <p:cNvSpPr txBox="1">
                <a:spLocks noChangeArrowheads="1"/>
              </p:cNvSpPr>
              <p:nvPr/>
            </p:nvSpPr>
            <p:spPr bwMode="auto">
              <a:xfrm>
                <a:off x="2424" y="1862"/>
                <a:ext cx="979"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latin typeface="Arial" charset="0"/>
                  </a:rPr>
                  <a:t>Bibliographic </a:t>
                </a:r>
                <a:br>
                  <a:rPr lang="en-US" sz="1800">
                    <a:latin typeface="Arial" charset="0"/>
                  </a:rPr>
                </a:br>
                <a:r>
                  <a:rPr lang="en-US" sz="1800">
                    <a:latin typeface="Arial" charset="0"/>
                  </a:rPr>
                  <a:t>Records</a:t>
                </a:r>
              </a:p>
            </p:txBody>
          </p:sp>
        </p:grpSp>
        <p:grpSp>
          <p:nvGrpSpPr>
            <p:cNvPr id="1934358" name="Group 22"/>
            <p:cNvGrpSpPr>
              <a:grpSpLocks/>
            </p:cNvGrpSpPr>
            <p:nvPr/>
          </p:nvGrpSpPr>
          <p:grpSpPr bwMode="auto">
            <a:xfrm>
              <a:off x="3777" y="2662"/>
              <a:ext cx="581" cy="514"/>
              <a:chOff x="4724" y="3329"/>
              <a:chExt cx="581" cy="514"/>
            </a:xfrm>
          </p:grpSpPr>
          <p:sp>
            <p:nvSpPr>
              <p:cNvPr id="1934359" name="AutoShape 23"/>
              <p:cNvSpPr>
                <a:spLocks noChangeAspect="1" noChangeArrowheads="1"/>
              </p:cNvSpPr>
              <p:nvPr/>
            </p:nvSpPr>
            <p:spPr bwMode="auto">
              <a:xfrm>
                <a:off x="4724" y="3329"/>
                <a:ext cx="581" cy="514"/>
              </a:xfrm>
              <a:prstGeom prst="flowChartMagneticDisk">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60" name="Text Box 24"/>
              <p:cNvSpPr txBox="1">
                <a:spLocks noChangeAspect="1" noChangeArrowheads="1"/>
              </p:cNvSpPr>
              <p:nvPr/>
            </p:nvSpPr>
            <p:spPr bwMode="auto">
              <a:xfrm>
                <a:off x="4779" y="3388"/>
                <a:ext cx="470" cy="40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Data</a:t>
                </a:r>
              </a:p>
              <a:p>
                <a:pPr algn="ctr"/>
                <a:r>
                  <a:rPr lang="en-US" sz="1800">
                    <a:latin typeface="Arial" charset="0"/>
                  </a:rPr>
                  <a:t>Index</a:t>
                </a:r>
              </a:p>
            </p:txBody>
          </p:sp>
        </p:grpSp>
        <p:sp>
          <p:nvSpPr>
            <p:cNvPr id="1934361" name="AutoShape 25"/>
            <p:cNvSpPr>
              <a:spLocks noChangeAspect="1" noChangeArrowheads="1"/>
            </p:cNvSpPr>
            <p:nvPr/>
          </p:nvSpPr>
          <p:spPr bwMode="auto">
            <a:xfrm>
              <a:off x="3095" y="1512"/>
              <a:ext cx="581" cy="514"/>
            </a:xfrm>
            <a:prstGeom prst="flowChartMagneticDisk">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62" name="Text Box 26"/>
            <p:cNvSpPr txBox="1">
              <a:spLocks noChangeAspect="1" noChangeArrowheads="1"/>
            </p:cNvSpPr>
            <p:nvPr/>
          </p:nvSpPr>
          <p:spPr bwMode="auto">
            <a:xfrm>
              <a:off x="3150" y="1571"/>
              <a:ext cx="470" cy="40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Web</a:t>
              </a:r>
            </a:p>
            <a:p>
              <a:pPr algn="ctr"/>
              <a:r>
                <a:rPr lang="en-US" sz="1800">
                  <a:latin typeface="Arial" charset="0"/>
                </a:rPr>
                <a:t>Index</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849620-F26D-4E54-8532-999A31F8DBBF}"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DF93712F-B3FB-4829-9ABC-A0C541C53472}" type="slidenum">
              <a:rPr lang="en-US"/>
              <a:pPr/>
              <a:t>15</a:t>
            </a:fld>
            <a:endParaRPr lang="en-US"/>
          </a:p>
        </p:txBody>
      </p:sp>
      <p:sp>
        <p:nvSpPr>
          <p:cNvPr id="1938434" name="Rectangle 2"/>
          <p:cNvSpPr>
            <a:spLocks noGrp="1" noChangeArrowheads="1"/>
          </p:cNvSpPr>
          <p:nvPr>
            <p:ph type="title"/>
          </p:nvPr>
        </p:nvSpPr>
        <p:spPr>
          <a:xfrm>
            <a:off x="1001713" y="227013"/>
            <a:ext cx="8324850" cy="914400"/>
          </a:xfrm>
        </p:spPr>
        <p:txBody>
          <a:bodyPr/>
          <a:lstStyle/>
          <a:p>
            <a:r>
              <a:rPr lang="en-US"/>
              <a:t>Indexes are Key to Searching </a:t>
            </a:r>
          </a:p>
        </p:txBody>
      </p:sp>
      <p:sp>
        <p:nvSpPr>
          <p:cNvPr id="1938435" name="Rectangle 3"/>
          <p:cNvSpPr>
            <a:spLocks noGrp="1" noChangeArrowheads="1"/>
          </p:cNvSpPr>
          <p:nvPr>
            <p:ph type="body" idx="1"/>
          </p:nvPr>
        </p:nvSpPr>
        <p:spPr>
          <a:xfrm>
            <a:off x="749300" y="1495425"/>
            <a:ext cx="8624888" cy="2913063"/>
          </a:xfrm>
        </p:spPr>
        <p:txBody>
          <a:bodyPr/>
          <a:lstStyle/>
          <a:p>
            <a:pPr>
              <a:buFontTx/>
              <a:buNone/>
            </a:pPr>
            <a:r>
              <a:rPr lang="en-US"/>
              <a:t>Indexes characterize "</a:t>
            </a:r>
            <a:r>
              <a:rPr lang="en-US" b="1"/>
              <a:t>content"</a:t>
            </a:r>
            <a:r>
              <a:rPr lang="en-US"/>
              <a:t> or "</a:t>
            </a:r>
            <a:r>
              <a:rPr lang="en-US" b="1"/>
              <a:t>context"</a:t>
            </a:r>
          </a:p>
          <a:p>
            <a:r>
              <a:rPr lang="en-US" i="1"/>
              <a:t>Content</a:t>
            </a:r>
            <a:r>
              <a:rPr lang="en-US"/>
              <a:t> implies patterns with a document </a:t>
            </a:r>
            <a:br>
              <a:rPr lang="en-US"/>
            </a:br>
            <a:r>
              <a:rPr lang="en-US"/>
              <a:t>(e.g., words, word clusters, place names, ...)</a:t>
            </a:r>
          </a:p>
          <a:p>
            <a:r>
              <a:rPr lang="en-US" i="1"/>
              <a:t>Context</a:t>
            </a:r>
            <a:r>
              <a:rPr lang="en-US"/>
              <a:t> implies patterns beyond a document</a:t>
            </a:r>
            <a:br>
              <a:rPr lang="en-US"/>
            </a:br>
            <a:r>
              <a:rPr lang="en-US"/>
              <a:t>(e.g., hyperlinks, lineage, usage...)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78F682-C1D2-46B1-A0B1-B249E1AC31C7}"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32E6CDF4-1DA6-49DB-A931-C1777C0FE87D}" type="slidenum">
              <a:rPr lang="en-US"/>
              <a:pPr/>
              <a:t>16</a:t>
            </a:fld>
            <a:endParaRPr lang="en-US"/>
          </a:p>
        </p:txBody>
      </p:sp>
      <p:sp>
        <p:nvSpPr>
          <p:cNvPr id="1944578" name="Rectangle 2"/>
          <p:cNvSpPr>
            <a:spLocks noGrp="1" noChangeArrowheads="1"/>
          </p:cNvSpPr>
          <p:nvPr>
            <p:ph type="title"/>
          </p:nvPr>
        </p:nvSpPr>
        <p:spPr>
          <a:xfrm>
            <a:off x="1655763" y="357188"/>
            <a:ext cx="7016750" cy="625475"/>
          </a:xfrm>
        </p:spPr>
        <p:txBody>
          <a:bodyPr/>
          <a:lstStyle/>
          <a:p>
            <a:r>
              <a:rPr lang="en-US"/>
              <a:t>The Result of Searching  </a:t>
            </a:r>
          </a:p>
        </p:txBody>
      </p:sp>
      <p:sp>
        <p:nvSpPr>
          <p:cNvPr id="1944579" name="Rectangle 3"/>
          <p:cNvSpPr>
            <a:spLocks noGrp="1" noChangeArrowheads="1"/>
          </p:cNvSpPr>
          <p:nvPr>
            <p:ph type="body" idx="1"/>
          </p:nvPr>
        </p:nvSpPr>
        <p:spPr>
          <a:xfrm>
            <a:off x="533400" y="1323975"/>
            <a:ext cx="9128125" cy="4114800"/>
          </a:xfrm>
        </p:spPr>
        <p:txBody>
          <a:bodyPr/>
          <a:lstStyle/>
          <a:p>
            <a:r>
              <a:rPr lang="en-US" sz="2800"/>
              <a:t>A search result set ("hit list") contains documents satisfying selection criteria</a:t>
            </a:r>
          </a:p>
          <a:p>
            <a:pPr lvl="1">
              <a:buFontTx/>
              <a:buNone/>
            </a:pPr>
            <a:r>
              <a:rPr lang="en-US"/>
              <a:t>e.g. the word "oil" occurs in the document title </a:t>
            </a:r>
            <a:br>
              <a:rPr lang="en-US"/>
            </a:br>
            <a:r>
              <a:rPr lang="en-US"/>
              <a:t>and the word "water" does not occur in the title</a:t>
            </a:r>
          </a:p>
          <a:p>
            <a:r>
              <a:rPr lang="en-US" sz="2800"/>
              <a:t>A search result set is rank ordered, typically </a:t>
            </a:r>
            <a:br>
              <a:rPr lang="en-US" sz="2800"/>
            </a:br>
            <a:r>
              <a:rPr lang="en-US" sz="2800"/>
              <a:t>using "relevance ranking" or date/time</a:t>
            </a:r>
          </a:p>
          <a:p>
            <a:pPr>
              <a:buFontTx/>
              <a:buNone/>
            </a:pPr>
            <a:r>
              <a:rPr lang="en-US"/>
              <a:t>Note: Search technologies often compete on  ranking algorithms--may be trade secrets</a:t>
            </a:r>
            <a:br>
              <a:rPr lang="en-US"/>
            </a:br>
            <a:r>
              <a:rPr lang="en-US"/>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334498-DB4C-4733-AE0E-9BD02FC9F332}"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6F12CBE4-531D-406A-8185-C1F79E13460F}" type="slidenum">
              <a:rPr lang="en-US"/>
              <a:pPr/>
              <a:t>17</a:t>
            </a:fld>
            <a:endParaRPr lang="en-US"/>
          </a:p>
        </p:txBody>
      </p:sp>
      <p:sp>
        <p:nvSpPr>
          <p:cNvPr id="1940482" name="Rectangle 2"/>
          <p:cNvSpPr>
            <a:spLocks noGrp="1" noChangeArrowheads="1"/>
          </p:cNvSpPr>
          <p:nvPr>
            <p:ph type="title"/>
          </p:nvPr>
        </p:nvSpPr>
        <p:spPr>
          <a:xfrm>
            <a:off x="1550988" y="387350"/>
            <a:ext cx="7261225" cy="628650"/>
          </a:xfrm>
        </p:spPr>
        <p:txBody>
          <a:bodyPr/>
          <a:lstStyle/>
          <a:p>
            <a:r>
              <a:rPr lang="en-US"/>
              <a:t>Using Interoperable Search</a:t>
            </a:r>
          </a:p>
        </p:txBody>
      </p:sp>
      <p:sp>
        <p:nvSpPr>
          <p:cNvPr id="1940483" name="Rectangle 3"/>
          <p:cNvSpPr>
            <a:spLocks noGrp="1" noChangeArrowheads="1"/>
          </p:cNvSpPr>
          <p:nvPr>
            <p:ph type="body" idx="1"/>
          </p:nvPr>
        </p:nvSpPr>
        <p:spPr>
          <a:xfrm>
            <a:off x="814388" y="1377950"/>
            <a:ext cx="8791575" cy="4114800"/>
          </a:xfrm>
        </p:spPr>
        <p:txBody>
          <a:bodyPr/>
          <a:lstStyle/>
          <a:p>
            <a:pPr>
              <a:buFontTx/>
              <a:buNone/>
            </a:pPr>
            <a:r>
              <a:rPr lang="en-US"/>
              <a:t>No single search technology handles all types of sources (meteorological data, geospatial data, chemical data, multi-media data, ...)</a:t>
            </a:r>
            <a:endParaRPr lang="en-US" b="1"/>
          </a:p>
          <a:p>
            <a:pPr>
              <a:buFontTx/>
              <a:buNone/>
            </a:pPr>
            <a:r>
              <a:rPr lang="en-US"/>
              <a:t>"Interoperable search" can span multiple, separately operated information indexes:</a:t>
            </a:r>
          </a:p>
          <a:p>
            <a:pPr lvl="1"/>
            <a:r>
              <a:rPr lang="en-US"/>
              <a:t>an index of Web pages, an catalog of weather observations, a directory of technical reports, </a:t>
            </a:r>
            <a:br>
              <a:rPr lang="en-US"/>
            </a:br>
            <a:r>
              <a:rPr lang="en-US"/>
              <a:t>a catalog of library holdings, etc.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4E20A988-E194-4B6F-A9C2-9CDB2D36E079}" type="datetime3">
              <a:rPr lang="en-US"/>
              <a:pPr/>
              <a:t>12 November 2013</a:t>
            </a:fld>
            <a:endParaRPr lang="en-US"/>
          </a:p>
        </p:txBody>
      </p:sp>
      <p:sp>
        <p:nvSpPr>
          <p:cNvPr id="11" name="Footer Placeholder 4"/>
          <p:cNvSpPr>
            <a:spLocks noGrp="1"/>
          </p:cNvSpPr>
          <p:nvPr>
            <p:ph type="ftr" sz="quarter" idx="11"/>
          </p:nvPr>
        </p:nvSpPr>
        <p:spPr/>
        <p:txBody>
          <a:bodyPr/>
          <a:lstStyle/>
          <a:p>
            <a:r>
              <a:rPr lang="en-US"/>
              <a:t>Overview of WIS Discovery, Access and Retrieval (DAR) </a:t>
            </a:r>
          </a:p>
        </p:txBody>
      </p:sp>
      <p:sp>
        <p:nvSpPr>
          <p:cNvPr id="12" name="Slide Number Placeholder 5"/>
          <p:cNvSpPr>
            <a:spLocks noGrp="1"/>
          </p:cNvSpPr>
          <p:nvPr>
            <p:ph type="sldNum" sz="quarter" idx="12"/>
          </p:nvPr>
        </p:nvSpPr>
        <p:spPr/>
        <p:txBody>
          <a:bodyPr/>
          <a:lstStyle/>
          <a:p>
            <a:fld id="{8F4D21BB-C94E-42B4-819C-B72243BA186D}" type="slidenum">
              <a:rPr lang="en-US"/>
              <a:pPr/>
              <a:t>18</a:t>
            </a:fld>
            <a:endParaRPr lang="en-US"/>
          </a:p>
        </p:txBody>
      </p:sp>
      <p:sp>
        <p:nvSpPr>
          <p:cNvPr id="1959938" name="Rectangle 2"/>
          <p:cNvSpPr>
            <a:spLocks noGrp="1" noChangeArrowheads="1"/>
          </p:cNvSpPr>
          <p:nvPr>
            <p:ph type="title"/>
          </p:nvPr>
        </p:nvSpPr>
        <p:spPr>
          <a:xfrm>
            <a:off x="1171575" y="379413"/>
            <a:ext cx="7991475" cy="615950"/>
          </a:xfrm>
        </p:spPr>
        <p:txBody>
          <a:bodyPr/>
          <a:lstStyle/>
          <a:p>
            <a:r>
              <a:rPr lang="en-US" sz="3600"/>
              <a:t>WIS DAR Interoperable Search</a:t>
            </a:r>
            <a:endParaRPr lang="en-US" sz="3600" i="1"/>
          </a:p>
        </p:txBody>
      </p:sp>
      <p:grpSp>
        <p:nvGrpSpPr>
          <p:cNvPr id="1959939" name="Group 3"/>
          <p:cNvGrpSpPr>
            <a:grpSpLocks/>
          </p:cNvGrpSpPr>
          <p:nvPr/>
        </p:nvGrpSpPr>
        <p:grpSpPr bwMode="auto">
          <a:xfrm>
            <a:off x="2537448" y="4871244"/>
            <a:ext cx="3026631" cy="1147762"/>
            <a:chOff x="10" y="2523"/>
            <a:chExt cx="2094" cy="723"/>
          </a:xfrm>
        </p:grpSpPr>
        <p:sp>
          <p:nvSpPr>
            <p:cNvPr id="1959940" name="AutoShape 4"/>
            <p:cNvSpPr>
              <a:spLocks noChangeArrowheads="1"/>
            </p:cNvSpPr>
            <p:nvPr/>
          </p:nvSpPr>
          <p:spPr bwMode="auto">
            <a:xfrm>
              <a:off x="10" y="2523"/>
              <a:ext cx="2094" cy="723"/>
            </a:xfrm>
            <a:prstGeom prst="wedgeRoundRectCallout">
              <a:avLst>
                <a:gd name="adj1" fmla="val 44860"/>
                <a:gd name="adj2" fmla="val -156875"/>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b="1">
                <a:latin typeface="Arial" charset="0"/>
              </a:endParaRPr>
            </a:p>
          </p:txBody>
        </p:sp>
        <p:sp>
          <p:nvSpPr>
            <p:cNvPr id="1959941" name="Text Box 5"/>
            <p:cNvSpPr txBox="1">
              <a:spLocks noChangeArrowheads="1"/>
            </p:cNvSpPr>
            <p:nvPr/>
          </p:nvSpPr>
          <p:spPr bwMode="auto">
            <a:xfrm>
              <a:off x="136" y="2609"/>
              <a:ext cx="1841"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a:solidFill>
                    <a:srgbClr val="0070C0"/>
                  </a:solidFill>
                  <a:latin typeface="Tahoma" pitchFamily="34" charset="0"/>
                </a:rPr>
                <a:t>latitude, longitude </a:t>
              </a:r>
              <a:r>
                <a:rPr lang="en-US" sz="2800" dirty="0">
                  <a:latin typeface="Tahoma" pitchFamily="34" charset="0"/>
                </a:rPr>
                <a:t/>
              </a:r>
              <a:br>
                <a:rPr lang="en-US" sz="2800" dirty="0">
                  <a:latin typeface="Tahoma" pitchFamily="34" charset="0"/>
                </a:rPr>
              </a:br>
              <a:r>
                <a:rPr lang="en-US" sz="2800" dirty="0">
                  <a:latin typeface="Tahoma" pitchFamily="34" charset="0"/>
                </a:rPr>
                <a:t>boundaries</a:t>
              </a:r>
            </a:p>
          </p:txBody>
        </p:sp>
      </p:grpSp>
      <p:grpSp>
        <p:nvGrpSpPr>
          <p:cNvPr id="1959942" name="Group 6"/>
          <p:cNvGrpSpPr>
            <a:grpSpLocks/>
          </p:cNvGrpSpPr>
          <p:nvPr/>
        </p:nvGrpSpPr>
        <p:grpSpPr bwMode="auto">
          <a:xfrm>
            <a:off x="6086158" y="4703763"/>
            <a:ext cx="3602037" cy="741362"/>
            <a:chOff x="3218" y="2750"/>
            <a:chExt cx="2094" cy="467"/>
          </a:xfrm>
        </p:grpSpPr>
        <p:sp>
          <p:nvSpPr>
            <p:cNvPr id="1959943" name="AutoShape 7"/>
            <p:cNvSpPr>
              <a:spLocks noChangeArrowheads="1"/>
            </p:cNvSpPr>
            <p:nvPr/>
          </p:nvSpPr>
          <p:spPr bwMode="auto">
            <a:xfrm>
              <a:off x="3218" y="2750"/>
              <a:ext cx="2094" cy="467"/>
            </a:xfrm>
            <a:prstGeom prst="wedgeRoundRectCallout">
              <a:avLst>
                <a:gd name="adj1" fmla="val -41992"/>
                <a:gd name="adj2" fmla="val -317420"/>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b="1">
                <a:latin typeface="Arial" charset="0"/>
              </a:endParaRPr>
            </a:p>
          </p:txBody>
        </p:sp>
        <p:sp>
          <p:nvSpPr>
            <p:cNvPr id="1959944" name="Text Box 8"/>
            <p:cNvSpPr txBox="1">
              <a:spLocks noChangeArrowheads="1"/>
            </p:cNvSpPr>
            <p:nvPr/>
          </p:nvSpPr>
          <p:spPr bwMode="auto">
            <a:xfrm>
              <a:off x="3622" y="2840"/>
              <a:ext cx="141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smtClean="0">
                  <a:solidFill>
                    <a:srgbClr val="0070C0"/>
                  </a:solidFill>
                  <a:latin typeface="Tahoma" pitchFamily="34" charset="0"/>
                </a:rPr>
                <a:t>Search words</a:t>
              </a:r>
              <a:r>
                <a:rPr lang="en-US" sz="2800" dirty="0" smtClean="0">
                  <a:latin typeface="Tahoma" pitchFamily="34" charset="0"/>
                </a:rPr>
                <a:t>.</a:t>
              </a:r>
              <a:endParaRPr lang="en-US" sz="2800" dirty="0">
                <a:latin typeface="Tahoma" pitchFamily="34" charset="0"/>
              </a:endParaRPr>
            </a:p>
          </p:txBody>
        </p:sp>
      </p:grpSp>
      <p:sp>
        <p:nvSpPr>
          <p:cNvPr id="1959945" name="Rectangle 9"/>
          <p:cNvSpPr>
            <a:spLocks noChangeArrowheads="1"/>
          </p:cNvSpPr>
          <p:nvPr/>
        </p:nvSpPr>
        <p:spPr bwMode="auto">
          <a:xfrm>
            <a:off x="188685" y="1495425"/>
            <a:ext cx="9366477" cy="273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3200" dirty="0">
                <a:latin typeface="Arial" charset="0"/>
              </a:rPr>
              <a:t> 	</a:t>
            </a:r>
            <a:r>
              <a:rPr lang="en-US" sz="2800" dirty="0" smtClean="0">
                <a:solidFill>
                  <a:srgbClr val="FF0000"/>
                </a:solidFill>
                <a:latin typeface="Arial" charset="0"/>
              </a:rPr>
              <a:t>http://wis.bom.gov.au/openwis-user-portal/srv/en/main.home/portal.sru?</a:t>
            </a:r>
            <a:r>
              <a:rPr lang="en-US" sz="2800" dirty="0" smtClean="0">
                <a:latin typeface="Arial" charset="0"/>
              </a:rPr>
              <a:t>operation=searchRetrieve&amp;version=1.1&amp;</a:t>
            </a:r>
            <a:r>
              <a:rPr lang="en-US" sz="2800" dirty="0" smtClean="0">
                <a:solidFill>
                  <a:srgbClr val="0070C0"/>
                </a:solidFill>
                <a:latin typeface="Arial" charset="0"/>
              </a:rPr>
              <a:t>query="TIGGE" </a:t>
            </a:r>
            <a:r>
              <a:rPr lang="en-US" sz="2800" dirty="0" smtClean="0">
                <a:latin typeface="Arial" charset="0"/>
              </a:rPr>
              <a:t>and keywords all</a:t>
            </a:r>
            <a:r>
              <a:rPr lang="en-US" sz="2800" dirty="0" smtClean="0">
                <a:solidFill>
                  <a:srgbClr val="0070C0"/>
                </a:solidFill>
                <a:latin typeface="Arial" charset="0"/>
              </a:rPr>
              <a:t> </a:t>
            </a:r>
            <a:r>
              <a:rPr lang="en-US" sz="2800" dirty="0" err="1" smtClean="0">
                <a:solidFill>
                  <a:srgbClr val="0070C0"/>
                </a:solidFill>
                <a:latin typeface="Arial" charset="0"/>
              </a:rPr>
              <a:t>weatherObservations</a:t>
            </a:r>
            <a:r>
              <a:rPr lang="en-US" sz="2800" dirty="0" smtClean="0">
                <a:solidFill>
                  <a:srgbClr val="0070C0"/>
                </a:solidFill>
                <a:latin typeface="Arial" charset="0"/>
              </a:rPr>
              <a:t> </a:t>
            </a:r>
            <a:r>
              <a:rPr lang="en-US" sz="2800" dirty="0" smtClean="0">
                <a:latin typeface="Arial" charset="0"/>
              </a:rPr>
              <a:t>and </a:t>
            </a:r>
            <a:r>
              <a:rPr lang="en-US" sz="2800" dirty="0" err="1" smtClean="0">
                <a:solidFill>
                  <a:srgbClr val="0070C0"/>
                </a:solidFill>
                <a:latin typeface="Arial" charset="0"/>
              </a:rPr>
              <a:t>geo.bounds</a:t>
            </a:r>
            <a:r>
              <a:rPr lang="en-US" sz="2800" dirty="0" smtClean="0">
                <a:solidFill>
                  <a:srgbClr val="0070C0"/>
                </a:solidFill>
                <a:latin typeface="Arial" charset="0"/>
              </a:rPr>
              <a:t> </a:t>
            </a:r>
            <a:r>
              <a:rPr lang="en-US" sz="2800" dirty="0" smtClean="0">
                <a:latin typeface="Arial" charset="0"/>
              </a:rPr>
              <a:t>within/partial/nwse</a:t>
            </a:r>
            <a:r>
              <a:rPr lang="en-US" sz="2800" dirty="0" smtClean="0">
                <a:solidFill>
                  <a:srgbClr val="0070C0"/>
                </a:solidFill>
                <a:latin typeface="Arial" charset="0"/>
              </a:rPr>
              <a:t>"-10 -90 -40 -160“ </a:t>
            </a:r>
            <a:r>
              <a:rPr lang="en-US" sz="2800" dirty="0" smtClean="0">
                <a:latin typeface="Arial" charset="0"/>
              </a:rPr>
              <a:t>&amp;</a:t>
            </a:r>
            <a:r>
              <a:rPr lang="en-US" sz="2800" dirty="0" err="1" smtClean="0">
                <a:latin typeface="Arial" charset="0"/>
              </a:rPr>
              <a:t>startRecord</a:t>
            </a:r>
            <a:r>
              <a:rPr lang="en-US" sz="2800" dirty="0" smtClean="0">
                <a:latin typeface="Arial" charset="0"/>
              </a:rPr>
              <a:t>=1 &amp;</a:t>
            </a:r>
            <a:r>
              <a:rPr lang="en-US" sz="2800" dirty="0" err="1" smtClean="0">
                <a:latin typeface="Arial" charset="0"/>
              </a:rPr>
              <a:t>maximumRecords</a:t>
            </a:r>
            <a:r>
              <a:rPr lang="en-US" sz="2800" dirty="0" smtClean="0">
                <a:latin typeface="Arial" charset="0"/>
              </a:rPr>
              <a:t>=10 &amp;&amp;</a:t>
            </a:r>
            <a:endParaRPr lang="en-US" sz="2800" dirty="0">
              <a:latin typeface="Arial" charset="0"/>
            </a:endParaRPr>
          </a:p>
        </p:txBody>
      </p:sp>
      <p:sp>
        <p:nvSpPr>
          <p:cNvPr id="13" name="AutoShape 7"/>
          <p:cNvSpPr>
            <a:spLocks noChangeArrowheads="1"/>
          </p:cNvSpPr>
          <p:nvPr/>
        </p:nvSpPr>
        <p:spPr bwMode="auto">
          <a:xfrm>
            <a:off x="188686" y="4871244"/>
            <a:ext cx="2177143" cy="741362"/>
          </a:xfrm>
          <a:prstGeom prst="wedgeRoundRectCallout">
            <a:avLst>
              <a:gd name="adj1" fmla="val -488"/>
              <a:gd name="adj2" fmla="val -268475"/>
              <a:gd name="adj3" fmla="val 16667"/>
            </a:avLst>
          </a:prstGeom>
          <a:noFill/>
          <a:ln w="12700">
            <a:solidFill>
              <a:schemeClr val="tx1"/>
            </a:solidFill>
            <a:miter lim="800000"/>
            <a:headEnd type="none" w="sm" len="sm"/>
            <a:tailEnd type="none" w="sm" len="sm"/>
          </a:ln>
          <a:effectLst/>
        </p:spPr>
        <p:txBody>
          <a:bodyPr/>
          <a:lstStyle/>
          <a:p>
            <a:pPr algn="ctr"/>
            <a:endParaRPr lang="en-US" sz="1800" b="1">
              <a:latin typeface="Arial" charset="0"/>
            </a:endParaRPr>
          </a:p>
        </p:txBody>
      </p:sp>
      <p:sp>
        <p:nvSpPr>
          <p:cNvPr id="14" name="Text Box 8"/>
          <p:cNvSpPr txBox="1">
            <a:spLocks noChangeArrowheads="1"/>
          </p:cNvSpPr>
          <p:nvPr/>
        </p:nvSpPr>
        <p:spPr bwMode="auto">
          <a:xfrm>
            <a:off x="363642" y="4979987"/>
            <a:ext cx="18160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smtClean="0">
                <a:solidFill>
                  <a:srgbClr val="0070C0"/>
                </a:solidFill>
                <a:latin typeface="Tahoma" pitchFamily="34" charset="0"/>
              </a:rPr>
              <a:t>Key words</a:t>
            </a:r>
            <a:endParaRPr lang="en-US" sz="2800" dirty="0">
              <a:latin typeface="Tahoma" pitchFamily="34" charset="0"/>
            </a:endParaRPr>
          </a:p>
        </p:txBody>
      </p:sp>
      <p:sp>
        <p:nvSpPr>
          <p:cNvPr id="15" name="AutoShape 7"/>
          <p:cNvSpPr>
            <a:spLocks noChangeArrowheads="1"/>
          </p:cNvSpPr>
          <p:nvPr/>
        </p:nvSpPr>
        <p:spPr bwMode="auto">
          <a:xfrm>
            <a:off x="7378020" y="1264444"/>
            <a:ext cx="2177143" cy="741362"/>
          </a:xfrm>
          <a:prstGeom prst="wedgeRoundRectCallout">
            <a:avLst>
              <a:gd name="adj1" fmla="val -99154"/>
              <a:gd name="adj2" fmla="val 56518"/>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b="1">
              <a:latin typeface="Arial" charset="0"/>
            </a:endParaRPr>
          </a:p>
        </p:txBody>
      </p:sp>
      <p:sp>
        <p:nvSpPr>
          <p:cNvPr id="16" name="Text Box 8"/>
          <p:cNvSpPr txBox="1">
            <a:spLocks noChangeArrowheads="1"/>
          </p:cNvSpPr>
          <p:nvPr/>
        </p:nvSpPr>
        <p:spPr bwMode="auto">
          <a:xfrm>
            <a:off x="7480841" y="1373515"/>
            <a:ext cx="1971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smtClean="0">
                <a:solidFill>
                  <a:srgbClr val="FF0000"/>
                </a:solidFill>
                <a:latin typeface="Tahoma" pitchFamily="34" charset="0"/>
              </a:rPr>
              <a:t>SRU Server</a:t>
            </a:r>
            <a:endParaRPr lang="en-US" sz="2800" dirty="0">
              <a:solidFill>
                <a:srgbClr val="FF0000"/>
              </a:solidFill>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69" y="145143"/>
            <a:ext cx="5943600" cy="566738"/>
          </a:xfrm>
        </p:spPr>
        <p:txBody>
          <a:bodyPr/>
          <a:lstStyle/>
          <a:p>
            <a:r>
              <a:rPr lang="en-US" dirty="0" smtClean="0"/>
              <a:t>WIS SRU Training Page – change the elements to see how the SRU query changes</a:t>
            </a:r>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15642" b="15642"/>
          <a:stretch>
            <a:fillRect/>
          </a:stretch>
        </p:blipFill>
        <p:spPr>
          <a:xfrm>
            <a:off x="2170264" y="670832"/>
            <a:ext cx="7735736" cy="5355509"/>
          </a:xfrm>
        </p:spPr>
      </p:pic>
      <p:sp>
        <p:nvSpPr>
          <p:cNvPr id="8" name="Text Placeholder 7"/>
          <p:cNvSpPr>
            <a:spLocks noGrp="1"/>
          </p:cNvSpPr>
          <p:nvPr>
            <p:ph type="body" sz="half" idx="2"/>
          </p:nvPr>
        </p:nvSpPr>
        <p:spPr>
          <a:xfrm>
            <a:off x="1" y="1901371"/>
            <a:ext cx="2452914" cy="4020458"/>
          </a:xfrm>
        </p:spPr>
        <p:txBody>
          <a:bodyPr/>
          <a:lstStyle/>
          <a:p>
            <a:r>
              <a:rPr lang="en-US" sz="2000" dirty="0" smtClean="0"/>
              <a:t>Each GISC has its own style and search for internal, </a:t>
            </a:r>
          </a:p>
          <a:p>
            <a:endParaRPr lang="en-US" sz="2000" dirty="0"/>
          </a:p>
          <a:p>
            <a:r>
              <a:rPr lang="en-US" sz="2000" dirty="0" smtClean="0"/>
              <a:t>SRU is for interoperable search with other GISCs or Systems such as GEOSS, </a:t>
            </a:r>
          </a:p>
          <a:p>
            <a:endParaRPr lang="en-US" sz="2000" dirty="0" smtClean="0"/>
          </a:p>
          <a:p>
            <a:r>
              <a:rPr lang="en-US" sz="2000" dirty="0" smtClean="0"/>
              <a:t>Try our GISCs at</a:t>
            </a:r>
            <a:endParaRPr lang="en-US" sz="2000" dirty="0"/>
          </a:p>
          <a:p>
            <a:r>
              <a:rPr lang="en-US" sz="2000" dirty="0" smtClean="0">
                <a:hlinkClick r:id="rId4"/>
              </a:rPr>
              <a:t>www.wmo.int/giscs</a:t>
            </a:r>
            <a:r>
              <a:rPr lang="en-US" sz="2000" dirty="0" smtClean="0"/>
              <a:t> </a:t>
            </a:r>
            <a:endParaRPr lang="en-US" sz="2000"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19</a:t>
            </a:fld>
            <a:endParaRPr lang="en-US"/>
          </a:p>
        </p:txBody>
      </p:sp>
    </p:spTree>
    <p:extLst>
      <p:ext uri="{BB962C8B-B14F-4D97-AF65-F5344CB8AC3E}">
        <p14:creationId xmlns:p14="http://schemas.microsoft.com/office/powerpoint/2010/main" val="7934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1C6099-D5CE-444C-8938-AC13DF64BC5E}"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52ACCAD8-D520-4FC3-8658-8491032013BF}" type="slidenum">
              <a:rPr lang="en-US"/>
              <a:pPr/>
              <a:t>2</a:t>
            </a:fld>
            <a:endParaRPr lang="en-US"/>
          </a:p>
        </p:txBody>
      </p:sp>
      <p:sp>
        <p:nvSpPr>
          <p:cNvPr id="1920002" name="Rectangle 2"/>
          <p:cNvSpPr>
            <a:spLocks noGrp="1" noChangeArrowheads="1"/>
          </p:cNvSpPr>
          <p:nvPr>
            <p:ph type="title"/>
          </p:nvPr>
        </p:nvSpPr>
        <p:spPr/>
        <p:txBody>
          <a:bodyPr/>
          <a:lstStyle/>
          <a:p>
            <a:r>
              <a:rPr lang="en-US" sz="3600"/>
              <a:t>Presentation Outline</a:t>
            </a:r>
          </a:p>
        </p:txBody>
      </p:sp>
      <p:sp>
        <p:nvSpPr>
          <p:cNvPr id="1920003"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t>What is the objective of WIS DAR? </a:t>
            </a:r>
          </a:p>
          <a:p>
            <a:pPr marL="457200" indent="-457200">
              <a:buClr>
                <a:srgbClr val="000066"/>
              </a:buClr>
              <a:buFont typeface="Wingdings" pitchFamily="2" charset="2"/>
              <a:buChar char="Ø"/>
            </a:pPr>
            <a:r>
              <a:rPr lang="en-US"/>
              <a:t>What is the general approach? </a:t>
            </a:r>
          </a:p>
          <a:p>
            <a:pPr marL="457200" indent="-457200">
              <a:buClr>
                <a:srgbClr val="000066"/>
              </a:buClr>
              <a:buFont typeface="Wingdings" pitchFamily="2" charset="2"/>
              <a:buChar char="Ø"/>
            </a:pPr>
            <a:r>
              <a:rPr lang="en-US"/>
              <a:t>What do we mean by interoperability?</a:t>
            </a:r>
          </a:p>
          <a:p>
            <a:pPr marL="457200" indent="-457200">
              <a:buClr>
                <a:srgbClr val="000066"/>
              </a:buClr>
              <a:buFont typeface="Wingdings" pitchFamily="2" charset="2"/>
              <a:buChar char="Ø"/>
            </a:pPr>
            <a:r>
              <a:rPr lang="en-US"/>
              <a:t>How does interoperable search work?</a:t>
            </a:r>
          </a:p>
          <a:p>
            <a:pPr marL="457200" indent="-457200">
              <a:buClr>
                <a:srgbClr val="000066"/>
              </a:buClr>
              <a:buFont typeface="Wingdings" pitchFamily="2" charset="2"/>
              <a:buChar char="Ø"/>
            </a:pPr>
            <a:r>
              <a:rPr lang="en-US"/>
              <a:t>What can be accomplished with WIS DAR?</a:t>
            </a:r>
            <a:endParaRPr lang="en-US" altLang="ja-JP">
              <a:ea typeface="ＭＳ Ｐゴシック" pitchFamily="34" charset="-128"/>
            </a:endParaRPr>
          </a:p>
          <a:p>
            <a:pPr marL="457200" indent="-457200">
              <a:buClr>
                <a:srgbClr val="000066"/>
              </a:buClr>
              <a:buFont typeface="Wingdings" pitchFamily="2" charset="2"/>
              <a:buChar char="Ø"/>
            </a:pPr>
            <a:r>
              <a:rPr lang="en-US" altLang="ja-JP">
                <a:ea typeface="ＭＳ Ｐゴシック" pitchFamily="34" charset="-128"/>
              </a:rPr>
              <a:t>How do we implement WIS DAR? </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4A7A827-3AB7-480F-A044-C4CDBA87C1BD}"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B5E2D95B-7E9D-45BC-ADAD-FB7309FB55C1}" type="slidenum">
              <a:rPr lang="en-US"/>
              <a:pPr/>
              <a:t>20</a:t>
            </a:fld>
            <a:endParaRPr lang="en-US"/>
          </a:p>
        </p:txBody>
      </p:sp>
      <p:sp>
        <p:nvSpPr>
          <p:cNvPr id="1977346" name="Rectangle 2"/>
          <p:cNvSpPr>
            <a:spLocks noGrp="1" noChangeArrowheads="1"/>
          </p:cNvSpPr>
          <p:nvPr>
            <p:ph type="title"/>
          </p:nvPr>
        </p:nvSpPr>
        <p:spPr>
          <a:xfrm>
            <a:off x="1171575" y="379413"/>
            <a:ext cx="7991475" cy="615950"/>
          </a:xfrm>
        </p:spPr>
        <p:txBody>
          <a:bodyPr/>
          <a:lstStyle/>
          <a:p>
            <a:r>
              <a:rPr lang="en-US" sz="3600"/>
              <a:t>WIS DAR Interoperable Search</a:t>
            </a:r>
            <a:endParaRPr lang="en-US" sz="3600" i="1"/>
          </a:p>
        </p:txBody>
      </p:sp>
      <p:graphicFrame>
        <p:nvGraphicFramePr>
          <p:cNvPr id="1977354" name="Object 10"/>
          <p:cNvGraphicFramePr>
            <a:graphicFrameLocks noChangeAspect="1"/>
          </p:cNvGraphicFramePr>
          <p:nvPr/>
        </p:nvGraphicFramePr>
        <p:xfrm>
          <a:off x="1536700" y="14288"/>
          <a:ext cx="8147050" cy="6054725"/>
        </p:xfrm>
        <a:graphic>
          <a:graphicData uri="http://schemas.openxmlformats.org/presentationml/2006/ole">
            <mc:AlternateContent xmlns:mc="http://schemas.openxmlformats.org/markup-compatibility/2006">
              <mc:Choice xmlns:v="urn:schemas-microsoft-com:vml" Requires="v">
                <p:oleObj spid="_x0000_s1977362" name="Bitmap Image" r:id="rId4" imgW="5723810" imgH="4505954" progId="Paint.Picture">
                  <p:embed/>
                </p:oleObj>
              </mc:Choice>
              <mc:Fallback>
                <p:oleObj name="Bitmap Image" r:id="rId4" imgW="5723810" imgH="4505954"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r="-5858"/>
                      <a:stretch>
                        <a:fillRect/>
                      </a:stretch>
                    </p:blipFill>
                    <p:spPr bwMode="auto">
                      <a:xfrm>
                        <a:off x="1536700" y="14288"/>
                        <a:ext cx="8147050" cy="60547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77355" name="Text Box 11"/>
          <p:cNvSpPr txBox="1">
            <a:spLocks noChangeArrowheads="1"/>
          </p:cNvSpPr>
          <p:nvPr/>
        </p:nvSpPr>
        <p:spPr bwMode="auto">
          <a:xfrm>
            <a:off x="636588" y="5494338"/>
            <a:ext cx="8775700" cy="460375"/>
          </a:xfrm>
          <a:prstGeom prst="rect">
            <a:avLst/>
          </a:prstGeom>
          <a:solidFill>
            <a:schemeClr val="bg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Arial" charset="0"/>
              </a:rPr>
              <a:t>http://www.loc.gov/standards/sru/specs/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3A77E5B6-9A3E-4528-BA46-998D113B927F}"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3225860C-341E-4214-BE02-7244D7FAC586}" type="slidenum">
              <a:rPr lang="en-US"/>
              <a:pPr/>
              <a:t>21</a:t>
            </a:fld>
            <a:endParaRPr lang="en-US"/>
          </a:p>
        </p:txBody>
      </p:sp>
      <p:sp>
        <p:nvSpPr>
          <p:cNvPr id="1926146" name="Rectangle 2"/>
          <p:cNvSpPr>
            <a:spLocks noGrp="1" noChangeArrowheads="1"/>
          </p:cNvSpPr>
          <p:nvPr>
            <p:ph type="title"/>
          </p:nvPr>
        </p:nvSpPr>
        <p:spPr/>
        <p:txBody>
          <a:bodyPr/>
          <a:lstStyle/>
          <a:p>
            <a:r>
              <a:rPr lang="en-US" sz="3600"/>
              <a:t>Presentation Outline</a:t>
            </a:r>
          </a:p>
        </p:txBody>
      </p:sp>
      <p:sp>
        <p:nvSpPr>
          <p:cNvPr id="1926147"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solidFill>
                  <a:schemeClr val="bg2"/>
                </a:solidFill>
              </a:rPr>
              <a:t>What do we mean by interoperability?</a:t>
            </a:r>
          </a:p>
          <a:p>
            <a:pPr marL="457200" indent="-457200">
              <a:buClr>
                <a:srgbClr val="000066"/>
              </a:buClr>
              <a:buFont typeface="Wingdings" pitchFamily="2" charset="2"/>
              <a:buChar char="Ø"/>
            </a:pPr>
            <a:r>
              <a:rPr lang="en-US">
                <a:solidFill>
                  <a:schemeClr val="bg2"/>
                </a:solidFill>
              </a:rPr>
              <a:t>How does interoperable search work?</a:t>
            </a:r>
          </a:p>
          <a:p>
            <a:pPr marL="457200" indent="-457200">
              <a:buClr>
                <a:srgbClr val="000066"/>
              </a:buClr>
              <a:buFont typeface="Wingdings" pitchFamily="2" charset="2"/>
              <a:buChar char="Ø"/>
            </a:pPr>
            <a:r>
              <a:rPr lang="en-US"/>
              <a:t>What can be accomplished with WIS DAR?</a:t>
            </a:r>
            <a:endParaRPr lang="en-US" altLang="ja-JP">
              <a:ea typeface="ＭＳ Ｐゴシック" pitchFamily="34" charset="-128"/>
            </a:endParaRPr>
          </a:p>
          <a:p>
            <a:pPr marL="457200" indent="-457200">
              <a:buClr>
                <a:srgbClr val="000066"/>
              </a:buClr>
              <a:buFont typeface="Wingdings" pitchFamily="2" charset="2"/>
              <a:buChar char="Ø"/>
            </a:pPr>
            <a:r>
              <a:rPr lang="en-US" altLang="ja-JP">
                <a:solidFill>
                  <a:schemeClr val="bg2"/>
                </a:solidFill>
                <a:ea typeface="ＭＳ Ｐゴシック" pitchFamily="34" charset="-128"/>
              </a:rPr>
              <a:t>How do we implement WIS DAR? </a:t>
            </a:r>
            <a:endParaRPr lang="en-US">
              <a:solidFill>
                <a:schemeClr val="bg2"/>
              </a:solidFill>
            </a:endParaRPr>
          </a:p>
        </p:txBody>
      </p:sp>
      <p:sp>
        <p:nvSpPr>
          <p:cNvPr id="1926148" name="AutoShape 4"/>
          <p:cNvSpPr>
            <a:spLocks noChangeArrowheads="1"/>
          </p:cNvSpPr>
          <p:nvPr/>
        </p:nvSpPr>
        <p:spPr bwMode="auto">
          <a:xfrm>
            <a:off x="555625" y="388778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63010" name="Rectangle 2"/>
          <p:cNvSpPr>
            <a:spLocks noGrp="1" noChangeArrowheads="1"/>
          </p:cNvSpPr>
          <p:nvPr>
            <p:ph type="title"/>
          </p:nvPr>
        </p:nvSpPr>
        <p:spPr>
          <a:xfrm flipH="1">
            <a:off x="8707438" y="0"/>
            <a:ext cx="1198562" cy="6858000"/>
          </a:xfrm>
        </p:spPr>
        <p:txBody>
          <a:bodyPr vert="eaVert"/>
          <a:lstStyle/>
          <a:p>
            <a:r>
              <a:rPr lang="en-US" sz="3600"/>
              <a:t>Expose GTS Data via Metadata</a:t>
            </a:r>
          </a:p>
        </p:txBody>
      </p:sp>
      <p:sp>
        <p:nvSpPr>
          <p:cNvPr id="1963011"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grpSp>
        <p:nvGrpSpPr>
          <p:cNvPr id="1963017" name="Group 9"/>
          <p:cNvGrpSpPr>
            <a:grpSpLocks/>
          </p:cNvGrpSpPr>
          <p:nvPr/>
        </p:nvGrpSpPr>
        <p:grpSpPr bwMode="auto">
          <a:xfrm>
            <a:off x="663575" y="0"/>
            <a:ext cx="8343900" cy="6858000"/>
            <a:chOff x="418" y="0"/>
            <a:chExt cx="5256" cy="4320"/>
          </a:xfrm>
        </p:grpSpPr>
        <p:pic>
          <p:nvPicPr>
            <p:cNvPr id="1963016" name="Picture 8" descr="body"/>
            <p:cNvPicPr>
              <a:picLocks noChangeAspect="1" noChangeArrowheads="1"/>
            </p:cNvPicPr>
            <p:nvPr/>
          </p:nvPicPr>
          <p:blipFill>
            <a:blip r:embed="rId3">
              <a:extLst>
                <a:ext uri="{28A0092B-C50C-407E-A947-70E740481C1C}">
                  <a14:useLocalDpi xmlns:a14="http://schemas.microsoft.com/office/drawing/2010/main" val="0"/>
                </a:ext>
              </a:extLst>
            </a:blip>
            <a:srcRect t="14186" b="38673"/>
            <a:stretch>
              <a:fillRect/>
            </a:stretch>
          </p:blipFill>
          <p:spPr bwMode="auto">
            <a:xfrm>
              <a:off x="441" y="1675"/>
              <a:ext cx="5139" cy="2645"/>
            </a:xfrm>
            <a:prstGeom prst="rect">
              <a:avLst/>
            </a:prstGeom>
            <a:noFill/>
            <a:extLst>
              <a:ext uri="{909E8E84-426E-40DD-AFC4-6F175D3DCCD1}">
                <a14:hiddenFill xmlns:a14="http://schemas.microsoft.com/office/drawing/2010/main">
                  <a:solidFill>
                    <a:srgbClr val="FFFFFF"/>
                  </a:solidFill>
                </a14:hiddenFill>
              </a:ext>
            </a:extLst>
          </p:spPr>
        </p:pic>
        <p:pic>
          <p:nvPicPr>
            <p:cNvPr id="1963014" name="Picture 6" descr="hea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 y="0"/>
              <a:ext cx="5148" cy="1138"/>
            </a:xfrm>
            <a:prstGeom prst="rect">
              <a:avLst/>
            </a:prstGeom>
            <a:noFill/>
            <a:extLst>
              <a:ext uri="{909E8E84-426E-40DD-AFC4-6F175D3DCCD1}">
                <a14:hiddenFill xmlns:a14="http://schemas.microsoft.com/office/drawing/2010/main">
                  <a:solidFill>
                    <a:srgbClr val="FFFFFF"/>
                  </a:solidFill>
                </a14:hiddenFill>
              </a:ext>
            </a:extLst>
          </p:spPr>
        </p:pic>
        <p:pic>
          <p:nvPicPr>
            <p:cNvPr id="1963015" name="Picture 7" descr="hea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 y="1100"/>
              <a:ext cx="5256" cy="61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65059"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pic>
        <p:nvPicPr>
          <p:cNvPr id="1965064" name="Picture 8" descr="go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350"/>
            <a:ext cx="8931275" cy="6886575"/>
          </a:xfrm>
          <a:prstGeom prst="rect">
            <a:avLst/>
          </a:prstGeom>
          <a:noFill/>
          <a:extLst>
            <a:ext uri="{909E8E84-426E-40DD-AFC4-6F175D3DCCD1}">
              <a14:hiddenFill xmlns:a14="http://schemas.microsoft.com/office/drawing/2010/main">
                <a:solidFill>
                  <a:srgbClr val="FFFFFF"/>
                </a:solidFill>
              </a14:hiddenFill>
            </a:ext>
          </a:extLst>
        </p:spPr>
      </p:pic>
      <p:sp>
        <p:nvSpPr>
          <p:cNvPr id="1965058" name="Rectangle 2"/>
          <p:cNvSpPr>
            <a:spLocks noGrp="1" noChangeArrowheads="1"/>
          </p:cNvSpPr>
          <p:nvPr>
            <p:ph type="title"/>
          </p:nvPr>
        </p:nvSpPr>
        <p:spPr>
          <a:xfrm flipH="1">
            <a:off x="9012238" y="0"/>
            <a:ext cx="893762" cy="6858000"/>
          </a:xfrm>
          <a:solidFill>
            <a:schemeClr val="bg1"/>
          </a:solidFill>
        </p:spPr>
        <p:txBody>
          <a:bodyPr vert="eaVert"/>
          <a:lstStyle/>
          <a:p>
            <a:r>
              <a:rPr lang="en-US" sz="3200"/>
              <a:t>Interoperable with </a:t>
            </a:r>
            <a:r>
              <a:rPr lang="en-US" sz="3200">
                <a:latin typeface="Arial Narrow" pitchFamily="34" charset="0"/>
              </a:rPr>
              <a:t>GCOS, GOOS, GTOS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67107"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sp>
        <p:nvSpPr>
          <p:cNvPr id="1967106" name="Rectangle 2"/>
          <p:cNvSpPr>
            <a:spLocks noGrp="1" noChangeArrowheads="1"/>
          </p:cNvSpPr>
          <p:nvPr>
            <p:ph type="title"/>
          </p:nvPr>
        </p:nvSpPr>
        <p:spPr>
          <a:xfrm flipH="1">
            <a:off x="9099550" y="0"/>
            <a:ext cx="806450" cy="6858000"/>
          </a:xfrm>
          <a:solidFill>
            <a:schemeClr val="bg1"/>
          </a:solidFill>
        </p:spPr>
        <p:txBody>
          <a:bodyPr vert="eaVert"/>
          <a:lstStyle/>
          <a:p>
            <a:pPr algn="l"/>
            <a:r>
              <a:rPr lang="en-US" sz="3200"/>
              <a:t>Interoperate with External Portals</a:t>
            </a:r>
          </a:p>
        </p:txBody>
      </p:sp>
      <p:graphicFrame>
        <p:nvGraphicFramePr>
          <p:cNvPr id="1967115" name="Object 11"/>
          <p:cNvGraphicFramePr>
            <a:graphicFrameLocks noChangeAspect="1"/>
          </p:cNvGraphicFramePr>
          <p:nvPr/>
        </p:nvGraphicFramePr>
        <p:xfrm>
          <a:off x="644525" y="141288"/>
          <a:ext cx="8648700" cy="6602412"/>
        </p:xfrm>
        <a:graphic>
          <a:graphicData uri="http://schemas.openxmlformats.org/presentationml/2006/ole">
            <mc:AlternateContent xmlns:mc="http://schemas.openxmlformats.org/markup-compatibility/2006">
              <mc:Choice xmlns:v="urn:schemas-microsoft-com:vml" Requires="v">
                <p:oleObj spid="_x0000_s1967122" name="Bitmap Image" r:id="rId4" imgW="7228571" imgH="6601746" progId="Paint.Picture">
                  <p:embed/>
                </p:oleObj>
              </mc:Choice>
              <mc:Fallback>
                <p:oleObj name="Bitmap Image" r:id="rId4" imgW="7228571" imgH="6601746"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9027" r="-10631"/>
                      <a:stretch>
                        <a:fillRect/>
                      </a:stretch>
                    </p:blipFill>
                    <p:spPr bwMode="auto">
                      <a:xfrm>
                        <a:off x="644525" y="141288"/>
                        <a:ext cx="8648700" cy="66024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9645FE6-CC82-4B96-A726-85A7CEB8D870}"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E7422714-1638-486F-B5EB-C220178D4B57}" type="slidenum">
              <a:rPr lang="en-US"/>
              <a:pPr/>
              <a:t>25</a:t>
            </a:fld>
            <a:endParaRPr lang="en-US"/>
          </a:p>
        </p:txBody>
      </p:sp>
      <p:sp>
        <p:nvSpPr>
          <p:cNvPr id="1973251"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graphicFrame>
        <p:nvGraphicFramePr>
          <p:cNvPr id="1973253" name="Object 5"/>
          <p:cNvGraphicFramePr>
            <a:graphicFrameLocks noChangeAspect="1"/>
          </p:cNvGraphicFramePr>
          <p:nvPr/>
        </p:nvGraphicFramePr>
        <p:xfrm>
          <a:off x="57150" y="44450"/>
          <a:ext cx="9169400" cy="5791200"/>
        </p:xfrm>
        <a:graphic>
          <a:graphicData uri="http://schemas.openxmlformats.org/presentationml/2006/ole">
            <mc:AlternateContent xmlns:mc="http://schemas.openxmlformats.org/markup-compatibility/2006">
              <mc:Choice xmlns:v="urn:schemas-microsoft-com:vml" Requires="v">
                <p:oleObj spid="_x0000_s1973260" name="Bitmap Image" r:id="rId4" imgW="8419048" imgH="5315692" progId="Paint.Picture">
                  <p:embed/>
                </p:oleObj>
              </mc:Choice>
              <mc:Fallback>
                <p:oleObj name="Bitmap Image" r:id="rId4" imgW="8419048" imgH="5315692"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44450"/>
                        <a:ext cx="9169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73250" name="Rectangle 2"/>
          <p:cNvSpPr>
            <a:spLocks noGrp="1" noChangeArrowheads="1"/>
          </p:cNvSpPr>
          <p:nvPr>
            <p:ph type="title"/>
          </p:nvPr>
        </p:nvSpPr>
        <p:spPr>
          <a:xfrm flipH="1">
            <a:off x="9113838" y="0"/>
            <a:ext cx="792162" cy="6858000"/>
          </a:xfrm>
          <a:solidFill>
            <a:schemeClr val="bg1"/>
          </a:solidFill>
        </p:spPr>
        <p:txBody>
          <a:bodyPr vert="eaVert"/>
          <a:lstStyle/>
          <a:p>
            <a:pPr algn="l"/>
            <a:r>
              <a:rPr lang="en-US" sz="3200"/>
              <a:t>Interoperate with Library Catalogs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C26AA36-72DB-4616-8298-0B021E0C5306}"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3BECF050-5312-4F0D-A631-9F974C8E328C}" type="slidenum">
              <a:rPr lang="en-US"/>
              <a:pPr/>
              <a:t>26</a:t>
            </a:fld>
            <a:endParaRPr lang="en-US"/>
          </a:p>
        </p:txBody>
      </p:sp>
      <p:sp>
        <p:nvSpPr>
          <p:cNvPr id="1975298" name="Rectangle 2"/>
          <p:cNvSpPr>
            <a:spLocks noGrp="1" noChangeArrowheads="1"/>
          </p:cNvSpPr>
          <p:nvPr>
            <p:ph type="title"/>
          </p:nvPr>
        </p:nvSpPr>
        <p:spPr>
          <a:xfrm flipH="1">
            <a:off x="9012238" y="0"/>
            <a:ext cx="893762" cy="6858000"/>
          </a:xfrm>
          <a:solidFill>
            <a:schemeClr val="bg1"/>
          </a:solidFill>
        </p:spPr>
        <p:txBody>
          <a:bodyPr vert="eaVert"/>
          <a:lstStyle/>
          <a:p>
            <a:pPr algn="l"/>
            <a:r>
              <a:rPr lang="en-US" sz="3200"/>
              <a:t>Retrieve Open Library Content</a:t>
            </a:r>
          </a:p>
        </p:txBody>
      </p:sp>
      <p:sp>
        <p:nvSpPr>
          <p:cNvPr id="1975299" name="Rectangle 3"/>
          <p:cNvSpPr>
            <a:spLocks noGrp="1" noChangeArrowheads="1"/>
          </p:cNvSpPr>
          <p:nvPr>
            <p:ph type="body" idx="1"/>
          </p:nvPr>
        </p:nvSpPr>
        <p:spPr>
          <a:xfrm>
            <a:off x="684213" y="998538"/>
            <a:ext cx="8474075" cy="3679825"/>
          </a:xfrm>
          <a:solidFill>
            <a:schemeClr val="bg1"/>
          </a:solidFill>
        </p:spPr>
        <p:txBody>
          <a:bodyPr/>
          <a:lstStyle/>
          <a:p>
            <a:pPr marL="457200" indent="-457200">
              <a:buClr>
                <a:srgbClr val="000066"/>
              </a:buClr>
              <a:buFont typeface="Wingdings" pitchFamily="2" charset="2"/>
              <a:buChar char="Ø"/>
            </a:pPr>
            <a:r>
              <a:rPr lang="en-US">
                <a:solidFill>
                  <a:schemeClr val="bg2"/>
                </a:solidFill>
              </a:rPr>
              <a:t> </a:t>
            </a:r>
          </a:p>
        </p:txBody>
      </p:sp>
      <p:graphicFrame>
        <p:nvGraphicFramePr>
          <p:cNvPr id="1975301" name="Object 5"/>
          <p:cNvGraphicFramePr>
            <a:graphicFrameLocks noChangeAspect="1"/>
          </p:cNvGraphicFramePr>
          <p:nvPr/>
        </p:nvGraphicFramePr>
        <p:xfrm>
          <a:off x="217488" y="42863"/>
          <a:ext cx="8299450" cy="5946775"/>
        </p:xfrm>
        <a:graphic>
          <a:graphicData uri="http://schemas.openxmlformats.org/presentationml/2006/ole">
            <mc:AlternateContent xmlns:mc="http://schemas.openxmlformats.org/markup-compatibility/2006">
              <mc:Choice xmlns:v="urn:schemas-microsoft-com:vml" Requires="v">
                <p:oleObj spid="_x0000_s1975308" name="Bitmap Image" r:id="rId4" imgW="7152381" imgH="5649114" progId="Paint.Picture">
                  <p:embed/>
                </p:oleObj>
              </mc:Choice>
              <mc:Fallback>
                <p:oleObj name="Bitmap Image" r:id="rId4" imgW="7152381" imgH="5649114" progId="Paint.Picture">
                  <p:embed/>
                  <p:pic>
                    <p:nvPicPr>
                      <p:cNvPr id="0" name="Object 5"/>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l="-10202"/>
                      <a:stretch>
                        <a:fillRect/>
                      </a:stretch>
                    </p:blipFill>
                    <p:spPr bwMode="auto">
                      <a:xfrm>
                        <a:off x="217488" y="42863"/>
                        <a:ext cx="8299450" cy="59467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Beijing</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27</a:t>
            </a:fld>
            <a:endParaRPr lang="en-US"/>
          </a:p>
        </p:txBody>
      </p:sp>
      <p:pic>
        <p:nvPicPr>
          <p:cNvPr id="198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232229"/>
            <a:ext cx="9496425"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01189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Exeter</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28</a:t>
            </a:fld>
            <a:endParaRPr lang="en-US"/>
          </a:p>
        </p:txBody>
      </p:sp>
      <p:pic>
        <p:nvPicPr>
          <p:cNvPr id="198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0"/>
            <a:ext cx="9734550" cy="700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10170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Melbourne</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29</a:t>
            </a:fld>
            <a:endParaRPr lang="en-US"/>
          </a:p>
        </p:txBody>
      </p:sp>
      <p:pic>
        <p:nvPicPr>
          <p:cNvPr id="198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03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37840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rver"/>
          <p:cNvSpPr>
            <a:spLocks noEditPoints="1" noChangeArrowheads="1"/>
          </p:cNvSpPr>
          <p:nvPr/>
        </p:nvSpPr>
        <p:spPr bwMode="auto">
          <a:xfrm>
            <a:off x="7604919" y="692150"/>
            <a:ext cx="1960563"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pPr algn="l">
              <a:defRPr/>
            </a:pPr>
            <a:endParaRPr lang="en-US" sz="1800" b="0">
              <a:solidFill>
                <a:srgbClr val="000000"/>
              </a:solidFill>
              <a:ea typeface="+mn-ea"/>
            </a:endParaRPr>
          </a:p>
        </p:txBody>
      </p:sp>
      <p:sp>
        <p:nvSpPr>
          <p:cNvPr id="3075" name="server"/>
          <p:cNvSpPr>
            <a:spLocks noEditPoints="1" noChangeArrowheads="1"/>
          </p:cNvSpPr>
          <p:nvPr/>
        </p:nvSpPr>
        <p:spPr bwMode="auto">
          <a:xfrm>
            <a:off x="7684029" y="4365625"/>
            <a:ext cx="1960563"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pPr algn="l">
              <a:defRPr/>
            </a:pPr>
            <a:endParaRPr lang="en-US" sz="1800" b="0">
              <a:solidFill>
                <a:srgbClr val="000000"/>
              </a:solidFill>
              <a:ea typeface="+mn-ea"/>
            </a:endParaRPr>
          </a:p>
        </p:txBody>
      </p:sp>
      <p:pic>
        <p:nvPicPr>
          <p:cNvPr id="23556" name="Picture 4"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123" y="333375"/>
            <a:ext cx="2024194"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5"/>
          <p:cNvGrpSpPr>
            <a:grpSpLocks/>
          </p:cNvGrpSpPr>
          <p:nvPr/>
        </p:nvGrpSpPr>
        <p:grpSpPr bwMode="auto">
          <a:xfrm>
            <a:off x="2612365" y="1989139"/>
            <a:ext cx="5305557" cy="2447925"/>
            <a:chOff x="1519" y="1253"/>
            <a:chExt cx="3085" cy="1542"/>
          </a:xfrm>
        </p:grpSpPr>
        <p:sp>
          <p:nvSpPr>
            <p:cNvPr id="3078" name="Line 6"/>
            <p:cNvSpPr>
              <a:spLocks noChangeShapeType="1"/>
            </p:cNvSpPr>
            <p:nvPr/>
          </p:nvSpPr>
          <p:spPr bwMode="auto">
            <a:xfrm>
              <a:off x="1519" y="1253"/>
              <a:ext cx="3085" cy="1542"/>
            </a:xfrm>
            <a:prstGeom prst="line">
              <a:avLst/>
            </a:prstGeom>
            <a:noFill/>
            <a:ln w="762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sz="1800" b="0">
                <a:solidFill>
                  <a:srgbClr val="000000"/>
                </a:solidFill>
                <a:ea typeface="+mn-ea"/>
              </a:endParaRPr>
            </a:p>
          </p:txBody>
        </p:sp>
        <p:sp>
          <p:nvSpPr>
            <p:cNvPr id="3079" name="Text Box 7"/>
            <p:cNvSpPr txBox="1">
              <a:spLocks noChangeArrowheads="1"/>
            </p:cNvSpPr>
            <p:nvPr/>
          </p:nvSpPr>
          <p:spPr bwMode="auto">
            <a:xfrm>
              <a:off x="2154" y="1434"/>
              <a:ext cx="1724"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1400">
                  <a:solidFill>
                    <a:srgbClr val="FC0000"/>
                  </a:solidFill>
                  <a:latin typeface="Times New Roman" pitchFamily="18" charset="0"/>
                  <a:ea typeface="+mn-ea"/>
                  <a:cs typeface="Times New Roman" pitchFamily="18" charset="0"/>
                </a:rPr>
                <a:t>Information request to custodian</a:t>
              </a:r>
            </a:p>
            <a:p>
              <a:pPr algn="l">
                <a:spcBef>
                  <a:spcPct val="50000"/>
                </a:spcBef>
                <a:defRPr/>
              </a:pPr>
              <a:r>
                <a:rPr lang="en-US" sz="1400">
                  <a:solidFill>
                    <a:srgbClr val="000000"/>
                  </a:solidFill>
                  <a:latin typeface="Times New Roman" pitchFamily="18" charset="0"/>
                  <a:ea typeface="+mn-ea"/>
                  <a:cs typeface="Times New Roman" pitchFamily="18" charset="0"/>
                  <a:hlinkClick r:id="rId4"/>
                </a:rPr>
                <a:t>http://weather.gmdss.org/I.html</a:t>
              </a:r>
              <a:r>
                <a:rPr lang="en-US" sz="1400">
                  <a:solidFill>
                    <a:srgbClr val="000000"/>
                  </a:solidFill>
                  <a:latin typeface="Times New Roman" pitchFamily="18" charset="0"/>
                  <a:ea typeface="+mn-ea"/>
                  <a:cs typeface="Times New Roman" pitchFamily="18" charset="0"/>
                </a:rPr>
                <a:t> </a:t>
              </a:r>
            </a:p>
          </p:txBody>
        </p:sp>
      </p:grpSp>
      <p:grpSp>
        <p:nvGrpSpPr>
          <p:cNvPr id="3080" name="Group 8"/>
          <p:cNvGrpSpPr>
            <a:grpSpLocks/>
          </p:cNvGrpSpPr>
          <p:nvPr/>
        </p:nvGrpSpPr>
        <p:grpSpPr bwMode="auto">
          <a:xfrm>
            <a:off x="3080148" y="1628775"/>
            <a:ext cx="4447381" cy="376238"/>
            <a:chOff x="1791" y="1026"/>
            <a:chExt cx="2586" cy="237"/>
          </a:xfrm>
        </p:grpSpPr>
        <p:sp>
          <p:nvSpPr>
            <p:cNvPr id="3081" name="Line 9"/>
            <p:cNvSpPr>
              <a:spLocks noChangeShapeType="1"/>
            </p:cNvSpPr>
            <p:nvPr/>
          </p:nvSpPr>
          <p:spPr bwMode="auto">
            <a:xfrm>
              <a:off x="1791" y="1026"/>
              <a:ext cx="2586" cy="0"/>
            </a:xfrm>
            <a:prstGeom prst="line">
              <a:avLst/>
            </a:prstGeom>
            <a:noFill/>
            <a:ln w="76200">
              <a:solidFill>
                <a:srgbClr val="0000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sz="1800" b="0">
                <a:solidFill>
                  <a:srgbClr val="000000"/>
                </a:solidFill>
                <a:ea typeface="+mn-ea"/>
              </a:endParaRPr>
            </a:p>
          </p:txBody>
        </p:sp>
        <p:sp>
          <p:nvSpPr>
            <p:cNvPr id="3082" name="Text Box 10"/>
            <p:cNvSpPr txBox="1">
              <a:spLocks noChangeArrowheads="1"/>
            </p:cNvSpPr>
            <p:nvPr/>
          </p:nvSpPr>
          <p:spPr bwMode="auto">
            <a:xfrm>
              <a:off x="2472" y="1071"/>
              <a:ext cx="10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1400">
                  <a:solidFill>
                    <a:srgbClr val="0000FF"/>
                  </a:solidFill>
                  <a:latin typeface="Times New Roman" pitchFamily="18" charset="0"/>
                  <a:ea typeface="+mn-ea"/>
                  <a:cs typeface="Times New Roman" pitchFamily="18" charset="0"/>
                </a:rPr>
                <a:t>Search</a:t>
              </a:r>
              <a:r>
                <a:rPr lang="fr-CH" sz="1400">
                  <a:solidFill>
                    <a:srgbClr val="0000FF"/>
                  </a:solidFill>
                  <a:latin typeface="Times New Roman" pitchFamily="18" charset="0"/>
                  <a:ea typeface="+mn-ea"/>
                  <a:cs typeface="Times New Roman" pitchFamily="18" charset="0"/>
                </a:rPr>
                <a:t> </a:t>
              </a:r>
              <a:r>
                <a:rPr lang="en-US" sz="1400">
                  <a:solidFill>
                    <a:srgbClr val="0000FF"/>
                  </a:solidFill>
                  <a:latin typeface="Times New Roman" pitchFamily="18" charset="0"/>
                  <a:ea typeface="+mn-ea"/>
                  <a:cs typeface="Times New Roman" pitchFamily="18" charset="0"/>
                </a:rPr>
                <a:t>Results</a:t>
              </a:r>
            </a:p>
          </p:txBody>
        </p:sp>
      </p:grpSp>
      <p:sp>
        <p:nvSpPr>
          <p:cNvPr id="3083" name="Text Box 11"/>
          <p:cNvSpPr txBox="1">
            <a:spLocks noChangeArrowheads="1"/>
          </p:cNvSpPr>
          <p:nvPr/>
        </p:nvSpPr>
        <p:spPr bwMode="auto">
          <a:xfrm>
            <a:off x="584730" y="2133600"/>
            <a:ext cx="17163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1400">
                <a:solidFill>
                  <a:srgbClr val="000000"/>
                </a:solidFill>
                <a:latin typeface="Times New Roman" pitchFamily="18" charset="0"/>
                <a:ea typeface="+mn-ea"/>
                <a:cs typeface="Times New Roman" pitchFamily="18" charset="0"/>
              </a:rPr>
              <a:t>User searches for metadata then retrieves information from data custodian</a:t>
            </a:r>
          </a:p>
        </p:txBody>
      </p:sp>
      <p:sp>
        <p:nvSpPr>
          <p:cNvPr id="3084" name="Text Box 12"/>
          <p:cNvSpPr txBox="1">
            <a:spLocks noChangeArrowheads="1"/>
          </p:cNvSpPr>
          <p:nvPr/>
        </p:nvSpPr>
        <p:spPr bwMode="auto">
          <a:xfrm>
            <a:off x="7604919" y="188913"/>
            <a:ext cx="202763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fr-CH" sz="1400" b="0">
                <a:solidFill>
                  <a:srgbClr val="000000"/>
                </a:solidFill>
                <a:latin typeface="Times New Roman" pitchFamily="18" charset="0"/>
                <a:ea typeface="+mn-ea"/>
                <a:cs typeface="Times New Roman" pitchFamily="18" charset="0"/>
              </a:rPr>
              <a:t>GISC – DAR service</a:t>
            </a:r>
            <a:endParaRPr lang="en-US" sz="1400" b="0">
              <a:solidFill>
                <a:srgbClr val="000000"/>
              </a:solidFill>
              <a:latin typeface="Times New Roman" pitchFamily="18" charset="0"/>
              <a:ea typeface="+mn-ea"/>
              <a:cs typeface="Times New Roman" pitchFamily="18" charset="0"/>
            </a:endParaRPr>
          </a:p>
        </p:txBody>
      </p:sp>
      <p:sp>
        <p:nvSpPr>
          <p:cNvPr id="3085" name="Text Box 13"/>
          <p:cNvSpPr txBox="1">
            <a:spLocks noChangeArrowheads="1"/>
          </p:cNvSpPr>
          <p:nvPr/>
        </p:nvSpPr>
        <p:spPr bwMode="auto">
          <a:xfrm>
            <a:off x="7604919" y="6165851"/>
            <a:ext cx="20671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1400" b="0">
                <a:solidFill>
                  <a:srgbClr val="000000"/>
                </a:solidFill>
                <a:latin typeface="Times New Roman" pitchFamily="18" charset="0"/>
                <a:ea typeface="+mn-ea"/>
                <a:cs typeface="Times New Roman" pitchFamily="18" charset="0"/>
              </a:rPr>
              <a:t>NC/DCPC information access service</a:t>
            </a:r>
          </a:p>
        </p:txBody>
      </p:sp>
      <p:grpSp>
        <p:nvGrpSpPr>
          <p:cNvPr id="3086" name="Group 14"/>
          <p:cNvGrpSpPr>
            <a:grpSpLocks/>
          </p:cNvGrpSpPr>
          <p:nvPr/>
        </p:nvGrpSpPr>
        <p:grpSpPr bwMode="auto">
          <a:xfrm>
            <a:off x="7995312" y="2565401"/>
            <a:ext cx="1559851" cy="1655763"/>
            <a:chOff x="4649" y="1616"/>
            <a:chExt cx="907" cy="1043"/>
          </a:xfrm>
        </p:grpSpPr>
        <p:sp>
          <p:nvSpPr>
            <p:cNvPr id="3087" name="Line 15"/>
            <p:cNvSpPr>
              <a:spLocks noChangeShapeType="1"/>
            </p:cNvSpPr>
            <p:nvPr/>
          </p:nvSpPr>
          <p:spPr bwMode="auto">
            <a:xfrm flipV="1">
              <a:off x="5057" y="1616"/>
              <a:ext cx="0" cy="1043"/>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sz="1800" b="0">
                <a:solidFill>
                  <a:srgbClr val="000000"/>
                </a:solidFill>
                <a:ea typeface="+mn-ea"/>
              </a:endParaRPr>
            </a:p>
          </p:txBody>
        </p:sp>
        <p:sp>
          <p:nvSpPr>
            <p:cNvPr id="3088" name="Text Box 16"/>
            <p:cNvSpPr txBox="1">
              <a:spLocks noChangeArrowheads="1"/>
            </p:cNvSpPr>
            <p:nvPr/>
          </p:nvSpPr>
          <p:spPr bwMode="auto">
            <a:xfrm>
              <a:off x="4649" y="1979"/>
              <a:ext cx="907"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b="0">
                  <a:solidFill>
                    <a:srgbClr val="000000"/>
                  </a:solidFill>
                  <a:latin typeface="Times New Roman" pitchFamily="18" charset="0"/>
                  <a:ea typeface="+mn-ea"/>
                  <a:cs typeface="Times New Roman" pitchFamily="18" charset="0"/>
                </a:rPr>
                <a:t>Centre publishes metadata to GISC DAR catalogue</a:t>
              </a:r>
            </a:p>
          </p:txBody>
        </p:sp>
      </p:grpSp>
      <p:grpSp>
        <p:nvGrpSpPr>
          <p:cNvPr id="3089" name="Group 17"/>
          <p:cNvGrpSpPr>
            <a:grpSpLocks/>
          </p:cNvGrpSpPr>
          <p:nvPr/>
        </p:nvGrpSpPr>
        <p:grpSpPr bwMode="auto">
          <a:xfrm>
            <a:off x="1286404" y="981075"/>
            <a:ext cx="7601479" cy="4999038"/>
            <a:chOff x="748" y="663"/>
            <a:chExt cx="4420" cy="3149"/>
          </a:xfrm>
        </p:grpSpPr>
        <p:pic>
          <p:nvPicPr>
            <p:cNvPr id="23574" name="Picture 18" descr="MPj043879200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9" y="663"/>
              <a:ext cx="789"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19" descr="MPj04393570000[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 y="2432"/>
              <a:ext cx="1290"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Text Box 20"/>
            <p:cNvSpPr txBox="1">
              <a:spLocks noChangeArrowheads="1"/>
            </p:cNvSpPr>
            <p:nvPr/>
          </p:nvSpPr>
          <p:spPr bwMode="auto">
            <a:xfrm>
              <a:off x="748" y="2976"/>
              <a:ext cx="2041" cy="33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a:solidFill>
                    <a:srgbClr val="000000"/>
                  </a:solidFill>
                  <a:latin typeface="Times New Roman" pitchFamily="18" charset="0"/>
                  <a:ea typeface="+mn-ea"/>
                  <a:cs typeface="Times New Roman" pitchFamily="18" charset="0"/>
                </a:rPr>
                <a:t>Security/authentication/authorization and even charging is managed by each service provider</a:t>
              </a:r>
            </a:p>
          </p:txBody>
        </p:sp>
        <p:pic>
          <p:nvPicPr>
            <p:cNvPr id="23577" name="Picture 21" descr="j02220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3" y="3158"/>
              <a:ext cx="652"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4" name="Group 22"/>
          <p:cNvGrpSpPr>
            <a:grpSpLocks/>
          </p:cNvGrpSpPr>
          <p:nvPr/>
        </p:nvGrpSpPr>
        <p:grpSpPr bwMode="auto">
          <a:xfrm>
            <a:off x="584730" y="2492376"/>
            <a:ext cx="6629797" cy="2303463"/>
            <a:chOff x="340" y="1570"/>
            <a:chExt cx="3855" cy="1451"/>
          </a:xfrm>
        </p:grpSpPr>
        <p:grpSp>
          <p:nvGrpSpPr>
            <p:cNvPr id="23570" name="Group 23"/>
            <p:cNvGrpSpPr>
              <a:grpSpLocks/>
            </p:cNvGrpSpPr>
            <p:nvPr/>
          </p:nvGrpSpPr>
          <p:grpSpPr bwMode="auto">
            <a:xfrm>
              <a:off x="1292" y="1570"/>
              <a:ext cx="2903" cy="1451"/>
              <a:chOff x="1292" y="1570"/>
              <a:chExt cx="2903" cy="1451"/>
            </a:xfrm>
          </p:grpSpPr>
          <p:sp>
            <p:nvSpPr>
              <p:cNvPr id="3096" name="Line 24"/>
              <p:cNvSpPr>
                <a:spLocks noChangeShapeType="1"/>
              </p:cNvSpPr>
              <p:nvPr/>
            </p:nvSpPr>
            <p:spPr bwMode="auto">
              <a:xfrm>
                <a:off x="1292" y="1570"/>
                <a:ext cx="2903" cy="1451"/>
              </a:xfrm>
              <a:prstGeom prst="line">
                <a:avLst/>
              </a:prstGeom>
              <a:noFill/>
              <a:ln w="762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sz="1800" b="0">
                  <a:solidFill>
                    <a:srgbClr val="000000"/>
                  </a:solidFill>
                  <a:ea typeface="+mn-ea"/>
                </a:endParaRPr>
              </a:p>
            </p:txBody>
          </p:sp>
          <p:sp>
            <p:nvSpPr>
              <p:cNvPr id="3097" name="Text Box 25"/>
              <p:cNvSpPr txBox="1">
                <a:spLocks noChangeArrowheads="1"/>
              </p:cNvSpPr>
              <p:nvPr/>
            </p:nvSpPr>
            <p:spPr bwMode="auto">
              <a:xfrm>
                <a:off x="1429" y="2296"/>
                <a:ext cx="12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1400">
                    <a:solidFill>
                      <a:srgbClr val="0000FF"/>
                    </a:solidFill>
                    <a:latin typeface="Times New Roman" pitchFamily="18" charset="0"/>
                    <a:ea typeface="+mn-ea"/>
                    <a:cs typeface="Times New Roman" pitchFamily="18" charset="0"/>
                  </a:rPr>
                  <a:t>Retrieve information</a:t>
                </a:r>
              </a:p>
            </p:txBody>
          </p:sp>
        </p:grpSp>
        <p:pic>
          <p:nvPicPr>
            <p:cNvPr id="23571"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 y="2115"/>
              <a:ext cx="1134"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9" name="Group 27"/>
          <p:cNvGrpSpPr>
            <a:grpSpLocks/>
          </p:cNvGrpSpPr>
          <p:nvPr/>
        </p:nvGrpSpPr>
        <p:grpSpPr bwMode="auto">
          <a:xfrm>
            <a:off x="3159258" y="1"/>
            <a:ext cx="4290880" cy="1196975"/>
            <a:chOff x="1837" y="0"/>
            <a:chExt cx="2495" cy="754"/>
          </a:xfrm>
        </p:grpSpPr>
        <p:grpSp>
          <p:nvGrpSpPr>
            <p:cNvPr id="23566" name="Group 28"/>
            <p:cNvGrpSpPr>
              <a:grpSpLocks/>
            </p:cNvGrpSpPr>
            <p:nvPr/>
          </p:nvGrpSpPr>
          <p:grpSpPr bwMode="auto">
            <a:xfrm>
              <a:off x="1837" y="346"/>
              <a:ext cx="2495" cy="408"/>
              <a:chOff x="1837" y="346"/>
              <a:chExt cx="2495" cy="408"/>
            </a:xfrm>
          </p:grpSpPr>
          <p:sp>
            <p:nvSpPr>
              <p:cNvPr id="3101" name="Line 29"/>
              <p:cNvSpPr>
                <a:spLocks noChangeShapeType="1"/>
              </p:cNvSpPr>
              <p:nvPr/>
            </p:nvSpPr>
            <p:spPr bwMode="auto">
              <a:xfrm>
                <a:off x="1837" y="754"/>
                <a:ext cx="2495" cy="0"/>
              </a:xfrm>
              <a:prstGeom prst="line">
                <a:avLst/>
              </a:prstGeom>
              <a:noFill/>
              <a:ln w="762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sz="1800" b="0">
                  <a:solidFill>
                    <a:srgbClr val="000000"/>
                  </a:solidFill>
                  <a:ea typeface="+mn-ea"/>
                </a:endParaRPr>
              </a:p>
            </p:txBody>
          </p:sp>
          <p:sp>
            <p:nvSpPr>
              <p:cNvPr id="3102" name="Text Box 30"/>
              <p:cNvSpPr txBox="1">
                <a:spLocks noChangeArrowheads="1"/>
              </p:cNvSpPr>
              <p:nvPr/>
            </p:nvSpPr>
            <p:spPr bwMode="auto">
              <a:xfrm>
                <a:off x="1837" y="346"/>
                <a:ext cx="231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a:solidFill>
                      <a:srgbClr val="FC0000"/>
                    </a:solidFill>
                    <a:latin typeface="Times New Roman" pitchFamily="18" charset="0"/>
                    <a:ea typeface="+mn-ea"/>
                    <a:cs typeface="Times New Roman" pitchFamily="18" charset="0"/>
                  </a:rPr>
                  <a:t>Search</a:t>
                </a:r>
                <a:r>
                  <a:rPr lang="fr-CH" sz="1400">
                    <a:solidFill>
                      <a:srgbClr val="FC0000"/>
                    </a:solidFill>
                    <a:latin typeface="Times New Roman" pitchFamily="18" charset="0"/>
                    <a:ea typeface="+mn-ea"/>
                    <a:cs typeface="Times New Roman" pitchFamily="18" charset="0"/>
                  </a:rPr>
                  <a:t> </a:t>
                </a:r>
                <a:r>
                  <a:rPr lang="en-US" sz="1400">
                    <a:solidFill>
                      <a:srgbClr val="FC0000"/>
                    </a:solidFill>
                    <a:latin typeface="Times New Roman" pitchFamily="18" charset="0"/>
                    <a:ea typeface="+mn-ea"/>
                    <a:cs typeface="Times New Roman" pitchFamily="18" charset="0"/>
                  </a:rPr>
                  <a:t>Request</a:t>
                </a:r>
              </a:p>
              <a:p>
                <a:pPr>
                  <a:spcBef>
                    <a:spcPct val="50000"/>
                  </a:spcBef>
                  <a:defRPr/>
                </a:pPr>
                <a:r>
                  <a:rPr lang="en-US" sz="900">
                    <a:solidFill>
                      <a:srgbClr val="FC0000"/>
                    </a:solidFill>
                    <a:latin typeface="Times New Roman" pitchFamily="18" charset="0"/>
                    <a:ea typeface="+mn-ea"/>
                    <a:cs typeface="Times New Roman" pitchFamily="18" charset="0"/>
                  </a:rPr>
                  <a:t>marine warnings in area bounded by 40W to 10W and 45N to 70N</a:t>
                </a:r>
              </a:p>
            </p:txBody>
          </p:sp>
        </p:grpSp>
        <p:pic>
          <p:nvPicPr>
            <p:cNvPr id="23567"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8" y="0"/>
              <a:ext cx="49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Footer Placeholder 4"/>
          <p:cNvSpPr>
            <a:spLocks noGrp="1"/>
          </p:cNvSpPr>
          <p:nvPr>
            <p:ph type="ftr" sz="quarter" idx="11"/>
          </p:nvPr>
        </p:nvSpPr>
        <p:spPr>
          <a:xfrm>
            <a:off x="198437" y="6302075"/>
            <a:ext cx="6702425" cy="457200"/>
          </a:xfrm>
        </p:spPr>
        <p:txBody>
          <a:bodyPr/>
          <a:lstStyle/>
          <a:p>
            <a:r>
              <a:rPr lang="en-US"/>
              <a:t>Overview of WIS Discovery, Access and Retrieval (DAR) </a:t>
            </a:r>
          </a:p>
        </p:txBody>
      </p:sp>
    </p:spTree>
    <p:extLst>
      <p:ext uri="{BB962C8B-B14F-4D97-AF65-F5344CB8AC3E}">
        <p14:creationId xmlns:p14="http://schemas.microsoft.com/office/powerpoint/2010/main" val="162219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 calcmode="lin" valueType="num">
                                      <p:cBhvr additive="base">
                                        <p:cTn id="7" dur="500" fill="hold"/>
                                        <p:tgtEl>
                                          <p:spTgt spid="3086"/>
                                        </p:tgtEl>
                                        <p:attrNameLst>
                                          <p:attrName>ppt_x</p:attrName>
                                        </p:attrNameLst>
                                      </p:cBhvr>
                                      <p:tavLst>
                                        <p:tav tm="0">
                                          <p:val>
                                            <p:strVal val="#ppt_x"/>
                                          </p:val>
                                        </p:tav>
                                        <p:tav tm="100000">
                                          <p:val>
                                            <p:strVal val="#ppt_x"/>
                                          </p:val>
                                        </p:tav>
                                      </p:tavLst>
                                    </p:anim>
                                    <p:anim calcmode="lin" valueType="num">
                                      <p:cBhvr additive="base">
                                        <p:cTn id="8"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099"/>
                                        </p:tgtEl>
                                        <p:attrNameLst>
                                          <p:attrName>style.visibility</p:attrName>
                                        </p:attrNameLst>
                                      </p:cBhvr>
                                      <p:to>
                                        <p:strVal val="visible"/>
                                      </p:to>
                                    </p:set>
                                    <p:anim calcmode="lin" valueType="num">
                                      <p:cBhvr additive="base">
                                        <p:cTn id="17" dur="500" fill="hold"/>
                                        <p:tgtEl>
                                          <p:spTgt spid="3099"/>
                                        </p:tgtEl>
                                        <p:attrNameLst>
                                          <p:attrName>ppt_x</p:attrName>
                                        </p:attrNameLst>
                                      </p:cBhvr>
                                      <p:tavLst>
                                        <p:tav tm="0">
                                          <p:val>
                                            <p:strVal val="0-#ppt_w/2"/>
                                          </p:val>
                                        </p:tav>
                                        <p:tav tm="100000">
                                          <p:val>
                                            <p:strVal val="#ppt_x"/>
                                          </p:val>
                                        </p:tav>
                                      </p:tavLst>
                                    </p:anim>
                                    <p:anim calcmode="lin" valueType="num">
                                      <p:cBhvr additive="base">
                                        <p:cTn id="18" dur="500" fill="hold"/>
                                        <p:tgtEl>
                                          <p:spTgt spid="309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anim calcmode="lin" valueType="num">
                                      <p:cBhvr additive="base">
                                        <p:cTn id="23" dur="500" fill="hold"/>
                                        <p:tgtEl>
                                          <p:spTgt spid="3080"/>
                                        </p:tgtEl>
                                        <p:attrNameLst>
                                          <p:attrName>ppt_x</p:attrName>
                                        </p:attrNameLst>
                                      </p:cBhvr>
                                      <p:tavLst>
                                        <p:tav tm="0">
                                          <p:val>
                                            <p:strVal val="1+#ppt_w/2"/>
                                          </p:val>
                                        </p:tav>
                                        <p:tav tm="100000">
                                          <p:val>
                                            <p:strVal val="#ppt_x"/>
                                          </p:val>
                                        </p:tav>
                                      </p:tavLst>
                                    </p:anim>
                                    <p:anim calcmode="lin" valueType="num">
                                      <p:cBhvr additive="base">
                                        <p:cTn id="24"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 calcmode="lin" valueType="num">
                                      <p:cBhvr additive="base">
                                        <p:cTn id="29" dur="500" fill="hold"/>
                                        <p:tgtEl>
                                          <p:spTgt spid="3077"/>
                                        </p:tgtEl>
                                        <p:attrNameLst>
                                          <p:attrName>ppt_x</p:attrName>
                                        </p:attrNameLst>
                                      </p:cBhvr>
                                      <p:tavLst>
                                        <p:tav tm="0">
                                          <p:val>
                                            <p:strVal val="0-#ppt_w/2"/>
                                          </p:val>
                                        </p:tav>
                                        <p:tav tm="100000">
                                          <p:val>
                                            <p:strVal val="#ppt_x"/>
                                          </p:val>
                                        </p:tav>
                                      </p:tavLst>
                                    </p:anim>
                                    <p:anim calcmode="lin" valueType="num">
                                      <p:cBhvr additive="base">
                                        <p:cTn id="30"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094"/>
                                        </p:tgtEl>
                                        <p:attrNameLst>
                                          <p:attrName>style.visibility</p:attrName>
                                        </p:attrNameLst>
                                      </p:cBhvr>
                                      <p:to>
                                        <p:strVal val="visible"/>
                                      </p:to>
                                    </p:set>
                                    <p:anim calcmode="lin" valueType="num">
                                      <p:cBhvr additive="base">
                                        <p:cTn id="35" dur="500" fill="hold"/>
                                        <p:tgtEl>
                                          <p:spTgt spid="3094"/>
                                        </p:tgtEl>
                                        <p:attrNameLst>
                                          <p:attrName>ppt_x</p:attrName>
                                        </p:attrNameLst>
                                      </p:cBhvr>
                                      <p:tavLst>
                                        <p:tav tm="0">
                                          <p:val>
                                            <p:strVal val="#ppt_x"/>
                                          </p:val>
                                        </p:tav>
                                        <p:tav tm="100000">
                                          <p:val>
                                            <p:strVal val="#ppt_x"/>
                                          </p:val>
                                        </p:tav>
                                      </p:tavLst>
                                    </p:anim>
                                    <p:anim calcmode="lin" valueType="num">
                                      <p:cBhvr additive="base">
                                        <p:cTn id="36" dur="500" fill="hold"/>
                                        <p:tgtEl>
                                          <p:spTgt spid="309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089"/>
                                        </p:tgtEl>
                                        <p:attrNameLst>
                                          <p:attrName>style.visibility</p:attrName>
                                        </p:attrNameLst>
                                      </p:cBhvr>
                                      <p:to>
                                        <p:strVal val="visible"/>
                                      </p:to>
                                    </p:set>
                                    <p:anim calcmode="lin" valueType="num">
                                      <p:cBhvr additive="base">
                                        <p:cTn id="41" dur="500" fill="hold"/>
                                        <p:tgtEl>
                                          <p:spTgt spid="3089"/>
                                        </p:tgtEl>
                                        <p:attrNameLst>
                                          <p:attrName>ppt_x</p:attrName>
                                        </p:attrNameLst>
                                      </p:cBhvr>
                                      <p:tavLst>
                                        <p:tav tm="0">
                                          <p:val>
                                            <p:strVal val="#ppt_x"/>
                                          </p:val>
                                        </p:tav>
                                        <p:tav tm="100000">
                                          <p:val>
                                            <p:strVal val="#ppt_x"/>
                                          </p:val>
                                        </p:tav>
                                      </p:tavLst>
                                    </p:anim>
                                    <p:anim calcmode="lin" valueType="num">
                                      <p:cBhvr additive="base">
                                        <p:cTn id="42"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Offenbach</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30</a:t>
            </a:fld>
            <a:endParaRPr lang="en-US"/>
          </a:p>
        </p:txBody>
      </p:sp>
      <p:pic>
        <p:nvPicPr>
          <p:cNvPr id="198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7745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42719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Seoul</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31</a:t>
            </a:fld>
            <a:endParaRPr lang="en-US"/>
          </a:p>
        </p:txBody>
      </p:sp>
      <p:pic>
        <p:nvPicPr>
          <p:cNvPr id="198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85725"/>
            <a:ext cx="9734550"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50612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Tokyo</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32</a:t>
            </a:fld>
            <a:endParaRPr lang="en-US"/>
          </a:p>
        </p:txBody>
      </p:sp>
      <p:pic>
        <p:nvPicPr>
          <p:cNvPr id="198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42863"/>
            <a:ext cx="9582150" cy="677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59242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Toulouse</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33</a:t>
            </a:fld>
            <a:endParaRPr lang="en-US"/>
          </a:p>
        </p:txBody>
      </p:sp>
      <p:pic>
        <p:nvPicPr>
          <p:cNvPr id="198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15525"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069258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91D2407-CFEC-471A-AB39-6A465D48B03A}"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ED170490-A86A-4748-8463-4333FA297642}" type="slidenum">
              <a:rPr lang="en-US"/>
              <a:pPr/>
              <a:t>34</a:t>
            </a:fld>
            <a:endParaRPr lang="en-US"/>
          </a:p>
        </p:txBody>
      </p:sp>
      <p:sp>
        <p:nvSpPr>
          <p:cNvPr id="1924098" name="Rectangle 2"/>
          <p:cNvSpPr>
            <a:spLocks noGrp="1" noChangeArrowheads="1"/>
          </p:cNvSpPr>
          <p:nvPr>
            <p:ph type="title"/>
          </p:nvPr>
        </p:nvSpPr>
        <p:spPr/>
        <p:txBody>
          <a:bodyPr/>
          <a:lstStyle/>
          <a:p>
            <a:r>
              <a:rPr lang="en-US" sz="3600"/>
              <a:t>Presentation Outline</a:t>
            </a:r>
          </a:p>
        </p:txBody>
      </p:sp>
      <p:sp>
        <p:nvSpPr>
          <p:cNvPr id="1924099"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solidFill>
                  <a:schemeClr val="bg2"/>
                </a:solidFill>
              </a:rPr>
              <a:t>What do we mean by interoperability?</a:t>
            </a:r>
          </a:p>
          <a:p>
            <a:pPr marL="457200" indent="-457200">
              <a:buClr>
                <a:srgbClr val="000066"/>
              </a:buClr>
              <a:buFont typeface="Wingdings" pitchFamily="2" charset="2"/>
              <a:buChar char="Ø"/>
            </a:pPr>
            <a:r>
              <a:rPr lang="en-US">
                <a:solidFill>
                  <a:schemeClr val="bg2"/>
                </a:solidFill>
              </a:rPr>
              <a:t>How does interoperable search work?</a:t>
            </a:r>
          </a:p>
          <a:p>
            <a:pPr marL="457200" indent="-457200">
              <a:buClr>
                <a:srgbClr val="000066"/>
              </a:buClr>
              <a:buFont typeface="Wingdings" pitchFamily="2" charset="2"/>
              <a:buChar char="Ø"/>
            </a:pPr>
            <a:r>
              <a:rPr lang="en-US">
                <a:solidFill>
                  <a:schemeClr val="bg2"/>
                </a:solidFill>
              </a:rPr>
              <a:t>What can be accomplished with WIS DAR?</a:t>
            </a:r>
            <a:endParaRPr lang="en-US" altLang="ja-JP">
              <a:solidFill>
                <a:schemeClr val="bg2"/>
              </a:solidFill>
              <a:ea typeface="ＭＳ Ｐゴシック" pitchFamily="34" charset="-128"/>
            </a:endParaRPr>
          </a:p>
          <a:p>
            <a:pPr marL="457200" indent="-457200">
              <a:buClr>
                <a:srgbClr val="000066"/>
              </a:buClr>
              <a:buFont typeface="Wingdings" pitchFamily="2" charset="2"/>
              <a:buChar char="Ø"/>
            </a:pPr>
            <a:r>
              <a:rPr lang="en-US" altLang="ja-JP">
                <a:ea typeface="ＭＳ Ｐゴシック" pitchFamily="34" charset="-128"/>
              </a:rPr>
              <a:t>How do we implement WIS DAR?</a:t>
            </a:r>
            <a:r>
              <a:rPr lang="en-US" altLang="ja-JP">
                <a:solidFill>
                  <a:schemeClr val="bg2"/>
                </a:solidFill>
                <a:ea typeface="ＭＳ Ｐゴシック" pitchFamily="34" charset="-128"/>
              </a:rPr>
              <a:t> </a:t>
            </a:r>
            <a:endParaRPr lang="en-US">
              <a:solidFill>
                <a:schemeClr val="bg2"/>
              </a:solidFill>
            </a:endParaRPr>
          </a:p>
        </p:txBody>
      </p:sp>
      <p:sp>
        <p:nvSpPr>
          <p:cNvPr id="1924100" name="AutoShape 4"/>
          <p:cNvSpPr>
            <a:spLocks noChangeArrowheads="1"/>
          </p:cNvSpPr>
          <p:nvPr/>
        </p:nvSpPr>
        <p:spPr bwMode="auto">
          <a:xfrm>
            <a:off x="555625" y="447198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50975" y="241299"/>
            <a:ext cx="7751082" cy="948871"/>
          </a:xfrm>
        </p:spPr>
        <p:txBody>
          <a:bodyPr/>
          <a:lstStyle/>
          <a:p>
            <a:r>
              <a:rPr lang="en-US" dirty="0" smtClean="0"/>
              <a:t>Anybody can add WIS search to their Web Site </a:t>
            </a:r>
            <a:endParaRPr lang="en-US" dirty="0"/>
          </a:p>
        </p:txBody>
      </p:sp>
      <p:sp>
        <p:nvSpPr>
          <p:cNvPr id="12" name="Content Placeholder 11"/>
          <p:cNvSpPr>
            <a:spLocks noGrp="1"/>
          </p:cNvSpPr>
          <p:nvPr>
            <p:ph idx="1"/>
          </p:nvPr>
        </p:nvSpPr>
        <p:spPr>
          <a:xfrm>
            <a:off x="261257" y="1265918"/>
            <a:ext cx="9303657" cy="940254"/>
          </a:xfrm>
        </p:spPr>
        <p:txBody>
          <a:bodyPr/>
          <a:lstStyle/>
          <a:p>
            <a:pPr marL="0" indent="0">
              <a:buNone/>
            </a:pPr>
            <a:r>
              <a:rPr lang="en-US" sz="2000" dirty="0" smtClean="0"/>
              <a:t>Visit </a:t>
            </a:r>
            <a:r>
              <a:rPr lang="en-US" sz="2000" dirty="0" smtClean="0">
                <a:hlinkClick r:id="rId3"/>
              </a:rPr>
              <a:t>http://www.wmo.int/pages/prog/www/WIS/SRUform/SRU_Search.htm</a:t>
            </a:r>
            <a:endParaRPr lang="en-US" sz="2000" dirty="0" smtClean="0"/>
          </a:p>
          <a:p>
            <a:pPr marL="0" indent="0">
              <a:buNone/>
            </a:pPr>
            <a:r>
              <a:rPr lang="en-US" sz="2000" dirty="0" smtClean="0"/>
              <a:t>And copy the source java script to create your own SRU URL generator and add to your web site.</a:t>
            </a:r>
            <a:endParaRPr lang="en-US" sz="2000" dirty="0"/>
          </a:p>
        </p:txBody>
      </p:sp>
      <p:sp>
        <p:nvSpPr>
          <p:cNvPr id="5" name="Date Placeholder 4"/>
          <p:cNvSpPr>
            <a:spLocks noGrp="1"/>
          </p:cNvSpPr>
          <p:nvPr>
            <p:ph type="dt" sz="half" idx="10"/>
          </p:nvPr>
        </p:nvSpPr>
        <p:spPr/>
        <p:txBody>
          <a:bodyPr/>
          <a:lstStyle/>
          <a:p>
            <a:fld id="{36EE5DF8-D10E-446D-8180-D6926CA37731}" type="datetime3">
              <a:rPr lang="en-US" smtClean="0"/>
              <a:pPr/>
              <a:t>12 November 2013</a:t>
            </a:fld>
            <a:endParaRPr lang="en-US"/>
          </a:p>
        </p:txBody>
      </p:sp>
      <p:sp>
        <p:nvSpPr>
          <p:cNvPr id="6" name="Footer Placeholder 5"/>
          <p:cNvSpPr>
            <a:spLocks noGrp="1"/>
          </p:cNvSpPr>
          <p:nvPr>
            <p:ph type="ftr" sz="quarter" idx="11"/>
          </p:nvPr>
        </p:nvSpPr>
        <p:spPr>
          <a:xfrm>
            <a:off x="1886858" y="6400800"/>
            <a:ext cx="7111999" cy="457200"/>
          </a:xfrm>
        </p:spPr>
        <p:txBody>
          <a:bodyPr/>
          <a:lstStyle/>
          <a:p>
            <a:r>
              <a:rPr lang="en-US" dirty="0" err="1" smtClean="0"/>
              <a:t>Eg</a:t>
            </a:r>
            <a:r>
              <a:rPr lang="en-US" dirty="0"/>
              <a:t> : NZ </a:t>
            </a:r>
            <a:r>
              <a:rPr lang="en-US" dirty="0">
                <a:hlinkClick r:id="rId4"/>
              </a:rPr>
              <a:t>http://</a:t>
            </a:r>
            <a:r>
              <a:rPr lang="en-US" dirty="0" smtClean="0">
                <a:hlinkClick r:id="rId4"/>
              </a:rPr>
              <a:t>www.metservice.com/maps-radar/wis-search/search</a:t>
            </a:r>
            <a:r>
              <a:rPr lang="en-US" dirty="0" smtClean="0"/>
              <a:t>  </a:t>
            </a:r>
            <a:endParaRPr lang="en-US" dirty="0"/>
          </a:p>
        </p:txBody>
      </p:sp>
      <p:sp>
        <p:nvSpPr>
          <p:cNvPr id="7" name="Slide Number Placeholder 6"/>
          <p:cNvSpPr>
            <a:spLocks noGrp="1"/>
          </p:cNvSpPr>
          <p:nvPr>
            <p:ph type="sldNum" sz="quarter" idx="12"/>
          </p:nvPr>
        </p:nvSpPr>
        <p:spPr/>
        <p:txBody>
          <a:bodyPr/>
          <a:lstStyle/>
          <a:p>
            <a:fld id="{80F239EB-D5B7-4A2A-A968-AEB136119965}" type="slidenum">
              <a:rPr lang="en-US" smtClean="0"/>
              <a:pPr/>
              <a:t>35</a:t>
            </a:fld>
            <a:endParaRPr lang="en-US"/>
          </a:p>
        </p:txBody>
      </p:sp>
      <p:pic>
        <p:nvPicPr>
          <p:cNvPr id="197939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77029" y="1947635"/>
            <a:ext cx="6228572" cy="41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93995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B7EAF378-7869-48C2-AC86-9C87F55347E0}" type="datetime3">
              <a:rPr lang="en-US" smtClean="0"/>
              <a:pPr/>
              <a:t>12 November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36</a:t>
            </a:fld>
            <a:endParaRPr lang="en-US"/>
          </a:p>
        </p:txBody>
      </p:sp>
      <p:pic>
        <p:nvPicPr>
          <p:cNvPr id="197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93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3F973D58-A816-4BA7-A2A8-1562540A55FD}"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A935C604-7A09-4B89-BC5B-734C5D652C59}" type="slidenum">
              <a:rPr lang="en-US"/>
              <a:pPr/>
              <a:t>37</a:t>
            </a:fld>
            <a:endParaRPr lang="en-US"/>
          </a:p>
        </p:txBody>
      </p:sp>
      <p:sp>
        <p:nvSpPr>
          <p:cNvPr id="1917954" name="Rectangle 2"/>
          <p:cNvSpPr>
            <a:spLocks noGrp="1" noChangeArrowheads="1"/>
          </p:cNvSpPr>
          <p:nvPr>
            <p:ph type="title"/>
          </p:nvPr>
        </p:nvSpPr>
        <p:spPr/>
        <p:txBody>
          <a:bodyPr/>
          <a:lstStyle/>
          <a:p>
            <a:r>
              <a:rPr lang="en-US" sz="3600"/>
              <a:t>WIS Compliance Specifications</a:t>
            </a:r>
          </a:p>
        </p:txBody>
      </p:sp>
      <p:sp>
        <p:nvSpPr>
          <p:cNvPr id="1917955" name="Rectangle 3"/>
          <p:cNvSpPr>
            <a:spLocks noGrp="1" noChangeArrowheads="1"/>
          </p:cNvSpPr>
          <p:nvPr>
            <p:ph type="body" idx="1"/>
          </p:nvPr>
        </p:nvSpPr>
        <p:spPr>
          <a:xfrm>
            <a:off x="85726" y="1231900"/>
            <a:ext cx="9731374" cy="4667250"/>
          </a:xfrm>
        </p:spPr>
        <p:txBody>
          <a:bodyPr/>
          <a:lstStyle/>
          <a:p>
            <a:pPr marL="457200" indent="-457200"/>
            <a:r>
              <a:rPr lang="en-NZ" sz="2800" dirty="0" smtClean="0"/>
              <a:t>To be registered in the Manual on WIS as a </a:t>
            </a:r>
            <a:r>
              <a:rPr lang="en-NZ" sz="2800" dirty="0"/>
              <a:t>WIS </a:t>
            </a:r>
            <a:r>
              <a:rPr lang="en-NZ" sz="2800" dirty="0" smtClean="0"/>
              <a:t>Centre </a:t>
            </a:r>
            <a:r>
              <a:rPr lang="en-NZ" sz="2800" dirty="0"/>
              <a:t>(GISC, DCPC, or NC) </a:t>
            </a:r>
            <a:r>
              <a:rPr lang="en-NZ" sz="2800" dirty="0" smtClean="0"/>
              <a:t>a centre must </a:t>
            </a:r>
            <a:r>
              <a:rPr lang="en-NZ" sz="2800" dirty="0"/>
              <a:t>comply with </a:t>
            </a:r>
            <a:r>
              <a:rPr lang="en-NZ" sz="2800" dirty="0" smtClean="0"/>
              <a:t>relevant WIS </a:t>
            </a:r>
            <a:r>
              <a:rPr lang="en-NZ" sz="2800" dirty="0"/>
              <a:t>Technical </a:t>
            </a:r>
            <a:r>
              <a:rPr lang="en-NZ" sz="2800" dirty="0" smtClean="0"/>
              <a:t>Specifications described in Part IV.</a:t>
            </a:r>
            <a:endParaRPr lang="en-NZ" sz="2800" dirty="0"/>
          </a:p>
          <a:p>
            <a:pPr marL="457200" indent="-457200"/>
            <a:r>
              <a:rPr lang="en-US" sz="2800" dirty="0"/>
              <a:t>The WIS DAR </a:t>
            </a:r>
            <a:r>
              <a:rPr lang="en-US" sz="2800" dirty="0" smtClean="0"/>
              <a:t>interface is defined </a:t>
            </a:r>
            <a:r>
              <a:rPr lang="en-US" sz="2800" dirty="0"/>
              <a:t>in </a:t>
            </a:r>
            <a:r>
              <a:rPr lang="en-US" sz="2800" dirty="0" smtClean="0"/>
              <a:t>Manual on WIS Part 4.9, Technical </a:t>
            </a:r>
            <a:r>
              <a:rPr lang="en-US" sz="2800" dirty="0"/>
              <a:t>Specification 8, requires that the WIS Centre exposes to the Internet an interoperable search interface compliant with ISO 23950 SRU </a:t>
            </a:r>
          </a:p>
        </p:txBody>
      </p:sp>
      <p:sp>
        <p:nvSpPr>
          <p:cNvPr id="1917956" name="Text Box 4"/>
          <p:cNvSpPr txBox="1">
            <a:spLocks noChangeArrowheads="1"/>
          </p:cNvSpPr>
          <p:nvPr/>
        </p:nvSpPr>
        <p:spPr bwMode="auto">
          <a:xfrm>
            <a:off x="85725" y="4476750"/>
            <a:ext cx="9935349" cy="1569660"/>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latin typeface="Arial" charset="0"/>
                <a:hlinkClick r:id="rId3"/>
              </a:rPr>
              <a:t>http://wis.bom.gov.au/openwis-user-portal/srv/en/main.home/portal.sru?</a:t>
            </a:r>
          </a:p>
          <a:p>
            <a:r>
              <a:rPr lang="en-US" dirty="0" smtClean="0">
                <a:latin typeface="Arial" charset="0"/>
                <a:hlinkClick r:id="rId3"/>
              </a:rPr>
              <a:t>operation=</a:t>
            </a:r>
            <a:r>
              <a:rPr lang="en-US" dirty="0" err="1" smtClean="0">
                <a:latin typeface="Arial" charset="0"/>
                <a:hlinkClick r:id="rId3"/>
              </a:rPr>
              <a:t>searchRetrieve&amp;version</a:t>
            </a:r>
            <a:r>
              <a:rPr lang="en-US" dirty="0" smtClean="0">
                <a:latin typeface="Arial" charset="0"/>
                <a:hlinkClick r:id="rId3"/>
              </a:rPr>
              <a:t>=1.1&amp;query="TIGGE" and keywords</a:t>
            </a:r>
          </a:p>
          <a:p>
            <a:r>
              <a:rPr lang="en-US" dirty="0" smtClean="0">
                <a:latin typeface="Arial" charset="0"/>
                <a:hlinkClick r:id="rId3"/>
              </a:rPr>
              <a:t>all </a:t>
            </a:r>
            <a:r>
              <a:rPr lang="en-US" dirty="0" err="1" smtClean="0">
                <a:latin typeface="Arial" charset="0"/>
                <a:hlinkClick r:id="rId3"/>
              </a:rPr>
              <a:t>weatherObservations</a:t>
            </a:r>
            <a:r>
              <a:rPr lang="en-US" dirty="0" smtClean="0">
                <a:latin typeface="Arial" charset="0"/>
                <a:hlinkClick r:id="rId3"/>
              </a:rPr>
              <a:t> and </a:t>
            </a:r>
            <a:r>
              <a:rPr lang="en-US" dirty="0" err="1" smtClean="0">
                <a:latin typeface="Arial" charset="0"/>
                <a:hlinkClick r:id="rId3"/>
              </a:rPr>
              <a:t>geo.bounds</a:t>
            </a:r>
            <a:r>
              <a:rPr lang="en-US" dirty="0" smtClean="0">
                <a:latin typeface="Arial" charset="0"/>
                <a:hlinkClick r:id="rId3"/>
              </a:rPr>
              <a:t> within/partial/</a:t>
            </a:r>
            <a:r>
              <a:rPr lang="en-US" dirty="0" err="1" smtClean="0">
                <a:latin typeface="Arial" charset="0"/>
                <a:hlinkClick r:id="rId3"/>
              </a:rPr>
              <a:t>nwse</a:t>
            </a:r>
            <a:r>
              <a:rPr lang="en-US" dirty="0" smtClean="0">
                <a:latin typeface="Arial" charset="0"/>
                <a:hlinkClick r:id="rId3"/>
              </a:rPr>
              <a:t>“</a:t>
            </a:r>
          </a:p>
          <a:p>
            <a:r>
              <a:rPr lang="en-US" dirty="0" smtClean="0">
                <a:latin typeface="Arial" charset="0"/>
                <a:hlinkClick r:id="rId3"/>
              </a:rPr>
              <a:t>-10 -90 -40 -160“ &amp;</a:t>
            </a:r>
            <a:r>
              <a:rPr lang="en-US" dirty="0" err="1" smtClean="0">
                <a:latin typeface="Arial" charset="0"/>
                <a:hlinkClick r:id="rId3"/>
              </a:rPr>
              <a:t>startRecord</a:t>
            </a:r>
            <a:r>
              <a:rPr lang="en-US" dirty="0" smtClean="0">
                <a:latin typeface="Arial" charset="0"/>
                <a:hlinkClick r:id="rId3"/>
              </a:rPr>
              <a:t>=1 &amp;</a:t>
            </a:r>
            <a:r>
              <a:rPr lang="en-US" dirty="0" err="1" smtClean="0">
                <a:latin typeface="Arial" charset="0"/>
                <a:hlinkClick r:id="rId3"/>
              </a:rPr>
              <a:t>maximumRecords</a:t>
            </a:r>
            <a:r>
              <a:rPr lang="en-US" dirty="0" smtClean="0">
                <a:latin typeface="Arial" charset="0"/>
                <a:hlinkClick r:id="rId3"/>
              </a:rPr>
              <a:t>=10 &amp;&amp;</a:t>
            </a: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9558C4-5970-4F7C-93F1-A91B1EE33EB6}"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2D4A5C89-7F81-4D13-A760-27347373C62E}" type="slidenum">
              <a:rPr lang="en-US"/>
              <a:pPr/>
              <a:t>38</a:t>
            </a:fld>
            <a:endParaRPr lang="en-US"/>
          </a:p>
        </p:txBody>
      </p:sp>
      <p:sp>
        <p:nvSpPr>
          <p:cNvPr id="1909762" name="Rectangle 2"/>
          <p:cNvSpPr>
            <a:spLocks noGrp="1" noChangeArrowheads="1"/>
          </p:cNvSpPr>
          <p:nvPr>
            <p:ph type="title"/>
          </p:nvPr>
        </p:nvSpPr>
        <p:spPr>
          <a:xfrm>
            <a:off x="1389063" y="188913"/>
            <a:ext cx="7991475" cy="1050925"/>
          </a:xfrm>
        </p:spPr>
        <p:txBody>
          <a:bodyPr/>
          <a:lstStyle/>
          <a:p>
            <a:r>
              <a:rPr lang="en-US" sz="3200"/>
              <a:t>ISO 23950 SRU Adapters, Gateways, etc.</a:t>
            </a:r>
          </a:p>
        </p:txBody>
      </p:sp>
      <p:sp>
        <p:nvSpPr>
          <p:cNvPr id="1909769" name="Rectangle 9"/>
          <p:cNvSpPr>
            <a:spLocks noChangeArrowheads="1"/>
          </p:cNvSpPr>
          <p:nvPr/>
        </p:nvSpPr>
        <p:spPr bwMode="auto">
          <a:xfrm>
            <a:off x="1249363" y="1352550"/>
            <a:ext cx="7847012"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Tx/>
              <a:buChar char="•"/>
            </a:pPr>
            <a:r>
              <a:rPr lang="en-US" sz="2800">
                <a:latin typeface="Arial" charset="0"/>
              </a:rPr>
              <a:t>Various technology solutions (freeware and commercial) are available to add ISO 23950 </a:t>
            </a:r>
            <a:br>
              <a:rPr lang="en-US" sz="2800">
                <a:latin typeface="Arial" charset="0"/>
              </a:rPr>
            </a:br>
            <a:r>
              <a:rPr lang="en-US" sz="2800">
                <a:latin typeface="Arial" charset="0"/>
              </a:rPr>
              <a:t>SRU to existing search mechanisms</a:t>
            </a:r>
          </a:p>
          <a:p>
            <a:pPr marL="342900" indent="-342900" eaLnBrk="1" hangingPunct="1">
              <a:spcBef>
                <a:spcPct val="20000"/>
              </a:spcBef>
              <a:buFontTx/>
              <a:buChar char="•"/>
            </a:pPr>
            <a:r>
              <a:rPr lang="en-US" sz="2800">
                <a:latin typeface="Arial" charset="0"/>
              </a:rPr>
              <a:t>The Geonetwork Opensource freeware has </a:t>
            </a:r>
            <a:br>
              <a:rPr lang="en-US" sz="2800">
                <a:latin typeface="Arial" charset="0"/>
              </a:rPr>
            </a:br>
            <a:r>
              <a:rPr lang="en-US" sz="2800">
                <a:latin typeface="Arial" charset="0"/>
              </a:rPr>
              <a:t>ISO 23950 SRU support built-in</a:t>
            </a:r>
          </a:p>
          <a:p>
            <a:pPr marL="342900" indent="-342900" eaLnBrk="1" hangingPunct="1">
              <a:spcBef>
                <a:spcPct val="20000"/>
              </a:spcBef>
              <a:buFontTx/>
              <a:buChar char="•"/>
            </a:pPr>
            <a:r>
              <a:rPr lang="en-US" sz="2800">
                <a:latin typeface="Arial" charset="0"/>
              </a:rPr>
              <a:t>Older services supporting classic ISO 23950 (sometimes known as "Z39.50") can use the freeware YAZ Gateway to support SRU</a:t>
            </a:r>
          </a:p>
          <a:p>
            <a:pPr marL="342900" indent="-342900" eaLnBrk="1" hangingPunct="1">
              <a:spcBef>
                <a:spcPct val="20000"/>
              </a:spcBef>
              <a:buFontTx/>
              <a:buChar char="•"/>
            </a:pPr>
            <a:r>
              <a:rPr lang="en-US" sz="2800">
                <a:latin typeface="Arial" charset="0"/>
              </a:rPr>
              <a:t>If you need to support OGC CSW, use the </a:t>
            </a:r>
            <a:br>
              <a:rPr lang="en-US" sz="2800">
                <a:latin typeface="Arial" charset="0"/>
              </a:rPr>
            </a:br>
            <a:r>
              <a:rPr lang="en-US" sz="2800">
                <a:latin typeface="Arial" charset="0"/>
              </a:rPr>
              <a:t>free SRU-CSW gateway developed by WMO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210419-D3C3-4FA0-B85A-48EAB21E6004}"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9844BD36-8329-40BE-B59C-36944BABAEEB}" type="slidenum">
              <a:rPr lang="en-US"/>
              <a:pPr/>
              <a:t>39</a:t>
            </a:fld>
            <a:endParaRPr lang="en-US"/>
          </a:p>
        </p:txBody>
      </p:sp>
      <p:graphicFrame>
        <p:nvGraphicFramePr>
          <p:cNvPr id="1903621" name="Object 5"/>
          <p:cNvGraphicFramePr>
            <a:graphicFrameLocks noChangeAspect="1"/>
          </p:cNvGraphicFramePr>
          <p:nvPr>
            <p:extLst>
              <p:ext uri="{D42A27DB-BD31-4B8C-83A1-F6EECF244321}">
                <p14:modId xmlns:p14="http://schemas.microsoft.com/office/powerpoint/2010/main" val="1099337225"/>
              </p:ext>
            </p:extLst>
          </p:nvPr>
        </p:nvGraphicFramePr>
        <p:xfrm>
          <a:off x="150813" y="36513"/>
          <a:ext cx="9340850" cy="5999162"/>
        </p:xfrm>
        <a:graphic>
          <a:graphicData uri="http://schemas.openxmlformats.org/presentationml/2006/ole">
            <mc:AlternateContent xmlns:mc="http://schemas.openxmlformats.org/markup-compatibility/2006">
              <mc:Choice xmlns:v="urn:schemas-microsoft-com:vml" Requires="v">
                <p:oleObj spid="_x0000_s1903629" name="Bitmap Image" r:id="rId4" imgW="7905600" imgH="5076720" progId="Paint.Picture">
                  <p:embed/>
                </p:oleObj>
              </mc:Choice>
              <mc:Fallback>
                <p:oleObj name="Bitmap Image" r:id="rId4" imgW="7905600" imgH="5076720" progId="Paint.Picture">
                  <p:embed/>
                  <p:pic>
                    <p:nvPicPr>
                      <p:cNvPr id="0" name="Object 5"/>
                      <p:cNvPicPr>
                        <a:picLocks noChangeAspect="1" noChangeArrowheads="1"/>
                      </p:cNvPicPr>
                      <p:nvPr/>
                    </p:nvPicPr>
                    <p:blipFill>
                      <a:blip r:embed="rId5"/>
                      <a:srcRect/>
                      <a:stretch>
                        <a:fillRect/>
                      </a:stretch>
                    </p:blipFill>
                    <p:spPr bwMode="auto">
                      <a:xfrm>
                        <a:off x="150813" y="36513"/>
                        <a:ext cx="9340850" cy="599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3620" name="Text Box 4"/>
          <p:cNvSpPr txBox="1">
            <a:spLocks noChangeArrowheads="1"/>
          </p:cNvSpPr>
          <p:nvPr/>
        </p:nvSpPr>
        <p:spPr bwMode="auto">
          <a:xfrm>
            <a:off x="120650" y="4685292"/>
            <a:ext cx="9277350" cy="523220"/>
          </a:xfrm>
          <a:prstGeom prst="rect">
            <a:avLst/>
          </a:prstGeom>
          <a:solidFill>
            <a:srgbClr val="FFFFCC"/>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smtClean="0">
                <a:latin typeface="Arial" charset="0"/>
                <a:hlinkClick r:id="rId6"/>
              </a:rPr>
              <a:t>http://wis.wmo.int/page=srudocumentation</a:t>
            </a:r>
            <a:endParaRPr lang="en-US" sz="2800" b="1"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964986-B3DB-411F-9735-873A7429D1B2}"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16A8E0B0-7CDD-4158-BC5A-8420019C7104}" type="slidenum">
              <a:rPr lang="en-US"/>
              <a:pPr/>
              <a:t>4</a:t>
            </a:fld>
            <a:endParaRPr lang="en-US"/>
          </a:p>
        </p:txBody>
      </p:sp>
      <p:sp>
        <p:nvSpPr>
          <p:cNvPr id="1930242" name="Rectangle 2"/>
          <p:cNvSpPr>
            <a:spLocks noGrp="1" noChangeArrowheads="1"/>
          </p:cNvSpPr>
          <p:nvPr>
            <p:ph type="title"/>
          </p:nvPr>
        </p:nvSpPr>
        <p:spPr>
          <a:xfrm>
            <a:off x="1419225" y="227013"/>
            <a:ext cx="7978775" cy="876300"/>
          </a:xfrm>
        </p:spPr>
        <p:txBody>
          <a:bodyPr/>
          <a:lstStyle/>
          <a:p>
            <a:r>
              <a:rPr lang="en-US" sz="4800"/>
              <a:t>What is the objective?</a:t>
            </a:r>
          </a:p>
        </p:txBody>
      </p:sp>
      <p:sp>
        <p:nvSpPr>
          <p:cNvPr id="1930243" name="Rectangle 3"/>
          <p:cNvSpPr>
            <a:spLocks noGrp="1" noChangeArrowheads="1"/>
          </p:cNvSpPr>
          <p:nvPr>
            <p:ph type="body" idx="1"/>
          </p:nvPr>
        </p:nvSpPr>
        <p:spPr>
          <a:xfrm>
            <a:off x="3254375" y="1524000"/>
            <a:ext cx="3340100" cy="4114800"/>
          </a:xfrm>
        </p:spPr>
        <p:txBody>
          <a:bodyPr/>
          <a:lstStyle/>
          <a:p>
            <a:pPr marL="0" indent="0" algn="ctr">
              <a:buFontTx/>
              <a:buNone/>
            </a:pPr>
            <a:r>
              <a:rPr lang="en-US" altLang="ja-JP" sz="4400">
                <a:ea typeface="ＭＳ Ｐゴシック" pitchFamily="34" charset="-128"/>
              </a:rPr>
              <a:t>Make </a:t>
            </a:r>
            <a:br>
              <a:rPr lang="en-US" altLang="ja-JP" sz="4400">
                <a:ea typeface="ＭＳ Ｐゴシック" pitchFamily="34" charset="-128"/>
              </a:rPr>
            </a:br>
            <a:r>
              <a:rPr lang="en-US" altLang="ja-JP" sz="4400">
                <a:ea typeface="ＭＳ Ｐゴシック" pitchFamily="34" charset="-128"/>
              </a:rPr>
              <a:t>it easier </a:t>
            </a:r>
            <a:br>
              <a:rPr lang="en-US" altLang="ja-JP" sz="4400">
                <a:ea typeface="ＭＳ Ｐゴシック" pitchFamily="34" charset="-128"/>
              </a:rPr>
            </a:br>
            <a:r>
              <a:rPr lang="en-US" altLang="ja-JP" sz="4400">
                <a:ea typeface="ＭＳ Ｐゴシック" pitchFamily="34" charset="-128"/>
              </a:rPr>
              <a:t>to discover data and information  </a:t>
            </a:r>
            <a:endParaRPr lang="en-US" sz="4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F21E41-8788-46C9-837D-533E919E9D9C}"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E77B4C03-916B-4712-BBD2-F4EBCF3CAC72}" type="slidenum">
              <a:rPr lang="en-US"/>
              <a:pPr/>
              <a:t>40</a:t>
            </a:fld>
            <a:endParaRPr lang="en-US"/>
          </a:p>
        </p:txBody>
      </p:sp>
      <p:sp>
        <p:nvSpPr>
          <p:cNvPr id="1905666" name="Rectangle 2"/>
          <p:cNvSpPr>
            <a:spLocks noGrp="1" noChangeArrowheads="1"/>
          </p:cNvSpPr>
          <p:nvPr>
            <p:ph type="title"/>
          </p:nvPr>
        </p:nvSpPr>
        <p:spPr>
          <a:xfrm>
            <a:off x="774700" y="1285875"/>
            <a:ext cx="8886825" cy="4632325"/>
          </a:xfrm>
        </p:spPr>
        <p:txBody>
          <a:bodyPr/>
          <a:lstStyle/>
          <a:p>
            <a:pPr algn="l">
              <a:spcBef>
                <a:spcPct val="100000"/>
              </a:spcBef>
              <a:spcAft>
                <a:spcPct val="100000"/>
              </a:spcAft>
            </a:pPr>
            <a:r>
              <a:rPr lang="en-US" sz="3200"/>
              <a:t>1.	What is the objective of WIS DAR? </a:t>
            </a:r>
            <a:br>
              <a:rPr lang="en-US" sz="3200"/>
            </a:br>
            <a:r>
              <a:rPr lang="en-US" sz="3200"/>
              <a:t>2.	What is the general approach? </a:t>
            </a:r>
            <a:br>
              <a:rPr lang="en-US" sz="3200"/>
            </a:br>
            <a:r>
              <a:rPr lang="en-US" sz="3200"/>
              <a:t>3.	What do we mean by interoperability?</a:t>
            </a:r>
            <a:br>
              <a:rPr lang="en-US" sz="3200"/>
            </a:br>
            <a:r>
              <a:rPr lang="en-US" sz="3200"/>
              <a:t>4.	How does interoperable search work?</a:t>
            </a:r>
            <a:br>
              <a:rPr lang="en-US" sz="3200"/>
            </a:br>
            <a:r>
              <a:rPr lang="en-US" sz="3200"/>
              <a:t>5.	What can be accomplished with WIS DAR?</a:t>
            </a:r>
            <a:br>
              <a:rPr lang="en-US" sz="3200"/>
            </a:br>
            <a:r>
              <a:rPr lang="en-US" sz="3200"/>
              <a:t>6.	</a:t>
            </a:r>
            <a:r>
              <a:rPr lang="en-US" altLang="ja-JP" sz="3200">
                <a:ea typeface="ＭＳ Ｐゴシック" pitchFamily="34" charset="-128"/>
              </a:rPr>
              <a:t>How do we implement WIS DAR?</a:t>
            </a:r>
            <a:br>
              <a:rPr lang="en-US" altLang="ja-JP" sz="3200">
                <a:ea typeface="ＭＳ Ｐゴシック" pitchFamily="34" charset="-128"/>
              </a:rPr>
            </a:br>
            <a:r>
              <a:rPr lang="en-US" altLang="ja-JP" sz="2400">
                <a:ea typeface="ＭＳ Ｐゴシック" pitchFamily="34" charset="-128"/>
              </a:rPr>
              <a:t> </a:t>
            </a:r>
            <a:endParaRPr lang="en-US" sz="2400">
              <a:ea typeface="ＭＳ Ｐゴシック" pitchFamily="34" charset="-128"/>
            </a:endParaRPr>
          </a:p>
        </p:txBody>
      </p:sp>
      <p:sp>
        <p:nvSpPr>
          <p:cNvPr id="1905668" name="Rectangle 4"/>
          <p:cNvSpPr>
            <a:spLocks noChangeArrowheads="1"/>
          </p:cNvSpPr>
          <p:nvPr/>
        </p:nvSpPr>
        <p:spPr bwMode="auto">
          <a:xfrm>
            <a:off x="2157413" y="365125"/>
            <a:ext cx="55562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a:solidFill>
                  <a:srgbClr val="000066"/>
                </a:solidFill>
                <a:latin typeface="Arial" charset="0"/>
              </a:rPr>
              <a:t>Review of Key Points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54B5C6-A22C-4FC7-B0D6-DE39FC3475CD}"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8134BBF3-7D42-40B5-A92C-E8A690BCB938}" type="slidenum">
              <a:rPr lang="en-US"/>
              <a:pPr/>
              <a:t>5</a:t>
            </a:fld>
            <a:endParaRPr lang="en-US"/>
          </a:p>
        </p:txBody>
      </p:sp>
      <p:sp>
        <p:nvSpPr>
          <p:cNvPr id="1872898" name="Rectangle 2"/>
          <p:cNvSpPr>
            <a:spLocks noGrp="1" noChangeArrowheads="1"/>
          </p:cNvSpPr>
          <p:nvPr>
            <p:ph type="title"/>
          </p:nvPr>
        </p:nvSpPr>
        <p:spPr>
          <a:xfrm>
            <a:off x="1419225" y="227013"/>
            <a:ext cx="7978775" cy="876300"/>
          </a:xfrm>
        </p:spPr>
        <p:txBody>
          <a:bodyPr/>
          <a:lstStyle/>
          <a:p>
            <a:r>
              <a:rPr lang="en-US" sz="4400"/>
              <a:t>What is the general approach?</a:t>
            </a:r>
          </a:p>
        </p:txBody>
      </p:sp>
      <p:sp>
        <p:nvSpPr>
          <p:cNvPr id="1872901" name="Rectangle 5"/>
          <p:cNvSpPr>
            <a:spLocks noGrp="1" noChangeArrowheads="1"/>
          </p:cNvSpPr>
          <p:nvPr>
            <p:ph type="body" idx="1"/>
          </p:nvPr>
        </p:nvSpPr>
        <p:spPr>
          <a:xfrm>
            <a:off x="2659063" y="1524000"/>
            <a:ext cx="4530725" cy="4114800"/>
          </a:xfrm>
        </p:spPr>
        <p:txBody>
          <a:bodyPr/>
          <a:lstStyle/>
          <a:p>
            <a:pPr marL="0" indent="0" algn="ctr">
              <a:buFontTx/>
              <a:buNone/>
            </a:pPr>
            <a:r>
              <a:rPr lang="en-US" altLang="ja-JP" sz="4400">
                <a:ea typeface="ＭＳ Ｐゴシック" pitchFamily="34" charset="-128"/>
              </a:rPr>
              <a:t>Use common standards focused on search interoperability </a:t>
            </a:r>
            <a:endParaRPr lang="en-US" sz="4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3A19EAA-2FDF-4301-B7E0-502CDFD30A83}" type="datetime3">
              <a:rPr lang="en-US"/>
              <a:pPr/>
              <a:t>12 November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2F54DBC5-201D-42C7-B5F4-6ADC72EC02D3}" type="slidenum">
              <a:rPr lang="en-US"/>
              <a:pPr/>
              <a:t>6</a:t>
            </a:fld>
            <a:endParaRPr lang="en-US"/>
          </a:p>
        </p:txBody>
      </p:sp>
      <p:sp>
        <p:nvSpPr>
          <p:cNvPr id="1922050" name="Rectangle 2"/>
          <p:cNvSpPr>
            <a:spLocks noGrp="1" noChangeArrowheads="1"/>
          </p:cNvSpPr>
          <p:nvPr>
            <p:ph type="title"/>
          </p:nvPr>
        </p:nvSpPr>
        <p:spPr/>
        <p:txBody>
          <a:bodyPr/>
          <a:lstStyle/>
          <a:p>
            <a:r>
              <a:rPr lang="en-US" sz="3600"/>
              <a:t>Presentation Outline</a:t>
            </a:r>
          </a:p>
        </p:txBody>
      </p:sp>
      <p:sp>
        <p:nvSpPr>
          <p:cNvPr id="1922051"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t>What do we mean by interoperability?</a:t>
            </a:r>
          </a:p>
          <a:p>
            <a:pPr marL="457200" indent="-457200">
              <a:buClr>
                <a:srgbClr val="000066"/>
              </a:buClr>
              <a:buFont typeface="Wingdings" pitchFamily="2" charset="2"/>
              <a:buChar char="Ø"/>
            </a:pPr>
            <a:r>
              <a:rPr lang="en-US">
                <a:solidFill>
                  <a:schemeClr val="bg2"/>
                </a:solidFill>
              </a:rPr>
              <a:t>How does interoperable search work?</a:t>
            </a:r>
          </a:p>
          <a:p>
            <a:pPr marL="457200" indent="-457200">
              <a:buClr>
                <a:srgbClr val="000066"/>
              </a:buClr>
              <a:buFont typeface="Wingdings" pitchFamily="2" charset="2"/>
              <a:buChar char="Ø"/>
            </a:pPr>
            <a:r>
              <a:rPr lang="en-US">
                <a:solidFill>
                  <a:schemeClr val="bg2"/>
                </a:solidFill>
              </a:rPr>
              <a:t>What can be accomplished with WIS DAR?</a:t>
            </a:r>
            <a:endParaRPr lang="en-US" altLang="ja-JP">
              <a:solidFill>
                <a:schemeClr val="bg2"/>
              </a:solidFill>
              <a:ea typeface="ＭＳ Ｐゴシック" pitchFamily="34" charset="-128"/>
            </a:endParaRPr>
          </a:p>
          <a:p>
            <a:pPr marL="457200" indent="-457200">
              <a:buClr>
                <a:srgbClr val="000066"/>
              </a:buClr>
              <a:buFont typeface="Wingdings" pitchFamily="2" charset="2"/>
              <a:buChar char="Ø"/>
            </a:pPr>
            <a:r>
              <a:rPr lang="en-US" altLang="ja-JP">
                <a:solidFill>
                  <a:schemeClr val="bg2"/>
                </a:solidFill>
                <a:ea typeface="ＭＳ Ｐゴシック" pitchFamily="34" charset="-128"/>
              </a:rPr>
              <a:t>How do we implement WIS DAR? </a:t>
            </a:r>
            <a:endParaRPr lang="en-US">
              <a:solidFill>
                <a:schemeClr val="bg2"/>
              </a:solidFill>
            </a:endParaRPr>
          </a:p>
        </p:txBody>
      </p:sp>
      <p:sp>
        <p:nvSpPr>
          <p:cNvPr id="1922052" name="AutoShape 4"/>
          <p:cNvSpPr>
            <a:spLocks noChangeArrowheads="1"/>
          </p:cNvSpPr>
          <p:nvPr/>
        </p:nvSpPr>
        <p:spPr bwMode="auto">
          <a:xfrm>
            <a:off x="555625" y="271938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F067EA03-4EE3-4F15-BF86-F6359A1B3079}" type="datetime3">
              <a:rPr lang="en-US"/>
              <a:pPr/>
              <a:t>12 November 2013</a:t>
            </a:fld>
            <a:endParaRPr lang="en-US"/>
          </a:p>
        </p:txBody>
      </p:sp>
      <p:sp>
        <p:nvSpPr>
          <p:cNvPr id="7" name="Footer Placeholder 4"/>
          <p:cNvSpPr>
            <a:spLocks noGrp="1"/>
          </p:cNvSpPr>
          <p:nvPr>
            <p:ph type="ftr" sz="quarter" idx="11"/>
          </p:nvPr>
        </p:nvSpPr>
        <p:spPr/>
        <p:txBody>
          <a:bodyPr/>
          <a:lstStyle/>
          <a:p>
            <a:r>
              <a:rPr lang="en-US"/>
              <a:t>Overview of WIS Discovery, Access and Retrieval (DAR) </a:t>
            </a:r>
          </a:p>
        </p:txBody>
      </p:sp>
      <p:sp>
        <p:nvSpPr>
          <p:cNvPr id="8" name="Slide Number Placeholder 5"/>
          <p:cNvSpPr>
            <a:spLocks noGrp="1"/>
          </p:cNvSpPr>
          <p:nvPr>
            <p:ph type="sldNum" sz="quarter" idx="12"/>
          </p:nvPr>
        </p:nvSpPr>
        <p:spPr/>
        <p:txBody>
          <a:bodyPr/>
          <a:lstStyle/>
          <a:p>
            <a:fld id="{5F5203E1-DFAE-4CC5-8429-741A6F605ECB}" type="slidenum">
              <a:rPr lang="en-US"/>
              <a:pPr/>
              <a:t>7</a:t>
            </a:fld>
            <a:endParaRPr lang="en-US"/>
          </a:p>
        </p:txBody>
      </p:sp>
      <p:sp>
        <p:nvSpPr>
          <p:cNvPr id="1932290" name="Rectangle 2"/>
          <p:cNvSpPr>
            <a:spLocks noGrp="1" noChangeArrowheads="1"/>
          </p:cNvSpPr>
          <p:nvPr>
            <p:ph type="title"/>
          </p:nvPr>
        </p:nvSpPr>
        <p:spPr>
          <a:xfrm>
            <a:off x="1731963" y="377825"/>
            <a:ext cx="4292600" cy="619125"/>
          </a:xfrm>
        </p:spPr>
        <p:txBody>
          <a:bodyPr/>
          <a:lstStyle/>
          <a:p>
            <a:pPr marL="914400" indent="-914400"/>
            <a:r>
              <a:rPr lang="en-US"/>
              <a:t>Interoperability</a:t>
            </a:r>
          </a:p>
        </p:txBody>
      </p:sp>
      <p:sp>
        <p:nvSpPr>
          <p:cNvPr id="1932291" name="Rectangle 3"/>
          <p:cNvSpPr>
            <a:spLocks noGrp="1" noChangeArrowheads="1"/>
          </p:cNvSpPr>
          <p:nvPr>
            <p:ph type="body" idx="1"/>
          </p:nvPr>
        </p:nvSpPr>
        <p:spPr>
          <a:xfrm>
            <a:off x="536575" y="1323975"/>
            <a:ext cx="5391150" cy="2262188"/>
          </a:xfrm>
        </p:spPr>
        <p:txBody>
          <a:bodyPr/>
          <a:lstStyle/>
          <a:p>
            <a:pPr marL="58738" indent="0">
              <a:buFontTx/>
              <a:buNone/>
            </a:pPr>
            <a:r>
              <a:rPr lang="en-US"/>
              <a:t>Definition: </a:t>
            </a:r>
            <a:br>
              <a:rPr lang="en-US"/>
            </a:br>
            <a:r>
              <a:rPr lang="en-US" i="1"/>
              <a:t>differences among systems </a:t>
            </a:r>
            <a:br>
              <a:rPr lang="en-US" i="1"/>
            </a:br>
            <a:r>
              <a:rPr lang="en-US" i="1"/>
              <a:t>are not a barrier to a task </a:t>
            </a:r>
            <a:br>
              <a:rPr lang="en-US" i="1"/>
            </a:br>
            <a:r>
              <a:rPr lang="en-US" i="1"/>
              <a:t>that spans those systems</a:t>
            </a:r>
            <a:r>
              <a:rPr lang="en-US"/>
              <a:t/>
            </a:r>
            <a:br>
              <a:rPr lang="en-US"/>
            </a:br>
            <a:endParaRPr lang="en-US"/>
          </a:p>
        </p:txBody>
      </p:sp>
      <p:sp>
        <p:nvSpPr>
          <p:cNvPr id="1932292" name="Rectangle 4"/>
          <p:cNvSpPr>
            <a:spLocks noChangeArrowheads="1"/>
          </p:cNvSpPr>
          <p:nvPr/>
        </p:nvSpPr>
        <p:spPr bwMode="auto">
          <a:xfrm>
            <a:off x="2273300" y="3502025"/>
            <a:ext cx="5784850" cy="2616200"/>
          </a:xfrm>
          <a:prstGeom prst="rect">
            <a:avLst/>
          </a:prstGeom>
          <a:noFill/>
          <a:ln w="3175">
            <a:solidFill>
              <a:schemeClr val="tx1"/>
            </a:solidFill>
            <a:miter lim="800000"/>
            <a:headEnd/>
            <a:tailEnd/>
          </a:ln>
          <a:extLst>
            <a:ext uri="{909E8E84-426E-40DD-AFC4-6F175D3DCCD1}">
              <a14:hiddenFill xmlns:a14="http://schemas.microsoft.com/office/drawing/2010/main">
                <a:gradFill rotWithShape="1">
                  <a:gsLst>
                    <a:gs pos="0">
                      <a:srgbClr val="FFFFFF"/>
                    </a:gs>
                    <a:gs pos="50000">
                      <a:srgbClr val="FFFF99">
                        <a:alpha val="42999"/>
                      </a:srgbClr>
                    </a:gs>
                    <a:gs pos="100000">
                      <a:srgbClr val="FFFFFF"/>
                    </a:gs>
                  </a:gsLst>
                  <a:lin ang="5400000" scaled="1"/>
                </a:gradFill>
              </a14:hiddenFill>
            </a:ext>
          </a:extLst>
        </p:spPr>
        <p:txBody>
          <a:bodyPr/>
          <a:lstStyle/>
          <a:p>
            <a:pPr marL="533400" indent="-533400" eaLnBrk="1" hangingPunct="1">
              <a:spcBef>
                <a:spcPct val="20000"/>
              </a:spcBef>
            </a:pPr>
            <a:r>
              <a:rPr lang="en-US" sz="4000">
                <a:latin typeface="Arial" charset="0"/>
              </a:rPr>
              <a:t>	"What few things </a:t>
            </a:r>
            <a:br>
              <a:rPr lang="en-US" sz="4000">
                <a:latin typeface="Arial" charset="0"/>
              </a:rPr>
            </a:br>
            <a:r>
              <a:rPr lang="en-US" sz="4000">
                <a:latin typeface="Arial" charset="0"/>
              </a:rPr>
              <a:t>must be the same </a:t>
            </a:r>
            <a:br>
              <a:rPr lang="en-US" sz="4000">
                <a:latin typeface="Arial" charset="0"/>
              </a:rPr>
            </a:br>
            <a:r>
              <a:rPr lang="en-US" sz="4000">
                <a:latin typeface="Arial" charset="0"/>
              </a:rPr>
              <a:t>so that everything </a:t>
            </a:r>
            <a:br>
              <a:rPr lang="en-US" sz="4000">
                <a:latin typeface="Arial" charset="0"/>
              </a:rPr>
            </a:br>
            <a:r>
              <a:rPr lang="en-US" sz="4000">
                <a:latin typeface="Arial" charset="0"/>
              </a:rPr>
              <a:t>else can be different"</a:t>
            </a:r>
          </a:p>
        </p:txBody>
      </p:sp>
      <p:pic>
        <p:nvPicPr>
          <p:cNvPr id="1932293" name="Picture 5" descr="j02372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784225"/>
            <a:ext cx="3467100" cy="277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C02838-1580-4893-AEFC-F5A6BB302BDC}"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2FC201A9-60BB-40C0-A784-1AE924C74834}" type="slidenum">
              <a:rPr lang="en-US"/>
              <a:pPr/>
              <a:t>8</a:t>
            </a:fld>
            <a:endParaRPr lang="en-US"/>
          </a:p>
        </p:txBody>
      </p:sp>
      <p:sp>
        <p:nvSpPr>
          <p:cNvPr id="1953794" name="Rectangle 2"/>
          <p:cNvSpPr>
            <a:spLocks noGrp="1" noChangeArrowheads="1"/>
          </p:cNvSpPr>
          <p:nvPr>
            <p:ph type="title"/>
          </p:nvPr>
        </p:nvSpPr>
        <p:spPr>
          <a:xfrm>
            <a:off x="912813" y="387350"/>
            <a:ext cx="8048625" cy="619125"/>
          </a:xfrm>
        </p:spPr>
        <p:txBody>
          <a:bodyPr/>
          <a:lstStyle/>
          <a:p>
            <a:r>
              <a:rPr lang="en-US"/>
              <a:t>Syntax and Semantics</a:t>
            </a:r>
          </a:p>
        </p:txBody>
      </p:sp>
      <p:sp>
        <p:nvSpPr>
          <p:cNvPr id="1953795" name="Rectangle 3"/>
          <p:cNvSpPr>
            <a:spLocks noGrp="1" noChangeArrowheads="1"/>
          </p:cNvSpPr>
          <p:nvPr>
            <p:ph type="body" idx="1"/>
          </p:nvPr>
        </p:nvSpPr>
        <p:spPr>
          <a:xfrm>
            <a:off x="1119188" y="1606550"/>
            <a:ext cx="7661275" cy="4476750"/>
          </a:xfrm>
        </p:spPr>
        <p:txBody>
          <a:bodyPr/>
          <a:lstStyle/>
          <a:p>
            <a:pPr marL="457200" indent="-457200"/>
            <a:r>
              <a:rPr lang="en-US"/>
              <a:t>Semantics deals with the meaning </a:t>
            </a:r>
            <a:br>
              <a:rPr lang="en-US"/>
            </a:br>
            <a:r>
              <a:rPr lang="en-US"/>
              <a:t>of a symbol in some language</a:t>
            </a:r>
          </a:p>
          <a:p>
            <a:pPr marL="457200" indent="-457200"/>
            <a:endParaRPr lang="en-US"/>
          </a:p>
          <a:p>
            <a:pPr marL="457200" indent="-457200"/>
            <a:r>
              <a:rPr lang="en-US"/>
              <a:t>Syntax deals with handling of symbols independent of their meaning</a:t>
            </a:r>
            <a:endParaRPr lang="en-US" sz="36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21902C-D9EA-43F7-9727-8FB9C650B5C8}" type="datetime3">
              <a:rPr lang="en-US"/>
              <a:pPr/>
              <a:t>12 November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ABF05B56-4D09-4E54-90F6-DBA1B60B0915}" type="slidenum">
              <a:rPr lang="en-US"/>
              <a:pPr/>
              <a:t>9</a:t>
            </a:fld>
            <a:endParaRPr lang="en-US"/>
          </a:p>
        </p:txBody>
      </p:sp>
      <p:sp>
        <p:nvSpPr>
          <p:cNvPr id="1955842" name="Rectangle 2"/>
          <p:cNvSpPr>
            <a:spLocks noGrp="1" noChangeArrowheads="1"/>
          </p:cNvSpPr>
          <p:nvPr>
            <p:ph type="title"/>
          </p:nvPr>
        </p:nvSpPr>
        <p:spPr>
          <a:xfrm>
            <a:off x="1404938" y="379413"/>
            <a:ext cx="7089775" cy="619125"/>
          </a:xfrm>
        </p:spPr>
        <p:txBody>
          <a:bodyPr/>
          <a:lstStyle/>
          <a:p>
            <a:r>
              <a:rPr lang="en-US"/>
              <a:t>Interoperability with Syntax</a:t>
            </a:r>
            <a:endParaRPr lang="en-US" b="1" u="sng"/>
          </a:p>
        </p:txBody>
      </p:sp>
      <p:sp>
        <p:nvSpPr>
          <p:cNvPr id="1955843" name="Rectangle 3"/>
          <p:cNvSpPr>
            <a:spLocks noGrp="1" noChangeArrowheads="1"/>
          </p:cNvSpPr>
          <p:nvPr>
            <p:ph type="body" idx="1"/>
          </p:nvPr>
        </p:nvSpPr>
        <p:spPr>
          <a:xfrm>
            <a:off x="1928813" y="1257300"/>
            <a:ext cx="5995987" cy="4997450"/>
          </a:xfrm>
        </p:spPr>
        <p:txBody>
          <a:bodyPr/>
          <a:lstStyle/>
          <a:p>
            <a:pPr marL="457200" indent="-457200"/>
            <a:r>
              <a:rPr lang="fr-CH" sz="2400"/>
              <a:t>Structure Types, e.g.,</a:t>
            </a:r>
          </a:p>
          <a:p>
            <a:pPr marL="857250" lvl="1"/>
            <a:r>
              <a:rPr lang="fr-CH" sz="2400"/>
              <a:t>sub-element is part of element</a:t>
            </a:r>
          </a:p>
          <a:p>
            <a:pPr marL="857250" lvl="1"/>
            <a:r>
              <a:rPr lang="fr-CH" sz="2400"/>
              <a:t>record is part of file</a:t>
            </a:r>
          </a:p>
          <a:p>
            <a:pPr marL="857250" lvl="1"/>
            <a:r>
              <a:rPr lang="fr-CH" sz="2400"/>
              <a:t>table has three dimensions</a:t>
            </a:r>
          </a:p>
          <a:p>
            <a:pPr marL="457200" indent="-457200"/>
            <a:r>
              <a:rPr lang="fr-CH" sz="2400"/>
              <a:t>Data Types, e.g.,</a:t>
            </a:r>
          </a:p>
          <a:p>
            <a:pPr marL="857250" lvl="1"/>
            <a:r>
              <a:rPr lang="fr-CH" sz="2400"/>
              <a:t>integers or decimal numbers ...</a:t>
            </a:r>
          </a:p>
          <a:p>
            <a:pPr marL="857250" lvl="1"/>
            <a:r>
              <a:rPr lang="fr-CH" sz="2400"/>
              <a:t>dates, times, coordinates ...</a:t>
            </a:r>
          </a:p>
          <a:p>
            <a:pPr marL="857250" lvl="1"/>
            <a:r>
              <a:rPr lang="fr-CH" sz="2400"/>
              <a:t>text, images, sound ... </a:t>
            </a:r>
          </a:p>
          <a:p>
            <a:pPr marL="457200" indent="-457200"/>
            <a:r>
              <a:rPr lang="fr-CH" sz="2400"/>
              <a:t>Indicating structure in an instance, e.g.,</a:t>
            </a:r>
          </a:p>
          <a:p>
            <a:pPr marL="857250" lvl="1"/>
            <a:r>
              <a:rPr lang="fr-CH" sz="2400"/>
              <a:t>start-position, length</a:t>
            </a:r>
          </a:p>
          <a:p>
            <a:pPr marL="857250" lvl="1"/>
            <a:r>
              <a:rPr lang="fr-CH" sz="2400"/>
              <a:t>mark-up with start-end tagging</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3" ma:contentTypeDescription="Create a new document." ma:contentTypeScope="" ma:versionID="e78154a7b4a8d5f2d29b1d37b087c6e1">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6e931cfba8e3600c2e05a90aeb23a81e"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2B0753-FC2B-4918-9DEA-46CE16CC6FC6}"/>
</file>

<file path=customXml/itemProps2.xml><?xml version="1.0" encoding="utf-8"?>
<ds:datastoreItem xmlns:ds="http://schemas.openxmlformats.org/officeDocument/2006/customXml" ds:itemID="{A8B6B774-5851-45FB-BBA8-AEE61418B4E1}"/>
</file>

<file path=customXml/itemProps3.xml><?xml version="1.0" encoding="utf-8"?>
<ds:datastoreItem xmlns:ds="http://schemas.openxmlformats.org/officeDocument/2006/customXml" ds:itemID="{EC55BA6E-4142-414E-B1EC-DCB700ECEF1E}"/>
</file>

<file path=docProps/app.xml><?xml version="1.0" encoding="utf-8"?>
<Properties xmlns="http://schemas.openxmlformats.org/officeDocument/2006/extended-properties" xmlns:vt="http://schemas.openxmlformats.org/officeDocument/2006/docPropsVTypes">
  <Template/>
  <TotalTime>10215</TotalTime>
  <Pages>16</Pages>
  <Words>4040</Words>
  <Application>Microsoft Office PowerPoint</Application>
  <PresentationFormat>A4 Paper (210x297 mm)</PresentationFormat>
  <Paragraphs>537</Paragraphs>
  <Slides>40</Slides>
  <Notes>32</Notes>
  <HiddenSlides>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Blank Presentation</vt:lpstr>
      <vt:lpstr>Viewpoint LiveArt</vt:lpstr>
      <vt:lpstr>Bitmap Image</vt:lpstr>
      <vt:lpstr>World Meteorological Organization (WMO) Observing and Information Systems Department WMO Information System (WIS)</vt:lpstr>
      <vt:lpstr>Presentation Outline</vt:lpstr>
      <vt:lpstr>PowerPoint Presentation</vt:lpstr>
      <vt:lpstr>What is the objective?</vt:lpstr>
      <vt:lpstr>What is the general approach?</vt:lpstr>
      <vt:lpstr>Presentation Outline</vt:lpstr>
      <vt:lpstr>Interoperability</vt:lpstr>
      <vt:lpstr>Syntax and Semantics</vt:lpstr>
      <vt:lpstr>Interoperability with Syntax</vt:lpstr>
      <vt:lpstr>Interoperability with Semantics </vt:lpstr>
      <vt:lpstr>Interoperability and Discovery Metadata</vt:lpstr>
      <vt:lpstr>Presentation Outline</vt:lpstr>
      <vt:lpstr>Information Items Have Characteristics </vt:lpstr>
      <vt:lpstr>Characteristics Can Be Indexed </vt:lpstr>
      <vt:lpstr>Indexes are Key to Searching </vt:lpstr>
      <vt:lpstr>The Result of Searching  </vt:lpstr>
      <vt:lpstr>Using Interoperable Search</vt:lpstr>
      <vt:lpstr>WIS DAR Interoperable Search</vt:lpstr>
      <vt:lpstr>WIS SRU Training Page – change the elements to see how the SRU query changes</vt:lpstr>
      <vt:lpstr>WIS DAR Interoperable Search</vt:lpstr>
      <vt:lpstr>Presentation Outline</vt:lpstr>
      <vt:lpstr>Expose GTS Data via Metadata</vt:lpstr>
      <vt:lpstr>Interoperable with GCOS, GOOS, GTOS</vt:lpstr>
      <vt:lpstr>Interoperate with External Portals</vt:lpstr>
      <vt:lpstr>Interoperate with Library Catalogs</vt:lpstr>
      <vt:lpstr>Retrieve Open Library Content</vt:lpstr>
      <vt:lpstr>GISC Beijing</vt:lpstr>
      <vt:lpstr>GISC Exeter</vt:lpstr>
      <vt:lpstr>GISC Melbourne</vt:lpstr>
      <vt:lpstr>GISC Offenbach</vt:lpstr>
      <vt:lpstr>GISC Seoul</vt:lpstr>
      <vt:lpstr>GISC Tokyo</vt:lpstr>
      <vt:lpstr>GISC Toulouse</vt:lpstr>
      <vt:lpstr>Presentation Outline</vt:lpstr>
      <vt:lpstr>Anybody can add WIS search to their Web Site </vt:lpstr>
      <vt:lpstr>PowerPoint Presentation</vt:lpstr>
      <vt:lpstr>WIS Compliance Specifications</vt:lpstr>
      <vt:lpstr>ISO 23950 SRU Adapters, Gateways, etc.</vt:lpstr>
      <vt:lpstr>PowerPoint Presentation</vt:lpstr>
      <vt:lpstr>1. What is the objective of WIS DAR?  2. What is the general approach?  3. What do we mean by interoperability? 4. How does interoperable search work? 5. What can be accomplished with WIS DAR? 6. How do we implement WIS DAR?  </vt:lpstr>
    </vt:vector>
  </TitlesOfParts>
  <Manager>Observations and Information Systems</Manager>
  <Company>World Meteorological Organization (WMO)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 Discovery Access and Retrieval (DAR)</dc:title>
  <dc:subject>WMO Information System (WIS)</dc:subject>
  <dc:creator>WIS Project Office;Eliot Christian</dc:creator>
  <cp:keywords>standard,search, weather, water, climate, data management</cp:keywords>
  <cp:lastModifiedBy>David Thomas</cp:lastModifiedBy>
  <cp:revision>285</cp:revision>
  <cp:lastPrinted>1999-05-14T14:31:17Z</cp:lastPrinted>
  <dcterms:created xsi:type="dcterms:W3CDTF">1999-02-20T14:48:27Z</dcterms:created>
  <dcterms:modified xsi:type="dcterms:W3CDTF">2013-11-12T12:02:06Z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1</vt:i4>
  </property>
  <property fmtid="{D5CDD505-2E9C-101B-9397-08002B2CF9AE}" pid="21" name="OutputDir">
    <vt:lpwstr>C:\docs\powerpnt</vt:lpwstr>
  </property>
  <property fmtid="{D5CDD505-2E9C-101B-9397-08002B2CF9AE}" pid="22" name="ContentTypeId">
    <vt:lpwstr>0x01010023CE80B02BBC6F4586DBE30EDCB657A5</vt:lpwstr>
  </property>
</Properties>
</file>