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2"/>
  </p:notesMasterIdLst>
  <p:sldIdLst>
    <p:sldId id="256" r:id="rId2"/>
    <p:sldId id="257" r:id="rId3"/>
    <p:sldId id="262" r:id="rId4"/>
    <p:sldId id="258" r:id="rId5"/>
    <p:sldId id="259" r:id="rId6"/>
    <p:sldId id="260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FF0000"/>
    <a:srgbClr val="666699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A2F42-4E5C-46EA-9393-C8B454EF9C6E}" type="datetimeFigureOut">
              <a:rPr kumimoji="1" lang="ja-JP" altLang="en-US" smtClean="0"/>
              <a:pPr/>
              <a:t>2014/3/19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F2D0B-4C16-47C0-9C7C-723F66D865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6661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F2D0B-4C16-47C0-9C7C-723F66D8654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5522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4" descr="cloud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823B18-845C-42CF-9718-BD30C73B62EE}" type="datetimeFigureOut">
              <a:rPr kumimoji="1" lang="ja-JP" altLang="en-US" smtClean="0"/>
              <a:pPr/>
              <a:t>2014/3/19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1EBD-9976-4C46-B17A-EC33886CAD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823B18-845C-42CF-9718-BD30C73B62EE}" type="datetimeFigureOut">
              <a:rPr kumimoji="1" lang="ja-JP" altLang="en-US" smtClean="0"/>
              <a:pPr/>
              <a:t>2014/3/19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1EBD-9976-4C46-B17A-EC33886CAD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1EBD-9976-4C46-B17A-EC33886CAD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823B18-845C-42CF-9718-BD30C73B62EE}" type="datetimeFigureOut">
              <a:rPr kumimoji="1" lang="ja-JP" altLang="en-US" smtClean="0"/>
              <a:pPr/>
              <a:t>2014/3/19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1EBD-9976-4C46-B17A-EC33886CAD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823B18-845C-42CF-9718-BD30C73B62EE}" type="datetimeFigureOut">
              <a:rPr kumimoji="1" lang="ja-JP" altLang="en-US" smtClean="0"/>
              <a:pPr/>
              <a:t>2014/3/19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1EBD-9976-4C46-B17A-EC33886CAD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823B18-845C-42CF-9718-BD30C73B62EE}" type="datetimeFigureOut">
              <a:rPr kumimoji="1" lang="ja-JP" altLang="en-US" smtClean="0"/>
              <a:pPr/>
              <a:t>2014/3/19</a:t>
            </a:fld>
            <a:endParaRPr kumimoji="1"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1EBD-9976-4C46-B17A-EC33886CAD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823B18-845C-42CF-9718-BD30C73B62EE}" type="datetimeFigureOut">
              <a:rPr kumimoji="1" lang="ja-JP" altLang="en-US" smtClean="0"/>
              <a:pPr/>
              <a:t>2014/3/19</a:t>
            </a:fld>
            <a:endParaRPr kumimoji="1"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1EBD-9976-4C46-B17A-EC33886CAD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823B18-845C-42CF-9718-BD30C73B62EE}" type="datetimeFigureOut">
              <a:rPr kumimoji="1" lang="ja-JP" altLang="en-US" smtClean="0"/>
              <a:pPr/>
              <a:t>2014/3/19</a:t>
            </a:fld>
            <a:endParaRPr kumimoji="1"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1EBD-9976-4C46-B17A-EC33886CAD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823B18-845C-42CF-9718-BD30C73B62EE}" type="datetimeFigureOut">
              <a:rPr kumimoji="1" lang="ja-JP" altLang="en-US" smtClean="0"/>
              <a:pPr/>
              <a:t>2014/3/19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1EBD-9976-4C46-B17A-EC33886CAD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823B18-845C-42CF-9718-BD30C73B62EE}" type="datetimeFigureOut">
              <a:rPr kumimoji="1" lang="ja-JP" altLang="en-US" smtClean="0"/>
              <a:pPr/>
              <a:t>2014/3/19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1EBD-9976-4C46-B17A-EC33886CAD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4" descr="clouds_head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38E01EBD-9976-4C46-B17A-EC33886CAD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pic>
        <p:nvPicPr>
          <p:cNvPr id="8" name="図 7" descr="jmalogo-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32440" y="6165304"/>
            <a:ext cx="420638" cy="42063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792074" y="6642556"/>
            <a:ext cx="2351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MS UI Gothic" pitchFamily="50" charset="-128"/>
                <a:cs typeface="Tahoma" pitchFamily="34" charset="0"/>
              </a:rPr>
              <a:t>GISC Tokyo/Japan Meteorological Agency</a:t>
            </a:r>
            <a:endParaRPr kumimoji="1" lang="ja-JP" altLang="en-US" sz="800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MS UI Gothic" pitchFamily="50" charset="-128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jma.go.jp/jma/jma-eng/jma-center/rth/GTS_upgrade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ma.go.jp/jma/index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s-jma.go.j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6477000" cy="18288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Calibri" pitchFamily="34" charset="0"/>
              </a:rPr>
              <a:t>Status Report of </a:t>
            </a:r>
            <a:r>
              <a:rPr kumimoji="1" lang="en-US" altLang="ja-JP" sz="3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RTH</a:t>
            </a:r>
            <a:r>
              <a:rPr kumimoji="1" lang="en-US" altLang="ja-JP" sz="3600" dirty="0" smtClean="0">
                <a:latin typeface="Calibri" pitchFamily="34" charset="0"/>
              </a:rPr>
              <a:t> Tokyo</a:t>
            </a:r>
            <a:endParaRPr kumimoji="1" lang="ja-JP" altLang="en-US" sz="3600" dirty="0">
              <a:latin typeface="Calibri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3717032"/>
            <a:ext cx="6944816" cy="1473200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err="1" smtClean="0">
                <a:solidFill>
                  <a:schemeClr val="tx2"/>
                </a:solidFill>
                <a:latin typeface="Calibri" pitchFamily="34" charset="0"/>
              </a:rPr>
              <a:t>Yoritsugi</a:t>
            </a:r>
            <a:r>
              <a:rPr lang="en-US" altLang="ja-JP" dirty="0" smtClean="0">
                <a:solidFill>
                  <a:schemeClr val="tx2"/>
                </a:solidFill>
                <a:latin typeface="Calibri" pitchFamily="34" charset="0"/>
              </a:rPr>
              <a:t> OHNO and </a:t>
            </a:r>
            <a:r>
              <a:rPr lang="en-US" altLang="ja-JP" dirty="0" err="1" smtClean="0">
                <a:solidFill>
                  <a:schemeClr val="tx2"/>
                </a:solidFill>
                <a:latin typeface="Calibri" pitchFamily="34" charset="0"/>
              </a:rPr>
              <a:t>Kentaro</a:t>
            </a:r>
            <a:r>
              <a:rPr lang="en-US" altLang="ja-JP" dirty="0" smtClean="0">
                <a:solidFill>
                  <a:schemeClr val="tx2"/>
                </a:solidFill>
                <a:latin typeface="Calibri" pitchFamily="34" charset="0"/>
              </a:rPr>
              <a:t> TSUBOI</a:t>
            </a:r>
          </a:p>
          <a:p>
            <a:r>
              <a:rPr lang="en-US" altLang="ja-JP" dirty="0" smtClean="0">
                <a:solidFill>
                  <a:schemeClr val="tx2"/>
                </a:solidFill>
                <a:latin typeface="Calibri" pitchFamily="34" charset="0"/>
              </a:rPr>
              <a:t>Japan Meteorological Agency (JMA)</a:t>
            </a:r>
          </a:p>
          <a:p>
            <a:r>
              <a:rPr lang="en-US" altLang="ja-JP" dirty="0" smtClean="0">
                <a:solidFill>
                  <a:schemeClr val="tx2"/>
                </a:solidFill>
                <a:latin typeface="Calibri" pitchFamily="34" charset="0"/>
              </a:rPr>
              <a:t> ET-CTS meeting at 18</a:t>
            </a:r>
            <a:r>
              <a:rPr lang="en-US" altLang="ja-JP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n-US" altLang="ja-JP" dirty="0" smtClean="0">
                <a:solidFill>
                  <a:schemeClr val="tx2"/>
                </a:solidFill>
                <a:latin typeface="Calibri" pitchFamily="34" charset="0"/>
              </a:rPr>
              <a:t> - 21</a:t>
            </a:r>
            <a:r>
              <a:rPr lang="en-US" altLang="ja-JP" baseline="30000" dirty="0" smtClean="0">
                <a:solidFill>
                  <a:schemeClr val="tx2"/>
                </a:solidFill>
                <a:latin typeface="Calibri" pitchFamily="34" charset="0"/>
              </a:rPr>
              <a:t>st</a:t>
            </a:r>
            <a:r>
              <a:rPr lang="en-US" altLang="ja-JP" dirty="0" smtClean="0">
                <a:solidFill>
                  <a:schemeClr val="tx2"/>
                </a:solidFill>
                <a:latin typeface="Calibri" pitchFamily="34" charset="0"/>
              </a:rPr>
              <a:t> March 2014, in Brasilia (INMET)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動作設定ボタン : 戻る 5">
            <a:hlinkClick r:id="rId2" action="ppaction://hlinksldjump" highlightClick="1"/>
          </p:cNvPr>
          <p:cNvSpPr/>
          <p:nvPr/>
        </p:nvSpPr>
        <p:spPr>
          <a:xfrm>
            <a:off x="8388424" y="188640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6963" y="3573016"/>
            <a:ext cx="5612130" cy="2884170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6963" y="400814"/>
            <a:ext cx="5612130" cy="2884170"/>
          </a:xfrm>
          <a:prstGeom prst="rect">
            <a:avLst/>
          </a:prstGeom>
        </p:spPr>
      </p:pic>
      <p:sp>
        <p:nvSpPr>
          <p:cNvPr id="11" name="横巻き 10"/>
          <p:cNvSpPr/>
          <p:nvPr/>
        </p:nvSpPr>
        <p:spPr>
          <a:xfrm>
            <a:off x="7126244" y="5394325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859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MB/Day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横巻き 11"/>
          <p:cNvSpPr/>
          <p:nvPr/>
        </p:nvSpPr>
        <p:spPr>
          <a:xfrm>
            <a:off x="7150289" y="1814907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143M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動作設定ボタン : 戻る 5">
            <a:hlinkClick r:id="rId2" action="ppaction://hlinksldjump" highlightClick="1"/>
          </p:cNvPr>
          <p:cNvSpPr/>
          <p:nvPr/>
        </p:nvSpPr>
        <p:spPr>
          <a:xfrm>
            <a:off x="8413357" y="93849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3641174"/>
            <a:ext cx="5612130" cy="2884170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632" y="476672"/>
            <a:ext cx="5612130" cy="2884170"/>
          </a:xfrm>
          <a:prstGeom prst="rect">
            <a:avLst/>
          </a:prstGeom>
        </p:spPr>
      </p:pic>
      <p:sp>
        <p:nvSpPr>
          <p:cNvPr id="11" name="横巻き 10"/>
          <p:cNvSpPr/>
          <p:nvPr/>
        </p:nvSpPr>
        <p:spPr>
          <a:xfrm>
            <a:off x="7126244" y="5485266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1.4GB/Day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横巻き 11"/>
          <p:cNvSpPr/>
          <p:nvPr/>
        </p:nvSpPr>
        <p:spPr>
          <a:xfrm>
            <a:off x="7142958" y="1890765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803M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動作設定ボタン : 戻る 5">
            <a:hlinkClick r:id="rId2" action="ppaction://hlinksldjump" highlightClick="1"/>
          </p:cNvPr>
          <p:cNvSpPr/>
          <p:nvPr/>
        </p:nvSpPr>
        <p:spPr>
          <a:xfrm>
            <a:off x="8424428" y="94163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3685190"/>
            <a:ext cx="5612130" cy="2884170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632" y="472822"/>
            <a:ext cx="5612130" cy="2884170"/>
          </a:xfrm>
          <a:prstGeom prst="rect">
            <a:avLst/>
          </a:prstGeom>
        </p:spPr>
      </p:pic>
      <p:sp>
        <p:nvSpPr>
          <p:cNvPr id="11" name="横巻き 10"/>
          <p:cNvSpPr/>
          <p:nvPr/>
        </p:nvSpPr>
        <p:spPr>
          <a:xfrm>
            <a:off x="7126244" y="5506499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309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MB/Day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横巻き 11"/>
          <p:cNvSpPr/>
          <p:nvPr/>
        </p:nvSpPr>
        <p:spPr>
          <a:xfrm>
            <a:off x="7142958" y="1896494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1</a:t>
            </a:r>
            <a:r>
              <a:rPr lang="en-US" altLang="ja-JP" sz="2000" dirty="0" smtClean="0">
                <a:solidFill>
                  <a:schemeClr val="tx1"/>
                </a:solidFill>
              </a:rPr>
              <a:t>G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動作設定ボタン : 戻る 5">
            <a:hlinkClick r:id="rId2" action="ppaction://hlinksldjump" highlightClick="1"/>
          </p:cNvPr>
          <p:cNvSpPr/>
          <p:nvPr/>
        </p:nvSpPr>
        <p:spPr>
          <a:xfrm>
            <a:off x="8388424" y="116632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3641174"/>
            <a:ext cx="5612130" cy="2884170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632" y="504664"/>
            <a:ext cx="5612130" cy="2884170"/>
          </a:xfrm>
          <a:prstGeom prst="rect">
            <a:avLst/>
          </a:prstGeom>
        </p:spPr>
      </p:pic>
      <p:sp>
        <p:nvSpPr>
          <p:cNvPr id="11" name="横巻き 10"/>
          <p:cNvSpPr/>
          <p:nvPr/>
        </p:nvSpPr>
        <p:spPr>
          <a:xfrm>
            <a:off x="7126243" y="5445224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12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MB/Day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横巻き 11"/>
          <p:cNvSpPr/>
          <p:nvPr/>
        </p:nvSpPr>
        <p:spPr>
          <a:xfrm>
            <a:off x="7142958" y="1918757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12M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動作設定ボタン : 戻る 5">
            <a:hlinkClick r:id="rId2" action="ppaction://hlinksldjump" highlightClick="1"/>
          </p:cNvPr>
          <p:cNvSpPr/>
          <p:nvPr/>
        </p:nvSpPr>
        <p:spPr>
          <a:xfrm>
            <a:off x="8403596" y="116632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3073" y="3592200"/>
            <a:ext cx="5612130" cy="2884170"/>
          </a:xfrm>
          <a:prstGeom prst="rect">
            <a:avLst/>
          </a:prstGeom>
        </p:spPr>
      </p:pic>
      <p:pic>
        <p:nvPicPr>
          <p:cNvPr id="9" name="図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3073" y="476672"/>
            <a:ext cx="5612130" cy="2884170"/>
          </a:xfrm>
          <a:prstGeom prst="rect">
            <a:avLst/>
          </a:prstGeom>
        </p:spPr>
      </p:pic>
      <p:sp>
        <p:nvSpPr>
          <p:cNvPr id="10" name="横巻き 9"/>
          <p:cNvSpPr/>
          <p:nvPr/>
        </p:nvSpPr>
        <p:spPr>
          <a:xfrm>
            <a:off x="7139685" y="5417359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180MB/Day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横巻き 10"/>
          <p:cNvSpPr/>
          <p:nvPr/>
        </p:nvSpPr>
        <p:spPr>
          <a:xfrm>
            <a:off x="7142958" y="1888840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7M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022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動作設定ボタン : 戻る 5">
            <a:hlinkClick r:id="rId2" action="ppaction://hlinksldjump" highlightClick="1"/>
          </p:cNvPr>
          <p:cNvSpPr/>
          <p:nvPr/>
        </p:nvSpPr>
        <p:spPr>
          <a:xfrm>
            <a:off x="8412222" y="116632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8655" y="3646949"/>
            <a:ext cx="5612130" cy="2884170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8655" y="476672"/>
            <a:ext cx="5612130" cy="2884170"/>
          </a:xfrm>
          <a:prstGeom prst="rect">
            <a:avLst/>
          </a:prstGeom>
        </p:spPr>
      </p:pic>
      <p:sp>
        <p:nvSpPr>
          <p:cNvPr id="11" name="横巻き 10"/>
          <p:cNvSpPr/>
          <p:nvPr/>
        </p:nvSpPr>
        <p:spPr>
          <a:xfrm>
            <a:off x="7126244" y="5468258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107MB/Day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横巻き 11"/>
          <p:cNvSpPr/>
          <p:nvPr/>
        </p:nvSpPr>
        <p:spPr>
          <a:xfrm>
            <a:off x="7141981" y="1888840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0.7M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動作設定ボタン : 戻る 5">
            <a:hlinkClick r:id="rId2" action="ppaction://hlinksldjump" highlightClick="1"/>
          </p:cNvPr>
          <p:cNvSpPr/>
          <p:nvPr/>
        </p:nvSpPr>
        <p:spPr>
          <a:xfrm>
            <a:off x="8424428" y="116632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840" y="3681591"/>
            <a:ext cx="5612130" cy="2884170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0840" y="476672"/>
            <a:ext cx="5612130" cy="2884170"/>
          </a:xfrm>
          <a:prstGeom prst="rect">
            <a:avLst/>
          </a:prstGeom>
        </p:spPr>
      </p:pic>
      <p:sp>
        <p:nvSpPr>
          <p:cNvPr id="11" name="横巻き 10"/>
          <p:cNvSpPr/>
          <p:nvPr/>
        </p:nvSpPr>
        <p:spPr>
          <a:xfrm>
            <a:off x="7142957" y="5445224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121MB/Day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横巻き 11"/>
          <p:cNvSpPr/>
          <p:nvPr/>
        </p:nvSpPr>
        <p:spPr>
          <a:xfrm>
            <a:off x="7142958" y="1890765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2.7M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動作設定ボタン : 戻る 6">
            <a:hlinkClick r:id="rId2" action="ppaction://hlinksldjump" highlightClick="1"/>
          </p:cNvPr>
          <p:cNvSpPr/>
          <p:nvPr/>
        </p:nvSpPr>
        <p:spPr>
          <a:xfrm>
            <a:off x="8316416" y="167989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8366" y="3681553"/>
            <a:ext cx="5612130" cy="2884170"/>
          </a:xfrm>
          <a:prstGeom prst="rect">
            <a:avLst/>
          </a:prstGeom>
        </p:spPr>
      </p:pic>
      <p:pic>
        <p:nvPicPr>
          <p:cNvPr id="11" name="図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632" y="476672"/>
            <a:ext cx="5612130" cy="2884170"/>
          </a:xfrm>
          <a:prstGeom prst="rect">
            <a:avLst/>
          </a:prstGeom>
        </p:spPr>
      </p:pic>
      <p:sp>
        <p:nvSpPr>
          <p:cNvPr id="12" name="横巻き 11"/>
          <p:cNvSpPr/>
          <p:nvPr/>
        </p:nvSpPr>
        <p:spPr>
          <a:xfrm>
            <a:off x="7154978" y="5534491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1.3GB/Day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横巻き 12"/>
          <p:cNvSpPr/>
          <p:nvPr/>
        </p:nvSpPr>
        <p:spPr>
          <a:xfrm>
            <a:off x="7142958" y="1890765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5M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動作設定ボタン : 戻る 5">
            <a:hlinkClick r:id="rId2" action="ppaction://hlinksldjump" highlightClick="1"/>
          </p:cNvPr>
          <p:cNvSpPr/>
          <p:nvPr/>
        </p:nvSpPr>
        <p:spPr>
          <a:xfrm>
            <a:off x="8388424" y="116632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1789" y="3713182"/>
            <a:ext cx="5612130" cy="2884170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1789" y="472822"/>
            <a:ext cx="5612130" cy="2884170"/>
          </a:xfrm>
          <a:prstGeom prst="rect">
            <a:avLst/>
          </a:prstGeom>
        </p:spPr>
      </p:pic>
      <p:sp>
        <p:nvSpPr>
          <p:cNvPr id="11" name="横巻き 10"/>
          <p:cNvSpPr/>
          <p:nvPr/>
        </p:nvSpPr>
        <p:spPr>
          <a:xfrm>
            <a:off x="7138401" y="5534491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623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MB/Day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横巻き 11"/>
          <p:cNvSpPr/>
          <p:nvPr/>
        </p:nvSpPr>
        <p:spPr>
          <a:xfrm>
            <a:off x="7142958" y="1886915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21M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動作設定ボタン : 戻る 5">
            <a:hlinkClick r:id="rId2" action="ppaction://hlinksldjump" highlightClick="1"/>
          </p:cNvPr>
          <p:cNvSpPr/>
          <p:nvPr/>
        </p:nvSpPr>
        <p:spPr>
          <a:xfrm>
            <a:off x="8403596" y="116632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3736181"/>
            <a:ext cx="5612130" cy="2884170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9632" y="472822"/>
            <a:ext cx="5612130" cy="2884170"/>
          </a:xfrm>
          <a:prstGeom prst="rect">
            <a:avLst/>
          </a:prstGeom>
        </p:spPr>
      </p:pic>
      <p:sp>
        <p:nvSpPr>
          <p:cNvPr id="11" name="横巻き 10"/>
          <p:cNvSpPr/>
          <p:nvPr/>
        </p:nvSpPr>
        <p:spPr>
          <a:xfrm>
            <a:off x="7126244" y="5557490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129MB/Day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横巻き 11"/>
          <p:cNvSpPr/>
          <p:nvPr/>
        </p:nvSpPr>
        <p:spPr>
          <a:xfrm>
            <a:off x="7142958" y="1886915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0.2M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GTS Connections (1)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032448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Calibri" pitchFamily="34" charset="0"/>
              </a:rPr>
              <a:t>Topics:</a:t>
            </a:r>
          </a:p>
          <a:p>
            <a:pPr lvl="1"/>
            <a:r>
              <a:rPr lang="en-US" altLang="ja-JP" dirty="0" smtClean="0">
                <a:latin typeface="Calibri" pitchFamily="34" charset="0"/>
              </a:rPr>
              <a:t>Establishment of direct link with Offenbach, Oct. 2012</a:t>
            </a:r>
          </a:p>
          <a:p>
            <a:pPr lvl="1"/>
            <a:r>
              <a:rPr lang="en-US" altLang="ja-JP" dirty="0" smtClean="0">
                <a:latin typeface="Calibri" pitchFamily="34" charset="0"/>
              </a:rPr>
              <a:t>Entire replacement </a:t>
            </a:r>
            <a:r>
              <a:rPr lang="en-US" altLang="ja-JP" dirty="0">
                <a:latin typeface="Calibri" pitchFamily="34" charset="0"/>
              </a:rPr>
              <a:t>of </a:t>
            </a:r>
            <a:r>
              <a:rPr lang="en-US" altLang="ja-JP" dirty="0" smtClean="0">
                <a:latin typeface="Calibri" pitchFamily="34" charset="0"/>
              </a:rPr>
              <a:t>MSS, </a:t>
            </a:r>
            <a:r>
              <a:rPr lang="en-US" altLang="ja-JP" dirty="0">
                <a:latin typeface="Calibri" pitchFamily="34" charset="0"/>
              </a:rPr>
              <a:t>Oct. </a:t>
            </a:r>
            <a:r>
              <a:rPr lang="en-US" altLang="ja-JP" dirty="0" smtClean="0">
                <a:latin typeface="Calibri" pitchFamily="34" charset="0"/>
              </a:rPr>
              <a:t>2013</a:t>
            </a:r>
          </a:p>
          <a:p>
            <a:pPr lvl="1"/>
            <a:r>
              <a:rPr lang="en-US" altLang="ja-JP" dirty="0" smtClean="0"/>
              <a:t>Migration </a:t>
            </a:r>
            <a:r>
              <a:rPr lang="en-US" altLang="ja-JP" dirty="0"/>
              <a:t>the </a:t>
            </a:r>
            <a:r>
              <a:rPr lang="en-US" altLang="ja-JP" dirty="0" smtClean="0"/>
              <a:t>previous </a:t>
            </a:r>
            <a:r>
              <a:rPr lang="en-US" altLang="ja-JP" dirty="0"/>
              <a:t>RMDCN (Orange Business Services) to </a:t>
            </a:r>
            <a:r>
              <a:rPr lang="en-US" altLang="ja-JP" dirty="0" smtClean="0"/>
              <a:t>RMDCN-NG (</a:t>
            </a:r>
            <a:r>
              <a:rPr lang="en-US" altLang="ja-JP" dirty="0" err="1" smtClean="0"/>
              <a:t>Interoute</a:t>
            </a:r>
            <a:r>
              <a:rPr lang="en-US" altLang="ja-JP" dirty="0"/>
              <a:t>); Feb 2014</a:t>
            </a:r>
            <a:endParaRPr lang="ja-JP" altLang="ja-JP" dirty="0">
              <a:latin typeface="Calibri" pitchFamily="34" charset="0"/>
            </a:endParaRPr>
          </a:p>
          <a:p>
            <a:pPr lvl="1"/>
            <a:r>
              <a:rPr lang="en-US" altLang="ja-JP" dirty="0" err="1"/>
              <a:t>Météo</a:t>
            </a:r>
            <a:r>
              <a:rPr lang="en-US" altLang="ja-JP" dirty="0"/>
              <a:t>-France and JMA will establish the direct link in a short time.</a:t>
            </a:r>
            <a:endParaRPr lang="en-US" altLang="ja-JP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動作設定ボタン : 戻る 20">
            <a:hlinkClick r:id="rId2" action="ppaction://hlinksldjump" highlightClick="1"/>
          </p:cNvPr>
          <p:cNvSpPr/>
          <p:nvPr/>
        </p:nvSpPr>
        <p:spPr>
          <a:xfrm>
            <a:off x="8388424" y="143289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054407" y="5085184"/>
            <a:ext cx="1961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1600" dirty="0" smtClean="0">
                <a:latin typeface="Calibri" pitchFamily="34" charset="0"/>
              </a:rPr>
              <a:t>Bandwidth 100Mbps</a:t>
            </a:r>
            <a:endParaRPr lang="ja-JP" altLang="en-US" sz="1600" dirty="0">
              <a:latin typeface="Calibri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11560" y="76470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2400" dirty="0" smtClean="0">
                <a:latin typeface="Calibri" pitchFamily="34" charset="0"/>
              </a:rPr>
              <a:t>WIS part-B Internet Traffic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10" name="横巻き 9"/>
          <p:cNvSpPr/>
          <p:nvPr/>
        </p:nvSpPr>
        <p:spPr>
          <a:xfrm>
            <a:off x="7126244" y="2968398"/>
            <a:ext cx="1794781" cy="1252690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Downloading data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236G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1901929"/>
            <a:ext cx="5612130" cy="31832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/>
        </p:nvSpPr>
        <p:spPr>
          <a:xfrm>
            <a:off x="899592" y="1844824"/>
            <a:ext cx="6552728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pitchFamily="34" charset="0"/>
              </a:rPr>
              <a:t>GTS Connections (2)</a:t>
            </a:r>
            <a:endParaRPr kumimoji="1" lang="ja-JP" altLang="en-US" dirty="0"/>
          </a:p>
        </p:txBody>
      </p:sp>
      <p:sp>
        <p:nvSpPr>
          <p:cNvPr id="6" name="雲 5"/>
          <p:cNvSpPr/>
          <p:nvPr/>
        </p:nvSpPr>
        <p:spPr bwMode="auto">
          <a:xfrm>
            <a:off x="3307552" y="3046804"/>
            <a:ext cx="2176598" cy="845747"/>
          </a:xfrm>
          <a:prstGeom prst="clou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altLang="ja-JP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雲 6"/>
          <p:cNvSpPr/>
          <p:nvPr/>
        </p:nvSpPr>
        <p:spPr bwMode="auto">
          <a:xfrm>
            <a:off x="5639735" y="3103302"/>
            <a:ext cx="1768387" cy="823326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altLang="ja-JP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雲 7"/>
          <p:cNvSpPr/>
          <p:nvPr/>
        </p:nvSpPr>
        <p:spPr bwMode="auto">
          <a:xfrm>
            <a:off x="1116714" y="3103302"/>
            <a:ext cx="1909732" cy="823326"/>
          </a:xfrm>
          <a:prstGeom prst="cloud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altLang="ja-JP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テキスト ボックス 172"/>
          <p:cNvSpPr txBox="1">
            <a:spLocks noChangeArrowheads="1"/>
          </p:cNvSpPr>
          <p:nvPr/>
        </p:nvSpPr>
        <p:spPr bwMode="auto">
          <a:xfrm>
            <a:off x="3353417" y="2659970"/>
            <a:ext cx="872874" cy="2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10M </a:t>
            </a:r>
            <a:r>
              <a:rPr lang="en-US" altLang="ja-JP" sz="1400" dirty="0">
                <a:latin typeface="Calibri" pitchFamily="34" charset="0"/>
                <a:ea typeface="Arial Unicode MS" pitchFamily="50" charset="-128"/>
                <a:cs typeface="Arial" charset="0"/>
              </a:rPr>
              <a:t>x 2</a:t>
            </a:r>
            <a:endParaRPr lang="ja-JP" altLang="en-US" sz="140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" name="テキスト ボックス 172"/>
          <p:cNvSpPr txBox="1">
            <a:spLocks noChangeArrowheads="1"/>
          </p:cNvSpPr>
          <p:nvPr/>
        </p:nvSpPr>
        <p:spPr bwMode="auto">
          <a:xfrm>
            <a:off x="5286374" y="2651314"/>
            <a:ext cx="872874" cy="2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2M </a:t>
            </a:r>
            <a:endParaRPr lang="ja-JP" altLang="en-US" sz="140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2" name="テキスト ボックス 172"/>
          <p:cNvSpPr txBox="1">
            <a:spLocks noChangeArrowheads="1"/>
          </p:cNvSpPr>
          <p:nvPr/>
        </p:nvSpPr>
        <p:spPr bwMode="auto">
          <a:xfrm>
            <a:off x="1374596" y="2651314"/>
            <a:ext cx="872874" cy="2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100M </a:t>
            </a:r>
            <a:endParaRPr lang="ja-JP" altLang="en-US" sz="140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3" name="角丸四角形 104"/>
          <p:cNvSpPr>
            <a:spLocks noChangeArrowheads="1"/>
          </p:cNvSpPr>
          <p:nvPr/>
        </p:nvSpPr>
        <p:spPr bwMode="auto">
          <a:xfrm>
            <a:off x="7335868" y="2481818"/>
            <a:ext cx="1109332" cy="32260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1600" dirty="0">
                <a:latin typeface="Calibri" pitchFamily="34" charset="0"/>
                <a:cs typeface="Arial" charset="0"/>
              </a:rPr>
              <a:t>Seoul</a:t>
            </a:r>
            <a:endParaRPr lang="ja-JP" altLang="en-US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14" name="角丸四角形 105"/>
          <p:cNvSpPr>
            <a:spLocks noChangeArrowheads="1"/>
          </p:cNvSpPr>
          <p:nvPr/>
        </p:nvSpPr>
        <p:spPr bwMode="auto">
          <a:xfrm>
            <a:off x="7335868" y="1973331"/>
            <a:ext cx="1458336" cy="32385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1600" dirty="0">
                <a:latin typeface="Calibri" pitchFamily="34" charset="0"/>
                <a:cs typeface="Arial" charset="0"/>
              </a:rPr>
              <a:t>Khabarovsk</a:t>
            </a:r>
            <a:endParaRPr lang="ja-JP" altLang="en-US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15" name="円柱 14"/>
          <p:cNvSpPr/>
          <p:nvPr/>
        </p:nvSpPr>
        <p:spPr bwMode="auto">
          <a:xfrm rot="5400000">
            <a:off x="6685742" y="2086231"/>
            <a:ext cx="169497" cy="282689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円柱 15"/>
          <p:cNvSpPr/>
          <p:nvPr/>
        </p:nvSpPr>
        <p:spPr bwMode="auto">
          <a:xfrm rot="5400000">
            <a:off x="6685742" y="2312225"/>
            <a:ext cx="169497" cy="282689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6890069" y="2145854"/>
            <a:ext cx="434841" cy="73964"/>
          </a:xfrm>
          <a:custGeom>
            <a:avLst/>
            <a:gdLst>
              <a:gd name="connsiteX0" fmla="*/ 0 w 443060"/>
              <a:gd name="connsiteY0" fmla="*/ 94268 h 94268"/>
              <a:gd name="connsiteX1" fmla="*/ 179109 w 443060"/>
              <a:gd name="connsiteY1" fmla="*/ 84841 h 94268"/>
              <a:gd name="connsiteX2" fmla="*/ 443060 w 443060"/>
              <a:gd name="connsiteY2" fmla="*/ 0 h 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060" h="94268">
                <a:moveTo>
                  <a:pt x="0" y="94268"/>
                </a:moveTo>
                <a:lnTo>
                  <a:pt x="179109" y="84841"/>
                </a:lnTo>
                <a:cubicBezTo>
                  <a:pt x="252952" y="69130"/>
                  <a:pt x="348006" y="34565"/>
                  <a:pt x="443060" y="0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18" name="フリーフォーム 17"/>
          <p:cNvSpPr/>
          <p:nvPr/>
        </p:nvSpPr>
        <p:spPr>
          <a:xfrm>
            <a:off x="6899322" y="2456503"/>
            <a:ext cx="425589" cy="177515"/>
          </a:xfrm>
          <a:custGeom>
            <a:avLst/>
            <a:gdLst>
              <a:gd name="connsiteX0" fmla="*/ 0 w 433633"/>
              <a:gd name="connsiteY0" fmla="*/ 0 h 226244"/>
              <a:gd name="connsiteX1" fmla="*/ 179109 w 433633"/>
              <a:gd name="connsiteY1" fmla="*/ 94268 h 226244"/>
              <a:gd name="connsiteX2" fmla="*/ 433633 w 433633"/>
              <a:gd name="connsiteY2" fmla="*/ 226244 h 2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633" h="226244">
                <a:moveTo>
                  <a:pt x="0" y="0"/>
                </a:moveTo>
                <a:lnTo>
                  <a:pt x="179109" y="94268"/>
                </a:lnTo>
                <a:lnTo>
                  <a:pt x="433633" y="226244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4487652" y="2604431"/>
            <a:ext cx="228213" cy="1672823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4422111" y="2594815"/>
            <a:ext cx="369558" cy="1977451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1" name="フリーフォーム 20"/>
          <p:cNvSpPr/>
          <p:nvPr/>
        </p:nvSpPr>
        <p:spPr>
          <a:xfrm>
            <a:off x="4351439" y="2594815"/>
            <a:ext cx="369558" cy="2372941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2" name="フリーフォーム 21"/>
          <p:cNvSpPr/>
          <p:nvPr/>
        </p:nvSpPr>
        <p:spPr>
          <a:xfrm flipH="1">
            <a:off x="3943601" y="2594815"/>
            <a:ext cx="369558" cy="2356746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3" name="フリーフォーム 22"/>
          <p:cNvSpPr/>
          <p:nvPr/>
        </p:nvSpPr>
        <p:spPr>
          <a:xfrm flipH="1">
            <a:off x="3872930" y="2594815"/>
            <a:ext cx="369558" cy="1977451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4" name="フリーフォーム 23"/>
          <p:cNvSpPr/>
          <p:nvPr/>
        </p:nvSpPr>
        <p:spPr>
          <a:xfrm flipH="1">
            <a:off x="3943602" y="2594815"/>
            <a:ext cx="228213" cy="1672823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6" name="フリーフォーム 25"/>
          <p:cNvSpPr/>
          <p:nvPr/>
        </p:nvSpPr>
        <p:spPr>
          <a:xfrm>
            <a:off x="1823436" y="2594816"/>
            <a:ext cx="494705" cy="1581960"/>
          </a:xfrm>
          <a:custGeom>
            <a:avLst/>
            <a:gdLst>
              <a:gd name="connsiteX0" fmla="*/ 480767 w 518474"/>
              <a:gd name="connsiteY0" fmla="*/ 0 h 2634791"/>
              <a:gd name="connsiteX1" fmla="*/ 480767 w 518474"/>
              <a:gd name="connsiteY1" fmla="*/ 1310326 h 2634791"/>
              <a:gd name="connsiteX2" fmla="*/ 254524 w 518474"/>
              <a:gd name="connsiteY2" fmla="*/ 2422688 h 2634791"/>
              <a:gd name="connsiteX3" fmla="*/ 0 w 518474"/>
              <a:gd name="connsiteY3" fmla="*/ 2582944 h 263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4" h="2634791">
                <a:moveTo>
                  <a:pt x="480767" y="0"/>
                </a:moveTo>
                <a:cubicBezTo>
                  <a:pt x="499620" y="453272"/>
                  <a:pt x="518474" y="906545"/>
                  <a:pt x="480767" y="1310326"/>
                </a:cubicBezTo>
                <a:cubicBezTo>
                  <a:pt x="443060" y="1714107"/>
                  <a:pt x="334652" y="2210585"/>
                  <a:pt x="254524" y="2422688"/>
                </a:cubicBezTo>
                <a:cubicBezTo>
                  <a:pt x="174396" y="2634791"/>
                  <a:pt x="87198" y="2608867"/>
                  <a:pt x="0" y="2582944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7" name="フリーフォーム 26"/>
          <p:cNvSpPr/>
          <p:nvPr/>
        </p:nvSpPr>
        <p:spPr>
          <a:xfrm>
            <a:off x="1894108" y="2594815"/>
            <a:ext cx="494705" cy="2274345"/>
          </a:xfrm>
          <a:custGeom>
            <a:avLst/>
            <a:gdLst>
              <a:gd name="connsiteX0" fmla="*/ 480767 w 518474"/>
              <a:gd name="connsiteY0" fmla="*/ 0 h 2634791"/>
              <a:gd name="connsiteX1" fmla="*/ 480767 w 518474"/>
              <a:gd name="connsiteY1" fmla="*/ 1310326 h 2634791"/>
              <a:gd name="connsiteX2" fmla="*/ 254524 w 518474"/>
              <a:gd name="connsiteY2" fmla="*/ 2422688 h 2634791"/>
              <a:gd name="connsiteX3" fmla="*/ 0 w 518474"/>
              <a:gd name="connsiteY3" fmla="*/ 2582944 h 263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4" h="2634791">
                <a:moveTo>
                  <a:pt x="480767" y="0"/>
                </a:moveTo>
                <a:cubicBezTo>
                  <a:pt x="499620" y="453272"/>
                  <a:pt x="518474" y="906545"/>
                  <a:pt x="480767" y="1310326"/>
                </a:cubicBezTo>
                <a:cubicBezTo>
                  <a:pt x="443060" y="1714107"/>
                  <a:pt x="334652" y="2210585"/>
                  <a:pt x="254524" y="2422688"/>
                </a:cubicBezTo>
                <a:cubicBezTo>
                  <a:pt x="174396" y="2634791"/>
                  <a:pt x="87198" y="2608867"/>
                  <a:pt x="0" y="2582944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9" name="角丸四角形 28"/>
          <p:cNvSpPr/>
          <p:nvPr/>
        </p:nvSpPr>
        <p:spPr bwMode="auto">
          <a:xfrm>
            <a:off x="323528" y="3950781"/>
            <a:ext cx="1585036" cy="3954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 smtClean="0">
                <a:latin typeface="Calibri" pitchFamily="34" charset="0"/>
                <a:cs typeface="Arial" pitchFamily="34" charset="0"/>
              </a:rPr>
              <a:t>DAR Users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323528" y="4437112"/>
            <a:ext cx="1585036" cy="79208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200" dirty="0" smtClean="0">
                <a:latin typeface="Calibri" pitchFamily="34" charset="0"/>
              </a:rPr>
              <a:t>NMHS users of MTSAT Imagery and High-resolution GSM</a:t>
            </a:r>
            <a:endParaRPr lang="ja-JP" altLang="en-US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2555776" y="4459269"/>
            <a:ext cx="1410041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Melbourne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角丸四角形 31"/>
          <p:cNvSpPr/>
          <p:nvPr/>
        </p:nvSpPr>
        <p:spPr bwMode="auto">
          <a:xfrm>
            <a:off x="2555776" y="4063778"/>
            <a:ext cx="1402282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Washington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角丸四角形 32"/>
          <p:cNvSpPr/>
          <p:nvPr/>
        </p:nvSpPr>
        <p:spPr bwMode="auto">
          <a:xfrm>
            <a:off x="2742175" y="4854759"/>
            <a:ext cx="1182103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Beijing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角丸四角形 33"/>
          <p:cNvSpPr/>
          <p:nvPr/>
        </p:nvSpPr>
        <p:spPr bwMode="auto">
          <a:xfrm>
            <a:off x="4718086" y="4854759"/>
            <a:ext cx="1182103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Exeter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4718087" y="4063778"/>
            <a:ext cx="1294074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New Delhi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角丸四角形 35"/>
          <p:cNvSpPr/>
          <p:nvPr/>
        </p:nvSpPr>
        <p:spPr bwMode="auto">
          <a:xfrm>
            <a:off x="4718087" y="4459269"/>
            <a:ext cx="1294074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EUMETSAT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テキスト ボックス 172"/>
          <p:cNvSpPr txBox="1">
            <a:spLocks noChangeArrowheads="1"/>
          </p:cNvSpPr>
          <p:nvPr/>
        </p:nvSpPr>
        <p:spPr bwMode="auto">
          <a:xfrm>
            <a:off x="6346457" y="2538317"/>
            <a:ext cx="872874" cy="2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128K </a:t>
            </a:r>
            <a:endParaRPr lang="ja-JP" altLang="en-US" sz="140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39" name="テキスト ボックス 172"/>
          <p:cNvSpPr txBox="1">
            <a:spLocks noChangeArrowheads="1"/>
          </p:cNvSpPr>
          <p:nvPr/>
        </p:nvSpPr>
        <p:spPr bwMode="auto">
          <a:xfrm>
            <a:off x="6346457" y="1916832"/>
            <a:ext cx="872874" cy="2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64K </a:t>
            </a:r>
            <a:endParaRPr lang="ja-JP" altLang="en-US" sz="140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40" name="フリーフォーム 39"/>
          <p:cNvSpPr/>
          <p:nvPr/>
        </p:nvSpPr>
        <p:spPr>
          <a:xfrm flipH="1">
            <a:off x="6275785" y="2594815"/>
            <a:ext cx="565378" cy="1581961"/>
          </a:xfrm>
          <a:custGeom>
            <a:avLst/>
            <a:gdLst>
              <a:gd name="connsiteX0" fmla="*/ 480767 w 518474"/>
              <a:gd name="connsiteY0" fmla="*/ 0 h 2634791"/>
              <a:gd name="connsiteX1" fmla="*/ 480767 w 518474"/>
              <a:gd name="connsiteY1" fmla="*/ 1310326 h 2634791"/>
              <a:gd name="connsiteX2" fmla="*/ 254524 w 518474"/>
              <a:gd name="connsiteY2" fmla="*/ 2422688 h 2634791"/>
              <a:gd name="connsiteX3" fmla="*/ 0 w 518474"/>
              <a:gd name="connsiteY3" fmla="*/ 2582944 h 263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4" h="2634791">
                <a:moveTo>
                  <a:pt x="480767" y="0"/>
                </a:moveTo>
                <a:cubicBezTo>
                  <a:pt x="499620" y="453272"/>
                  <a:pt x="518474" y="906545"/>
                  <a:pt x="480767" y="1310326"/>
                </a:cubicBezTo>
                <a:cubicBezTo>
                  <a:pt x="443060" y="1714107"/>
                  <a:pt x="334652" y="2210585"/>
                  <a:pt x="254524" y="2422688"/>
                </a:cubicBezTo>
                <a:cubicBezTo>
                  <a:pt x="174396" y="2634791"/>
                  <a:pt x="87198" y="2608867"/>
                  <a:pt x="0" y="2582944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41" name="フリーフォーム 40"/>
          <p:cNvSpPr/>
          <p:nvPr/>
        </p:nvSpPr>
        <p:spPr>
          <a:xfrm flipH="1">
            <a:off x="6205113" y="2594815"/>
            <a:ext cx="636050" cy="1977451"/>
          </a:xfrm>
          <a:custGeom>
            <a:avLst/>
            <a:gdLst>
              <a:gd name="connsiteX0" fmla="*/ 480767 w 518474"/>
              <a:gd name="connsiteY0" fmla="*/ 0 h 2634791"/>
              <a:gd name="connsiteX1" fmla="*/ 480767 w 518474"/>
              <a:gd name="connsiteY1" fmla="*/ 1310326 h 2634791"/>
              <a:gd name="connsiteX2" fmla="*/ 254524 w 518474"/>
              <a:gd name="connsiteY2" fmla="*/ 2422688 h 2634791"/>
              <a:gd name="connsiteX3" fmla="*/ 0 w 518474"/>
              <a:gd name="connsiteY3" fmla="*/ 2582944 h 263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4" h="2634791">
                <a:moveTo>
                  <a:pt x="480767" y="0"/>
                </a:moveTo>
                <a:cubicBezTo>
                  <a:pt x="499620" y="453272"/>
                  <a:pt x="518474" y="906545"/>
                  <a:pt x="480767" y="1310326"/>
                </a:cubicBezTo>
                <a:cubicBezTo>
                  <a:pt x="443060" y="1714107"/>
                  <a:pt x="334652" y="2210585"/>
                  <a:pt x="254524" y="2422688"/>
                </a:cubicBezTo>
                <a:cubicBezTo>
                  <a:pt x="174396" y="2634791"/>
                  <a:pt x="87198" y="2608867"/>
                  <a:pt x="0" y="2582944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42" name="フリーフォーム 41"/>
          <p:cNvSpPr/>
          <p:nvPr/>
        </p:nvSpPr>
        <p:spPr>
          <a:xfrm flipH="1">
            <a:off x="6134441" y="2594815"/>
            <a:ext cx="706722" cy="2372941"/>
          </a:xfrm>
          <a:custGeom>
            <a:avLst/>
            <a:gdLst>
              <a:gd name="connsiteX0" fmla="*/ 480767 w 518474"/>
              <a:gd name="connsiteY0" fmla="*/ 0 h 2634791"/>
              <a:gd name="connsiteX1" fmla="*/ 480767 w 518474"/>
              <a:gd name="connsiteY1" fmla="*/ 1310326 h 2634791"/>
              <a:gd name="connsiteX2" fmla="*/ 254524 w 518474"/>
              <a:gd name="connsiteY2" fmla="*/ 2422688 h 2634791"/>
              <a:gd name="connsiteX3" fmla="*/ 0 w 518474"/>
              <a:gd name="connsiteY3" fmla="*/ 2582944 h 263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4" h="2634791">
                <a:moveTo>
                  <a:pt x="480767" y="0"/>
                </a:moveTo>
                <a:cubicBezTo>
                  <a:pt x="499620" y="453272"/>
                  <a:pt x="518474" y="906545"/>
                  <a:pt x="480767" y="1310326"/>
                </a:cubicBezTo>
                <a:cubicBezTo>
                  <a:pt x="443060" y="1714107"/>
                  <a:pt x="334652" y="2210585"/>
                  <a:pt x="254524" y="2422688"/>
                </a:cubicBezTo>
                <a:cubicBezTo>
                  <a:pt x="174396" y="2634791"/>
                  <a:pt x="87198" y="2608867"/>
                  <a:pt x="0" y="2582944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43" name="角丸四角形 42"/>
          <p:cNvSpPr/>
          <p:nvPr/>
        </p:nvSpPr>
        <p:spPr bwMode="auto">
          <a:xfrm>
            <a:off x="6841163" y="4798260"/>
            <a:ext cx="1189861" cy="3233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Manila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4" name="角丸四角形 43"/>
          <p:cNvSpPr/>
          <p:nvPr/>
        </p:nvSpPr>
        <p:spPr bwMode="auto">
          <a:xfrm>
            <a:off x="6841163" y="4402770"/>
            <a:ext cx="1458238" cy="3233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Hong Kong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5" name="角丸四角形 44"/>
          <p:cNvSpPr/>
          <p:nvPr/>
        </p:nvSpPr>
        <p:spPr bwMode="auto">
          <a:xfrm>
            <a:off x="6841163" y="4007280"/>
            <a:ext cx="1295350" cy="3233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Bangkok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6" name="正方形/長方形 124"/>
          <p:cNvSpPr>
            <a:spLocks noChangeArrowheads="1"/>
          </p:cNvSpPr>
          <p:nvPr/>
        </p:nvSpPr>
        <p:spPr bwMode="auto">
          <a:xfrm>
            <a:off x="5678686" y="3140968"/>
            <a:ext cx="16468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dirty="0">
                <a:latin typeface="Calibri" pitchFamily="34" charset="0"/>
                <a:cs typeface="Arial" charset="0"/>
              </a:rPr>
              <a:t>MPLS</a:t>
            </a:r>
          </a:p>
          <a:p>
            <a:pPr algn="ctr"/>
            <a:r>
              <a:rPr lang="en-US" altLang="ja-JP" sz="1400" dirty="0">
                <a:latin typeface="Calibri" pitchFamily="34" charset="0"/>
                <a:cs typeface="Arial" charset="0"/>
              </a:rPr>
              <a:t>Network</a:t>
            </a:r>
          </a:p>
          <a:p>
            <a:pPr algn="ctr"/>
            <a:r>
              <a:rPr lang="en-US" altLang="ja-JP" sz="1400" dirty="0">
                <a:latin typeface="Calibri" pitchFamily="34" charset="0"/>
                <a:cs typeface="Arial" charset="0"/>
              </a:rPr>
              <a:t>(</a:t>
            </a:r>
            <a:r>
              <a:rPr lang="en-US" altLang="ja-JP" sz="1400" dirty="0" smtClean="0">
                <a:latin typeface="Calibri" pitchFamily="34" charset="0"/>
                <a:cs typeface="Arial" charset="0"/>
              </a:rPr>
              <a:t>NTT-COM)</a:t>
            </a:r>
            <a:endParaRPr lang="en-US" altLang="ja-JP" sz="1400" dirty="0">
              <a:latin typeface="Calibri" pitchFamily="34" charset="0"/>
              <a:cs typeface="Arial" charset="0"/>
            </a:endParaRPr>
          </a:p>
        </p:txBody>
      </p:sp>
      <p:sp>
        <p:nvSpPr>
          <p:cNvPr id="47" name="円柱 46"/>
          <p:cNvSpPr/>
          <p:nvPr/>
        </p:nvSpPr>
        <p:spPr bwMode="auto">
          <a:xfrm rot="10800000">
            <a:off x="5922424" y="2651314"/>
            <a:ext cx="546192" cy="303846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角丸四角形 50"/>
          <p:cNvSpPr/>
          <p:nvPr/>
        </p:nvSpPr>
        <p:spPr bwMode="auto">
          <a:xfrm>
            <a:off x="4716016" y="5265908"/>
            <a:ext cx="1402282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 smtClean="0">
                <a:latin typeface="Calibri" pitchFamily="34" charset="0"/>
                <a:cs typeface="Arial" pitchFamily="34" charset="0"/>
              </a:rPr>
              <a:t>Offenbach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4346458" y="2747215"/>
            <a:ext cx="369558" cy="2770017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37" name="円柱 36"/>
          <p:cNvSpPr/>
          <p:nvPr/>
        </p:nvSpPr>
        <p:spPr bwMode="auto">
          <a:xfrm rot="10800000">
            <a:off x="4084947" y="2651314"/>
            <a:ext cx="546192" cy="303846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正方形/長方形 120"/>
          <p:cNvSpPr>
            <a:spLocks noChangeArrowheads="1"/>
          </p:cNvSpPr>
          <p:nvPr/>
        </p:nvSpPr>
        <p:spPr bwMode="auto">
          <a:xfrm>
            <a:off x="3450893" y="3140968"/>
            <a:ext cx="18712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dirty="0">
                <a:latin typeface="Calibri" pitchFamily="34" charset="0"/>
                <a:cs typeface="Arial" charset="0"/>
              </a:rPr>
              <a:t>RMDCN MPLS</a:t>
            </a:r>
          </a:p>
          <a:p>
            <a:pPr algn="ctr"/>
            <a:r>
              <a:rPr lang="en-US" altLang="ja-JP" sz="1400" dirty="0">
                <a:latin typeface="Calibri" pitchFamily="34" charset="0"/>
                <a:cs typeface="Arial" charset="0"/>
              </a:rPr>
              <a:t>Network</a:t>
            </a:r>
          </a:p>
          <a:p>
            <a:pPr algn="ctr"/>
            <a:r>
              <a:rPr lang="en-US" altLang="ja-JP" sz="1400" dirty="0" smtClean="0">
                <a:latin typeface="Calibri" pitchFamily="34" charset="0"/>
                <a:cs typeface="Arial" charset="0"/>
              </a:rPr>
              <a:t>(</a:t>
            </a:r>
            <a:r>
              <a:rPr lang="en-US" altLang="ja-JP" sz="1400" dirty="0" err="1" smtClean="0">
                <a:latin typeface="Calibri" pitchFamily="34" charset="0"/>
                <a:cs typeface="Arial" charset="0"/>
              </a:rPr>
              <a:t>Interoute</a:t>
            </a:r>
            <a:r>
              <a:rPr lang="en-US" altLang="ja-JP" sz="1400" dirty="0" smtClean="0">
                <a:latin typeface="Calibri" pitchFamily="34" charset="0"/>
                <a:cs typeface="Arial" charset="0"/>
              </a:rPr>
              <a:t>)</a:t>
            </a:r>
            <a:endParaRPr lang="en-US" altLang="ja-JP" sz="1400" dirty="0">
              <a:latin typeface="Calibri" pitchFamily="34" charset="0"/>
              <a:cs typeface="Arial" charset="0"/>
            </a:endParaRPr>
          </a:p>
        </p:txBody>
      </p:sp>
      <p:sp>
        <p:nvSpPr>
          <p:cNvPr id="28" name="正方形/長方形 124"/>
          <p:cNvSpPr>
            <a:spLocks noChangeArrowheads="1"/>
          </p:cNvSpPr>
          <p:nvPr/>
        </p:nvSpPr>
        <p:spPr bwMode="auto">
          <a:xfrm>
            <a:off x="1399403" y="3329297"/>
            <a:ext cx="136417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Calibri" pitchFamily="34" charset="0"/>
                <a:cs typeface="Arial" charset="0"/>
              </a:rPr>
              <a:t>Internet</a:t>
            </a:r>
            <a:endParaRPr lang="en-US" altLang="ja-JP" sz="2000" dirty="0">
              <a:latin typeface="Calibri" pitchFamily="34" charset="0"/>
              <a:cs typeface="Arial" charset="0"/>
            </a:endParaRPr>
          </a:p>
        </p:txBody>
      </p:sp>
      <p:sp>
        <p:nvSpPr>
          <p:cNvPr id="48" name="円柱 47"/>
          <p:cNvSpPr/>
          <p:nvPr/>
        </p:nvSpPr>
        <p:spPr bwMode="auto">
          <a:xfrm rot="10800000">
            <a:off x="2125310" y="2651314"/>
            <a:ext cx="546192" cy="303846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964780" y="2086328"/>
            <a:ext cx="4664366" cy="507864"/>
          </a:xfrm>
          <a:prstGeom prst="roundRect">
            <a:avLst>
              <a:gd name="adj" fmla="val 1132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GISC Tokyo (RTH Tokyo)</a:t>
            </a:r>
            <a:endParaRPr lang="ja-JP" altLang="en-US" sz="20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9" name="テキスト ボックス 172"/>
          <p:cNvSpPr txBox="1">
            <a:spLocks noChangeArrowheads="1"/>
          </p:cNvSpPr>
          <p:nvPr/>
        </p:nvSpPr>
        <p:spPr bwMode="auto">
          <a:xfrm>
            <a:off x="3424089" y="3870613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50M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3" name="テキスト ボックス 172"/>
          <p:cNvSpPr txBox="1">
            <a:spLocks noChangeArrowheads="1"/>
          </p:cNvSpPr>
          <p:nvPr/>
        </p:nvSpPr>
        <p:spPr bwMode="auto">
          <a:xfrm>
            <a:off x="4203182" y="4194073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>
                <a:latin typeface="Calibri" pitchFamily="34" charset="0"/>
                <a:ea typeface="Arial Unicode MS" pitchFamily="50" charset="-128"/>
                <a:cs typeface="Arial" charset="0"/>
              </a:rPr>
              <a:t>4</a:t>
            </a:r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4" name="テキスト ボックス 172"/>
          <p:cNvSpPr txBox="1">
            <a:spLocks noChangeArrowheads="1"/>
          </p:cNvSpPr>
          <p:nvPr/>
        </p:nvSpPr>
        <p:spPr bwMode="auto">
          <a:xfrm>
            <a:off x="4114835" y="4518666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>
                <a:latin typeface="Calibri" pitchFamily="34" charset="0"/>
                <a:ea typeface="Arial Unicode MS" pitchFamily="50" charset="-128"/>
                <a:cs typeface="Arial" charset="0"/>
              </a:rPr>
              <a:t>2</a:t>
            </a:r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0M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5" name="テキスト ボックス 172"/>
          <p:cNvSpPr txBox="1">
            <a:spLocks noChangeArrowheads="1"/>
          </p:cNvSpPr>
          <p:nvPr/>
        </p:nvSpPr>
        <p:spPr bwMode="auto">
          <a:xfrm>
            <a:off x="4117067" y="4916481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>
                <a:latin typeface="Calibri" pitchFamily="34" charset="0"/>
                <a:ea typeface="Arial Unicode MS" pitchFamily="50" charset="-128"/>
                <a:cs typeface="Arial" charset="0"/>
              </a:rPr>
              <a:t>2</a:t>
            </a:r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0M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6" name="テキスト ボックス 172"/>
          <p:cNvSpPr txBox="1">
            <a:spLocks noChangeArrowheads="1"/>
          </p:cNvSpPr>
          <p:nvPr/>
        </p:nvSpPr>
        <p:spPr bwMode="auto">
          <a:xfrm>
            <a:off x="4131174" y="5471646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50M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7" name="テキスト ボックス 172"/>
          <p:cNvSpPr txBox="1">
            <a:spLocks noChangeArrowheads="1"/>
          </p:cNvSpPr>
          <p:nvPr/>
        </p:nvSpPr>
        <p:spPr bwMode="auto">
          <a:xfrm>
            <a:off x="3635896" y="4509120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2M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8" name="テキスト ボックス 172"/>
          <p:cNvSpPr txBox="1">
            <a:spLocks noChangeArrowheads="1"/>
          </p:cNvSpPr>
          <p:nvPr/>
        </p:nvSpPr>
        <p:spPr bwMode="auto">
          <a:xfrm>
            <a:off x="3627118" y="4923130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8M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9" name="テキスト ボックス 172"/>
          <p:cNvSpPr txBox="1">
            <a:spLocks noChangeArrowheads="1"/>
          </p:cNvSpPr>
          <p:nvPr/>
        </p:nvSpPr>
        <p:spPr bwMode="auto">
          <a:xfrm>
            <a:off x="6228184" y="4149080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128K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60" name="テキスト ボックス 172"/>
          <p:cNvSpPr txBox="1">
            <a:spLocks noChangeArrowheads="1"/>
          </p:cNvSpPr>
          <p:nvPr/>
        </p:nvSpPr>
        <p:spPr bwMode="auto">
          <a:xfrm>
            <a:off x="6234615" y="4554730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1M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61" name="テキスト ボックス 172"/>
          <p:cNvSpPr txBox="1">
            <a:spLocks noChangeArrowheads="1"/>
          </p:cNvSpPr>
          <p:nvPr/>
        </p:nvSpPr>
        <p:spPr bwMode="auto">
          <a:xfrm>
            <a:off x="6228184" y="4941168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64K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pitchFamily="34" charset="0"/>
              </a:rPr>
              <a:t>GTS Connections (3)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437561" y="1844824"/>
            <a:ext cx="1961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25</a:t>
            </a:r>
            <a:r>
              <a:rPr lang="en-US" altLang="ja-JP" baseline="30000" dirty="0" smtClean="0">
                <a:latin typeface="Calibri" pitchFamily="34" charset="0"/>
              </a:rPr>
              <a:t>th</a:t>
            </a:r>
            <a:r>
              <a:rPr lang="en-US" altLang="ja-JP" dirty="0" smtClean="0">
                <a:latin typeface="Calibri" pitchFamily="34" charset="0"/>
              </a:rPr>
              <a:t> February 2014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95736" y="5543654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</a:pPr>
            <a:r>
              <a:rPr lang="en-US" altLang="ja-JP" sz="1100" dirty="0" smtClean="0">
                <a:latin typeface="Arial" pitchFamily="34" charset="0"/>
                <a:ea typeface="ＭＳ 明朝" pitchFamily="17" charset="-128"/>
                <a:cs typeface="Times New Roman" pitchFamily="18" charset="0"/>
                <a:hlinkClick r:id="rId2"/>
              </a:rPr>
              <a:t>http://www.jma.go.jp/jma/jma-eng/jma-center/rth/GTS_upgrades.html</a:t>
            </a:r>
            <a:endParaRPr lang="en-US" altLang="ja-JP" dirty="0" smtClean="0"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7" name="図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8" y="2281236"/>
            <a:ext cx="7321654" cy="30919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Daily Volume (1)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>
                <a:latin typeface="Calibri" pitchFamily="34" charset="0"/>
              </a:rPr>
              <a:t>Text, Binary, FAX message and File</a:t>
            </a:r>
            <a:endParaRPr kumimoji="1" lang="ja-JP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1604" y="2492896"/>
            <a:ext cx="62960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Daily Volume (2)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>
                <a:latin typeface="Calibri" pitchFamily="34" charset="0"/>
              </a:rPr>
              <a:t>Occupancy rate (each channel)</a:t>
            </a:r>
            <a:endParaRPr kumimoji="1" lang="ja-JP" altLang="en-US" sz="28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309" y="2578199"/>
            <a:ext cx="34956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0741" y="2578199"/>
            <a:ext cx="34956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フローチャート : 組合せ 7">
            <a:hlinkClick r:id="rId4" action="ppaction://hlinksldjump"/>
          </p:cNvPr>
          <p:cNvSpPr/>
          <p:nvPr/>
        </p:nvSpPr>
        <p:spPr>
          <a:xfrm>
            <a:off x="7956376" y="6133470"/>
            <a:ext cx="360040" cy="39604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pitchFamily="34" charset="0"/>
                <a:cs typeface="Calibri" pitchFamily="34" charset="0"/>
              </a:rPr>
              <a:t>Establishment of the DRS</a:t>
            </a:r>
            <a:endParaRPr kumimoji="1" lang="ja-JP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124743"/>
            <a:ext cx="8153400" cy="2915203"/>
          </a:xfrm>
        </p:spPr>
        <p:txBody>
          <a:bodyPr/>
          <a:lstStyle/>
          <a:p>
            <a:r>
              <a:rPr lang="en-GB" altLang="ja-JP" sz="2000" dirty="0" smtClean="0">
                <a:latin typeface="Calibri" pitchFamily="34" charset="0"/>
                <a:cs typeface="Calibri" pitchFamily="34" charset="0"/>
              </a:rPr>
              <a:t>JMA </a:t>
            </a:r>
            <a:r>
              <a:rPr lang="en-GB" altLang="ja-JP" sz="2000" dirty="0">
                <a:latin typeface="Calibri" pitchFamily="34" charset="0"/>
                <a:cs typeface="Calibri" pitchFamily="34" charset="0"/>
              </a:rPr>
              <a:t>has a plan to </a:t>
            </a:r>
            <a:r>
              <a:rPr lang="en-GB" altLang="ja-JP" sz="2000" dirty="0" smtClean="0">
                <a:latin typeface="Calibri" pitchFamily="34" charset="0"/>
                <a:cs typeface="Calibri" pitchFamily="34" charset="0"/>
              </a:rPr>
              <a:t>establish the Disaster Recovery Site (DRS) at west side of Japan in 2015.</a:t>
            </a:r>
          </a:p>
          <a:p>
            <a:r>
              <a:rPr lang="en-US" altLang="ja-JP" sz="2000" dirty="0" smtClean="0">
                <a:latin typeface="Calibri" pitchFamily="34" charset="0"/>
                <a:cs typeface="Calibri" pitchFamily="34" charset="0"/>
              </a:rPr>
              <a:t>This </a:t>
            </a:r>
            <a:r>
              <a:rPr lang="en-US" altLang="ja-JP" sz="2000" dirty="0">
                <a:latin typeface="Calibri" pitchFamily="34" charset="0"/>
                <a:cs typeface="Calibri" pitchFamily="34" charset="0"/>
              </a:rPr>
              <a:t>geographical location is expected to provide continuous service when the serious disaster is occurred.</a:t>
            </a:r>
          </a:p>
          <a:p>
            <a:r>
              <a:rPr lang="en-US" altLang="ja-JP" sz="2000" dirty="0">
                <a:latin typeface="Calibri" pitchFamily="34" charset="0"/>
                <a:cs typeface="Calibri" pitchFamily="34" charset="0"/>
              </a:rPr>
              <a:t>This DRS will be constructed based on the same system design-architecture as RTH Tokyo and will be connected to MPLS networks.</a:t>
            </a:r>
          </a:p>
          <a:p>
            <a:r>
              <a:rPr lang="en-US" altLang="ja-JP" sz="2000" dirty="0">
                <a:latin typeface="Calibri" pitchFamily="34" charset="0"/>
                <a:cs typeface="Calibri" pitchFamily="34" charset="0"/>
              </a:rPr>
              <a:t>JMA will ask neighboring centers to make arrangements for our new IP address and preliminary connectivity test in 2015.</a:t>
            </a:r>
            <a:endParaRPr lang="en-GB" altLang="ja-JP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2801740" y="4039947"/>
            <a:ext cx="3145880" cy="2621567"/>
            <a:chOff x="2467368" y="2994839"/>
            <a:chExt cx="4150196" cy="345849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368" y="2994839"/>
              <a:ext cx="4150196" cy="3458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二等辺三角形 11"/>
            <p:cNvSpPr/>
            <p:nvPr/>
          </p:nvSpPr>
          <p:spPr>
            <a:xfrm>
              <a:off x="4499992" y="4724087"/>
              <a:ext cx="144016" cy="15784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20701937">
              <a:off x="4680012" y="4796459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500Km</a:t>
              </a:r>
              <a:endParaRPr kumimoji="1" lang="ja-JP" altLang="en-US" sz="1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389014" y="451035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Tokyo</a:t>
              </a:r>
              <a:endParaRPr kumimoji="1" lang="ja-JP" altLang="en-US" dirty="0"/>
            </a:p>
          </p:txBody>
        </p:sp>
        <p:cxnSp>
          <p:nvCxnSpPr>
            <p:cNvPr id="7" name="直線コネクタ 6"/>
            <p:cNvCxnSpPr>
              <a:endCxn id="8" idx="5"/>
            </p:cNvCxnSpPr>
            <p:nvPr/>
          </p:nvCxnSpPr>
          <p:spPr>
            <a:xfrm flipH="1" flipV="1">
              <a:off x="5256076" y="4622015"/>
              <a:ext cx="709002" cy="86289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endCxn id="8" idx="1"/>
            </p:cNvCxnSpPr>
            <p:nvPr/>
          </p:nvCxnSpPr>
          <p:spPr>
            <a:xfrm>
              <a:off x="4499992" y="3429000"/>
              <a:ext cx="684076" cy="1193015"/>
            </a:xfrm>
            <a:prstGeom prst="line">
              <a:avLst/>
            </a:prstGeom>
            <a:ln w="76200" cmpd="dbl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>
              <a:endCxn id="12" idx="1"/>
            </p:cNvCxnSpPr>
            <p:nvPr/>
          </p:nvCxnSpPr>
          <p:spPr>
            <a:xfrm>
              <a:off x="3707904" y="3535594"/>
              <a:ext cx="828092" cy="1267417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>
              <a:stCxn id="12" idx="3"/>
            </p:cNvCxnSpPr>
            <p:nvPr/>
          </p:nvCxnSpPr>
          <p:spPr>
            <a:xfrm>
              <a:off x="4572000" y="4881935"/>
              <a:ext cx="504056" cy="707305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雲 4"/>
            <p:cNvSpPr/>
            <p:nvPr/>
          </p:nvSpPr>
          <p:spPr>
            <a:xfrm>
              <a:off x="3012750" y="3310780"/>
              <a:ext cx="2376264" cy="810672"/>
            </a:xfrm>
            <a:prstGeom prst="cloud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RMDCN-NG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3779912" y="4653136"/>
              <a:ext cx="597492" cy="2287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724793" y="4570211"/>
              <a:ext cx="775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Osaka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雲 12"/>
            <p:cNvSpPr/>
            <p:nvPr/>
          </p:nvSpPr>
          <p:spPr>
            <a:xfrm>
              <a:off x="4499992" y="5301208"/>
              <a:ext cx="2041150" cy="810672"/>
            </a:xfrm>
            <a:prstGeom prst="cloud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AMDCN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直線コネクタ 18"/>
            <p:cNvCxnSpPr>
              <a:stCxn id="8" idx="1"/>
              <a:endCxn id="12" idx="5"/>
            </p:cNvCxnSpPr>
            <p:nvPr/>
          </p:nvCxnSpPr>
          <p:spPr>
            <a:xfrm flipH="1">
              <a:off x="4608004" y="4622015"/>
              <a:ext cx="576064" cy="18099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二等辺三角形 7"/>
            <p:cNvSpPr/>
            <p:nvPr/>
          </p:nvSpPr>
          <p:spPr>
            <a:xfrm>
              <a:off x="5148064" y="4539423"/>
              <a:ext cx="144016" cy="165184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4719758" y="4810741"/>
              <a:ext cx="428306" cy="13042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1725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altLang="ja-JP" sz="7200" dirty="0" smtClean="0">
                <a:latin typeface="Calibri" pitchFamily="34" charset="0"/>
              </a:rPr>
              <a:t>Thank you!</a:t>
            </a:r>
            <a:endParaRPr kumimoji="1" lang="ja-JP" altLang="en-US" sz="7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437112"/>
            <a:ext cx="1872208" cy="73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2915816" y="5733256"/>
            <a:ext cx="3869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alibri" pitchFamily="34" charset="0"/>
                <a:hlinkClick r:id="rId3"/>
              </a:rPr>
              <a:t>http://www.jma.go.jp/jma/indexe.html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47864" y="5301208"/>
            <a:ext cx="269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dirty="0" smtClean="0">
                <a:latin typeface="Calibri" pitchFamily="34" charset="0"/>
                <a:hlinkClick r:id="rId4"/>
              </a:rPr>
              <a:t>http://www.wis-jma.go.jp/</a:t>
            </a:r>
            <a:endParaRPr lang="en-US" altLang="ja-JP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動作設定ボタン : 戻る 6">
            <a:hlinkClick r:id="rId2" action="ppaction://hlinksldjump" highlightClick="1"/>
          </p:cNvPr>
          <p:cNvSpPr/>
          <p:nvPr/>
        </p:nvSpPr>
        <p:spPr>
          <a:xfrm>
            <a:off x="8388424" y="116632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9012" y="3573016"/>
            <a:ext cx="5612130" cy="2884170"/>
          </a:xfrm>
          <a:prstGeom prst="rect">
            <a:avLst/>
          </a:prstGeom>
        </p:spPr>
      </p:pic>
      <p:pic>
        <p:nvPicPr>
          <p:cNvPr id="11" name="図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5549" y="404664"/>
            <a:ext cx="5612130" cy="2884170"/>
          </a:xfrm>
          <a:prstGeom prst="rect">
            <a:avLst/>
          </a:prstGeom>
        </p:spPr>
      </p:pic>
      <p:sp>
        <p:nvSpPr>
          <p:cNvPr id="4" name="横巻き 3"/>
          <p:cNvSpPr/>
          <p:nvPr/>
        </p:nvSpPr>
        <p:spPr>
          <a:xfrm>
            <a:off x="7169707" y="5394325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175MB/Day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横巻き 11"/>
          <p:cNvSpPr/>
          <p:nvPr/>
        </p:nvSpPr>
        <p:spPr>
          <a:xfrm>
            <a:off x="7142958" y="1816832"/>
            <a:ext cx="1794781" cy="936104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2.4G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B/Day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SC Tokyo PP them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3" ma:contentTypeDescription="Create a new document." ma:contentTypeScope="" ma:versionID="e78154a7b4a8d5f2d29b1d37b087c6e1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6e931cfba8e3600c2e05a90aeb23a81e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0FF38B-C917-41B5-B571-40F8C0D32081}"/>
</file>

<file path=customXml/itemProps2.xml><?xml version="1.0" encoding="utf-8"?>
<ds:datastoreItem xmlns:ds="http://schemas.openxmlformats.org/officeDocument/2006/customXml" ds:itemID="{A689683F-E24D-4862-8642-87965826E910}"/>
</file>

<file path=customXml/itemProps3.xml><?xml version="1.0" encoding="utf-8"?>
<ds:datastoreItem xmlns:ds="http://schemas.openxmlformats.org/officeDocument/2006/customXml" ds:itemID="{03C1F044-6364-4FBD-B04B-B09B97B1ED4E}"/>
</file>

<file path=docProps/app.xml><?xml version="1.0" encoding="utf-8"?>
<Properties xmlns="http://schemas.openxmlformats.org/officeDocument/2006/extended-properties" xmlns:vt="http://schemas.openxmlformats.org/officeDocument/2006/docPropsVTypes">
  <Template>Metadata_sync</Template>
  <TotalTime>2249</TotalTime>
  <Words>314</Words>
  <Application>Microsoft Office PowerPoint</Application>
  <PresentationFormat>画面に合わせる (4:3)</PresentationFormat>
  <Paragraphs>95</Paragraphs>
  <Slides>20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GISC Tokyo PP theme_1</vt:lpstr>
      <vt:lpstr>Status Report of RTH Tokyo</vt:lpstr>
      <vt:lpstr>GTS Connections (1)</vt:lpstr>
      <vt:lpstr>GTS Connections (2)</vt:lpstr>
      <vt:lpstr>GTS Connections (3)</vt:lpstr>
      <vt:lpstr>Daily Volume (1)</vt:lpstr>
      <vt:lpstr>Daily Volume (2)</vt:lpstr>
      <vt:lpstr>Establishment of the DRS</vt:lpstr>
      <vt:lpstr>Thank you!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</vt:vector>
  </TitlesOfParts>
  <Company>気象庁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of RTH Tokyo</dc:title>
  <dc:creator>気象庁</dc:creator>
  <cp:lastModifiedBy>kokusai</cp:lastModifiedBy>
  <cp:revision>101</cp:revision>
  <cp:lastPrinted>2014-03-12T01:22:57Z</cp:lastPrinted>
  <dcterms:created xsi:type="dcterms:W3CDTF">2012-04-24T10:49:34Z</dcterms:created>
  <dcterms:modified xsi:type="dcterms:W3CDTF">2014-03-19T10:41:58Z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