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62" r:id="rId2"/>
    <p:sldId id="269" r:id="rId3"/>
    <p:sldId id="271" r:id="rId4"/>
    <p:sldId id="272" r:id="rId5"/>
    <p:sldId id="258" r:id="rId6"/>
    <p:sldId id="264" r:id="rId7"/>
    <p:sldId id="257" r:id="rId8"/>
    <p:sldId id="259" r:id="rId9"/>
    <p:sldId id="260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380"/>
    <a:srgbClr val="669900"/>
    <a:srgbClr val="FF99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110" y="90"/>
      </p:cViewPr>
      <p:guideLst>
        <p:guide orient="horz" pos="3793"/>
        <p:guide pos="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4CFC8-8494-4C82-8980-DB6501372C1E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F0E9C-127E-4AF0-852B-90E5F2A2E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F9B3-0E8F-4899-B05E-6762152EC184}" type="slidenum"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02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F9B3-0E8F-4899-B05E-6762152EC184}" type="slidenum"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28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F5726-01B4-41A7-BDB1-91AF927698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413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C3DE-5091-48AC-ABCB-02DA9A41A1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627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5A64-11BD-46A5-A568-20403D849EE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6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D6AAE-82D1-43F0-BE42-A060A22E88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46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FBE7-6103-4965-8238-A1AE1A9756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33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1A1B-5064-4C72-BAA9-05D24A7D6E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53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2B40-4B78-4795-8BEA-4E74455725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04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FBE8-272C-4A7E-9A24-38995CC69B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85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6948-A8EA-4123-BFCE-428545092A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49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DF43-CF22-4687-BF54-389C48D90E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460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CD23-23EA-49DC-BBA9-F1AD784F70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885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28B714-4BCB-438C-8FAA-806EB53A02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813"/>
            <a:ext cx="497205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1"/>
          <p:cNvSpPr>
            <a:spLocks noChangeArrowheads="1"/>
          </p:cNvSpPr>
          <p:nvPr/>
        </p:nvSpPr>
        <p:spPr bwMode="auto">
          <a:xfrm>
            <a:off x="1331913" y="692150"/>
            <a:ext cx="7704137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FontTx/>
              <a:buNone/>
            </a:pPr>
            <a:r>
              <a:rPr lang="en-US" altLang="pt-BR" sz="2800" b="1">
                <a:solidFill>
                  <a:srgbClr val="4F81BD"/>
                </a:solidFill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Recommended Text 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Tx/>
              <a:buNone/>
            </a:pPr>
            <a:endParaRPr lang="en-US" altLang="pt-BR" sz="28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FontTx/>
              <a:buNone/>
            </a:pPr>
            <a:r>
              <a:rPr lang="en-US" altLang="pt-BR" sz="28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Replace the physical point-to-point connection between Brasilia and Washington and make it logical via RMDCN.</a:t>
            </a:r>
          </a:p>
          <a:p>
            <a:pPr>
              <a:lnSpc>
                <a:spcPct val="115000"/>
              </a:lnSpc>
              <a:spcBef>
                <a:spcPts val="1000"/>
              </a:spcBef>
              <a:buFontTx/>
              <a:buNone/>
            </a:pPr>
            <a:endParaRPr lang="en-US" altLang="pt-BR" sz="18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buFontTx/>
              <a:buNone/>
            </a:pPr>
            <a:r>
              <a:rPr lang="en-US" altLang="pt-BR" sz="28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 look for a common way or method to represent the diagram of connections (spaghetti diagram).</a:t>
            </a:r>
            <a:endParaRPr lang="pt-BR" altLang="pt-BR" sz="28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JMAURO\ANO2010\FIGURAS\GTS-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65175"/>
            <a:ext cx="91376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3081338" y="188913"/>
            <a:ext cx="290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Lucida Grande"/>
              </a:rPr>
              <a:t>Spaghetti Diagram</a:t>
            </a: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JMAURO\ANO2009\FIGURAS\GTS_M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3081338" y="188913"/>
            <a:ext cx="310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Lucida Grande"/>
              </a:rPr>
              <a:t>Main Trunk Network</a:t>
            </a: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840537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GISC </a:t>
            </a:r>
            <a:r>
              <a:rPr lang="en-US" dirty="0" smtClean="0">
                <a:latin typeface="Cambria" panose="02040503050406030204" pitchFamily="18" charset="0"/>
              </a:rPr>
              <a:t>Status</a:t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WIS Portal based on a commercial solution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Configured as a cluster.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Data exchange from RTH Message Switching 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Not connected to the RMDCN yet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Bilateral agreement with </a:t>
            </a:r>
            <a:r>
              <a:rPr lang="en-US" sz="3200" dirty="0" err="1">
                <a:latin typeface="Cambria" panose="02040503050406030204" pitchFamily="18" charset="0"/>
              </a:rPr>
              <a:t>MeteoFrance</a:t>
            </a:r>
            <a:r>
              <a:rPr lang="en-US" sz="3200" dirty="0">
                <a:latin typeface="Cambria" panose="02040503050406030204" pitchFamily="18" charset="0"/>
              </a:rPr>
              <a:t> and DWD to exchange </a:t>
            </a:r>
            <a:r>
              <a:rPr lang="en-US" sz="3200" dirty="0" smtClean="0">
                <a:latin typeface="Cambria" panose="02040503050406030204" pitchFamily="18" charset="0"/>
              </a:rPr>
              <a:t>data over </a:t>
            </a:r>
            <a:r>
              <a:rPr lang="en-US" sz="3200" dirty="0">
                <a:latin typeface="Cambria" panose="02040503050406030204" pitchFamily="18" charset="0"/>
              </a:rPr>
              <a:t>the Internet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Started conversation with RTH Exeter to establish an Internet connection too.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404664"/>
            <a:ext cx="7772400" cy="1163216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GISC </a:t>
            </a:r>
            <a:r>
              <a:rPr lang="en-US" dirty="0" smtClean="0">
                <a:latin typeface="Cambria" panose="02040503050406030204" pitchFamily="18" charset="0"/>
              </a:rPr>
              <a:t>Status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3816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WIS Portal based on a commercial solution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Configured as a cluster.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Audited in April 2013</a:t>
            </a:r>
            <a:endParaRPr lang="en-US" sz="3200" dirty="0">
              <a:latin typeface="Cambria" panose="020405030504060302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Semi Operational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GISC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backup: Washington (planned)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Main obstacles for full operation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" y="1988840"/>
            <a:ext cx="85344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Lack of human resources (difficulties finding qualified staff or hire new people</a:t>
            </a:r>
            <a:r>
              <a:rPr lang="en-US" sz="3200" dirty="0" smtClean="0">
                <a:latin typeface="Cambria" panose="02040503050406030204" pitchFamily="18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Regional and local advertisement</a:t>
            </a:r>
            <a:endParaRPr lang="en-US" sz="3200" dirty="0" smtClean="0">
              <a:latin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RMDCN 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7"/>
          <p:cNvGrpSpPr>
            <a:grpSpLocks/>
          </p:cNvGrpSpPr>
          <p:nvPr/>
        </p:nvGrpSpPr>
        <p:grpSpPr bwMode="auto">
          <a:xfrm>
            <a:off x="809625" y="561975"/>
            <a:ext cx="3887788" cy="990600"/>
            <a:chOff x="1631" y="384"/>
            <a:chExt cx="2449" cy="624"/>
          </a:xfrm>
        </p:grpSpPr>
        <p:grpSp>
          <p:nvGrpSpPr>
            <p:cNvPr id="3127" name="Group 89"/>
            <p:cNvGrpSpPr>
              <a:grpSpLocks/>
            </p:cNvGrpSpPr>
            <p:nvPr/>
          </p:nvGrpSpPr>
          <p:grpSpPr bwMode="auto">
            <a:xfrm>
              <a:off x="3648" y="384"/>
              <a:ext cx="432" cy="624"/>
              <a:chOff x="1934" y="3600"/>
              <a:chExt cx="370" cy="578"/>
            </a:xfrm>
          </p:grpSpPr>
          <p:sp>
            <p:nvSpPr>
              <p:cNvPr id="3147" name="Rectangle 90"/>
              <p:cNvSpPr>
                <a:spLocks noChangeArrowheads="1"/>
              </p:cNvSpPr>
              <p:nvPr/>
            </p:nvSpPr>
            <p:spPr bwMode="auto">
              <a:xfrm>
                <a:off x="2078" y="3600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3148" name="Group 91"/>
              <p:cNvGrpSpPr>
                <a:grpSpLocks/>
              </p:cNvGrpSpPr>
              <p:nvPr/>
            </p:nvGrpSpPr>
            <p:grpSpPr bwMode="auto">
              <a:xfrm>
                <a:off x="1934" y="3897"/>
                <a:ext cx="370" cy="281"/>
                <a:chOff x="530" y="2857"/>
                <a:chExt cx="905" cy="804"/>
              </a:xfrm>
            </p:grpSpPr>
            <p:grpSp>
              <p:nvGrpSpPr>
                <p:cNvPr id="3149" name="Group 92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316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6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3150" name="Group 95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3159" name="Freeform 96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0" name="Freeform 97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1" name="Freeform 98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51" name="Group 99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3152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5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54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55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5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5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58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grpSp>
          <p:nvGrpSpPr>
            <p:cNvPr id="3128" name="Group 107"/>
            <p:cNvGrpSpPr>
              <a:grpSpLocks/>
            </p:cNvGrpSpPr>
            <p:nvPr/>
          </p:nvGrpSpPr>
          <p:grpSpPr bwMode="auto">
            <a:xfrm>
              <a:off x="1776" y="384"/>
              <a:ext cx="418" cy="624"/>
              <a:chOff x="1934" y="3600"/>
              <a:chExt cx="370" cy="578"/>
            </a:xfrm>
          </p:grpSpPr>
          <p:sp>
            <p:nvSpPr>
              <p:cNvPr id="3130" name="Rectangle 108"/>
              <p:cNvSpPr>
                <a:spLocks noChangeArrowheads="1"/>
              </p:cNvSpPr>
              <p:nvPr/>
            </p:nvSpPr>
            <p:spPr bwMode="auto">
              <a:xfrm>
                <a:off x="2078" y="3600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3131" name="Group 109"/>
              <p:cNvGrpSpPr>
                <a:grpSpLocks/>
              </p:cNvGrpSpPr>
              <p:nvPr/>
            </p:nvGrpSpPr>
            <p:grpSpPr bwMode="auto">
              <a:xfrm>
                <a:off x="1934" y="3897"/>
                <a:ext cx="370" cy="281"/>
                <a:chOff x="530" y="2857"/>
                <a:chExt cx="905" cy="804"/>
              </a:xfrm>
            </p:grpSpPr>
            <p:grpSp>
              <p:nvGrpSpPr>
                <p:cNvPr id="3132" name="Group 110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314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4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3133" name="Group 113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3142" name="Freeform 114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3" name="Freeform 115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4" name="Freeform 116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34" name="Group 117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3135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36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37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38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39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40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41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sp>
          <p:nvSpPr>
            <p:cNvPr id="3129" name="Rectangle 125"/>
            <p:cNvSpPr>
              <a:spLocks noChangeArrowheads="1"/>
            </p:cNvSpPr>
            <p:nvPr/>
          </p:nvSpPr>
          <p:spPr bwMode="auto">
            <a:xfrm flipV="1">
              <a:off x="1631" y="384"/>
              <a:ext cx="2449" cy="47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</p:grpSp>
      <p:grpSp>
        <p:nvGrpSpPr>
          <p:cNvPr id="3075" name="Group 146"/>
          <p:cNvGrpSpPr>
            <a:grpSpLocks/>
          </p:cNvGrpSpPr>
          <p:nvPr/>
        </p:nvGrpSpPr>
        <p:grpSpPr bwMode="auto">
          <a:xfrm>
            <a:off x="963613" y="4873625"/>
            <a:ext cx="3887787" cy="1219200"/>
            <a:chOff x="1728" y="3072"/>
            <a:chExt cx="2449" cy="768"/>
          </a:xfrm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 flipV="1">
              <a:off x="1728" y="3792"/>
              <a:ext cx="2449" cy="47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grpSp>
          <p:nvGrpSpPr>
            <p:cNvPr id="3089" name="Group 145"/>
            <p:cNvGrpSpPr>
              <a:grpSpLocks/>
            </p:cNvGrpSpPr>
            <p:nvPr/>
          </p:nvGrpSpPr>
          <p:grpSpPr bwMode="auto">
            <a:xfrm>
              <a:off x="1776" y="3216"/>
              <a:ext cx="432" cy="624"/>
              <a:chOff x="1776" y="3216"/>
              <a:chExt cx="432" cy="624"/>
            </a:xfrm>
          </p:grpSpPr>
          <p:sp>
            <p:nvSpPr>
              <p:cNvPr id="3110" name="Rectangle 18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3111" name="Group 19"/>
              <p:cNvGrpSpPr>
                <a:grpSpLocks/>
              </p:cNvGrpSpPr>
              <p:nvPr/>
            </p:nvGrpSpPr>
            <p:grpSpPr bwMode="auto">
              <a:xfrm>
                <a:off x="1776" y="3216"/>
                <a:ext cx="432" cy="329"/>
                <a:chOff x="530" y="2857"/>
                <a:chExt cx="905" cy="804"/>
              </a:xfrm>
            </p:grpSpPr>
            <p:grpSp>
              <p:nvGrpSpPr>
                <p:cNvPr id="3112" name="Group 20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312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3113" name="Group 23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3122" name="Freeform 24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23" name="Freeform 25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24" name="Freeform 26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14" name="Group 27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311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1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1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1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19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20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312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grpSp>
          <p:nvGrpSpPr>
            <p:cNvPr id="3090" name="Group 144"/>
            <p:cNvGrpSpPr>
              <a:grpSpLocks/>
            </p:cNvGrpSpPr>
            <p:nvPr/>
          </p:nvGrpSpPr>
          <p:grpSpPr bwMode="auto">
            <a:xfrm>
              <a:off x="3472" y="3072"/>
              <a:ext cx="608" cy="768"/>
              <a:chOff x="3472" y="3072"/>
              <a:chExt cx="608" cy="768"/>
            </a:xfrm>
          </p:grpSpPr>
          <p:sp>
            <p:nvSpPr>
              <p:cNvPr id="3091" name="Rectangle 126"/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3092" name="Group 71"/>
              <p:cNvGrpSpPr>
                <a:grpSpLocks/>
              </p:cNvGrpSpPr>
              <p:nvPr/>
            </p:nvGrpSpPr>
            <p:grpSpPr bwMode="auto">
              <a:xfrm>
                <a:off x="3472" y="3072"/>
                <a:ext cx="608" cy="459"/>
                <a:chOff x="2614" y="3719"/>
                <a:chExt cx="560" cy="459"/>
              </a:xfrm>
            </p:grpSpPr>
            <p:sp>
              <p:nvSpPr>
                <p:cNvPr id="3093" name="Rectangle 72"/>
                <p:cNvSpPr>
                  <a:spLocks noChangeArrowheads="1"/>
                </p:cNvSpPr>
                <p:nvPr/>
              </p:nvSpPr>
              <p:spPr bwMode="auto">
                <a:xfrm>
                  <a:off x="2614" y="3719"/>
                  <a:ext cx="56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2400"/>
                </a:p>
              </p:txBody>
            </p:sp>
            <p:grpSp>
              <p:nvGrpSpPr>
                <p:cNvPr id="3094" name="Group 73"/>
                <p:cNvGrpSpPr>
                  <a:grpSpLocks/>
                </p:cNvGrpSpPr>
                <p:nvPr/>
              </p:nvGrpSpPr>
              <p:grpSpPr bwMode="auto">
                <a:xfrm>
                  <a:off x="2736" y="3897"/>
                  <a:ext cx="369" cy="281"/>
                  <a:chOff x="530" y="2857"/>
                  <a:chExt cx="905" cy="804"/>
                </a:xfrm>
              </p:grpSpPr>
              <p:grpSp>
                <p:nvGrpSpPr>
                  <p:cNvPr id="309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67" y="3360"/>
                    <a:ext cx="829" cy="254"/>
                    <a:chOff x="567" y="3360"/>
                    <a:chExt cx="829" cy="254"/>
                  </a:xfrm>
                </p:grpSpPr>
                <p:sp>
                  <p:nvSpPr>
                    <p:cNvPr id="3108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7" y="3360"/>
                      <a:ext cx="829" cy="2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3109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8" y="3404"/>
                      <a:ext cx="287" cy="11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</p:grpSp>
              <p:grpSp>
                <p:nvGrpSpPr>
                  <p:cNvPr id="309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530" y="3499"/>
                    <a:ext cx="905" cy="162"/>
                    <a:chOff x="530" y="3499"/>
                    <a:chExt cx="905" cy="162"/>
                  </a:xfrm>
                </p:grpSpPr>
                <p:sp>
                  <p:nvSpPr>
                    <p:cNvPr id="3105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530" y="3499"/>
                      <a:ext cx="905" cy="162"/>
                    </a:xfrm>
                    <a:custGeom>
                      <a:avLst/>
                      <a:gdLst>
                        <a:gd name="T0" fmla="*/ 113 w 905"/>
                        <a:gd name="T1" fmla="*/ 0 h 162"/>
                        <a:gd name="T2" fmla="*/ 795 w 905"/>
                        <a:gd name="T3" fmla="*/ 0 h 162"/>
                        <a:gd name="T4" fmla="*/ 903 w 905"/>
                        <a:gd name="T5" fmla="*/ 146 h 162"/>
                        <a:gd name="T6" fmla="*/ 905 w 905"/>
                        <a:gd name="T7" fmla="*/ 153 h 162"/>
                        <a:gd name="T8" fmla="*/ 901 w 905"/>
                        <a:gd name="T9" fmla="*/ 159 h 162"/>
                        <a:gd name="T10" fmla="*/ 894 w 905"/>
                        <a:gd name="T11" fmla="*/ 162 h 162"/>
                        <a:gd name="T12" fmla="*/ 13 w 905"/>
                        <a:gd name="T13" fmla="*/ 162 h 162"/>
                        <a:gd name="T14" fmla="*/ 5 w 905"/>
                        <a:gd name="T15" fmla="*/ 158 h 162"/>
                        <a:gd name="T16" fmla="*/ 0 w 905"/>
                        <a:gd name="T17" fmla="*/ 151 h 162"/>
                        <a:gd name="T18" fmla="*/ 2 w 905"/>
                        <a:gd name="T19" fmla="*/ 143 h 162"/>
                        <a:gd name="T20" fmla="*/ 113 w 905"/>
                        <a:gd name="T21" fmla="*/ 0 h 16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905" h="162">
                          <a:moveTo>
                            <a:pt x="113" y="0"/>
                          </a:moveTo>
                          <a:lnTo>
                            <a:pt x="795" y="0"/>
                          </a:lnTo>
                          <a:lnTo>
                            <a:pt x="903" y="146"/>
                          </a:lnTo>
                          <a:lnTo>
                            <a:pt x="905" y="153"/>
                          </a:lnTo>
                          <a:lnTo>
                            <a:pt x="901" y="159"/>
                          </a:lnTo>
                          <a:lnTo>
                            <a:pt x="894" y="162"/>
                          </a:lnTo>
                          <a:lnTo>
                            <a:pt x="13" y="162"/>
                          </a:lnTo>
                          <a:lnTo>
                            <a:pt x="5" y="158"/>
                          </a:lnTo>
                          <a:lnTo>
                            <a:pt x="0" y="151"/>
                          </a:lnTo>
                          <a:lnTo>
                            <a:pt x="2" y="143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106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581" y="3533"/>
                      <a:ext cx="601" cy="103"/>
                    </a:xfrm>
                    <a:custGeom>
                      <a:avLst/>
                      <a:gdLst>
                        <a:gd name="T0" fmla="*/ 81 w 601"/>
                        <a:gd name="T1" fmla="*/ 0 h 103"/>
                        <a:gd name="T2" fmla="*/ 573 w 601"/>
                        <a:gd name="T3" fmla="*/ 0 h 103"/>
                        <a:gd name="T4" fmla="*/ 601 w 601"/>
                        <a:gd name="T5" fmla="*/ 103 h 103"/>
                        <a:gd name="T6" fmla="*/ 0 w 601"/>
                        <a:gd name="T7" fmla="*/ 103 h 103"/>
                        <a:gd name="T8" fmla="*/ 81 w 601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01" h="103">
                          <a:moveTo>
                            <a:pt x="81" y="0"/>
                          </a:moveTo>
                          <a:lnTo>
                            <a:pt x="573" y="0"/>
                          </a:lnTo>
                          <a:lnTo>
                            <a:pt x="601" y="103"/>
                          </a:lnTo>
                          <a:lnTo>
                            <a:pt x="0" y="103"/>
                          </a:lnTo>
                          <a:lnTo>
                            <a:pt x="8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107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201" y="3533"/>
                      <a:ext cx="182" cy="103"/>
                    </a:xfrm>
                    <a:custGeom>
                      <a:avLst/>
                      <a:gdLst>
                        <a:gd name="T0" fmla="*/ 0 w 182"/>
                        <a:gd name="T1" fmla="*/ 0 h 103"/>
                        <a:gd name="T2" fmla="*/ 107 w 182"/>
                        <a:gd name="T3" fmla="*/ 0 h 103"/>
                        <a:gd name="T4" fmla="*/ 182 w 182"/>
                        <a:gd name="T5" fmla="*/ 103 h 103"/>
                        <a:gd name="T6" fmla="*/ 34 w 182"/>
                        <a:gd name="T7" fmla="*/ 103 h 103"/>
                        <a:gd name="T8" fmla="*/ 0 w 182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2" h="103">
                          <a:moveTo>
                            <a:pt x="0" y="0"/>
                          </a:moveTo>
                          <a:lnTo>
                            <a:pt x="107" y="0"/>
                          </a:lnTo>
                          <a:lnTo>
                            <a:pt x="182" y="103"/>
                          </a:lnTo>
                          <a:lnTo>
                            <a:pt x="34" y="10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3097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682" y="2857"/>
                    <a:ext cx="602" cy="495"/>
                    <a:chOff x="682" y="2857"/>
                    <a:chExt cx="602" cy="495"/>
                  </a:xfrm>
                </p:grpSpPr>
                <p:sp>
                  <p:nvSpPr>
                    <p:cNvPr id="309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2" y="2857"/>
                      <a:ext cx="602" cy="49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3099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1" y="2898"/>
                      <a:ext cx="524" cy="419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3100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0" y="2898"/>
                      <a:ext cx="73" cy="41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3101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8" y="2920"/>
                      <a:ext cx="35" cy="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3102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102"/>
                      <a:ext cx="27" cy="2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3103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178"/>
                      <a:ext cx="27" cy="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3104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251"/>
                      <a:ext cx="27" cy="2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</p:grpSp>
            </p:grpSp>
          </p:grpSp>
        </p:grpSp>
      </p:grpSp>
      <p:sp>
        <p:nvSpPr>
          <p:cNvPr id="3076" name="Rectangle 127"/>
          <p:cNvSpPr>
            <a:spLocks noChangeArrowheads="1"/>
          </p:cNvSpPr>
          <p:nvPr/>
        </p:nvSpPr>
        <p:spPr bwMode="auto">
          <a:xfrm>
            <a:off x="2481263" y="6124575"/>
            <a:ext cx="7254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BRASILIA</a:t>
            </a:r>
          </a:p>
        </p:txBody>
      </p:sp>
      <p:sp>
        <p:nvSpPr>
          <p:cNvPr id="3077" name="Rectangle 128"/>
          <p:cNvSpPr>
            <a:spLocks noChangeArrowheads="1"/>
          </p:cNvSpPr>
          <p:nvPr/>
        </p:nvSpPr>
        <p:spPr bwMode="auto">
          <a:xfrm>
            <a:off x="2481263" y="333375"/>
            <a:ext cx="1057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WASHINGTON</a:t>
            </a:r>
            <a:endParaRPr lang="pt-BR" altLang="pt-BR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Rectangle 129"/>
          <p:cNvSpPr>
            <a:spLocks noChangeArrowheads="1"/>
          </p:cNvSpPr>
          <p:nvPr/>
        </p:nvSpPr>
        <p:spPr bwMode="auto">
          <a:xfrm>
            <a:off x="4657725" y="1160463"/>
            <a:ext cx="1066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FTP SERVER</a:t>
            </a:r>
          </a:p>
        </p:txBody>
      </p:sp>
      <p:sp>
        <p:nvSpPr>
          <p:cNvPr id="3079" name="Rectangle 130"/>
          <p:cNvSpPr>
            <a:spLocks noChangeArrowheads="1"/>
          </p:cNvSpPr>
          <p:nvPr/>
        </p:nvSpPr>
        <p:spPr bwMode="auto">
          <a:xfrm>
            <a:off x="34925" y="5430838"/>
            <a:ext cx="1066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FTP SERVER</a:t>
            </a:r>
          </a:p>
        </p:txBody>
      </p:sp>
      <p:sp>
        <p:nvSpPr>
          <p:cNvPr id="3080" name="Rectangle 131"/>
          <p:cNvSpPr>
            <a:spLocks noChangeArrowheads="1"/>
          </p:cNvSpPr>
          <p:nvPr/>
        </p:nvSpPr>
        <p:spPr bwMode="auto">
          <a:xfrm>
            <a:off x="26988" y="10699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MESSAGE SWITCHING</a:t>
            </a:r>
          </a:p>
        </p:txBody>
      </p:sp>
      <p:sp>
        <p:nvSpPr>
          <p:cNvPr id="3081" name="Line 138"/>
          <p:cNvSpPr>
            <a:spLocks noChangeShapeType="1"/>
          </p:cNvSpPr>
          <p:nvPr/>
        </p:nvSpPr>
        <p:spPr bwMode="auto">
          <a:xfrm flipV="1">
            <a:off x="1649413" y="5429250"/>
            <a:ext cx="2349500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2" name="Line 139"/>
          <p:cNvSpPr>
            <a:spLocks noChangeShapeType="1"/>
          </p:cNvSpPr>
          <p:nvPr/>
        </p:nvSpPr>
        <p:spPr bwMode="auto">
          <a:xfrm flipH="1">
            <a:off x="1677988" y="1090613"/>
            <a:ext cx="2390775" cy="95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arrow" w="lg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083" name="Conector em curva 6"/>
          <p:cNvCxnSpPr>
            <a:cxnSpLocks noChangeShapeType="1"/>
            <a:stCxn id="3135" idx="3"/>
            <a:endCxn id="3098" idx="1"/>
          </p:cNvCxnSpPr>
          <p:nvPr/>
        </p:nvCxnSpPr>
        <p:spPr bwMode="auto">
          <a:xfrm>
            <a:off x="1592263" y="1219200"/>
            <a:ext cx="2457450" cy="4075113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rgbClr val="FF3300"/>
            </a:solidFill>
            <a:round/>
            <a:headEnd type="triangle" w="lg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4" name="Rectangle 131"/>
          <p:cNvSpPr>
            <a:spLocks noChangeArrowheads="1"/>
          </p:cNvSpPr>
          <p:nvPr/>
        </p:nvSpPr>
        <p:spPr bwMode="auto">
          <a:xfrm>
            <a:off x="4618038" y="511175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MESSAGE SWITCHING</a:t>
            </a:r>
          </a:p>
        </p:txBody>
      </p:sp>
      <p:pic>
        <p:nvPicPr>
          <p:cNvPr id="3085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71" y="2097211"/>
            <a:ext cx="43656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27"/>
          <p:cNvSpPr>
            <a:spLocks noChangeArrowheads="1"/>
          </p:cNvSpPr>
          <p:nvPr/>
        </p:nvSpPr>
        <p:spPr bwMode="auto">
          <a:xfrm>
            <a:off x="1598613" y="3186113"/>
            <a:ext cx="11826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POINT-to-POINT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64 kbps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WMO tcp</a:t>
            </a:r>
          </a:p>
        </p:txBody>
      </p:sp>
      <p:sp>
        <p:nvSpPr>
          <p:cNvPr id="3087" name="Rectangle 127"/>
          <p:cNvSpPr>
            <a:spLocks noChangeArrowheads="1"/>
          </p:cNvSpPr>
          <p:nvPr/>
        </p:nvSpPr>
        <p:spPr bwMode="auto">
          <a:xfrm>
            <a:off x="4693989" y="3861048"/>
            <a:ext cx="4054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chemeClr val="tx2"/>
                </a:solidFill>
                <a:latin typeface="Arial" panose="020B0604020202020204" pitchFamily="34" charset="0"/>
              </a:rPr>
              <a:t>INPUT:  ASC=787.448 – 27 MB;  BIN=8.889 – 308 MB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chemeClr val="tx2"/>
                </a:solidFill>
                <a:latin typeface="Arial" panose="020B0604020202020204" pitchFamily="34" charset="0"/>
              </a:rPr>
              <a:t>OUTPUT:  ASC=1.053 – 1.3 MB; BIN=646 – 2.2 MB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chemeClr val="tx2"/>
                </a:solidFill>
                <a:latin typeface="Arial" panose="020B0604020202020204" pitchFamily="34" charset="0"/>
              </a:rPr>
              <a:t>25/02/2014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868144" y="87637"/>
            <a:ext cx="3275855" cy="8210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>
                <a:latin typeface="Cambria" panose="02040503050406030204" pitchFamily="18" charset="0"/>
              </a:rPr>
              <a:t>RTH Status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43"/>
          <p:cNvGrpSpPr>
            <a:grpSpLocks/>
          </p:cNvGrpSpPr>
          <p:nvPr/>
        </p:nvGrpSpPr>
        <p:grpSpPr bwMode="auto">
          <a:xfrm>
            <a:off x="2771775" y="3082825"/>
            <a:ext cx="1176338" cy="1001713"/>
            <a:chOff x="4115742" y="2564904"/>
            <a:chExt cx="1176338" cy="1002209"/>
          </a:xfrm>
        </p:grpSpPr>
        <p:sp>
          <p:nvSpPr>
            <p:cNvPr id="5164" name="Rectangle 94"/>
            <p:cNvSpPr>
              <a:spLocks noChangeArrowheads="1"/>
            </p:cNvSpPr>
            <p:nvPr/>
          </p:nvSpPr>
          <p:spPr bwMode="auto">
            <a:xfrm>
              <a:off x="4630218" y="2663071"/>
              <a:ext cx="111643" cy="90404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grpSp>
          <p:nvGrpSpPr>
            <p:cNvPr id="5165" name="Grupo 43"/>
            <p:cNvGrpSpPr>
              <a:grpSpLocks/>
            </p:cNvGrpSpPr>
            <p:nvPr/>
          </p:nvGrpSpPr>
          <p:grpSpPr bwMode="auto">
            <a:xfrm>
              <a:off x="4115742" y="2564904"/>
              <a:ext cx="1176338" cy="381000"/>
              <a:chOff x="5258787" y="1955900"/>
              <a:chExt cx="1176983" cy="381000"/>
            </a:xfrm>
          </p:grpSpPr>
          <p:sp>
            <p:nvSpPr>
              <p:cNvPr id="5166" name="Rectangle 113"/>
              <p:cNvSpPr>
                <a:spLocks noChangeArrowheads="1"/>
              </p:cNvSpPr>
              <p:nvPr/>
            </p:nvSpPr>
            <p:spPr bwMode="auto">
              <a:xfrm>
                <a:off x="5258787" y="1955900"/>
                <a:ext cx="1176983" cy="3810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5167" name="Rectangle 115"/>
              <p:cNvSpPr>
                <a:spLocks noChangeArrowheads="1"/>
              </p:cNvSpPr>
              <p:nvPr/>
            </p:nvSpPr>
            <p:spPr bwMode="auto">
              <a:xfrm>
                <a:off x="5396382" y="2054067"/>
                <a:ext cx="928217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ANTI VIRUS</a:t>
                </a:r>
              </a:p>
            </p:txBody>
          </p:sp>
        </p:grpSp>
      </p:grpSp>
      <p:grpSp>
        <p:nvGrpSpPr>
          <p:cNvPr id="5123" name="Grupo 1"/>
          <p:cNvGrpSpPr>
            <a:grpSpLocks/>
          </p:cNvGrpSpPr>
          <p:nvPr/>
        </p:nvGrpSpPr>
        <p:grpSpPr bwMode="auto">
          <a:xfrm>
            <a:off x="4116388" y="3082825"/>
            <a:ext cx="1176337" cy="1001713"/>
            <a:chOff x="4115742" y="2564904"/>
            <a:chExt cx="1176338" cy="1002209"/>
          </a:xfrm>
        </p:grpSpPr>
        <p:sp>
          <p:nvSpPr>
            <p:cNvPr id="5160" name="Rectangle 94"/>
            <p:cNvSpPr>
              <a:spLocks noChangeArrowheads="1"/>
            </p:cNvSpPr>
            <p:nvPr/>
          </p:nvSpPr>
          <p:spPr bwMode="auto">
            <a:xfrm>
              <a:off x="4630218" y="2663071"/>
              <a:ext cx="111643" cy="90404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grpSp>
          <p:nvGrpSpPr>
            <p:cNvPr id="5161" name="Grupo 43"/>
            <p:cNvGrpSpPr>
              <a:grpSpLocks/>
            </p:cNvGrpSpPr>
            <p:nvPr/>
          </p:nvGrpSpPr>
          <p:grpSpPr bwMode="auto">
            <a:xfrm>
              <a:off x="4115742" y="2564904"/>
              <a:ext cx="1176338" cy="381000"/>
              <a:chOff x="5258787" y="1955900"/>
              <a:chExt cx="1176983" cy="381000"/>
            </a:xfrm>
          </p:grpSpPr>
          <p:sp>
            <p:nvSpPr>
              <p:cNvPr id="5162" name="Rectangle 113"/>
              <p:cNvSpPr>
                <a:spLocks noChangeArrowheads="1"/>
              </p:cNvSpPr>
              <p:nvPr/>
            </p:nvSpPr>
            <p:spPr bwMode="auto">
              <a:xfrm>
                <a:off x="5258787" y="1955900"/>
                <a:ext cx="1176983" cy="3810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5163" name="Rectangle 115"/>
              <p:cNvSpPr>
                <a:spLocks noChangeArrowheads="1"/>
              </p:cNvSpPr>
              <p:nvPr/>
            </p:nvSpPr>
            <p:spPr bwMode="auto">
              <a:xfrm>
                <a:off x="5396382" y="2054067"/>
                <a:ext cx="928217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ANTI VIRUS</a:t>
                </a:r>
              </a:p>
            </p:txBody>
          </p:sp>
        </p:grpSp>
      </p:grpSp>
      <p:grpSp>
        <p:nvGrpSpPr>
          <p:cNvPr id="5124" name="Grupo 2"/>
          <p:cNvGrpSpPr>
            <a:grpSpLocks/>
          </p:cNvGrpSpPr>
          <p:nvPr/>
        </p:nvGrpSpPr>
        <p:grpSpPr bwMode="auto">
          <a:xfrm>
            <a:off x="4086225" y="4090888"/>
            <a:ext cx="1177925" cy="1060450"/>
            <a:chOff x="4086225" y="3573463"/>
            <a:chExt cx="1177925" cy="1060450"/>
          </a:xfrm>
        </p:grpSpPr>
        <p:sp>
          <p:nvSpPr>
            <p:cNvPr id="5156" name="Rectangle 94"/>
            <p:cNvSpPr>
              <a:spLocks noChangeArrowheads="1"/>
            </p:cNvSpPr>
            <p:nvPr/>
          </p:nvSpPr>
          <p:spPr bwMode="auto">
            <a:xfrm>
              <a:off x="4635143" y="3573463"/>
              <a:ext cx="106717" cy="691059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grpSp>
          <p:nvGrpSpPr>
            <p:cNvPr id="5157" name="Grupo 39"/>
            <p:cNvGrpSpPr>
              <a:grpSpLocks/>
            </p:cNvGrpSpPr>
            <p:nvPr/>
          </p:nvGrpSpPr>
          <p:grpSpPr bwMode="auto">
            <a:xfrm>
              <a:off x="4086225" y="4252913"/>
              <a:ext cx="1177925" cy="381000"/>
              <a:chOff x="5292080" y="4187726"/>
              <a:chExt cx="1176983" cy="381000"/>
            </a:xfrm>
          </p:grpSpPr>
          <p:sp>
            <p:nvSpPr>
              <p:cNvPr id="5158" name="Rectangle 113"/>
              <p:cNvSpPr>
                <a:spLocks noChangeArrowheads="1"/>
              </p:cNvSpPr>
              <p:nvPr/>
            </p:nvSpPr>
            <p:spPr bwMode="auto">
              <a:xfrm>
                <a:off x="5292080" y="4187726"/>
                <a:ext cx="1176983" cy="3810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sp>
            <p:nvSpPr>
              <p:cNvPr id="5159" name="Rectangle 115"/>
              <p:cNvSpPr>
                <a:spLocks noChangeArrowheads="1"/>
              </p:cNvSpPr>
              <p:nvPr/>
            </p:nvSpPr>
            <p:spPr bwMode="auto">
              <a:xfrm>
                <a:off x="5429676" y="4285893"/>
                <a:ext cx="838200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ANTI SPAM</a:t>
                </a:r>
              </a:p>
            </p:txBody>
          </p:sp>
        </p:grpSp>
      </p:grpSp>
      <p:sp>
        <p:nvSpPr>
          <p:cNvPr id="5125" name="Rectangle 136"/>
          <p:cNvSpPr>
            <a:spLocks noChangeArrowheads="1"/>
          </p:cNvSpPr>
          <p:nvPr/>
        </p:nvSpPr>
        <p:spPr bwMode="auto">
          <a:xfrm flipV="1">
            <a:off x="6572250" y="5532338"/>
            <a:ext cx="1219200" cy="76200"/>
          </a:xfrm>
          <a:prstGeom prst="rect">
            <a:avLst/>
          </a:prstGeom>
          <a:solidFill>
            <a:srgbClr val="022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5126" name="Rectangle 120"/>
          <p:cNvSpPr>
            <a:spLocks noChangeArrowheads="1"/>
          </p:cNvSpPr>
          <p:nvPr/>
        </p:nvSpPr>
        <p:spPr bwMode="auto">
          <a:xfrm>
            <a:off x="6572250" y="3855938"/>
            <a:ext cx="76200" cy="1752600"/>
          </a:xfrm>
          <a:prstGeom prst="rect">
            <a:avLst/>
          </a:prstGeom>
          <a:solidFill>
            <a:srgbClr val="022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27" name="Rectangle 114"/>
          <p:cNvSpPr>
            <a:spLocks noChangeArrowheads="1"/>
          </p:cNvSpPr>
          <p:nvPr/>
        </p:nvSpPr>
        <p:spPr bwMode="auto">
          <a:xfrm flipV="1">
            <a:off x="3829050" y="4084538"/>
            <a:ext cx="609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28" name="Rectangle 101"/>
          <p:cNvSpPr>
            <a:spLocks noChangeArrowheads="1"/>
          </p:cNvSpPr>
          <p:nvPr/>
        </p:nvSpPr>
        <p:spPr bwMode="auto">
          <a:xfrm flipV="1">
            <a:off x="1695450" y="4084538"/>
            <a:ext cx="1219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 flipV="1">
            <a:off x="6648450" y="2712938"/>
            <a:ext cx="1811338" cy="53975"/>
          </a:xfrm>
          <a:prstGeom prst="rect">
            <a:avLst/>
          </a:prstGeom>
          <a:solidFill>
            <a:srgbClr val="11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6269038" y="3481288"/>
            <a:ext cx="6413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1" name="Oval 15"/>
          <p:cNvSpPr>
            <a:spLocks noChangeArrowheads="1"/>
          </p:cNvSpPr>
          <p:nvPr/>
        </p:nvSpPr>
        <p:spPr bwMode="auto">
          <a:xfrm>
            <a:off x="355600" y="4062313"/>
            <a:ext cx="682625" cy="388937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2" name="Oval 16"/>
          <p:cNvSpPr>
            <a:spLocks noChangeArrowheads="1"/>
          </p:cNvSpPr>
          <p:nvPr/>
        </p:nvSpPr>
        <p:spPr bwMode="auto">
          <a:xfrm>
            <a:off x="274638" y="3736875"/>
            <a:ext cx="731837" cy="44608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3" name="Oval 17"/>
          <p:cNvSpPr>
            <a:spLocks noChangeArrowheads="1"/>
          </p:cNvSpPr>
          <p:nvPr/>
        </p:nvSpPr>
        <p:spPr bwMode="auto">
          <a:xfrm>
            <a:off x="647700" y="4152800"/>
            <a:ext cx="700088" cy="4699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4" name="Oval 18"/>
          <p:cNvSpPr>
            <a:spLocks noChangeArrowheads="1"/>
          </p:cNvSpPr>
          <p:nvPr/>
        </p:nvSpPr>
        <p:spPr bwMode="auto">
          <a:xfrm>
            <a:off x="1038225" y="4152800"/>
            <a:ext cx="682625" cy="47148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5" name="Oval 19"/>
          <p:cNvSpPr>
            <a:spLocks noChangeArrowheads="1"/>
          </p:cNvSpPr>
          <p:nvPr/>
        </p:nvSpPr>
        <p:spPr bwMode="auto">
          <a:xfrm>
            <a:off x="1317625" y="4003575"/>
            <a:ext cx="682625" cy="3889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6" name="Oval 20"/>
          <p:cNvSpPr>
            <a:spLocks noChangeArrowheads="1"/>
          </p:cNvSpPr>
          <p:nvPr/>
        </p:nvSpPr>
        <p:spPr bwMode="auto">
          <a:xfrm>
            <a:off x="1100138" y="3694013"/>
            <a:ext cx="850900" cy="42862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7" name="Oval 21"/>
          <p:cNvSpPr>
            <a:spLocks noChangeArrowheads="1"/>
          </p:cNvSpPr>
          <p:nvPr/>
        </p:nvSpPr>
        <p:spPr bwMode="auto">
          <a:xfrm>
            <a:off x="788988" y="3620988"/>
            <a:ext cx="684212" cy="471487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8" name="Oval 22"/>
          <p:cNvSpPr>
            <a:spLocks noChangeArrowheads="1"/>
          </p:cNvSpPr>
          <p:nvPr/>
        </p:nvSpPr>
        <p:spPr bwMode="auto">
          <a:xfrm>
            <a:off x="447675" y="3730525"/>
            <a:ext cx="1335088" cy="5984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39" name="Text Box 23"/>
          <p:cNvSpPr txBox="1">
            <a:spLocks noChangeArrowheads="1"/>
          </p:cNvSpPr>
          <p:nvPr/>
        </p:nvSpPr>
        <p:spPr bwMode="auto">
          <a:xfrm>
            <a:off x="454025" y="3797200"/>
            <a:ext cx="1387475" cy="4651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FF00"/>
                </a:solidFill>
                <a:latin typeface="Arial" panose="020B0604020202020204" pitchFamily="34" charset="0"/>
              </a:rPr>
              <a:t>INTERNET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FF00"/>
                </a:solidFill>
                <a:latin typeface="Arial" panose="020B0604020202020204" pitchFamily="34" charset="0"/>
              </a:rPr>
              <a:t>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FF00"/>
                </a:solidFill>
                <a:latin typeface="Arial" panose="020B0604020202020204" pitchFamily="34" charset="0"/>
              </a:rPr>
              <a:t>point-to-point</a:t>
            </a:r>
            <a:endParaRPr lang="pt-BR" altLang="pt-BR" sz="1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Rectangle 94"/>
          <p:cNvSpPr>
            <a:spLocks noChangeArrowheads="1"/>
          </p:cNvSpPr>
          <p:nvPr/>
        </p:nvSpPr>
        <p:spPr bwMode="auto">
          <a:xfrm>
            <a:off x="6572250" y="2712938"/>
            <a:ext cx="76200" cy="1219200"/>
          </a:xfrm>
          <a:prstGeom prst="rect">
            <a:avLst/>
          </a:prstGeom>
          <a:solidFill>
            <a:srgbClr val="11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41" name="Rectangle 97"/>
          <p:cNvSpPr>
            <a:spLocks noChangeArrowheads="1"/>
          </p:cNvSpPr>
          <p:nvPr/>
        </p:nvSpPr>
        <p:spPr bwMode="auto">
          <a:xfrm>
            <a:off x="7334250" y="4236938"/>
            <a:ext cx="795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FTP SERVER</a:t>
            </a:r>
            <a:endParaRPr lang="pt-BR" altLang="pt-BR" sz="900">
              <a:latin typeface="Arial" panose="020B0604020202020204" pitchFamily="34" charset="0"/>
            </a:endParaRPr>
          </a:p>
        </p:txBody>
      </p:sp>
      <p:graphicFrame>
        <p:nvGraphicFramePr>
          <p:cNvPr id="5142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76010"/>
              </p:ext>
            </p:extLst>
          </p:nvPr>
        </p:nvGraphicFramePr>
        <p:xfrm>
          <a:off x="7434263" y="1493738"/>
          <a:ext cx="60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Clip" r:id="rId3" imgW="1927225" imgH="3382963" progId="MS_ClipArt_Gallery.2">
                  <p:embed/>
                </p:oleObj>
              </mc:Choice>
              <mc:Fallback>
                <p:oleObj name="Clip" r:id="rId3" imgW="1927225" imgH="3382963" progId="MS_ClipArt_Gallery.2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1493738"/>
                        <a:ext cx="609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3" name="Rectangle 103"/>
          <p:cNvSpPr>
            <a:spLocks noChangeArrowheads="1"/>
          </p:cNvSpPr>
          <p:nvPr/>
        </p:nvSpPr>
        <p:spPr bwMode="auto">
          <a:xfrm>
            <a:off x="6669088" y="2274788"/>
            <a:ext cx="1143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accent2"/>
                </a:solidFill>
                <a:latin typeface="Arial" panose="020B0604020202020204" pitchFamily="34" charset="0"/>
              </a:rPr>
              <a:t>SELINUX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accent2"/>
                </a:solidFill>
                <a:latin typeface="Arial" panose="020B0604020202020204" pitchFamily="34" charset="0"/>
              </a:rPr>
              <a:t>IPTABLES</a:t>
            </a:r>
          </a:p>
        </p:txBody>
      </p:sp>
      <p:grpSp>
        <p:nvGrpSpPr>
          <p:cNvPr id="5144" name="Grupo 45"/>
          <p:cNvGrpSpPr>
            <a:grpSpLocks/>
          </p:cNvGrpSpPr>
          <p:nvPr/>
        </p:nvGrpSpPr>
        <p:grpSpPr bwMode="auto">
          <a:xfrm>
            <a:off x="2914650" y="3932138"/>
            <a:ext cx="914400" cy="381000"/>
            <a:chOff x="3124200" y="3414713"/>
            <a:chExt cx="914400" cy="381000"/>
          </a:xfrm>
        </p:grpSpPr>
        <p:sp>
          <p:nvSpPr>
            <p:cNvPr id="5154" name="Rectangle 113"/>
            <p:cNvSpPr>
              <a:spLocks noChangeArrowheads="1"/>
            </p:cNvSpPr>
            <p:nvPr/>
          </p:nvSpPr>
          <p:spPr bwMode="auto">
            <a:xfrm>
              <a:off x="3124200" y="3414713"/>
              <a:ext cx="9144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5155" name="Rectangle 115"/>
            <p:cNvSpPr>
              <a:spLocks noChangeArrowheads="1"/>
            </p:cNvSpPr>
            <p:nvPr/>
          </p:nvSpPr>
          <p:spPr bwMode="auto">
            <a:xfrm>
              <a:off x="3271325" y="3512439"/>
              <a:ext cx="62015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chemeClr val="accent2"/>
                  </a:solidFill>
                  <a:latin typeface="Arial" panose="020B0604020202020204" pitchFamily="34" charset="0"/>
                </a:rPr>
                <a:t>IPS/IDS</a:t>
              </a:r>
              <a:endParaRPr lang="pt-BR" altLang="pt-BR" sz="1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14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106613"/>
              </p:ext>
            </p:extLst>
          </p:nvPr>
        </p:nvGraphicFramePr>
        <p:xfrm>
          <a:off x="8139113" y="1493738"/>
          <a:ext cx="60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Clip" r:id="rId5" imgW="1927225" imgH="3382963" progId="MS_ClipArt_Gallery.2">
                  <p:embed/>
                </p:oleObj>
              </mc:Choice>
              <mc:Fallback>
                <p:oleObj name="Clip" r:id="rId5" imgW="1927225" imgH="3382963" progId="MS_ClipArt_Gallery.2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3" y="1493738"/>
                        <a:ext cx="609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129"/>
          <p:cNvSpPr>
            <a:spLocks noChangeArrowheads="1"/>
          </p:cNvSpPr>
          <p:nvPr/>
        </p:nvSpPr>
        <p:spPr bwMode="auto">
          <a:xfrm>
            <a:off x="7621588" y="1188938"/>
            <a:ext cx="838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8000"/>
                </a:solidFill>
                <a:latin typeface="Arial" panose="020B0604020202020204" pitchFamily="34" charset="0"/>
              </a:rPr>
              <a:t>MW Cluster</a:t>
            </a:r>
            <a:endParaRPr lang="pt-BR" altLang="pt-BR" sz="900">
              <a:latin typeface="Arial" panose="020B0604020202020204" pitchFamily="34" charset="0"/>
            </a:endParaRPr>
          </a:p>
        </p:txBody>
      </p:sp>
      <p:sp>
        <p:nvSpPr>
          <p:cNvPr id="5147" name="Rectangle 134"/>
          <p:cNvSpPr>
            <a:spLocks noChangeArrowheads="1"/>
          </p:cNvSpPr>
          <p:nvPr/>
        </p:nvSpPr>
        <p:spPr bwMode="auto">
          <a:xfrm>
            <a:off x="5132388" y="4084538"/>
            <a:ext cx="1455737" cy="93662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pt-BR"/>
          </a:p>
        </p:txBody>
      </p:sp>
      <p:graphicFrame>
        <p:nvGraphicFramePr>
          <p:cNvPr id="5148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847583"/>
              </p:ext>
            </p:extLst>
          </p:nvPr>
        </p:nvGraphicFramePr>
        <p:xfrm>
          <a:off x="7424738" y="4465538"/>
          <a:ext cx="60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Clip" r:id="rId6" imgW="1927225" imgH="3382963" progId="MS_ClipArt_Gallery.2">
                  <p:embed/>
                </p:oleObj>
              </mc:Choice>
              <mc:Fallback>
                <p:oleObj name="Clip" r:id="rId6" imgW="1927225" imgH="3382963" progId="MS_ClipArt_Gallery.2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4465538"/>
                        <a:ext cx="609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9" name="Grupo 46"/>
          <p:cNvGrpSpPr>
            <a:grpSpLocks/>
          </p:cNvGrpSpPr>
          <p:nvPr/>
        </p:nvGrpSpPr>
        <p:grpSpPr bwMode="auto">
          <a:xfrm>
            <a:off x="4217988" y="3932138"/>
            <a:ext cx="914400" cy="381000"/>
            <a:chOff x="4648200" y="3414713"/>
            <a:chExt cx="914400" cy="381000"/>
          </a:xfrm>
        </p:grpSpPr>
        <p:sp>
          <p:nvSpPr>
            <p:cNvPr id="5152" name="Rectangle 95"/>
            <p:cNvSpPr>
              <a:spLocks noChangeArrowheads="1"/>
            </p:cNvSpPr>
            <p:nvPr/>
          </p:nvSpPr>
          <p:spPr bwMode="auto">
            <a:xfrm>
              <a:off x="4648200" y="3414713"/>
              <a:ext cx="914400" cy="3810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5153" name="Rectangle 138"/>
            <p:cNvSpPr>
              <a:spLocks noChangeArrowheads="1"/>
            </p:cNvSpPr>
            <p:nvPr/>
          </p:nvSpPr>
          <p:spPr bwMode="auto">
            <a:xfrm>
              <a:off x="4724401" y="3535363"/>
              <a:ext cx="786760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100" b="1">
                  <a:solidFill>
                    <a:schemeClr val="accent2"/>
                  </a:solidFill>
                  <a:latin typeface="Arial" panose="020B0604020202020204" pitchFamily="34" charset="0"/>
                </a:rPr>
                <a:t>FIREWALL</a:t>
              </a:r>
              <a:endParaRPr lang="pt-BR" altLang="pt-BR" sz="1400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50" name="Rectangle 95"/>
          <p:cNvSpPr>
            <a:spLocks noChangeArrowheads="1"/>
          </p:cNvSpPr>
          <p:nvPr/>
        </p:nvSpPr>
        <p:spPr bwMode="auto">
          <a:xfrm>
            <a:off x="6378575" y="3694013"/>
            <a:ext cx="468313" cy="83026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5151" name="Rectangle 103"/>
          <p:cNvSpPr>
            <a:spLocks noChangeArrowheads="1"/>
          </p:cNvSpPr>
          <p:nvPr/>
        </p:nvSpPr>
        <p:spPr bwMode="auto">
          <a:xfrm>
            <a:off x="6610350" y="5652988"/>
            <a:ext cx="1143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accent2"/>
                </a:solidFill>
                <a:latin typeface="Arial" panose="020B0604020202020204" pitchFamily="34" charset="0"/>
              </a:rPr>
              <a:t>SELINUX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accent2"/>
                </a:solidFill>
                <a:latin typeface="Arial" panose="020B0604020202020204" pitchFamily="34" charset="0"/>
              </a:rPr>
              <a:t>IPTABLES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868144" y="87637"/>
            <a:ext cx="3275855" cy="8210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>
                <a:latin typeface="Cambria" panose="02040503050406030204" pitchFamily="18" charset="0"/>
              </a:rPr>
              <a:t>RTH Status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7"/>
          <p:cNvSpPr>
            <a:spLocks noChangeArrowheads="1"/>
          </p:cNvSpPr>
          <p:nvPr/>
        </p:nvSpPr>
        <p:spPr bwMode="auto">
          <a:xfrm>
            <a:off x="2459038" y="6172200"/>
            <a:ext cx="727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BRASILIA</a:t>
            </a:r>
          </a:p>
        </p:txBody>
      </p:sp>
      <p:sp>
        <p:nvSpPr>
          <p:cNvPr id="4099" name="Rectangle 128"/>
          <p:cNvSpPr>
            <a:spLocks noChangeArrowheads="1"/>
          </p:cNvSpPr>
          <p:nvPr/>
        </p:nvSpPr>
        <p:spPr bwMode="auto">
          <a:xfrm>
            <a:off x="2051050" y="303213"/>
            <a:ext cx="2185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tx2"/>
                </a:solidFill>
                <a:latin typeface="Arial" panose="020B0604020202020204" pitchFamily="34" charset="0"/>
              </a:rPr>
              <a:t>DWD, METEOFRANCE</a:t>
            </a:r>
          </a:p>
        </p:txBody>
      </p:sp>
      <p:sp>
        <p:nvSpPr>
          <p:cNvPr id="4100" name="Rectangle 129"/>
          <p:cNvSpPr>
            <a:spLocks noChangeArrowheads="1"/>
          </p:cNvSpPr>
          <p:nvPr/>
        </p:nvSpPr>
        <p:spPr bwMode="auto">
          <a:xfrm>
            <a:off x="4657725" y="1228725"/>
            <a:ext cx="1066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FTP SERVER</a:t>
            </a:r>
          </a:p>
        </p:txBody>
      </p:sp>
      <p:sp>
        <p:nvSpPr>
          <p:cNvPr id="4101" name="Rectangle 130"/>
          <p:cNvSpPr>
            <a:spLocks noChangeArrowheads="1"/>
          </p:cNvSpPr>
          <p:nvPr/>
        </p:nvSpPr>
        <p:spPr bwMode="auto">
          <a:xfrm>
            <a:off x="-23813" y="5445125"/>
            <a:ext cx="1066801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FTP SERVER</a:t>
            </a:r>
          </a:p>
        </p:txBody>
      </p:sp>
      <p:sp>
        <p:nvSpPr>
          <p:cNvPr id="4102" name="Rectangle 131"/>
          <p:cNvSpPr>
            <a:spLocks noChangeArrowheads="1"/>
          </p:cNvSpPr>
          <p:nvPr/>
        </p:nvSpPr>
        <p:spPr bwMode="auto">
          <a:xfrm>
            <a:off x="-11113" y="1135063"/>
            <a:ext cx="10668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MESSAGE SWITCHING</a:t>
            </a:r>
          </a:p>
        </p:txBody>
      </p:sp>
      <p:sp>
        <p:nvSpPr>
          <p:cNvPr id="4103" name="Freeform 134"/>
          <p:cNvSpPr>
            <a:spLocks/>
          </p:cNvSpPr>
          <p:nvPr/>
        </p:nvSpPr>
        <p:spPr bwMode="auto">
          <a:xfrm>
            <a:off x="1566863" y="1371600"/>
            <a:ext cx="1228725" cy="3924300"/>
          </a:xfrm>
          <a:custGeom>
            <a:avLst/>
            <a:gdLst>
              <a:gd name="T0" fmla="*/ 2147483646 w 832"/>
              <a:gd name="T1" fmla="*/ 0 h 2592"/>
              <a:gd name="T2" fmla="*/ 2147483646 w 832"/>
              <a:gd name="T3" fmla="*/ 2147483646 h 2592"/>
              <a:gd name="T4" fmla="*/ 0 w 832"/>
              <a:gd name="T5" fmla="*/ 2147483646 h 2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32" h="2592">
                <a:moveTo>
                  <a:pt x="96" y="0"/>
                </a:moveTo>
                <a:cubicBezTo>
                  <a:pt x="464" y="336"/>
                  <a:pt x="832" y="672"/>
                  <a:pt x="816" y="1104"/>
                </a:cubicBezTo>
                <a:cubicBezTo>
                  <a:pt x="800" y="1536"/>
                  <a:pt x="136" y="2352"/>
                  <a:pt x="0" y="2592"/>
                </a:cubicBezTo>
              </a:path>
            </a:pathLst>
          </a:custGeom>
          <a:noFill/>
          <a:ln w="44450" cap="flat" cmpd="sng">
            <a:solidFill>
              <a:srgbClr val="FF6600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Freeform 137"/>
          <p:cNvSpPr>
            <a:spLocks/>
          </p:cNvSpPr>
          <p:nvPr/>
        </p:nvSpPr>
        <p:spPr bwMode="auto">
          <a:xfrm>
            <a:off x="2998788" y="1295400"/>
            <a:ext cx="1008062" cy="4014788"/>
          </a:xfrm>
          <a:custGeom>
            <a:avLst/>
            <a:gdLst>
              <a:gd name="T0" fmla="*/ 2147483646 w 672"/>
              <a:gd name="T1" fmla="*/ 2147483646 h 2592"/>
              <a:gd name="T2" fmla="*/ 0 w 672"/>
              <a:gd name="T3" fmla="*/ 2147483646 h 2592"/>
              <a:gd name="T4" fmla="*/ 2147483646 w 672"/>
              <a:gd name="T5" fmla="*/ 0 h 2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2592">
                <a:moveTo>
                  <a:pt x="672" y="2592"/>
                </a:moveTo>
                <a:cubicBezTo>
                  <a:pt x="336" y="2112"/>
                  <a:pt x="0" y="1632"/>
                  <a:pt x="0" y="1200"/>
                </a:cubicBezTo>
                <a:cubicBezTo>
                  <a:pt x="0" y="768"/>
                  <a:pt x="568" y="168"/>
                  <a:pt x="672" y="0"/>
                </a:cubicBezTo>
              </a:path>
            </a:pathLst>
          </a:custGeom>
          <a:noFill/>
          <a:ln w="44450" cap="flat" cmpd="sng">
            <a:solidFill>
              <a:srgbClr val="FF6600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Line 138"/>
          <p:cNvSpPr>
            <a:spLocks noChangeShapeType="1"/>
          </p:cNvSpPr>
          <p:nvPr/>
        </p:nvSpPr>
        <p:spPr bwMode="auto">
          <a:xfrm>
            <a:off x="1673225" y="5387975"/>
            <a:ext cx="2286000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Line 139"/>
          <p:cNvSpPr>
            <a:spLocks noChangeShapeType="1"/>
          </p:cNvSpPr>
          <p:nvPr/>
        </p:nvSpPr>
        <p:spPr bwMode="auto">
          <a:xfrm flipH="1" flipV="1">
            <a:off x="1589088" y="1216025"/>
            <a:ext cx="2400300" cy="3175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7" name="Rectangle 131"/>
          <p:cNvSpPr>
            <a:spLocks noChangeArrowheads="1"/>
          </p:cNvSpPr>
          <p:nvPr/>
        </p:nvSpPr>
        <p:spPr bwMode="auto">
          <a:xfrm>
            <a:off x="4610100" y="525303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MESSAGE SWITCHING</a:t>
            </a:r>
          </a:p>
        </p:txBody>
      </p:sp>
      <p:grpSp>
        <p:nvGrpSpPr>
          <p:cNvPr id="4108" name="Group 2"/>
          <p:cNvGrpSpPr>
            <a:grpSpLocks/>
          </p:cNvGrpSpPr>
          <p:nvPr/>
        </p:nvGrpSpPr>
        <p:grpSpPr bwMode="auto">
          <a:xfrm>
            <a:off x="1931988" y="2514600"/>
            <a:ext cx="1905000" cy="1120775"/>
            <a:chOff x="1872" y="970"/>
            <a:chExt cx="1440" cy="662"/>
          </a:xfrm>
        </p:grpSpPr>
        <p:sp>
          <p:nvSpPr>
            <p:cNvPr id="4192" name="Rectangle 3"/>
            <p:cNvSpPr>
              <a:spLocks noChangeArrowheads="1"/>
            </p:cNvSpPr>
            <p:nvPr/>
          </p:nvSpPr>
          <p:spPr bwMode="auto">
            <a:xfrm>
              <a:off x="1926" y="970"/>
              <a:ext cx="100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193" name="Oval 4"/>
            <p:cNvSpPr>
              <a:spLocks noChangeArrowheads="1"/>
            </p:cNvSpPr>
            <p:nvPr/>
          </p:nvSpPr>
          <p:spPr bwMode="auto">
            <a:xfrm>
              <a:off x="1899" y="1330"/>
              <a:ext cx="586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194" name="Oval 5"/>
            <p:cNvSpPr>
              <a:spLocks noChangeArrowheads="1"/>
            </p:cNvSpPr>
            <p:nvPr/>
          </p:nvSpPr>
          <p:spPr bwMode="auto">
            <a:xfrm>
              <a:off x="1872" y="1161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195" name="Oval 6"/>
            <p:cNvSpPr>
              <a:spLocks noChangeArrowheads="1"/>
            </p:cNvSpPr>
            <p:nvPr/>
          </p:nvSpPr>
          <p:spPr bwMode="auto">
            <a:xfrm>
              <a:off x="2165" y="1387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196" name="Oval 7"/>
            <p:cNvSpPr>
              <a:spLocks noChangeArrowheads="1"/>
            </p:cNvSpPr>
            <p:nvPr/>
          </p:nvSpPr>
          <p:spPr bwMode="auto">
            <a:xfrm>
              <a:off x="2485" y="1387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197" name="Oval 8"/>
            <p:cNvSpPr>
              <a:spLocks noChangeArrowheads="1"/>
            </p:cNvSpPr>
            <p:nvPr/>
          </p:nvSpPr>
          <p:spPr bwMode="auto">
            <a:xfrm>
              <a:off x="2725" y="1293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198" name="Oval 9"/>
            <p:cNvSpPr>
              <a:spLocks noChangeArrowheads="1"/>
            </p:cNvSpPr>
            <p:nvPr/>
          </p:nvSpPr>
          <p:spPr bwMode="auto">
            <a:xfrm>
              <a:off x="2539" y="1123"/>
              <a:ext cx="586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199" name="Oval 10"/>
            <p:cNvSpPr>
              <a:spLocks noChangeArrowheads="1"/>
            </p:cNvSpPr>
            <p:nvPr/>
          </p:nvSpPr>
          <p:spPr bwMode="auto">
            <a:xfrm>
              <a:off x="2272" y="1104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200" name="Oval 11"/>
            <p:cNvSpPr>
              <a:spLocks noChangeArrowheads="1"/>
            </p:cNvSpPr>
            <p:nvPr/>
          </p:nvSpPr>
          <p:spPr bwMode="auto">
            <a:xfrm>
              <a:off x="1979" y="1198"/>
              <a:ext cx="1146" cy="3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4201" name="Text Box 12"/>
            <p:cNvSpPr txBox="1">
              <a:spLocks noChangeArrowheads="1"/>
            </p:cNvSpPr>
            <p:nvPr/>
          </p:nvSpPr>
          <p:spPr bwMode="auto">
            <a:xfrm>
              <a:off x="2005" y="1275"/>
              <a:ext cx="1163" cy="24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FFFF00"/>
                  </a:solidFill>
                  <a:latin typeface="Arial" panose="020B0604020202020204" pitchFamily="34" charset="0"/>
                </a:rPr>
                <a:t>INTERNET</a:t>
              </a:r>
              <a:endParaRPr lang="pt-BR" altLang="pt-BR" sz="100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09" name="Group 146"/>
          <p:cNvGrpSpPr>
            <a:grpSpLocks/>
          </p:cNvGrpSpPr>
          <p:nvPr/>
        </p:nvGrpSpPr>
        <p:grpSpPr bwMode="auto">
          <a:xfrm>
            <a:off x="941388" y="4876800"/>
            <a:ext cx="3887787" cy="1219200"/>
            <a:chOff x="1728" y="3072"/>
            <a:chExt cx="2449" cy="768"/>
          </a:xfrm>
        </p:grpSpPr>
        <p:sp>
          <p:nvSpPr>
            <p:cNvPr id="4153" name="Rectangle 16"/>
            <p:cNvSpPr>
              <a:spLocks noChangeArrowheads="1"/>
            </p:cNvSpPr>
            <p:nvPr/>
          </p:nvSpPr>
          <p:spPr bwMode="auto">
            <a:xfrm flipV="1">
              <a:off x="1728" y="3792"/>
              <a:ext cx="2449" cy="47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grpSp>
          <p:nvGrpSpPr>
            <p:cNvPr id="4154" name="Group 145"/>
            <p:cNvGrpSpPr>
              <a:grpSpLocks/>
            </p:cNvGrpSpPr>
            <p:nvPr/>
          </p:nvGrpSpPr>
          <p:grpSpPr bwMode="auto">
            <a:xfrm>
              <a:off x="1776" y="3216"/>
              <a:ext cx="432" cy="624"/>
              <a:chOff x="1776" y="3216"/>
              <a:chExt cx="432" cy="624"/>
            </a:xfrm>
          </p:grpSpPr>
          <p:sp>
            <p:nvSpPr>
              <p:cNvPr id="4175" name="Rectangle 18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4176" name="Group 19"/>
              <p:cNvGrpSpPr>
                <a:grpSpLocks/>
              </p:cNvGrpSpPr>
              <p:nvPr/>
            </p:nvGrpSpPr>
            <p:grpSpPr bwMode="auto">
              <a:xfrm>
                <a:off x="1776" y="3216"/>
                <a:ext cx="432" cy="329"/>
                <a:chOff x="530" y="2857"/>
                <a:chExt cx="905" cy="804"/>
              </a:xfrm>
            </p:grpSpPr>
            <p:grpSp>
              <p:nvGrpSpPr>
                <p:cNvPr id="4177" name="Group 20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419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9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4178" name="Group 23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4187" name="Freeform 24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188" name="Freeform 25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189" name="Freeform 26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179" name="Group 27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418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8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8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8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8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8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grpSp>
          <p:nvGrpSpPr>
            <p:cNvPr id="4155" name="Group 144"/>
            <p:cNvGrpSpPr>
              <a:grpSpLocks/>
            </p:cNvGrpSpPr>
            <p:nvPr/>
          </p:nvGrpSpPr>
          <p:grpSpPr bwMode="auto">
            <a:xfrm>
              <a:off x="3472" y="3072"/>
              <a:ext cx="608" cy="768"/>
              <a:chOff x="3472" y="3072"/>
              <a:chExt cx="608" cy="768"/>
            </a:xfrm>
          </p:grpSpPr>
          <p:sp>
            <p:nvSpPr>
              <p:cNvPr id="4156" name="Rectangle 126"/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4157" name="Group 71"/>
              <p:cNvGrpSpPr>
                <a:grpSpLocks/>
              </p:cNvGrpSpPr>
              <p:nvPr/>
            </p:nvGrpSpPr>
            <p:grpSpPr bwMode="auto">
              <a:xfrm>
                <a:off x="3472" y="3072"/>
                <a:ext cx="608" cy="459"/>
                <a:chOff x="2614" y="3719"/>
                <a:chExt cx="560" cy="459"/>
              </a:xfrm>
            </p:grpSpPr>
            <p:sp>
              <p:nvSpPr>
                <p:cNvPr id="4158" name="Rectangle 72"/>
                <p:cNvSpPr>
                  <a:spLocks noChangeArrowheads="1"/>
                </p:cNvSpPr>
                <p:nvPr/>
              </p:nvSpPr>
              <p:spPr bwMode="auto">
                <a:xfrm>
                  <a:off x="2614" y="3719"/>
                  <a:ext cx="56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2400"/>
                </a:p>
              </p:txBody>
            </p:sp>
            <p:grpSp>
              <p:nvGrpSpPr>
                <p:cNvPr id="4159" name="Group 73"/>
                <p:cNvGrpSpPr>
                  <a:grpSpLocks/>
                </p:cNvGrpSpPr>
                <p:nvPr/>
              </p:nvGrpSpPr>
              <p:grpSpPr bwMode="auto">
                <a:xfrm>
                  <a:off x="2736" y="3897"/>
                  <a:ext cx="369" cy="281"/>
                  <a:chOff x="530" y="2857"/>
                  <a:chExt cx="905" cy="804"/>
                </a:xfrm>
              </p:grpSpPr>
              <p:grpSp>
                <p:nvGrpSpPr>
                  <p:cNvPr id="41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67" y="3360"/>
                    <a:ext cx="829" cy="254"/>
                    <a:chOff x="567" y="3360"/>
                    <a:chExt cx="829" cy="254"/>
                  </a:xfrm>
                </p:grpSpPr>
                <p:sp>
                  <p:nvSpPr>
                    <p:cNvPr id="4173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7" y="3360"/>
                      <a:ext cx="829" cy="2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417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8" y="3404"/>
                      <a:ext cx="287" cy="11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</p:grpSp>
              <p:grpSp>
                <p:nvGrpSpPr>
                  <p:cNvPr id="416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530" y="3499"/>
                    <a:ext cx="905" cy="162"/>
                    <a:chOff x="530" y="3499"/>
                    <a:chExt cx="905" cy="162"/>
                  </a:xfrm>
                </p:grpSpPr>
                <p:sp>
                  <p:nvSpPr>
                    <p:cNvPr id="4170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530" y="3499"/>
                      <a:ext cx="905" cy="162"/>
                    </a:xfrm>
                    <a:custGeom>
                      <a:avLst/>
                      <a:gdLst>
                        <a:gd name="T0" fmla="*/ 113 w 905"/>
                        <a:gd name="T1" fmla="*/ 0 h 162"/>
                        <a:gd name="T2" fmla="*/ 795 w 905"/>
                        <a:gd name="T3" fmla="*/ 0 h 162"/>
                        <a:gd name="T4" fmla="*/ 903 w 905"/>
                        <a:gd name="T5" fmla="*/ 146 h 162"/>
                        <a:gd name="T6" fmla="*/ 905 w 905"/>
                        <a:gd name="T7" fmla="*/ 153 h 162"/>
                        <a:gd name="T8" fmla="*/ 901 w 905"/>
                        <a:gd name="T9" fmla="*/ 159 h 162"/>
                        <a:gd name="T10" fmla="*/ 894 w 905"/>
                        <a:gd name="T11" fmla="*/ 162 h 162"/>
                        <a:gd name="T12" fmla="*/ 13 w 905"/>
                        <a:gd name="T13" fmla="*/ 162 h 162"/>
                        <a:gd name="T14" fmla="*/ 5 w 905"/>
                        <a:gd name="T15" fmla="*/ 158 h 162"/>
                        <a:gd name="T16" fmla="*/ 0 w 905"/>
                        <a:gd name="T17" fmla="*/ 151 h 162"/>
                        <a:gd name="T18" fmla="*/ 2 w 905"/>
                        <a:gd name="T19" fmla="*/ 143 h 162"/>
                        <a:gd name="T20" fmla="*/ 113 w 905"/>
                        <a:gd name="T21" fmla="*/ 0 h 16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905" h="162">
                          <a:moveTo>
                            <a:pt x="113" y="0"/>
                          </a:moveTo>
                          <a:lnTo>
                            <a:pt x="795" y="0"/>
                          </a:lnTo>
                          <a:lnTo>
                            <a:pt x="903" y="146"/>
                          </a:lnTo>
                          <a:lnTo>
                            <a:pt x="905" y="153"/>
                          </a:lnTo>
                          <a:lnTo>
                            <a:pt x="901" y="159"/>
                          </a:lnTo>
                          <a:lnTo>
                            <a:pt x="894" y="162"/>
                          </a:lnTo>
                          <a:lnTo>
                            <a:pt x="13" y="162"/>
                          </a:lnTo>
                          <a:lnTo>
                            <a:pt x="5" y="158"/>
                          </a:lnTo>
                          <a:lnTo>
                            <a:pt x="0" y="151"/>
                          </a:lnTo>
                          <a:lnTo>
                            <a:pt x="2" y="143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17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581" y="3533"/>
                      <a:ext cx="601" cy="103"/>
                    </a:xfrm>
                    <a:custGeom>
                      <a:avLst/>
                      <a:gdLst>
                        <a:gd name="T0" fmla="*/ 81 w 601"/>
                        <a:gd name="T1" fmla="*/ 0 h 103"/>
                        <a:gd name="T2" fmla="*/ 573 w 601"/>
                        <a:gd name="T3" fmla="*/ 0 h 103"/>
                        <a:gd name="T4" fmla="*/ 601 w 601"/>
                        <a:gd name="T5" fmla="*/ 103 h 103"/>
                        <a:gd name="T6" fmla="*/ 0 w 601"/>
                        <a:gd name="T7" fmla="*/ 103 h 103"/>
                        <a:gd name="T8" fmla="*/ 81 w 601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01" h="103">
                          <a:moveTo>
                            <a:pt x="81" y="0"/>
                          </a:moveTo>
                          <a:lnTo>
                            <a:pt x="573" y="0"/>
                          </a:lnTo>
                          <a:lnTo>
                            <a:pt x="601" y="103"/>
                          </a:lnTo>
                          <a:lnTo>
                            <a:pt x="0" y="103"/>
                          </a:lnTo>
                          <a:lnTo>
                            <a:pt x="8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172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201" y="3533"/>
                      <a:ext cx="182" cy="103"/>
                    </a:xfrm>
                    <a:custGeom>
                      <a:avLst/>
                      <a:gdLst>
                        <a:gd name="T0" fmla="*/ 0 w 182"/>
                        <a:gd name="T1" fmla="*/ 0 h 103"/>
                        <a:gd name="T2" fmla="*/ 107 w 182"/>
                        <a:gd name="T3" fmla="*/ 0 h 103"/>
                        <a:gd name="T4" fmla="*/ 182 w 182"/>
                        <a:gd name="T5" fmla="*/ 103 h 103"/>
                        <a:gd name="T6" fmla="*/ 34 w 182"/>
                        <a:gd name="T7" fmla="*/ 103 h 103"/>
                        <a:gd name="T8" fmla="*/ 0 w 182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2" h="103">
                          <a:moveTo>
                            <a:pt x="0" y="0"/>
                          </a:moveTo>
                          <a:lnTo>
                            <a:pt x="107" y="0"/>
                          </a:lnTo>
                          <a:lnTo>
                            <a:pt x="182" y="103"/>
                          </a:lnTo>
                          <a:lnTo>
                            <a:pt x="34" y="10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4162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682" y="2857"/>
                    <a:ext cx="602" cy="495"/>
                    <a:chOff x="682" y="2857"/>
                    <a:chExt cx="602" cy="495"/>
                  </a:xfrm>
                </p:grpSpPr>
                <p:sp>
                  <p:nvSpPr>
                    <p:cNvPr id="416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2" y="2857"/>
                      <a:ext cx="602" cy="49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4164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1" y="2898"/>
                      <a:ext cx="524" cy="419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4165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0" y="2898"/>
                      <a:ext cx="73" cy="41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4166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8" y="2920"/>
                      <a:ext cx="35" cy="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4167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102"/>
                      <a:ext cx="27" cy="2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4168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178"/>
                      <a:ext cx="27" cy="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4169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251"/>
                      <a:ext cx="27" cy="2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</p:grpSp>
            </p:grpSp>
          </p:grpSp>
        </p:grpSp>
      </p:grpSp>
      <p:grpSp>
        <p:nvGrpSpPr>
          <p:cNvPr id="4110" name="Group 147"/>
          <p:cNvGrpSpPr>
            <a:grpSpLocks/>
          </p:cNvGrpSpPr>
          <p:nvPr/>
        </p:nvGrpSpPr>
        <p:grpSpPr bwMode="auto">
          <a:xfrm>
            <a:off x="787400" y="609600"/>
            <a:ext cx="3887788" cy="990600"/>
            <a:chOff x="1631" y="384"/>
            <a:chExt cx="2449" cy="624"/>
          </a:xfrm>
        </p:grpSpPr>
        <p:grpSp>
          <p:nvGrpSpPr>
            <p:cNvPr id="4116" name="Group 89"/>
            <p:cNvGrpSpPr>
              <a:grpSpLocks/>
            </p:cNvGrpSpPr>
            <p:nvPr/>
          </p:nvGrpSpPr>
          <p:grpSpPr bwMode="auto">
            <a:xfrm>
              <a:off x="3648" y="384"/>
              <a:ext cx="432" cy="624"/>
              <a:chOff x="1934" y="3600"/>
              <a:chExt cx="370" cy="578"/>
            </a:xfrm>
          </p:grpSpPr>
          <p:sp>
            <p:nvSpPr>
              <p:cNvPr id="4136" name="Rectangle 90"/>
              <p:cNvSpPr>
                <a:spLocks noChangeArrowheads="1"/>
              </p:cNvSpPr>
              <p:nvPr/>
            </p:nvSpPr>
            <p:spPr bwMode="auto">
              <a:xfrm>
                <a:off x="2078" y="3600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4137" name="Group 91"/>
              <p:cNvGrpSpPr>
                <a:grpSpLocks/>
              </p:cNvGrpSpPr>
              <p:nvPr/>
            </p:nvGrpSpPr>
            <p:grpSpPr bwMode="auto">
              <a:xfrm>
                <a:off x="1934" y="3897"/>
                <a:ext cx="370" cy="281"/>
                <a:chOff x="530" y="2857"/>
                <a:chExt cx="905" cy="804"/>
              </a:xfrm>
            </p:grpSpPr>
            <p:grpSp>
              <p:nvGrpSpPr>
                <p:cNvPr id="4138" name="Group 92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415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5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4139" name="Group 95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4148" name="Freeform 96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149" name="Freeform 97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150" name="Freeform 98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140" name="Group 99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414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4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4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4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45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46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4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grpSp>
          <p:nvGrpSpPr>
            <p:cNvPr id="4117" name="Group 107"/>
            <p:cNvGrpSpPr>
              <a:grpSpLocks/>
            </p:cNvGrpSpPr>
            <p:nvPr/>
          </p:nvGrpSpPr>
          <p:grpSpPr bwMode="auto">
            <a:xfrm>
              <a:off x="1776" y="384"/>
              <a:ext cx="418" cy="624"/>
              <a:chOff x="1934" y="3600"/>
              <a:chExt cx="370" cy="578"/>
            </a:xfrm>
          </p:grpSpPr>
          <p:sp>
            <p:nvSpPr>
              <p:cNvPr id="4119" name="Rectangle 108"/>
              <p:cNvSpPr>
                <a:spLocks noChangeArrowheads="1"/>
              </p:cNvSpPr>
              <p:nvPr/>
            </p:nvSpPr>
            <p:spPr bwMode="auto">
              <a:xfrm>
                <a:off x="2078" y="3600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4120" name="Group 109"/>
              <p:cNvGrpSpPr>
                <a:grpSpLocks/>
              </p:cNvGrpSpPr>
              <p:nvPr/>
            </p:nvGrpSpPr>
            <p:grpSpPr bwMode="auto">
              <a:xfrm>
                <a:off x="1934" y="3897"/>
                <a:ext cx="370" cy="281"/>
                <a:chOff x="530" y="2857"/>
                <a:chExt cx="905" cy="804"/>
              </a:xfrm>
            </p:grpSpPr>
            <p:grpSp>
              <p:nvGrpSpPr>
                <p:cNvPr id="4121" name="Group 110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4134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35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4122" name="Group 113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4131" name="Freeform 114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132" name="Freeform 115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133" name="Freeform 116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123" name="Group 117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4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2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2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413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sp>
          <p:nvSpPr>
            <p:cNvPr id="4118" name="Rectangle 125"/>
            <p:cNvSpPr>
              <a:spLocks noChangeArrowheads="1"/>
            </p:cNvSpPr>
            <p:nvPr/>
          </p:nvSpPr>
          <p:spPr bwMode="auto">
            <a:xfrm flipV="1">
              <a:off x="1631" y="384"/>
              <a:ext cx="2449" cy="47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</p:grpSp>
      <p:sp>
        <p:nvSpPr>
          <p:cNvPr id="4111" name="Rectangle 127"/>
          <p:cNvSpPr>
            <a:spLocks noChangeArrowheads="1"/>
          </p:cNvSpPr>
          <p:nvPr/>
        </p:nvSpPr>
        <p:spPr bwMode="auto">
          <a:xfrm>
            <a:off x="2514600" y="3789363"/>
            <a:ext cx="614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32 Mbps</a:t>
            </a:r>
          </a:p>
        </p:txBody>
      </p:sp>
      <p:sp>
        <p:nvSpPr>
          <p:cNvPr id="4112" name="Rectangle 127"/>
          <p:cNvSpPr>
            <a:spLocks noChangeArrowheads="1"/>
          </p:cNvSpPr>
          <p:nvPr/>
        </p:nvSpPr>
        <p:spPr bwMode="auto">
          <a:xfrm>
            <a:off x="5003800" y="2062163"/>
            <a:ext cx="3079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INPUT: ASC=1.486 – 3,7 MB - FILES = 179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OUTPUT:  ASC=213 – 116 kB; FILES = 207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25/02/2014</a:t>
            </a:r>
          </a:p>
        </p:txBody>
      </p:sp>
      <p:sp>
        <p:nvSpPr>
          <p:cNvPr id="4113" name="Rectangle 128"/>
          <p:cNvSpPr>
            <a:spLocks noChangeArrowheads="1"/>
          </p:cNvSpPr>
          <p:nvPr/>
        </p:nvSpPr>
        <p:spPr bwMode="auto">
          <a:xfrm>
            <a:off x="5014913" y="1773238"/>
            <a:ext cx="488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tx2"/>
                </a:solidFill>
                <a:latin typeface="Arial" panose="020B0604020202020204" pitchFamily="34" charset="0"/>
              </a:rPr>
              <a:t>DWD</a:t>
            </a:r>
          </a:p>
        </p:txBody>
      </p:sp>
      <p:sp>
        <p:nvSpPr>
          <p:cNvPr id="4114" name="Rectangle 128"/>
          <p:cNvSpPr>
            <a:spLocks noChangeArrowheads="1"/>
          </p:cNvSpPr>
          <p:nvPr/>
        </p:nvSpPr>
        <p:spPr bwMode="auto">
          <a:xfrm>
            <a:off x="5000625" y="3086100"/>
            <a:ext cx="1581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tx2"/>
                </a:solidFill>
                <a:latin typeface="Arial" panose="020B0604020202020204" pitchFamily="34" charset="0"/>
              </a:rPr>
              <a:t>METEOFRANCE</a:t>
            </a:r>
          </a:p>
        </p:txBody>
      </p:sp>
      <p:sp>
        <p:nvSpPr>
          <p:cNvPr id="4115" name="Rectangle 127"/>
          <p:cNvSpPr>
            <a:spLocks noChangeArrowheads="1"/>
          </p:cNvSpPr>
          <p:nvPr/>
        </p:nvSpPr>
        <p:spPr bwMode="auto">
          <a:xfrm>
            <a:off x="5003800" y="3379788"/>
            <a:ext cx="328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INPUT: ASC=8.618 – 16 MB; BIN=94 – 137 MB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25/02/2014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5868144" y="87637"/>
            <a:ext cx="3275855" cy="8210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>
                <a:latin typeface="Cambria" panose="02040503050406030204" pitchFamily="18" charset="0"/>
              </a:rPr>
              <a:t>RTH Status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7"/>
          <p:cNvSpPr>
            <a:spLocks noChangeArrowheads="1"/>
          </p:cNvSpPr>
          <p:nvPr/>
        </p:nvSpPr>
        <p:spPr bwMode="auto">
          <a:xfrm>
            <a:off x="2457450" y="6172200"/>
            <a:ext cx="725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BRASILIA</a:t>
            </a:r>
          </a:p>
        </p:txBody>
      </p:sp>
      <p:sp>
        <p:nvSpPr>
          <p:cNvPr id="6147" name="Rectangle 128"/>
          <p:cNvSpPr>
            <a:spLocks noChangeArrowheads="1"/>
          </p:cNvSpPr>
          <p:nvPr/>
        </p:nvSpPr>
        <p:spPr bwMode="auto">
          <a:xfrm>
            <a:off x="2559050" y="279400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tx2"/>
                </a:solidFill>
                <a:latin typeface="Arial" panose="020B0604020202020204" pitchFamily="34" charset="0"/>
              </a:rPr>
              <a:t>VPN</a:t>
            </a:r>
            <a:endParaRPr lang="pt-BR" altLang="pt-BR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129"/>
          <p:cNvSpPr>
            <a:spLocks noChangeArrowheads="1"/>
          </p:cNvSpPr>
          <p:nvPr/>
        </p:nvSpPr>
        <p:spPr bwMode="auto">
          <a:xfrm>
            <a:off x="4656138" y="1228725"/>
            <a:ext cx="1066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FTP SERVER</a:t>
            </a:r>
          </a:p>
        </p:txBody>
      </p:sp>
      <p:sp>
        <p:nvSpPr>
          <p:cNvPr id="6149" name="Rectangle 130"/>
          <p:cNvSpPr>
            <a:spLocks noChangeArrowheads="1"/>
          </p:cNvSpPr>
          <p:nvPr/>
        </p:nvSpPr>
        <p:spPr bwMode="auto">
          <a:xfrm>
            <a:off x="-23813" y="5403850"/>
            <a:ext cx="1066801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FTP SERVER</a:t>
            </a:r>
          </a:p>
        </p:txBody>
      </p:sp>
      <p:sp>
        <p:nvSpPr>
          <p:cNvPr id="6150" name="Rectangle 131"/>
          <p:cNvSpPr>
            <a:spLocks noChangeArrowheads="1"/>
          </p:cNvSpPr>
          <p:nvPr/>
        </p:nvSpPr>
        <p:spPr bwMode="auto">
          <a:xfrm>
            <a:off x="-12700" y="1135063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bg2"/>
                </a:solidFill>
                <a:latin typeface="Arial" panose="020B0604020202020204" pitchFamily="34" charset="0"/>
              </a:rPr>
              <a:t>AFD</a:t>
            </a:r>
          </a:p>
        </p:txBody>
      </p:sp>
      <p:sp>
        <p:nvSpPr>
          <p:cNvPr id="6151" name="Freeform 134"/>
          <p:cNvSpPr>
            <a:spLocks/>
          </p:cNvSpPr>
          <p:nvPr/>
        </p:nvSpPr>
        <p:spPr bwMode="auto">
          <a:xfrm>
            <a:off x="1565275" y="1371600"/>
            <a:ext cx="1228725" cy="3924300"/>
          </a:xfrm>
          <a:custGeom>
            <a:avLst/>
            <a:gdLst>
              <a:gd name="T0" fmla="*/ 2147483646 w 832"/>
              <a:gd name="T1" fmla="*/ 0 h 2592"/>
              <a:gd name="T2" fmla="*/ 2147483646 w 832"/>
              <a:gd name="T3" fmla="*/ 2147483646 h 2592"/>
              <a:gd name="T4" fmla="*/ 0 w 832"/>
              <a:gd name="T5" fmla="*/ 2147483646 h 2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32" h="2592">
                <a:moveTo>
                  <a:pt x="96" y="0"/>
                </a:moveTo>
                <a:cubicBezTo>
                  <a:pt x="464" y="336"/>
                  <a:pt x="832" y="672"/>
                  <a:pt x="816" y="1104"/>
                </a:cubicBezTo>
                <a:cubicBezTo>
                  <a:pt x="800" y="1536"/>
                  <a:pt x="136" y="2352"/>
                  <a:pt x="0" y="2592"/>
                </a:cubicBezTo>
              </a:path>
            </a:pathLst>
          </a:custGeom>
          <a:noFill/>
          <a:ln w="44450" cap="flat" cmpd="sng">
            <a:solidFill>
              <a:srgbClr val="FF6600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Freeform 137"/>
          <p:cNvSpPr>
            <a:spLocks/>
          </p:cNvSpPr>
          <p:nvPr/>
        </p:nvSpPr>
        <p:spPr bwMode="auto">
          <a:xfrm>
            <a:off x="2997200" y="1295400"/>
            <a:ext cx="1006475" cy="4014788"/>
          </a:xfrm>
          <a:custGeom>
            <a:avLst/>
            <a:gdLst>
              <a:gd name="T0" fmla="*/ 2147483646 w 672"/>
              <a:gd name="T1" fmla="*/ 2147483646 h 2592"/>
              <a:gd name="T2" fmla="*/ 0 w 672"/>
              <a:gd name="T3" fmla="*/ 2147483646 h 2592"/>
              <a:gd name="T4" fmla="*/ 2147483646 w 672"/>
              <a:gd name="T5" fmla="*/ 0 h 2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2592">
                <a:moveTo>
                  <a:pt x="672" y="2592"/>
                </a:moveTo>
                <a:cubicBezTo>
                  <a:pt x="336" y="2112"/>
                  <a:pt x="0" y="1632"/>
                  <a:pt x="0" y="1200"/>
                </a:cubicBezTo>
                <a:cubicBezTo>
                  <a:pt x="0" y="768"/>
                  <a:pt x="568" y="168"/>
                  <a:pt x="672" y="0"/>
                </a:cubicBezTo>
              </a:path>
            </a:pathLst>
          </a:custGeom>
          <a:noFill/>
          <a:ln w="44450" cap="flat" cmpd="sng">
            <a:solidFill>
              <a:srgbClr val="FF6600"/>
            </a:solidFill>
            <a:prstDash val="solid"/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3" name="Line 138"/>
          <p:cNvSpPr>
            <a:spLocks noChangeShapeType="1"/>
          </p:cNvSpPr>
          <p:nvPr/>
        </p:nvSpPr>
        <p:spPr bwMode="auto">
          <a:xfrm>
            <a:off x="1649413" y="5365750"/>
            <a:ext cx="2286000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4" name="Line 139"/>
          <p:cNvSpPr>
            <a:spLocks noChangeShapeType="1"/>
          </p:cNvSpPr>
          <p:nvPr/>
        </p:nvSpPr>
        <p:spPr bwMode="auto">
          <a:xfrm flipH="1" flipV="1">
            <a:off x="1625600" y="1201738"/>
            <a:ext cx="2362200" cy="17462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5" name="Rectangle 131"/>
          <p:cNvSpPr>
            <a:spLocks noChangeArrowheads="1"/>
          </p:cNvSpPr>
          <p:nvPr/>
        </p:nvSpPr>
        <p:spPr bwMode="auto">
          <a:xfrm>
            <a:off x="4608513" y="51847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MESSAGE SWITCHING</a:t>
            </a:r>
          </a:p>
        </p:txBody>
      </p:sp>
      <p:grpSp>
        <p:nvGrpSpPr>
          <p:cNvPr id="6156" name="Group 2"/>
          <p:cNvGrpSpPr>
            <a:grpSpLocks/>
          </p:cNvGrpSpPr>
          <p:nvPr/>
        </p:nvGrpSpPr>
        <p:grpSpPr bwMode="auto">
          <a:xfrm>
            <a:off x="1930400" y="2514600"/>
            <a:ext cx="1905000" cy="1120775"/>
            <a:chOff x="1872" y="970"/>
            <a:chExt cx="1440" cy="662"/>
          </a:xfrm>
        </p:grpSpPr>
        <p:sp>
          <p:nvSpPr>
            <p:cNvPr id="6236" name="Rectangle 3"/>
            <p:cNvSpPr>
              <a:spLocks noChangeArrowheads="1"/>
            </p:cNvSpPr>
            <p:nvPr/>
          </p:nvSpPr>
          <p:spPr bwMode="auto">
            <a:xfrm>
              <a:off x="1926" y="970"/>
              <a:ext cx="100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37" name="Oval 4"/>
            <p:cNvSpPr>
              <a:spLocks noChangeArrowheads="1"/>
            </p:cNvSpPr>
            <p:nvPr/>
          </p:nvSpPr>
          <p:spPr bwMode="auto">
            <a:xfrm>
              <a:off x="1899" y="1330"/>
              <a:ext cx="586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38" name="Oval 5"/>
            <p:cNvSpPr>
              <a:spLocks noChangeArrowheads="1"/>
            </p:cNvSpPr>
            <p:nvPr/>
          </p:nvSpPr>
          <p:spPr bwMode="auto">
            <a:xfrm>
              <a:off x="1872" y="1161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39" name="Oval 6"/>
            <p:cNvSpPr>
              <a:spLocks noChangeArrowheads="1"/>
            </p:cNvSpPr>
            <p:nvPr/>
          </p:nvSpPr>
          <p:spPr bwMode="auto">
            <a:xfrm>
              <a:off x="2165" y="1387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40" name="Oval 7"/>
            <p:cNvSpPr>
              <a:spLocks noChangeArrowheads="1"/>
            </p:cNvSpPr>
            <p:nvPr/>
          </p:nvSpPr>
          <p:spPr bwMode="auto">
            <a:xfrm>
              <a:off x="2485" y="1387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41" name="Oval 8"/>
            <p:cNvSpPr>
              <a:spLocks noChangeArrowheads="1"/>
            </p:cNvSpPr>
            <p:nvPr/>
          </p:nvSpPr>
          <p:spPr bwMode="auto">
            <a:xfrm>
              <a:off x="2725" y="1293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42" name="Oval 9"/>
            <p:cNvSpPr>
              <a:spLocks noChangeArrowheads="1"/>
            </p:cNvSpPr>
            <p:nvPr/>
          </p:nvSpPr>
          <p:spPr bwMode="auto">
            <a:xfrm>
              <a:off x="2539" y="1123"/>
              <a:ext cx="586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43" name="Oval 10"/>
            <p:cNvSpPr>
              <a:spLocks noChangeArrowheads="1"/>
            </p:cNvSpPr>
            <p:nvPr/>
          </p:nvSpPr>
          <p:spPr bwMode="auto">
            <a:xfrm>
              <a:off x="2272" y="1104"/>
              <a:ext cx="587" cy="24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44" name="Oval 11"/>
            <p:cNvSpPr>
              <a:spLocks noChangeArrowheads="1"/>
            </p:cNvSpPr>
            <p:nvPr/>
          </p:nvSpPr>
          <p:spPr bwMode="auto">
            <a:xfrm>
              <a:off x="1979" y="1198"/>
              <a:ext cx="1146" cy="3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6245" name="Text Box 12"/>
            <p:cNvSpPr txBox="1">
              <a:spLocks noChangeArrowheads="1"/>
            </p:cNvSpPr>
            <p:nvPr/>
          </p:nvSpPr>
          <p:spPr bwMode="auto">
            <a:xfrm>
              <a:off x="2005" y="1275"/>
              <a:ext cx="1163" cy="24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FFFF00"/>
                  </a:solidFill>
                  <a:latin typeface="Arial" panose="020B0604020202020204" pitchFamily="34" charset="0"/>
                </a:rPr>
                <a:t>INTERNET</a:t>
              </a:r>
              <a:endParaRPr lang="pt-BR" altLang="pt-BR" sz="100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7" name="Group 146"/>
          <p:cNvGrpSpPr>
            <a:grpSpLocks/>
          </p:cNvGrpSpPr>
          <p:nvPr/>
        </p:nvGrpSpPr>
        <p:grpSpPr bwMode="auto">
          <a:xfrm>
            <a:off x="939800" y="4876800"/>
            <a:ext cx="3887788" cy="1219200"/>
            <a:chOff x="1728" y="3072"/>
            <a:chExt cx="2449" cy="768"/>
          </a:xfrm>
        </p:grpSpPr>
        <p:sp>
          <p:nvSpPr>
            <p:cNvPr id="6197" name="Rectangle 16"/>
            <p:cNvSpPr>
              <a:spLocks noChangeArrowheads="1"/>
            </p:cNvSpPr>
            <p:nvPr/>
          </p:nvSpPr>
          <p:spPr bwMode="auto">
            <a:xfrm flipV="1">
              <a:off x="1728" y="3792"/>
              <a:ext cx="2449" cy="47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grpSp>
          <p:nvGrpSpPr>
            <p:cNvPr id="6198" name="Group 145"/>
            <p:cNvGrpSpPr>
              <a:grpSpLocks/>
            </p:cNvGrpSpPr>
            <p:nvPr/>
          </p:nvGrpSpPr>
          <p:grpSpPr bwMode="auto">
            <a:xfrm>
              <a:off x="1776" y="3216"/>
              <a:ext cx="432" cy="624"/>
              <a:chOff x="1776" y="3216"/>
              <a:chExt cx="432" cy="624"/>
            </a:xfrm>
          </p:grpSpPr>
          <p:sp>
            <p:nvSpPr>
              <p:cNvPr id="6219" name="Rectangle 18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6220" name="Group 19"/>
              <p:cNvGrpSpPr>
                <a:grpSpLocks/>
              </p:cNvGrpSpPr>
              <p:nvPr/>
            </p:nvGrpSpPr>
            <p:grpSpPr bwMode="auto">
              <a:xfrm>
                <a:off x="1776" y="3216"/>
                <a:ext cx="432" cy="329"/>
                <a:chOff x="530" y="2857"/>
                <a:chExt cx="905" cy="804"/>
              </a:xfrm>
            </p:grpSpPr>
            <p:grpSp>
              <p:nvGrpSpPr>
                <p:cNvPr id="6221" name="Group 20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623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23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6222" name="Group 23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6231" name="Freeform 24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32" name="Freeform 25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33" name="Freeform 26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223" name="Group 27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622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22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22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22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22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22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230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grpSp>
          <p:nvGrpSpPr>
            <p:cNvPr id="6199" name="Group 144"/>
            <p:cNvGrpSpPr>
              <a:grpSpLocks/>
            </p:cNvGrpSpPr>
            <p:nvPr/>
          </p:nvGrpSpPr>
          <p:grpSpPr bwMode="auto">
            <a:xfrm>
              <a:off x="3472" y="3072"/>
              <a:ext cx="608" cy="768"/>
              <a:chOff x="3472" y="3072"/>
              <a:chExt cx="608" cy="768"/>
            </a:xfrm>
          </p:grpSpPr>
          <p:sp>
            <p:nvSpPr>
              <p:cNvPr id="6200" name="Rectangle 126"/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6201" name="Group 71"/>
              <p:cNvGrpSpPr>
                <a:grpSpLocks/>
              </p:cNvGrpSpPr>
              <p:nvPr/>
            </p:nvGrpSpPr>
            <p:grpSpPr bwMode="auto">
              <a:xfrm>
                <a:off x="3472" y="3072"/>
                <a:ext cx="608" cy="459"/>
                <a:chOff x="2614" y="3719"/>
                <a:chExt cx="560" cy="459"/>
              </a:xfrm>
            </p:grpSpPr>
            <p:sp>
              <p:nvSpPr>
                <p:cNvPr id="6202" name="Rectangle 72"/>
                <p:cNvSpPr>
                  <a:spLocks noChangeArrowheads="1"/>
                </p:cNvSpPr>
                <p:nvPr/>
              </p:nvSpPr>
              <p:spPr bwMode="auto">
                <a:xfrm>
                  <a:off x="2614" y="3719"/>
                  <a:ext cx="56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2400"/>
                </a:p>
              </p:txBody>
            </p:sp>
            <p:grpSp>
              <p:nvGrpSpPr>
                <p:cNvPr id="6203" name="Group 73"/>
                <p:cNvGrpSpPr>
                  <a:grpSpLocks/>
                </p:cNvGrpSpPr>
                <p:nvPr/>
              </p:nvGrpSpPr>
              <p:grpSpPr bwMode="auto">
                <a:xfrm>
                  <a:off x="2736" y="3897"/>
                  <a:ext cx="369" cy="281"/>
                  <a:chOff x="530" y="2857"/>
                  <a:chExt cx="905" cy="804"/>
                </a:xfrm>
              </p:grpSpPr>
              <p:grpSp>
                <p:nvGrpSpPr>
                  <p:cNvPr id="620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67" y="3360"/>
                    <a:ext cx="829" cy="254"/>
                    <a:chOff x="567" y="3360"/>
                    <a:chExt cx="829" cy="254"/>
                  </a:xfrm>
                </p:grpSpPr>
                <p:sp>
                  <p:nvSpPr>
                    <p:cNvPr id="621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7" y="3360"/>
                      <a:ext cx="829" cy="2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621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8" y="3404"/>
                      <a:ext cx="287" cy="11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</p:grpSp>
              <p:grpSp>
                <p:nvGrpSpPr>
                  <p:cNvPr id="620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530" y="3499"/>
                    <a:ext cx="905" cy="162"/>
                    <a:chOff x="530" y="3499"/>
                    <a:chExt cx="905" cy="162"/>
                  </a:xfrm>
                </p:grpSpPr>
                <p:sp>
                  <p:nvSpPr>
                    <p:cNvPr id="621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530" y="3499"/>
                      <a:ext cx="905" cy="162"/>
                    </a:xfrm>
                    <a:custGeom>
                      <a:avLst/>
                      <a:gdLst>
                        <a:gd name="T0" fmla="*/ 113 w 905"/>
                        <a:gd name="T1" fmla="*/ 0 h 162"/>
                        <a:gd name="T2" fmla="*/ 795 w 905"/>
                        <a:gd name="T3" fmla="*/ 0 h 162"/>
                        <a:gd name="T4" fmla="*/ 903 w 905"/>
                        <a:gd name="T5" fmla="*/ 146 h 162"/>
                        <a:gd name="T6" fmla="*/ 905 w 905"/>
                        <a:gd name="T7" fmla="*/ 153 h 162"/>
                        <a:gd name="T8" fmla="*/ 901 w 905"/>
                        <a:gd name="T9" fmla="*/ 159 h 162"/>
                        <a:gd name="T10" fmla="*/ 894 w 905"/>
                        <a:gd name="T11" fmla="*/ 162 h 162"/>
                        <a:gd name="T12" fmla="*/ 13 w 905"/>
                        <a:gd name="T13" fmla="*/ 162 h 162"/>
                        <a:gd name="T14" fmla="*/ 5 w 905"/>
                        <a:gd name="T15" fmla="*/ 158 h 162"/>
                        <a:gd name="T16" fmla="*/ 0 w 905"/>
                        <a:gd name="T17" fmla="*/ 151 h 162"/>
                        <a:gd name="T18" fmla="*/ 2 w 905"/>
                        <a:gd name="T19" fmla="*/ 143 h 162"/>
                        <a:gd name="T20" fmla="*/ 113 w 905"/>
                        <a:gd name="T21" fmla="*/ 0 h 16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905" h="162">
                          <a:moveTo>
                            <a:pt x="113" y="0"/>
                          </a:moveTo>
                          <a:lnTo>
                            <a:pt x="795" y="0"/>
                          </a:lnTo>
                          <a:lnTo>
                            <a:pt x="903" y="146"/>
                          </a:lnTo>
                          <a:lnTo>
                            <a:pt x="905" y="153"/>
                          </a:lnTo>
                          <a:lnTo>
                            <a:pt x="901" y="159"/>
                          </a:lnTo>
                          <a:lnTo>
                            <a:pt x="894" y="162"/>
                          </a:lnTo>
                          <a:lnTo>
                            <a:pt x="13" y="162"/>
                          </a:lnTo>
                          <a:lnTo>
                            <a:pt x="5" y="158"/>
                          </a:lnTo>
                          <a:lnTo>
                            <a:pt x="0" y="151"/>
                          </a:lnTo>
                          <a:lnTo>
                            <a:pt x="2" y="143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215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581" y="3533"/>
                      <a:ext cx="601" cy="103"/>
                    </a:xfrm>
                    <a:custGeom>
                      <a:avLst/>
                      <a:gdLst>
                        <a:gd name="T0" fmla="*/ 81 w 601"/>
                        <a:gd name="T1" fmla="*/ 0 h 103"/>
                        <a:gd name="T2" fmla="*/ 573 w 601"/>
                        <a:gd name="T3" fmla="*/ 0 h 103"/>
                        <a:gd name="T4" fmla="*/ 601 w 601"/>
                        <a:gd name="T5" fmla="*/ 103 h 103"/>
                        <a:gd name="T6" fmla="*/ 0 w 601"/>
                        <a:gd name="T7" fmla="*/ 103 h 103"/>
                        <a:gd name="T8" fmla="*/ 81 w 601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01" h="103">
                          <a:moveTo>
                            <a:pt x="81" y="0"/>
                          </a:moveTo>
                          <a:lnTo>
                            <a:pt x="573" y="0"/>
                          </a:lnTo>
                          <a:lnTo>
                            <a:pt x="601" y="103"/>
                          </a:lnTo>
                          <a:lnTo>
                            <a:pt x="0" y="103"/>
                          </a:lnTo>
                          <a:lnTo>
                            <a:pt x="8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216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201" y="3533"/>
                      <a:ext cx="182" cy="103"/>
                    </a:xfrm>
                    <a:custGeom>
                      <a:avLst/>
                      <a:gdLst>
                        <a:gd name="T0" fmla="*/ 0 w 182"/>
                        <a:gd name="T1" fmla="*/ 0 h 103"/>
                        <a:gd name="T2" fmla="*/ 107 w 182"/>
                        <a:gd name="T3" fmla="*/ 0 h 103"/>
                        <a:gd name="T4" fmla="*/ 182 w 182"/>
                        <a:gd name="T5" fmla="*/ 103 h 103"/>
                        <a:gd name="T6" fmla="*/ 34 w 182"/>
                        <a:gd name="T7" fmla="*/ 103 h 103"/>
                        <a:gd name="T8" fmla="*/ 0 w 182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2" h="103">
                          <a:moveTo>
                            <a:pt x="0" y="0"/>
                          </a:moveTo>
                          <a:lnTo>
                            <a:pt x="107" y="0"/>
                          </a:lnTo>
                          <a:lnTo>
                            <a:pt x="182" y="103"/>
                          </a:lnTo>
                          <a:lnTo>
                            <a:pt x="34" y="10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6206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682" y="2857"/>
                    <a:ext cx="602" cy="495"/>
                    <a:chOff x="682" y="2857"/>
                    <a:chExt cx="602" cy="495"/>
                  </a:xfrm>
                </p:grpSpPr>
                <p:sp>
                  <p:nvSpPr>
                    <p:cNvPr id="620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2" y="2857"/>
                      <a:ext cx="602" cy="49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6208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1" y="2898"/>
                      <a:ext cx="524" cy="419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6209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0" y="2898"/>
                      <a:ext cx="73" cy="41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6210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8" y="2920"/>
                      <a:ext cx="35" cy="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6211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102"/>
                      <a:ext cx="27" cy="2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6212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178"/>
                      <a:ext cx="27" cy="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  <p:sp>
                  <p:nvSpPr>
                    <p:cNvPr id="6213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3251"/>
                      <a:ext cx="27" cy="2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2400"/>
                    </a:p>
                  </p:txBody>
                </p:sp>
              </p:grpSp>
            </p:grpSp>
          </p:grpSp>
        </p:grpSp>
      </p:grpSp>
      <p:grpSp>
        <p:nvGrpSpPr>
          <p:cNvPr id="6158" name="Group 147"/>
          <p:cNvGrpSpPr>
            <a:grpSpLocks/>
          </p:cNvGrpSpPr>
          <p:nvPr/>
        </p:nvGrpSpPr>
        <p:grpSpPr bwMode="auto">
          <a:xfrm>
            <a:off x="785813" y="609600"/>
            <a:ext cx="3887787" cy="990600"/>
            <a:chOff x="1631" y="384"/>
            <a:chExt cx="2449" cy="624"/>
          </a:xfrm>
        </p:grpSpPr>
        <p:grpSp>
          <p:nvGrpSpPr>
            <p:cNvPr id="6160" name="Group 89"/>
            <p:cNvGrpSpPr>
              <a:grpSpLocks/>
            </p:cNvGrpSpPr>
            <p:nvPr/>
          </p:nvGrpSpPr>
          <p:grpSpPr bwMode="auto">
            <a:xfrm>
              <a:off x="3648" y="384"/>
              <a:ext cx="432" cy="624"/>
              <a:chOff x="1934" y="3600"/>
              <a:chExt cx="370" cy="578"/>
            </a:xfrm>
          </p:grpSpPr>
          <p:sp>
            <p:nvSpPr>
              <p:cNvPr id="6180" name="Rectangle 90"/>
              <p:cNvSpPr>
                <a:spLocks noChangeArrowheads="1"/>
              </p:cNvSpPr>
              <p:nvPr/>
            </p:nvSpPr>
            <p:spPr bwMode="auto">
              <a:xfrm>
                <a:off x="2078" y="3600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6181" name="Group 91"/>
              <p:cNvGrpSpPr>
                <a:grpSpLocks/>
              </p:cNvGrpSpPr>
              <p:nvPr/>
            </p:nvGrpSpPr>
            <p:grpSpPr bwMode="auto">
              <a:xfrm>
                <a:off x="1934" y="3897"/>
                <a:ext cx="370" cy="281"/>
                <a:chOff x="530" y="2857"/>
                <a:chExt cx="905" cy="804"/>
              </a:xfrm>
            </p:grpSpPr>
            <p:grpSp>
              <p:nvGrpSpPr>
                <p:cNvPr id="6182" name="Group 92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619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9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6183" name="Group 95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6192" name="Freeform 96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93" name="Freeform 97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94" name="Freeform 98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84" name="Group 99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6185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86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8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88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89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90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91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grpSp>
          <p:nvGrpSpPr>
            <p:cNvPr id="6161" name="Group 107"/>
            <p:cNvGrpSpPr>
              <a:grpSpLocks/>
            </p:cNvGrpSpPr>
            <p:nvPr/>
          </p:nvGrpSpPr>
          <p:grpSpPr bwMode="auto">
            <a:xfrm>
              <a:off x="1776" y="384"/>
              <a:ext cx="418" cy="624"/>
              <a:chOff x="1934" y="3600"/>
              <a:chExt cx="370" cy="578"/>
            </a:xfrm>
          </p:grpSpPr>
          <p:sp>
            <p:nvSpPr>
              <p:cNvPr id="6163" name="Rectangle 108"/>
              <p:cNvSpPr>
                <a:spLocks noChangeArrowheads="1"/>
              </p:cNvSpPr>
              <p:nvPr/>
            </p:nvSpPr>
            <p:spPr bwMode="auto">
              <a:xfrm>
                <a:off x="2078" y="3600"/>
                <a:ext cx="49" cy="336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2400"/>
              </a:p>
            </p:txBody>
          </p:sp>
          <p:grpSp>
            <p:nvGrpSpPr>
              <p:cNvPr id="6164" name="Group 109"/>
              <p:cNvGrpSpPr>
                <a:grpSpLocks/>
              </p:cNvGrpSpPr>
              <p:nvPr/>
            </p:nvGrpSpPr>
            <p:grpSpPr bwMode="auto">
              <a:xfrm>
                <a:off x="1934" y="3897"/>
                <a:ext cx="370" cy="281"/>
                <a:chOff x="530" y="2857"/>
                <a:chExt cx="905" cy="804"/>
              </a:xfrm>
            </p:grpSpPr>
            <p:grpSp>
              <p:nvGrpSpPr>
                <p:cNvPr id="6165" name="Group 110"/>
                <p:cNvGrpSpPr>
                  <a:grpSpLocks/>
                </p:cNvGrpSpPr>
                <p:nvPr/>
              </p:nvGrpSpPr>
              <p:grpSpPr bwMode="auto">
                <a:xfrm>
                  <a:off x="567" y="3360"/>
                  <a:ext cx="829" cy="254"/>
                  <a:chOff x="567" y="3360"/>
                  <a:chExt cx="829" cy="254"/>
                </a:xfrm>
              </p:grpSpPr>
              <p:sp>
                <p:nvSpPr>
                  <p:cNvPr id="6178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3360"/>
                    <a:ext cx="829" cy="25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79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3404"/>
                    <a:ext cx="287" cy="11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  <p:grpSp>
              <p:nvGrpSpPr>
                <p:cNvPr id="6166" name="Group 113"/>
                <p:cNvGrpSpPr>
                  <a:grpSpLocks/>
                </p:cNvGrpSpPr>
                <p:nvPr/>
              </p:nvGrpSpPr>
              <p:grpSpPr bwMode="auto">
                <a:xfrm>
                  <a:off x="530" y="3499"/>
                  <a:ext cx="905" cy="162"/>
                  <a:chOff x="530" y="3499"/>
                  <a:chExt cx="905" cy="162"/>
                </a:xfrm>
              </p:grpSpPr>
              <p:sp>
                <p:nvSpPr>
                  <p:cNvPr id="6175" name="Freeform 114"/>
                  <p:cNvSpPr>
                    <a:spLocks/>
                  </p:cNvSpPr>
                  <p:nvPr/>
                </p:nvSpPr>
                <p:spPr bwMode="auto">
                  <a:xfrm>
                    <a:off x="530" y="3499"/>
                    <a:ext cx="905" cy="162"/>
                  </a:xfrm>
                  <a:custGeom>
                    <a:avLst/>
                    <a:gdLst>
                      <a:gd name="T0" fmla="*/ 113 w 905"/>
                      <a:gd name="T1" fmla="*/ 0 h 162"/>
                      <a:gd name="T2" fmla="*/ 795 w 905"/>
                      <a:gd name="T3" fmla="*/ 0 h 162"/>
                      <a:gd name="T4" fmla="*/ 903 w 905"/>
                      <a:gd name="T5" fmla="*/ 146 h 162"/>
                      <a:gd name="T6" fmla="*/ 905 w 905"/>
                      <a:gd name="T7" fmla="*/ 153 h 162"/>
                      <a:gd name="T8" fmla="*/ 901 w 905"/>
                      <a:gd name="T9" fmla="*/ 159 h 162"/>
                      <a:gd name="T10" fmla="*/ 894 w 905"/>
                      <a:gd name="T11" fmla="*/ 162 h 162"/>
                      <a:gd name="T12" fmla="*/ 13 w 905"/>
                      <a:gd name="T13" fmla="*/ 162 h 162"/>
                      <a:gd name="T14" fmla="*/ 5 w 905"/>
                      <a:gd name="T15" fmla="*/ 158 h 162"/>
                      <a:gd name="T16" fmla="*/ 0 w 905"/>
                      <a:gd name="T17" fmla="*/ 151 h 162"/>
                      <a:gd name="T18" fmla="*/ 2 w 905"/>
                      <a:gd name="T19" fmla="*/ 143 h 162"/>
                      <a:gd name="T20" fmla="*/ 113 w 905"/>
                      <a:gd name="T21" fmla="*/ 0 h 16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05" h="162">
                        <a:moveTo>
                          <a:pt x="113" y="0"/>
                        </a:moveTo>
                        <a:lnTo>
                          <a:pt x="795" y="0"/>
                        </a:lnTo>
                        <a:lnTo>
                          <a:pt x="903" y="146"/>
                        </a:lnTo>
                        <a:lnTo>
                          <a:pt x="905" y="153"/>
                        </a:lnTo>
                        <a:lnTo>
                          <a:pt x="901" y="159"/>
                        </a:lnTo>
                        <a:lnTo>
                          <a:pt x="894" y="162"/>
                        </a:lnTo>
                        <a:lnTo>
                          <a:pt x="13" y="162"/>
                        </a:lnTo>
                        <a:lnTo>
                          <a:pt x="5" y="158"/>
                        </a:lnTo>
                        <a:lnTo>
                          <a:pt x="0" y="151"/>
                        </a:lnTo>
                        <a:lnTo>
                          <a:pt x="2" y="143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76" name="Freeform 115"/>
                  <p:cNvSpPr>
                    <a:spLocks/>
                  </p:cNvSpPr>
                  <p:nvPr/>
                </p:nvSpPr>
                <p:spPr bwMode="auto">
                  <a:xfrm>
                    <a:off x="581" y="3533"/>
                    <a:ext cx="601" cy="103"/>
                  </a:xfrm>
                  <a:custGeom>
                    <a:avLst/>
                    <a:gdLst>
                      <a:gd name="T0" fmla="*/ 81 w 601"/>
                      <a:gd name="T1" fmla="*/ 0 h 103"/>
                      <a:gd name="T2" fmla="*/ 573 w 601"/>
                      <a:gd name="T3" fmla="*/ 0 h 103"/>
                      <a:gd name="T4" fmla="*/ 601 w 601"/>
                      <a:gd name="T5" fmla="*/ 103 h 103"/>
                      <a:gd name="T6" fmla="*/ 0 w 601"/>
                      <a:gd name="T7" fmla="*/ 103 h 103"/>
                      <a:gd name="T8" fmla="*/ 81 w 601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1" h="103">
                        <a:moveTo>
                          <a:pt x="81" y="0"/>
                        </a:moveTo>
                        <a:lnTo>
                          <a:pt x="573" y="0"/>
                        </a:lnTo>
                        <a:lnTo>
                          <a:pt x="601" y="103"/>
                        </a:lnTo>
                        <a:lnTo>
                          <a:pt x="0" y="103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77" name="Freeform 116"/>
                  <p:cNvSpPr>
                    <a:spLocks/>
                  </p:cNvSpPr>
                  <p:nvPr/>
                </p:nvSpPr>
                <p:spPr bwMode="auto">
                  <a:xfrm>
                    <a:off x="1201" y="3533"/>
                    <a:ext cx="182" cy="103"/>
                  </a:xfrm>
                  <a:custGeom>
                    <a:avLst/>
                    <a:gdLst>
                      <a:gd name="T0" fmla="*/ 0 w 182"/>
                      <a:gd name="T1" fmla="*/ 0 h 103"/>
                      <a:gd name="T2" fmla="*/ 107 w 182"/>
                      <a:gd name="T3" fmla="*/ 0 h 103"/>
                      <a:gd name="T4" fmla="*/ 182 w 182"/>
                      <a:gd name="T5" fmla="*/ 103 h 103"/>
                      <a:gd name="T6" fmla="*/ 34 w 182"/>
                      <a:gd name="T7" fmla="*/ 103 h 103"/>
                      <a:gd name="T8" fmla="*/ 0 w 182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2" h="103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82" y="103"/>
                        </a:lnTo>
                        <a:lnTo>
                          <a:pt x="34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67" name="Group 117"/>
                <p:cNvGrpSpPr>
                  <a:grpSpLocks/>
                </p:cNvGrpSpPr>
                <p:nvPr/>
              </p:nvGrpSpPr>
              <p:grpSpPr bwMode="auto">
                <a:xfrm>
                  <a:off x="682" y="2857"/>
                  <a:ext cx="602" cy="495"/>
                  <a:chOff x="682" y="2857"/>
                  <a:chExt cx="602" cy="495"/>
                </a:xfrm>
              </p:grpSpPr>
              <p:sp>
                <p:nvSpPr>
                  <p:cNvPr id="616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857"/>
                    <a:ext cx="602" cy="49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6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898"/>
                    <a:ext cx="524" cy="419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7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170" y="2898"/>
                    <a:ext cx="73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71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1188" y="2920"/>
                    <a:ext cx="35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72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02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7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178"/>
                    <a:ext cx="2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  <p:sp>
                <p:nvSpPr>
                  <p:cNvPr id="617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3251"/>
                    <a:ext cx="27" cy="2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pt-BR" altLang="pt-BR" sz="2400"/>
                  </a:p>
                </p:txBody>
              </p:sp>
            </p:grpSp>
          </p:grpSp>
        </p:grpSp>
        <p:sp>
          <p:nvSpPr>
            <p:cNvPr id="6162" name="Rectangle 125"/>
            <p:cNvSpPr>
              <a:spLocks noChangeArrowheads="1"/>
            </p:cNvSpPr>
            <p:nvPr/>
          </p:nvSpPr>
          <p:spPr bwMode="auto">
            <a:xfrm flipV="1">
              <a:off x="1631" y="384"/>
              <a:ext cx="2449" cy="47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</p:grpSp>
      <p:sp>
        <p:nvSpPr>
          <p:cNvPr id="6159" name="Rectangle 127"/>
          <p:cNvSpPr>
            <a:spLocks noChangeArrowheads="1"/>
          </p:cNvSpPr>
          <p:nvPr/>
        </p:nvSpPr>
        <p:spPr bwMode="auto">
          <a:xfrm>
            <a:off x="5127625" y="2924175"/>
            <a:ext cx="20812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INPUT:  ASC=815 – 682 kB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OUTPUT:  ASC=553 – 818 kB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25/02/2014</a:t>
            </a: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5868144" y="87637"/>
            <a:ext cx="3275855" cy="8210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>
                <a:latin typeface="Cambria" panose="02040503050406030204" pitchFamily="18" charset="0"/>
              </a:rPr>
              <a:t>RTH Status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3" name="Rectangle 127"/>
          <p:cNvSpPr>
            <a:spLocks noChangeArrowheads="1"/>
          </p:cNvSpPr>
          <p:nvPr/>
        </p:nvSpPr>
        <p:spPr bwMode="auto">
          <a:xfrm>
            <a:off x="2514600" y="3789363"/>
            <a:ext cx="614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2"/>
                </a:solidFill>
                <a:latin typeface="Arial" panose="020B0604020202020204" pitchFamily="34" charset="0"/>
              </a:rPr>
              <a:t>32 Mbps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3338"/>
            <a:ext cx="7350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068638"/>
            <a:ext cx="73104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27"/>
          <p:cNvSpPr>
            <a:spLocks noChangeArrowheads="1"/>
          </p:cNvSpPr>
          <p:nvPr/>
        </p:nvSpPr>
        <p:spPr bwMode="auto">
          <a:xfrm>
            <a:off x="1327150" y="5865813"/>
            <a:ext cx="49736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</a:rPr>
              <a:t>INPUT:     120.078 – 550 MBytes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</a:rPr>
              <a:t>OUTPUT: 550.427 – 2.7  GBytes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</a:rPr>
              <a:t>25/02/2014</a:t>
            </a:r>
          </a:p>
        </p:txBody>
      </p:sp>
      <p:sp>
        <p:nvSpPr>
          <p:cNvPr id="7173" name="Rectangle 127"/>
          <p:cNvSpPr>
            <a:spLocks noChangeArrowheads="1"/>
          </p:cNvSpPr>
          <p:nvPr/>
        </p:nvSpPr>
        <p:spPr bwMode="auto">
          <a:xfrm>
            <a:off x="6300788" y="5805488"/>
            <a:ext cx="2843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</a:rPr>
              <a:t>NEW ACCESS LINK REQUESTED.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tx2"/>
                </a:solidFill>
                <a:latin typeface="Arial" panose="020B0604020202020204" pitchFamily="34" charset="0"/>
              </a:rPr>
              <a:t>100 Mbps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32A44C-C32B-4D79-AD54-B76CB542EB5B}"/>
</file>

<file path=customXml/itemProps2.xml><?xml version="1.0" encoding="utf-8"?>
<ds:datastoreItem xmlns:ds="http://schemas.openxmlformats.org/officeDocument/2006/customXml" ds:itemID="{146ED355-9078-4F6A-B7C9-DEF9D8FAC07A}"/>
</file>

<file path=customXml/itemProps3.xml><?xml version="1.0" encoding="utf-8"?>
<ds:datastoreItem xmlns:ds="http://schemas.openxmlformats.org/officeDocument/2006/customXml" ds:itemID="{29D18AF9-2176-4628-8464-3FDE7475848A}"/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306</Words>
  <Application>Microsoft Office PowerPoint</Application>
  <PresentationFormat>Apresentação na tela (4:3)</PresentationFormat>
  <Paragraphs>88</Paragraphs>
  <Slides>13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Calibri</vt:lpstr>
      <vt:lpstr>Cambria</vt:lpstr>
      <vt:lpstr>SimSun</vt:lpstr>
      <vt:lpstr>Lucida Grande</vt:lpstr>
      <vt:lpstr>Tema do Office</vt:lpstr>
      <vt:lpstr>Microsoft Clip Gallery</vt:lpstr>
      <vt:lpstr>Apresentação do PowerPoint</vt:lpstr>
      <vt:lpstr>GISC Status </vt:lpstr>
      <vt:lpstr>GISC Status</vt:lpstr>
      <vt:lpstr>Main obstacles for full operation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Instituto Nacional de Meteorologia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José Mauro de Rezende</dc:creator>
  <cp:lastModifiedBy>José Mauro de Rezende</cp:lastModifiedBy>
  <cp:revision>114</cp:revision>
  <dcterms:created xsi:type="dcterms:W3CDTF">2010-04-14T20:53:46Z</dcterms:created>
  <dcterms:modified xsi:type="dcterms:W3CDTF">2014-03-19T01:25:24Z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