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56" r:id="rId2"/>
    <p:sldId id="844" r:id="rId3"/>
    <p:sldId id="925" r:id="rId4"/>
    <p:sldId id="926" r:id="rId5"/>
    <p:sldId id="922" r:id="rId6"/>
    <p:sldId id="920" r:id="rId7"/>
    <p:sldId id="921" r:id="rId8"/>
    <p:sldId id="923" r:id="rId9"/>
    <p:sldId id="924" r:id="rId10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99"/>
    <a:srgbClr val="99C221"/>
    <a:srgbClr val="CB333B"/>
    <a:srgbClr val="FEDB00"/>
    <a:srgbClr val="00B5E2"/>
    <a:srgbClr val="FE5000"/>
    <a:srgbClr val="C5B9AC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0" autoAdjust="0"/>
    <p:restoredTop sz="92864" autoAdjust="0"/>
  </p:normalViewPr>
  <p:slideViewPr>
    <p:cSldViewPr snapToGrid="0">
      <p:cViewPr>
        <p:scale>
          <a:sx n="68" d="100"/>
          <a:sy n="68" d="100"/>
        </p:scale>
        <p:origin x="-912" y="-22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26" y="-114"/>
      </p:cViewPr>
      <p:guideLst>
        <p:guide orient="horz" pos="3129"/>
        <p:guide pos="213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425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313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2100" y="9739313"/>
            <a:ext cx="187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A313533-1D04-46DB-82E6-B6878F8F61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23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47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A520AE1-FD00-41BB-9B99-7CE1B2FCB2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6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DCC66EE5-EA1B-4D60-AD29-13317542372A}" type="slidenum">
              <a:rPr lang="de-DE" smtClean="0"/>
              <a:pPr defTabSz="919163"/>
              <a:t>1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03238"/>
            <a:ext cx="9906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45"/>
          <p:cNvGrpSpPr>
            <a:grpSpLocks/>
          </p:cNvGrpSpPr>
          <p:nvPr userDrawn="1"/>
        </p:nvGrpSpPr>
        <p:grpSpPr bwMode="auto">
          <a:xfrm>
            <a:off x="369888" y="6624638"/>
            <a:ext cx="7927975" cy="128587"/>
            <a:chOff x="505734" y="6602412"/>
            <a:chExt cx="7927213" cy="128165"/>
          </a:xfrm>
        </p:grpSpPr>
        <p:grpSp>
          <p:nvGrpSpPr>
            <p:cNvPr id="7" name="Group 4"/>
            <p:cNvGrpSpPr>
              <a:grpSpLocks/>
            </p:cNvGrpSpPr>
            <p:nvPr userDrawn="1"/>
          </p:nvGrpSpPr>
          <p:grpSpPr bwMode="auto">
            <a:xfrm>
              <a:off x="5210351" y="6602415"/>
              <a:ext cx="192217" cy="126604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16"/>
            <p:cNvGrpSpPr>
              <a:grpSpLocks/>
            </p:cNvGrpSpPr>
            <p:nvPr userDrawn="1"/>
          </p:nvGrpSpPr>
          <p:grpSpPr bwMode="auto">
            <a:xfrm>
              <a:off x="1737382" y="6602412"/>
              <a:ext cx="190622" cy="123448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20"/>
            <p:cNvGrpSpPr>
              <a:grpSpLocks/>
            </p:cNvGrpSpPr>
            <p:nvPr userDrawn="1"/>
          </p:nvGrpSpPr>
          <p:grpSpPr bwMode="auto">
            <a:xfrm>
              <a:off x="3229506" y="6602410"/>
              <a:ext cx="190248" cy="121850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25"/>
            <p:cNvGrpSpPr>
              <a:grpSpLocks/>
            </p:cNvGrpSpPr>
            <p:nvPr userDrawn="1"/>
          </p:nvGrpSpPr>
          <p:grpSpPr bwMode="auto">
            <a:xfrm>
              <a:off x="2983809" y="6602410"/>
              <a:ext cx="190248" cy="121850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30"/>
            <p:cNvGrpSpPr>
              <a:grpSpLocks/>
            </p:cNvGrpSpPr>
            <p:nvPr userDrawn="1"/>
          </p:nvGrpSpPr>
          <p:grpSpPr bwMode="auto">
            <a:xfrm>
              <a:off x="2229633" y="6602408"/>
              <a:ext cx="190248" cy="1214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35"/>
            <p:cNvGrpSpPr>
              <a:grpSpLocks/>
            </p:cNvGrpSpPr>
            <p:nvPr userDrawn="1"/>
          </p:nvGrpSpPr>
          <p:grpSpPr bwMode="auto">
            <a:xfrm>
              <a:off x="1983302" y="6602409"/>
              <a:ext cx="190248" cy="1214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255"/>
            <p:cNvGrpSpPr>
              <a:grpSpLocks/>
            </p:cNvGrpSpPr>
            <p:nvPr userDrawn="1"/>
          </p:nvGrpSpPr>
          <p:grpSpPr bwMode="auto">
            <a:xfrm>
              <a:off x="1493064" y="6602412"/>
              <a:ext cx="190482" cy="123419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254"/>
            <p:cNvGrpSpPr>
              <a:grpSpLocks/>
            </p:cNvGrpSpPr>
            <p:nvPr userDrawn="1"/>
          </p:nvGrpSpPr>
          <p:grpSpPr bwMode="auto">
            <a:xfrm>
              <a:off x="751772" y="6602412"/>
              <a:ext cx="190482" cy="128165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49"/>
            <p:cNvGrpSpPr>
              <a:grpSpLocks/>
            </p:cNvGrpSpPr>
            <p:nvPr userDrawn="1"/>
          </p:nvGrpSpPr>
          <p:grpSpPr bwMode="auto">
            <a:xfrm>
              <a:off x="505734" y="6602412"/>
              <a:ext cx="190622" cy="123448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54"/>
            <p:cNvGrpSpPr>
              <a:grpSpLocks/>
            </p:cNvGrpSpPr>
            <p:nvPr userDrawn="1"/>
          </p:nvGrpSpPr>
          <p:grpSpPr bwMode="auto">
            <a:xfrm>
              <a:off x="2475962" y="6602412"/>
              <a:ext cx="191814" cy="123448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66"/>
            <p:cNvGrpSpPr>
              <a:grpSpLocks/>
            </p:cNvGrpSpPr>
            <p:nvPr userDrawn="1"/>
          </p:nvGrpSpPr>
          <p:grpSpPr bwMode="auto">
            <a:xfrm>
              <a:off x="6685215" y="6602412"/>
              <a:ext cx="193786" cy="122262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82"/>
            <p:cNvGrpSpPr>
              <a:grpSpLocks/>
            </p:cNvGrpSpPr>
            <p:nvPr userDrawn="1"/>
          </p:nvGrpSpPr>
          <p:grpSpPr bwMode="auto">
            <a:xfrm>
              <a:off x="6189791" y="6602409"/>
              <a:ext cx="191811" cy="1214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86"/>
            <p:cNvGrpSpPr>
              <a:grpSpLocks/>
            </p:cNvGrpSpPr>
            <p:nvPr userDrawn="1"/>
          </p:nvGrpSpPr>
          <p:grpSpPr bwMode="auto">
            <a:xfrm>
              <a:off x="5946810" y="6602412"/>
              <a:ext cx="191394" cy="122262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93"/>
            <p:cNvGrpSpPr>
              <a:grpSpLocks/>
            </p:cNvGrpSpPr>
            <p:nvPr userDrawn="1"/>
          </p:nvGrpSpPr>
          <p:grpSpPr bwMode="auto">
            <a:xfrm>
              <a:off x="5702628" y="6602412"/>
              <a:ext cx="190251" cy="122262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98"/>
            <p:cNvGrpSpPr>
              <a:grpSpLocks/>
            </p:cNvGrpSpPr>
            <p:nvPr userDrawn="1"/>
          </p:nvGrpSpPr>
          <p:grpSpPr bwMode="auto">
            <a:xfrm>
              <a:off x="4704037" y="6602411"/>
              <a:ext cx="192590" cy="121850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48"/>
            <p:cNvGrpSpPr>
              <a:grpSpLocks/>
            </p:cNvGrpSpPr>
            <p:nvPr userDrawn="1"/>
          </p:nvGrpSpPr>
          <p:grpSpPr bwMode="auto">
            <a:xfrm>
              <a:off x="4212242" y="6602412"/>
              <a:ext cx="192217" cy="122262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156"/>
            <p:cNvGrpSpPr>
              <a:grpSpLocks/>
            </p:cNvGrpSpPr>
            <p:nvPr userDrawn="1"/>
          </p:nvGrpSpPr>
          <p:grpSpPr bwMode="auto">
            <a:xfrm>
              <a:off x="3964194" y="6602412"/>
              <a:ext cx="190251" cy="122262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161"/>
            <p:cNvGrpSpPr>
              <a:grpSpLocks/>
            </p:cNvGrpSpPr>
            <p:nvPr userDrawn="1"/>
          </p:nvGrpSpPr>
          <p:grpSpPr bwMode="auto">
            <a:xfrm>
              <a:off x="3716938" y="6602411"/>
              <a:ext cx="191811" cy="121850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6436302" y="6602412"/>
            <a:ext cx="195777" cy="127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3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6302" y="6602412"/>
                          <a:ext cx="195777" cy="127009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" name="Group 185"/>
            <p:cNvGrpSpPr>
              <a:grpSpLocks/>
            </p:cNvGrpSpPr>
            <p:nvPr userDrawn="1"/>
          </p:nvGrpSpPr>
          <p:grpSpPr bwMode="auto">
            <a:xfrm>
              <a:off x="999602" y="6602411"/>
              <a:ext cx="192217" cy="121827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56"/>
            <p:cNvGrpSpPr>
              <a:grpSpLocks/>
            </p:cNvGrpSpPr>
            <p:nvPr userDrawn="1"/>
          </p:nvGrpSpPr>
          <p:grpSpPr bwMode="auto">
            <a:xfrm>
              <a:off x="4458229" y="6602412"/>
              <a:ext cx="190482" cy="123419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223"/>
            <p:cNvGrpSpPr>
              <a:grpSpLocks/>
            </p:cNvGrpSpPr>
            <p:nvPr userDrawn="1"/>
          </p:nvGrpSpPr>
          <p:grpSpPr bwMode="auto">
            <a:xfrm>
              <a:off x="2734554" y="6602412"/>
              <a:ext cx="192217" cy="121826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228"/>
            <p:cNvGrpSpPr>
              <a:grpSpLocks/>
            </p:cNvGrpSpPr>
            <p:nvPr userDrawn="1"/>
          </p:nvGrpSpPr>
          <p:grpSpPr bwMode="auto">
            <a:xfrm>
              <a:off x="5456491" y="6602405"/>
              <a:ext cx="192217" cy="126603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475983" y="6602412"/>
            <a:ext cx="186285" cy="121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4" name="Clip" r:id="rId7" imgW="2833538" imgH="1919138" progId="">
                    <p:embed/>
                  </p:oleObj>
                </mc:Choice>
                <mc:Fallback>
                  <p:oleObj name="Clip" r:id="rId7" imgW="2833538" imgH="1919138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983" y="6602412"/>
                          <a:ext cx="186285" cy="121074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" name="Group 214"/>
            <p:cNvGrpSpPr>
              <a:grpSpLocks/>
            </p:cNvGrpSpPr>
            <p:nvPr userDrawn="1"/>
          </p:nvGrpSpPr>
          <p:grpSpPr bwMode="auto">
            <a:xfrm>
              <a:off x="4963397" y="6602412"/>
              <a:ext cx="193832" cy="123448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47"/>
            <p:cNvGrpSpPr>
              <a:grpSpLocks/>
            </p:cNvGrpSpPr>
            <p:nvPr userDrawn="1"/>
          </p:nvGrpSpPr>
          <p:grpSpPr bwMode="auto">
            <a:xfrm>
              <a:off x="1245501" y="6602411"/>
              <a:ext cx="192217" cy="121855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4" name="Group 253"/>
            <p:cNvGrpSpPr>
              <a:grpSpLocks/>
            </p:cNvGrpSpPr>
            <p:nvPr userDrawn="1"/>
          </p:nvGrpSpPr>
          <p:grpSpPr bwMode="auto">
            <a:xfrm>
              <a:off x="7253290" y="6602412"/>
              <a:ext cx="190228" cy="122262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7607" y="6602412"/>
              <a:ext cx="194590" cy="12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oup 269"/>
            <p:cNvGrpSpPr>
              <a:grpSpLocks noChangeAspect="1"/>
            </p:cNvGrpSpPr>
            <p:nvPr userDrawn="1"/>
          </p:nvGrpSpPr>
          <p:grpSpPr bwMode="auto">
            <a:xfrm>
              <a:off x="7998327" y="6602410"/>
              <a:ext cx="187057" cy="121850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242"/>
            <p:cNvGrpSpPr>
              <a:grpSpLocks/>
            </p:cNvGrpSpPr>
            <p:nvPr userDrawn="1"/>
          </p:nvGrpSpPr>
          <p:grpSpPr bwMode="auto">
            <a:xfrm>
              <a:off x="7501215" y="6602409"/>
              <a:ext cx="190254" cy="1214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40730" y="6602412"/>
              <a:ext cx="192217" cy="12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247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25327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EUM/GSI/VWG/14/747758, v1, 19 February 2014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25"/>
            <a:ext cx="9906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25327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EUM/GSI/VWG/14/747758, v1, 19 February 2014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0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256480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EUM/GSI//14/VWG/747758, v1, 19 February 2014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90" r:id="rId1"/>
    <p:sldLayoutId id="2147489791" r:id="rId2"/>
    <p:sldLayoutId id="2147489792" r:id="rId3"/>
    <p:sldLayoutId id="2147489793" r:id="rId4"/>
    <p:sldLayoutId id="2147489794" r:id="rId5"/>
    <p:sldLayoutId id="2147489795" r:id="rId6"/>
    <p:sldLayoutId id="2147489796" r:id="rId7"/>
    <p:sldLayoutId id="2147489785" r:id="rId8"/>
    <p:sldLayoutId id="2147489797" r:id="rId9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Lotharr.Wolf@eumetsat.int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mailto:Colum.Grant@eumetsat.int" TargetMode="External"/><Relationship Id="rId5" Type="http://schemas.openxmlformats.org/officeDocument/2006/relationships/image" Target="../media/image15.png"/><Relationship Id="rId10" Type="http://schemas.openxmlformats.org/officeDocument/2006/relationships/hyperlink" Target="mailto:Guillaume.Aubert@eumetsat.int" TargetMode="External"/><Relationship Id="rId4" Type="http://schemas.openxmlformats.org/officeDocument/2006/relationships/image" Target="../media/image14.png"/><Relationship Id="rId9" Type="http://schemas.openxmlformats.org/officeDocument/2006/relationships/hyperlink" Target="mailto:Anthony.Patchett@eumetsat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211015" y="534838"/>
            <a:ext cx="6000004" cy="1846412"/>
          </a:xfrm>
        </p:spPr>
        <p:txBody>
          <a:bodyPr/>
          <a:lstStyle/>
          <a:p>
            <a:r>
              <a:rPr lang="en-GB" dirty="0" smtClean="0"/>
              <a:t>EUMETSAT Perspectives on Inter GISC </a:t>
            </a:r>
            <a:r>
              <a:rPr lang="en-GB" dirty="0" smtClean="0"/>
              <a:t>Communication</a:t>
            </a:r>
          </a:p>
          <a:p>
            <a:pPr algn="ctr"/>
            <a:r>
              <a:rPr lang="en-GB" sz="2400" dirty="0" smtClean="0"/>
              <a:t>(ET-CTS 2014 Doc 19)</a:t>
            </a:r>
            <a:endParaRPr lang="en-GB" sz="2400" dirty="0"/>
          </a:p>
        </p:txBody>
      </p:sp>
      <p:pic>
        <p:nvPicPr>
          <p:cNvPr id="9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3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3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9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mf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metop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286163">
            <a:off x="93663" y="3213100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04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metop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88591" y="4853354"/>
            <a:ext cx="20473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8"/>
              </a:rPr>
              <a:t>Lotharr.Wolf@eumetsat.int</a:t>
            </a:r>
            <a:endParaRPr lang="en-GB" dirty="0" smtClean="0"/>
          </a:p>
          <a:p>
            <a:r>
              <a:rPr lang="en-GB" dirty="0" smtClean="0">
                <a:hlinkClick r:id="rId9"/>
              </a:rPr>
              <a:t>Anthony.Patchett@eumetsat.int</a:t>
            </a:r>
            <a:endParaRPr lang="en-GB" dirty="0" smtClean="0"/>
          </a:p>
          <a:p>
            <a:r>
              <a:rPr lang="en-GB" dirty="0" smtClean="0">
                <a:hlinkClick r:id="rId10"/>
              </a:rPr>
              <a:t>Guillaume.Aubert@eumetsat.int</a:t>
            </a:r>
            <a:endParaRPr lang="en-GB" dirty="0" smtClean="0"/>
          </a:p>
          <a:p>
            <a:r>
              <a:rPr lang="en-GB" dirty="0" smtClean="0">
                <a:hlinkClick r:id="rId11"/>
              </a:rPr>
              <a:t>Colum.Grant@eumetsat.int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Recalling Requirements on the </a:t>
            </a:r>
            <a:r>
              <a:rPr lang="en-GB" dirty="0" err="1" smtClean="0"/>
              <a:t>InterGISC</a:t>
            </a:r>
            <a:r>
              <a:rPr lang="en-GB" dirty="0" smtClean="0"/>
              <a:t> data exchange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902524"/>
            <a:ext cx="920027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data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shall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exchanged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according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timeliness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criteria</a:t>
            </a: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Assess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volume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data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exchanged</a:t>
            </a: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kind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data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shall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exchanged</a:t>
            </a: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exchange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shall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compliant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operational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monitoring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matrix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reliability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completeness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 etc.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18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Layered approach 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902524"/>
            <a:ext cx="9200271" cy="6370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In acknoledgement of the ET-CTS and TT ToRs the following approach is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proposed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I) 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Data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exchange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model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architecture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layer</a:t>
            </a:r>
            <a:endParaRPr lang="de-DE" sz="2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logical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data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distribution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concept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that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meets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WIS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requirements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on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cache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exchange</a:t>
            </a:r>
            <a:endParaRPr lang="de-DE" sz="24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II) Application layer 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Software that implements the architecture described in the data exchange layer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III) Protocol layer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The protocols that could be used for communication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IV) Transport media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The actual network which in most cases here would probably be RMDCN or Internet in some cases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18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4903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of analysis…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872196"/>
            <a:ext cx="9200271" cy="6386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To begin on the „Data exchange model/architecture layer“ and analyse each high-level concept for strengths-weaknesses. As a result of the analysis some concepts might already be discarded: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Potential architecture topologies to optimize data exchange while guaranteeing reliability and availability of the data cache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N-point to point connection model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Decentralised meshed model with minimised number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connections</a:t>
            </a:r>
            <a:endParaRPr lang="de-DE" sz="24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Broadcast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models</a:t>
            </a:r>
            <a:endParaRPr lang="de-DE" sz="24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Torrent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models</a:t>
            </a:r>
            <a:endParaRPr lang="de-DE" sz="24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Data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shared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models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 (e.g.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clouds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Unidirectional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, multi-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directional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exchange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strategies</a:t>
            </a:r>
            <a:endParaRPr lang="de-DE" sz="2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...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0087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…capitalise on existing infrastructure, architectures and concepts…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875005"/>
            <a:ext cx="920027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The evolved view on the data exchange model could then be verified to what extend it can: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... Benefit or supports existing infrastructure and concepts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... Allows maximum flexibility to the individual centres in their approach to implementation (e.g. Individual developments, procurements etc.)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... Allows involvement of industry in support to procurements (to have global diversity in industry, not just one company offering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it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... </a:t>
            </a:r>
            <a:r>
              <a:rPr lang="de-DE" sz="2400" b="0" dirty="0" err="1" smtClean="0">
                <a:solidFill>
                  <a:schemeClr val="tx1"/>
                </a:solidFill>
                <a:latin typeface="Arial"/>
                <a:cs typeface="Arial"/>
              </a:rPr>
              <a:t>Minimize</a:t>
            </a: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necessity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have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an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co-ordinator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or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moderator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role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de-DE" sz="2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b="0" dirty="0" err="1">
                <a:solidFill>
                  <a:schemeClr val="tx1"/>
                </a:solidFill>
                <a:latin typeface="Arial"/>
                <a:cs typeface="Arial"/>
              </a:rPr>
              <a:t>solution</a:t>
            </a:r>
            <a:endParaRPr lang="de-DE" sz="24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400" b="0" dirty="0" smtClean="0">
                <a:solidFill>
                  <a:schemeClr val="tx1"/>
                </a:solidFill>
                <a:latin typeface="Arial"/>
                <a:cs typeface="Arial"/>
              </a:rPr>
              <a:t>... Does support the requirements and needs expressed by the operational monitoring matrix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…then followed by…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875005"/>
            <a:ext cx="9200271" cy="544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Analysis of available protocols that could be used or combined on those architectural models e.g.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ftp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http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Multicast based on IGMP V3 (SSM vs. ASM)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OAI-PMH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Bittorend</a:t>
            </a: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...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Produce also here a pro-con analysis per protocol including impact analysis on the network layer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…market survey…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875005"/>
            <a:ext cx="9200271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Once a promising concept has been evolved based on a data exchange model and recommended protocols to be used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Market survey to investigate availability of related application software that can support the implemention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Alternatively...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Survey on software that might exist to support the data exchange interface specification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Or...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Specification of software requirements suitable for outsourcing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…discuss with ET-WISC and support prototype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875005"/>
            <a:ext cx="9200271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Once a proposed model has been defined following above structured approach we would recommend to start a prototype initiative with some volunteers. 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Based on the experience gained by the prototype a concluding recommendation could then be given.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support</a:t>
            </a:r>
            <a:endParaRPr lang="en-GB" dirty="0"/>
          </a:p>
        </p:txBody>
      </p:sp>
      <p:sp>
        <p:nvSpPr>
          <p:cNvPr id="5" name="Rectangle 5"/>
          <p:cNvSpPr/>
          <p:nvPr/>
        </p:nvSpPr>
        <p:spPr>
          <a:xfrm>
            <a:off x="0" y="875005"/>
            <a:ext cx="9200271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The topic of InterGISC communication for the purpose of populating the 24hrs Cache is in the responsibility of the GISCs but of major importance for WIS overall.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EUMETSAT is comitted to contribute to this in the areas of our expertise: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Support in generation of data exchange model/architecture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Protocol analysis in particular for multicast, OAI-PMH, 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tcp</a:t>
            </a: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de-DE" sz="2800" b="0" dirty="0" err="1" smtClean="0">
                <a:solidFill>
                  <a:schemeClr val="tx1"/>
                </a:solidFill>
                <a:latin typeface="Arial"/>
                <a:cs typeface="Arial"/>
              </a:rPr>
              <a:t>ip</a:t>
            </a: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Network impact analysis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Market surveys</a:t>
            </a:r>
          </a:p>
          <a:p>
            <a:pPr marL="799200" lvl="1" indent="-342000" algn="just">
              <a:spcBef>
                <a:spcPts val="6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800" b="0" dirty="0" smtClean="0">
                <a:solidFill>
                  <a:schemeClr val="tx1"/>
                </a:solidFill>
                <a:latin typeface="Arial"/>
                <a:cs typeface="Arial"/>
              </a:rPr>
              <a:t>Verification and Validation of prototype activities</a:t>
            </a:r>
          </a:p>
          <a:p>
            <a:pPr marL="342000" indent="-342000" algn="just">
              <a:spcBef>
                <a:spcPts val="600"/>
              </a:spcBef>
              <a:buClr>
                <a:schemeClr val="accent1"/>
              </a:buClr>
              <a:buSzPct val="150000"/>
              <a:defRPr/>
            </a:pPr>
            <a:endParaRPr lang="de-DE" sz="28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UM_template_v03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EAE594-576D-459F-9757-4DC25F4C8532}"/>
</file>

<file path=customXml/itemProps2.xml><?xml version="1.0" encoding="utf-8"?>
<ds:datastoreItem xmlns:ds="http://schemas.openxmlformats.org/officeDocument/2006/customXml" ds:itemID="{EFB96D67-FC17-4388-A247-A25F738D6273}"/>
</file>

<file path=customXml/itemProps3.xml><?xml version="1.0" encoding="utf-8"?>
<ds:datastoreItem xmlns:ds="http://schemas.openxmlformats.org/officeDocument/2006/customXml" ds:itemID="{AE30F833-D115-4B75-BAC9-FDD5C7B495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571</Words>
  <Application>Microsoft Office PowerPoint</Application>
  <PresentationFormat>A4 Paper (210x297 mm)</PresentationFormat>
  <Paragraphs>69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1_EUM_template_v03</vt:lpstr>
      <vt:lpstr>Clip</vt:lpstr>
      <vt:lpstr>PowerPoint Presentation</vt:lpstr>
      <vt:lpstr>Recalling Requirements on the InterGISC data exchange</vt:lpstr>
      <vt:lpstr>Layered approach </vt:lpstr>
      <vt:lpstr>Path of analysis…</vt:lpstr>
      <vt:lpstr>…capitalise on existing infrastructure, architectures and concepts…</vt:lpstr>
      <vt:lpstr>…then followed by…</vt:lpstr>
      <vt:lpstr>…market survey…</vt:lpstr>
      <vt:lpstr>…discuss with ET-WISC and support prototype</vt:lpstr>
      <vt:lpstr>EUMETSAT support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David Thomas</cp:lastModifiedBy>
  <cp:revision>2374</cp:revision>
  <cp:lastPrinted>2006-03-06T14:11:17Z</cp:lastPrinted>
  <dcterms:created xsi:type="dcterms:W3CDTF">1997-07-23T08:21:02Z</dcterms:created>
  <dcterms:modified xsi:type="dcterms:W3CDTF">2014-03-18T18:44:40Z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