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48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" name="Picture 2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" y="6061891"/>
            <a:ext cx="9143999" cy="796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45105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1848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-304800"/>
            <a:ext cx="1943100" cy="6400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-304800"/>
            <a:ext cx="5676900" cy="6400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0551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93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12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43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94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95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4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9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80025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71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55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5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7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931364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3823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3288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8375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149281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471771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 userDrawn="1"/>
        </p:nvSpPr>
        <p:spPr bwMode="auto">
          <a:xfrm>
            <a:off x="-1587" y="0"/>
            <a:ext cx="9144000" cy="5492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FF00"/>
                </a:solidFill>
              </a:rPr>
              <a:t>MESSIR-WIS </a:t>
            </a:r>
            <a:r>
              <a:rPr lang="en-US" sz="3200" b="1" dirty="0" smtClean="0">
                <a:solidFill>
                  <a:srgbClr val="FFFF00"/>
                </a:solidFill>
              </a:rPr>
              <a:t>Solution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/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" y="6061891"/>
            <a:ext cx="9143999" cy="796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78" y="2381"/>
            <a:ext cx="1752599" cy="53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16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9DE0F-76BE-48D2-B5C7-34FDC619795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15/07/2013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066AE-4376-4A6C-82B0-E744516F91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" y="624840"/>
            <a:ext cx="8991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GTS is moving to </a:t>
            </a:r>
            <a:r>
              <a:rPr lang="en-US" sz="2800" b="1" dirty="0" smtClean="0">
                <a:solidFill>
                  <a:srgbClr val="000000"/>
                </a:solidFill>
              </a:rPr>
              <a:t>WIS. MESSIR-WIS </a:t>
            </a:r>
            <a:r>
              <a:rPr lang="en-US" sz="2800" b="1" dirty="0">
                <a:solidFill>
                  <a:srgbClr val="000000"/>
                </a:solidFill>
              </a:rPr>
              <a:t>makes WIS easy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and builds your GISC, DCPC or NC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00"/>
              </a:solidFill>
            </a:endParaRP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MESSIR-WIS </a:t>
            </a:r>
            <a:r>
              <a:rPr lang="en-US" sz="2800" dirty="0">
                <a:solidFill>
                  <a:srgbClr val="000000"/>
                </a:solidFill>
              </a:rPr>
              <a:t>allows for </a:t>
            </a:r>
            <a:r>
              <a:rPr lang="en-US" sz="2800" dirty="0" smtClean="0">
                <a:solidFill>
                  <a:srgbClr val="000000"/>
                </a:solidFill>
              </a:rPr>
              <a:t>a </a:t>
            </a:r>
            <a:r>
              <a:rPr lang="en-US" sz="2800" b="1" dirty="0">
                <a:solidFill>
                  <a:srgbClr val="000000"/>
                </a:solidFill>
              </a:rPr>
              <a:t>smooth transition </a:t>
            </a:r>
            <a:r>
              <a:rPr lang="en-US" sz="2800" dirty="0">
                <a:solidFill>
                  <a:srgbClr val="000000"/>
                </a:solidFill>
              </a:rPr>
              <a:t>from existing GTS MESSIR-COMM </a:t>
            </a:r>
            <a:r>
              <a:rPr lang="en-US" sz="2800">
                <a:solidFill>
                  <a:srgbClr val="000000"/>
                </a:solidFill>
              </a:rPr>
              <a:t>on </a:t>
            </a:r>
            <a:r>
              <a:rPr lang="en-US" sz="2800" b="1" smtClean="0">
                <a:solidFill>
                  <a:srgbClr val="000000"/>
                </a:solidFill>
              </a:rPr>
              <a:t>52 </a:t>
            </a:r>
            <a:r>
              <a:rPr lang="en-US" sz="2800" b="1" dirty="0" smtClean="0">
                <a:solidFill>
                  <a:srgbClr val="000000"/>
                </a:solidFill>
              </a:rPr>
              <a:t>sites </a:t>
            </a:r>
            <a:r>
              <a:rPr lang="en-US" sz="2800" dirty="0">
                <a:solidFill>
                  <a:srgbClr val="000000"/>
                </a:solidFill>
              </a:rPr>
              <a:t>to WIS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MESSIR-WIS </a:t>
            </a:r>
            <a:r>
              <a:rPr lang="en-US" sz="2800" dirty="0">
                <a:solidFill>
                  <a:srgbClr val="000000"/>
                </a:solidFill>
              </a:rPr>
              <a:t>is a </a:t>
            </a:r>
            <a:r>
              <a:rPr lang="en-US" sz="2800" b="1" dirty="0">
                <a:solidFill>
                  <a:srgbClr val="000000"/>
                </a:solidFill>
              </a:rPr>
              <a:t>powerful and easy solution </a:t>
            </a:r>
            <a:r>
              <a:rPr lang="en-US" sz="2800" dirty="0">
                <a:solidFill>
                  <a:srgbClr val="000000"/>
                </a:solidFill>
              </a:rPr>
              <a:t>for WMO members to participate to the WIS as a GISC, a DCPC or an NC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MESSIR-WIS </a:t>
            </a:r>
            <a:r>
              <a:rPr lang="en-US" sz="2800" dirty="0">
                <a:solidFill>
                  <a:srgbClr val="000000"/>
                </a:solidFill>
              </a:rPr>
              <a:t>combines </a:t>
            </a:r>
            <a:r>
              <a:rPr lang="en-US" sz="2800" dirty="0" smtClean="0">
                <a:solidFill>
                  <a:srgbClr val="000000"/>
                </a:solidFill>
              </a:rPr>
              <a:t>the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power </a:t>
            </a:r>
            <a:r>
              <a:rPr lang="en-US" sz="2800" dirty="0">
                <a:solidFill>
                  <a:srgbClr val="000000"/>
                </a:solidFill>
              </a:rPr>
              <a:t>of </a:t>
            </a:r>
            <a:r>
              <a:rPr lang="en-US" sz="2800" b="1" dirty="0" err="1">
                <a:solidFill>
                  <a:srgbClr val="000000"/>
                </a:solidFill>
              </a:rPr>
              <a:t>GeoNetwork</a:t>
            </a:r>
            <a:r>
              <a:rPr lang="en-US" sz="2800" dirty="0">
                <a:solidFill>
                  <a:srgbClr val="000000"/>
                </a:solidFill>
              </a:rPr>
              <a:t> 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with </a:t>
            </a:r>
            <a:r>
              <a:rPr lang="en-US" sz="2800" dirty="0">
                <a:solidFill>
                  <a:srgbClr val="000000"/>
                </a:solidFill>
              </a:rPr>
              <a:t>specific </a:t>
            </a:r>
            <a:r>
              <a:rPr lang="en-US" sz="2800" b="1" dirty="0">
                <a:solidFill>
                  <a:srgbClr val="000000"/>
                </a:solidFill>
              </a:rPr>
              <a:t>COROBOR </a:t>
            </a:r>
            <a:r>
              <a:rPr lang="en-US" sz="2800" b="1" dirty="0" smtClean="0">
                <a:solidFill>
                  <a:srgbClr val="000000"/>
                </a:solidFill>
              </a:rPr>
              <a:t/>
            </a:r>
            <a:br>
              <a:rPr lang="en-US" sz="28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000000"/>
                </a:solidFill>
              </a:rPr>
              <a:t>add-on </a:t>
            </a:r>
            <a:r>
              <a:rPr lang="en-US" sz="2800" b="1" dirty="0">
                <a:solidFill>
                  <a:srgbClr val="000000"/>
                </a:solidFill>
              </a:rPr>
              <a:t>modules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dedicated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to </a:t>
            </a:r>
            <a:r>
              <a:rPr lang="en-US" sz="2800" dirty="0">
                <a:solidFill>
                  <a:srgbClr val="000000"/>
                </a:solidFill>
              </a:rPr>
              <a:t>the </a:t>
            </a:r>
            <a:r>
              <a:rPr lang="en-US" sz="2800" dirty="0" smtClean="0">
                <a:solidFill>
                  <a:srgbClr val="000000"/>
                </a:solidFill>
              </a:rPr>
              <a:t>Meteorological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community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76674"/>
            <a:ext cx="4239806" cy="2828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058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57225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0000"/>
                </a:solidFill>
              </a:rPr>
              <a:t>MESSIR-WIS Key Features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 smtClean="0">
              <a:solidFill>
                <a:srgbClr val="000000"/>
              </a:solidFill>
            </a:endParaRP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WMO </a:t>
            </a:r>
            <a:r>
              <a:rPr lang="en-US" sz="2400" b="1" dirty="0">
                <a:solidFill>
                  <a:srgbClr val="000000"/>
                </a:solidFill>
              </a:rPr>
              <a:t>WIS compliance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Supports </a:t>
            </a:r>
            <a:r>
              <a:rPr lang="en-US" sz="2400" dirty="0">
                <a:solidFill>
                  <a:srgbClr val="000000"/>
                </a:solidFill>
              </a:rPr>
              <a:t>all of the </a:t>
            </a:r>
            <a:r>
              <a:rPr lang="en-US" sz="2400" b="1" dirty="0">
                <a:solidFill>
                  <a:srgbClr val="000000"/>
                </a:solidFill>
              </a:rPr>
              <a:t>15 functional requirements </a:t>
            </a:r>
            <a:r>
              <a:rPr lang="en-US" sz="2400" dirty="0">
                <a:solidFill>
                  <a:srgbClr val="000000"/>
                </a:solidFill>
              </a:rPr>
              <a:t>(WIS Technical Specifications) for GISC, DCPC and NC operations.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User </a:t>
            </a:r>
            <a:r>
              <a:rPr lang="en-US" sz="2400" b="1" dirty="0">
                <a:solidFill>
                  <a:srgbClr val="000000"/>
                </a:solidFill>
              </a:rPr>
              <a:t>friendly </a:t>
            </a:r>
            <a:r>
              <a:rPr lang="en-US" sz="2400" dirty="0">
                <a:solidFill>
                  <a:srgbClr val="000000"/>
                </a:solidFill>
              </a:rPr>
              <a:t>metadata editor to edit and create product descriptions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Compatible </a:t>
            </a:r>
            <a:r>
              <a:rPr lang="en-US" sz="2400" b="1" dirty="0">
                <a:solidFill>
                  <a:srgbClr val="000000"/>
                </a:solidFill>
              </a:rPr>
              <a:t>with WMO and ISO standards</a:t>
            </a:r>
            <a:r>
              <a:rPr lang="en-US" sz="2400" dirty="0">
                <a:solidFill>
                  <a:srgbClr val="000000"/>
                </a:solidFill>
              </a:rPr>
              <a:t>: WMO Core Profile 1.3, ISO19115/ISO19119/ISO19110/ISO19139, Dublin Core…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DAR </a:t>
            </a:r>
            <a:r>
              <a:rPr lang="en-US" sz="2400" b="1" dirty="0">
                <a:solidFill>
                  <a:srgbClr val="000000"/>
                </a:solidFill>
              </a:rPr>
              <a:t>catalogue </a:t>
            </a:r>
            <a:r>
              <a:rPr lang="en-US" sz="2400" dirty="0">
                <a:solidFill>
                  <a:srgbClr val="000000"/>
                </a:solidFill>
              </a:rPr>
              <a:t>to discover and find meteorological products by their description and geographical location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Metadata </a:t>
            </a:r>
            <a:r>
              <a:rPr lang="en-US" sz="2400" dirty="0">
                <a:solidFill>
                  <a:srgbClr val="000000"/>
                </a:solidFill>
              </a:rPr>
              <a:t>harvesting using </a:t>
            </a:r>
            <a:r>
              <a:rPr lang="en-US" sz="2400" b="1" dirty="0">
                <a:solidFill>
                  <a:srgbClr val="000000"/>
                </a:solidFill>
              </a:rPr>
              <a:t>OAI-PMH protocol </a:t>
            </a:r>
            <a:r>
              <a:rPr lang="en-US" sz="2400" dirty="0">
                <a:solidFill>
                  <a:srgbClr val="000000"/>
                </a:solidFill>
              </a:rPr>
              <a:t>(client and server functions)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Data </a:t>
            </a:r>
            <a:r>
              <a:rPr lang="en-US" sz="2400" b="1" dirty="0">
                <a:solidFill>
                  <a:srgbClr val="000000"/>
                </a:solidFill>
              </a:rPr>
              <a:t>retrieval and Subscription management </a:t>
            </a:r>
            <a:r>
              <a:rPr lang="en-US" sz="2400" dirty="0">
                <a:solidFill>
                  <a:srgbClr val="000000"/>
                </a:solidFill>
              </a:rPr>
              <a:t>to receive selected products on routine basis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Customer </a:t>
            </a:r>
            <a:r>
              <a:rPr lang="en-US" sz="2400" dirty="0">
                <a:solidFill>
                  <a:srgbClr val="000000"/>
                </a:solidFill>
              </a:rPr>
              <a:t>and user management for </a:t>
            </a:r>
            <a:r>
              <a:rPr lang="en-US" sz="2400" b="1" dirty="0">
                <a:solidFill>
                  <a:srgbClr val="000000"/>
                </a:solidFill>
              </a:rPr>
              <a:t>access </a:t>
            </a:r>
            <a:r>
              <a:rPr lang="en-US" sz="2400" b="1" dirty="0" smtClean="0">
                <a:solidFill>
                  <a:srgbClr val="000000"/>
                </a:solidFill>
              </a:rPr>
              <a:t>control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4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420536" y="2314390"/>
            <a:ext cx="6698067" cy="32874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"/>
            <a:ext cx="1981200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Existing AMSS</a:t>
            </a:r>
          </a:p>
          <a:p>
            <a:pPr algn="ctr"/>
            <a:endParaRPr lang="en-US" sz="1600" dirty="0">
              <a:solidFill>
                <a:prstClr val="black"/>
              </a:solidFill>
            </a:endParaRPr>
          </a:p>
          <a:p>
            <a:pPr algn="ctr"/>
            <a:endParaRPr lang="en-US" sz="1600" dirty="0" smtClean="0">
              <a:solidFill>
                <a:prstClr val="black"/>
              </a:solidFill>
            </a:endParaRPr>
          </a:p>
          <a:p>
            <a:pPr algn="ctr"/>
            <a:endParaRPr lang="en-US" sz="1600" dirty="0">
              <a:solidFill>
                <a:prstClr val="black"/>
              </a:solidFill>
            </a:endParaRPr>
          </a:p>
          <a:p>
            <a:pPr algn="ctr"/>
            <a:endParaRPr lang="en-US" sz="1600" dirty="0" smtClean="0">
              <a:solidFill>
                <a:prstClr val="black"/>
              </a:solidFill>
            </a:endParaRPr>
          </a:p>
          <a:p>
            <a:pPr algn="ctr"/>
            <a:endParaRPr lang="en-US" sz="1600" dirty="0">
              <a:solidFill>
                <a:prstClr val="black"/>
              </a:solidFill>
            </a:endParaRPr>
          </a:p>
          <a:p>
            <a:pPr algn="ctr"/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2700" y="622518"/>
            <a:ext cx="2286000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Existing Databases</a:t>
            </a:r>
          </a:p>
          <a:p>
            <a:pPr algn="ctr"/>
            <a:endParaRPr lang="en-US" sz="1600" dirty="0">
              <a:solidFill>
                <a:prstClr val="black"/>
              </a:solidFill>
            </a:endParaRPr>
          </a:p>
          <a:p>
            <a:pPr algn="ctr"/>
            <a:endParaRPr lang="en-US" sz="1600" dirty="0" smtClean="0">
              <a:solidFill>
                <a:prstClr val="black"/>
              </a:solidFill>
            </a:endParaRPr>
          </a:p>
          <a:p>
            <a:pPr algn="ctr"/>
            <a:endParaRPr lang="en-US" sz="1600" dirty="0">
              <a:solidFill>
                <a:prstClr val="black"/>
              </a:solidFill>
            </a:endParaRPr>
          </a:p>
          <a:p>
            <a:pPr algn="ctr"/>
            <a:endParaRPr lang="en-US" sz="1600" dirty="0" smtClean="0">
              <a:solidFill>
                <a:prstClr val="black"/>
              </a:solidFill>
            </a:endParaRPr>
          </a:p>
          <a:p>
            <a:pPr algn="ctr"/>
            <a:endParaRPr lang="en-US" sz="1600" dirty="0">
              <a:solidFill>
                <a:prstClr val="black"/>
              </a:solidFill>
            </a:endParaRPr>
          </a:p>
          <a:p>
            <a:pPr algn="ctr"/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62452" y="5032493"/>
            <a:ext cx="999748" cy="45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400" dirty="0" smtClean="0">
                <a:solidFill>
                  <a:prstClr val="black"/>
                </a:solidFill>
              </a:rPr>
              <a:t>Uploading</a:t>
            </a:r>
          </a:p>
          <a:p>
            <a:pPr algn="r">
              <a:lnSpc>
                <a:spcPts val="1400"/>
              </a:lnSpc>
            </a:pPr>
            <a:r>
              <a:rPr lang="en-US" sz="1400" dirty="0" smtClean="0">
                <a:solidFill>
                  <a:prstClr val="black"/>
                </a:solidFill>
              </a:rPr>
              <a:t> metadata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229225" y="4991100"/>
            <a:ext cx="1433513" cy="127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80583" y="5018741"/>
            <a:ext cx="79141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Data </a:t>
            </a:r>
          </a:p>
          <a:p>
            <a:pPr algn="r">
              <a:lnSpc>
                <a:spcPts val="16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pulled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455825"/>
            <a:ext cx="1219200" cy="64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Data pushed to users</a:t>
            </a:r>
            <a:endParaRPr lang="en-US" sz="1600" dirty="0">
              <a:solidFill>
                <a:prstClr val="black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95165"/>
              </p:ext>
            </p:extLst>
          </p:nvPr>
        </p:nvGraphicFramePr>
        <p:xfrm>
          <a:off x="35496" y="44624"/>
          <a:ext cx="9107488" cy="44615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553744"/>
                <a:gridCol w="4553744"/>
              </a:tblGrid>
              <a:tr h="446152">
                <a:tc>
                  <a:txBody>
                    <a:bodyPr/>
                    <a:lstStyle/>
                    <a:p>
                      <a:pPr rtl="0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MESSIR-WIS Solution</a:t>
                      </a:r>
                    </a:p>
                  </a:txBody>
                  <a:tcPr marL="46800" marR="46800" marT="0" marB="46800"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Capitalize</a:t>
                      </a:r>
                      <a:r>
                        <a:rPr lang="en-US" sz="2400" b="0" baseline="0" dirty="0" smtClean="0"/>
                        <a:t> on existing</a:t>
                      </a:r>
                      <a:endParaRPr lang="en-US" sz="2400" b="0" dirty="0"/>
                    </a:p>
                  </a:txBody>
                  <a:tcPr marL="46800" marR="46800" marT="0" marB="468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5838825" y="518085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prstClr val="black"/>
                </a:solidFill>
              </a:rPr>
              <a:t>Search/Browse/Subscribe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449850" y="2576046"/>
            <a:ext cx="474325" cy="40042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926331" y="2556995"/>
            <a:ext cx="0" cy="4614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734175" y="2576416"/>
            <a:ext cx="514350" cy="4095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4273" y="3228308"/>
            <a:ext cx="72544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NC 1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496" y="2868268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Other countries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51" name="Straight Arrow Connector 50"/>
          <p:cNvCxnSpPr>
            <a:endCxn id="40" idx="3"/>
          </p:cNvCxnSpPr>
          <p:nvPr/>
        </p:nvCxnSpPr>
        <p:spPr>
          <a:xfrm flipH="1">
            <a:off x="1089720" y="3412974"/>
            <a:ext cx="143633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64272" y="3732364"/>
            <a:ext cx="72544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NC 2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58" name="Straight Arrow Connector 57"/>
          <p:cNvCxnSpPr>
            <a:endCxn id="55" idx="3"/>
          </p:cNvCxnSpPr>
          <p:nvPr/>
        </p:nvCxnSpPr>
        <p:spPr>
          <a:xfrm flipH="1">
            <a:off x="1089719" y="3917030"/>
            <a:ext cx="143633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64273" y="4227128"/>
            <a:ext cx="72544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NC 3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60" name="Straight Arrow Connector 59"/>
          <p:cNvCxnSpPr>
            <a:endCxn id="59" idx="3"/>
          </p:cNvCxnSpPr>
          <p:nvPr/>
        </p:nvCxnSpPr>
        <p:spPr>
          <a:xfrm flipH="1">
            <a:off x="1089720" y="4411794"/>
            <a:ext cx="143633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4273" y="6096000"/>
            <a:ext cx="1039375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black"/>
                </a:solidFill>
              </a:rPr>
              <a:t>GISC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62" name="Straight Arrow Connector 61"/>
          <p:cNvCxnSpPr>
            <a:endCxn id="61" idx="3"/>
          </p:cNvCxnSpPr>
          <p:nvPr/>
        </p:nvCxnSpPr>
        <p:spPr>
          <a:xfrm flipH="1">
            <a:off x="1403648" y="4876800"/>
            <a:ext cx="1415752" cy="145003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314702" y="4895852"/>
            <a:ext cx="546098" cy="128269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none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326731" y="4974268"/>
            <a:ext cx="316224" cy="118840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none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05388" y="4991100"/>
            <a:ext cx="1057275" cy="127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6" name="Cloud"/>
          <p:cNvSpPr>
            <a:spLocks noChangeAspect="1" noEditPoints="1" noChangeArrowheads="1"/>
          </p:cNvSpPr>
          <p:nvPr/>
        </p:nvSpPr>
        <p:spPr bwMode="auto">
          <a:xfrm>
            <a:off x="5076056" y="5430789"/>
            <a:ext cx="1400944" cy="4156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r>
              <a:rPr lang="en-GB" sz="2000" i="1" dirty="0" smtClean="0">
                <a:solidFill>
                  <a:prstClr val="black"/>
                </a:solidFill>
              </a:rPr>
              <a:t>Internet</a:t>
            </a:r>
            <a:endParaRPr lang="en-GB" sz="2000" i="1" dirty="0">
              <a:solidFill>
                <a:prstClr val="black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34570" y="916330"/>
            <a:ext cx="2511189" cy="1627890"/>
            <a:chOff x="872427" y="1443423"/>
            <a:chExt cx="2511189" cy="1627890"/>
          </a:xfrm>
        </p:grpSpPr>
        <p:sp>
          <p:nvSpPr>
            <p:cNvPr id="36" name="Rectangle 74"/>
            <p:cNvSpPr/>
            <p:nvPr/>
          </p:nvSpPr>
          <p:spPr>
            <a:xfrm>
              <a:off x="872428" y="1906344"/>
              <a:ext cx="2511188" cy="1164969"/>
            </a:xfrm>
            <a:custGeom>
              <a:avLst/>
              <a:gdLst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4969 w 1904969"/>
                <a:gd name="connsiteY2" fmla="*/ 718009 h 718009"/>
                <a:gd name="connsiteX3" fmla="*/ 0 w 1904969"/>
                <a:gd name="connsiteY3" fmla="*/ 718009 h 718009"/>
                <a:gd name="connsiteX4" fmla="*/ 0 w 1904969"/>
                <a:gd name="connsiteY4" fmla="*/ 0 h 718009"/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3360 w 1904969"/>
                <a:gd name="connsiteY2" fmla="*/ 87055 h 718009"/>
                <a:gd name="connsiteX3" fmla="*/ 1904969 w 1904969"/>
                <a:gd name="connsiteY3" fmla="*/ 718009 h 718009"/>
                <a:gd name="connsiteX4" fmla="*/ 0 w 1904969"/>
                <a:gd name="connsiteY4" fmla="*/ 718009 h 718009"/>
                <a:gd name="connsiteX5" fmla="*/ 0 w 1904969"/>
                <a:gd name="connsiteY5" fmla="*/ 0 h 718009"/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3360 w 1904969"/>
                <a:gd name="connsiteY2" fmla="*/ 87055 h 718009"/>
                <a:gd name="connsiteX3" fmla="*/ 1904969 w 1904969"/>
                <a:gd name="connsiteY3" fmla="*/ 718009 h 718009"/>
                <a:gd name="connsiteX4" fmla="*/ 1715241 w 1904969"/>
                <a:gd name="connsiteY4" fmla="*/ 715705 h 718009"/>
                <a:gd name="connsiteX5" fmla="*/ 0 w 1904969"/>
                <a:gd name="connsiteY5" fmla="*/ 718009 h 718009"/>
                <a:gd name="connsiteX6" fmla="*/ 0 w 1904969"/>
                <a:gd name="connsiteY6" fmla="*/ 0 h 718009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4969 w 1904969"/>
                <a:gd name="connsiteY4" fmla="*/ 719060 h 719060"/>
                <a:gd name="connsiteX5" fmla="*/ 1715241 w 1904969"/>
                <a:gd name="connsiteY5" fmla="*/ 716756 h 719060"/>
                <a:gd name="connsiteX6" fmla="*/ 0 w 1904969"/>
                <a:gd name="connsiteY6" fmla="*/ 719060 h 719060"/>
                <a:gd name="connsiteX7" fmla="*/ 0 w 1904969"/>
                <a:gd name="connsiteY7" fmla="*/ 1051 h 719060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4969 w 1904969"/>
                <a:gd name="connsiteY4" fmla="*/ 719060 h 719060"/>
                <a:gd name="connsiteX5" fmla="*/ 1715241 w 1904969"/>
                <a:gd name="connsiteY5" fmla="*/ 716756 h 719060"/>
                <a:gd name="connsiteX6" fmla="*/ 0 w 1904969"/>
                <a:gd name="connsiteY6" fmla="*/ 719060 h 719060"/>
                <a:gd name="connsiteX7" fmla="*/ 0 w 1904969"/>
                <a:gd name="connsiteY7" fmla="*/ 1051 h 719060"/>
                <a:gd name="connsiteX0" fmla="*/ 0 w 1917816"/>
                <a:gd name="connsiteY0" fmla="*/ 1051 h 719060"/>
                <a:gd name="connsiteX1" fmla="*/ 1610466 w 1917816"/>
                <a:gd name="connsiteY1" fmla="*/ 0 h 719060"/>
                <a:gd name="connsiteX2" fmla="*/ 1904969 w 1917816"/>
                <a:gd name="connsiteY2" fmla="*/ 1051 h 719060"/>
                <a:gd name="connsiteX3" fmla="*/ 1903360 w 1917816"/>
                <a:gd name="connsiteY3" fmla="*/ 88106 h 719060"/>
                <a:gd name="connsiteX4" fmla="*/ 1900978 w 1917816"/>
                <a:gd name="connsiteY4" fmla="*/ 428625 h 719060"/>
                <a:gd name="connsiteX5" fmla="*/ 1904969 w 1917816"/>
                <a:gd name="connsiteY5" fmla="*/ 719060 h 719060"/>
                <a:gd name="connsiteX6" fmla="*/ 1715241 w 1917816"/>
                <a:gd name="connsiteY6" fmla="*/ 716756 h 719060"/>
                <a:gd name="connsiteX7" fmla="*/ 0 w 1917816"/>
                <a:gd name="connsiteY7" fmla="*/ 719060 h 719060"/>
                <a:gd name="connsiteX8" fmla="*/ 0 w 1917816"/>
                <a:gd name="connsiteY8" fmla="*/ 1051 h 719060"/>
                <a:gd name="connsiteX0" fmla="*/ 0 w 1917816"/>
                <a:gd name="connsiteY0" fmla="*/ 1051 h 719060"/>
                <a:gd name="connsiteX1" fmla="*/ 1610466 w 1917816"/>
                <a:gd name="connsiteY1" fmla="*/ 0 h 719060"/>
                <a:gd name="connsiteX2" fmla="*/ 1904969 w 1917816"/>
                <a:gd name="connsiteY2" fmla="*/ 1051 h 719060"/>
                <a:gd name="connsiteX3" fmla="*/ 1903360 w 1917816"/>
                <a:gd name="connsiteY3" fmla="*/ 88106 h 719060"/>
                <a:gd name="connsiteX4" fmla="*/ 1900978 w 1917816"/>
                <a:gd name="connsiteY4" fmla="*/ 428625 h 719060"/>
                <a:gd name="connsiteX5" fmla="*/ 1904969 w 1917816"/>
                <a:gd name="connsiteY5" fmla="*/ 719060 h 719060"/>
                <a:gd name="connsiteX6" fmla="*/ 1715241 w 1917816"/>
                <a:gd name="connsiteY6" fmla="*/ 716756 h 719060"/>
                <a:gd name="connsiteX7" fmla="*/ 0 w 1917816"/>
                <a:gd name="connsiteY7" fmla="*/ 719060 h 719060"/>
                <a:gd name="connsiteX8" fmla="*/ 0 w 1917816"/>
                <a:gd name="connsiteY8" fmla="*/ 1051 h 719060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0978 w 1904969"/>
                <a:gd name="connsiteY4" fmla="*/ 428625 h 719060"/>
                <a:gd name="connsiteX5" fmla="*/ 1904969 w 1904969"/>
                <a:gd name="connsiteY5" fmla="*/ 719060 h 719060"/>
                <a:gd name="connsiteX6" fmla="*/ 1715241 w 1904969"/>
                <a:gd name="connsiteY6" fmla="*/ 716756 h 719060"/>
                <a:gd name="connsiteX7" fmla="*/ 0 w 1904969"/>
                <a:gd name="connsiteY7" fmla="*/ 719060 h 719060"/>
                <a:gd name="connsiteX8" fmla="*/ 0 w 1904969"/>
                <a:gd name="connsiteY8" fmla="*/ 1051 h 719060"/>
                <a:gd name="connsiteX0" fmla="*/ 0 w 1904969"/>
                <a:gd name="connsiteY0" fmla="*/ 1051 h 721519"/>
                <a:gd name="connsiteX1" fmla="*/ 1610466 w 1904969"/>
                <a:gd name="connsiteY1" fmla="*/ 0 h 721519"/>
                <a:gd name="connsiteX2" fmla="*/ 1904969 w 1904969"/>
                <a:gd name="connsiteY2" fmla="*/ 1051 h 721519"/>
                <a:gd name="connsiteX3" fmla="*/ 1903360 w 1904969"/>
                <a:gd name="connsiteY3" fmla="*/ 88106 h 721519"/>
                <a:gd name="connsiteX4" fmla="*/ 1900978 w 1904969"/>
                <a:gd name="connsiteY4" fmla="*/ 428625 h 721519"/>
                <a:gd name="connsiteX5" fmla="*/ 1904969 w 1904969"/>
                <a:gd name="connsiteY5" fmla="*/ 719060 h 721519"/>
                <a:gd name="connsiteX6" fmla="*/ 981816 w 1904969"/>
                <a:gd name="connsiteY6" fmla="*/ 721519 h 721519"/>
                <a:gd name="connsiteX7" fmla="*/ 0 w 1904969"/>
                <a:gd name="connsiteY7" fmla="*/ 719060 h 721519"/>
                <a:gd name="connsiteX8" fmla="*/ 0 w 1904969"/>
                <a:gd name="connsiteY8" fmla="*/ 1051 h 721519"/>
                <a:gd name="connsiteX0" fmla="*/ 576 w 1905545"/>
                <a:gd name="connsiteY0" fmla="*/ 1051 h 721519"/>
                <a:gd name="connsiteX1" fmla="*/ 1611042 w 1905545"/>
                <a:gd name="connsiteY1" fmla="*/ 0 h 721519"/>
                <a:gd name="connsiteX2" fmla="*/ 1905545 w 1905545"/>
                <a:gd name="connsiteY2" fmla="*/ 1051 h 721519"/>
                <a:gd name="connsiteX3" fmla="*/ 1903936 w 1905545"/>
                <a:gd name="connsiteY3" fmla="*/ 88106 h 721519"/>
                <a:gd name="connsiteX4" fmla="*/ 1901554 w 1905545"/>
                <a:gd name="connsiteY4" fmla="*/ 428625 h 721519"/>
                <a:gd name="connsiteX5" fmla="*/ 1905545 w 1905545"/>
                <a:gd name="connsiteY5" fmla="*/ 719060 h 721519"/>
                <a:gd name="connsiteX6" fmla="*/ 982392 w 1905545"/>
                <a:gd name="connsiteY6" fmla="*/ 721519 h 721519"/>
                <a:gd name="connsiteX7" fmla="*/ 576 w 1905545"/>
                <a:gd name="connsiteY7" fmla="*/ 719060 h 721519"/>
                <a:gd name="connsiteX8" fmla="*/ 0 w 1905545"/>
                <a:gd name="connsiteY8" fmla="*/ 93715 h 721519"/>
                <a:gd name="connsiteX9" fmla="*/ 576 w 1905545"/>
                <a:gd name="connsiteY9" fmla="*/ 1051 h 721519"/>
                <a:gd name="connsiteX0" fmla="*/ 0 w 1904969"/>
                <a:gd name="connsiteY0" fmla="*/ 1051 h 721519"/>
                <a:gd name="connsiteX1" fmla="*/ 1610466 w 1904969"/>
                <a:gd name="connsiteY1" fmla="*/ 0 h 721519"/>
                <a:gd name="connsiteX2" fmla="*/ 1904969 w 1904969"/>
                <a:gd name="connsiteY2" fmla="*/ 1051 h 721519"/>
                <a:gd name="connsiteX3" fmla="*/ 1903360 w 1904969"/>
                <a:gd name="connsiteY3" fmla="*/ 88106 h 721519"/>
                <a:gd name="connsiteX4" fmla="*/ 1900978 w 1904969"/>
                <a:gd name="connsiteY4" fmla="*/ 428625 h 721519"/>
                <a:gd name="connsiteX5" fmla="*/ 1904969 w 1904969"/>
                <a:gd name="connsiteY5" fmla="*/ 719060 h 721519"/>
                <a:gd name="connsiteX6" fmla="*/ 981816 w 1904969"/>
                <a:gd name="connsiteY6" fmla="*/ 721519 h 721519"/>
                <a:gd name="connsiteX7" fmla="*/ 0 w 1904969"/>
                <a:gd name="connsiteY7" fmla="*/ 719060 h 721519"/>
                <a:gd name="connsiteX8" fmla="*/ 0 w 1904969"/>
                <a:gd name="connsiteY8" fmla="*/ 1051 h 721519"/>
                <a:gd name="connsiteX0" fmla="*/ 576 w 1905545"/>
                <a:gd name="connsiteY0" fmla="*/ 1051 h 721519"/>
                <a:gd name="connsiteX1" fmla="*/ 1611042 w 1905545"/>
                <a:gd name="connsiteY1" fmla="*/ 0 h 721519"/>
                <a:gd name="connsiteX2" fmla="*/ 1905545 w 1905545"/>
                <a:gd name="connsiteY2" fmla="*/ 1051 h 721519"/>
                <a:gd name="connsiteX3" fmla="*/ 1903936 w 1905545"/>
                <a:gd name="connsiteY3" fmla="*/ 88106 h 721519"/>
                <a:gd name="connsiteX4" fmla="*/ 1901554 w 1905545"/>
                <a:gd name="connsiteY4" fmla="*/ 428625 h 721519"/>
                <a:gd name="connsiteX5" fmla="*/ 1905545 w 1905545"/>
                <a:gd name="connsiteY5" fmla="*/ 719060 h 721519"/>
                <a:gd name="connsiteX6" fmla="*/ 982392 w 1905545"/>
                <a:gd name="connsiteY6" fmla="*/ 721519 h 721519"/>
                <a:gd name="connsiteX7" fmla="*/ 576 w 1905545"/>
                <a:gd name="connsiteY7" fmla="*/ 719060 h 721519"/>
                <a:gd name="connsiteX8" fmla="*/ 0 w 1905545"/>
                <a:gd name="connsiteY8" fmla="*/ 93715 h 721519"/>
                <a:gd name="connsiteX9" fmla="*/ 576 w 1905545"/>
                <a:gd name="connsiteY9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0 w 1907927"/>
                <a:gd name="connsiteY8" fmla="*/ 236590 h 721519"/>
                <a:gd name="connsiteX9" fmla="*/ 2382 w 1907927"/>
                <a:gd name="connsiteY9" fmla="*/ 93715 h 721519"/>
                <a:gd name="connsiteX10" fmla="*/ 2958 w 1907927"/>
                <a:gd name="connsiteY10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2382 w 1907927"/>
                <a:gd name="connsiteY8" fmla="*/ 338984 h 721519"/>
                <a:gd name="connsiteX9" fmla="*/ 0 w 1907927"/>
                <a:gd name="connsiteY9" fmla="*/ 236590 h 721519"/>
                <a:gd name="connsiteX10" fmla="*/ 2382 w 1907927"/>
                <a:gd name="connsiteY10" fmla="*/ 93715 h 721519"/>
                <a:gd name="connsiteX11" fmla="*/ 2958 w 1907927"/>
                <a:gd name="connsiteY11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0 w 1907927"/>
                <a:gd name="connsiteY8" fmla="*/ 424709 h 721519"/>
                <a:gd name="connsiteX9" fmla="*/ 2382 w 1907927"/>
                <a:gd name="connsiteY9" fmla="*/ 338984 h 721519"/>
                <a:gd name="connsiteX10" fmla="*/ 0 w 1907927"/>
                <a:gd name="connsiteY10" fmla="*/ 236590 h 721519"/>
                <a:gd name="connsiteX11" fmla="*/ 2382 w 1907927"/>
                <a:gd name="connsiteY11" fmla="*/ 93715 h 721519"/>
                <a:gd name="connsiteX12" fmla="*/ 2958 w 1907927"/>
                <a:gd name="connsiteY12" fmla="*/ 1051 h 721519"/>
                <a:gd name="connsiteX0" fmla="*/ 3007 w 1907976"/>
                <a:gd name="connsiteY0" fmla="*/ 1051 h 721519"/>
                <a:gd name="connsiteX1" fmla="*/ 1613473 w 1907976"/>
                <a:gd name="connsiteY1" fmla="*/ 0 h 721519"/>
                <a:gd name="connsiteX2" fmla="*/ 1907976 w 1907976"/>
                <a:gd name="connsiteY2" fmla="*/ 1051 h 721519"/>
                <a:gd name="connsiteX3" fmla="*/ 1906367 w 1907976"/>
                <a:gd name="connsiteY3" fmla="*/ 88106 h 721519"/>
                <a:gd name="connsiteX4" fmla="*/ 1903985 w 1907976"/>
                <a:gd name="connsiteY4" fmla="*/ 428625 h 721519"/>
                <a:gd name="connsiteX5" fmla="*/ 1907976 w 1907976"/>
                <a:gd name="connsiteY5" fmla="*/ 719060 h 721519"/>
                <a:gd name="connsiteX6" fmla="*/ 984823 w 1907976"/>
                <a:gd name="connsiteY6" fmla="*/ 721519 h 721519"/>
                <a:gd name="connsiteX7" fmla="*/ 3007 w 1907976"/>
                <a:gd name="connsiteY7" fmla="*/ 719060 h 721519"/>
                <a:gd name="connsiteX8" fmla="*/ 49 w 1907976"/>
                <a:gd name="connsiteY8" fmla="*/ 424709 h 721519"/>
                <a:gd name="connsiteX9" fmla="*/ 2431 w 1907976"/>
                <a:gd name="connsiteY9" fmla="*/ 338984 h 721519"/>
                <a:gd name="connsiteX10" fmla="*/ 49 w 1907976"/>
                <a:gd name="connsiteY10" fmla="*/ 236590 h 721519"/>
                <a:gd name="connsiteX11" fmla="*/ 2431 w 1907976"/>
                <a:gd name="connsiteY11" fmla="*/ 93715 h 721519"/>
                <a:gd name="connsiteX12" fmla="*/ 3007 w 1907976"/>
                <a:gd name="connsiteY12" fmla="*/ 1051 h 721519"/>
                <a:gd name="connsiteX0" fmla="*/ 2958 w 1907927"/>
                <a:gd name="connsiteY0" fmla="*/ 1051 h 722576"/>
                <a:gd name="connsiteX1" fmla="*/ 1613424 w 1907927"/>
                <a:gd name="connsiteY1" fmla="*/ 0 h 722576"/>
                <a:gd name="connsiteX2" fmla="*/ 1907927 w 1907927"/>
                <a:gd name="connsiteY2" fmla="*/ 1051 h 722576"/>
                <a:gd name="connsiteX3" fmla="*/ 1906318 w 1907927"/>
                <a:gd name="connsiteY3" fmla="*/ 88106 h 722576"/>
                <a:gd name="connsiteX4" fmla="*/ 1903936 w 1907927"/>
                <a:gd name="connsiteY4" fmla="*/ 428625 h 722576"/>
                <a:gd name="connsiteX5" fmla="*/ 1907927 w 1907927"/>
                <a:gd name="connsiteY5" fmla="*/ 719060 h 722576"/>
                <a:gd name="connsiteX6" fmla="*/ 984774 w 1907927"/>
                <a:gd name="connsiteY6" fmla="*/ 721519 h 722576"/>
                <a:gd name="connsiteX7" fmla="*/ 2958 w 1907927"/>
                <a:gd name="connsiteY7" fmla="*/ 719060 h 722576"/>
                <a:gd name="connsiteX8" fmla="*/ 4763 w 1907927"/>
                <a:gd name="connsiteY8" fmla="*/ 600921 h 722576"/>
                <a:gd name="connsiteX9" fmla="*/ 2382 w 1907927"/>
                <a:gd name="connsiteY9" fmla="*/ 338984 h 722576"/>
                <a:gd name="connsiteX10" fmla="*/ 0 w 1907927"/>
                <a:gd name="connsiteY10" fmla="*/ 236590 h 722576"/>
                <a:gd name="connsiteX11" fmla="*/ 2382 w 1907927"/>
                <a:gd name="connsiteY11" fmla="*/ 93715 h 722576"/>
                <a:gd name="connsiteX12" fmla="*/ 2958 w 190792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88106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143357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160239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5687" h="722576">
                  <a:moveTo>
                    <a:pt x="718" y="1051"/>
                  </a:moveTo>
                  <a:lnTo>
                    <a:pt x="1611184" y="0"/>
                  </a:lnTo>
                  <a:lnTo>
                    <a:pt x="1905687" y="1051"/>
                  </a:lnTo>
                  <a:cubicBezTo>
                    <a:pt x="1905151" y="30069"/>
                    <a:pt x="1904614" y="131221"/>
                    <a:pt x="1904078" y="160239"/>
                  </a:cubicBezTo>
                  <a:cubicBezTo>
                    <a:pt x="1903413" y="231501"/>
                    <a:pt x="1901428" y="323466"/>
                    <a:pt x="1901696" y="428625"/>
                  </a:cubicBezTo>
                  <a:cubicBezTo>
                    <a:pt x="1903026" y="525437"/>
                    <a:pt x="1904357" y="622248"/>
                    <a:pt x="1905687" y="719060"/>
                  </a:cubicBezTo>
                  <a:lnTo>
                    <a:pt x="982534" y="721519"/>
                  </a:lnTo>
                  <a:lnTo>
                    <a:pt x="718" y="719060"/>
                  </a:lnTo>
                  <a:cubicBezTo>
                    <a:pt x="-268" y="620943"/>
                    <a:pt x="5890" y="851438"/>
                    <a:pt x="2523" y="600921"/>
                  </a:cubicBezTo>
                  <a:cubicBezTo>
                    <a:pt x="2139" y="572338"/>
                    <a:pt x="-652" y="367559"/>
                    <a:pt x="142" y="338984"/>
                  </a:cubicBezTo>
                  <a:lnTo>
                    <a:pt x="142" y="241353"/>
                  </a:lnTo>
                  <a:lnTo>
                    <a:pt x="142" y="93715"/>
                  </a:lnTo>
                  <a:lnTo>
                    <a:pt x="718" y="105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 rtlCol="0" anchor="ctr" anchorCtr="1"/>
            <a:lstStyle/>
            <a:p>
              <a:pPr algn="ctr">
                <a:lnSpc>
                  <a:spcPts val="2000"/>
                </a:lnSpc>
              </a:pPr>
              <a:r>
                <a:rPr lang="en-US" sz="2000" dirty="0" smtClean="0">
                  <a:solidFill>
                    <a:prstClr val="black"/>
                  </a:solidFill>
                </a:rPr>
                <a:t>GTS </a:t>
              </a:r>
              <a:r>
                <a:rPr lang="en-US" sz="2000" dirty="0">
                  <a:solidFill>
                    <a:prstClr val="black"/>
                  </a:solidFill>
                </a:rPr>
                <a:t>Message Switching</a:t>
              </a:r>
            </a:p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Data Collection</a:t>
              </a:r>
            </a:p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Data </a:t>
              </a:r>
              <a:r>
                <a:rPr lang="en-US" sz="2000" dirty="0" smtClean="0">
                  <a:solidFill>
                    <a:prstClr val="black"/>
                  </a:solidFill>
                </a:rPr>
                <a:t>Distribution</a:t>
              </a:r>
              <a:endParaRPr lang="en-GB" sz="20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72427" y="1443423"/>
              <a:ext cx="2511189" cy="455447"/>
            </a:xfrm>
            <a:custGeom>
              <a:avLst/>
              <a:gdLst>
                <a:gd name="connsiteX0" fmla="*/ 0 w 2160240"/>
                <a:gd name="connsiteY0" fmla="*/ 0 h 461665"/>
                <a:gd name="connsiteX1" fmla="*/ 2160240 w 2160240"/>
                <a:gd name="connsiteY1" fmla="*/ 0 h 461665"/>
                <a:gd name="connsiteX2" fmla="*/ 2160240 w 2160240"/>
                <a:gd name="connsiteY2" fmla="*/ 461665 h 461665"/>
                <a:gd name="connsiteX3" fmla="*/ 0 w 2160240"/>
                <a:gd name="connsiteY3" fmla="*/ 461665 h 461665"/>
                <a:gd name="connsiteX4" fmla="*/ 0 w 2160240"/>
                <a:gd name="connsiteY4" fmla="*/ 0 h 461665"/>
                <a:gd name="connsiteX0" fmla="*/ 0 w 2160240"/>
                <a:gd name="connsiteY0" fmla="*/ 0 h 461665"/>
                <a:gd name="connsiteX1" fmla="*/ 1943572 w 2160240"/>
                <a:gd name="connsiteY1" fmla="*/ 367 h 461665"/>
                <a:gd name="connsiteX2" fmla="*/ 2160240 w 2160240"/>
                <a:gd name="connsiteY2" fmla="*/ 0 h 461665"/>
                <a:gd name="connsiteX3" fmla="*/ 2160240 w 2160240"/>
                <a:gd name="connsiteY3" fmla="*/ 461665 h 461665"/>
                <a:gd name="connsiteX4" fmla="*/ 0 w 2160240"/>
                <a:gd name="connsiteY4" fmla="*/ 461665 h 461665"/>
                <a:gd name="connsiteX5" fmla="*/ 0 w 2160240"/>
                <a:gd name="connsiteY5" fmla="*/ 0 h 461665"/>
                <a:gd name="connsiteX0" fmla="*/ 0 w 2160240"/>
                <a:gd name="connsiteY0" fmla="*/ 0 h 461665"/>
                <a:gd name="connsiteX1" fmla="*/ 1943572 w 2160240"/>
                <a:gd name="connsiteY1" fmla="*/ 367 h 461665"/>
                <a:gd name="connsiteX2" fmla="*/ 2160240 w 2160240"/>
                <a:gd name="connsiteY2" fmla="*/ 0 h 461665"/>
                <a:gd name="connsiteX3" fmla="*/ 2160240 w 2160240"/>
                <a:gd name="connsiteY3" fmla="*/ 461665 h 461665"/>
                <a:gd name="connsiteX4" fmla="*/ 0 w 2160240"/>
                <a:gd name="connsiteY4" fmla="*/ 461665 h 461665"/>
                <a:gd name="connsiteX5" fmla="*/ 1266 w 2160240"/>
                <a:gd name="connsiteY5" fmla="*/ 224998 h 461665"/>
                <a:gd name="connsiteX6" fmla="*/ 0 w 2160240"/>
                <a:gd name="connsiteY6" fmla="*/ 0 h 4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40" h="461665">
                  <a:moveTo>
                    <a:pt x="0" y="0"/>
                  </a:moveTo>
                  <a:lnTo>
                    <a:pt x="1943572" y="367"/>
                  </a:lnTo>
                  <a:lnTo>
                    <a:pt x="2160240" y="0"/>
                  </a:lnTo>
                  <a:lnTo>
                    <a:pt x="2160240" y="461665"/>
                  </a:lnTo>
                  <a:lnTo>
                    <a:pt x="0" y="461665"/>
                  </a:lnTo>
                  <a:lnTo>
                    <a:pt x="1266" y="22499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800"/>
                </a:gs>
                <a:gs pos="100000">
                  <a:srgbClr val="00BC5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GB" sz="2400" b="1" dirty="0" smtClean="0">
                  <a:solidFill>
                    <a:prstClr val="white"/>
                  </a:solidFill>
                </a:rPr>
                <a:t>MESSIR-COMM</a:t>
              </a:r>
              <a:endParaRPr lang="en-GB" sz="2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37"/>
          <p:cNvGrpSpPr/>
          <p:nvPr/>
        </p:nvGrpSpPr>
        <p:grpSpPr>
          <a:xfrm>
            <a:off x="3693443" y="914400"/>
            <a:ext cx="2511189" cy="1627890"/>
            <a:chOff x="872427" y="1443423"/>
            <a:chExt cx="2511189" cy="1627890"/>
          </a:xfrm>
        </p:grpSpPr>
        <p:sp>
          <p:nvSpPr>
            <p:cNvPr id="41" name="Rectangle 74"/>
            <p:cNvSpPr/>
            <p:nvPr/>
          </p:nvSpPr>
          <p:spPr>
            <a:xfrm>
              <a:off x="872428" y="1906344"/>
              <a:ext cx="2511188" cy="1164969"/>
            </a:xfrm>
            <a:custGeom>
              <a:avLst/>
              <a:gdLst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4969 w 1904969"/>
                <a:gd name="connsiteY2" fmla="*/ 718009 h 718009"/>
                <a:gd name="connsiteX3" fmla="*/ 0 w 1904969"/>
                <a:gd name="connsiteY3" fmla="*/ 718009 h 718009"/>
                <a:gd name="connsiteX4" fmla="*/ 0 w 1904969"/>
                <a:gd name="connsiteY4" fmla="*/ 0 h 718009"/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3360 w 1904969"/>
                <a:gd name="connsiteY2" fmla="*/ 87055 h 718009"/>
                <a:gd name="connsiteX3" fmla="*/ 1904969 w 1904969"/>
                <a:gd name="connsiteY3" fmla="*/ 718009 h 718009"/>
                <a:gd name="connsiteX4" fmla="*/ 0 w 1904969"/>
                <a:gd name="connsiteY4" fmla="*/ 718009 h 718009"/>
                <a:gd name="connsiteX5" fmla="*/ 0 w 1904969"/>
                <a:gd name="connsiteY5" fmla="*/ 0 h 718009"/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3360 w 1904969"/>
                <a:gd name="connsiteY2" fmla="*/ 87055 h 718009"/>
                <a:gd name="connsiteX3" fmla="*/ 1904969 w 1904969"/>
                <a:gd name="connsiteY3" fmla="*/ 718009 h 718009"/>
                <a:gd name="connsiteX4" fmla="*/ 1715241 w 1904969"/>
                <a:gd name="connsiteY4" fmla="*/ 715705 h 718009"/>
                <a:gd name="connsiteX5" fmla="*/ 0 w 1904969"/>
                <a:gd name="connsiteY5" fmla="*/ 718009 h 718009"/>
                <a:gd name="connsiteX6" fmla="*/ 0 w 1904969"/>
                <a:gd name="connsiteY6" fmla="*/ 0 h 718009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4969 w 1904969"/>
                <a:gd name="connsiteY4" fmla="*/ 719060 h 719060"/>
                <a:gd name="connsiteX5" fmla="*/ 1715241 w 1904969"/>
                <a:gd name="connsiteY5" fmla="*/ 716756 h 719060"/>
                <a:gd name="connsiteX6" fmla="*/ 0 w 1904969"/>
                <a:gd name="connsiteY6" fmla="*/ 719060 h 719060"/>
                <a:gd name="connsiteX7" fmla="*/ 0 w 1904969"/>
                <a:gd name="connsiteY7" fmla="*/ 1051 h 719060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4969 w 1904969"/>
                <a:gd name="connsiteY4" fmla="*/ 719060 h 719060"/>
                <a:gd name="connsiteX5" fmla="*/ 1715241 w 1904969"/>
                <a:gd name="connsiteY5" fmla="*/ 716756 h 719060"/>
                <a:gd name="connsiteX6" fmla="*/ 0 w 1904969"/>
                <a:gd name="connsiteY6" fmla="*/ 719060 h 719060"/>
                <a:gd name="connsiteX7" fmla="*/ 0 w 1904969"/>
                <a:gd name="connsiteY7" fmla="*/ 1051 h 719060"/>
                <a:gd name="connsiteX0" fmla="*/ 0 w 1917816"/>
                <a:gd name="connsiteY0" fmla="*/ 1051 h 719060"/>
                <a:gd name="connsiteX1" fmla="*/ 1610466 w 1917816"/>
                <a:gd name="connsiteY1" fmla="*/ 0 h 719060"/>
                <a:gd name="connsiteX2" fmla="*/ 1904969 w 1917816"/>
                <a:gd name="connsiteY2" fmla="*/ 1051 h 719060"/>
                <a:gd name="connsiteX3" fmla="*/ 1903360 w 1917816"/>
                <a:gd name="connsiteY3" fmla="*/ 88106 h 719060"/>
                <a:gd name="connsiteX4" fmla="*/ 1900978 w 1917816"/>
                <a:gd name="connsiteY4" fmla="*/ 428625 h 719060"/>
                <a:gd name="connsiteX5" fmla="*/ 1904969 w 1917816"/>
                <a:gd name="connsiteY5" fmla="*/ 719060 h 719060"/>
                <a:gd name="connsiteX6" fmla="*/ 1715241 w 1917816"/>
                <a:gd name="connsiteY6" fmla="*/ 716756 h 719060"/>
                <a:gd name="connsiteX7" fmla="*/ 0 w 1917816"/>
                <a:gd name="connsiteY7" fmla="*/ 719060 h 719060"/>
                <a:gd name="connsiteX8" fmla="*/ 0 w 1917816"/>
                <a:gd name="connsiteY8" fmla="*/ 1051 h 719060"/>
                <a:gd name="connsiteX0" fmla="*/ 0 w 1917816"/>
                <a:gd name="connsiteY0" fmla="*/ 1051 h 719060"/>
                <a:gd name="connsiteX1" fmla="*/ 1610466 w 1917816"/>
                <a:gd name="connsiteY1" fmla="*/ 0 h 719060"/>
                <a:gd name="connsiteX2" fmla="*/ 1904969 w 1917816"/>
                <a:gd name="connsiteY2" fmla="*/ 1051 h 719060"/>
                <a:gd name="connsiteX3" fmla="*/ 1903360 w 1917816"/>
                <a:gd name="connsiteY3" fmla="*/ 88106 h 719060"/>
                <a:gd name="connsiteX4" fmla="*/ 1900978 w 1917816"/>
                <a:gd name="connsiteY4" fmla="*/ 428625 h 719060"/>
                <a:gd name="connsiteX5" fmla="*/ 1904969 w 1917816"/>
                <a:gd name="connsiteY5" fmla="*/ 719060 h 719060"/>
                <a:gd name="connsiteX6" fmla="*/ 1715241 w 1917816"/>
                <a:gd name="connsiteY6" fmla="*/ 716756 h 719060"/>
                <a:gd name="connsiteX7" fmla="*/ 0 w 1917816"/>
                <a:gd name="connsiteY7" fmla="*/ 719060 h 719060"/>
                <a:gd name="connsiteX8" fmla="*/ 0 w 1917816"/>
                <a:gd name="connsiteY8" fmla="*/ 1051 h 719060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0978 w 1904969"/>
                <a:gd name="connsiteY4" fmla="*/ 428625 h 719060"/>
                <a:gd name="connsiteX5" fmla="*/ 1904969 w 1904969"/>
                <a:gd name="connsiteY5" fmla="*/ 719060 h 719060"/>
                <a:gd name="connsiteX6" fmla="*/ 1715241 w 1904969"/>
                <a:gd name="connsiteY6" fmla="*/ 716756 h 719060"/>
                <a:gd name="connsiteX7" fmla="*/ 0 w 1904969"/>
                <a:gd name="connsiteY7" fmla="*/ 719060 h 719060"/>
                <a:gd name="connsiteX8" fmla="*/ 0 w 1904969"/>
                <a:gd name="connsiteY8" fmla="*/ 1051 h 719060"/>
                <a:gd name="connsiteX0" fmla="*/ 0 w 1904969"/>
                <a:gd name="connsiteY0" fmla="*/ 1051 h 721519"/>
                <a:gd name="connsiteX1" fmla="*/ 1610466 w 1904969"/>
                <a:gd name="connsiteY1" fmla="*/ 0 h 721519"/>
                <a:gd name="connsiteX2" fmla="*/ 1904969 w 1904969"/>
                <a:gd name="connsiteY2" fmla="*/ 1051 h 721519"/>
                <a:gd name="connsiteX3" fmla="*/ 1903360 w 1904969"/>
                <a:gd name="connsiteY3" fmla="*/ 88106 h 721519"/>
                <a:gd name="connsiteX4" fmla="*/ 1900978 w 1904969"/>
                <a:gd name="connsiteY4" fmla="*/ 428625 h 721519"/>
                <a:gd name="connsiteX5" fmla="*/ 1904969 w 1904969"/>
                <a:gd name="connsiteY5" fmla="*/ 719060 h 721519"/>
                <a:gd name="connsiteX6" fmla="*/ 981816 w 1904969"/>
                <a:gd name="connsiteY6" fmla="*/ 721519 h 721519"/>
                <a:gd name="connsiteX7" fmla="*/ 0 w 1904969"/>
                <a:gd name="connsiteY7" fmla="*/ 719060 h 721519"/>
                <a:gd name="connsiteX8" fmla="*/ 0 w 1904969"/>
                <a:gd name="connsiteY8" fmla="*/ 1051 h 721519"/>
                <a:gd name="connsiteX0" fmla="*/ 576 w 1905545"/>
                <a:gd name="connsiteY0" fmla="*/ 1051 h 721519"/>
                <a:gd name="connsiteX1" fmla="*/ 1611042 w 1905545"/>
                <a:gd name="connsiteY1" fmla="*/ 0 h 721519"/>
                <a:gd name="connsiteX2" fmla="*/ 1905545 w 1905545"/>
                <a:gd name="connsiteY2" fmla="*/ 1051 h 721519"/>
                <a:gd name="connsiteX3" fmla="*/ 1903936 w 1905545"/>
                <a:gd name="connsiteY3" fmla="*/ 88106 h 721519"/>
                <a:gd name="connsiteX4" fmla="*/ 1901554 w 1905545"/>
                <a:gd name="connsiteY4" fmla="*/ 428625 h 721519"/>
                <a:gd name="connsiteX5" fmla="*/ 1905545 w 1905545"/>
                <a:gd name="connsiteY5" fmla="*/ 719060 h 721519"/>
                <a:gd name="connsiteX6" fmla="*/ 982392 w 1905545"/>
                <a:gd name="connsiteY6" fmla="*/ 721519 h 721519"/>
                <a:gd name="connsiteX7" fmla="*/ 576 w 1905545"/>
                <a:gd name="connsiteY7" fmla="*/ 719060 h 721519"/>
                <a:gd name="connsiteX8" fmla="*/ 0 w 1905545"/>
                <a:gd name="connsiteY8" fmla="*/ 93715 h 721519"/>
                <a:gd name="connsiteX9" fmla="*/ 576 w 1905545"/>
                <a:gd name="connsiteY9" fmla="*/ 1051 h 721519"/>
                <a:gd name="connsiteX0" fmla="*/ 0 w 1904969"/>
                <a:gd name="connsiteY0" fmla="*/ 1051 h 721519"/>
                <a:gd name="connsiteX1" fmla="*/ 1610466 w 1904969"/>
                <a:gd name="connsiteY1" fmla="*/ 0 h 721519"/>
                <a:gd name="connsiteX2" fmla="*/ 1904969 w 1904969"/>
                <a:gd name="connsiteY2" fmla="*/ 1051 h 721519"/>
                <a:gd name="connsiteX3" fmla="*/ 1903360 w 1904969"/>
                <a:gd name="connsiteY3" fmla="*/ 88106 h 721519"/>
                <a:gd name="connsiteX4" fmla="*/ 1900978 w 1904969"/>
                <a:gd name="connsiteY4" fmla="*/ 428625 h 721519"/>
                <a:gd name="connsiteX5" fmla="*/ 1904969 w 1904969"/>
                <a:gd name="connsiteY5" fmla="*/ 719060 h 721519"/>
                <a:gd name="connsiteX6" fmla="*/ 981816 w 1904969"/>
                <a:gd name="connsiteY6" fmla="*/ 721519 h 721519"/>
                <a:gd name="connsiteX7" fmla="*/ 0 w 1904969"/>
                <a:gd name="connsiteY7" fmla="*/ 719060 h 721519"/>
                <a:gd name="connsiteX8" fmla="*/ 0 w 1904969"/>
                <a:gd name="connsiteY8" fmla="*/ 1051 h 721519"/>
                <a:gd name="connsiteX0" fmla="*/ 576 w 1905545"/>
                <a:gd name="connsiteY0" fmla="*/ 1051 h 721519"/>
                <a:gd name="connsiteX1" fmla="*/ 1611042 w 1905545"/>
                <a:gd name="connsiteY1" fmla="*/ 0 h 721519"/>
                <a:gd name="connsiteX2" fmla="*/ 1905545 w 1905545"/>
                <a:gd name="connsiteY2" fmla="*/ 1051 h 721519"/>
                <a:gd name="connsiteX3" fmla="*/ 1903936 w 1905545"/>
                <a:gd name="connsiteY3" fmla="*/ 88106 h 721519"/>
                <a:gd name="connsiteX4" fmla="*/ 1901554 w 1905545"/>
                <a:gd name="connsiteY4" fmla="*/ 428625 h 721519"/>
                <a:gd name="connsiteX5" fmla="*/ 1905545 w 1905545"/>
                <a:gd name="connsiteY5" fmla="*/ 719060 h 721519"/>
                <a:gd name="connsiteX6" fmla="*/ 982392 w 1905545"/>
                <a:gd name="connsiteY6" fmla="*/ 721519 h 721519"/>
                <a:gd name="connsiteX7" fmla="*/ 576 w 1905545"/>
                <a:gd name="connsiteY7" fmla="*/ 719060 h 721519"/>
                <a:gd name="connsiteX8" fmla="*/ 0 w 1905545"/>
                <a:gd name="connsiteY8" fmla="*/ 93715 h 721519"/>
                <a:gd name="connsiteX9" fmla="*/ 576 w 1905545"/>
                <a:gd name="connsiteY9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0 w 1907927"/>
                <a:gd name="connsiteY8" fmla="*/ 236590 h 721519"/>
                <a:gd name="connsiteX9" fmla="*/ 2382 w 1907927"/>
                <a:gd name="connsiteY9" fmla="*/ 93715 h 721519"/>
                <a:gd name="connsiteX10" fmla="*/ 2958 w 1907927"/>
                <a:gd name="connsiteY10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2382 w 1907927"/>
                <a:gd name="connsiteY8" fmla="*/ 338984 h 721519"/>
                <a:gd name="connsiteX9" fmla="*/ 0 w 1907927"/>
                <a:gd name="connsiteY9" fmla="*/ 236590 h 721519"/>
                <a:gd name="connsiteX10" fmla="*/ 2382 w 1907927"/>
                <a:gd name="connsiteY10" fmla="*/ 93715 h 721519"/>
                <a:gd name="connsiteX11" fmla="*/ 2958 w 1907927"/>
                <a:gd name="connsiteY11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0 w 1907927"/>
                <a:gd name="connsiteY8" fmla="*/ 424709 h 721519"/>
                <a:gd name="connsiteX9" fmla="*/ 2382 w 1907927"/>
                <a:gd name="connsiteY9" fmla="*/ 338984 h 721519"/>
                <a:gd name="connsiteX10" fmla="*/ 0 w 1907927"/>
                <a:gd name="connsiteY10" fmla="*/ 236590 h 721519"/>
                <a:gd name="connsiteX11" fmla="*/ 2382 w 1907927"/>
                <a:gd name="connsiteY11" fmla="*/ 93715 h 721519"/>
                <a:gd name="connsiteX12" fmla="*/ 2958 w 1907927"/>
                <a:gd name="connsiteY12" fmla="*/ 1051 h 721519"/>
                <a:gd name="connsiteX0" fmla="*/ 3007 w 1907976"/>
                <a:gd name="connsiteY0" fmla="*/ 1051 h 721519"/>
                <a:gd name="connsiteX1" fmla="*/ 1613473 w 1907976"/>
                <a:gd name="connsiteY1" fmla="*/ 0 h 721519"/>
                <a:gd name="connsiteX2" fmla="*/ 1907976 w 1907976"/>
                <a:gd name="connsiteY2" fmla="*/ 1051 h 721519"/>
                <a:gd name="connsiteX3" fmla="*/ 1906367 w 1907976"/>
                <a:gd name="connsiteY3" fmla="*/ 88106 h 721519"/>
                <a:gd name="connsiteX4" fmla="*/ 1903985 w 1907976"/>
                <a:gd name="connsiteY4" fmla="*/ 428625 h 721519"/>
                <a:gd name="connsiteX5" fmla="*/ 1907976 w 1907976"/>
                <a:gd name="connsiteY5" fmla="*/ 719060 h 721519"/>
                <a:gd name="connsiteX6" fmla="*/ 984823 w 1907976"/>
                <a:gd name="connsiteY6" fmla="*/ 721519 h 721519"/>
                <a:gd name="connsiteX7" fmla="*/ 3007 w 1907976"/>
                <a:gd name="connsiteY7" fmla="*/ 719060 h 721519"/>
                <a:gd name="connsiteX8" fmla="*/ 49 w 1907976"/>
                <a:gd name="connsiteY8" fmla="*/ 424709 h 721519"/>
                <a:gd name="connsiteX9" fmla="*/ 2431 w 1907976"/>
                <a:gd name="connsiteY9" fmla="*/ 338984 h 721519"/>
                <a:gd name="connsiteX10" fmla="*/ 49 w 1907976"/>
                <a:gd name="connsiteY10" fmla="*/ 236590 h 721519"/>
                <a:gd name="connsiteX11" fmla="*/ 2431 w 1907976"/>
                <a:gd name="connsiteY11" fmla="*/ 93715 h 721519"/>
                <a:gd name="connsiteX12" fmla="*/ 3007 w 1907976"/>
                <a:gd name="connsiteY12" fmla="*/ 1051 h 721519"/>
                <a:gd name="connsiteX0" fmla="*/ 2958 w 1907927"/>
                <a:gd name="connsiteY0" fmla="*/ 1051 h 722576"/>
                <a:gd name="connsiteX1" fmla="*/ 1613424 w 1907927"/>
                <a:gd name="connsiteY1" fmla="*/ 0 h 722576"/>
                <a:gd name="connsiteX2" fmla="*/ 1907927 w 1907927"/>
                <a:gd name="connsiteY2" fmla="*/ 1051 h 722576"/>
                <a:gd name="connsiteX3" fmla="*/ 1906318 w 1907927"/>
                <a:gd name="connsiteY3" fmla="*/ 88106 h 722576"/>
                <a:gd name="connsiteX4" fmla="*/ 1903936 w 1907927"/>
                <a:gd name="connsiteY4" fmla="*/ 428625 h 722576"/>
                <a:gd name="connsiteX5" fmla="*/ 1907927 w 1907927"/>
                <a:gd name="connsiteY5" fmla="*/ 719060 h 722576"/>
                <a:gd name="connsiteX6" fmla="*/ 984774 w 1907927"/>
                <a:gd name="connsiteY6" fmla="*/ 721519 h 722576"/>
                <a:gd name="connsiteX7" fmla="*/ 2958 w 1907927"/>
                <a:gd name="connsiteY7" fmla="*/ 719060 h 722576"/>
                <a:gd name="connsiteX8" fmla="*/ 4763 w 1907927"/>
                <a:gd name="connsiteY8" fmla="*/ 600921 h 722576"/>
                <a:gd name="connsiteX9" fmla="*/ 2382 w 1907927"/>
                <a:gd name="connsiteY9" fmla="*/ 338984 h 722576"/>
                <a:gd name="connsiteX10" fmla="*/ 0 w 1907927"/>
                <a:gd name="connsiteY10" fmla="*/ 236590 h 722576"/>
                <a:gd name="connsiteX11" fmla="*/ 2382 w 1907927"/>
                <a:gd name="connsiteY11" fmla="*/ 93715 h 722576"/>
                <a:gd name="connsiteX12" fmla="*/ 2958 w 190792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88106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143357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160239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5687" h="722576">
                  <a:moveTo>
                    <a:pt x="718" y="1051"/>
                  </a:moveTo>
                  <a:lnTo>
                    <a:pt x="1611184" y="0"/>
                  </a:lnTo>
                  <a:lnTo>
                    <a:pt x="1905687" y="1051"/>
                  </a:lnTo>
                  <a:cubicBezTo>
                    <a:pt x="1905151" y="30069"/>
                    <a:pt x="1904614" y="131221"/>
                    <a:pt x="1904078" y="160239"/>
                  </a:cubicBezTo>
                  <a:cubicBezTo>
                    <a:pt x="1903413" y="231501"/>
                    <a:pt x="1901428" y="323466"/>
                    <a:pt x="1901696" y="428625"/>
                  </a:cubicBezTo>
                  <a:cubicBezTo>
                    <a:pt x="1903026" y="525437"/>
                    <a:pt x="1904357" y="622248"/>
                    <a:pt x="1905687" y="719060"/>
                  </a:cubicBezTo>
                  <a:lnTo>
                    <a:pt x="982534" y="721519"/>
                  </a:lnTo>
                  <a:lnTo>
                    <a:pt x="718" y="719060"/>
                  </a:lnTo>
                  <a:cubicBezTo>
                    <a:pt x="-268" y="620943"/>
                    <a:pt x="5890" y="851438"/>
                    <a:pt x="2523" y="600921"/>
                  </a:cubicBezTo>
                  <a:cubicBezTo>
                    <a:pt x="2139" y="572338"/>
                    <a:pt x="-652" y="367559"/>
                    <a:pt x="142" y="338984"/>
                  </a:cubicBezTo>
                  <a:lnTo>
                    <a:pt x="142" y="241353"/>
                  </a:lnTo>
                  <a:lnTo>
                    <a:pt x="142" y="93715"/>
                  </a:lnTo>
                  <a:lnTo>
                    <a:pt x="718" y="105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 rtlCol="0" anchor="ctr" anchorCtr="1"/>
            <a:lstStyle/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Central Database</a:t>
              </a:r>
            </a:p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Quality Control</a:t>
              </a:r>
            </a:p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 Multi-level Access</a:t>
              </a:r>
            </a:p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SQL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2427" y="1443423"/>
              <a:ext cx="2511189" cy="455447"/>
            </a:xfrm>
            <a:custGeom>
              <a:avLst/>
              <a:gdLst>
                <a:gd name="connsiteX0" fmla="*/ 0 w 2160240"/>
                <a:gd name="connsiteY0" fmla="*/ 0 h 461665"/>
                <a:gd name="connsiteX1" fmla="*/ 2160240 w 2160240"/>
                <a:gd name="connsiteY1" fmla="*/ 0 h 461665"/>
                <a:gd name="connsiteX2" fmla="*/ 2160240 w 2160240"/>
                <a:gd name="connsiteY2" fmla="*/ 461665 h 461665"/>
                <a:gd name="connsiteX3" fmla="*/ 0 w 2160240"/>
                <a:gd name="connsiteY3" fmla="*/ 461665 h 461665"/>
                <a:gd name="connsiteX4" fmla="*/ 0 w 2160240"/>
                <a:gd name="connsiteY4" fmla="*/ 0 h 461665"/>
                <a:gd name="connsiteX0" fmla="*/ 0 w 2160240"/>
                <a:gd name="connsiteY0" fmla="*/ 0 h 461665"/>
                <a:gd name="connsiteX1" fmla="*/ 1943572 w 2160240"/>
                <a:gd name="connsiteY1" fmla="*/ 367 h 461665"/>
                <a:gd name="connsiteX2" fmla="*/ 2160240 w 2160240"/>
                <a:gd name="connsiteY2" fmla="*/ 0 h 461665"/>
                <a:gd name="connsiteX3" fmla="*/ 2160240 w 2160240"/>
                <a:gd name="connsiteY3" fmla="*/ 461665 h 461665"/>
                <a:gd name="connsiteX4" fmla="*/ 0 w 2160240"/>
                <a:gd name="connsiteY4" fmla="*/ 461665 h 461665"/>
                <a:gd name="connsiteX5" fmla="*/ 0 w 2160240"/>
                <a:gd name="connsiteY5" fmla="*/ 0 h 461665"/>
                <a:gd name="connsiteX0" fmla="*/ 0 w 2160240"/>
                <a:gd name="connsiteY0" fmla="*/ 0 h 461665"/>
                <a:gd name="connsiteX1" fmla="*/ 1943572 w 2160240"/>
                <a:gd name="connsiteY1" fmla="*/ 367 h 461665"/>
                <a:gd name="connsiteX2" fmla="*/ 2160240 w 2160240"/>
                <a:gd name="connsiteY2" fmla="*/ 0 h 461665"/>
                <a:gd name="connsiteX3" fmla="*/ 2160240 w 2160240"/>
                <a:gd name="connsiteY3" fmla="*/ 461665 h 461665"/>
                <a:gd name="connsiteX4" fmla="*/ 0 w 2160240"/>
                <a:gd name="connsiteY4" fmla="*/ 461665 h 461665"/>
                <a:gd name="connsiteX5" fmla="*/ 1266 w 2160240"/>
                <a:gd name="connsiteY5" fmla="*/ 224998 h 461665"/>
                <a:gd name="connsiteX6" fmla="*/ 0 w 2160240"/>
                <a:gd name="connsiteY6" fmla="*/ 0 h 4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40" h="461665">
                  <a:moveTo>
                    <a:pt x="0" y="0"/>
                  </a:moveTo>
                  <a:lnTo>
                    <a:pt x="1943572" y="367"/>
                  </a:lnTo>
                  <a:lnTo>
                    <a:pt x="2160240" y="0"/>
                  </a:lnTo>
                  <a:lnTo>
                    <a:pt x="2160240" y="461665"/>
                  </a:lnTo>
                  <a:lnTo>
                    <a:pt x="0" y="461665"/>
                  </a:lnTo>
                  <a:lnTo>
                    <a:pt x="1266" y="22499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800"/>
                </a:gs>
                <a:gs pos="100000">
                  <a:srgbClr val="00BC5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GB" sz="2400" b="1" dirty="0" smtClean="0">
                  <a:solidFill>
                    <a:prstClr val="white"/>
                  </a:solidFill>
                </a:rPr>
                <a:t>MESSIR-XBASE</a:t>
              </a:r>
              <a:endParaRPr lang="en-GB" sz="2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Group 43"/>
          <p:cNvGrpSpPr/>
          <p:nvPr/>
        </p:nvGrpSpPr>
        <p:grpSpPr>
          <a:xfrm>
            <a:off x="6343650" y="914400"/>
            <a:ext cx="2511189" cy="1627890"/>
            <a:chOff x="872427" y="1443423"/>
            <a:chExt cx="2511189" cy="1627890"/>
          </a:xfrm>
        </p:grpSpPr>
        <p:sp>
          <p:nvSpPr>
            <p:cNvPr id="45" name="Rectangle 74"/>
            <p:cNvSpPr/>
            <p:nvPr/>
          </p:nvSpPr>
          <p:spPr>
            <a:xfrm>
              <a:off x="872428" y="1906344"/>
              <a:ext cx="2511188" cy="1164969"/>
            </a:xfrm>
            <a:custGeom>
              <a:avLst/>
              <a:gdLst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4969 w 1904969"/>
                <a:gd name="connsiteY2" fmla="*/ 718009 h 718009"/>
                <a:gd name="connsiteX3" fmla="*/ 0 w 1904969"/>
                <a:gd name="connsiteY3" fmla="*/ 718009 h 718009"/>
                <a:gd name="connsiteX4" fmla="*/ 0 w 1904969"/>
                <a:gd name="connsiteY4" fmla="*/ 0 h 718009"/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3360 w 1904969"/>
                <a:gd name="connsiteY2" fmla="*/ 87055 h 718009"/>
                <a:gd name="connsiteX3" fmla="*/ 1904969 w 1904969"/>
                <a:gd name="connsiteY3" fmla="*/ 718009 h 718009"/>
                <a:gd name="connsiteX4" fmla="*/ 0 w 1904969"/>
                <a:gd name="connsiteY4" fmla="*/ 718009 h 718009"/>
                <a:gd name="connsiteX5" fmla="*/ 0 w 1904969"/>
                <a:gd name="connsiteY5" fmla="*/ 0 h 718009"/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3360 w 1904969"/>
                <a:gd name="connsiteY2" fmla="*/ 87055 h 718009"/>
                <a:gd name="connsiteX3" fmla="*/ 1904969 w 1904969"/>
                <a:gd name="connsiteY3" fmla="*/ 718009 h 718009"/>
                <a:gd name="connsiteX4" fmla="*/ 1715241 w 1904969"/>
                <a:gd name="connsiteY4" fmla="*/ 715705 h 718009"/>
                <a:gd name="connsiteX5" fmla="*/ 0 w 1904969"/>
                <a:gd name="connsiteY5" fmla="*/ 718009 h 718009"/>
                <a:gd name="connsiteX6" fmla="*/ 0 w 1904969"/>
                <a:gd name="connsiteY6" fmla="*/ 0 h 718009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4969 w 1904969"/>
                <a:gd name="connsiteY4" fmla="*/ 719060 h 719060"/>
                <a:gd name="connsiteX5" fmla="*/ 1715241 w 1904969"/>
                <a:gd name="connsiteY5" fmla="*/ 716756 h 719060"/>
                <a:gd name="connsiteX6" fmla="*/ 0 w 1904969"/>
                <a:gd name="connsiteY6" fmla="*/ 719060 h 719060"/>
                <a:gd name="connsiteX7" fmla="*/ 0 w 1904969"/>
                <a:gd name="connsiteY7" fmla="*/ 1051 h 719060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4969 w 1904969"/>
                <a:gd name="connsiteY4" fmla="*/ 719060 h 719060"/>
                <a:gd name="connsiteX5" fmla="*/ 1715241 w 1904969"/>
                <a:gd name="connsiteY5" fmla="*/ 716756 h 719060"/>
                <a:gd name="connsiteX6" fmla="*/ 0 w 1904969"/>
                <a:gd name="connsiteY6" fmla="*/ 719060 h 719060"/>
                <a:gd name="connsiteX7" fmla="*/ 0 w 1904969"/>
                <a:gd name="connsiteY7" fmla="*/ 1051 h 719060"/>
                <a:gd name="connsiteX0" fmla="*/ 0 w 1917816"/>
                <a:gd name="connsiteY0" fmla="*/ 1051 h 719060"/>
                <a:gd name="connsiteX1" fmla="*/ 1610466 w 1917816"/>
                <a:gd name="connsiteY1" fmla="*/ 0 h 719060"/>
                <a:gd name="connsiteX2" fmla="*/ 1904969 w 1917816"/>
                <a:gd name="connsiteY2" fmla="*/ 1051 h 719060"/>
                <a:gd name="connsiteX3" fmla="*/ 1903360 w 1917816"/>
                <a:gd name="connsiteY3" fmla="*/ 88106 h 719060"/>
                <a:gd name="connsiteX4" fmla="*/ 1900978 w 1917816"/>
                <a:gd name="connsiteY4" fmla="*/ 428625 h 719060"/>
                <a:gd name="connsiteX5" fmla="*/ 1904969 w 1917816"/>
                <a:gd name="connsiteY5" fmla="*/ 719060 h 719060"/>
                <a:gd name="connsiteX6" fmla="*/ 1715241 w 1917816"/>
                <a:gd name="connsiteY6" fmla="*/ 716756 h 719060"/>
                <a:gd name="connsiteX7" fmla="*/ 0 w 1917816"/>
                <a:gd name="connsiteY7" fmla="*/ 719060 h 719060"/>
                <a:gd name="connsiteX8" fmla="*/ 0 w 1917816"/>
                <a:gd name="connsiteY8" fmla="*/ 1051 h 719060"/>
                <a:gd name="connsiteX0" fmla="*/ 0 w 1917816"/>
                <a:gd name="connsiteY0" fmla="*/ 1051 h 719060"/>
                <a:gd name="connsiteX1" fmla="*/ 1610466 w 1917816"/>
                <a:gd name="connsiteY1" fmla="*/ 0 h 719060"/>
                <a:gd name="connsiteX2" fmla="*/ 1904969 w 1917816"/>
                <a:gd name="connsiteY2" fmla="*/ 1051 h 719060"/>
                <a:gd name="connsiteX3" fmla="*/ 1903360 w 1917816"/>
                <a:gd name="connsiteY3" fmla="*/ 88106 h 719060"/>
                <a:gd name="connsiteX4" fmla="*/ 1900978 w 1917816"/>
                <a:gd name="connsiteY4" fmla="*/ 428625 h 719060"/>
                <a:gd name="connsiteX5" fmla="*/ 1904969 w 1917816"/>
                <a:gd name="connsiteY5" fmla="*/ 719060 h 719060"/>
                <a:gd name="connsiteX6" fmla="*/ 1715241 w 1917816"/>
                <a:gd name="connsiteY6" fmla="*/ 716756 h 719060"/>
                <a:gd name="connsiteX7" fmla="*/ 0 w 1917816"/>
                <a:gd name="connsiteY7" fmla="*/ 719060 h 719060"/>
                <a:gd name="connsiteX8" fmla="*/ 0 w 1917816"/>
                <a:gd name="connsiteY8" fmla="*/ 1051 h 719060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0978 w 1904969"/>
                <a:gd name="connsiteY4" fmla="*/ 428625 h 719060"/>
                <a:gd name="connsiteX5" fmla="*/ 1904969 w 1904969"/>
                <a:gd name="connsiteY5" fmla="*/ 719060 h 719060"/>
                <a:gd name="connsiteX6" fmla="*/ 1715241 w 1904969"/>
                <a:gd name="connsiteY6" fmla="*/ 716756 h 719060"/>
                <a:gd name="connsiteX7" fmla="*/ 0 w 1904969"/>
                <a:gd name="connsiteY7" fmla="*/ 719060 h 719060"/>
                <a:gd name="connsiteX8" fmla="*/ 0 w 1904969"/>
                <a:gd name="connsiteY8" fmla="*/ 1051 h 719060"/>
                <a:gd name="connsiteX0" fmla="*/ 0 w 1904969"/>
                <a:gd name="connsiteY0" fmla="*/ 1051 h 721519"/>
                <a:gd name="connsiteX1" fmla="*/ 1610466 w 1904969"/>
                <a:gd name="connsiteY1" fmla="*/ 0 h 721519"/>
                <a:gd name="connsiteX2" fmla="*/ 1904969 w 1904969"/>
                <a:gd name="connsiteY2" fmla="*/ 1051 h 721519"/>
                <a:gd name="connsiteX3" fmla="*/ 1903360 w 1904969"/>
                <a:gd name="connsiteY3" fmla="*/ 88106 h 721519"/>
                <a:gd name="connsiteX4" fmla="*/ 1900978 w 1904969"/>
                <a:gd name="connsiteY4" fmla="*/ 428625 h 721519"/>
                <a:gd name="connsiteX5" fmla="*/ 1904969 w 1904969"/>
                <a:gd name="connsiteY5" fmla="*/ 719060 h 721519"/>
                <a:gd name="connsiteX6" fmla="*/ 981816 w 1904969"/>
                <a:gd name="connsiteY6" fmla="*/ 721519 h 721519"/>
                <a:gd name="connsiteX7" fmla="*/ 0 w 1904969"/>
                <a:gd name="connsiteY7" fmla="*/ 719060 h 721519"/>
                <a:gd name="connsiteX8" fmla="*/ 0 w 1904969"/>
                <a:gd name="connsiteY8" fmla="*/ 1051 h 721519"/>
                <a:gd name="connsiteX0" fmla="*/ 576 w 1905545"/>
                <a:gd name="connsiteY0" fmla="*/ 1051 h 721519"/>
                <a:gd name="connsiteX1" fmla="*/ 1611042 w 1905545"/>
                <a:gd name="connsiteY1" fmla="*/ 0 h 721519"/>
                <a:gd name="connsiteX2" fmla="*/ 1905545 w 1905545"/>
                <a:gd name="connsiteY2" fmla="*/ 1051 h 721519"/>
                <a:gd name="connsiteX3" fmla="*/ 1903936 w 1905545"/>
                <a:gd name="connsiteY3" fmla="*/ 88106 h 721519"/>
                <a:gd name="connsiteX4" fmla="*/ 1901554 w 1905545"/>
                <a:gd name="connsiteY4" fmla="*/ 428625 h 721519"/>
                <a:gd name="connsiteX5" fmla="*/ 1905545 w 1905545"/>
                <a:gd name="connsiteY5" fmla="*/ 719060 h 721519"/>
                <a:gd name="connsiteX6" fmla="*/ 982392 w 1905545"/>
                <a:gd name="connsiteY6" fmla="*/ 721519 h 721519"/>
                <a:gd name="connsiteX7" fmla="*/ 576 w 1905545"/>
                <a:gd name="connsiteY7" fmla="*/ 719060 h 721519"/>
                <a:gd name="connsiteX8" fmla="*/ 0 w 1905545"/>
                <a:gd name="connsiteY8" fmla="*/ 93715 h 721519"/>
                <a:gd name="connsiteX9" fmla="*/ 576 w 1905545"/>
                <a:gd name="connsiteY9" fmla="*/ 1051 h 721519"/>
                <a:gd name="connsiteX0" fmla="*/ 0 w 1904969"/>
                <a:gd name="connsiteY0" fmla="*/ 1051 h 721519"/>
                <a:gd name="connsiteX1" fmla="*/ 1610466 w 1904969"/>
                <a:gd name="connsiteY1" fmla="*/ 0 h 721519"/>
                <a:gd name="connsiteX2" fmla="*/ 1904969 w 1904969"/>
                <a:gd name="connsiteY2" fmla="*/ 1051 h 721519"/>
                <a:gd name="connsiteX3" fmla="*/ 1903360 w 1904969"/>
                <a:gd name="connsiteY3" fmla="*/ 88106 h 721519"/>
                <a:gd name="connsiteX4" fmla="*/ 1900978 w 1904969"/>
                <a:gd name="connsiteY4" fmla="*/ 428625 h 721519"/>
                <a:gd name="connsiteX5" fmla="*/ 1904969 w 1904969"/>
                <a:gd name="connsiteY5" fmla="*/ 719060 h 721519"/>
                <a:gd name="connsiteX6" fmla="*/ 981816 w 1904969"/>
                <a:gd name="connsiteY6" fmla="*/ 721519 h 721519"/>
                <a:gd name="connsiteX7" fmla="*/ 0 w 1904969"/>
                <a:gd name="connsiteY7" fmla="*/ 719060 h 721519"/>
                <a:gd name="connsiteX8" fmla="*/ 0 w 1904969"/>
                <a:gd name="connsiteY8" fmla="*/ 1051 h 721519"/>
                <a:gd name="connsiteX0" fmla="*/ 576 w 1905545"/>
                <a:gd name="connsiteY0" fmla="*/ 1051 h 721519"/>
                <a:gd name="connsiteX1" fmla="*/ 1611042 w 1905545"/>
                <a:gd name="connsiteY1" fmla="*/ 0 h 721519"/>
                <a:gd name="connsiteX2" fmla="*/ 1905545 w 1905545"/>
                <a:gd name="connsiteY2" fmla="*/ 1051 h 721519"/>
                <a:gd name="connsiteX3" fmla="*/ 1903936 w 1905545"/>
                <a:gd name="connsiteY3" fmla="*/ 88106 h 721519"/>
                <a:gd name="connsiteX4" fmla="*/ 1901554 w 1905545"/>
                <a:gd name="connsiteY4" fmla="*/ 428625 h 721519"/>
                <a:gd name="connsiteX5" fmla="*/ 1905545 w 1905545"/>
                <a:gd name="connsiteY5" fmla="*/ 719060 h 721519"/>
                <a:gd name="connsiteX6" fmla="*/ 982392 w 1905545"/>
                <a:gd name="connsiteY6" fmla="*/ 721519 h 721519"/>
                <a:gd name="connsiteX7" fmla="*/ 576 w 1905545"/>
                <a:gd name="connsiteY7" fmla="*/ 719060 h 721519"/>
                <a:gd name="connsiteX8" fmla="*/ 0 w 1905545"/>
                <a:gd name="connsiteY8" fmla="*/ 93715 h 721519"/>
                <a:gd name="connsiteX9" fmla="*/ 576 w 1905545"/>
                <a:gd name="connsiteY9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0 w 1907927"/>
                <a:gd name="connsiteY8" fmla="*/ 236590 h 721519"/>
                <a:gd name="connsiteX9" fmla="*/ 2382 w 1907927"/>
                <a:gd name="connsiteY9" fmla="*/ 93715 h 721519"/>
                <a:gd name="connsiteX10" fmla="*/ 2958 w 1907927"/>
                <a:gd name="connsiteY10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2382 w 1907927"/>
                <a:gd name="connsiteY8" fmla="*/ 338984 h 721519"/>
                <a:gd name="connsiteX9" fmla="*/ 0 w 1907927"/>
                <a:gd name="connsiteY9" fmla="*/ 236590 h 721519"/>
                <a:gd name="connsiteX10" fmla="*/ 2382 w 1907927"/>
                <a:gd name="connsiteY10" fmla="*/ 93715 h 721519"/>
                <a:gd name="connsiteX11" fmla="*/ 2958 w 1907927"/>
                <a:gd name="connsiteY11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0 w 1907927"/>
                <a:gd name="connsiteY8" fmla="*/ 424709 h 721519"/>
                <a:gd name="connsiteX9" fmla="*/ 2382 w 1907927"/>
                <a:gd name="connsiteY9" fmla="*/ 338984 h 721519"/>
                <a:gd name="connsiteX10" fmla="*/ 0 w 1907927"/>
                <a:gd name="connsiteY10" fmla="*/ 236590 h 721519"/>
                <a:gd name="connsiteX11" fmla="*/ 2382 w 1907927"/>
                <a:gd name="connsiteY11" fmla="*/ 93715 h 721519"/>
                <a:gd name="connsiteX12" fmla="*/ 2958 w 1907927"/>
                <a:gd name="connsiteY12" fmla="*/ 1051 h 721519"/>
                <a:gd name="connsiteX0" fmla="*/ 3007 w 1907976"/>
                <a:gd name="connsiteY0" fmla="*/ 1051 h 721519"/>
                <a:gd name="connsiteX1" fmla="*/ 1613473 w 1907976"/>
                <a:gd name="connsiteY1" fmla="*/ 0 h 721519"/>
                <a:gd name="connsiteX2" fmla="*/ 1907976 w 1907976"/>
                <a:gd name="connsiteY2" fmla="*/ 1051 h 721519"/>
                <a:gd name="connsiteX3" fmla="*/ 1906367 w 1907976"/>
                <a:gd name="connsiteY3" fmla="*/ 88106 h 721519"/>
                <a:gd name="connsiteX4" fmla="*/ 1903985 w 1907976"/>
                <a:gd name="connsiteY4" fmla="*/ 428625 h 721519"/>
                <a:gd name="connsiteX5" fmla="*/ 1907976 w 1907976"/>
                <a:gd name="connsiteY5" fmla="*/ 719060 h 721519"/>
                <a:gd name="connsiteX6" fmla="*/ 984823 w 1907976"/>
                <a:gd name="connsiteY6" fmla="*/ 721519 h 721519"/>
                <a:gd name="connsiteX7" fmla="*/ 3007 w 1907976"/>
                <a:gd name="connsiteY7" fmla="*/ 719060 h 721519"/>
                <a:gd name="connsiteX8" fmla="*/ 49 w 1907976"/>
                <a:gd name="connsiteY8" fmla="*/ 424709 h 721519"/>
                <a:gd name="connsiteX9" fmla="*/ 2431 w 1907976"/>
                <a:gd name="connsiteY9" fmla="*/ 338984 h 721519"/>
                <a:gd name="connsiteX10" fmla="*/ 49 w 1907976"/>
                <a:gd name="connsiteY10" fmla="*/ 236590 h 721519"/>
                <a:gd name="connsiteX11" fmla="*/ 2431 w 1907976"/>
                <a:gd name="connsiteY11" fmla="*/ 93715 h 721519"/>
                <a:gd name="connsiteX12" fmla="*/ 3007 w 1907976"/>
                <a:gd name="connsiteY12" fmla="*/ 1051 h 721519"/>
                <a:gd name="connsiteX0" fmla="*/ 2958 w 1907927"/>
                <a:gd name="connsiteY0" fmla="*/ 1051 h 722576"/>
                <a:gd name="connsiteX1" fmla="*/ 1613424 w 1907927"/>
                <a:gd name="connsiteY1" fmla="*/ 0 h 722576"/>
                <a:gd name="connsiteX2" fmla="*/ 1907927 w 1907927"/>
                <a:gd name="connsiteY2" fmla="*/ 1051 h 722576"/>
                <a:gd name="connsiteX3" fmla="*/ 1906318 w 1907927"/>
                <a:gd name="connsiteY3" fmla="*/ 88106 h 722576"/>
                <a:gd name="connsiteX4" fmla="*/ 1903936 w 1907927"/>
                <a:gd name="connsiteY4" fmla="*/ 428625 h 722576"/>
                <a:gd name="connsiteX5" fmla="*/ 1907927 w 1907927"/>
                <a:gd name="connsiteY5" fmla="*/ 719060 h 722576"/>
                <a:gd name="connsiteX6" fmla="*/ 984774 w 1907927"/>
                <a:gd name="connsiteY6" fmla="*/ 721519 h 722576"/>
                <a:gd name="connsiteX7" fmla="*/ 2958 w 1907927"/>
                <a:gd name="connsiteY7" fmla="*/ 719060 h 722576"/>
                <a:gd name="connsiteX8" fmla="*/ 4763 w 1907927"/>
                <a:gd name="connsiteY8" fmla="*/ 600921 h 722576"/>
                <a:gd name="connsiteX9" fmla="*/ 2382 w 1907927"/>
                <a:gd name="connsiteY9" fmla="*/ 338984 h 722576"/>
                <a:gd name="connsiteX10" fmla="*/ 0 w 1907927"/>
                <a:gd name="connsiteY10" fmla="*/ 236590 h 722576"/>
                <a:gd name="connsiteX11" fmla="*/ 2382 w 1907927"/>
                <a:gd name="connsiteY11" fmla="*/ 93715 h 722576"/>
                <a:gd name="connsiteX12" fmla="*/ 2958 w 190792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88106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143357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160239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5687" h="722576">
                  <a:moveTo>
                    <a:pt x="718" y="1051"/>
                  </a:moveTo>
                  <a:lnTo>
                    <a:pt x="1611184" y="0"/>
                  </a:lnTo>
                  <a:lnTo>
                    <a:pt x="1905687" y="1051"/>
                  </a:lnTo>
                  <a:cubicBezTo>
                    <a:pt x="1905151" y="30069"/>
                    <a:pt x="1904614" y="131221"/>
                    <a:pt x="1904078" y="160239"/>
                  </a:cubicBezTo>
                  <a:cubicBezTo>
                    <a:pt x="1903413" y="231501"/>
                    <a:pt x="1901428" y="323466"/>
                    <a:pt x="1901696" y="428625"/>
                  </a:cubicBezTo>
                  <a:cubicBezTo>
                    <a:pt x="1903026" y="525437"/>
                    <a:pt x="1904357" y="622248"/>
                    <a:pt x="1905687" y="719060"/>
                  </a:cubicBezTo>
                  <a:lnTo>
                    <a:pt x="982534" y="721519"/>
                  </a:lnTo>
                  <a:lnTo>
                    <a:pt x="718" y="719060"/>
                  </a:lnTo>
                  <a:cubicBezTo>
                    <a:pt x="-268" y="620943"/>
                    <a:pt x="5890" y="851438"/>
                    <a:pt x="2523" y="600921"/>
                  </a:cubicBezTo>
                  <a:cubicBezTo>
                    <a:pt x="2139" y="572338"/>
                    <a:pt x="-652" y="367559"/>
                    <a:pt x="142" y="338984"/>
                  </a:cubicBezTo>
                  <a:lnTo>
                    <a:pt x="142" y="241353"/>
                  </a:lnTo>
                  <a:lnTo>
                    <a:pt x="142" y="93715"/>
                  </a:lnTo>
                  <a:lnTo>
                    <a:pt x="718" y="105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 rtlCol="0" anchor="ctr" anchorCtr="1"/>
            <a:lstStyle/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Climate Database</a:t>
              </a:r>
            </a:p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Quality Control</a:t>
              </a:r>
            </a:p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Standard reports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2427" y="1443423"/>
              <a:ext cx="2511189" cy="455447"/>
            </a:xfrm>
            <a:custGeom>
              <a:avLst/>
              <a:gdLst>
                <a:gd name="connsiteX0" fmla="*/ 0 w 2160240"/>
                <a:gd name="connsiteY0" fmla="*/ 0 h 461665"/>
                <a:gd name="connsiteX1" fmla="*/ 2160240 w 2160240"/>
                <a:gd name="connsiteY1" fmla="*/ 0 h 461665"/>
                <a:gd name="connsiteX2" fmla="*/ 2160240 w 2160240"/>
                <a:gd name="connsiteY2" fmla="*/ 461665 h 461665"/>
                <a:gd name="connsiteX3" fmla="*/ 0 w 2160240"/>
                <a:gd name="connsiteY3" fmla="*/ 461665 h 461665"/>
                <a:gd name="connsiteX4" fmla="*/ 0 w 2160240"/>
                <a:gd name="connsiteY4" fmla="*/ 0 h 461665"/>
                <a:gd name="connsiteX0" fmla="*/ 0 w 2160240"/>
                <a:gd name="connsiteY0" fmla="*/ 0 h 461665"/>
                <a:gd name="connsiteX1" fmla="*/ 1943572 w 2160240"/>
                <a:gd name="connsiteY1" fmla="*/ 367 h 461665"/>
                <a:gd name="connsiteX2" fmla="*/ 2160240 w 2160240"/>
                <a:gd name="connsiteY2" fmla="*/ 0 h 461665"/>
                <a:gd name="connsiteX3" fmla="*/ 2160240 w 2160240"/>
                <a:gd name="connsiteY3" fmla="*/ 461665 h 461665"/>
                <a:gd name="connsiteX4" fmla="*/ 0 w 2160240"/>
                <a:gd name="connsiteY4" fmla="*/ 461665 h 461665"/>
                <a:gd name="connsiteX5" fmla="*/ 0 w 2160240"/>
                <a:gd name="connsiteY5" fmla="*/ 0 h 461665"/>
                <a:gd name="connsiteX0" fmla="*/ 0 w 2160240"/>
                <a:gd name="connsiteY0" fmla="*/ 0 h 461665"/>
                <a:gd name="connsiteX1" fmla="*/ 1943572 w 2160240"/>
                <a:gd name="connsiteY1" fmla="*/ 367 h 461665"/>
                <a:gd name="connsiteX2" fmla="*/ 2160240 w 2160240"/>
                <a:gd name="connsiteY2" fmla="*/ 0 h 461665"/>
                <a:gd name="connsiteX3" fmla="*/ 2160240 w 2160240"/>
                <a:gd name="connsiteY3" fmla="*/ 461665 h 461665"/>
                <a:gd name="connsiteX4" fmla="*/ 0 w 2160240"/>
                <a:gd name="connsiteY4" fmla="*/ 461665 h 461665"/>
                <a:gd name="connsiteX5" fmla="*/ 1266 w 2160240"/>
                <a:gd name="connsiteY5" fmla="*/ 224998 h 461665"/>
                <a:gd name="connsiteX6" fmla="*/ 0 w 2160240"/>
                <a:gd name="connsiteY6" fmla="*/ 0 h 4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40" h="461665">
                  <a:moveTo>
                    <a:pt x="0" y="0"/>
                  </a:moveTo>
                  <a:lnTo>
                    <a:pt x="1943572" y="367"/>
                  </a:lnTo>
                  <a:lnTo>
                    <a:pt x="2160240" y="0"/>
                  </a:lnTo>
                  <a:lnTo>
                    <a:pt x="2160240" y="461665"/>
                  </a:lnTo>
                  <a:lnTo>
                    <a:pt x="0" y="461665"/>
                  </a:lnTo>
                  <a:lnTo>
                    <a:pt x="1266" y="22499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800"/>
                </a:gs>
                <a:gs pos="100000">
                  <a:srgbClr val="00BC5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GB" sz="2400" b="1" dirty="0" smtClean="0">
                  <a:solidFill>
                    <a:prstClr val="white"/>
                  </a:solidFill>
                </a:rPr>
                <a:t>MESSIR-CLIM</a:t>
              </a:r>
              <a:endParaRPr lang="en-GB" sz="2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46"/>
          <p:cNvGrpSpPr/>
          <p:nvPr/>
        </p:nvGrpSpPr>
        <p:grpSpPr>
          <a:xfrm>
            <a:off x="2557313" y="3016195"/>
            <a:ext cx="4424512" cy="1836696"/>
            <a:chOff x="872427" y="1443423"/>
            <a:chExt cx="2511189" cy="1836696"/>
          </a:xfrm>
        </p:grpSpPr>
        <p:sp>
          <p:nvSpPr>
            <p:cNvPr id="48" name="Rectangle 74"/>
            <p:cNvSpPr/>
            <p:nvPr/>
          </p:nvSpPr>
          <p:spPr>
            <a:xfrm>
              <a:off x="872428" y="1906344"/>
              <a:ext cx="2511188" cy="1373775"/>
            </a:xfrm>
            <a:custGeom>
              <a:avLst/>
              <a:gdLst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4969 w 1904969"/>
                <a:gd name="connsiteY2" fmla="*/ 718009 h 718009"/>
                <a:gd name="connsiteX3" fmla="*/ 0 w 1904969"/>
                <a:gd name="connsiteY3" fmla="*/ 718009 h 718009"/>
                <a:gd name="connsiteX4" fmla="*/ 0 w 1904969"/>
                <a:gd name="connsiteY4" fmla="*/ 0 h 718009"/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3360 w 1904969"/>
                <a:gd name="connsiteY2" fmla="*/ 87055 h 718009"/>
                <a:gd name="connsiteX3" fmla="*/ 1904969 w 1904969"/>
                <a:gd name="connsiteY3" fmla="*/ 718009 h 718009"/>
                <a:gd name="connsiteX4" fmla="*/ 0 w 1904969"/>
                <a:gd name="connsiteY4" fmla="*/ 718009 h 718009"/>
                <a:gd name="connsiteX5" fmla="*/ 0 w 1904969"/>
                <a:gd name="connsiteY5" fmla="*/ 0 h 718009"/>
                <a:gd name="connsiteX0" fmla="*/ 0 w 1904969"/>
                <a:gd name="connsiteY0" fmla="*/ 0 h 718009"/>
                <a:gd name="connsiteX1" fmla="*/ 1904969 w 1904969"/>
                <a:gd name="connsiteY1" fmla="*/ 0 h 718009"/>
                <a:gd name="connsiteX2" fmla="*/ 1903360 w 1904969"/>
                <a:gd name="connsiteY2" fmla="*/ 87055 h 718009"/>
                <a:gd name="connsiteX3" fmla="*/ 1904969 w 1904969"/>
                <a:gd name="connsiteY3" fmla="*/ 718009 h 718009"/>
                <a:gd name="connsiteX4" fmla="*/ 1715241 w 1904969"/>
                <a:gd name="connsiteY4" fmla="*/ 715705 h 718009"/>
                <a:gd name="connsiteX5" fmla="*/ 0 w 1904969"/>
                <a:gd name="connsiteY5" fmla="*/ 718009 h 718009"/>
                <a:gd name="connsiteX6" fmla="*/ 0 w 1904969"/>
                <a:gd name="connsiteY6" fmla="*/ 0 h 718009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4969 w 1904969"/>
                <a:gd name="connsiteY4" fmla="*/ 719060 h 719060"/>
                <a:gd name="connsiteX5" fmla="*/ 1715241 w 1904969"/>
                <a:gd name="connsiteY5" fmla="*/ 716756 h 719060"/>
                <a:gd name="connsiteX6" fmla="*/ 0 w 1904969"/>
                <a:gd name="connsiteY6" fmla="*/ 719060 h 719060"/>
                <a:gd name="connsiteX7" fmla="*/ 0 w 1904969"/>
                <a:gd name="connsiteY7" fmla="*/ 1051 h 719060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4969 w 1904969"/>
                <a:gd name="connsiteY4" fmla="*/ 719060 h 719060"/>
                <a:gd name="connsiteX5" fmla="*/ 1715241 w 1904969"/>
                <a:gd name="connsiteY5" fmla="*/ 716756 h 719060"/>
                <a:gd name="connsiteX6" fmla="*/ 0 w 1904969"/>
                <a:gd name="connsiteY6" fmla="*/ 719060 h 719060"/>
                <a:gd name="connsiteX7" fmla="*/ 0 w 1904969"/>
                <a:gd name="connsiteY7" fmla="*/ 1051 h 719060"/>
                <a:gd name="connsiteX0" fmla="*/ 0 w 1917816"/>
                <a:gd name="connsiteY0" fmla="*/ 1051 h 719060"/>
                <a:gd name="connsiteX1" fmla="*/ 1610466 w 1917816"/>
                <a:gd name="connsiteY1" fmla="*/ 0 h 719060"/>
                <a:gd name="connsiteX2" fmla="*/ 1904969 w 1917816"/>
                <a:gd name="connsiteY2" fmla="*/ 1051 h 719060"/>
                <a:gd name="connsiteX3" fmla="*/ 1903360 w 1917816"/>
                <a:gd name="connsiteY3" fmla="*/ 88106 h 719060"/>
                <a:gd name="connsiteX4" fmla="*/ 1900978 w 1917816"/>
                <a:gd name="connsiteY4" fmla="*/ 428625 h 719060"/>
                <a:gd name="connsiteX5" fmla="*/ 1904969 w 1917816"/>
                <a:gd name="connsiteY5" fmla="*/ 719060 h 719060"/>
                <a:gd name="connsiteX6" fmla="*/ 1715241 w 1917816"/>
                <a:gd name="connsiteY6" fmla="*/ 716756 h 719060"/>
                <a:gd name="connsiteX7" fmla="*/ 0 w 1917816"/>
                <a:gd name="connsiteY7" fmla="*/ 719060 h 719060"/>
                <a:gd name="connsiteX8" fmla="*/ 0 w 1917816"/>
                <a:gd name="connsiteY8" fmla="*/ 1051 h 719060"/>
                <a:gd name="connsiteX0" fmla="*/ 0 w 1917816"/>
                <a:gd name="connsiteY0" fmla="*/ 1051 h 719060"/>
                <a:gd name="connsiteX1" fmla="*/ 1610466 w 1917816"/>
                <a:gd name="connsiteY1" fmla="*/ 0 h 719060"/>
                <a:gd name="connsiteX2" fmla="*/ 1904969 w 1917816"/>
                <a:gd name="connsiteY2" fmla="*/ 1051 h 719060"/>
                <a:gd name="connsiteX3" fmla="*/ 1903360 w 1917816"/>
                <a:gd name="connsiteY3" fmla="*/ 88106 h 719060"/>
                <a:gd name="connsiteX4" fmla="*/ 1900978 w 1917816"/>
                <a:gd name="connsiteY4" fmla="*/ 428625 h 719060"/>
                <a:gd name="connsiteX5" fmla="*/ 1904969 w 1917816"/>
                <a:gd name="connsiteY5" fmla="*/ 719060 h 719060"/>
                <a:gd name="connsiteX6" fmla="*/ 1715241 w 1917816"/>
                <a:gd name="connsiteY6" fmla="*/ 716756 h 719060"/>
                <a:gd name="connsiteX7" fmla="*/ 0 w 1917816"/>
                <a:gd name="connsiteY7" fmla="*/ 719060 h 719060"/>
                <a:gd name="connsiteX8" fmla="*/ 0 w 1917816"/>
                <a:gd name="connsiteY8" fmla="*/ 1051 h 719060"/>
                <a:gd name="connsiteX0" fmla="*/ 0 w 1904969"/>
                <a:gd name="connsiteY0" fmla="*/ 1051 h 719060"/>
                <a:gd name="connsiteX1" fmla="*/ 1610466 w 1904969"/>
                <a:gd name="connsiteY1" fmla="*/ 0 h 719060"/>
                <a:gd name="connsiteX2" fmla="*/ 1904969 w 1904969"/>
                <a:gd name="connsiteY2" fmla="*/ 1051 h 719060"/>
                <a:gd name="connsiteX3" fmla="*/ 1903360 w 1904969"/>
                <a:gd name="connsiteY3" fmla="*/ 88106 h 719060"/>
                <a:gd name="connsiteX4" fmla="*/ 1900978 w 1904969"/>
                <a:gd name="connsiteY4" fmla="*/ 428625 h 719060"/>
                <a:gd name="connsiteX5" fmla="*/ 1904969 w 1904969"/>
                <a:gd name="connsiteY5" fmla="*/ 719060 h 719060"/>
                <a:gd name="connsiteX6" fmla="*/ 1715241 w 1904969"/>
                <a:gd name="connsiteY6" fmla="*/ 716756 h 719060"/>
                <a:gd name="connsiteX7" fmla="*/ 0 w 1904969"/>
                <a:gd name="connsiteY7" fmla="*/ 719060 h 719060"/>
                <a:gd name="connsiteX8" fmla="*/ 0 w 1904969"/>
                <a:gd name="connsiteY8" fmla="*/ 1051 h 719060"/>
                <a:gd name="connsiteX0" fmla="*/ 0 w 1904969"/>
                <a:gd name="connsiteY0" fmla="*/ 1051 h 721519"/>
                <a:gd name="connsiteX1" fmla="*/ 1610466 w 1904969"/>
                <a:gd name="connsiteY1" fmla="*/ 0 h 721519"/>
                <a:gd name="connsiteX2" fmla="*/ 1904969 w 1904969"/>
                <a:gd name="connsiteY2" fmla="*/ 1051 h 721519"/>
                <a:gd name="connsiteX3" fmla="*/ 1903360 w 1904969"/>
                <a:gd name="connsiteY3" fmla="*/ 88106 h 721519"/>
                <a:gd name="connsiteX4" fmla="*/ 1900978 w 1904969"/>
                <a:gd name="connsiteY4" fmla="*/ 428625 h 721519"/>
                <a:gd name="connsiteX5" fmla="*/ 1904969 w 1904969"/>
                <a:gd name="connsiteY5" fmla="*/ 719060 h 721519"/>
                <a:gd name="connsiteX6" fmla="*/ 981816 w 1904969"/>
                <a:gd name="connsiteY6" fmla="*/ 721519 h 721519"/>
                <a:gd name="connsiteX7" fmla="*/ 0 w 1904969"/>
                <a:gd name="connsiteY7" fmla="*/ 719060 h 721519"/>
                <a:gd name="connsiteX8" fmla="*/ 0 w 1904969"/>
                <a:gd name="connsiteY8" fmla="*/ 1051 h 721519"/>
                <a:gd name="connsiteX0" fmla="*/ 576 w 1905545"/>
                <a:gd name="connsiteY0" fmla="*/ 1051 h 721519"/>
                <a:gd name="connsiteX1" fmla="*/ 1611042 w 1905545"/>
                <a:gd name="connsiteY1" fmla="*/ 0 h 721519"/>
                <a:gd name="connsiteX2" fmla="*/ 1905545 w 1905545"/>
                <a:gd name="connsiteY2" fmla="*/ 1051 h 721519"/>
                <a:gd name="connsiteX3" fmla="*/ 1903936 w 1905545"/>
                <a:gd name="connsiteY3" fmla="*/ 88106 h 721519"/>
                <a:gd name="connsiteX4" fmla="*/ 1901554 w 1905545"/>
                <a:gd name="connsiteY4" fmla="*/ 428625 h 721519"/>
                <a:gd name="connsiteX5" fmla="*/ 1905545 w 1905545"/>
                <a:gd name="connsiteY5" fmla="*/ 719060 h 721519"/>
                <a:gd name="connsiteX6" fmla="*/ 982392 w 1905545"/>
                <a:gd name="connsiteY6" fmla="*/ 721519 h 721519"/>
                <a:gd name="connsiteX7" fmla="*/ 576 w 1905545"/>
                <a:gd name="connsiteY7" fmla="*/ 719060 h 721519"/>
                <a:gd name="connsiteX8" fmla="*/ 0 w 1905545"/>
                <a:gd name="connsiteY8" fmla="*/ 93715 h 721519"/>
                <a:gd name="connsiteX9" fmla="*/ 576 w 1905545"/>
                <a:gd name="connsiteY9" fmla="*/ 1051 h 721519"/>
                <a:gd name="connsiteX0" fmla="*/ 0 w 1904969"/>
                <a:gd name="connsiteY0" fmla="*/ 1051 h 721519"/>
                <a:gd name="connsiteX1" fmla="*/ 1610466 w 1904969"/>
                <a:gd name="connsiteY1" fmla="*/ 0 h 721519"/>
                <a:gd name="connsiteX2" fmla="*/ 1904969 w 1904969"/>
                <a:gd name="connsiteY2" fmla="*/ 1051 h 721519"/>
                <a:gd name="connsiteX3" fmla="*/ 1903360 w 1904969"/>
                <a:gd name="connsiteY3" fmla="*/ 88106 h 721519"/>
                <a:gd name="connsiteX4" fmla="*/ 1900978 w 1904969"/>
                <a:gd name="connsiteY4" fmla="*/ 428625 h 721519"/>
                <a:gd name="connsiteX5" fmla="*/ 1904969 w 1904969"/>
                <a:gd name="connsiteY5" fmla="*/ 719060 h 721519"/>
                <a:gd name="connsiteX6" fmla="*/ 981816 w 1904969"/>
                <a:gd name="connsiteY6" fmla="*/ 721519 h 721519"/>
                <a:gd name="connsiteX7" fmla="*/ 0 w 1904969"/>
                <a:gd name="connsiteY7" fmla="*/ 719060 h 721519"/>
                <a:gd name="connsiteX8" fmla="*/ 0 w 1904969"/>
                <a:gd name="connsiteY8" fmla="*/ 1051 h 721519"/>
                <a:gd name="connsiteX0" fmla="*/ 576 w 1905545"/>
                <a:gd name="connsiteY0" fmla="*/ 1051 h 721519"/>
                <a:gd name="connsiteX1" fmla="*/ 1611042 w 1905545"/>
                <a:gd name="connsiteY1" fmla="*/ 0 h 721519"/>
                <a:gd name="connsiteX2" fmla="*/ 1905545 w 1905545"/>
                <a:gd name="connsiteY2" fmla="*/ 1051 h 721519"/>
                <a:gd name="connsiteX3" fmla="*/ 1903936 w 1905545"/>
                <a:gd name="connsiteY3" fmla="*/ 88106 h 721519"/>
                <a:gd name="connsiteX4" fmla="*/ 1901554 w 1905545"/>
                <a:gd name="connsiteY4" fmla="*/ 428625 h 721519"/>
                <a:gd name="connsiteX5" fmla="*/ 1905545 w 1905545"/>
                <a:gd name="connsiteY5" fmla="*/ 719060 h 721519"/>
                <a:gd name="connsiteX6" fmla="*/ 982392 w 1905545"/>
                <a:gd name="connsiteY6" fmla="*/ 721519 h 721519"/>
                <a:gd name="connsiteX7" fmla="*/ 576 w 1905545"/>
                <a:gd name="connsiteY7" fmla="*/ 719060 h 721519"/>
                <a:gd name="connsiteX8" fmla="*/ 0 w 1905545"/>
                <a:gd name="connsiteY8" fmla="*/ 93715 h 721519"/>
                <a:gd name="connsiteX9" fmla="*/ 576 w 1905545"/>
                <a:gd name="connsiteY9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0 w 1907927"/>
                <a:gd name="connsiteY8" fmla="*/ 236590 h 721519"/>
                <a:gd name="connsiteX9" fmla="*/ 2382 w 1907927"/>
                <a:gd name="connsiteY9" fmla="*/ 93715 h 721519"/>
                <a:gd name="connsiteX10" fmla="*/ 2958 w 1907927"/>
                <a:gd name="connsiteY10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2382 w 1907927"/>
                <a:gd name="connsiteY8" fmla="*/ 338984 h 721519"/>
                <a:gd name="connsiteX9" fmla="*/ 0 w 1907927"/>
                <a:gd name="connsiteY9" fmla="*/ 236590 h 721519"/>
                <a:gd name="connsiteX10" fmla="*/ 2382 w 1907927"/>
                <a:gd name="connsiteY10" fmla="*/ 93715 h 721519"/>
                <a:gd name="connsiteX11" fmla="*/ 2958 w 1907927"/>
                <a:gd name="connsiteY11" fmla="*/ 1051 h 721519"/>
                <a:gd name="connsiteX0" fmla="*/ 2958 w 1907927"/>
                <a:gd name="connsiteY0" fmla="*/ 1051 h 721519"/>
                <a:gd name="connsiteX1" fmla="*/ 1613424 w 1907927"/>
                <a:gd name="connsiteY1" fmla="*/ 0 h 721519"/>
                <a:gd name="connsiteX2" fmla="*/ 1907927 w 1907927"/>
                <a:gd name="connsiteY2" fmla="*/ 1051 h 721519"/>
                <a:gd name="connsiteX3" fmla="*/ 1906318 w 1907927"/>
                <a:gd name="connsiteY3" fmla="*/ 88106 h 721519"/>
                <a:gd name="connsiteX4" fmla="*/ 1903936 w 1907927"/>
                <a:gd name="connsiteY4" fmla="*/ 428625 h 721519"/>
                <a:gd name="connsiteX5" fmla="*/ 1907927 w 1907927"/>
                <a:gd name="connsiteY5" fmla="*/ 719060 h 721519"/>
                <a:gd name="connsiteX6" fmla="*/ 984774 w 1907927"/>
                <a:gd name="connsiteY6" fmla="*/ 721519 h 721519"/>
                <a:gd name="connsiteX7" fmla="*/ 2958 w 1907927"/>
                <a:gd name="connsiteY7" fmla="*/ 719060 h 721519"/>
                <a:gd name="connsiteX8" fmla="*/ 0 w 1907927"/>
                <a:gd name="connsiteY8" fmla="*/ 424709 h 721519"/>
                <a:gd name="connsiteX9" fmla="*/ 2382 w 1907927"/>
                <a:gd name="connsiteY9" fmla="*/ 338984 h 721519"/>
                <a:gd name="connsiteX10" fmla="*/ 0 w 1907927"/>
                <a:gd name="connsiteY10" fmla="*/ 236590 h 721519"/>
                <a:gd name="connsiteX11" fmla="*/ 2382 w 1907927"/>
                <a:gd name="connsiteY11" fmla="*/ 93715 h 721519"/>
                <a:gd name="connsiteX12" fmla="*/ 2958 w 1907927"/>
                <a:gd name="connsiteY12" fmla="*/ 1051 h 721519"/>
                <a:gd name="connsiteX0" fmla="*/ 3007 w 1907976"/>
                <a:gd name="connsiteY0" fmla="*/ 1051 h 721519"/>
                <a:gd name="connsiteX1" fmla="*/ 1613473 w 1907976"/>
                <a:gd name="connsiteY1" fmla="*/ 0 h 721519"/>
                <a:gd name="connsiteX2" fmla="*/ 1907976 w 1907976"/>
                <a:gd name="connsiteY2" fmla="*/ 1051 h 721519"/>
                <a:gd name="connsiteX3" fmla="*/ 1906367 w 1907976"/>
                <a:gd name="connsiteY3" fmla="*/ 88106 h 721519"/>
                <a:gd name="connsiteX4" fmla="*/ 1903985 w 1907976"/>
                <a:gd name="connsiteY4" fmla="*/ 428625 h 721519"/>
                <a:gd name="connsiteX5" fmla="*/ 1907976 w 1907976"/>
                <a:gd name="connsiteY5" fmla="*/ 719060 h 721519"/>
                <a:gd name="connsiteX6" fmla="*/ 984823 w 1907976"/>
                <a:gd name="connsiteY6" fmla="*/ 721519 h 721519"/>
                <a:gd name="connsiteX7" fmla="*/ 3007 w 1907976"/>
                <a:gd name="connsiteY7" fmla="*/ 719060 h 721519"/>
                <a:gd name="connsiteX8" fmla="*/ 49 w 1907976"/>
                <a:gd name="connsiteY8" fmla="*/ 424709 h 721519"/>
                <a:gd name="connsiteX9" fmla="*/ 2431 w 1907976"/>
                <a:gd name="connsiteY9" fmla="*/ 338984 h 721519"/>
                <a:gd name="connsiteX10" fmla="*/ 49 w 1907976"/>
                <a:gd name="connsiteY10" fmla="*/ 236590 h 721519"/>
                <a:gd name="connsiteX11" fmla="*/ 2431 w 1907976"/>
                <a:gd name="connsiteY11" fmla="*/ 93715 h 721519"/>
                <a:gd name="connsiteX12" fmla="*/ 3007 w 1907976"/>
                <a:gd name="connsiteY12" fmla="*/ 1051 h 721519"/>
                <a:gd name="connsiteX0" fmla="*/ 2958 w 1907927"/>
                <a:gd name="connsiteY0" fmla="*/ 1051 h 722576"/>
                <a:gd name="connsiteX1" fmla="*/ 1613424 w 1907927"/>
                <a:gd name="connsiteY1" fmla="*/ 0 h 722576"/>
                <a:gd name="connsiteX2" fmla="*/ 1907927 w 1907927"/>
                <a:gd name="connsiteY2" fmla="*/ 1051 h 722576"/>
                <a:gd name="connsiteX3" fmla="*/ 1906318 w 1907927"/>
                <a:gd name="connsiteY3" fmla="*/ 88106 h 722576"/>
                <a:gd name="connsiteX4" fmla="*/ 1903936 w 1907927"/>
                <a:gd name="connsiteY4" fmla="*/ 428625 h 722576"/>
                <a:gd name="connsiteX5" fmla="*/ 1907927 w 1907927"/>
                <a:gd name="connsiteY5" fmla="*/ 719060 h 722576"/>
                <a:gd name="connsiteX6" fmla="*/ 984774 w 1907927"/>
                <a:gd name="connsiteY6" fmla="*/ 721519 h 722576"/>
                <a:gd name="connsiteX7" fmla="*/ 2958 w 1907927"/>
                <a:gd name="connsiteY7" fmla="*/ 719060 h 722576"/>
                <a:gd name="connsiteX8" fmla="*/ 4763 w 1907927"/>
                <a:gd name="connsiteY8" fmla="*/ 600921 h 722576"/>
                <a:gd name="connsiteX9" fmla="*/ 2382 w 1907927"/>
                <a:gd name="connsiteY9" fmla="*/ 338984 h 722576"/>
                <a:gd name="connsiteX10" fmla="*/ 0 w 1907927"/>
                <a:gd name="connsiteY10" fmla="*/ 236590 h 722576"/>
                <a:gd name="connsiteX11" fmla="*/ 2382 w 1907927"/>
                <a:gd name="connsiteY11" fmla="*/ 93715 h 722576"/>
                <a:gd name="connsiteX12" fmla="*/ 2958 w 190792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88106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143357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  <a:gd name="connsiteX0" fmla="*/ 718 w 1905687"/>
                <a:gd name="connsiteY0" fmla="*/ 1051 h 722576"/>
                <a:gd name="connsiteX1" fmla="*/ 1611184 w 1905687"/>
                <a:gd name="connsiteY1" fmla="*/ 0 h 722576"/>
                <a:gd name="connsiteX2" fmla="*/ 1905687 w 1905687"/>
                <a:gd name="connsiteY2" fmla="*/ 1051 h 722576"/>
                <a:gd name="connsiteX3" fmla="*/ 1904078 w 1905687"/>
                <a:gd name="connsiteY3" fmla="*/ 160239 h 722576"/>
                <a:gd name="connsiteX4" fmla="*/ 1901696 w 1905687"/>
                <a:gd name="connsiteY4" fmla="*/ 428625 h 722576"/>
                <a:gd name="connsiteX5" fmla="*/ 1905687 w 1905687"/>
                <a:gd name="connsiteY5" fmla="*/ 719060 h 722576"/>
                <a:gd name="connsiteX6" fmla="*/ 982534 w 1905687"/>
                <a:gd name="connsiteY6" fmla="*/ 721519 h 722576"/>
                <a:gd name="connsiteX7" fmla="*/ 718 w 1905687"/>
                <a:gd name="connsiteY7" fmla="*/ 719060 h 722576"/>
                <a:gd name="connsiteX8" fmla="*/ 2523 w 1905687"/>
                <a:gd name="connsiteY8" fmla="*/ 600921 h 722576"/>
                <a:gd name="connsiteX9" fmla="*/ 142 w 1905687"/>
                <a:gd name="connsiteY9" fmla="*/ 338984 h 722576"/>
                <a:gd name="connsiteX10" fmla="*/ 142 w 1905687"/>
                <a:gd name="connsiteY10" fmla="*/ 241353 h 722576"/>
                <a:gd name="connsiteX11" fmla="*/ 142 w 1905687"/>
                <a:gd name="connsiteY11" fmla="*/ 93715 h 722576"/>
                <a:gd name="connsiteX12" fmla="*/ 718 w 1905687"/>
                <a:gd name="connsiteY12" fmla="*/ 1051 h 722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5687" h="722576">
                  <a:moveTo>
                    <a:pt x="718" y="1051"/>
                  </a:moveTo>
                  <a:lnTo>
                    <a:pt x="1611184" y="0"/>
                  </a:lnTo>
                  <a:lnTo>
                    <a:pt x="1905687" y="1051"/>
                  </a:lnTo>
                  <a:cubicBezTo>
                    <a:pt x="1905151" y="30069"/>
                    <a:pt x="1904614" y="131221"/>
                    <a:pt x="1904078" y="160239"/>
                  </a:cubicBezTo>
                  <a:cubicBezTo>
                    <a:pt x="1903413" y="231501"/>
                    <a:pt x="1901428" y="323466"/>
                    <a:pt x="1901696" y="428625"/>
                  </a:cubicBezTo>
                  <a:cubicBezTo>
                    <a:pt x="1903026" y="525437"/>
                    <a:pt x="1904357" y="622248"/>
                    <a:pt x="1905687" y="719060"/>
                  </a:cubicBezTo>
                  <a:lnTo>
                    <a:pt x="982534" y="721519"/>
                  </a:lnTo>
                  <a:lnTo>
                    <a:pt x="718" y="719060"/>
                  </a:lnTo>
                  <a:cubicBezTo>
                    <a:pt x="-268" y="620943"/>
                    <a:pt x="5890" y="851438"/>
                    <a:pt x="2523" y="600921"/>
                  </a:cubicBezTo>
                  <a:cubicBezTo>
                    <a:pt x="2139" y="572338"/>
                    <a:pt x="-652" y="367559"/>
                    <a:pt x="142" y="338984"/>
                  </a:cubicBezTo>
                  <a:lnTo>
                    <a:pt x="142" y="241353"/>
                  </a:lnTo>
                  <a:lnTo>
                    <a:pt x="142" y="93715"/>
                  </a:lnTo>
                  <a:lnTo>
                    <a:pt x="718" y="105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 rtlCol="0" anchor="ctr" anchorCtr="1"/>
            <a:lstStyle/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Metadata Management</a:t>
              </a:r>
            </a:p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WIS-compliant Web Portal</a:t>
              </a:r>
            </a:p>
            <a:p>
              <a:pPr algn="ctr">
                <a:lnSpc>
                  <a:spcPts val="2000"/>
                </a:lnSpc>
              </a:pPr>
              <a:r>
                <a:rPr lang="en-US" sz="2000" dirty="0">
                  <a:solidFill>
                    <a:prstClr val="black"/>
                  </a:solidFill>
                </a:rPr>
                <a:t>Data and products search and </a:t>
              </a:r>
              <a:r>
                <a:rPr lang="en-US" sz="2000" dirty="0" smtClean="0">
                  <a:solidFill>
                    <a:prstClr val="black"/>
                  </a:solidFill>
                </a:rPr>
                <a:t>retrieval</a:t>
              </a:r>
            </a:p>
            <a:p>
              <a:pPr algn="ctr">
                <a:lnSpc>
                  <a:spcPts val="2000"/>
                </a:lnSpc>
              </a:pPr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72427" y="1443423"/>
              <a:ext cx="2511189" cy="455447"/>
            </a:xfrm>
            <a:custGeom>
              <a:avLst/>
              <a:gdLst>
                <a:gd name="connsiteX0" fmla="*/ 0 w 2160240"/>
                <a:gd name="connsiteY0" fmla="*/ 0 h 461665"/>
                <a:gd name="connsiteX1" fmla="*/ 2160240 w 2160240"/>
                <a:gd name="connsiteY1" fmla="*/ 0 h 461665"/>
                <a:gd name="connsiteX2" fmla="*/ 2160240 w 2160240"/>
                <a:gd name="connsiteY2" fmla="*/ 461665 h 461665"/>
                <a:gd name="connsiteX3" fmla="*/ 0 w 2160240"/>
                <a:gd name="connsiteY3" fmla="*/ 461665 h 461665"/>
                <a:gd name="connsiteX4" fmla="*/ 0 w 2160240"/>
                <a:gd name="connsiteY4" fmla="*/ 0 h 461665"/>
                <a:gd name="connsiteX0" fmla="*/ 0 w 2160240"/>
                <a:gd name="connsiteY0" fmla="*/ 0 h 461665"/>
                <a:gd name="connsiteX1" fmla="*/ 1943572 w 2160240"/>
                <a:gd name="connsiteY1" fmla="*/ 367 h 461665"/>
                <a:gd name="connsiteX2" fmla="*/ 2160240 w 2160240"/>
                <a:gd name="connsiteY2" fmla="*/ 0 h 461665"/>
                <a:gd name="connsiteX3" fmla="*/ 2160240 w 2160240"/>
                <a:gd name="connsiteY3" fmla="*/ 461665 h 461665"/>
                <a:gd name="connsiteX4" fmla="*/ 0 w 2160240"/>
                <a:gd name="connsiteY4" fmla="*/ 461665 h 461665"/>
                <a:gd name="connsiteX5" fmla="*/ 0 w 2160240"/>
                <a:gd name="connsiteY5" fmla="*/ 0 h 461665"/>
                <a:gd name="connsiteX0" fmla="*/ 0 w 2160240"/>
                <a:gd name="connsiteY0" fmla="*/ 0 h 461665"/>
                <a:gd name="connsiteX1" fmla="*/ 1943572 w 2160240"/>
                <a:gd name="connsiteY1" fmla="*/ 367 h 461665"/>
                <a:gd name="connsiteX2" fmla="*/ 2160240 w 2160240"/>
                <a:gd name="connsiteY2" fmla="*/ 0 h 461665"/>
                <a:gd name="connsiteX3" fmla="*/ 2160240 w 2160240"/>
                <a:gd name="connsiteY3" fmla="*/ 461665 h 461665"/>
                <a:gd name="connsiteX4" fmla="*/ 0 w 2160240"/>
                <a:gd name="connsiteY4" fmla="*/ 461665 h 461665"/>
                <a:gd name="connsiteX5" fmla="*/ 1266 w 2160240"/>
                <a:gd name="connsiteY5" fmla="*/ 224998 h 461665"/>
                <a:gd name="connsiteX6" fmla="*/ 0 w 2160240"/>
                <a:gd name="connsiteY6" fmla="*/ 0 h 4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40" h="461665">
                  <a:moveTo>
                    <a:pt x="0" y="0"/>
                  </a:moveTo>
                  <a:lnTo>
                    <a:pt x="1943572" y="367"/>
                  </a:lnTo>
                  <a:lnTo>
                    <a:pt x="2160240" y="0"/>
                  </a:lnTo>
                  <a:lnTo>
                    <a:pt x="2160240" y="461665"/>
                  </a:lnTo>
                  <a:lnTo>
                    <a:pt x="0" y="461665"/>
                  </a:lnTo>
                  <a:lnTo>
                    <a:pt x="1266" y="22499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800"/>
                </a:gs>
                <a:gs pos="100000">
                  <a:srgbClr val="00BC5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GB" sz="2400" b="1" dirty="0" smtClean="0">
                  <a:solidFill>
                    <a:prstClr val="white"/>
                  </a:solidFill>
                </a:rPr>
                <a:t>MESSIR-WIS</a:t>
              </a:r>
              <a:endParaRPr lang="en-GB" sz="2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917230" y="4482785"/>
            <a:ext cx="916598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prstClr val="black"/>
                </a:solidFill>
              </a:rPr>
              <a:t>Catalogue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76600" y="6172200"/>
            <a:ext cx="236220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</a:rPr>
              <a:t>WIS users</a:t>
            </a:r>
            <a:endParaRPr lang="en-US" sz="3200" dirty="0">
              <a:solidFill>
                <a:prstClr val="black"/>
              </a:solidFill>
            </a:endParaRPr>
          </a:p>
        </p:txBody>
      </p:sp>
      <p:grpSp>
        <p:nvGrpSpPr>
          <p:cNvPr id="9" name="Group 52"/>
          <p:cNvGrpSpPr/>
          <p:nvPr/>
        </p:nvGrpSpPr>
        <p:grpSpPr>
          <a:xfrm>
            <a:off x="5422743" y="6172200"/>
            <a:ext cx="444657" cy="602811"/>
            <a:chOff x="6564277" y="3921699"/>
            <a:chExt cx="499268" cy="676846"/>
          </a:xfrm>
        </p:grpSpPr>
        <p:grpSp>
          <p:nvGrpSpPr>
            <p:cNvPr id="10" name="Group 351"/>
            <p:cNvGrpSpPr/>
            <p:nvPr/>
          </p:nvGrpSpPr>
          <p:grpSpPr>
            <a:xfrm>
              <a:off x="6651933" y="3921699"/>
              <a:ext cx="411612" cy="592925"/>
              <a:chOff x="6651932" y="3686969"/>
              <a:chExt cx="574563" cy="827655"/>
            </a:xfrm>
          </p:grpSpPr>
          <p:pic>
            <p:nvPicPr>
              <p:cNvPr id="57" name="Picture 16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32000" contrast="24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4631" y="4058629"/>
                <a:ext cx="541864" cy="455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4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32000" contrast="24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6651932" y="3686969"/>
                <a:ext cx="554169" cy="712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56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2000" contrast="24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4277" y="4397983"/>
              <a:ext cx="288961" cy="200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994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57225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0000"/>
                </a:solidFill>
              </a:rPr>
              <a:t>MESSIR-WIS Strong Points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 smtClean="0">
              <a:solidFill>
                <a:srgbClr val="000000"/>
              </a:solidFill>
            </a:endParaRP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0000"/>
                </a:solidFill>
              </a:rPr>
              <a:t>Site proven solution </a:t>
            </a:r>
            <a:r>
              <a:rPr lang="en-GB" sz="2400" dirty="0" smtClean="0">
                <a:solidFill>
                  <a:srgbClr val="000000"/>
                </a:solidFill>
              </a:rPr>
              <a:t>: </a:t>
            </a:r>
            <a:r>
              <a:rPr lang="en-US" sz="2400" dirty="0">
                <a:solidFill>
                  <a:srgbClr val="000000"/>
                </a:solidFill>
              </a:rPr>
              <a:t>Site-proven and WMO-audited on several GISC / DCPC / NC </a:t>
            </a:r>
            <a:r>
              <a:rPr lang="en-US" sz="2400" dirty="0" smtClean="0">
                <a:solidFill>
                  <a:srgbClr val="000000"/>
                </a:solidFill>
              </a:rPr>
              <a:t>sites</a:t>
            </a:r>
            <a:endParaRPr lang="en-GB" sz="2400" dirty="0" smtClean="0">
              <a:solidFill>
                <a:srgbClr val="000000"/>
              </a:solidFill>
            </a:endParaRP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0000"/>
                </a:solidFill>
              </a:rPr>
              <a:t>Easy installation and integration </a:t>
            </a:r>
            <a:r>
              <a:rPr lang="en-GB" sz="2400" dirty="0" smtClean="0">
                <a:solidFill>
                  <a:srgbClr val="000000"/>
                </a:solidFill>
              </a:rPr>
              <a:t>to existing systems and database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0000"/>
                </a:solidFill>
              </a:rPr>
              <a:t>User-friendly</a:t>
            </a:r>
            <a:r>
              <a:rPr lang="en-GB" sz="2400" dirty="0" smtClean="0">
                <a:solidFill>
                  <a:srgbClr val="000000"/>
                </a:solidFill>
              </a:rPr>
              <a:t> graphical user interface for administration and operations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0000"/>
                </a:solidFill>
              </a:rPr>
              <a:t>Publish your own products </a:t>
            </a:r>
            <a:r>
              <a:rPr lang="en-GB" sz="2400" dirty="0" smtClean="0">
                <a:solidFill>
                  <a:srgbClr val="000000"/>
                </a:solidFill>
              </a:rPr>
              <a:t>with</a:t>
            </a:r>
            <a:br>
              <a:rPr lang="en-GB" sz="2400" dirty="0" smtClean="0">
                <a:solidFill>
                  <a:srgbClr val="000000"/>
                </a:solidFill>
              </a:rPr>
            </a:br>
            <a:r>
              <a:rPr lang="en-GB" sz="2400" dirty="0" smtClean="0">
                <a:solidFill>
                  <a:srgbClr val="000000"/>
                </a:solidFill>
              </a:rPr>
              <a:t>few mouse clicks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Extensive </a:t>
            </a:r>
            <a:r>
              <a:rPr lang="en-GB" sz="2400" b="1" dirty="0" smtClean="0">
                <a:solidFill>
                  <a:srgbClr val="000000"/>
                </a:solidFill>
              </a:rPr>
              <a:t>COROBOR consultancy</a:t>
            </a:r>
            <a:br>
              <a:rPr lang="en-GB" sz="2400" b="1" dirty="0" smtClean="0">
                <a:solidFill>
                  <a:srgbClr val="000000"/>
                </a:solidFill>
              </a:rPr>
            </a:br>
            <a:r>
              <a:rPr lang="en-GB" sz="2400" b="1" dirty="0" smtClean="0">
                <a:solidFill>
                  <a:srgbClr val="000000"/>
                </a:solidFill>
              </a:rPr>
              <a:t>and training </a:t>
            </a:r>
            <a:r>
              <a:rPr lang="en-GB" sz="2400" dirty="0" smtClean="0">
                <a:solidFill>
                  <a:srgbClr val="000000"/>
                </a:solidFill>
              </a:rPr>
              <a:t>package, making the</a:t>
            </a:r>
            <a:br>
              <a:rPr lang="en-GB" sz="2400" dirty="0" smtClean="0">
                <a:solidFill>
                  <a:srgbClr val="000000"/>
                </a:solidFill>
              </a:rPr>
            </a:br>
            <a:r>
              <a:rPr lang="en-GB" sz="2400" dirty="0" smtClean="0">
                <a:solidFill>
                  <a:srgbClr val="000000"/>
                </a:solidFill>
              </a:rPr>
              <a:t>WIS easy and facilitating your </a:t>
            </a:r>
            <a:br>
              <a:rPr lang="en-GB" sz="2400" dirty="0" smtClean="0">
                <a:solidFill>
                  <a:srgbClr val="000000"/>
                </a:solidFill>
              </a:rPr>
            </a:br>
            <a:r>
              <a:rPr lang="en-GB" sz="2400" dirty="0" smtClean="0">
                <a:solidFill>
                  <a:srgbClr val="000000"/>
                </a:solidFill>
              </a:rPr>
              <a:t>integration to the </a:t>
            </a:r>
            <a:br>
              <a:rPr lang="en-GB" sz="2400" dirty="0" smtClean="0">
                <a:solidFill>
                  <a:srgbClr val="000000"/>
                </a:solidFill>
              </a:rPr>
            </a:br>
            <a:r>
              <a:rPr lang="en-GB" sz="2400" dirty="0" smtClean="0">
                <a:solidFill>
                  <a:srgbClr val="000000"/>
                </a:solidFill>
              </a:rPr>
              <a:t>WIS / WMO community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8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8225" y="3565712"/>
            <a:ext cx="4170564" cy="260648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56646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200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MESSIR-WIS associated </a:t>
            </a:r>
            <a:r>
              <a:rPr lang="en-US" sz="2800" b="1" dirty="0" smtClean="0">
                <a:solidFill>
                  <a:srgbClr val="000000"/>
                </a:solidFill>
              </a:rPr>
              <a:t>services</a:t>
            </a:r>
            <a:endParaRPr lang="en-US" sz="2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00"/>
              </a:solidFill>
            </a:endParaRP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Site delivery of </a:t>
            </a:r>
            <a:r>
              <a:rPr lang="en-US" sz="2800" b="1" dirty="0">
                <a:solidFill>
                  <a:srgbClr val="000000"/>
                </a:solidFill>
              </a:rPr>
              <a:t>turnkey solution </a:t>
            </a:r>
            <a:r>
              <a:rPr lang="en-US" sz="2800" dirty="0">
                <a:solidFill>
                  <a:srgbClr val="000000"/>
                </a:solidFill>
              </a:rPr>
              <a:t>including hardware, software and </a:t>
            </a:r>
            <a:r>
              <a:rPr lang="en-US" sz="2800" dirty="0" smtClean="0">
                <a:solidFill>
                  <a:srgbClr val="000000"/>
                </a:solidFill>
              </a:rPr>
              <a:t>services</a:t>
            </a:r>
            <a:endParaRPr lang="en-US" sz="2800" dirty="0">
              <a:solidFill>
                <a:srgbClr val="000000"/>
              </a:solidFill>
            </a:endParaRP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Factory and onsite training </a:t>
            </a:r>
            <a:r>
              <a:rPr lang="en-US" sz="2800" dirty="0">
                <a:solidFill>
                  <a:srgbClr val="000000"/>
                </a:solidFill>
              </a:rPr>
              <a:t>of administrators and users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</a:rPr>
              <a:t>Consultancy services </a:t>
            </a:r>
            <a:r>
              <a:rPr lang="en-US" sz="2800" dirty="0" smtClean="0">
                <a:solidFill>
                  <a:srgbClr val="000000"/>
                </a:solidFill>
              </a:rPr>
              <a:t>for </a:t>
            </a:r>
            <a:r>
              <a:rPr lang="en-US" sz="2800" dirty="0">
                <a:solidFill>
                  <a:srgbClr val="000000"/>
                </a:solidFill>
              </a:rPr>
              <a:t>staff training, change management and </a:t>
            </a:r>
            <a:r>
              <a:rPr lang="en-US" sz="2800" b="1" dirty="0">
                <a:solidFill>
                  <a:srgbClr val="000000"/>
                </a:solidFill>
              </a:rPr>
              <a:t>capacity building </a:t>
            </a:r>
            <a:r>
              <a:rPr lang="en-US" sz="2800" dirty="0" smtClean="0">
                <a:solidFill>
                  <a:srgbClr val="000000"/>
                </a:solidFill>
              </a:rPr>
              <a:t>for </a:t>
            </a:r>
            <a:r>
              <a:rPr lang="en-US" sz="2800" dirty="0">
                <a:solidFill>
                  <a:srgbClr val="000000"/>
                </a:solidFill>
              </a:rPr>
              <a:t>the implementation of WIS </a:t>
            </a:r>
            <a:r>
              <a:rPr lang="en-US" sz="2800">
                <a:solidFill>
                  <a:srgbClr val="000000"/>
                </a:solidFill>
              </a:rPr>
              <a:t>at </a:t>
            </a:r>
            <a:r>
              <a:rPr lang="en-US" sz="2800" smtClean="0">
                <a:solidFill>
                  <a:srgbClr val="000000"/>
                </a:solidFill>
              </a:rPr>
              <a:t>regional </a:t>
            </a:r>
            <a:r>
              <a:rPr lang="en-US" sz="2800" dirty="0">
                <a:solidFill>
                  <a:srgbClr val="000000"/>
                </a:solidFill>
              </a:rPr>
              <a:t>and national level.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Assistance for </a:t>
            </a:r>
            <a:r>
              <a:rPr lang="en-US" sz="2800" b="1" dirty="0">
                <a:solidFill>
                  <a:srgbClr val="000000"/>
                </a:solidFill>
              </a:rPr>
              <a:t>WMO Audit </a:t>
            </a:r>
            <a:r>
              <a:rPr lang="en-US" sz="2800" dirty="0">
                <a:solidFill>
                  <a:srgbClr val="000000"/>
                </a:solidFill>
              </a:rPr>
              <a:t>preparation and during WMO </a:t>
            </a:r>
            <a:r>
              <a:rPr lang="en-US" sz="2800" dirty="0" smtClean="0">
                <a:solidFill>
                  <a:srgbClr val="000000"/>
                </a:solidFill>
              </a:rPr>
              <a:t>audit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Customization</a:t>
            </a:r>
            <a:r>
              <a:rPr lang="en-US" sz="2800" dirty="0">
                <a:solidFill>
                  <a:srgbClr val="000000"/>
                </a:solidFill>
              </a:rPr>
              <a:t> of web pages and graphical charter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Maintenance </a:t>
            </a:r>
            <a:r>
              <a:rPr lang="en-US" sz="2800" dirty="0">
                <a:solidFill>
                  <a:srgbClr val="000000"/>
                </a:solidFill>
              </a:rPr>
              <a:t>and </a:t>
            </a:r>
            <a:r>
              <a:rPr lang="en-US" sz="2800" b="1" dirty="0">
                <a:solidFill>
                  <a:srgbClr val="000000"/>
                </a:solidFill>
              </a:rPr>
              <a:t>Long term support</a:t>
            </a:r>
          </a:p>
          <a:p>
            <a:pPr marL="542925" lvl="1" indent="-3619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Hotline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35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ation CORO">
  <a:themeElements>
    <a:clrScheme name="Presentation CO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5F5D5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36" tIns="45719" rIns="91436" bIns="45719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5F5D5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36" tIns="45719" rIns="91436" bIns="45719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sentation CO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CO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CO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CO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CO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CO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CO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3374AD-B47A-4F8E-826D-51AEA1A667AC}"/>
</file>

<file path=customXml/itemProps2.xml><?xml version="1.0" encoding="utf-8"?>
<ds:datastoreItem xmlns:ds="http://schemas.openxmlformats.org/officeDocument/2006/customXml" ds:itemID="{2FDCDAE9-9D84-483C-98D3-74ADDA845C53}"/>
</file>

<file path=customXml/itemProps3.xml><?xml version="1.0" encoding="utf-8"?>
<ds:datastoreItem xmlns:ds="http://schemas.openxmlformats.org/officeDocument/2006/customXml" ds:itemID="{0AE130B5-7CE3-4943-BDFA-898DEFD926EA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333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1_Presentation CORO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COROBOR - Erick NUWENDAM</dc:creator>
  <cp:lastModifiedBy>COROBOR - Erick NUWENDAM</cp:lastModifiedBy>
  <cp:revision>15</cp:revision>
  <dcterms:created xsi:type="dcterms:W3CDTF">2013-07-15T09:15:31Z</dcterms:created>
  <dcterms:modified xsi:type="dcterms:W3CDTF">2013-07-15T14:07:40Z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