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75" r:id="rId3"/>
    <p:sldId id="261" r:id="rId4"/>
    <p:sldId id="257" r:id="rId5"/>
    <p:sldId id="268" r:id="rId6"/>
    <p:sldId id="270" r:id="rId7"/>
    <p:sldId id="269" r:id="rId8"/>
    <p:sldId id="272" r:id="rId9"/>
    <p:sldId id="271" r:id="rId10"/>
    <p:sldId id="273" r:id="rId11"/>
    <p:sldId id="274"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BE9"/>
    <a:srgbClr val="008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300" y="-1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D9942-BB9D-4E82-8DE4-93EB237DE609}" type="datetimeFigureOut">
              <a:rPr lang="sk-SK" smtClean="0"/>
              <a:pPr/>
              <a:t>15. 7. 2013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7E1AB-1EA6-4376-ACF2-C45D959CC126}" type="slidenum">
              <a:rPr lang="sk-SK" smtClean="0"/>
              <a:pPr/>
              <a:t>‹#›</a:t>
            </a:fld>
            <a:endParaRPr lang="sk-SK"/>
          </a:p>
        </p:txBody>
      </p:sp>
    </p:spTree>
    <p:extLst>
      <p:ext uri="{BB962C8B-B14F-4D97-AF65-F5344CB8AC3E}">
        <p14:creationId xmlns:p14="http://schemas.microsoft.com/office/powerpoint/2010/main" val="33518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96766C6B-F6F1-4A29-BB7A-117455261AAD}" type="datetime1">
              <a:rPr lang="sk-SK" smtClean="0"/>
              <a:pPr/>
              <a:t>15. 7. 2013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11359D83-DE40-4741-A9CC-7C6FAC04D57F}" type="datetime1">
              <a:rPr lang="sk-SK" smtClean="0"/>
              <a:pPr/>
              <a:t>15. 7. 2013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1FD39E26-65F6-4A00-84E5-8C555FE4F648}" type="datetime1">
              <a:rPr lang="sk-SK" smtClean="0"/>
              <a:pPr/>
              <a:t>15. 7. 2013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0D3B91B-BE71-4BF4-8F8A-8D4A1AA734CC}" type="datetime1">
              <a:rPr lang="sk-SK" smtClean="0"/>
              <a:pPr/>
              <a:t>15. 7. 2013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00629147-7A1F-4F59-9C07-EC993E9C57D3}" type="datetime1">
              <a:rPr lang="sk-SK" smtClean="0"/>
              <a:pPr/>
              <a:t>15. 7. 2013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CE8821D-E92C-48C4-BCBD-A72C969647A7}" type="datetime1">
              <a:rPr lang="sk-SK" smtClean="0"/>
              <a:pPr/>
              <a:t>15. 7. 2013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4D06C388-2FAA-487D-88EC-0F61A2A81B93}" type="datetime1">
              <a:rPr lang="sk-SK" smtClean="0"/>
              <a:pPr/>
              <a:t>15. 7. 2013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321D5D68-1E73-4174-9FE3-EC02A5D18516}" type="datetime1">
              <a:rPr lang="sk-SK" smtClean="0"/>
              <a:pPr/>
              <a:t>15. 7. 2013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4C7E1E3-54D2-4297-ACC3-D35DA4AA76EA}" type="datetime1">
              <a:rPr lang="sk-SK" smtClean="0"/>
              <a:pPr/>
              <a:t>15. 7. 2013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20BA4E9-ADC9-4BD0-9B27-D0710F14C941}" type="datetime1">
              <a:rPr lang="sk-SK" smtClean="0"/>
              <a:pPr/>
              <a:t>15. 7. 2013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E67A7A5-9D25-4BFE-A0E4-C864F7934F2B}" type="datetime1">
              <a:rPr lang="sk-SK" smtClean="0"/>
              <a:pPr/>
              <a:t>15. 7. 2013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A2DF43-FDBE-46CC-8DC1-60B0F005D6C2}"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D3F3B-562A-426B-BA18-51D6E8529ED5}" type="datetime1">
              <a:rPr lang="sk-SK" smtClean="0"/>
              <a:pPr/>
              <a:t>15. 7. 2013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2DF43-FDBE-46CC-8DC1-60B0F005D6C2}"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1"/>
          <a:stretch/>
        </p:blipFill>
        <p:spPr bwMode="auto">
          <a:xfrm>
            <a:off x="0" y="0"/>
            <a:ext cx="9144000" cy="3888000"/>
          </a:xfrm>
          <a:prstGeom prst="rect">
            <a:avLst/>
          </a:prstGeom>
          <a:noFill/>
          <a:ln w="9525">
            <a:noFill/>
            <a:miter lim="800000"/>
            <a:headEnd/>
            <a:tailEnd/>
          </a:ln>
        </p:spPr>
      </p:pic>
      <p:sp>
        <p:nvSpPr>
          <p:cNvPr id="3" name="Podnadpis 2"/>
          <p:cNvSpPr>
            <a:spLocks noGrp="1"/>
          </p:cNvSpPr>
          <p:nvPr>
            <p:ph type="subTitle" idx="1"/>
          </p:nvPr>
        </p:nvSpPr>
        <p:spPr>
          <a:xfrm>
            <a:off x="1547664" y="4113076"/>
            <a:ext cx="3600400" cy="756084"/>
          </a:xfrm>
        </p:spPr>
        <p:txBody>
          <a:bodyPr>
            <a:normAutofit/>
          </a:bodyPr>
          <a:lstStyle/>
          <a:p>
            <a:pPr algn="r"/>
            <a:r>
              <a:rPr lang="en-US" sz="2400" dirty="0" smtClean="0">
                <a:solidFill>
                  <a:schemeClr val="tx1"/>
                </a:solidFill>
              </a:rPr>
              <a:t>J</a:t>
            </a:r>
            <a:r>
              <a:rPr lang="sk-SK" sz="2400" dirty="0" smtClean="0">
                <a:solidFill>
                  <a:schemeClr val="tx1"/>
                </a:solidFill>
              </a:rPr>
              <a:t>án Osusk</a:t>
            </a:r>
            <a:r>
              <a:rPr lang="cs-CZ" sz="2400" dirty="0" smtClean="0">
                <a:solidFill>
                  <a:schemeClr val="tx1"/>
                </a:solidFill>
              </a:rPr>
              <a:t>ý </a:t>
            </a:r>
          </a:p>
          <a:p>
            <a:pPr algn="r"/>
            <a:r>
              <a:rPr lang="sk-SK" sz="1600" dirty="0" smtClean="0">
                <a:solidFill>
                  <a:schemeClr val="tx1"/>
                </a:solidFill>
              </a:rPr>
              <a:t>www.hydrometeoindustry.org</a:t>
            </a:r>
            <a:endParaRPr lang="cs-CZ" sz="1600" dirty="0" smtClean="0">
              <a:solidFill>
                <a:schemeClr val="tx1"/>
              </a:solidFill>
            </a:endParaRPr>
          </a:p>
          <a:p>
            <a:endParaRPr lang="sk-SK" dirty="0"/>
          </a:p>
        </p:txBody>
      </p:sp>
      <p:sp>
        <p:nvSpPr>
          <p:cNvPr id="11" name="Obdĺžnik 10"/>
          <p:cNvSpPr/>
          <p:nvPr/>
        </p:nvSpPr>
        <p:spPr>
          <a:xfrm>
            <a:off x="395536" y="5373216"/>
            <a:ext cx="4824536" cy="861774"/>
          </a:xfrm>
          <a:prstGeom prst="rect">
            <a:avLst/>
          </a:prstGeom>
        </p:spPr>
        <p:txBody>
          <a:bodyPr wrap="square">
            <a:spAutoFit/>
          </a:bodyPr>
          <a:lstStyle/>
          <a:p>
            <a:pPr algn="r"/>
            <a:r>
              <a:rPr lang="cs-CZ" sz="1600" dirty="0" smtClean="0">
                <a:solidFill>
                  <a:srgbClr val="1BBBE9"/>
                </a:solidFill>
              </a:rPr>
              <a:t>ET-WISC Meeting Beijing </a:t>
            </a:r>
            <a:r>
              <a:rPr lang="en-US" sz="1600" dirty="0" smtClean="0">
                <a:solidFill>
                  <a:srgbClr val="1BBBE9"/>
                </a:solidFill>
              </a:rPr>
              <a:t> 2013</a:t>
            </a:r>
            <a:r>
              <a:rPr lang="cs-CZ" sz="1600" dirty="0" smtClean="0">
                <a:solidFill>
                  <a:srgbClr val="1BBBE9"/>
                </a:solidFill>
              </a:rPr>
              <a:t> </a:t>
            </a:r>
          </a:p>
          <a:p>
            <a:pPr algn="r"/>
            <a:r>
              <a:rPr lang="cs-CZ" sz="1600" dirty="0" smtClean="0">
                <a:solidFill>
                  <a:srgbClr val="1BBBE9"/>
                </a:solidFill>
              </a:rPr>
              <a:t> </a:t>
            </a:r>
            <a:r>
              <a:rPr lang="cs-CZ" sz="3200" dirty="0" smtClean="0">
                <a:solidFill>
                  <a:schemeClr val="bg1"/>
                </a:solidFill>
              </a:rPr>
              <a:t/>
            </a:r>
            <a:br>
              <a:rPr lang="cs-CZ" sz="3200" dirty="0" smtClean="0">
                <a:solidFill>
                  <a:schemeClr val="bg1"/>
                </a:solidFill>
              </a:rPr>
            </a:br>
            <a:endParaRPr lang="sk-SK" dirty="0"/>
          </a:p>
        </p:txBody>
      </p:sp>
      <p:sp>
        <p:nvSpPr>
          <p:cNvPr id="4" name="Title 3"/>
          <p:cNvSpPr>
            <a:spLocks noGrp="1"/>
          </p:cNvSpPr>
          <p:nvPr>
            <p:ph type="ctrTitle"/>
          </p:nvPr>
        </p:nvSpPr>
        <p:spPr/>
        <p:txBody>
          <a:bodyPr/>
          <a:lstStyle/>
          <a:p>
            <a:r>
              <a:rPr lang="en-US" dirty="0" smtClean="0"/>
              <a:t> </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adpis 1"/>
          <p:cNvSpPr txBox="1">
            <a:spLocks/>
          </p:cNvSpPr>
          <p:nvPr/>
        </p:nvSpPr>
        <p:spPr>
          <a:xfrm>
            <a:off x="395536" y="4221088"/>
            <a:ext cx="4824536" cy="1440160"/>
          </a:xfrm>
          <a:prstGeom prst="rect">
            <a:avLst/>
          </a:prstGeom>
        </p:spPr>
        <p:txBody>
          <a:bodyPr vert="horz" lIns="91440" tIns="45720" rIns="91440" bIns="45720" rtlCol="0" anchor="t">
            <a:noAutofit/>
          </a:bodyPr>
          <a:lstStyle/>
          <a:p>
            <a:pPr algn="r">
              <a:lnSpc>
                <a:spcPts val="3000"/>
              </a:lnSpc>
              <a:defRPr/>
            </a:pPr>
            <a:r>
              <a:rPr lang="en-US" sz="2400" dirty="0" smtClean="0">
                <a:solidFill>
                  <a:srgbClr val="008AC9"/>
                </a:solidFill>
              </a:rPr>
              <a:t>Metadata granularity and service description</a:t>
            </a:r>
            <a:r>
              <a:rPr lang="cs-CZ" sz="2400" dirty="0" smtClean="0">
                <a:solidFill>
                  <a:srgbClr val="008AC9"/>
                </a:solidFill>
              </a:rPr>
              <a:t/>
            </a:r>
            <a:br>
              <a:rPr lang="cs-CZ" sz="2400" dirty="0" smtClean="0">
                <a:solidFill>
                  <a:srgbClr val="008AC9"/>
                </a:solidFill>
              </a:rPr>
            </a:br>
            <a:r>
              <a:rPr lang="cs-CZ" sz="2400" dirty="0" smtClean="0">
                <a:solidFill>
                  <a:prstClr val="white"/>
                </a:solidFill>
              </a:rPr>
              <a:t/>
            </a:r>
            <a:br>
              <a:rPr lang="cs-CZ" sz="2400" dirty="0" smtClean="0">
                <a:solidFill>
                  <a:prstClr val="white"/>
                </a:solidFill>
              </a:rPr>
            </a:br>
            <a:r>
              <a:rPr lang="cs-CZ" sz="2400" b="1" dirty="0" smtClean="0">
                <a:solidFill>
                  <a:srgbClr val="008AC9"/>
                </a:solidFill>
              </a:rPr>
              <a:t/>
            </a:r>
            <a:br>
              <a:rPr lang="cs-CZ" sz="2400" b="1" dirty="0" smtClean="0">
                <a:solidFill>
                  <a:srgbClr val="008AC9"/>
                </a:solidFill>
              </a:rPr>
            </a:br>
            <a:endParaRPr lang="sk-SK" sz="2400" b="1" dirty="0">
              <a:solidFill>
                <a:srgbClr val="008AC9"/>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23" t="8338" r="5161" b="8777"/>
          <a:stretch/>
        </p:blipFill>
        <p:spPr bwMode="auto">
          <a:xfrm>
            <a:off x="0" y="2241036"/>
            <a:ext cx="9144000" cy="1512000"/>
          </a:xfrm>
          <a:prstGeom prst="rect">
            <a:avLst/>
          </a:prstGeom>
          <a:noFill/>
          <a:ln w="9525">
            <a:noFill/>
            <a:miter lim="800000"/>
            <a:headEnd/>
            <a:tailEnd/>
          </a:ln>
        </p:spPr>
      </p:pic>
    </p:spTree>
    <p:extLst>
      <p:ext uri="{BB962C8B-B14F-4D97-AF65-F5344CB8AC3E}">
        <p14:creationId xmlns:p14="http://schemas.microsoft.com/office/powerpoint/2010/main" val="114778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smtClean="0">
                <a:solidFill>
                  <a:prstClr val="white"/>
                </a:solidFill>
              </a:rPr>
              <a:t>Metadata granularity</a:t>
            </a:r>
            <a:endParaRPr lang="cs-CZ" sz="2500" dirty="0" smtClean="0">
              <a:solidFill>
                <a:prstClr val="black"/>
              </a:solidFill>
            </a:endParaRPr>
          </a:p>
          <a:p>
            <a:endParaRPr lang="sk-SK" dirty="0" smtClean="0">
              <a:solidFill>
                <a:prstClr val="black"/>
              </a:solidFill>
            </a:endParaRPr>
          </a:p>
        </p:txBody>
      </p:sp>
      <p:sp>
        <p:nvSpPr>
          <p:cNvPr id="8" name="Obdĺžnik 7"/>
          <p:cNvSpPr/>
          <p:nvPr/>
        </p:nvSpPr>
        <p:spPr>
          <a:xfrm>
            <a:off x="557808" y="1484784"/>
            <a:ext cx="7398568" cy="4093428"/>
          </a:xfrm>
          <a:prstGeom prst="rect">
            <a:avLst/>
          </a:prstGeom>
        </p:spPr>
        <p:txBody>
          <a:bodyPr wrap="square">
            <a:spAutoFit/>
          </a:bodyPr>
          <a:lstStyle/>
          <a:p>
            <a:pPr marL="342900" indent="-342900">
              <a:buFont typeface="Arial" pitchFamily="34" charset="0"/>
              <a:buChar char="•"/>
            </a:pPr>
            <a:r>
              <a:rPr lang="en-US" sz="2000" dirty="0"/>
              <a:t>Each known GTS message is currently defined as product. This is used as guideline for other bulletins or GTS messages in general</a:t>
            </a:r>
            <a:r>
              <a:rPr lang="en-US" sz="2000" dirty="0" smtClean="0"/>
              <a:t>.</a:t>
            </a:r>
          </a:p>
          <a:p>
            <a:pPr marL="342900" indent="-342900">
              <a:buFont typeface="Arial" pitchFamily="34" charset="0"/>
              <a:buChar char="•"/>
            </a:pPr>
            <a:r>
              <a:rPr lang="en-US" sz="2000" dirty="0"/>
              <a:t>P</a:t>
            </a:r>
            <a:r>
              <a:rPr lang="en-US" sz="2000" dirty="0" smtClean="0"/>
              <a:t>eople </a:t>
            </a:r>
            <a:r>
              <a:rPr lang="en-US" sz="2000" dirty="0"/>
              <a:t>who define non-GTS products often don’t know what appropriate granularity for their product is. </a:t>
            </a:r>
            <a:endParaRPr lang="en-US" sz="2000" dirty="0" smtClean="0"/>
          </a:p>
          <a:p>
            <a:pPr marL="800100" lvl="1" indent="-342900">
              <a:buFont typeface="Arial" pitchFamily="34" charset="0"/>
              <a:buChar char="•"/>
            </a:pPr>
            <a:r>
              <a:rPr lang="en-US" sz="2000" dirty="0" smtClean="0"/>
              <a:t>Some </a:t>
            </a:r>
            <a:r>
              <a:rPr lang="en-US" sz="2000" dirty="0"/>
              <a:t>producers define each new “instance” as new product effectively regenerating their catalogue every day. </a:t>
            </a:r>
            <a:endParaRPr lang="en-US" sz="2000" dirty="0" smtClean="0"/>
          </a:p>
          <a:p>
            <a:pPr marL="342900" indent="-342900">
              <a:buFont typeface="Arial" pitchFamily="34" charset="0"/>
              <a:buChar char="•"/>
            </a:pPr>
            <a:r>
              <a:rPr lang="en-US" sz="2000" dirty="0" smtClean="0"/>
              <a:t>Many </a:t>
            </a:r>
            <a:r>
              <a:rPr lang="en-US" sz="2000" dirty="0"/>
              <a:t>products are available through (web) services </a:t>
            </a:r>
            <a:endParaRPr lang="en-US" sz="2000" dirty="0" smtClean="0"/>
          </a:p>
          <a:p>
            <a:pPr marL="800100" lvl="1" indent="-342900">
              <a:buFont typeface="Arial" pitchFamily="34" charset="0"/>
              <a:buChar char="•"/>
            </a:pPr>
            <a:r>
              <a:rPr lang="en-US" sz="2000" dirty="0" smtClean="0"/>
              <a:t>selection </a:t>
            </a:r>
            <a:r>
              <a:rPr lang="en-US" sz="2000" dirty="0"/>
              <a:t>by data type (parameter) and geographical </a:t>
            </a:r>
            <a:r>
              <a:rPr lang="en-US" sz="2000" dirty="0" smtClean="0"/>
              <a:t>location</a:t>
            </a:r>
          </a:p>
          <a:p>
            <a:pPr marL="800100" lvl="1" indent="-342900">
              <a:buFont typeface="Arial" pitchFamily="34" charset="0"/>
              <a:buChar char="•"/>
            </a:pPr>
            <a:r>
              <a:rPr lang="en-US" sz="2000" dirty="0" smtClean="0"/>
              <a:t>data </a:t>
            </a:r>
            <a:r>
              <a:rPr lang="en-US" sz="2000" dirty="0"/>
              <a:t>instances </a:t>
            </a:r>
            <a:r>
              <a:rPr lang="en-US" sz="2000" dirty="0" smtClean="0"/>
              <a:t>produced on </a:t>
            </a:r>
            <a:r>
              <a:rPr lang="en-US" sz="2000" dirty="0"/>
              <a:t>demand. </a:t>
            </a:r>
            <a:endParaRPr lang="en-US" sz="2000" dirty="0" smtClean="0"/>
          </a:p>
          <a:p>
            <a:pPr lvl="1"/>
            <a:r>
              <a:rPr lang="en-US" sz="2000" dirty="0" smtClean="0"/>
              <a:t>If </a:t>
            </a:r>
            <a:r>
              <a:rPr lang="en-US" sz="2000" dirty="0"/>
              <a:t>such service is described as one product its abilities are not obvious from MD record (all observations could be described as one product).</a:t>
            </a:r>
            <a:endParaRPr lang="sk-SK" sz="2000" dirty="0"/>
          </a:p>
          <a:p>
            <a:pPr lvl="1"/>
            <a:endParaRPr lang="en-US" sz="2000" dirty="0" smtClean="0">
              <a:solidFill>
                <a:prstClr val="black"/>
              </a:solidFill>
            </a:endParaRPr>
          </a:p>
        </p:txBody>
      </p:sp>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a:defRPr/>
            </a:pPr>
            <a:fld id="{75A2DF43-FDBE-46CC-8DC1-60B0F005D6C2}" type="slidenum">
              <a:rPr lang="sk-SK" sz="1200" smtClean="0">
                <a:solidFill>
                  <a:prstClr val="black">
                    <a:tint val="75000"/>
                  </a:prstClr>
                </a:solidFill>
              </a:rPr>
              <a:pPr>
                <a:defRPr/>
              </a:pPr>
              <a:t>11</a:t>
            </a:fld>
            <a:r>
              <a:rPr lang="sk-SK" sz="1200" dirty="0" smtClean="0">
                <a:solidFill>
                  <a:prstClr val="black">
                    <a:tint val="75000"/>
                  </a:prstClr>
                </a:solidFill>
              </a:rPr>
              <a:t> </a:t>
            </a:r>
            <a:r>
              <a:rPr lang="sk-SK" sz="1200" dirty="0" err="1" smtClean="0">
                <a:solidFill>
                  <a:prstClr val="black">
                    <a:tint val="75000"/>
                  </a:prstClr>
                </a:solidFill>
              </a:rPr>
              <a:t>of</a:t>
            </a:r>
            <a:r>
              <a:rPr lang="sk-SK" sz="1200" dirty="0" smtClean="0">
                <a:solidFill>
                  <a:prstClr val="black">
                    <a:tint val="75000"/>
                  </a:prstClr>
                </a:solidFill>
              </a:rPr>
              <a:t> 20 </a:t>
            </a:r>
            <a:endParaRPr lang="sk-SK" sz="1200" dirty="0">
              <a:solidFill>
                <a:prstClr val="black">
                  <a:tint val="75000"/>
                </a:prstClr>
              </a:solidFill>
            </a:endParaRPr>
          </a:p>
        </p:txBody>
      </p:sp>
      <p:pic>
        <p:nvPicPr>
          <p:cNvPr id="10" name="Obrázo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pic>
        <p:nvPicPr>
          <p:cNvPr id="9" name="Picture 2"/>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l="54345" r="3892"/>
          <a:stretch/>
        </p:blipFill>
        <p:spPr bwMode="auto">
          <a:xfrm>
            <a:off x="7534778" y="404664"/>
            <a:ext cx="1609200" cy="718764"/>
          </a:xfrm>
          <a:prstGeom prst="rect">
            <a:avLst/>
          </a:prstGeom>
          <a:noFill/>
          <a:ln w="9525">
            <a:noFill/>
            <a:miter lim="800000"/>
            <a:headEnd/>
            <a:tailEnd/>
          </a:ln>
        </p:spPr>
      </p:pic>
    </p:spTree>
    <p:extLst>
      <p:ext uri="{BB962C8B-B14F-4D97-AF65-F5344CB8AC3E}">
        <p14:creationId xmlns:p14="http://schemas.microsoft.com/office/powerpoint/2010/main" val="968765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smtClean="0">
                <a:solidFill>
                  <a:prstClr val="white"/>
                </a:solidFill>
              </a:rPr>
              <a:t>Most common problems of WIS </a:t>
            </a:r>
            <a:r>
              <a:rPr lang="en-US" sz="2500" dirty="0" smtClean="0">
                <a:solidFill>
                  <a:prstClr val="white"/>
                </a:solidFill>
              </a:rPr>
              <a:t>centers </a:t>
            </a:r>
            <a:endParaRPr lang="cs-CZ" sz="2500" dirty="0" smtClean="0">
              <a:solidFill>
                <a:prstClr val="black"/>
              </a:solidFill>
            </a:endParaRPr>
          </a:p>
          <a:p>
            <a:endParaRPr lang="sk-SK" dirty="0" smtClean="0">
              <a:solidFill>
                <a:prstClr val="black"/>
              </a:solidFill>
            </a:endParaRPr>
          </a:p>
        </p:txBody>
      </p:sp>
      <p:sp>
        <p:nvSpPr>
          <p:cNvPr id="8" name="Obdĺžnik 7"/>
          <p:cNvSpPr/>
          <p:nvPr/>
        </p:nvSpPr>
        <p:spPr>
          <a:xfrm>
            <a:off x="557808" y="1484784"/>
            <a:ext cx="7398568" cy="2831544"/>
          </a:xfrm>
          <a:prstGeom prst="rect">
            <a:avLst/>
          </a:prstGeom>
        </p:spPr>
        <p:txBody>
          <a:bodyPr wrap="square">
            <a:spAutoFit/>
          </a:bodyPr>
          <a:lstStyle/>
          <a:p>
            <a:pPr>
              <a:lnSpc>
                <a:spcPct val="200000"/>
              </a:lnSpc>
            </a:pPr>
            <a:r>
              <a:rPr lang="en-US" sz="2000" dirty="0" smtClean="0">
                <a:solidFill>
                  <a:prstClr val="black"/>
                </a:solidFill>
              </a:rPr>
              <a:t>1.</a:t>
            </a:r>
            <a:r>
              <a:rPr lang="sk-SK" sz="2000" dirty="0" smtClean="0">
                <a:solidFill>
                  <a:prstClr val="black"/>
                </a:solidFill>
              </a:rPr>
              <a:t> </a:t>
            </a:r>
            <a:r>
              <a:rPr lang="en-US" sz="2000" dirty="0" smtClean="0">
                <a:solidFill>
                  <a:prstClr val="black"/>
                </a:solidFill>
              </a:rPr>
              <a:t>How to populate 24 hour cache of globally distributed data</a:t>
            </a:r>
            <a:endParaRPr lang="sk-SK" sz="2000" dirty="0" smtClean="0">
              <a:solidFill>
                <a:prstClr val="black"/>
              </a:solidFill>
            </a:endParaRPr>
          </a:p>
          <a:p>
            <a:pPr>
              <a:lnSpc>
                <a:spcPct val="200000"/>
              </a:lnSpc>
            </a:pPr>
            <a:r>
              <a:rPr lang="en-US" sz="2000" dirty="0" smtClean="0">
                <a:solidFill>
                  <a:prstClr val="black"/>
                </a:solidFill>
              </a:rPr>
              <a:t>2.</a:t>
            </a:r>
            <a:r>
              <a:rPr lang="sk-SK" sz="2000" dirty="0" smtClean="0">
                <a:solidFill>
                  <a:prstClr val="black"/>
                </a:solidFill>
              </a:rPr>
              <a:t> </a:t>
            </a:r>
            <a:r>
              <a:rPr lang="en-US" sz="2000" dirty="0" smtClean="0">
                <a:solidFill>
                  <a:prstClr val="black"/>
                </a:solidFill>
              </a:rPr>
              <a:t>How to harvest from other GISCs</a:t>
            </a:r>
          </a:p>
          <a:p>
            <a:pPr marL="288000" indent="-288000">
              <a:lnSpc>
                <a:spcPct val="200000"/>
              </a:lnSpc>
            </a:pPr>
            <a:r>
              <a:rPr lang="en-US" sz="2000" dirty="0" smtClean="0">
                <a:solidFill>
                  <a:prstClr val="black"/>
                </a:solidFill>
              </a:rPr>
              <a:t>3.</a:t>
            </a:r>
            <a:r>
              <a:rPr lang="sk-SK" sz="2000" dirty="0" smtClean="0">
                <a:solidFill>
                  <a:prstClr val="black"/>
                </a:solidFill>
              </a:rPr>
              <a:t> </a:t>
            </a:r>
            <a:r>
              <a:rPr lang="en-US" sz="2000" dirty="0" smtClean="0">
                <a:solidFill>
                  <a:prstClr val="black"/>
                </a:solidFill>
              </a:rPr>
              <a:t>What level of redundancy is required</a:t>
            </a:r>
          </a:p>
          <a:p>
            <a:pPr marL="288000" indent="-288000">
              <a:lnSpc>
                <a:spcPct val="200000"/>
              </a:lnSpc>
            </a:pPr>
            <a:r>
              <a:rPr lang="en-US" sz="2000" dirty="0" smtClean="0">
                <a:solidFill>
                  <a:prstClr val="black"/>
                </a:solidFill>
              </a:rPr>
              <a:t>4. Metadata granularity – what is product</a:t>
            </a:r>
            <a:endParaRPr lang="sk-SK" sz="2000" dirty="0" smtClean="0">
              <a:solidFill>
                <a:prstClr val="black"/>
              </a:solidFill>
            </a:endParaRPr>
          </a:p>
          <a:p>
            <a:endParaRPr lang="sk-SK" dirty="0" smtClean="0">
              <a:solidFill>
                <a:prstClr val="black"/>
              </a:solidFill>
            </a:endParaRPr>
          </a:p>
        </p:txBody>
      </p:sp>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a:defRPr/>
            </a:pPr>
            <a:fld id="{75A2DF43-FDBE-46CC-8DC1-60B0F005D6C2}" type="slidenum">
              <a:rPr lang="sk-SK" sz="1200" smtClean="0">
                <a:solidFill>
                  <a:prstClr val="black">
                    <a:tint val="75000"/>
                  </a:prstClr>
                </a:solidFill>
              </a:rPr>
              <a:pPr>
                <a:defRPr/>
              </a:pPr>
              <a:t>2</a:t>
            </a:fld>
            <a:r>
              <a:rPr lang="sk-SK" sz="1200" dirty="0" smtClean="0">
                <a:solidFill>
                  <a:prstClr val="black">
                    <a:tint val="75000"/>
                  </a:prstClr>
                </a:solidFill>
              </a:rPr>
              <a:t> </a:t>
            </a:r>
            <a:r>
              <a:rPr lang="sk-SK" sz="1200" dirty="0" err="1" smtClean="0">
                <a:solidFill>
                  <a:prstClr val="black">
                    <a:tint val="75000"/>
                  </a:prstClr>
                </a:solidFill>
              </a:rPr>
              <a:t>of</a:t>
            </a:r>
            <a:r>
              <a:rPr lang="sk-SK" sz="1200" dirty="0" smtClean="0">
                <a:solidFill>
                  <a:prstClr val="black">
                    <a:tint val="75000"/>
                  </a:prstClr>
                </a:solidFill>
              </a:rPr>
              <a:t> 20 </a:t>
            </a:r>
            <a:endParaRPr lang="sk-SK" sz="1200" dirty="0">
              <a:solidFill>
                <a:prstClr val="black">
                  <a:tint val="75000"/>
                </a:prstClr>
              </a:solidFill>
            </a:endParaRPr>
          </a:p>
        </p:txBody>
      </p:sp>
      <p:pic>
        <p:nvPicPr>
          <p:cNvPr id="17" name="Obrázo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spTree>
    <p:extLst>
      <p:ext uri="{BB962C8B-B14F-4D97-AF65-F5344CB8AC3E}">
        <p14:creationId xmlns:p14="http://schemas.microsoft.com/office/powerpoint/2010/main" val="159865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adpis 1"/>
          <p:cNvSpPr txBox="1">
            <a:spLocks/>
          </p:cNvSpPr>
          <p:nvPr/>
        </p:nvSpPr>
        <p:spPr>
          <a:xfrm>
            <a:off x="395536" y="4221088"/>
            <a:ext cx="4824536" cy="1440160"/>
          </a:xfrm>
          <a:prstGeom prst="rect">
            <a:avLst/>
          </a:prstGeom>
        </p:spPr>
        <p:txBody>
          <a:bodyPr vert="horz" lIns="91440" tIns="45720" rIns="91440" bIns="45720" rtlCol="0" anchor="t">
            <a:no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8AC9"/>
                </a:solidFill>
                <a:effectLst/>
                <a:uLnTx/>
                <a:uFillTx/>
                <a:latin typeface="+mj-lt"/>
                <a:ea typeface="+mj-ea"/>
                <a:cs typeface="+mj-cs"/>
              </a:rPr>
              <a:t>Global data cache synchronization</a:t>
            </a:r>
            <a:r>
              <a:rPr kumimoji="0" lang="cs-CZ" sz="2400" b="0" i="0" u="none" strike="noStrike" kern="1200" cap="none" spc="0" normalizeH="0" baseline="0" noProof="0" dirty="0" smtClean="0">
                <a:ln>
                  <a:noFill/>
                </a:ln>
                <a:solidFill>
                  <a:srgbClr val="008AC9"/>
                </a:solidFill>
                <a:effectLst/>
                <a:uLnTx/>
                <a:uFillTx/>
                <a:latin typeface="+mj-lt"/>
                <a:ea typeface="+mj-ea"/>
                <a:cs typeface="+mj-cs"/>
              </a:rPr>
              <a:t> </a:t>
            </a:r>
            <a:br>
              <a:rPr kumimoji="0" lang="cs-CZ" sz="2400" b="0" i="0" u="none" strike="noStrike" kern="1200" cap="none" spc="0" normalizeH="0" baseline="0" noProof="0" dirty="0" smtClean="0">
                <a:ln>
                  <a:noFill/>
                </a:ln>
                <a:solidFill>
                  <a:srgbClr val="008AC9"/>
                </a:solidFill>
                <a:effectLst/>
                <a:uLnTx/>
                <a:uFillTx/>
                <a:latin typeface="+mj-lt"/>
                <a:ea typeface="+mj-ea"/>
                <a:cs typeface="+mj-cs"/>
              </a:rPr>
            </a:br>
            <a:r>
              <a:rPr kumimoji="0" lang="cs-CZ" sz="2400" b="0" i="0" u="none" strike="noStrike" kern="1200" cap="none" spc="0" normalizeH="0" baseline="0" noProof="0" dirty="0" smtClean="0">
                <a:ln>
                  <a:noFill/>
                </a:ln>
                <a:solidFill>
                  <a:schemeClr val="bg1"/>
                </a:solidFill>
                <a:effectLst/>
                <a:uLnTx/>
                <a:uFillTx/>
                <a:latin typeface="+mj-lt"/>
                <a:ea typeface="+mj-ea"/>
                <a:cs typeface="+mj-cs"/>
              </a:rPr>
              <a:t/>
            </a:r>
            <a:br>
              <a:rPr kumimoji="0" lang="cs-CZ" sz="2400" b="0" i="0" u="none" strike="noStrike" kern="1200" cap="none" spc="0" normalizeH="0" baseline="0" noProof="0" dirty="0" smtClean="0">
                <a:ln>
                  <a:noFill/>
                </a:ln>
                <a:solidFill>
                  <a:schemeClr val="bg1"/>
                </a:solidFill>
                <a:effectLst/>
                <a:uLnTx/>
                <a:uFillTx/>
                <a:latin typeface="+mj-lt"/>
                <a:ea typeface="+mj-ea"/>
                <a:cs typeface="+mj-cs"/>
              </a:rPr>
            </a:br>
            <a:r>
              <a:rPr kumimoji="0" lang="cs-CZ" sz="2400" b="1" i="0" u="none" strike="noStrike" kern="1200" cap="none" spc="0" normalizeH="0" baseline="0" noProof="0" dirty="0" smtClean="0">
                <a:ln>
                  <a:noFill/>
                </a:ln>
                <a:solidFill>
                  <a:srgbClr val="008AC9"/>
                </a:solidFill>
                <a:effectLst/>
                <a:uLnTx/>
                <a:uFillTx/>
                <a:latin typeface="+mj-lt"/>
                <a:ea typeface="+mj-ea"/>
                <a:cs typeface="+mj-cs"/>
              </a:rPr>
              <a:t/>
            </a:r>
            <a:br>
              <a:rPr kumimoji="0" lang="cs-CZ" sz="2400" b="1" i="0" u="none" strike="noStrike" kern="1200" cap="none" spc="0" normalizeH="0" baseline="0" noProof="0" dirty="0" smtClean="0">
                <a:ln>
                  <a:noFill/>
                </a:ln>
                <a:solidFill>
                  <a:srgbClr val="008AC9"/>
                </a:solidFill>
                <a:effectLst/>
                <a:uLnTx/>
                <a:uFillTx/>
                <a:latin typeface="+mj-lt"/>
                <a:ea typeface="+mj-ea"/>
                <a:cs typeface="+mj-cs"/>
              </a:rPr>
            </a:br>
            <a:endParaRPr kumimoji="0" lang="sk-SK" sz="2400" b="1" i="0" u="none" strike="noStrike" kern="1200" cap="none" spc="0" normalizeH="0" baseline="0" noProof="0" dirty="0">
              <a:ln>
                <a:noFill/>
              </a:ln>
              <a:solidFill>
                <a:srgbClr val="008AC9"/>
              </a:solidFill>
              <a:effectLst/>
              <a:uLnTx/>
              <a:uFillTx/>
              <a:latin typeface="+mj-lt"/>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151476"/>
            <a:ext cx="9144000" cy="169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smtClean="0">
                <a:solidFill>
                  <a:schemeClr val="bg1"/>
                </a:solidFill>
              </a:rPr>
              <a:t>Global data cache synchronization – Main Aspects</a:t>
            </a:r>
            <a:endParaRPr lang="cs-CZ" sz="2500" dirty="0" smtClean="0"/>
          </a:p>
          <a:p>
            <a:endParaRPr lang="sk-SK" dirty="0" smtClean="0"/>
          </a:p>
        </p:txBody>
      </p:sp>
      <p:sp>
        <p:nvSpPr>
          <p:cNvPr id="8" name="Obdĺžnik 7"/>
          <p:cNvSpPr/>
          <p:nvPr/>
        </p:nvSpPr>
        <p:spPr>
          <a:xfrm>
            <a:off x="557808" y="1484784"/>
            <a:ext cx="7398568" cy="4955203"/>
          </a:xfrm>
          <a:prstGeom prst="rect">
            <a:avLst/>
          </a:prstGeom>
        </p:spPr>
        <p:txBody>
          <a:bodyPr wrap="square">
            <a:spAutoFit/>
          </a:bodyPr>
          <a:lstStyle/>
          <a:p>
            <a:r>
              <a:rPr lang="en-US" sz="2000" dirty="0" smtClean="0"/>
              <a:t>1.</a:t>
            </a:r>
            <a:r>
              <a:rPr lang="sk-SK" sz="2000" dirty="0" smtClean="0"/>
              <a:t> </a:t>
            </a:r>
            <a:r>
              <a:rPr lang="en-US" sz="2000" dirty="0"/>
              <a:t>Identification of data to synchronize</a:t>
            </a:r>
            <a:endParaRPr lang="sk-SK" sz="2000" dirty="0" smtClean="0"/>
          </a:p>
          <a:p>
            <a:pPr lvl="1">
              <a:buFont typeface="Arial" pitchFamily="34" charset="0"/>
              <a:buChar char="•"/>
            </a:pPr>
            <a:r>
              <a:rPr lang="sk-SK" sz="2000" dirty="0" smtClean="0"/>
              <a:t> </a:t>
            </a:r>
            <a:r>
              <a:rPr lang="en-US" sz="2000" dirty="0"/>
              <a:t>L</a:t>
            </a:r>
            <a:r>
              <a:rPr lang="en-US" sz="2000" dirty="0" smtClean="0"/>
              <a:t>ist </a:t>
            </a:r>
            <a:r>
              <a:rPr lang="en-US" sz="2000" dirty="0"/>
              <a:t>other center's </a:t>
            </a:r>
            <a:r>
              <a:rPr lang="en-US" sz="2000" dirty="0" smtClean="0"/>
              <a:t>cache, compare and download (PULL)</a:t>
            </a:r>
          </a:p>
          <a:p>
            <a:pPr lvl="2">
              <a:buFont typeface="Arial" pitchFamily="34" charset="0"/>
              <a:buChar char="•"/>
            </a:pPr>
            <a:r>
              <a:rPr lang="en-US" sz="2000" dirty="0" smtClean="0"/>
              <a:t> requires common cache item representation</a:t>
            </a:r>
          </a:p>
          <a:p>
            <a:pPr lvl="1">
              <a:buFont typeface="Arial" pitchFamily="34" charset="0"/>
              <a:buChar char="•"/>
            </a:pPr>
            <a:r>
              <a:rPr lang="en-US" sz="2000" dirty="0" smtClean="0"/>
              <a:t> </a:t>
            </a:r>
            <a:r>
              <a:rPr lang="en-US" sz="2000" dirty="0"/>
              <a:t>T</a:t>
            </a:r>
            <a:r>
              <a:rPr lang="en-US" sz="2000" dirty="0" smtClean="0"/>
              <a:t>ime </a:t>
            </a:r>
            <a:r>
              <a:rPr lang="en-US" sz="2000" dirty="0"/>
              <a:t>critical </a:t>
            </a:r>
            <a:r>
              <a:rPr lang="en-US" sz="2000" dirty="0" smtClean="0"/>
              <a:t>data - </a:t>
            </a:r>
            <a:r>
              <a:rPr lang="sk-SK" sz="2000" dirty="0" smtClean="0"/>
              <a:t>store </a:t>
            </a:r>
            <a:r>
              <a:rPr lang="sk-SK" sz="2000" dirty="0"/>
              <a:t>and forward (PUSH</a:t>
            </a:r>
            <a:r>
              <a:rPr lang="sk-SK" sz="2000" dirty="0" smtClean="0"/>
              <a:t>)</a:t>
            </a:r>
            <a:r>
              <a:rPr lang="en-US" sz="2000" dirty="0" smtClean="0"/>
              <a:t> to avoid delay</a:t>
            </a:r>
          </a:p>
          <a:p>
            <a:pPr lvl="2">
              <a:buFont typeface="Arial" pitchFamily="34" charset="0"/>
              <a:buChar char="•"/>
            </a:pPr>
            <a:r>
              <a:rPr lang="en-US" sz="2000" dirty="0" smtClean="0"/>
              <a:t> how </a:t>
            </a:r>
            <a:r>
              <a:rPr lang="en-US" sz="2000" dirty="0"/>
              <a:t>are the timely critical data </a:t>
            </a:r>
            <a:r>
              <a:rPr lang="en-US" sz="2000" dirty="0" smtClean="0"/>
              <a:t>defined?</a:t>
            </a:r>
            <a:endParaRPr lang="sk-SK" sz="2000" dirty="0" smtClean="0"/>
          </a:p>
          <a:p>
            <a:r>
              <a:rPr lang="en-US" sz="2000" dirty="0" smtClean="0"/>
              <a:t>2.</a:t>
            </a:r>
            <a:r>
              <a:rPr lang="sk-SK" sz="2000" dirty="0" smtClean="0"/>
              <a:t> </a:t>
            </a:r>
            <a:r>
              <a:rPr lang="en-US" sz="2000" dirty="0" smtClean="0"/>
              <a:t>Data t</a:t>
            </a:r>
            <a:r>
              <a:rPr lang="sk-SK" sz="2000" dirty="0" smtClean="0"/>
              <a:t>ransfer</a:t>
            </a:r>
            <a:endParaRPr lang="en-US" sz="2000" dirty="0" smtClean="0"/>
          </a:p>
          <a:p>
            <a:pPr lvl="1">
              <a:buFont typeface="Arial" pitchFamily="34" charset="0"/>
              <a:buChar char="•"/>
            </a:pPr>
            <a:r>
              <a:rPr lang="en-US" sz="2000" dirty="0" smtClean="0"/>
              <a:t> </a:t>
            </a:r>
            <a:r>
              <a:rPr lang="sk-SK" sz="2000" dirty="0" smtClean="0"/>
              <a:t>HTTP </a:t>
            </a:r>
            <a:r>
              <a:rPr lang="en-US" sz="2000" dirty="0" smtClean="0"/>
              <a:t>or HTTPS </a:t>
            </a:r>
            <a:r>
              <a:rPr lang="sk-SK" sz="2000" dirty="0" smtClean="0"/>
              <a:t>(no </a:t>
            </a:r>
            <a:r>
              <a:rPr lang="sk-SK" sz="2000" dirty="0"/>
              <a:t>FTP please</a:t>
            </a:r>
            <a:r>
              <a:rPr lang="sk-SK" sz="2000" dirty="0" smtClean="0"/>
              <a:t>)</a:t>
            </a:r>
            <a:r>
              <a:rPr lang="en-US" sz="2000" dirty="0" smtClean="0"/>
              <a:t> – IPv6 issues</a:t>
            </a:r>
          </a:p>
          <a:p>
            <a:pPr lvl="1">
              <a:buFont typeface="Arial" pitchFamily="34" charset="0"/>
              <a:buChar char="•"/>
            </a:pPr>
            <a:r>
              <a:rPr lang="en-US" sz="2000" dirty="0" smtClean="0"/>
              <a:t> </a:t>
            </a:r>
            <a:r>
              <a:rPr lang="sk-SK" sz="2000" dirty="0" smtClean="0"/>
              <a:t>rsync</a:t>
            </a:r>
          </a:p>
          <a:p>
            <a:pPr marL="288000" indent="-288000"/>
            <a:r>
              <a:rPr lang="en-US" sz="2000" dirty="0" smtClean="0"/>
              <a:t>3.</a:t>
            </a:r>
            <a:r>
              <a:rPr lang="sk-SK" sz="2000" dirty="0" smtClean="0"/>
              <a:t> </a:t>
            </a:r>
            <a:r>
              <a:rPr lang="sk-SK" sz="2000" dirty="0"/>
              <a:t>Verification of cache </a:t>
            </a:r>
            <a:r>
              <a:rPr lang="sk-SK" sz="2000" dirty="0" smtClean="0"/>
              <a:t>completenes</a:t>
            </a:r>
            <a:r>
              <a:rPr lang="en-US" sz="2000" dirty="0"/>
              <a:t> (“</a:t>
            </a:r>
            <a:r>
              <a:rPr lang="sk-SK" sz="2000" dirty="0"/>
              <a:t>all globaly distributed data</a:t>
            </a:r>
            <a:r>
              <a:rPr lang="en-US" sz="2000" dirty="0"/>
              <a:t> available</a:t>
            </a:r>
            <a:r>
              <a:rPr lang="en-US" sz="2000" dirty="0" smtClean="0"/>
              <a:t>”)</a:t>
            </a:r>
            <a:endParaRPr lang="sk-SK" sz="2000" dirty="0" smtClean="0"/>
          </a:p>
          <a:p>
            <a:pPr lvl="1">
              <a:buFont typeface="Arial" pitchFamily="34" charset="0"/>
              <a:buChar char="•"/>
            </a:pPr>
            <a:r>
              <a:rPr lang="en-US" sz="2000" dirty="0"/>
              <a:t> </a:t>
            </a:r>
            <a:r>
              <a:rPr lang="en-US" sz="2000" dirty="0" smtClean="0"/>
              <a:t>Comparing product catalogue witch cache content</a:t>
            </a:r>
          </a:p>
          <a:p>
            <a:pPr lvl="1">
              <a:buFont typeface="Arial" pitchFamily="34" charset="0"/>
              <a:buChar char="•"/>
            </a:pPr>
            <a:r>
              <a:rPr lang="en-US" sz="2000" dirty="0" smtClean="0"/>
              <a:t> Routinely produced data should have timing described</a:t>
            </a:r>
          </a:p>
          <a:p>
            <a:pPr lvl="1">
              <a:buFont typeface="Arial" pitchFamily="34" charset="0"/>
              <a:buChar char="•"/>
            </a:pPr>
            <a:r>
              <a:rPr lang="en-US" sz="2000" dirty="0" smtClean="0">
                <a:solidFill>
                  <a:prstClr val="black"/>
                </a:solidFill>
              </a:rPr>
              <a:t> How </a:t>
            </a:r>
            <a:r>
              <a:rPr lang="en-US" sz="2000" dirty="0">
                <a:solidFill>
                  <a:prstClr val="black"/>
                </a:solidFill>
              </a:rPr>
              <a:t>to check non-routinely issued </a:t>
            </a:r>
            <a:r>
              <a:rPr lang="en-US" sz="2000" dirty="0" smtClean="0">
                <a:solidFill>
                  <a:prstClr val="black"/>
                </a:solidFill>
              </a:rPr>
              <a:t>data? </a:t>
            </a:r>
            <a:endParaRPr lang="sk-SK" sz="2000" dirty="0">
              <a:solidFill>
                <a:prstClr val="black"/>
              </a:solidFill>
            </a:endParaRPr>
          </a:p>
          <a:p>
            <a:pPr lvl="1">
              <a:buFont typeface="Arial" pitchFamily="34" charset="0"/>
              <a:buChar char="•"/>
            </a:pPr>
            <a:endParaRPr lang="sk-SK" sz="2000" dirty="0" smtClean="0"/>
          </a:p>
          <a:p>
            <a:endParaRPr lang="cs-CZ" dirty="0" smtClean="0"/>
          </a:p>
          <a:p>
            <a:pPr>
              <a:buFont typeface="Arial" pitchFamily="34" charset="0"/>
              <a:buChar char="•"/>
            </a:pPr>
            <a:endParaRPr lang="sk-SK" dirty="0" smtClean="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727"/>
          <a:stretch/>
        </p:blipFill>
        <p:spPr bwMode="auto">
          <a:xfrm>
            <a:off x="7534800" y="404664"/>
            <a:ext cx="1609200" cy="720000"/>
          </a:xfrm>
          <a:prstGeom prst="rect">
            <a:avLst/>
          </a:prstGeom>
          <a:noFill/>
          <a:ln w="9525">
            <a:noFill/>
            <a:miter lim="800000"/>
            <a:headEnd/>
            <a:tailEnd/>
          </a:ln>
        </p:spPr>
      </p:pic>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5A2DF43-FDBE-46CC-8DC1-60B0F005D6C2}" type="slidenum">
              <a:rPr kumimoji="0" lang="sk-SK"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sk-SK"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sk-SK"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of</a:t>
            </a:r>
            <a:r>
              <a:rPr kumimoji="0" lang="sk-SK" sz="1200" b="0" i="0" u="none" strike="noStrike" kern="1200" cap="none" spc="0" normalizeH="0" baseline="0" noProof="0" dirty="0" smtClean="0">
                <a:ln>
                  <a:noFill/>
                </a:ln>
                <a:solidFill>
                  <a:schemeClr val="tx1">
                    <a:tint val="75000"/>
                  </a:schemeClr>
                </a:solidFill>
                <a:effectLst/>
                <a:uLnTx/>
                <a:uFillTx/>
                <a:latin typeface="+mn-lt"/>
                <a:ea typeface="+mn-ea"/>
                <a:cs typeface="+mn-cs"/>
              </a:rPr>
              <a:t> 20 </a:t>
            </a:r>
            <a:endParaRPr kumimoji="0" lang="sk-SK"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7"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a:solidFill>
                  <a:prstClr val="white"/>
                </a:solidFill>
              </a:rPr>
              <a:t>D</a:t>
            </a:r>
            <a:r>
              <a:rPr lang="en-US" sz="2500" dirty="0" smtClean="0">
                <a:solidFill>
                  <a:prstClr val="white"/>
                </a:solidFill>
              </a:rPr>
              <a:t>ata cache synchronization – current approach</a:t>
            </a:r>
            <a:endParaRPr lang="cs-CZ" sz="2500" dirty="0" smtClean="0">
              <a:solidFill>
                <a:prstClr val="black"/>
              </a:solidFill>
            </a:endParaRPr>
          </a:p>
          <a:p>
            <a:endParaRPr lang="sk-SK" dirty="0" smtClean="0">
              <a:solidFill>
                <a:prstClr val="black"/>
              </a:solidFill>
            </a:endParaRPr>
          </a:p>
        </p:txBody>
      </p:sp>
      <p:sp>
        <p:nvSpPr>
          <p:cNvPr id="8" name="Obdĺžnik 7"/>
          <p:cNvSpPr/>
          <p:nvPr/>
        </p:nvSpPr>
        <p:spPr>
          <a:xfrm>
            <a:off x="557808" y="1484784"/>
            <a:ext cx="7398568" cy="2862322"/>
          </a:xfrm>
          <a:prstGeom prst="rect">
            <a:avLst/>
          </a:prstGeom>
        </p:spPr>
        <p:txBody>
          <a:bodyPr wrap="square">
            <a:spAutoFit/>
          </a:bodyPr>
          <a:lstStyle/>
          <a:p>
            <a:r>
              <a:rPr lang="en-US" sz="2000" b="1" dirty="0" smtClean="0">
                <a:solidFill>
                  <a:prstClr val="black"/>
                </a:solidFill>
              </a:rPr>
              <a:t>GTS message routing</a:t>
            </a:r>
            <a:endParaRPr lang="sk-SK" sz="2000" b="1" dirty="0" smtClean="0">
              <a:solidFill>
                <a:prstClr val="black"/>
              </a:solidFill>
            </a:endParaRPr>
          </a:p>
          <a:p>
            <a:pPr lvl="1"/>
            <a:r>
              <a:rPr lang="en-US" sz="2000" dirty="0" smtClean="0">
                <a:solidFill>
                  <a:prstClr val="black"/>
                </a:solidFill>
              </a:rPr>
              <a:t>1. </a:t>
            </a:r>
            <a:r>
              <a:rPr lang="en-US" sz="2000" dirty="0" smtClean="0"/>
              <a:t>Identification </a:t>
            </a:r>
            <a:r>
              <a:rPr lang="en-US" sz="2000" dirty="0"/>
              <a:t>of data to synchronize</a:t>
            </a:r>
            <a:endParaRPr lang="sk-SK" sz="2000" dirty="0"/>
          </a:p>
          <a:p>
            <a:pPr marL="1257300" lvl="2" indent="-342900">
              <a:buFont typeface="Arial" pitchFamily="34" charset="0"/>
              <a:buChar char="•"/>
            </a:pPr>
            <a:r>
              <a:rPr lang="en-US" sz="2000" dirty="0" smtClean="0">
                <a:solidFill>
                  <a:prstClr val="black"/>
                </a:solidFill>
              </a:rPr>
              <a:t>comparing </a:t>
            </a:r>
            <a:r>
              <a:rPr lang="en-US" sz="2000" dirty="0" smtClean="0"/>
              <a:t>of </a:t>
            </a:r>
            <a:r>
              <a:rPr lang="en-US" sz="2000" dirty="0"/>
              <a:t>routing catalogues and product </a:t>
            </a:r>
            <a:r>
              <a:rPr lang="en-US" sz="2000" dirty="0" smtClean="0"/>
              <a:t>catalogue (</a:t>
            </a:r>
            <a:r>
              <a:rPr lang="en-US" sz="2000" dirty="0" smtClean="0"/>
              <a:t>vol</a:t>
            </a:r>
            <a:r>
              <a:rPr lang="en-US" sz="2000" dirty="0" smtClean="0"/>
              <a:t> C1 or DAR catalogue?)</a:t>
            </a:r>
            <a:endParaRPr lang="en-US" sz="2000" dirty="0" smtClean="0">
              <a:solidFill>
                <a:prstClr val="black"/>
              </a:solidFill>
            </a:endParaRPr>
          </a:p>
          <a:p>
            <a:pPr lvl="1"/>
            <a:r>
              <a:rPr lang="en-US" sz="2000" dirty="0" smtClean="0">
                <a:solidFill>
                  <a:prstClr val="black"/>
                </a:solidFill>
              </a:rPr>
              <a:t>2. </a:t>
            </a:r>
            <a:r>
              <a:rPr lang="en-US" sz="2000" dirty="0"/>
              <a:t>Data t</a:t>
            </a:r>
            <a:r>
              <a:rPr lang="sk-SK" sz="2000" dirty="0"/>
              <a:t>ransfer </a:t>
            </a:r>
            <a:endParaRPr lang="en-US" sz="2000" dirty="0" smtClean="0"/>
          </a:p>
          <a:p>
            <a:pPr marL="1257300" lvl="2" indent="-342900">
              <a:buFont typeface="Arial" pitchFamily="34" charset="0"/>
              <a:buChar char="•"/>
            </a:pPr>
            <a:r>
              <a:rPr lang="en-US" sz="2000" dirty="0" smtClean="0">
                <a:solidFill>
                  <a:prstClr val="black"/>
                </a:solidFill>
              </a:rPr>
              <a:t>transfer over GTS (TCP, FTP)</a:t>
            </a:r>
          </a:p>
          <a:p>
            <a:pPr lvl="1"/>
            <a:r>
              <a:rPr lang="en-US" sz="2000" dirty="0" smtClean="0"/>
              <a:t>3. </a:t>
            </a:r>
            <a:r>
              <a:rPr lang="sk-SK" sz="2000" dirty="0" smtClean="0"/>
              <a:t>Verification </a:t>
            </a:r>
            <a:r>
              <a:rPr lang="sk-SK" sz="2000" dirty="0"/>
              <a:t>of cache completenes</a:t>
            </a:r>
            <a:endParaRPr lang="en-US" sz="2000" dirty="0" smtClean="0">
              <a:solidFill>
                <a:prstClr val="black"/>
              </a:solidFill>
            </a:endParaRPr>
          </a:p>
          <a:p>
            <a:pPr marL="1257300" lvl="2" indent="-342900">
              <a:buFont typeface="Arial" pitchFamily="34" charset="0"/>
              <a:buChar char="•"/>
            </a:pPr>
            <a:r>
              <a:rPr lang="en-US" sz="2000" dirty="0" smtClean="0">
                <a:solidFill>
                  <a:prstClr val="black"/>
                </a:solidFill>
              </a:rPr>
              <a:t>re-comparing catalogues</a:t>
            </a:r>
          </a:p>
          <a:p>
            <a:pPr lvl="1"/>
            <a:endParaRPr lang="en-US" sz="2000" dirty="0" smtClean="0">
              <a:solidFill>
                <a:prstClr val="black"/>
              </a:solidFill>
            </a:endParaRPr>
          </a:p>
        </p:txBody>
      </p:sp>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a:defRPr/>
            </a:pPr>
            <a:fld id="{75A2DF43-FDBE-46CC-8DC1-60B0F005D6C2}" type="slidenum">
              <a:rPr lang="sk-SK" sz="1200" smtClean="0">
                <a:solidFill>
                  <a:prstClr val="black">
                    <a:tint val="75000"/>
                  </a:prstClr>
                </a:solidFill>
              </a:rPr>
              <a:pPr>
                <a:defRPr/>
              </a:pPr>
              <a:t>5</a:t>
            </a:fld>
            <a:r>
              <a:rPr lang="sk-SK" sz="1200" dirty="0" smtClean="0">
                <a:solidFill>
                  <a:prstClr val="black">
                    <a:tint val="75000"/>
                  </a:prstClr>
                </a:solidFill>
              </a:rPr>
              <a:t> </a:t>
            </a:r>
            <a:r>
              <a:rPr lang="sk-SK" sz="1200" dirty="0" err="1" smtClean="0">
                <a:solidFill>
                  <a:prstClr val="black">
                    <a:tint val="75000"/>
                  </a:prstClr>
                </a:solidFill>
              </a:rPr>
              <a:t>of</a:t>
            </a:r>
            <a:r>
              <a:rPr lang="sk-SK" sz="1200" dirty="0" smtClean="0">
                <a:solidFill>
                  <a:prstClr val="black">
                    <a:tint val="75000"/>
                  </a:prstClr>
                </a:solidFill>
              </a:rPr>
              <a:t> 20 </a:t>
            </a:r>
            <a:endParaRPr lang="sk-SK" sz="1200" dirty="0">
              <a:solidFill>
                <a:prstClr val="black">
                  <a:tint val="75000"/>
                </a:prstClr>
              </a:solidFill>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727"/>
          <a:stretch/>
        </p:blipFill>
        <p:spPr bwMode="auto">
          <a:xfrm>
            <a:off x="7534800" y="404664"/>
            <a:ext cx="1609200" cy="720000"/>
          </a:xfrm>
          <a:prstGeom prst="rect">
            <a:avLst/>
          </a:prstGeom>
          <a:noFill/>
          <a:ln w="9525">
            <a:noFill/>
            <a:miter lim="800000"/>
            <a:headEnd/>
            <a:tailEnd/>
          </a:ln>
        </p:spPr>
      </p:pic>
      <p:pic>
        <p:nvPicPr>
          <p:cNvPr id="9"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spTree>
    <p:extLst>
      <p:ext uri="{BB962C8B-B14F-4D97-AF65-F5344CB8AC3E}">
        <p14:creationId xmlns:p14="http://schemas.microsoft.com/office/powerpoint/2010/main" val="2569262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adpis 1"/>
          <p:cNvSpPr txBox="1">
            <a:spLocks/>
          </p:cNvSpPr>
          <p:nvPr/>
        </p:nvSpPr>
        <p:spPr>
          <a:xfrm>
            <a:off x="395536" y="4221088"/>
            <a:ext cx="4824536" cy="1440160"/>
          </a:xfrm>
          <a:prstGeom prst="rect">
            <a:avLst/>
          </a:prstGeom>
        </p:spPr>
        <p:txBody>
          <a:bodyPr vert="horz" lIns="91440" tIns="45720" rIns="91440" bIns="45720" rtlCol="0" anchor="t">
            <a:no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8AC9"/>
                </a:solidFill>
                <a:effectLst/>
                <a:uLnTx/>
                <a:uFillTx/>
                <a:latin typeface="+mj-lt"/>
                <a:ea typeface="+mj-ea"/>
                <a:cs typeface="+mj-cs"/>
              </a:rPr>
              <a:t>How to harvest from other GISCs</a:t>
            </a:r>
            <a:r>
              <a:rPr kumimoji="0" lang="cs-CZ" sz="2400" b="0" i="0" u="none" strike="noStrike" kern="1200" cap="none" spc="0" normalizeH="0" baseline="0" noProof="0" dirty="0" smtClean="0">
                <a:ln>
                  <a:noFill/>
                </a:ln>
                <a:solidFill>
                  <a:srgbClr val="008AC9"/>
                </a:solidFill>
                <a:effectLst/>
                <a:uLnTx/>
                <a:uFillTx/>
                <a:latin typeface="+mj-lt"/>
                <a:ea typeface="+mj-ea"/>
                <a:cs typeface="+mj-cs"/>
              </a:rPr>
              <a:t> </a:t>
            </a:r>
            <a:br>
              <a:rPr kumimoji="0" lang="cs-CZ" sz="2400" b="0" i="0" u="none" strike="noStrike" kern="1200" cap="none" spc="0" normalizeH="0" baseline="0" noProof="0" dirty="0" smtClean="0">
                <a:ln>
                  <a:noFill/>
                </a:ln>
                <a:solidFill>
                  <a:srgbClr val="008AC9"/>
                </a:solidFill>
                <a:effectLst/>
                <a:uLnTx/>
                <a:uFillTx/>
                <a:latin typeface="+mj-lt"/>
                <a:ea typeface="+mj-ea"/>
                <a:cs typeface="+mj-cs"/>
              </a:rPr>
            </a:br>
            <a:r>
              <a:rPr kumimoji="0" lang="cs-CZ" sz="2400" b="0" i="0" u="none" strike="noStrike" kern="1200" cap="none" spc="0" normalizeH="0" baseline="0" noProof="0" dirty="0" smtClean="0">
                <a:ln>
                  <a:noFill/>
                </a:ln>
                <a:solidFill>
                  <a:schemeClr val="bg1"/>
                </a:solidFill>
                <a:effectLst/>
                <a:uLnTx/>
                <a:uFillTx/>
                <a:latin typeface="+mj-lt"/>
                <a:ea typeface="+mj-ea"/>
                <a:cs typeface="+mj-cs"/>
              </a:rPr>
              <a:t/>
            </a:r>
            <a:br>
              <a:rPr kumimoji="0" lang="cs-CZ" sz="2400" b="0" i="0" u="none" strike="noStrike" kern="1200" cap="none" spc="0" normalizeH="0" baseline="0" noProof="0" dirty="0" smtClean="0">
                <a:ln>
                  <a:noFill/>
                </a:ln>
                <a:solidFill>
                  <a:schemeClr val="bg1"/>
                </a:solidFill>
                <a:effectLst/>
                <a:uLnTx/>
                <a:uFillTx/>
                <a:latin typeface="+mj-lt"/>
                <a:ea typeface="+mj-ea"/>
                <a:cs typeface="+mj-cs"/>
              </a:rPr>
            </a:br>
            <a:r>
              <a:rPr kumimoji="0" lang="cs-CZ" sz="2400" b="1" i="0" u="none" strike="noStrike" kern="1200" cap="none" spc="0" normalizeH="0" baseline="0" noProof="0" dirty="0" smtClean="0">
                <a:ln>
                  <a:noFill/>
                </a:ln>
                <a:solidFill>
                  <a:srgbClr val="008AC9"/>
                </a:solidFill>
                <a:effectLst/>
                <a:uLnTx/>
                <a:uFillTx/>
                <a:latin typeface="+mj-lt"/>
                <a:ea typeface="+mj-ea"/>
                <a:cs typeface="+mj-cs"/>
              </a:rPr>
              <a:t/>
            </a:r>
            <a:br>
              <a:rPr kumimoji="0" lang="cs-CZ" sz="2400" b="1" i="0" u="none" strike="noStrike" kern="1200" cap="none" spc="0" normalizeH="0" baseline="0" noProof="0" dirty="0" smtClean="0">
                <a:ln>
                  <a:noFill/>
                </a:ln>
                <a:solidFill>
                  <a:srgbClr val="008AC9"/>
                </a:solidFill>
                <a:effectLst/>
                <a:uLnTx/>
                <a:uFillTx/>
                <a:latin typeface="+mj-lt"/>
                <a:ea typeface="+mj-ea"/>
                <a:cs typeface="+mj-cs"/>
              </a:rPr>
            </a:br>
            <a:endParaRPr kumimoji="0" lang="sk-SK" sz="2400" b="1" i="0" u="none" strike="noStrike" kern="1200" cap="none" spc="0" normalizeH="0" baseline="0" noProof="0" dirty="0">
              <a:ln>
                <a:noFill/>
              </a:ln>
              <a:solidFill>
                <a:srgbClr val="008AC9"/>
              </a:solidFill>
              <a:effectLst/>
              <a:uLnTx/>
              <a:uFillTx/>
              <a:latin typeface="+mj-lt"/>
              <a:ea typeface="+mj-ea"/>
              <a:cs typeface="+mj-cs"/>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549" b="33737"/>
          <a:stretch/>
        </p:blipFill>
        <p:spPr bwMode="auto">
          <a:xfrm>
            <a:off x="3686" y="2241036"/>
            <a:ext cx="9144000" cy="1512000"/>
          </a:xfrm>
          <a:prstGeom prst="rect">
            <a:avLst/>
          </a:prstGeom>
          <a:noFill/>
          <a:ln w="9525">
            <a:noFill/>
            <a:miter lim="800000"/>
            <a:headEnd/>
            <a:tailEnd/>
          </a:ln>
        </p:spPr>
      </p:pic>
    </p:spTree>
    <p:extLst>
      <p:ext uri="{BB962C8B-B14F-4D97-AF65-F5344CB8AC3E}">
        <p14:creationId xmlns:p14="http://schemas.microsoft.com/office/powerpoint/2010/main" val="329555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smtClean="0">
                <a:solidFill>
                  <a:prstClr val="white"/>
                </a:solidFill>
              </a:rPr>
              <a:t>How to harvest from other GISCs</a:t>
            </a:r>
            <a:endParaRPr lang="cs-CZ" sz="2500" dirty="0" smtClean="0">
              <a:solidFill>
                <a:prstClr val="black"/>
              </a:solidFill>
            </a:endParaRPr>
          </a:p>
          <a:p>
            <a:endParaRPr lang="sk-SK" dirty="0" smtClean="0">
              <a:solidFill>
                <a:prstClr val="black"/>
              </a:solidFill>
            </a:endParaRPr>
          </a:p>
        </p:txBody>
      </p:sp>
      <p:sp>
        <p:nvSpPr>
          <p:cNvPr id="8" name="Obdĺžnik 7"/>
          <p:cNvSpPr/>
          <p:nvPr/>
        </p:nvSpPr>
        <p:spPr>
          <a:xfrm>
            <a:off x="557808" y="1484784"/>
            <a:ext cx="7398568" cy="5016758"/>
          </a:xfrm>
          <a:prstGeom prst="rect">
            <a:avLst/>
          </a:prstGeom>
        </p:spPr>
        <p:txBody>
          <a:bodyPr wrap="square">
            <a:spAutoFit/>
          </a:bodyPr>
          <a:lstStyle/>
          <a:p>
            <a:r>
              <a:rPr lang="en-US" sz="2000" b="1" dirty="0" smtClean="0"/>
              <a:t>Possible approaches</a:t>
            </a:r>
          </a:p>
          <a:p>
            <a:pPr marL="342900" indent="-342900">
              <a:buFont typeface="+mj-lt"/>
              <a:buAutoNum type="arabicPeriod"/>
            </a:pPr>
            <a:r>
              <a:rPr lang="en-US" sz="2000" b="1" dirty="0" smtClean="0"/>
              <a:t>One </a:t>
            </a:r>
            <a:r>
              <a:rPr lang="en-US" sz="2000" b="1" dirty="0"/>
              <a:t>set from each GISC</a:t>
            </a:r>
            <a:endParaRPr lang="sk-SK" sz="2000" b="1" dirty="0"/>
          </a:p>
          <a:p>
            <a:pPr marL="342900" indent="-342900">
              <a:buFont typeface="+mj-lt"/>
              <a:buAutoNum type="arabicPeriod"/>
            </a:pPr>
            <a:r>
              <a:rPr lang="en-US" sz="2000" dirty="0"/>
              <a:t>All from two (three) </a:t>
            </a:r>
            <a:r>
              <a:rPr lang="en-US" sz="2000" dirty="0" smtClean="0"/>
              <a:t>nodes</a:t>
            </a:r>
          </a:p>
          <a:p>
            <a:endParaRPr lang="en-US" sz="2000" dirty="0" smtClean="0"/>
          </a:p>
          <a:p>
            <a:r>
              <a:rPr lang="en-US" sz="2000" b="1" dirty="0" smtClean="0"/>
              <a:t>Problems</a:t>
            </a:r>
          </a:p>
          <a:p>
            <a:r>
              <a:rPr lang="en-US" dirty="0"/>
              <a:t>In both cases it is necessary to handle duplicates (product descriptions) harvested from more than one center. Technically each GISC or DCPC should know its area of responsibility and include into its own set only data from this area but errors happen. Possible solutions:</a:t>
            </a:r>
            <a:endParaRPr lang="sk-SK" sz="1600" dirty="0"/>
          </a:p>
          <a:p>
            <a:pPr marL="742950" lvl="1" indent="-285750">
              <a:buFont typeface="Arial" pitchFamily="34" charset="0"/>
              <a:buChar char="•"/>
            </a:pPr>
            <a:r>
              <a:rPr lang="en-US" dirty="0"/>
              <a:t>"white list" - list of patters (with wild cards) of products for each other GISC or DCPC we are harvesting. This white list can be based on (http://www.wmo.int/pages/prog/www/WIS/centres/index_en.php) and needs to be maintained by every GISC or DCPC which harvest MD from other center.</a:t>
            </a:r>
            <a:endParaRPr lang="sk-SK" sz="1600" dirty="0"/>
          </a:p>
          <a:p>
            <a:pPr marL="742950" lvl="1" indent="-285750">
              <a:buFont typeface="Arial" pitchFamily="34" charset="0"/>
              <a:buChar char="•"/>
            </a:pPr>
            <a:r>
              <a:rPr lang="en-US" dirty="0"/>
              <a:t>duplicate elimination - newer record is better (?)</a:t>
            </a:r>
            <a:endParaRPr lang="sk-SK" sz="1600" dirty="0"/>
          </a:p>
          <a:p>
            <a:pPr marL="342900" indent="-342900">
              <a:buFont typeface="+mj-lt"/>
              <a:buAutoNum type="arabicPeriod"/>
            </a:pPr>
            <a:endParaRPr lang="sk-SK" sz="2000" dirty="0"/>
          </a:p>
          <a:p>
            <a:pPr lvl="1"/>
            <a:endParaRPr lang="en-US" sz="2000" dirty="0" smtClean="0">
              <a:solidFill>
                <a:prstClr val="black"/>
              </a:solidFill>
            </a:endParaRPr>
          </a:p>
        </p:txBody>
      </p:sp>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a:defRPr/>
            </a:pPr>
            <a:fld id="{75A2DF43-FDBE-46CC-8DC1-60B0F005D6C2}" type="slidenum">
              <a:rPr lang="sk-SK" sz="1200" smtClean="0">
                <a:solidFill>
                  <a:prstClr val="black">
                    <a:tint val="75000"/>
                  </a:prstClr>
                </a:solidFill>
              </a:rPr>
              <a:pPr>
                <a:defRPr/>
              </a:pPr>
              <a:t>7</a:t>
            </a:fld>
            <a:r>
              <a:rPr lang="sk-SK" sz="1200" dirty="0" smtClean="0">
                <a:solidFill>
                  <a:prstClr val="black">
                    <a:tint val="75000"/>
                  </a:prstClr>
                </a:solidFill>
              </a:rPr>
              <a:t> </a:t>
            </a:r>
            <a:r>
              <a:rPr lang="sk-SK" sz="1200" dirty="0" err="1" smtClean="0">
                <a:solidFill>
                  <a:prstClr val="black">
                    <a:tint val="75000"/>
                  </a:prstClr>
                </a:solidFill>
              </a:rPr>
              <a:t>of</a:t>
            </a:r>
            <a:r>
              <a:rPr lang="sk-SK" sz="1200" dirty="0" smtClean="0">
                <a:solidFill>
                  <a:prstClr val="black">
                    <a:tint val="75000"/>
                  </a:prstClr>
                </a:solidFill>
              </a:rPr>
              <a:t> 20 </a:t>
            </a:r>
            <a:endParaRPr lang="sk-SK" sz="1200" dirty="0">
              <a:solidFill>
                <a:prstClr val="black">
                  <a:tint val="75000"/>
                </a:prstClr>
              </a:solidFill>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9"/>
          <a:stretch/>
        </p:blipFill>
        <p:spPr bwMode="auto">
          <a:xfrm>
            <a:off x="7534781" y="404664"/>
            <a:ext cx="1620000" cy="720000"/>
          </a:xfrm>
          <a:prstGeom prst="rect">
            <a:avLst/>
          </a:prstGeom>
          <a:noFill/>
          <a:ln w="9525">
            <a:noFill/>
            <a:miter lim="800000"/>
            <a:headEnd/>
            <a:tailEnd/>
          </a:ln>
        </p:spPr>
      </p:pic>
      <p:pic>
        <p:nvPicPr>
          <p:cNvPr id="9"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spTree>
    <p:extLst>
      <p:ext uri="{BB962C8B-B14F-4D97-AF65-F5344CB8AC3E}">
        <p14:creationId xmlns:p14="http://schemas.microsoft.com/office/powerpoint/2010/main" val="4050674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adpis 1"/>
          <p:cNvSpPr txBox="1">
            <a:spLocks/>
          </p:cNvSpPr>
          <p:nvPr/>
        </p:nvSpPr>
        <p:spPr>
          <a:xfrm>
            <a:off x="395536" y="4221088"/>
            <a:ext cx="4824536" cy="1440160"/>
          </a:xfrm>
          <a:prstGeom prst="rect">
            <a:avLst/>
          </a:prstGeom>
        </p:spPr>
        <p:txBody>
          <a:bodyPr vert="horz" lIns="91440" tIns="45720" rIns="91440" bIns="45720" rtlCol="0" anchor="t">
            <a:noAutofit/>
          </a:bodyPr>
          <a:lstStyle/>
          <a:p>
            <a:pPr algn="r">
              <a:lnSpc>
                <a:spcPts val="3000"/>
              </a:lnSpc>
              <a:defRPr/>
            </a:pPr>
            <a:r>
              <a:rPr lang="en-US" sz="2400" dirty="0" smtClean="0">
                <a:solidFill>
                  <a:srgbClr val="008AC9"/>
                </a:solidFill>
              </a:rPr>
              <a:t>What level of redundancy is required</a:t>
            </a:r>
            <a:r>
              <a:rPr lang="cs-CZ" sz="2400" dirty="0" smtClean="0">
                <a:solidFill>
                  <a:srgbClr val="008AC9"/>
                </a:solidFill>
              </a:rPr>
              <a:t/>
            </a:r>
            <a:br>
              <a:rPr lang="cs-CZ" sz="2400" dirty="0" smtClean="0">
                <a:solidFill>
                  <a:srgbClr val="008AC9"/>
                </a:solidFill>
              </a:rPr>
            </a:br>
            <a:r>
              <a:rPr lang="cs-CZ" sz="2400" dirty="0" smtClean="0">
                <a:solidFill>
                  <a:prstClr val="white"/>
                </a:solidFill>
              </a:rPr>
              <a:t/>
            </a:r>
            <a:br>
              <a:rPr lang="cs-CZ" sz="2400" dirty="0" smtClean="0">
                <a:solidFill>
                  <a:prstClr val="white"/>
                </a:solidFill>
              </a:rPr>
            </a:br>
            <a:r>
              <a:rPr lang="cs-CZ" sz="2400" b="1" dirty="0" smtClean="0">
                <a:solidFill>
                  <a:srgbClr val="008AC9"/>
                </a:solidFill>
              </a:rPr>
              <a:t/>
            </a:r>
            <a:br>
              <a:rPr lang="cs-CZ" sz="2400" b="1" dirty="0" smtClean="0">
                <a:solidFill>
                  <a:srgbClr val="008AC9"/>
                </a:solidFill>
              </a:rPr>
            </a:br>
            <a:endParaRPr lang="sk-SK" sz="2400" b="1" dirty="0">
              <a:solidFill>
                <a:srgbClr val="008AC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241452"/>
            <a:ext cx="9144000" cy="1511709"/>
          </a:xfrm>
          <a:prstGeom prst="rect">
            <a:avLst/>
          </a:prstGeom>
          <a:noFill/>
          <a:ln w="9525">
            <a:noFill/>
            <a:miter lim="800000"/>
            <a:headEnd/>
            <a:tailEnd/>
          </a:ln>
        </p:spPr>
      </p:pic>
    </p:spTree>
    <p:extLst>
      <p:ext uri="{BB962C8B-B14F-4D97-AF65-F5344CB8AC3E}">
        <p14:creationId xmlns:p14="http://schemas.microsoft.com/office/powerpoint/2010/main" val="1106579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ĺžnik 10"/>
          <p:cNvSpPr/>
          <p:nvPr/>
        </p:nvSpPr>
        <p:spPr>
          <a:xfrm>
            <a:off x="0" y="404664"/>
            <a:ext cx="9144000" cy="720080"/>
          </a:xfrm>
          <a:prstGeom prst="rect">
            <a:avLst/>
          </a:prstGeom>
          <a:solidFill>
            <a:srgbClr val="1B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2" name="BlokTextu 11"/>
          <p:cNvSpPr txBox="1"/>
          <p:nvPr/>
        </p:nvSpPr>
        <p:spPr>
          <a:xfrm>
            <a:off x="467544" y="548680"/>
            <a:ext cx="8136904" cy="754053"/>
          </a:xfrm>
          <a:prstGeom prst="rect">
            <a:avLst/>
          </a:prstGeom>
          <a:noFill/>
        </p:spPr>
        <p:txBody>
          <a:bodyPr wrap="square" rtlCol="0">
            <a:spAutoFit/>
          </a:bodyPr>
          <a:lstStyle/>
          <a:p>
            <a:r>
              <a:rPr lang="en-US" sz="2500" dirty="0" smtClean="0">
                <a:solidFill>
                  <a:prstClr val="white"/>
                </a:solidFill>
              </a:rPr>
              <a:t>What level of redundancy is required</a:t>
            </a:r>
            <a:endParaRPr lang="cs-CZ" sz="2500" dirty="0" smtClean="0">
              <a:solidFill>
                <a:prstClr val="black"/>
              </a:solidFill>
            </a:endParaRPr>
          </a:p>
          <a:p>
            <a:endParaRPr lang="sk-SK" dirty="0" smtClean="0">
              <a:solidFill>
                <a:prstClr val="black"/>
              </a:solidFill>
            </a:endParaRPr>
          </a:p>
        </p:txBody>
      </p:sp>
      <p:sp>
        <p:nvSpPr>
          <p:cNvPr id="8" name="Obdĺžnik 7"/>
          <p:cNvSpPr/>
          <p:nvPr/>
        </p:nvSpPr>
        <p:spPr>
          <a:xfrm>
            <a:off x="557808" y="1484784"/>
            <a:ext cx="7398568" cy="4401205"/>
          </a:xfrm>
          <a:prstGeom prst="rect">
            <a:avLst/>
          </a:prstGeom>
        </p:spPr>
        <p:txBody>
          <a:bodyPr wrap="square">
            <a:spAutoFit/>
          </a:bodyPr>
          <a:lstStyle/>
          <a:p>
            <a:r>
              <a:rPr lang="en-US" sz="2000" dirty="0"/>
              <a:t>It is clear that WIS </a:t>
            </a:r>
            <a:r>
              <a:rPr lang="en-US" sz="2000" dirty="0" smtClean="0"/>
              <a:t>centers </a:t>
            </a:r>
            <a:r>
              <a:rPr lang="en-US" sz="2000" dirty="0"/>
              <a:t>needs to be highly available and therefore need duplicate power supplies, redundant data storage etc. </a:t>
            </a:r>
            <a:endParaRPr lang="en-US" sz="2000" dirty="0" smtClean="0"/>
          </a:p>
          <a:p>
            <a:pPr marL="342900" indent="-342900">
              <a:buFont typeface="Arial" pitchFamily="34" charset="0"/>
              <a:buChar char="•"/>
            </a:pPr>
            <a:r>
              <a:rPr lang="en-US" sz="2000" dirty="0" smtClean="0"/>
              <a:t>Some </a:t>
            </a:r>
            <a:r>
              <a:rPr lang="en-US" sz="2000" dirty="0" smtClean="0"/>
              <a:t>centers </a:t>
            </a:r>
            <a:r>
              <a:rPr lang="en-US" sz="2000" dirty="0"/>
              <a:t>have HA clusters with each node in different room (or even building). </a:t>
            </a:r>
            <a:r>
              <a:rPr lang="en-US" sz="2000" dirty="0" smtClean="0"/>
              <a:t>Availability </a:t>
            </a:r>
            <a:r>
              <a:rPr lang="en-US" sz="2000" dirty="0"/>
              <a:t>of 99.9% or higher. </a:t>
            </a:r>
            <a:endParaRPr lang="en-US" sz="2000" dirty="0" smtClean="0"/>
          </a:p>
          <a:p>
            <a:pPr marL="342900" indent="-342900">
              <a:buFont typeface="Arial" pitchFamily="34" charset="0"/>
              <a:buChar char="•"/>
            </a:pPr>
            <a:r>
              <a:rPr lang="en-US" sz="2000" dirty="0" smtClean="0"/>
              <a:t>Some </a:t>
            </a:r>
            <a:r>
              <a:rPr lang="en-US" sz="2000" dirty="0" smtClean="0"/>
              <a:t>centers </a:t>
            </a:r>
            <a:r>
              <a:rPr lang="en-US" sz="2000" dirty="0"/>
              <a:t>do have disaster recovery site - i.e. another identically configured system in distant location. This seems sufficient, the later (disaster recovery center) even more than sufficient. </a:t>
            </a:r>
            <a:endParaRPr lang="en-US" sz="2000" dirty="0" smtClean="0"/>
          </a:p>
          <a:p>
            <a:pPr marL="342900" indent="-342900">
              <a:buFont typeface="Arial" pitchFamily="34" charset="0"/>
              <a:buChar char="•"/>
            </a:pPr>
            <a:r>
              <a:rPr lang="en-US" sz="2000" dirty="0" smtClean="0"/>
              <a:t>Requirement </a:t>
            </a:r>
            <a:r>
              <a:rPr lang="en-US" sz="2000" dirty="0"/>
              <a:t>for GISC to GISC backup comes on top of it and without clear definition of what services are considered essential. </a:t>
            </a:r>
            <a:endParaRPr lang="en-US" sz="2000" dirty="0" smtClean="0"/>
          </a:p>
          <a:p>
            <a:pPr marL="342900" indent="-342900">
              <a:buFont typeface="Arial" pitchFamily="34" charset="0"/>
              <a:buChar char="•"/>
            </a:pPr>
            <a:endParaRPr lang="en-US" sz="2000" dirty="0"/>
          </a:p>
          <a:p>
            <a:r>
              <a:rPr lang="en-US" sz="2000" dirty="0" smtClean="0"/>
              <a:t>Having </a:t>
            </a:r>
            <a:r>
              <a:rPr lang="en-US" sz="2000" dirty="0"/>
              <a:t>cleaner definition of required service availability would help </a:t>
            </a:r>
            <a:r>
              <a:rPr lang="en-US" sz="2000" dirty="0" smtClean="0"/>
              <a:t>centers </a:t>
            </a:r>
            <a:r>
              <a:rPr lang="en-US" sz="2000" dirty="0"/>
              <a:t>to plan their infrastructure</a:t>
            </a:r>
            <a:r>
              <a:rPr lang="en-US" sz="2000" dirty="0" smtClean="0"/>
              <a:t>.</a:t>
            </a:r>
            <a:endParaRPr lang="sk-SK" sz="2000" dirty="0">
              <a:solidFill>
                <a:prstClr val="black"/>
              </a:solidFill>
            </a:endParaRPr>
          </a:p>
          <a:p>
            <a:pPr lvl="1"/>
            <a:endParaRPr lang="en-US" sz="2000" dirty="0" smtClean="0">
              <a:solidFill>
                <a:prstClr val="black"/>
              </a:solidFill>
            </a:endParaRPr>
          </a:p>
        </p:txBody>
      </p:sp>
      <p:sp>
        <p:nvSpPr>
          <p:cNvPr id="16" name="Zástupný symbol čísla snímky 14"/>
          <p:cNvSpPr txBox="1">
            <a:spLocks/>
          </p:cNvSpPr>
          <p:nvPr/>
        </p:nvSpPr>
        <p:spPr>
          <a:xfrm>
            <a:off x="467544" y="6165304"/>
            <a:ext cx="1440160" cy="421022"/>
          </a:xfrm>
          <a:prstGeom prst="rect">
            <a:avLst/>
          </a:prstGeom>
        </p:spPr>
        <p:txBody>
          <a:bodyPr vert="horz" lIns="91440" tIns="45720" rIns="91440" bIns="45720" rtlCol="0" anchor="ctr"/>
          <a:lstStyle/>
          <a:p>
            <a:pPr>
              <a:defRPr/>
            </a:pPr>
            <a:fld id="{75A2DF43-FDBE-46CC-8DC1-60B0F005D6C2}" type="slidenum">
              <a:rPr lang="sk-SK" sz="1200" smtClean="0">
                <a:solidFill>
                  <a:prstClr val="black">
                    <a:tint val="75000"/>
                  </a:prstClr>
                </a:solidFill>
              </a:rPr>
              <a:pPr>
                <a:defRPr/>
              </a:pPr>
              <a:t>9</a:t>
            </a:fld>
            <a:r>
              <a:rPr lang="sk-SK" sz="1200" dirty="0" smtClean="0">
                <a:solidFill>
                  <a:prstClr val="black">
                    <a:tint val="75000"/>
                  </a:prstClr>
                </a:solidFill>
              </a:rPr>
              <a:t> </a:t>
            </a:r>
            <a:r>
              <a:rPr lang="sk-SK" sz="1200" dirty="0" err="1" smtClean="0">
                <a:solidFill>
                  <a:prstClr val="black">
                    <a:tint val="75000"/>
                  </a:prstClr>
                </a:solidFill>
              </a:rPr>
              <a:t>of</a:t>
            </a:r>
            <a:r>
              <a:rPr lang="sk-SK" sz="1200" dirty="0" smtClean="0">
                <a:solidFill>
                  <a:prstClr val="black">
                    <a:tint val="75000"/>
                  </a:prstClr>
                </a:solidFill>
              </a:rPr>
              <a:t> 20 </a:t>
            </a:r>
            <a:endParaRPr lang="sk-SK" sz="1200" dirty="0">
              <a:solidFill>
                <a:prstClr val="black">
                  <a:tint val="75000"/>
                </a:prstClr>
              </a:solidFill>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110" r="940"/>
          <a:stretch/>
        </p:blipFill>
        <p:spPr bwMode="auto">
          <a:xfrm>
            <a:off x="7534800" y="404664"/>
            <a:ext cx="1609200" cy="720000"/>
          </a:xfrm>
          <a:prstGeom prst="rect">
            <a:avLst/>
          </a:prstGeom>
          <a:noFill/>
          <a:ln w="9525">
            <a:noFill/>
            <a:miter lim="800000"/>
            <a:headEnd/>
            <a:tailEnd/>
          </a:ln>
        </p:spPr>
      </p:pic>
      <p:pic>
        <p:nvPicPr>
          <p:cNvPr id="9"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340" y="5991822"/>
            <a:ext cx="1014658" cy="385570"/>
          </a:xfrm>
          <a:prstGeom prst="rect">
            <a:avLst/>
          </a:prstGeom>
        </p:spPr>
      </p:pic>
    </p:spTree>
    <p:extLst>
      <p:ext uri="{BB962C8B-B14F-4D97-AF65-F5344CB8AC3E}">
        <p14:creationId xmlns:p14="http://schemas.microsoft.com/office/powerpoint/2010/main" val="458697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8F16DE-1E77-4166-882B-2E61A06564F4}"/>
</file>

<file path=customXml/itemProps2.xml><?xml version="1.0" encoding="utf-8"?>
<ds:datastoreItem xmlns:ds="http://schemas.openxmlformats.org/officeDocument/2006/customXml" ds:itemID="{F8BC0024-9124-4C7F-826B-F302964377CD}"/>
</file>

<file path=customXml/itemProps3.xml><?xml version="1.0" encoding="utf-8"?>
<ds:datastoreItem xmlns:ds="http://schemas.openxmlformats.org/officeDocument/2006/customXml" ds:itemID="{B164A44D-E869-496A-8893-10EE891A3FFA}"/>
</file>

<file path=docProps/app.xml><?xml version="1.0" encoding="utf-8"?>
<Properties xmlns="http://schemas.openxmlformats.org/officeDocument/2006/extended-properties" xmlns:vt="http://schemas.openxmlformats.org/officeDocument/2006/docPropsVTypes">
  <TotalTime>1562</TotalTime>
  <Words>619</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Motív Office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Názov prezentácie produktu spoločnosti IBL</dc:title>
  <dc:creator>User</dc:creator>
  <cp:lastModifiedBy>ibl</cp:lastModifiedBy>
  <cp:revision>90</cp:revision>
  <dcterms:created xsi:type="dcterms:W3CDTF">2012-03-31T11:18:30Z</dcterms:created>
  <dcterms:modified xsi:type="dcterms:W3CDTF">2013-07-15T16:42:01Z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