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rels" ContentType="application/vnd.openxmlformats-package.relationships+xml"/>
  <Default Extension="emf" ContentType="image/x-emf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chart2.xml" ContentType="application/vnd.openxmlformats-officedocument.drawingml.char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</p:sldMasterIdLst>
  <p:notesMasterIdLst>
    <p:notesMasterId r:id="rId20"/>
  </p:notesMasterIdLst>
  <p:sldIdLst>
    <p:sldId id="355" r:id="rId3"/>
    <p:sldId id="331" r:id="rId4"/>
    <p:sldId id="357" r:id="rId5"/>
    <p:sldId id="358" r:id="rId6"/>
    <p:sldId id="359" r:id="rId7"/>
    <p:sldId id="360" r:id="rId8"/>
    <p:sldId id="362" r:id="rId9"/>
    <p:sldId id="363" r:id="rId10"/>
    <p:sldId id="367" r:id="rId11"/>
    <p:sldId id="364" r:id="rId12"/>
    <p:sldId id="366" r:id="rId13"/>
    <p:sldId id="371" r:id="rId14"/>
    <p:sldId id="372" r:id="rId15"/>
    <p:sldId id="374" r:id="rId16"/>
    <p:sldId id="373" r:id="rId17"/>
    <p:sldId id="376" r:id="rId18"/>
    <p:sldId id="375" r:id="rId19"/>
  </p:sldIdLst>
  <p:sldSz cx="9144000" cy="6858000" type="screen4x3"/>
  <p:notesSz cx="6858000" cy="9144000"/>
  <p:defaultTextStyle>
    <a:defPPr>
      <a:defRPr lang="en-GB"/>
    </a:defPPr>
    <a:lvl1pPr algn="l" rtl="0" fontAlgn="base">
      <a:lnSpc>
        <a:spcPct val="85000"/>
      </a:lnSpc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85000"/>
      </a:lnSpc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85000"/>
      </a:lnSpc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85000"/>
      </a:lnSpc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85000"/>
      </a:lnSpc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9" autoAdjust="0"/>
    <p:restoredTop sz="87024" autoAdjust="0"/>
  </p:normalViewPr>
  <p:slideViewPr>
    <p:cSldViewPr>
      <p:cViewPr varScale="1">
        <p:scale>
          <a:sx n="72" d="100"/>
          <a:sy n="72" d="100"/>
        </p:scale>
        <p:origin x="-930" y="-84"/>
      </p:cViewPr>
      <p:guideLst>
        <p:guide orient="horz" pos="2400"/>
        <p:guide orient="horz" pos="3888"/>
        <p:guide orient="horz" pos="1389"/>
        <p:guide orient="horz" pos="1180"/>
        <p:guide pos="285"/>
        <p:guide pos="5472"/>
        <p:guide pos="1184"/>
        <p:guide pos="3152"/>
        <p:guide pos="3334"/>
        <p:guide pos="35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ustomXml" Target="../customXml/item2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esktop\met_office\Met_Office\Production\ITSD\Networks\_Public_Read\Message_Switching_Services\Presentations\New_WMO_stat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desktop\met_office\Met_Office\Production\ITSD\Networks\_Public_Read\Message_Switching_Services\Presentations\New_WMO_stat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GB" dirty="0"/>
              <a:t>Daily number of messages input &amp; output</a:t>
            </a:r>
          </a:p>
        </c:rich>
      </c:tx>
      <c:layout>
        <c:manualLayout>
          <c:xMode val="edge"/>
          <c:yMode val="edge"/>
          <c:x val="0.10134436401240951"/>
          <c:y val="2.2033898305084839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7207859358841797E-2"/>
          <c:y val="0.10508474576271216"/>
          <c:w val="0.8965873836608067"/>
          <c:h val="0.76610169491525471"/>
        </c:manualLayout>
      </c:layout>
      <c:barChart>
        <c:barDir val="col"/>
        <c:grouping val="clustered"/>
        <c:ser>
          <c:idx val="1"/>
          <c:order val="0"/>
          <c:tx>
            <c:v>Messages input</c:v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'Data stats'!$A$4:$A$129</c:f>
              <c:numCache>
                <c:formatCode>mmm\-yy</c:formatCode>
                <c:ptCount val="126"/>
                <c:pt idx="0">
                  <c:v>37628</c:v>
                </c:pt>
                <c:pt idx="1">
                  <c:v>37656</c:v>
                </c:pt>
                <c:pt idx="2">
                  <c:v>37684</c:v>
                </c:pt>
                <c:pt idx="3">
                  <c:v>37712</c:v>
                </c:pt>
                <c:pt idx="4">
                  <c:v>37747</c:v>
                </c:pt>
                <c:pt idx="5">
                  <c:v>37775</c:v>
                </c:pt>
                <c:pt idx="6">
                  <c:v>37803</c:v>
                </c:pt>
                <c:pt idx="7">
                  <c:v>37838</c:v>
                </c:pt>
                <c:pt idx="8">
                  <c:v>37866</c:v>
                </c:pt>
                <c:pt idx="9">
                  <c:v>37901</c:v>
                </c:pt>
                <c:pt idx="10">
                  <c:v>37929</c:v>
                </c:pt>
                <c:pt idx="11">
                  <c:v>37957</c:v>
                </c:pt>
                <c:pt idx="12">
                  <c:v>37992</c:v>
                </c:pt>
                <c:pt idx="13">
                  <c:v>38020</c:v>
                </c:pt>
                <c:pt idx="14">
                  <c:v>38048</c:v>
                </c:pt>
                <c:pt idx="15">
                  <c:v>38083</c:v>
                </c:pt>
                <c:pt idx="16">
                  <c:v>38111</c:v>
                </c:pt>
                <c:pt idx="17">
                  <c:v>38139</c:v>
                </c:pt>
                <c:pt idx="18">
                  <c:v>38174</c:v>
                </c:pt>
                <c:pt idx="19">
                  <c:v>38202</c:v>
                </c:pt>
                <c:pt idx="20">
                  <c:v>38231</c:v>
                </c:pt>
                <c:pt idx="21">
                  <c:v>38261</c:v>
                </c:pt>
                <c:pt idx="22">
                  <c:v>38292</c:v>
                </c:pt>
                <c:pt idx="23">
                  <c:v>38322</c:v>
                </c:pt>
                <c:pt idx="24">
                  <c:v>38353</c:v>
                </c:pt>
                <c:pt idx="25">
                  <c:v>38384</c:v>
                </c:pt>
                <c:pt idx="26">
                  <c:v>38412</c:v>
                </c:pt>
                <c:pt idx="27">
                  <c:v>38443</c:v>
                </c:pt>
                <c:pt idx="28">
                  <c:v>38473</c:v>
                </c:pt>
                <c:pt idx="29">
                  <c:v>38504</c:v>
                </c:pt>
                <c:pt idx="30">
                  <c:v>38534</c:v>
                </c:pt>
                <c:pt idx="31">
                  <c:v>38565</c:v>
                </c:pt>
                <c:pt idx="32">
                  <c:v>38596</c:v>
                </c:pt>
                <c:pt idx="33">
                  <c:v>38626</c:v>
                </c:pt>
                <c:pt idx="34">
                  <c:v>38657</c:v>
                </c:pt>
                <c:pt idx="35">
                  <c:v>38687</c:v>
                </c:pt>
                <c:pt idx="36">
                  <c:v>38718</c:v>
                </c:pt>
                <c:pt idx="37">
                  <c:v>38749</c:v>
                </c:pt>
                <c:pt idx="38">
                  <c:v>38777</c:v>
                </c:pt>
                <c:pt idx="39">
                  <c:v>38808</c:v>
                </c:pt>
                <c:pt idx="40">
                  <c:v>38838</c:v>
                </c:pt>
                <c:pt idx="41">
                  <c:v>38869</c:v>
                </c:pt>
                <c:pt idx="42">
                  <c:v>38899</c:v>
                </c:pt>
                <c:pt idx="43">
                  <c:v>38930</c:v>
                </c:pt>
                <c:pt idx="44">
                  <c:v>38961</c:v>
                </c:pt>
                <c:pt idx="45">
                  <c:v>38991</c:v>
                </c:pt>
                <c:pt idx="46">
                  <c:v>39022</c:v>
                </c:pt>
                <c:pt idx="47">
                  <c:v>39052</c:v>
                </c:pt>
                <c:pt idx="48">
                  <c:v>39083</c:v>
                </c:pt>
                <c:pt idx="49">
                  <c:v>39114</c:v>
                </c:pt>
                <c:pt idx="50">
                  <c:v>39142</c:v>
                </c:pt>
                <c:pt idx="51">
                  <c:v>39173</c:v>
                </c:pt>
                <c:pt idx="52">
                  <c:v>39203</c:v>
                </c:pt>
                <c:pt idx="53">
                  <c:v>39234</c:v>
                </c:pt>
                <c:pt idx="54">
                  <c:v>39264</c:v>
                </c:pt>
                <c:pt idx="55">
                  <c:v>39295</c:v>
                </c:pt>
                <c:pt idx="56">
                  <c:v>39326</c:v>
                </c:pt>
                <c:pt idx="57">
                  <c:v>39356</c:v>
                </c:pt>
                <c:pt idx="58">
                  <c:v>39387</c:v>
                </c:pt>
                <c:pt idx="59">
                  <c:v>39417</c:v>
                </c:pt>
                <c:pt idx="60">
                  <c:v>39448</c:v>
                </c:pt>
                <c:pt idx="61">
                  <c:v>39479</c:v>
                </c:pt>
                <c:pt idx="62">
                  <c:v>39508</c:v>
                </c:pt>
                <c:pt idx="63">
                  <c:v>39539</c:v>
                </c:pt>
                <c:pt idx="64">
                  <c:v>39569</c:v>
                </c:pt>
                <c:pt idx="65">
                  <c:v>39600</c:v>
                </c:pt>
                <c:pt idx="66">
                  <c:v>39630</c:v>
                </c:pt>
                <c:pt idx="67">
                  <c:v>39661</c:v>
                </c:pt>
                <c:pt idx="68">
                  <c:v>39692</c:v>
                </c:pt>
                <c:pt idx="69">
                  <c:v>39722</c:v>
                </c:pt>
                <c:pt idx="70">
                  <c:v>39753</c:v>
                </c:pt>
                <c:pt idx="71">
                  <c:v>39783</c:v>
                </c:pt>
                <c:pt idx="72">
                  <c:v>39814</c:v>
                </c:pt>
                <c:pt idx="73">
                  <c:v>39845</c:v>
                </c:pt>
                <c:pt idx="74">
                  <c:v>39873</c:v>
                </c:pt>
                <c:pt idx="75">
                  <c:v>39904</c:v>
                </c:pt>
                <c:pt idx="76">
                  <c:v>39934</c:v>
                </c:pt>
                <c:pt idx="77">
                  <c:v>39965</c:v>
                </c:pt>
                <c:pt idx="78">
                  <c:v>39995</c:v>
                </c:pt>
                <c:pt idx="79">
                  <c:v>40026</c:v>
                </c:pt>
                <c:pt idx="80">
                  <c:v>40057</c:v>
                </c:pt>
                <c:pt idx="81">
                  <c:v>40087</c:v>
                </c:pt>
                <c:pt idx="82">
                  <c:v>40118</c:v>
                </c:pt>
                <c:pt idx="83">
                  <c:v>40148</c:v>
                </c:pt>
                <c:pt idx="84">
                  <c:v>40179</c:v>
                </c:pt>
                <c:pt idx="85">
                  <c:v>40210</c:v>
                </c:pt>
                <c:pt idx="86">
                  <c:v>40238</c:v>
                </c:pt>
                <c:pt idx="87">
                  <c:v>40269</c:v>
                </c:pt>
                <c:pt idx="88">
                  <c:v>40299</c:v>
                </c:pt>
                <c:pt idx="89">
                  <c:v>40330</c:v>
                </c:pt>
                <c:pt idx="90">
                  <c:v>40360</c:v>
                </c:pt>
                <c:pt idx="91">
                  <c:v>40391</c:v>
                </c:pt>
                <c:pt idx="92">
                  <c:v>40422</c:v>
                </c:pt>
                <c:pt idx="93">
                  <c:v>40452</c:v>
                </c:pt>
                <c:pt idx="94">
                  <c:v>40483</c:v>
                </c:pt>
                <c:pt idx="95">
                  <c:v>40513</c:v>
                </c:pt>
                <c:pt idx="96">
                  <c:v>40544</c:v>
                </c:pt>
                <c:pt idx="97">
                  <c:v>40575</c:v>
                </c:pt>
                <c:pt idx="98">
                  <c:v>40603</c:v>
                </c:pt>
                <c:pt idx="99">
                  <c:v>40634</c:v>
                </c:pt>
                <c:pt idx="100">
                  <c:v>40664</c:v>
                </c:pt>
                <c:pt idx="101">
                  <c:v>40695</c:v>
                </c:pt>
                <c:pt idx="102">
                  <c:v>40725</c:v>
                </c:pt>
                <c:pt idx="103">
                  <c:v>40756</c:v>
                </c:pt>
                <c:pt idx="104">
                  <c:v>40787</c:v>
                </c:pt>
                <c:pt idx="105">
                  <c:v>40817</c:v>
                </c:pt>
                <c:pt idx="106">
                  <c:v>40848</c:v>
                </c:pt>
                <c:pt idx="107">
                  <c:v>40878</c:v>
                </c:pt>
                <c:pt idx="108">
                  <c:v>40909</c:v>
                </c:pt>
                <c:pt idx="109">
                  <c:v>40940</c:v>
                </c:pt>
                <c:pt idx="110">
                  <c:v>40969</c:v>
                </c:pt>
                <c:pt idx="111">
                  <c:v>41000</c:v>
                </c:pt>
                <c:pt idx="112">
                  <c:v>41030</c:v>
                </c:pt>
                <c:pt idx="113">
                  <c:v>41061</c:v>
                </c:pt>
                <c:pt idx="114">
                  <c:v>41091</c:v>
                </c:pt>
                <c:pt idx="115">
                  <c:v>41122</c:v>
                </c:pt>
                <c:pt idx="116">
                  <c:v>41153</c:v>
                </c:pt>
                <c:pt idx="117">
                  <c:v>41183</c:v>
                </c:pt>
                <c:pt idx="118">
                  <c:v>41214</c:v>
                </c:pt>
                <c:pt idx="119">
                  <c:v>41244</c:v>
                </c:pt>
                <c:pt idx="120">
                  <c:v>41275</c:v>
                </c:pt>
                <c:pt idx="121">
                  <c:v>41306</c:v>
                </c:pt>
                <c:pt idx="122">
                  <c:v>41334</c:v>
                </c:pt>
                <c:pt idx="123">
                  <c:v>41365</c:v>
                </c:pt>
                <c:pt idx="124">
                  <c:v>41395</c:v>
                </c:pt>
                <c:pt idx="125">
                  <c:v>41426</c:v>
                </c:pt>
              </c:numCache>
            </c:numRef>
          </c:cat>
          <c:val>
            <c:numRef>
              <c:f>'Data stats'!$B$4:$B$129</c:f>
              <c:numCache>
                <c:formatCode>0.0</c:formatCode>
                <c:ptCount val="126"/>
                <c:pt idx="0">
                  <c:v>256.3</c:v>
                </c:pt>
                <c:pt idx="1">
                  <c:v>258.39999999999969</c:v>
                </c:pt>
                <c:pt idx="2">
                  <c:v>265.89999999999969</c:v>
                </c:pt>
                <c:pt idx="3">
                  <c:v>262.5</c:v>
                </c:pt>
                <c:pt idx="4">
                  <c:v>263.7</c:v>
                </c:pt>
                <c:pt idx="5">
                  <c:v>261.7</c:v>
                </c:pt>
                <c:pt idx="6">
                  <c:v>262.89999999999969</c:v>
                </c:pt>
                <c:pt idx="7">
                  <c:v>268</c:v>
                </c:pt>
                <c:pt idx="8">
                  <c:v>265.5</c:v>
                </c:pt>
                <c:pt idx="9">
                  <c:v>270.60000000000002</c:v>
                </c:pt>
                <c:pt idx="10">
                  <c:v>277.39999999999969</c:v>
                </c:pt>
                <c:pt idx="11">
                  <c:v>294.8</c:v>
                </c:pt>
                <c:pt idx="12">
                  <c:v>287</c:v>
                </c:pt>
                <c:pt idx="13">
                  <c:v>285.10000000000002</c:v>
                </c:pt>
                <c:pt idx="14">
                  <c:v>288.39999999999969</c:v>
                </c:pt>
                <c:pt idx="15">
                  <c:v>290</c:v>
                </c:pt>
                <c:pt idx="16">
                  <c:v>290.5</c:v>
                </c:pt>
                <c:pt idx="17">
                  <c:v>300.7</c:v>
                </c:pt>
                <c:pt idx="18">
                  <c:v>297.39999999999969</c:v>
                </c:pt>
                <c:pt idx="19">
                  <c:v>300.89999999999969</c:v>
                </c:pt>
                <c:pt idx="20">
                  <c:v>295.7</c:v>
                </c:pt>
                <c:pt idx="21">
                  <c:v>300.7</c:v>
                </c:pt>
                <c:pt idx="22">
                  <c:v>306.5</c:v>
                </c:pt>
                <c:pt idx="23">
                  <c:v>312.7</c:v>
                </c:pt>
                <c:pt idx="24">
                  <c:v>316.5</c:v>
                </c:pt>
                <c:pt idx="25">
                  <c:v>322.5</c:v>
                </c:pt>
                <c:pt idx="26">
                  <c:v>330.6</c:v>
                </c:pt>
                <c:pt idx="27">
                  <c:v>333.6</c:v>
                </c:pt>
                <c:pt idx="28">
                  <c:v>355</c:v>
                </c:pt>
                <c:pt idx="29">
                  <c:v>373.5</c:v>
                </c:pt>
                <c:pt idx="30">
                  <c:v>376.1</c:v>
                </c:pt>
                <c:pt idx="31">
                  <c:v>363.4</c:v>
                </c:pt>
                <c:pt idx="32">
                  <c:v>376.7</c:v>
                </c:pt>
                <c:pt idx="33">
                  <c:v>385.3</c:v>
                </c:pt>
                <c:pt idx="34">
                  <c:v>381.3</c:v>
                </c:pt>
                <c:pt idx="35">
                  <c:v>391.13</c:v>
                </c:pt>
                <c:pt idx="36">
                  <c:v>382.8</c:v>
                </c:pt>
                <c:pt idx="37">
                  <c:v>385.2</c:v>
                </c:pt>
                <c:pt idx="38">
                  <c:v>383.5</c:v>
                </c:pt>
                <c:pt idx="39">
                  <c:v>383.5</c:v>
                </c:pt>
                <c:pt idx="40">
                  <c:v>377.4</c:v>
                </c:pt>
                <c:pt idx="41">
                  <c:v>383.8</c:v>
                </c:pt>
                <c:pt idx="42">
                  <c:v>388.6</c:v>
                </c:pt>
                <c:pt idx="43">
                  <c:v>392.7</c:v>
                </c:pt>
                <c:pt idx="44">
                  <c:v>393.5</c:v>
                </c:pt>
                <c:pt idx="45">
                  <c:v>381.45</c:v>
                </c:pt>
                <c:pt idx="46">
                  <c:v>401.7</c:v>
                </c:pt>
                <c:pt idx="47">
                  <c:v>408.6</c:v>
                </c:pt>
                <c:pt idx="48">
                  <c:v>399.7</c:v>
                </c:pt>
                <c:pt idx="49">
                  <c:v>413.3</c:v>
                </c:pt>
                <c:pt idx="50">
                  <c:v>418.5</c:v>
                </c:pt>
                <c:pt idx="51">
                  <c:v>408.7</c:v>
                </c:pt>
                <c:pt idx="52">
                  <c:v>436.8</c:v>
                </c:pt>
                <c:pt idx="53">
                  <c:v>422.9</c:v>
                </c:pt>
                <c:pt idx="54">
                  <c:v>423.5</c:v>
                </c:pt>
                <c:pt idx="55">
                  <c:v>493.4</c:v>
                </c:pt>
                <c:pt idx="56">
                  <c:v>485.4</c:v>
                </c:pt>
                <c:pt idx="57">
                  <c:v>440.5</c:v>
                </c:pt>
                <c:pt idx="58">
                  <c:v>499.7</c:v>
                </c:pt>
                <c:pt idx="59">
                  <c:v>567.29999999999995</c:v>
                </c:pt>
                <c:pt idx="60">
                  <c:v>560.6</c:v>
                </c:pt>
                <c:pt idx="61">
                  <c:v>585.70000000000005</c:v>
                </c:pt>
                <c:pt idx="62">
                  <c:v>588.20000000000005</c:v>
                </c:pt>
                <c:pt idx="63">
                  <c:v>575.29999999999995</c:v>
                </c:pt>
                <c:pt idx="64">
                  <c:v>569.70000000000005</c:v>
                </c:pt>
                <c:pt idx="65">
                  <c:v>573.6</c:v>
                </c:pt>
                <c:pt idx="66">
                  <c:v>569.1</c:v>
                </c:pt>
                <c:pt idx="67">
                  <c:v>555.9</c:v>
                </c:pt>
                <c:pt idx="68">
                  <c:v>567.79999999999995</c:v>
                </c:pt>
                <c:pt idx="69">
                  <c:v>576.70000000000005</c:v>
                </c:pt>
                <c:pt idx="70">
                  <c:v>604.5</c:v>
                </c:pt>
                <c:pt idx="71">
                  <c:v>632.20000000000005</c:v>
                </c:pt>
                <c:pt idx="72">
                  <c:v>640.6</c:v>
                </c:pt>
                <c:pt idx="73">
                  <c:v>632.79999999999995</c:v>
                </c:pt>
                <c:pt idx="74">
                  <c:v>636.4</c:v>
                </c:pt>
                <c:pt idx="75">
                  <c:v>655.8</c:v>
                </c:pt>
                <c:pt idx="76">
                  <c:v>678.6</c:v>
                </c:pt>
                <c:pt idx="77">
                  <c:v>675.9</c:v>
                </c:pt>
                <c:pt idx="78">
                  <c:v>645.5</c:v>
                </c:pt>
                <c:pt idx="79">
                  <c:v>637</c:v>
                </c:pt>
                <c:pt idx="80">
                  <c:v>670.3</c:v>
                </c:pt>
                <c:pt idx="81">
                  <c:v>735.2</c:v>
                </c:pt>
                <c:pt idx="82">
                  <c:v>762.6</c:v>
                </c:pt>
                <c:pt idx="83">
                  <c:v>733.1</c:v>
                </c:pt>
                <c:pt idx="84">
                  <c:v>700.2</c:v>
                </c:pt>
                <c:pt idx="85">
                  <c:v>726.9</c:v>
                </c:pt>
                <c:pt idx="86">
                  <c:v>720.1</c:v>
                </c:pt>
                <c:pt idx="87">
                  <c:v>715.3</c:v>
                </c:pt>
                <c:pt idx="88">
                  <c:v>726.1</c:v>
                </c:pt>
                <c:pt idx="89">
                  <c:v>733.3</c:v>
                </c:pt>
                <c:pt idx="90">
                  <c:v>723</c:v>
                </c:pt>
                <c:pt idx="91">
                  <c:v>724.7</c:v>
                </c:pt>
                <c:pt idx="92">
                  <c:v>742.2</c:v>
                </c:pt>
                <c:pt idx="93">
                  <c:v>749.2</c:v>
                </c:pt>
                <c:pt idx="94">
                  <c:v>783.4</c:v>
                </c:pt>
                <c:pt idx="95">
                  <c:v>783.9</c:v>
                </c:pt>
                <c:pt idx="96">
                  <c:v>803.8</c:v>
                </c:pt>
                <c:pt idx="97">
                  <c:v>800.1</c:v>
                </c:pt>
                <c:pt idx="98">
                  <c:v>804.8</c:v>
                </c:pt>
                <c:pt idx="99">
                  <c:v>991.7</c:v>
                </c:pt>
                <c:pt idx="100">
                  <c:v>1022.2</c:v>
                </c:pt>
                <c:pt idx="101">
                  <c:v>1153.0999999999999</c:v>
                </c:pt>
                <c:pt idx="102">
                  <c:v>1131.3</c:v>
                </c:pt>
                <c:pt idx="103">
                  <c:v>1109.5</c:v>
                </c:pt>
                <c:pt idx="104">
                  <c:v>1177.8</c:v>
                </c:pt>
                <c:pt idx="105">
                  <c:v>931.3</c:v>
                </c:pt>
                <c:pt idx="106">
                  <c:v>952.3</c:v>
                </c:pt>
                <c:pt idx="107">
                  <c:v>958.9</c:v>
                </c:pt>
                <c:pt idx="108">
                  <c:v>945.7</c:v>
                </c:pt>
                <c:pt idx="109">
                  <c:v>953.2</c:v>
                </c:pt>
                <c:pt idx="110">
                  <c:v>946.4</c:v>
                </c:pt>
                <c:pt idx="111">
                  <c:v>951.3</c:v>
                </c:pt>
                <c:pt idx="112">
                  <c:v>949.2</c:v>
                </c:pt>
                <c:pt idx="113">
                  <c:v>949.8</c:v>
                </c:pt>
                <c:pt idx="114">
                  <c:v>970.7</c:v>
                </c:pt>
                <c:pt idx="115">
                  <c:v>1070.7</c:v>
                </c:pt>
                <c:pt idx="116">
                  <c:v>1065.5999999999999</c:v>
                </c:pt>
                <c:pt idx="117">
                  <c:v>1085.5999999999999</c:v>
                </c:pt>
                <c:pt idx="118">
                  <c:v>1079.5</c:v>
                </c:pt>
                <c:pt idx="119">
                  <c:v>1172.3</c:v>
                </c:pt>
                <c:pt idx="120">
                  <c:v>1086.5</c:v>
                </c:pt>
                <c:pt idx="121">
                  <c:v>1084</c:v>
                </c:pt>
                <c:pt idx="122">
                  <c:v>1090.5</c:v>
                </c:pt>
                <c:pt idx="123">
                  <c:v>1120.5</c:v>
                </c:pt>
                <c:pt idx="124">
                  <c:v>1108.2</c:v>
                </c:pt>
                <c:pt idx="125">
                  <c:v>1305.9000000000001</c:v>
                </c:pt>
              </c:numCache>
            </c:numRef>
          </c:val>
        </c:ser>
        <c:axId val="97833344"/>
        <c:axId val="97835264"/>
      </c:barChart>
      <c:lineChart>
        <c:grouping val="standard"/>
        <c:ser>
          <c:idx val="0"/>
          <c:order val="1"/>
          <c:tx>
            <c:v>Messages output</c:v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numRef>
              <c:f>'Data stats'!$A$4:$A$129</c:f>
              <c:numCache>
                <c:formatCode>mmm\-yy</c:formatCode>
                <c:ptCount val="126"/>
                <c:pt idx="0">
                  <c:v>37628</c:v>
                </c:pt>
                <c:pt idx="1">
                  <c:v>37656</c:v>
                </c:pt>
                <c:pt idx="2">
                  <c:v>37684</c:v>
                </c:pt>
                <c:pt idx="3">
                  <c:v>37712</c:v>
                </c:pt>
                <c:pt idx="4">
                  <c:v>37747</c:v>
                </c:pt>
                <c:pt idx="5">
                  <c:v>37775</c:v>
                </c:pt>
                <c:pt idx="6">
                  <c:v>37803</c:v>
                </c:pt>
                <c:pt idx="7">
                  <c:v>37838</c:v>
                </c:pt>
                <c:pt idx="8">
                  <c:v>37866</c:v>
                </c:pt>
                <c:pt idx="9">
                  <c:v>37901</c:v>
                </c:pt>
                <c:pt idx="10">
                  <c:v>37929</c:v>
                </c:pt>
                <c:pt idx="11">
                  <c:v>37957</c:v>
                </c:pt>
                <c:pt idx="12">
                  <c:v>37992</c:v>
                </c:pt>
                <c:pt idx="13">
                  <c:v>38020</c:v>
                </c:pt>
                <c:pt idx="14">
                  <c:v>38048</c:v>
                </c:pt>
                <c:pt idx="15">
                  <c:v>38083</c:v>
                </c:pt>
                <c:pt idx="16">
                  <c:v>38111</c:v>
                </c:pt>
                <c:pt idx="17">
                  <c:v>38139</c:v>
                </c:pt>
                <c:pt idx="18">
                  <c:v>38174</c:v>
                </c:pt>
                <c:pt idx="19">
                  <c:v>38202</c:v>
                </c:pt>
                <c:pt idx="20">
                  <c:v>38231</c:v>
                </c:pt>
                <c:pt idx="21">
                  <c:v>38261</c:v>
                </c:pt>
                <c:pt idx="22">
                  <c:v>38292</c:v>
                </c:pt>
                <c:pt idx="23">
                  <c:v>38322</c:v>
                </c:pt>
                <c:pt idx="24">
                  <c:v>38353</c:v>
                </c:pt>
                <c:pt idx="25">
                  <c:v>38384</c:v>
                </c:pt>
                <c:pt idx="26">
                  <c:v>38412</c:v>
                </c:pt>
                <c:pt idx="27">
                  <c:v>38443</c:v>
                </c:pt>
                <c:pt idx="28">
                  <c:v>38473</c:v>
                </c:pt>
                <c:pt idx="29">
                  <c:v>38504</c:v>
                </c:pt>
                <c:pt idx="30">
                  <c:v>38534</c:v>
                </c:pt>
                <c:pt idx="31">
                  <c:v>38565</c:v>
                </c:pt>
                <c:pt idx="32">
                  <c:v>38596</c:v>
                </c:pt>
                <c:pt idx="33">
                  <c:v>38626</c:v>
                </c:pt>
                <c:pt idx="34">
                  <c:v>38657</c:v>
                </c:pt>
                <c:pt idx="35">
                  <c:v>38687</c:v>
                </c:pt>
                <c:pt idx="36">
                  <c:v>38718</c:v>
                </c:pt>
                <c:pt idx="37">
                  <c:v>38749</c:v>
                </c:pt>
                <c:pt idx="38">
                  <c:v>38777</c:v>
                </c:pt>
                <c:pt idx="39">
                  <c:v>38808</c:v>
                </c:pt>
                <c:pt idx="40">
                  <c:v>38838</c:v>
                </c:pt>
                <c:pt idx="41">
                  <c:v>38869</c:v>
                </c:pt>
                <c:pt idx="42">
                  <c:v>38899</c:v>
                </c:pt>
                <c:pt idx="43">
                  <c:v>38930</c:v>
                </c:pt>
                <c:pt idx="44">
                  <c:v>38961</c:v>
                </c:pt>
                <c:pt idx="45">
                  <c:v>38991</c:v>
                </c:pt>
                <c:pt idx="46">
                  <c:v>39022</c:v>
                </c:pt>
                <c:pt idx="47">
                  <c:v>39052</c:v>
                </c:pt>
                <c:pt idx="48">
                  <c:v>39083</c:v>
                </c:pt>
                <c:pt idx="49">
                  <c:v>39114</c:v>
                </c:pt>
                <c:pt idx="50">
                  <c:v>39142</c:v>
                </c:pt>
                <c:pt idx="51">
                  <c:v>39173</c:v>
                </c:pt>
                <c:pt idx="52">
                  <c:v>39203</c:v>
                </c:pt>
                <c:pt idx="53">
                  <c:v>39234</c:v>
                </c:pt>
                <c:pt idx="54">
                  <c:v>39264</c:v>
                </c:pt>
                <c:pt idx="55">
                  <c:v>39295</c:v>
                </c:pt>
                <c:pt idx="56">
                  <c:v>39326</c:v>
                </c:pt>
                <c:pt idx="57">
                  <c:v>39356</c:v>
                </c:pt>
                <c:pt idx="58">
                  <c:v>39387</c:v>
                </c:pt>
                <c:pt idx="59">
                  <c:v>39417</c:v>
                </c:pt>
                <c:pt idx="60">
                  <c:v>39448</c:v>
                </c:pt>
                <c:pt idx="61">
                  <c:v>39479</c:v>
                </c:pt>
                <c:pt idx="62">
                  <c:v>39508</c:v>
                </c:pt>
                <c:pt idx="63">
                  <c:v>39539</c:v>
                </c:pt>
                <c:pt idx="64">
                  <c:v>39569</c:v>
                </c:pt>
                <c:pt idx="65">
                  <c:v>39600</c:v>
                </c:pt>
                <c:pt idx="66">
                  <c:v>39630</c:v>
                </c:pt>
                <c:pt idx="67">
                  <c:v>39661</c:v>
                </c:pt>
                <c:pt idx="68">
                  <c:v>39692</c:v>
                </c:pt>
                <c:pt idx="69">
                  <c:v>39722</c:v>
                </c:pt>
                <c:pt idx="70">
                  <c:v>39753</c:v>
                </c:pt>
                <c:pt idx="71">
                  <c:v>39783</c:v>
                </c:pt>
                <c:pt idx="72">
                  <c:v>39814</c:v>
                </c:pt>
                <c:pt idx="73">
                  <c:v>39845</c:v>
                </c:pt>
                <c:pt idx="74">
                  <c:v>39873</c:v>
                </c:pt>
                <c:pt idx="75">
                  <c:v>39904</c:v>
                </c:pt>
                <c:pt idx="76">
                  <c:v>39934</c:v>
                </c:pt>
                <c:pt idx="77">
                  <c:v>39965</c:v>
                </c:pt>
                <c:pt idx="78">
                  <c:v>39995</c:v>
                </c:pt>
                <c:pt idx="79">
                  <c:v>40026</c:v>
                </c:pt>
                <c:pt idx="80">
                  <c:v>40057</c:v>
                </c:pt>
                <c:pt idx="81">
                  <c:v>40087</c:v>
                </c:pt>
                <c:pt idx="82">
                  <c:v>40118</c:v>
                </c:pt>
                <c:pt idx="83">
                  <c:v>40148</c:v>
                </c:pt>
                <c:pt idx="84">
                  <c:v>40179</c:v>
                </c:pt>
                <c:pt idx="85">
                  <c:v>40210</c:v>
                </c:pt>
                <c:pt idx="86">
                  <c:v>40238</c:v>
                </c:pt>
                <c:pt idx="87">
                  <c:v>40269</c:v>
                </c:pt>
                <c:pt idx="88">
                  <c:v>40299</c:v>
                </c:pt>
                <c:pt idx="89">
                  <c:v>40330</c:v>
                </c:pt>
                <c:pt idx="90">
                  <c:v>40360</c:v>
                </c:pt>
                <c:pt idx="91">
                  <c:v>40391</c:v>
                </c:pt>
                <c:pt idx="92">
                  <c:v>40422</c:v>
                </c:pt>
                <c:pt idx="93">
                  <c:v>40452</c:v>
                </c:pt>
                <c:pt idx="94">
                  <c:v>40483</c:v>
                </c:pt>
                <c:pt idx="95">
                  <c:v>40513</c:v>
                </c:pt>
                <c:pt idx="96">
                  <c:v>40544</c:v>
                </c:pt>
                <c:pt idx="97">
                  <c:v>40575</c:v>
                </c:pt>
                <c:pt idx="98">
                  <c:v>40603</c:v>
                </c:pt>
                <c:pt idx="99">
                  <c:v>40634</c:v>
                </c:pt>
                <c:pt idx="100">
                  <c:v>40664</c:v>
                </c:pt>
                <c:pt idx="101">
                  <c:v>40695</c:v>
                </c:pt>
                <c:pt idx="102">
                  <c:v>40725</c:v>
                </c:pt>
                <c:pt idx="103">
                  <c:v>40756</c:v>
                </c:pt>
                <c:pt idx="104">
                  <c:v>40787</c:v>
                </c:pt>
                <c:pt idx="105">
                  <c:v>40817</c:v>
                </c:pt>
                <c:pt idx="106">
                  <c:v>40848</c:v>
                </c:pt>
                <c:pt idx="107">
                  <c:v>40878</c:v>
                </c:pt>
                <c:pt idx="108">
                  <c:v>40909</c:v>
                </c:pt>
                <c:pt idx="109">
                  <c:v>40940</c:v>
                </c:pt>
                <c:pt idx="110">
                  <c:v>40969</c:v>
                </c:pt>
                <c:pt idx="111">
                  <c:v>41000</c:v>
                </c:pt>
                <c:pt idx="112">
                  <c:v>41030</c:v>
                </c:pt>
                <c:pt idx="113">
                  <c:v>41061</c:v>
                </c:pt>
                <c:pt idx="114">
                  <c:v>41091</c:v>
                </c:pt>
                <c:pt idx="115">
                  <c:v>41122</c:v>
                </c:pt>
                <c:pt idx="116">
                  <c:v>41153</c:v>
                </c:pt>
                <c:pt idx="117">
                  <c:v>41183</c:v>
                </c:pt>
                <c:pt idx="118">
                  <c:v>41214</c:v>
                </c:pt>
                <c:pt idx="119">
                  <c:v>41244</c:v>
                </c:pt>
                <c:pt idx="120">
                  <c:v>41275</c:v>
                </c:pt>
                <c:pt idx="121">
                  <c:v>41306</c:v>
                </c:pt>
                <c:pt idx="122">
                  <c:v>41334</c:v>
                </c:pt>
                <c:pt idx="123">
                  <c:v>41365</c:v>
                </c:pt>
                <c:pt idx="124">
                  <c:v>41395</c:v>
                </c:pt>
                <c:pt idx="125">
                  <c:v>41426</c:v>
                </c:pt>
              </c:numCache>
            </c:numRef>
          </c:cat>
          <c:val>
            <c:numRef>
              <c:f>'Data stats'!$D$4:$D$129</c:f>
              <c:numCache>
                <c:formatCode>0.0</c:formatCode>
                <c:ptCount val="126"/>
                <c:pt idx="0">
                  <c:v>1707.7</c:v>
                </c:pt>
                <c:pt idx="1">
                  <c:v>1633.2</c:v>
                </c:pt>
                <c:pt idx="2">
                  <c:v>1643.3</c:v>
                </c:pt>
                <c:pt idx="3">
                  <c:v>2011.5</c:v>
                </c:pt>
                <c:pt idx="4">
                  <c:v>2029.7</c:v>
                </c:pt>
                <c:pt idx="5">
                  <c:v>2054.3000000000002</c:v>
                </c:pt>
                <c:pt idx="6">
                  <c:v>2143.5</c:v>
                </c:pt>
                <c:pt idx="7">
                  <c:v>2133.9</c:v>
                </c:pt>
                <c:pt idx="8">
                  <c:v>2304.6999999999998</c:v>
                </c:pt>
                <c:pt idx="9">
                  <c:v>2048</c:v>
                </c:pt>
                <c:pt idx="10">
                  <c:v>2641.2</c:v>
                </c:pt>
                <c:pt idx="11">
                  <c:v>2761.4</c:v>
                </c:pt>
                <c:pt idx="12">
                  <c:v>2777.3</c:v>
                </c:pt>
                <c:pt idx="13">
                  <c:v>2592.5</c:v>
                </c:pt>
                <c:pt idx="14">
                  <c:v>2699</c:v>
                </c:pt>
                <c:pt idx="15">
                  <c:v>2789</c:v>
                </c:pt>
                <c:pt idx="16">
                  <c:v>2783.3</c:v>
                </c:pt>
                <c:pt idx="17">
                  <c:v>2897.6</c:v>
                </c:pt>
                <c:pt idx="18">
                  <c:v>2978.3</c:v>
                </c:pt>
                <c:pt idx="19">
                  <c:v>2742.9</c:v>
                </c:pt>
                <c:pt idx="20">
                  <c:v>2938</c:v>
                </c:pt>
                <c:pt idx="21">
                  <c:v>2943.4</c:v>
                </c:pt>
                <c:pt idx="22">
                  <c:v>3163</c:v>
                </c:pt>
                <c:pt idx="23">
                  <c:v>3047.8</c:v>
                </c:pt>
                <c:pt idx="24">
                  <c:v>3073.7</c:v>
                </c:pt>
                <c:pt idx="25">
                  <c:v>3134.2</c:v>
                </c:pt>
                <c:pt idx="26">
                  <c:v>3294.6</c:v>
                </c:pt>
                <c:pt idx="27">
                  <c:v>3276.2</c:v>
                </c:pt>
                <c:pt idx="28">
                  <c:v>3272.2</c:v>
                </c:pt>
                <c:pt idx="29">
                  <c:v>3420.3</c:v>
                </c:pt>
                <c:pt idx="30">
                  <c:v>3701.2</c:v>
                </c:pt>
                <c:pt idx="31">
                  <c:v>3546.6</c:v>
                </c:pt>
                <c:pt idx="32">
                  <c:v>3742.4</c:v>
                </c:pt>
                <c:pt idx="33">
                  <c:v>3678.6</c:v>
                </c:pt>
                <c:pt idx="34">
                  <c:v>3754.7</c:v>
                </c:pt>
                <c:pt idx="35">
                  <c:v>3864.7</c:v>
                </c:pt>
                <c:pt idx="36">
                  <c:v>4299.3</c:v>
                </c:pt>
                <c:pt idx="37">
                  <c:v>4553.6000000000004</c:v>
                </c:pt>
                <c:pt idx="38">
                  <c:v>4570.4000000000005</c:v>
                </c:pt>
                <c:pt idx="39">
                  <c:v>4817.1000000000004</c:v>
                </c:pt>
                <c:pt idx="40">
                  <c:v>4697.4000000000005</c:v>
                </c:pt>
                <c:pt idx="41">
                  <c:v>4572.2</c:v>
                </c:pt>
                <c:pt idx="42">
                  <c:v>4487.7</c:v>
                </c:pt>
                <c:pt idx="43">
                  <c:v>4245</c:v>
                </c:pt>
                <c:pt idx="44">
                  <c:v>4397.7</c:v>
                </c:pt>
                <c:pt idx="45">
                  <c:v>4171.8</c:v>
                </c:pt>
                <c:pt idx="46">
                  <c:v>4424.3</c:v>
                </c:pt>
                <c:pt idx="47">
                  <c:v>4634.3</c:v>
                </c:pt>
                <c:pt idx="48">
                  <c:v>4447.8</c:v>
                </c:pt>
                <c:pt idx="49">
                  <c:v>4662.7</c:v>
                </c:pt>
                <c:pt idx="50">
                  <c:v>4597.6000000000004</c:v>
                </c:pt>
                <c:pt idx="51">
                  <c:v>4305.8</c:v>
                </c:pt>
                <c:pt idx="52">
                  <c:v>4525.1000000000004</c:v>
                </c:pt>
                <c:pt idx="53">
                  <c:v>4704.8</c:v>
                </c:pt>
                <c:pt idx="54">
                  <c:v>4721.1000000000004</c:v>
                </c:pt>
                <c:pt idx="55">
                  <c:v>4861.7</c:v>
                </c:pt>
                <c:pt idx="56">
                  <c:v>4709.9000000000005</c:v>
                </c:pt>
                <c:pt idx="57">
                  <c:v>4803.5</c:v>
                </c:pt>
                <c:pt idx="58">
                  <c:v>4888.3</c:v>
                </c:pt>
                <c:pt idx="59">
                  <c:v>5089.1000000000004</c:v>
                </c:pt>
                <c:pt idx="60">
                  <c:v>4982.3</c:v>
                </c:pt>
                <c:pt idx="61">
                  <c:v>5012.5</c:v>
                </c:pt>
                <c:pt idx="62">
                  <c:v>5080</c:v>
                </c:pt>
                <c:pt idx="63">
                  <c:v>5015.3</c:v>
                </c:pt>
                <c:pt idx="64">
                  <c:v>4926.2</c:v>
                </c:pt>
                <c:pt idx="65">
                  <c:v>4956.3</c:v>
                </c:pt>
                <c:pt idx="66">
                  <c:v>4920.4000000000005</c:v>
                </c:pt>
                <c:pt idx="67">
                  <c:v>5270.7</c:v>
                </c:pt>
                <c:pt idx="68">
                  <c:v>5078.4000000000005</c:v>
                </c:pt>
                <c:pt idx="69">
                  <c:v>4599.3</c:v>
                </c:pt>
                <c:pt idx="70">
                  <c:v>5220.7</c:v>
                </c:pt>
                <c:pt idx="71">
                  <c:v>5308.2</c:v>
                </c:pt>
                <c:pt idx="72">
                  <c:v>5344.1</c:v>
                </c:pt>
                <c:pt idx="73">
                  <c:v>5240.6000000000004</c:v>
                </c:pt>
                <c:pt idx="74">
                  <c:v>5309.3</c:v>
                </c:pt>
                <c:pt idx="75">
                  <c:v>5435.9</c:v>
                </c:pt>
                <c:pt idx="76">
                  <c:v>5421.4</c:v>
                </c:pt>
                <c:pt idx="77">
                  <c:v>5307.5</c:v>
                </c:pt>
                <c:pt idx="78">
                  <c:v>5160.8</c:v>
                </c:pt>
                <c:pt idx="79">
                  <c:v>5137.5</c:v>
                </c:pt>
                <c:pt idx="80">
                  <c:v>5233.1000000000004</c:v>
                </c:pt>
                <c:pt idx="81">
                  <c:v>5338.7</c:v>
                </c:pt>
                <c:pt idx="82">
                  <c:v>5511.6</c:v>
                </c:pt>
                <c:pt idx="83">
                  <c:v>5428.7</c:v>
                </c:pt>
                <c:pt idx="84">
                  <c:v>5374.5</c:v>
                </c:pt>
                <c:pt idx="85">
                  <c:v>5474.1</c:v>
                </c:pt>
                <c:pt idx="86">
                  <c:v>5373.4</c:v>
                </c:pt>
                <c:pt idx="87">
                  <c:v>5122.9000000000005</c:v>
                </c:pt>
                <c:pt idx="88">
                  <c:v>5358.8</c:v>
                </c:pt>
                <c:pt idx="89">
                  <c:v>5532.3</c:v>
                </c:pt>
                <c:pt idx="90">
                  <c:v>5461.4</c:v>
                </c:pt>
                <c:pt idx="91">
                  <c:v>5575.7</c:v>
                </c:pt>
                <c:pt idx="92">
                  <c:v>5439.1</c:v>
                </c:pt>
                <c:pt idx="93">
                  <c:v>5814.8</c:v>
                </c:pt>
                <c:pt idx="94">
                  <c:v>6261</c:v>
                </c:pt>
                <c:pt idx="95">
                  <c:v>6514.1</c:v>
                </c:pt>
                <c:pt idx="96">
                  <c:v>5652.6</c:v>
                </c:pt>
                <c:pt idx="97">
                  <c:v>6409.1</c:v>
                </c:pt>
                <c:pt idx="98">
                  <c:v>4965.6000000000004</c:v>
                </c:pt>
                <c:pt idx="99">
                  <c:v>9775.7999999999829</c:v>
                </c:pt>
                <c:pt idx="100">
                  <c:v>10493.6</c:v>
                </c:pt>
                <c:pt idx="101">
                  <c:v>11037.4</c:v>
                </c:pt>
                <c:pt idx="102">
                  <c:v>11397</c:v>
                </c:pt>
                <c:pt idx="103">
                  <c:v>11147.7</c:v>
                </c:pt>
                <c:pt idx="104">
                  <c:v>11553.8</c:v>
                </c:pt>
                <c:pt idx="105">
                  <c:v>11606.4</c:v>
                </c:pt>
                <c:pt idx="106">
                  <c:v>11925.6</c:v>
                </c:pt>
                <c:pt idx="107">
                  <c:v>11818.5</c:v>
                </c:pt>
                <c:pt idx="108">
                  <c:v>11724.5</c:v>
                </c:pt>
                <c:pt idx="109">
                  <c:v>11720.3</c:v>
                </c:pt>
                <c:pt idx="110">
                  <c:v>12901.8</c:v>
                </c:pt>
                <c:pt idx="111">
                  <c:v>12147.8</c:v>
                </c:pt>
                <c:pt idx="112">
                  <c:v>11917.5</c:v>
                </c:pt>
                <c:pt idx="113">
                  <c:v>11839.1</c:v>
                </c:pt>
                <c:pt idx="114">
                  <c:v>13364.1</c:v>
                </c:pt>
                <c:pt idx="115">
                  <c:v>14990.8</c:v>
                </c:pt>
                <c:pt idx="116">
                  <c:v>14608.7</c:v>
                </c:pt>
                <c:pt idx="117">
                  <c:v>14889.1</c:v>
                </c:pt>
                <c:pt idx="118">
                  <c:v>14938.2</c:v>
                </c:pt>
                <c:pt idx="119">
                  <c:v>15421.6</c:v>
                </c:pt>
                <c:pt idx="120">
                  <c:v>14563.3</c:v>
                </c:pt>
                <c:pt idx="121">
                  <c:v>14993.7</c:v>
                </c:pt>
                <c:pt idx="122">
                  <c:v>15224</c:v>
                </c:pt>
                <c:pt idx="123">
                  <c:v>15333.6</c:v>
                </c:pt>
                <c:pt idx="124">
                  <c:v>15236.1</c:v>
                </c:pt>
                <c:pt idx="125">
                  <c:v>15891.8</c:v>
                </c:pt>
              </c:numCache>
            </c:numRef>
          </c:val>
        </c:ser>
        <c:marker val="1"/>
        <c:axId val="99492224"/>
        <c:axId val="99493760"/>
      </c:lineChart>
      <c:catAx>
        <c:axId val="978333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dirty="0"/>
                  <a:t>Date</a:t>
                </a:r>
              </a:p>
            </c:rich>
          </c:tx>
          <c:layout>
            <c:manualLayout>
              <c:xMode val="edge"/>
              <c:yMode val="edge"/>
              <c:x val="0.52843846949327822"/>
              <c:y val="0.94576271186440652"/>
            </c:manualLayout>
          </c:layout>
          <c:spPr>
            <a:noFill/>
            <a:ln w="25400">
              <a:noFill/>
            </a:ln>
          </c:spPr>
        </c:title>
        <c:numFmt formatCode="mmm\-yy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835264"/>
        <c:crosses val="autoZero"/>
        <c:lblAlgn val="ctr"/>
        <c:lblOffset val="100"/>
        <c:tickLblSkip val="2"/>
        <c:tickMarkSkip val="1"/>
      </c:catAx>
      <c:valAx>
        <c:axId val="97835264"/>
        <c:scaling>
          <c:orientation val="minMax"/>
          <c:max val="16000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dirty="0"/>
                  <a:t>Thousands</a:t>
                </a:r>
              </a:p>
            </c:rich>
          </c:tx>
          <c:layout>
            <c:manualLayout>
              <c:xMode val="edge"/>
              <c:yMode val="edge"/>
              <c:x val="1.344364012409514E-2"/>
              <c:y val="0.42711864406779682"/>
            </c:manualLayout>
          </c:layout>
          <c:spPr>
            <a:noFill/>
            <a:ln w="25400">
              <a:noFill/>
            </a:ln>
          </c:spPr>
        </c:title>
        <c:numFmt formatCode="0.0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833344"/>
        <c:crosses val="autoZero"/>
        <c:crossBetween val="between"/>
        <c:majorUnit val="2000"/>
      </c:valAx>
      <c:catAx>
        <c:axId val="99492224"/>
        <c:scaling>
          <c:orientation val="minMax"/>
        </c:scaling>
        <c:delete val="1"/>
        <c:axPos val="b"/>
        <c:numFmt formatCode="mmm\-yy" sourceLinked="1"/>
        <c:tickLblPos val="none"/>
        <c:crossAx val="99493760"/>
        <c:crosses val="autoZero"/>
        <c:lblAlgn val="ctr"/>
        <c:lblOffset val="100"/>
      </c:catAx>
      <c:valAx>
        <c:axId val="99493760"/>
        <c:scaling>
          <c:orientation val="minMax"/>
        </c:scaling>
        <c:delete val="1"/>
        <c:axPos val="l"/>
        <c:numFmt formatCode="0.0" sourceLinked="1"/>
        <c:tickLblPos val="none"/>
        <c:crossAx val="99492224"/>
        <c:crosses val="autoZero"/>
        <c:crossBetween val="between"/>
      </c:valAx>
      <c:spPr>
        <a:gradFill rotWithShape="0">
          <a:gsLst>
            <a:gs pos="0">
              <a:srgbClr val="FFFFCC"/>
            </a:gs>
            <a:gs pos="100000">
              <a:srgbClr val="FFFFCC">
                <a:gamma/>
                <a:tint val="0"/>
                <a:invGamma/>
              </a:srgbClr>
            </a:gs>
          </a:gsLst>
          <a:lin ang="5400000" scaled="1"/>
        </a:gra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66597724922440693"/>
          <c:y val="3.5593220338983052E-2"/>
          <c:w val="0.32471561530506826"/>
          <c:h val="4.5762711864407037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GB" dirty="0"/>
              <a:t>Daily data volumes input and output      </a:t>
            </a:r>
          </a:p>
        </c:rich>
      </c:tx>
      <c:layout>
        <c:manualLayout>
          <c:xMode val="edge"/>
          <c:yMode val="edge"/>
          <c:x val="9.8241985522233746E-2"/>
          <c:y val="2.033898305084742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9.4105480868666241E-2"/>
          <c:y val="9.4915254237288138E-2"/>
          <c:w val="0.89658738366080659"/>
          <c:h val="0.77457627118644068"/>
        </c:manualLayout>
      </c:layout>
      <c:barChart>
        <c:barDir val="col"/>
        <c:grouping val="clustered"/>
        <c:ser>
          <c:idx val="1"/>
          <c:order val="0"/>
          <c:tx>
            <c:v>Data input</c:v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cat>
            <c:numRef>
              <c:f>'Data stats'!$A$4:$A$129</c:f>
              <c:numCache>
                <c:formatCode>mmm\-yy</c:formatCode>
                <c:ptCount val="126"/>
                <c:pt idx="0">
                  <c:v>37628</c:v>
                </c:pt>
                <c:pt idx="1">
                  <c:v>37656</c:v>
                </c:pt>
                <c:pt idx="2">
                  <c:v>37684</c:v>
                </c:pt>
                <c:pt idx="3">
                  <c:v>37712</c:v>
                </c:pt>
                <c:pt idx="4">
                  <c:v>37747</c:v>
                </c:pt>
                <c:pt idx="5">
                  <c:v>37775</c:v>
                </c:pt>
                <c:pt idx="6">
                  <c:v>37803</c:v>
                </c:pt>
                <c:pt idx="7">
                  <c:v>37838</c:v>
                </c:pt>
                <c:pt idx="8">
                  <c:v>37866</c:v>
                </c:pt>
                <c:pt idx="9">
                  <c:v>37901</c:v>
                </c:pt>
                <c:pt idx="10">
                  <c:v>37929</c:v>
                </c:pt>
                <c:pt idx="11">
                  <c:v>37957</c:v>
                </c:pt>
                <c:pt idx="12">
                  <c:v>37992</c:v>
                </c:pt>
                <c:pt idx="13">
                  <c:v>38020</c:v>
                </c:pt>
                <c:pt idx="14">
                  <c:v>38048</c:v>
                </c:pt>
                <c:pt idx="15">
                  <c:v>38083</c:v>
                </c:pt>
                <c:pt idx="16">
                  <c:v>38111</c:v>
                </c:pt>
                <c:pt idx="17">
                  <c:v>38139</c:v>
                </c:pt>
                <c:pt idx="18">
                  <c:v>38174</c:v>
                </c:pt>
                <c:pt idx="19">
                  <c:v>38202</c:v>
                </c:pt>
                <c:pt idx="20">
                  <c:v>38231</c:v>
                </c:pt>
                <c:pt idx="21">
                  <c:v>38261</c:v>
                </c:pt>
                <c:pt idx="22">
                  <c:v>38292</c:v>
                </c:pt>
                <c:pt idx="23">
                  <c:v>38322</c:v>
                </c:pt>
                <c:pt idx="24">
                  <c:v>38353</c:v>
                </c:pt>
                <c:pt idx="25">
                  <c:v>38384</c:v>
                </c:pt>
                <c:pt idx="26">
                  <c:v>38412</c:v>
                </c:pt>
                <c:pt idx="27">
                  <c:v>38443</c:v>
                </c:pt>
                <c:pt idx="28">
                  <c:v>38473</c:v>
                </c:pt>
                <c:pt idx="29">
                  <c:v>38504</c:v>
                </c:pt>
                <c:pt idx="30">
                  <c:v>38534</c:v>
                </c:pt>
                <c:pt idx="31">
                  <c:v>38565</c:v>
                </c:pt>
                <c:pt idx="32">
                  <c:v>38596</c:v>
                </c:pt>
                <c:pt idx="33">
                  <c:v>38626</c:v>
                </c:pt>
                <c:pt idx="34">
                  <c:v>38657</c:v>
                </c:pt>
                <c:pt idx="35">
                  <c:v>38687</c:v>
                </c:pt>
                <c:pt idx="36">
                  <c:v>38718</c:v>
                </c:pt>
                <c:pt idx="37">
                  <c:v>38749</c:v>
                </c:pt>
                <c:pt idx="38">
                  <c:v>38777</c:v>
                </c:pt>
                <c:pt idx="39">
                  <c:v>38808</c:v>
                </c:pt>
                <c:pt idx="40">
                  <c:v>38838</c:v>
                </c:pt>
                <c:pt idx="41">
                  <c:v>38869</c:v>
                </c:pt>
                <c:pt idx="42">
                  <c:v>38899</c:v>
                </c:pt>
                <c:pt idx="43">
                  <c:v>38930</c:v>
                </c:pt>
                <c:pt idx="44">
                  <c:v>38961</c:v>
                </c:pt>
                <c:pt idx="45">
                  <c:v>38991</c:v>
                </c:pt>
                <c:pt idx="46">
                  <c:v>39022</c:v>
                </c:pt>
                <c:pt idx="47">
                  <c:v>39052</c:v>
                </c:pt>
                <c:pt idx="48">
                  <c:v>39083</c:v>
                </c:pt>
                <c:pt idx="49">
                  <c:v>39114</c:v>
                </c:pt>
                <c:pt idx="50">
                  <c:v>39142</c:v>
                </c:pt>
                <c:pt idx="51">
                  <c:v>39173</c:v>
                </c:pt>
                <c:pt idx="52">
                  <c:v>39203</c:v>
                </c:pt>
                <c:pt idx="53">
                  <c:v>39234</c:v>
                </c:pt>
                <c:pt idx="54">
                  <c:v>39264</c:v>
                </c:pt>
                <c:pt idx="55">
                  <c:v>39295</c:v>
                </c:pt>
                <c:pt idx="56">
                  <c:v>39326</c:v>
                </c:pt>
                <c:pt idx="57">
                  <c:v>39356</c:v>
                </c:pt>
                <c:pt idx="58">
                  <c:v>39387</c:v>
                </c:pt>
                <c:pt idx="59">
                  <c:v>39417</c:v>
                </c:pt>
                <c:pt idx="60">
                  <c:v>39448</c:v>
                </c:pt>
                <c:pt idx="61">
                  <c:v>39479</c:v>
                </c:pt>
                <c:pt idx="62">
                  <c:v>39508</c:v>
                </c:pt>
                <c:pt idx="63">
                  <c:v>39539</c:v>
                </c:pt>
                <c:pt idx="64">
                  <c:v>39569</c:v>
                </c:pt>
                <c:pt idx="65">
                  <c:v>39600</c:v>
                </c:pt>
                <c:pt idx="66">
                  <c:v>39630</c:v>
                </c:pt>
                <c:pt idx="67">
                  <c:v>39661</c:v>
                </c:pt>
                <c:pt idx="68">
                  <c:v>39692</c:v>
                </c:pt>
                <c:pt idx="69">
                  <c:v>39722</c:v>
                </c:pt>
                <c:pt idx="70">
                  <c:v>39753</c:v>
                </c:pt>
                <c:pt idx="71">
                  <c:v>39783</c:v>
                </c:pt>
                <c:pt idx="72">
                  <c:v>39814</c:v>
                </c:pt>
                <c:pt idx="73">
                  <c:v>39845</c:v>
                </c:pt>
                <c:pt idx="74">
                  <c:v>39873</c:v>
                </c:pt>
                <c:pt idx="75">
                  <c:v>39904</c:v>
                </c:pt>
                <c:pt idx="76">
                  <c:v>39934</c:v>
                </c:pt>
                <c:pt idx="77">
                  <c:v>39965</c:v>
                </c:pt>
                <c:pt idx="78">
                  <c:v>39995</c:v>
                </c:pt>
                <c:pt idx="79">
                  <c:v>40026</c:v>
                </c:pt>
                <c:pt idx="80">
                  <c:v>40057</c:v>
                </c:pt>
                <c:pt idx="81">
                  <c:v>40087</c:v>
                </c:pt>
                <c:pt idx="82">
                  <c:v>40118</c:v>
                </c:pt>
                <c:pt idx="83">
                  <c:v>40148</c:v>
                </c:pt>
                <c:pt idx="84">
                  <c:v>40179</c:v>
                </c:pt>
                <c:pt idx="85">
                  <c:v>40210</c:v>
                </c:pt>
                <c:pt idx="86">
                  <c:v>40238</c:v>
                </c:pt>
                <c:pt idx="87">
                  <c:v>40269</c:v>
                </c:pt>
                <c:pt idx="88">
                  <c:v>40299</c:v>
                </c:pt>
                <c:pt idx="89">
                  <c:v>40330</c:v>
                </c:pt>
                <c:pt idx="90">
                  <c:v>40360</c:v>
                </c:pt>
                <c:pt idx="91">
                  <c:v>40391</c:v>
                </c:pt>
                <c:pt idx="92">
                  <c:v>40422</c:v>
                </c:pt>
                <c:pt idx="93">
                  <c:v>40452</c:v>
                </c:pt>
                <c:pt idx="94">
                  <c:v>40483</c:v>
                </c:pt>
                <c:pt idx="95">
                  <c:v>40513</c:v>
                </c:pt>
                <c:pt idx="96">
                  <c:v>40544</c:v>
                </c:pt>
                <c:pt idx="97">
                  <c:v>40575</c:v>
                </c:pt>
                <c:pt idx="98">
                  <c:v>40603</c:v>
                </c:pt>
                <c:pt idx="99">
                  <c:v>40634</c:v>
                </c:pt>
                <c:pt idx="100">
                  <c:v>40664</c:v>
                </c:pt>
                <c:pt idx="101">
                  <c:v>40695</c:v>
                </c:pt>
                <c:pt idx="102">
                  <c:v>40725</c:v>
                </c:pt>
                <c:pt idx="103">
                  <c:v>40756</c:v>
                </c:pt>
                <c:pt idx="104">
                  <c:v>40787</c:v>
                </c:pt>
                <c:pt idx="105">
                  <c:v>40817</c:v>
                </c:pt>
                <c:pt idx="106">
                  <c:v>40848</c:v>
                </c:pt>
                <c:pt idx="107">
                  <c:v>40878</c:v>
                </c:pt>
                <c:pt idx="108">
                  <c:v>40909</c:v>
                </c:pt>
                <c:pt idx="109">
                  <c:v>40940</c:v>
                </c:pt>
                <c:pt idx="110">
                  <c:v>40969</c:v>
                </c:pt>
                <c:pt idx="111">
                  <c:v>41000</c:v>
                </c:pt>
                <c:pt idx="112">
                  <c:v>41030</c:v>
                </c:pt>
                <c:pt idx="113">
                  <c:v>41061</c:v>
                </c:pt>
                <c:pt idx="114">
                  <c:v>41091</c:v>
                </c:pt>
                <c:pt idx="115">
                  <c:v>41122</c:v>
                </c:pt>
                <c:pt idx="116">
                  <c:v>41153</c:v>
                </c:pt>
                <c:pt idx="117">
                  <c:v>41183</c:v>
                </c:pt>
                <c:pt idx="118">
                  <c:v>41214</c:v>
                </c:pt>
                <c:pt idx="119">
                  <c:v>41244</c:v>
                </c:pt>
                <c:pt idx="120">
                  <c:v>41275</c:v>
                </c:pt>
                <c:pt idx="121">
                  <c:v>41306</c:v>
                </c:pt>
                <c:pt idx="122">
                  <c:v>41334</c:v>
                </c:pt>
                <c:pt idx="123">
                  <c:v>41365</c:v>
                </c:pt>
                <c:pt idx="124">
                  <c:v>41395</c:v>
                </c:pt>
                <c:pt idx="125">
                  <c:v>41426</c:v>
                </c:pt>
              </c:numCache>
            </c:numRef>
          </c:cat>
          <c:val>
            <c:numRef>
              <c:f>'Data stats'!$C$4:$C$129</c:f>
              <c:numCache>
                <c:formatCode>0.0</c:formatCode>
                <c:ptCount val="126"/>
                <c:pt idx="0">
                  <c:v>1008.1</c:v>
                </c:pt>
                <c:pt idx="1">
                  <c:v>1027.8</c:v>
                </c:pt>
                <c:pt idx="2">
                  <c:v>994.8</c:v>
                </c:pt>
                <c:pt idx="3">
                  <c:v>1054.0999999999999</c:v>
                </c:pt>
                <c:pt idx="4">
                  <c:v>1023.3</c:v>
                </c:pt>
                <c:pt idx="5">
                  <c:v>1037.0999999999999</c:v>
                </c:pt>
                <c:pt idx="6">
                  <c:v>1051.0999999999999</c:v>
                </c:pt>
                <c:pt idx="7">
                  <c:v>1046.4000000000001</c:v>
                </c:pt>
                <c:pt idx="8">
                  <c:v>1034.4000000000001</c:v>
                </c:pt>
                <c:pt idx="9">
                  <c:v>1127.7</c:v>
                </c:pt>
                <c:pt idx="10">
                  <c:v>1080.8</c:v>
                </c:pt>
                <c:pt idx="11">
                  <c:v>1109.0999999999999</c:v>
                </c:pt>
                <c:pt idx="12">
                  <c:v>1104</c:v>
                </c:pt>
                <c:pt idx="13">
                  <c:v>1121.5999999999999</c:v>
                </c:pt>
                <c:pt idx="14">
                  <c:v>1063.0999999999999</c:v>
                </c:pt>
                <c:pt idx="15">
                  <c:v>1123.0999999999999</c:v>
                </c:pt>
                <c:pt idx="16">
                  <c:v>1151.5</c:v>
                </c:pt>
                <c:pt idx="17">
                  <c:v>1130.3</c:v>
                </c:pt>
                <c:pt idx="18">
                  <c:v>1148.5999999999999</c:v>
                </c:pt>
                <c:pt idx="19">
                  <c:v>1154.9000000000001</c:v>
                </c:pt>
                <c:pt idx="20">
                  <c:v>1127.7</c:v>
                </c:pt>
                <c:pt idx="21">
                  <c:v>1157.9000000000001</c:v>
                </c:pt>
                <c:pt idx="22">
                  <c:v>1242.5999999999999</c:v>
                </c:pt>
                <c:pt idx="23">
                  <c:v>1313.7</c:v>
                </c:pt>
                <c:pt idx="24">
                  <c:v>1331.1</c:v>
                </c:pt>
                <c:pt idx="25">
                  <c:v>1325.3</c:v>
                </c:pt>
                <c:pt idx="26">
                  <c:v>1400.6</c:v>
                </c:pt>
                <c:pt idx="27">
                  <c:v>1594.3</c:v>
                </c:pt>
                <c:pt idx="28">
                  <c:v>1779.8</c:v>
                </c:pt>
                <c:pt idx="29">
                  <c:v>1767.6</c:v>
                </c:pt>
                <c:pt idx="30">
                  <c:v>1734.2</c:v>
                </c:pt>
                <c:pt idx="31">
                  <c:v>1641.4</c:v>
                </c:pt>
                <c:pt idx="32">
                  <c:v>2081.3000000000002</c:v>
                </c:pt>
                <c:pt idx="33">
                  <c:v>2337.1999999999998</c:v>
                </c:pt>
                <c:pt idx="34">
                  <c:v>2397</c:v>
                </c:pt>
                <c:pt idx="35">
                  <c:v>2412.1</c:v>
                </c:pt>
                <c:pt idx="36">
                  <c:v>2341.6</c:v>
                </c:pt>
                <c:pt idx="37">
                  <c:v>2332.1999999999998</c:v>
                </c:pt>
                <c:pt idx="38">
                  <c:v>2488.8000000000002</c:v>
                </c:pt>
                <c:pt idx="39">
                  <c:v>2641.1</c:v>
                </c:pt>
                <c:pt idx="40">
                  <c:v>2531</c:v>
                </c:pt>
                <c:pt idx="41">
                  <c:v>2431.6999999999998</c:v>
                </c:pt>
                <c:pt idx="42">
                  <c:v>2560.1999999999998</c:v>
                </c:pt>
                <c:pt idx="43">
                  <c:v>2673.2</c:v>
                </c:pt>
                <c:pt idx="44">
                  <c:v>3078.9</c:v>
                </c:pt>
                <c:pt idx="45">
                  <c:v>2871.8</c:v>
                </c:pt>
                <c:pt idx="46">
                  <c:v>2989.1</c:v>
                </c:pt>
                <c:pt idx="47">
                  <c:v>3028.3</c:v>
                </c:pt>
                <c:pt idx="48">
                  <c:v>2994</c:v>
                </c:pt>
                <c:pt idx="49">
                  <c:v>3077</c:v>
                </c:pt>
                <c:pt idx="50">
                  <c:v>3198.5</c:v>
                </c:pt>
                <c:pt idx="51">
                  <c:v>3122.6</c:v>
                </c:pt>
                <c:pt idx="52">
                  <c:v>3523.4</c:v>
                </c:pt>
                <c:pt idx="53">
                  <c:v>3061</c:v>
                </c:pt>
                <c:pt idx="54">
                  <c:v>3249.7</c:v>
                </c:pt>
                <c:pt idx="55">
                  <c:v>4147.8</c:v>
                </c:pt>
                <c:pt idx="56">
                  <c:v>4095.1</c:v>
                </c:pt>
                <c:pt idx="57">
                  <c:v>3341.4</c:v>
                </c:pt>
                <c:pt idx="58">
                  <c:v>4234</c:v>
                </c:pt>
                <c:pt idx="59">
                  <c:v>4568.2</c:v>
                </c:pt>
                <c:pt idx="60">
                  <c:v>4476.4000000000005</c:v>
                </c:pt>
                <c:pt idx="61">
                  <c:v>4790.8</c:v>
                </c:pt>
                <c:pt idx="62">
                  <c:v>4770.1000000000004</c:v>
                </c:pt>
                <c:pt idx="63">
                  <c:v>4563.2</c:v>
                </c:pt>
                <c:pt idx="64">
                  <c:v>4433.9000000000005</c:v>
                </c:pt>
                <c:pt idx="65">
                  <c:v>4669.5</c:v>
                </c:pt>
                <c:pt idx="66">
                  <c:v>4605.8</c:v>
                </c:pt>
                <c:pt idx="67">
                  <c:v>4514.4000000000005</c:v>
                </c:pt>
                <c:pt idx="68">
                  <c:v>4821.2</c:v>
                </c:pt>
                <c:pt idx="69">
                  <c:v>4930.7</c:v>
                </c:pt>
                <c:pt idx="70">
                  <c:v>5083.3</c:v>
                </c:pt>
                <c:pt idx="71">
                  <c:v>5265.1</c:v>
                </c:pt>
                <c:pt idx="72">
                  <c:v>4992.5</c:v>
                </c:pt>
                <c:pt idx="73">
                  <c:v>5469</c:v>
                </c:pt>
                <c:pt idx="74">
                  <c:v>5418.3</c:v>
                </c:pt>
                <c:pt idx="75">
                  <c:v>5355.8</c:v>
                </c:pt>
                <c:pt idx="76">
                  <c:v>5483.8</c:v>
                </c:pt>
                <c:pt idx="77">
                  <c:v>5433.9</c:v>
                </c:pt>
                <c:pt idx="78">
                  <c:v>5547.5</c:v>
                </c:pt>
                <c:pt idx="79">
                  <c:v>5470.7</c:v>
                </c:pt>
                <c:pt idx="80">
                  <c:v>5660.9</c:v>
                </c:pt>
                <c:pt idx="81">
                  <c:v>4980.5</c:v>
                </c:pt>
                <c:pt idx="82">
                  <c:v>6386.6</c:v>
                </c:pt>
                <c:pt idx="83">
                  <c:v>6442.9</c:v>
                </c:pt>
                <c:pt idx="84">
                  <c:v>5820</c:v>
                </c:pt>
                <c:pt idx="85">
                  <c:v>6548.9</c:v>
                </c:pt>
                <c:pt idx="86">
                  <c:v>6380.9</c:v>
                </c:pt>
                <c:pt idx="87">
                  <c:v>5873.6</c:v>
                </c:pt>
                <c:pt idx="88">
                  <c:v>6097.5</c:v>
                </c:pt>
                <c:pt idx="89">
                  <c:v>6034.6</c:v>
                </c:pt>
                <c:pt idx="90">
                  <c:v>5553.4</c:v>
                </c:pt>
                <c:pt idx="91">
                  <c:v>5984.4</c:v>
                </c:pt>
                <c:pt idx="92">
                  <c:v>5874.7</c:v>
                </c:pt>
                <c:pt idx="93">
                  <c:v>5167.8</c:v>
                </c:pt>
                <c:pt idx="94">
                  <c:v>8088.8</c:v>
                </c:pt>
                <c:pt idx="95">
                  <c:v>8274.6</c:v>
                </c:pt>
                <c:pt idx="96">
                  <c:v>8011.5</c:v>
                </c:pt>
                <c:pt idx="97">
                  <c:v>8453</c:v>
                </c:pt>
                <c:pt idx="98">
                  <c:v>8770.1</c:v>
                </c:pt>
                <c:pt idx="99">
                  <c:v>17647.5</c:v>
                </c:pt>
                <c:pt idx="100">
                  <c:v>17578.7</c:v>
                </c:pt>
                <c:pt idx="101">
                  <c:v>21323.3</c:v>
                </c:pt>
                <c:pt idx="102">
                  <c:v>17951.099999999962</c:v>
                </c:pt>
                <c:pt idx="103">
                  <c:v>14510</c:v>
                </c:pt>
                <c:pt idx="104">
                  <c:v>17938.099999999962</c:v>
                </c:pt>
                <c:pt idx="105">
                  <c:v>12798</c:v>
                </c:pt>
                <c:pt idx="106">
                  <c:v>13310.6</c:v>
                </c:pt>
                <c:pt idx="107">
                  <c:v>13595.3</c:v>
                </c:pt>
                <c:pt idx="108">
                  <c:v>13819.7</c:v>
                </c:pt>
                <c:pt idx="109">
                  <c:v>13436.3</c:v>
                </c:pt>
                <c:pt idx="110">
                  <c:v>13551.5</c:v>
                </c:pt>
                <c:pt idx="111">
                  <c:v>13730</c:v>
                </c:pt>
                <c:pt idx="112">
                  <c:v>13326.5</c:v>
                </c:pt>
                <c:pt idx="113">
                  <c:v>12932.5</c:v>
                </c:pt>
                <c:pt idx="114">
                  <c:v>15007.7</c:v>
                </c:pt>
                <c:pt idx="115">
                  <c:v>15361.8</c:v>
                </c:pt>
                <c:pt idx="116">
                  <c:v>15271.2</c:v>
                </c:pt>
                <c:pt idx="117">
                  <c:v>15900.4</c:v>
                </c:pt>
                <c:pt idx="118">
                  <c:v>15973.6</c:v>
                </c:pt>
                <c:pt idx="119">
                  <c:v>16145.9</c:v>
                </c:pt>
                <c:pt idx="120">
                  <c:v>16309.6</c:v>
                </c:pt>
                <c:pt idx="121">
                  <c:v>18092.900000000001</c:v>
                </c:pt>
                <c:pt idx="122">
                  <c:v>18418.900000000001</c:v>
                </c:pt>
                <c:pt idx="123">
                  <c:v>19286.900000000001</c:v>
                </c:pt>
                <c:pt idx="124">
                  <c:v>19081.599999999962</c:v>
                </c:pt>
                <c:pt idx="125">
                  <c:v>21548.6</c:v>
                </c:pt>
              </c:numCache>
            </c:numRef>
          </c:val>
        </c:ser>
        <c:axId val="99545088"/>
        <c:axId val="99547008"/>
      </c:barChart>
      <c:lineChart>
        <c:grouping val="standard"/>
        <c:ser>
          <c:idx val="0"/>
          <c:order val="1"/>
          <c:tx>
            <c:v>Data output</c:v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numRef>
              <c:f>'Data stats'!$A$4:$A$129</c:f>
              <c:numCache>
                <c:formatCode>mmm\-yy</c:formatCode>
                <c:ptCount val="126"/>
                <c:pt idx="0">
                  <c:v>37628</c:v>
                </c:pt>
                <c:pt idx="1">
                  <c:v>37656</c:v>
                </c:pt>
                <c:pt idx="2">
                  <c:v>37684</c:v>
                </c:pt>
                <c:pt idx="3">
                  <c:v>37712</c:v>
                </c:pt>
                <c:pt idx="4">
                  <c:v>37747</c:v>
                </c:pt>
                <c:pt idx="5">
                  <c:v>37775</c:v>
                </c:pt>
                <c:pt idx="6">
                  <c:v>37803</c:v>
                </c:pt>
                <c:pt idx="7">
                  <c:v>37838</c:v>
                </c:pt>
                <c:pt idx="8">
                  <c:v>37866</c:v>
                </c:pt>
                <c:pt idx="9">
                  <c:v>37901</c:v>
                </c:pt>
                <c:pt idx="10">
                  <c:v>37929</c:v>
                </c:pt>
                <c:pt idx="11">
                  <c:v>37957</c:v>
                </c:pt>
                <c:pt idx="12">
                  <c:v>37992</c:v>
                </c:pt>
                <c:pt idx="13">
                  <c:v>38020</c:v>
                </c:pt>
                <c:pt idx="14">
                  <c:v>38048</c:v>
                </c:pt>
                <c:pt idx="15">
                  <c:v>38083</c:v>
                </c:pt>
                <c:pt idx="16">
                  <c:v>38111</c:v>
                </c:pt>
                <c:pt idx="17">
                  <c:v>38139</c:v>
                </c:pt>
                <c:pt idx="18">
                  <c:v>38174</c:v>
                </c:pt>
                <c:pt idx="19">
                  <c:v>38202</c:v>
                </c:pt>
                <c:pt idx="20">
                  <c:v>38231</c:v>
                </c:pt>
                <c:pt idx="21">
                  <c:v>38261</c:v>
                </c:pt>
                <c:pt idx="22">
                  <c:v>38292</c:v>
                </c:pt>
                <c:pt idx="23">
                  <c:v>38322</c:v>
                </c:pt>
                <c:pt idx="24">
                  <c:v>38353</c:v>
                </c:pt>
                <c:pt idx="25">
                  <c:v>38384</c:v>
                </c:pt>
                <c:pt idx="26">
                  <c:v>38412</c:v>
                </c:pt>
                <c:pt idx="27">
                  <c:v>38443</c:v>
                </c:pt>
                <c:pt idx="28">
                  <c:v>38473</c:v>
                </c:pt>
                <c:pt idx="29">
                  <c:v>38504</c:v>
                </c:pt>
                <c:pt idx="30">
                  <c:v>38534</c:v>
                </c:pt>
                <c:pt idx="31">
                  <c:v>38565</c:v>
                </c:pt>
                <c:pt idx="32">
                  <c:v>38596</c:v>
                </c:pt>
                <c:pt idx="33">
                  <c:v>38626</c:v>
                </c:pt>
                <c:pt idx="34">
                  <c:v>38657</c:v>
                </c:pt>
                <c:pt idx="35">
                  <c:v>38687</c:v>
                </c:pt>
                <c:pt idx="36">
                  <c:v>38718</c:v>
                </c:pt>
                <c:pt idx="37">
                  <c:v>38749</c:v>
                </c:pt>
                <c:pt idx="38">
                  <c:v>38777</c:v>
                </c:pt>
                <c:pt idx="39">
                  <c:v>38808</c:v>
                </c:pt>
                <c:pt idx="40">
                  <c:v>38838</c:v>
                </c:pt>
                <c:pt idx="41">
                  <c:v>38869</c:v>
                </c:pt>
                <c:pt idx="42">
                  <c:v>38899</c:v>
                </c:pt>
                <c:pt idx="43">
                  <c:v>38930</c:v>
                </c:pt>
                <c:pt idx="44">
                  <c:v>38961</c:v>
                </c:pt>
                <c:pt idx="45">
                  <c:v>38991</c:v>
                </c:pt>
                <c:pt idx="46">
                  <c:v>39022</c:v>
                </c:pt>
                <c:pt idx="47">
                  <c:v>39052</c:v>
                </c:pt>
                <c:pt idx="48">
                  <c:v>39083</c:v>
                </c:pt>
                <c:pt idx="49">
                  <c:v>39114</c:v>
                </c:pt>
                <c:pt idx="50">
                  <c:v>39142</c:v>
                </c:pt>
                <c:pt idx="51">
                  <c:v>39173</c:v>
                </c:pt>
                <c:pt idx="52">
                  <c:v>39203</c:v>
                </c:pt>
                <c:pt idx="53">
                  <c:v>39234</c:v>
                </c:pt>
                <c:pt idx="54">
                  <c:v>39264</c:v>
                </c:pt>
                <c:pt idx="55">
                  <c:v>39295</c:v>
                </c:pt>
                <c:pt idx="56">
                  <c:v>39326</c:v>
                </c:pt>
                <c:pt idx="57">
                  <c:v>39356</c:v>
                </c:pt>
                <c:pt idx="58">
                  <c:v>39387</c:v>
                </c:pt>
                <c:pt idx="59">
                  <c:v>39417</c:v>
                </c:pt>
                <c:pt idx="60">
                  <c:v>39448</c:v>
                </c:pt>
                <c:pt idx="61">
                  <c:v>39479</c:v>
                </c:pt>
                <c:pt idx="62">
                  <c:v>39508</c:v>
                </c:pt>
                <c:pt idx="63">
                  <c:v>39539</c:v>
                </c:pt>
                <c:pt idx="64">
                  <c:v>39569</c:v>
                </c:pt>
                <c:pt idx="65">
                  <c:v>39600</c:v>
                </c:pt>
                <c:pt idx="66">
                  <c:v>39630</c:v>
                </c:pt>
                <c:pt idx="67">
                  <c:v>39661</c:v>
                </c:pt>
                <c:pt idx="68">
                  <c:v>39692</c:v>
                </c:pt>
                <c:pt idx="69">
                  <c:v>39722</c:v>
                </c:pt>
                <c:pt idx="70">
                  <c:v>39753</c:v>
                </c:pt>
                <c:pt idx="71">
                  <c:v>39783</c:v>
                </c:pt>
                <c:pt idx="72">
                  <c:v>39814</c:v>
                </c:pt>
                <c:pt idx="73">
                  <c:v>39845</c:v>
                </c:pt>
                <c:pt idx="74">
                  <c:v>39873</c:v>
                </c:pt>
                <c:pt idx="75">
                  <c:v>39904</c:v>
                </c:pt>
                <c:pt idx="76">
                  <c:v>39934</c:v>
                </c:pt>
                <c:pt idx="77">
                  <c:v>39965</c:v>
                </c:pt>
                <c:pt idx="78">
                  <c:v>39995</c:v>
                </c:pt>
                <c:pt idx="79">
                  <c:v>40026</c:v>
                </c:pt>
                <c:pt idx="80">
                  <c:v>40057</c:v>
                </c:pt>
                <c:pt idx="81">
                  <c:v>40087</c:v>
                </c:pt>
                <c:pt idx="82">
                  <c:v>40118</c:v>
                </c:pt>
                <c:pt idx="83">
                  <c:v>40148</c:v>
                </c:pt>
                <c:pt idx="84">
                  <c:v>40179</c:v>
                </c:pt>
                <c:pt idx="85">
                  <c:v>40210</c:v>
                </c:pt>
                <c:pt idx="86">
                  <c:v>40238</c:v>
                </c:pt>
                <c:pt idx="87">
                  <c:v>40269</c:v>
                </c:pt>
                <c:pt idx="88">
                  <c:v>40299</c:v>
                </c:pt>
                <c:pt idx="89">
                  <c:v>40330</c:v>
                </c:pt>
                <c:pt idx="90">
                  <c:v>40360</c:v>
                </c:pt>
                <c:pt idx="91">
                  <c:v>40391</c:v>
                </c:pt>
                <c:pt idx="92">
                  <c:v>40422</c:v>
                </c:pt>
                <c:pt idx="93">
                  <c:v>40452</c:v>
                </c:pt>
                <c:pt idx="94">
                  <c:v>40483</c:v>
                </c:pt>
                <c:pt idx="95">
                  <c:v>40513</c:v>
                </c:pt>
                <c:pt idx="96">
                  <c:v>40544</c:v>
                </c:pt>
                <c:pt idx="97">
                  <c:v>40575</c:v>
                </c:pt>
                <c:pt idx="98">
                  <c:v>40603</c:v>
                </c:pt>
                <c:pt idx="99">
                  <c:v>40634</c:v>
                </c:pt>
                <c:pt idx="100">
                  <c:v>40664</c:v>
                </c:pt>
                <c:pt idx="101">
                  <c:v>40695</c:v>
                </c:pt>
                <c:pt idx="102">
                  <c:v>40725</c:v>
                </c:pt>
                <c:pt idx="103">
                  <c:v>40756</c:v>
                </c:pt>
                <c:pt idx="104">
                  <c:v>40787</c:v>
                </c:pt>
                <c:pt idx="105">
                  <c:v>40817</c:v>
                </c:pt>
                <c:pt idx="106">
                  <c:v>40848</c:v>
                </c:pt>
                <c:pt idx="107">
                  <c:v>40878</c:v>
                </c:pt>
                <c:pt idx="108">
                  <c:v>40909</c:v>
                </c:pt>
                <c:pt idx="109">
                  <c:v>40940</c:v>
                </c:pt>
                <c:pt idx="110">
                  <c:v>40969</c:v>
                </c:pt>
                <c:pt idx="111">
                  <c:v>41000</c:v>
                </c:pt>
                <c:pt idx="112">
                  <c:v>41030</c:v>
                </c:pt>
                <c:pt idx="113">
                  <c:v>41061</c:v>
                </c:pt>
                <c:pt idx="114">
                  <c:v>41091</c:v>
                </c:pt>
                <c:pt idx="115">
                  <c:v>41122</c:v>
                </c:pt>
                <c:pt idx="116">
                  <c:v>41153</c:v>
                </c:pt>
                <c:pt idx="117">
                  <c:v>41183</c:v>
                </c:pt>
                <c:pt idx="118">
                  <c:v>41214</c:v>
                </c:pt>
                <c:pt idx="119">
                  <c:v>41244</c:v>
                </c:pt>
                <c:pt idx="120">
                  <c:v>41275</c:v>
                </c:pt>
                <c:pt idx="121">
                  <c:v>41306</c:v>
                </c:pt>
                <c:pt idx="122">
                  <c:v>41334</c:v>
                </c:pt>
                <c:pt idx="123">
                  <c:v>41365</c:v>
                </c:pt>
                <c:pt idx="124">
                  <c:v>41395</c:v>
                </c:pt>
                <c:pt idx="125">
                  <c:v>41426</c:v>
                </c:pt>
              </c:numCache>
            </c:numRef>
          </c:cat>
          <c:val>
            <c:numRef>
              <c:f>'Data stats'!$E$4:$E$129</c:f>
              <c:numCache>
                <c:formatCode>0.0</c:formatCode>
                <c:ptCount val="126"/>
                <c:pt idx="0">
                  <c:v>3842.7</c:v>
                </c:pt>
                <c:pt idx="1">
                  <c:v>4032.1</c:v>
                </c:pt>
                <c:pt idx="2">
                  <c:v>3713.3</c:v>
                </c:pt>
                <c:pt idx="3">
                  <c:v>4765.5</c:v>
                </c:pt>
                <c:pt idx="4">
                  <c:v>4862.7</c:v>
                </c:pt>
                <c:pt idx="5">
                  <c:v>4773.7</c:v>
                </c:pt>
                <c:pt idx="6">
                  <c:v>4991.8</c:v>
                </c:pt>
                <c:pt idx="7">
                  <c:v>4963.2</c:v>
                </c:pt>
                <c:pt idx="8">
                  <c:v>5467.3</c:v>
                </c:pt>
                <c:pt idx="9">
                  <c:v>4987.9000000000005</c:v>
                </c:pt>
                <c:pt idx="10">
                  <c:v>6565.6</c:v>
                </c:pt>
                <c:pt idx="11">
                  <c:v>6597.5</c:v>
                </c:pt>
                <c:pt idx="12">
                  <c:v>7608.6</c:v>
                </c:pt>
                <c:pt idx="13">
                  <c:v>6637.3</c:v>
                </c:pt>
                <c:pt idx="14">
                  <c:v>6013</c:v>
                </c:pt>
                <c:pt idx="15">
                  <c:v>6357.5</c:v>
                </c:pt>
                <c:pt idx="16">
                  <c:v>6304.4</c:v>
                </c:pt>
                <c:pt idx="17">
                  <c:v>6221.7</c:v>
                </c:pt>
                <c:pt idx="18">
                  <c:v>6497.8</c:v>
                </c:pt>
                <c:pt idx="19">
                  <c:v>6476.5</c:v>
                </c:pt>
                <c:pt idx="20">
                  <c:v>6799.6</c:v>
                </c:pt>
                <c:pt idx="21">
                  <c:v>6780.9</c:v>
                </c:pt>
                <c:pt idx="22">
                  <c:v>7451.5</c:v>
                </c:pt>
                <c:pt idx="23">
                  <c:v>7240.2</c:v>
                </c:pt>
                <c:pt idx="24">
                  <c:v>7384.1</c:v>
                </c:pt>
                <c:pt idx="25">
                  <c:v>7356.1</c:v>
                </c:pt>
                <c:pt idx="26">
                  <c:v>7834.4</c:v>
                </c:pt>
                <c:pt idx="27">
                  <c:v>7900.6</c:v>
                </c:pt>
                <c:pt idx="28">
                  <c:v>8257</c:v>
                </c:pt>
                <c:pt idx="29">
                  <c:v>7783.1</c:v>
                </c:pt>
                <c:pt idx="30">
                  <c:v>8897.4</c:v>
                </c:pt>
                <c:pt idx="31">
                  <c:v>8569.1</c:v>
                </c:pt>
                <c:pt idx="32">
                  <c:v>10570.3</c:v>
                </c:pt>
                <c:pt idx="33">
                  <c:v>8294.9</c:v>
                </c:pt>
                <c:pt idx="34">
                  <c:v>8700.9</c:v>
                </c:pt>
                <c:pt idx="35">
                  <c:v>8559.9</c:v>
                </c:pt>
                <c:pt idx="36">
                  <c:v>10114.4</c:v>
                </c:pt>
                <c:pt idx="37">
                  <c:v>11056.8</c:v>
                </c:pt>
                <c:pt idx="38">
                  <c:v>11869.4</c:v>
                </c:pt>
                <c:pt idx="39">
                  <c:v>12930</c:v>
                </c:pt>
                <c:pt idx="40">
                  <c:v>12476.7</c:v>
                </c:pt>
                <c:pt idx="41">
                  <c:v>11712.4</c:v>
                </c:pt>
                <c:pt idx="42">
                  <c:v>11484.9</c:v>
                </c:pt>
                <c:pt idx="43">
                  <c:v>11261</c:v>
                </c:pt>
                <c:pt idx="44">
                  <c:v>11966.7</c:v>
                </c:pt>
                <c:pt idx="45">
                  <c:v>10987.1</c:v>
                </c:pt>
                <c:pt idx="46">
                  <c:v>12005.1</c:v>
                </c:pt>
                <c:pt idx="47">
                  <c:v>12789.6</c:v>
                </c:pt>
                <c:pt idx="48">
                  <c:v>12268.3</c:v>
                </c:pt>
                <c:pt idx="49">
                  <c:v>12990.1</c:v>
                </c:pt>
                <c:pt idx="50">
                  <c:v>13067.8</c:v>
                </c:pt>
                <c:pt idx="51">
                  <c:v>12236.5</c:v>
                </c:pt>
                <c:pt idx="52">
                  <c:v>12827.9</c:v>
                </c:pt>
                <c:pt idx="53">
                  <c:v>12965.3</c:v>
                </c:pt>
                <c:pt idx="54">
                  <c:v>13609.7</c:v>
                </c:pt>
                <c:pt idx="55">
                  <c:v>14709.3</c:v>
                </c:pt>
                <c:pt idx="56">
                  <c:v>14984.1</c:v>
                </c:pt>
                <c:pt idx="57">
                  <c:v>14951.5</c:v>
                </c:pt>
                <c:pt idx="58">
                  <c:v>16006.5</c:v>
                </c:pt>
                <c:pt idx="59">
                  <c:v>16980</c:v>
                </c:pt>
                <c:pt idx="60">
                  <c:v>16653.7</c:v>
                </c:pt>
                <c:pt idx="61">
                  <c:v>17159.400000000001</c:v>
                </c:pt>
                <c:pt idx="62">
                  <c:v>17184.900000000001</c:v>
                </c:pt>
                <c:pt idx="63">
                  <c:v>16542.7</c:v>
                </c:pt>
                <c:pt idx="64">
                  <c:v>15859.3</c:v>
                </c:pt>
                <c:pt idx="65">
                  <c:v>16859.400000000001</c:v>
                </c:pt>
                <c:pt idx="66">
                  <c:v>16702.5</c:v>
                </c:pt>
                <c:pt idx="67">
                  <c:v>16920.400000000001</c:v>
                </c:pt>
                <c:pt idx="68">
                  <c:v>17463</c:v>
                </c:pt>
                <c:pt idx="69">
                  <c:v>13049.5</c:v>
                </c:pt>
                <c:pt idx="70">
                  <c:v>15923.7</c:v>
                </c:pt>
                <c:pt idx="71">
                  <c:v>16413.599999999962</c:v>
                </c:pt>
                <c:pt idx="72">
                  <c:v>16596.3</c:v>
                </c:pt>
                <c:pt idx="73">
                  <c:v>17549.2</c:v>
                </c:pt>
                <c:pt idx="74">
                  <c:v>16519.599999999962</c:v>
                </c:pt>
                <c:pt idx="75">
                  <c:v>15911.4</c:v>
                </c:pt>
                <c:pt idx="76">
                  <c:v>16984.599999999962</c:v>
                </c:pt>
                <c:pt idx="77">
                  <c:v>16113</c:v>
                </c:pt>
                <c:pt idx="78">
                  <c:v>16084.6</c:v>
                </c:pt>
                <c:pt idx="79">
                  <c:v>16360.3</c:v>
                </c:pt>
                <c:pt idx="80">
                  <c:v>17802.599999999962</c:v>
                </c:pt>
                <c:pt idx="81">
                  <c:v>17531.8</c:v>
                </c:pt>
                <c:pt idx="82">
                  <c:v>18726.599999999962</c:v>
                </c:pt>
                <c:pt idx="83">
                  <c:v>18945</c:v>
                </c:pt>
                <c:pt idx="84">
                  <c:v>18373.400000000001</c:v>
                </c:pt>
                <c:pt idx="85">
                  <c:v>20046.099999999962</c:v>
                </c:pt>
                <c:pt idx="86">
                  <c:v>18281.099999999962</c:v>
                </c:pt>
                <c:pt idx="87">
                  <c:v>17580.400000000001</c:v>
                </c:pt>
                <c:pt idx="88">
                  <c:v>18117.2</c:v>
                </c:pt>
                <c:pt idx="89">
                  <c:v>18038.599999999962</c:v>
                </c:pt>
                <c:pt idx="90">
                  <c:v>18279.5</c:v>
                </c:pt>
                <c:pt idx="91">
                  <c:v>20040.599999999962</c:v>
                </c:pt>
                <c:pt idx="92">
                  <c:v>19577</c:v>
                </c:pt>
                <c:pt idx="93">
                  <c:v>20045.2</c:v>
                </c:pt>
                <c:pt idx="94">
                  <c:v>27016.7</c:v>
                </c:pt>
                <c:pt idx="95">
                  <c:v>29251.599999999962</c:v>
                </c:pt>
                <c:pt idx="96">
                  <c:v>25681.8</c:v>
                </c:pt>
                <c:pt idx="97">
                  <c:v>37126.1</c:v>
                </c:pt>
                <c:pt idx="98">
                  <c:v>27626.6</c:v>
                </c:pt>
                <c:pt idx="99">
                  <c:v>45209.4</c:v>
                </c:pt>
                <c:pt idx="100">
                  <c:v>45500</c:v>
                </c:pt>
                <c:pt idx="101">
                  <c:v>49269.1</c:v>
                </c:pt>
                <c:pt idx="102">
                  <c:v>50368</c:v>
                </c:pt>
                <c:pt idx="103">
                  <c:v>49782.5</c:v>
                </c:pt>
                <c:pt idx="104">
                  <c:v>56658.7</c:v>
                </c:pt>
                <c:pt idx="105">
                  <c:v>54957.5</c:v>
                </c:pt>
                <c:pt idx="106">
                  <c:v>56901.9</c:v>
                </c:pt>
                <c:pt idx="107">
                  <c:v>60402.5</c:v>
                </c:pt>
                <c:pt idx="108">
                  <c:v>60845.599999999999</c:v>
                </c:pt>
                <c:pt idx="109">
                  <c:v>50584.1</c:v>
                </c:pt>
                <c:pt idx="110">
                  <c:v>57046.5</c:v>
                </c:pt>
                <c:pt idx="111">
                  <c:v>52218.6</c:v>
                </c:pt>
                <c:pt idx="112">
                  <c:v>52228.5</c:v>
                </c:pt>
                <c:pt idx="113">
                  <c:v>54214.1</c:v>
                </c:pt>
                <c:pt idx="114">
                  <c:v>64498.9</c:v>
                </c:pt>
                <c:pt idx="115">
                  <c:v>64271.8</c:v>
                </c:pt>
                <c:pt idx="116">
                  <c:v>65394.1</c:v>
                </c:pt>
                <c:pt idx="117">
                  <c:v>71666.100000000006</c:v>
                </c:pt>
                <c:pt idx="118">
                  <c:v>73316.5</c:v>
                </c:pt>
                <c:pt idx="119">
                  <c:v>73013.7</c:v>
                </c:pt>
                <c:pt idx="120">
                  <c:v>74884.800000000003</c:v>
                </c:pt>
                <c:pt idx="121">
                  <c:v>85634.2</c:v>
                </c:pt>
                <c:pt idx="122">
                  <c:v>85254.7</c:v>
                </c:pt>
                <c:pt idx="123">
                  <c:v>91705.7</c:v>
                </c:pt>
                <c:pt idx="124">
                  <c:v>88331.6</c:v>
                </c:pt>
                <c:pt idx="125">
                  <c:v>97078.6</c:v>
                </c:pt>
              </c:numCache>
            </c:numRef>
          </c:val>
        </c:ser>
        <c:marker val="1"/>
        <c:axId val="99692544"/>
        <c:axId val="99694080"/>
      </c:lineChart>
      <c:catAx>
        <c:axId val="995450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dirty="0"/>
                  <a:t>Date</a:t>
                </a:r>
              </a:p>
            </c:rich>
          </c:tx>
          <c:layout>
            <c:manualLayout>
              <c:xMode val="edge"/>
              <c:yMode val="edge"/>
              <c:x val="0.52533609100310241"/>
              <c:y val="0.9440677966101696"/>
            </c:manualLayout>
          </c:layout>
          <c:spPr>
            <a:noFill/>
            <a:ln w="25400">
              <a:noFill/>
            </a:ln>
          </c:spPr>
        </c:title>
        <c:numFmt formatCode="mmm\-yy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547008"/>
        <c:crosses val="autoZero"/>
        <c:lblAlgn val="ctr"/>
        <c:lblOffset val="100"/>
        <c:tickLblSkip val="2"/>
        <c:tickMarkSkip val="1"/>
      </c:catAx>
      <c:valAx>
        <c:axId val="99547008"/>
        <c:scaling>
          <c:orientation val="minMax"/>
          <c:max val="100000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dirty="0"/>
                  <a:t>Megabytes</a:t>
                </a:r>
              </a:p>
            </c:rich>
          </c:tx>
          <c:layout>
            <c:manualLayout>
              <c:xMode val="edge"/>
              <c:yMode val="edge"/>
              <c:x val="1.0341261633919366E-2"/>
              <c:y val="0.42033898305084927"/>
            </c:manualLayout>
          </c:layout>
          <c:spPr>
            <a:noFill/>
            <a:ln w="25400">
              <a:noFill/>
            </a:ln>
          </c:spPr>
        </c:title>
        <c:numFmt formatCode="0.0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545088"/>
        <c:crosses val="autoZero"/>
        <c:crossBetween val="between"/>
        <c:majorUnit val="10000"/>
      </c:valAx>
      <c:catAx>
        <c:axId val="99692544"/>
        <c:scaling>
          <c:orientation val="minMax"/>
        </c:scaling>
        <c:delete val="1"/>
        <c:axPos val="b"/>
        <c:numFmt formatCode="mmm\-yy" sourceLinked="1"/>
        <c:tickLblPos val="none"/>
        <c:crossAx val="99694080"/>
        <c:crosses val="autoZero"/>
        <c:lblAlgn val="ctr"/>
        <c:lblOffset val="100"/>
      </c:catAx>
      <c:valAx>
        <c:axId val="99694080"/>
        <c:scaling>
          <c:orientation val="minMax"/>
        </c:scaling>
        <c:delete val="1"/>
        <c:axPos val="l"/>
        <c:numFmt formatCode="0.0" sourceLinked="1"/>
        <c:tickLblPos val="none"/>
        <c:crossAx val="99692544"/>
        <c:crosses val="autoZero"/>
        <c:crossBetween val="between"/>
      </c:valAx>
      <c:spPr>
        <a:gradFill rotWithShape="0">
          <a:gsLst>
            <a:gs pos="0">
              <a:srgbClr val="CCFFFF"/>
            </a:gs>
            <a:gs pos="100000">
              <a:srgbClr val="CCFFFF">
                <a:gamma/>
                <a:tint val="0"/>
                <a:invGamma/>
              </a:srgbClr>
            </a:gs>
          </a:gsLst>
          <a:lin ang="5400000" scaled="1"/>
        </a:gradFill>
        <a:ln w="12700">
          <a:solidFill>
            <a:srgbClr val="808080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74870734229576064"/>
          <c:y val="3.0508474576271191E-2"/>
          <c:w val="0.24405377456049679"/>
          <c:h val="4.576271186440703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43B6775-42B9-42CD-9527-5D2E0F1D49B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68A1D5-E522-4262-9069-2CCDDA5859DD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000" b="1" dirty="0" smtClean="0"/>
              <a:t>PowerPoint guidelines. </a:t>
            </a:r>
          </a:p>
          <a:p>
            <a:pPr eaLnBrk="1" hangingPunct="1">
              <a:lnSpc>
                <a:spcPct val="80000"/>
              </a:lnSpc>
            </a:pPr>
            <a:r>
              <a:rPr lang="en-US" sz="1000" dirty="0" smtClean="0"/>
              <a:t>Our refreshed PowerPoint style matches our refreshed corporate values. These guidelines ensure we achieve consistent, professional-looking presentations.</a:t>
            </a:r>
          </a:p>
          <a:p>
            <a:pPr eaLnBrk="1" hangingPunct="1">
              <a:lnSpc>
                <a:spcPct val="80000"/>
              </a:lnSpc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</a:pPr>
            <a:r>
              <a:rPr lang="en-US" sz="1000" b="1" dirty="0" smtClean="0"/>
              <a:t>Font:</a:t>
            </a:r>
            <a:r>
              <a:rPr lang="en-US" sz="1000" dirty="0" smtClean="0"/>
              <a:t> Arial only</a:t>
            </a:r>
          </a:p>
          <a:p>
            <a:pPr eaLnBrk="1" hangingPunct="1">
              <a:lnSpc>
                <a:spcPct val="80000"/>
              </a:lnSpc>
            </a:pPr>
            <a:r>
              <a:rPr lang="en-US" sz="1000" b="1" dirty="0" smtClean="0"/>
              <a:t>Bullets:</a:t>
            </a:r>
            <a:r>
              <a:rPr lang="en-US" sz="1000" dirty="0" smtClean="0"/>
              <a:t> Arial round</a:t>
            </a:r>
          </a:p>
          <a:p>
            <a:pPr eaLnBrk="1" hangingPunct="1">
              <a:lnSpc>
                <a:spcPct val="80000"/>
              </a:lnSpc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</a:pPr>
            <a:r>
              <a:rPr lang="en-US" sz="1000" b="1" dirty="0" smtClean="0"/>
              <a:t>Front page slide 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dirty="0" smtClean="0"/>
              <a:t>Headline text point size 53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dirty="0" smtClean="0"/>
              <a:t>Subtitle text point size 20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dirty="0" smtClean="0"/>
              <a:t>Presenter, location and date point size 12</a:t>
            </a:r>
          </a:p>
          <a:p>
            <a:pPr eaLnBrk="1" hangingPunct="1">
              <a:lnSpc>
                <a:spcPct val="80000"/>
              </a:lnSpc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</a:pPr>
            <a:r>
              <a:rPr lang="en-US" sz="1000" b="1" dirty="0" smtClean="0"/>
              <a:t>Divider slides</a:t>
            </a:r>
          </a:p>
          <a:p>
            <a:pPr eaLnBrk="1" hangingPunct="1">
              <a:lnSpc>
                <a:spcPct val="80000"/>
              </a:lnSpc>
            </a:pPr>
            <a:r>
              <a:rPr lang="en-US" sz="1000" dirty="0" smtClean="0"/>
              <a:t>Should be used to break up subjects or when changing content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dirty="0" smtClean="0"/>
              <a:t>Headline text point size 40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dirty="0" smtClean="0"/>
              <a:t>Subtitle text point size 20</a:t>
            </a:r>
          </a:p>
          <a:p>
            <a:pPr eaLnBrk="1" hangingPunct="1">
              <a:lnSpc>
                <a:spcPct val="80000"/>
              </a:lnSpc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</a:pPr>
            <a:r>
              <a:rPr lang="en-US" sz="1000" b="1" dirty="0" smtClean="0"/>
              <a:t>Content slides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dirty="0" smtClean="0"/>
              <a:t>Headline text size: minimum 40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GB" sz="1000" dirty="0" smtClean="0"/>
              <a:t>First Level Bullet Points 24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GB" sz="1000" dirty="0" smtClean="0"/>
              <a:t>Subsequent Level; Bullet Points 20</a:t>
            </a:r>
            <a:endParaRPr lang="en-US" sz="1000" dirty="0" smtClean="0"/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dirty="0" smtClean="0"/>
              <a:t>Body text size: minimum 16</a:t>
            </a:r>
          </a:p>
          <a:p>
            <a:pPr eaLnBrk="1" hangingPunct="1">
              <a:lnSpc>
                <a:spcPct val="80000"/>
              </a:lnSpc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</a:pPr>
            <a:r>
              <a:rPr lang="en-US" sz="1000" b="1" dirty="0" smtClean="0"/>
              <a:t>Printing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dirty="0" smtClean="0"/>
              <a:t>Please select greyscale when printing, this will remove the backgrounds and save on ink.</a:t>
            </a:r>
          </a:p>
          <a:p>
            <a:pPr eaLnBrk="1" hangingPunct="1">
              <a:lnSpc>
                <a:spcPct val="80000"/>
              </a:lnSpc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</a:pPr>
            <a:r>
              <a:rPr lang="en-US" sz="1000" b="1" dirty="0" smtClean="0"/>
              <a:t>Colour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dirty="0" smtClean="0"/>
              <a:t>Web safe green #CFF33 (R204, G255, B51), can be used to highlight important words or phrases.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GB" sz="1000" dirty="0" smtClean="0"/>
              <a:t>Web safe red </a:t>
            </a:r>
            <a:r>
              <a:rPr lang="en-US" sz="1000" dirty="0" smtClean="0"/>
              <a:t>#ED2939 (R237, G41, B57), can be used to highlight severe weather warnings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endParaRPr lang="en-US" sz="1000" dirty="0" smtClean="0"/>
          </a:p>
          <a:p>
            <a:pPr eaLnBrk="1" hangingPunct="1">
              <a:lnSpc>
                <a:spcPct val="80000"/>
              </a:lnSpc>
            </a:pPr>
            <a:r>
              <a:rPr lang="en-US" sz="1000" b="1" dirty="0" smtClean="0"/>
              <a:t>Campaign presentations</a:t>
            </a:r>
          </a:p>
          <a:p>
            <a:pPr eaLnBrk="1" hangingPunct="1">
              <a:lnSpc>
                <a:spcPct val="80000"/>
              </a:lnSpc>
              <a:buFontTx/>
              <a:buChar char="•"/>
            </a:pPr>
            <a:r>
              <a:rPr lang="en-US" sz="1000" dirty="0" smtClean="0"/>
              <a:t>If your presentation is part of a campaign or event then please ask the studio for assistance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Step change in March 2011 due to migration of internal</a:t>
            </a:r>
            <a:r>
              <a:rPr lang="en-GB" baseline="0" dirty="0" smtClean="0"/>
              <a:t> data feeds to new WMO message switch.</a:t>
            </a:r>
          </a:p>
          <a:p>
            <a:r>
              <a:rPr lang="en-GB" baseline="0" dirty="0" smtClean="0"/>
              <a:t>Step change in July 2012 due to 8 new data feeds for internal production visualisation systems.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3B6775-42B9-42CD-9527-5D2E0F1D49BA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979988"/>
            <a:ext cx="8591550" cy="8493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Section slide heading Arial 40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5645150"/>
            <a:ext cx="7896225" cy="663575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/>
              <a:t>Section slide subtitle heading Arial 20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347663"/>
            <a:ext cx="1733550" cy="6176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47663"/>
            <a:ext cx="5048250" cy="6176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773238"/>
            <a:ext cx="3390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773238"/>
            <a:ext cx="3390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347663"/>
            <a:ext cx="1733550" cy="6176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47663"/>
            <a:ext cx="5048250" cy="6176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47663"/>
            <a:ext cx="69342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52600" y="1773238"/>
            <a:ext cx="6934200" cy="4751387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773238"/>
            <a:ext cx="3390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773238"/>
            <a:ext cx="3390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47663"/>
            <a:ext cx="6934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heading Arial 40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773238"/>
            <a:ext cx="6934200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First level Arial 24</a:t>
            </a:r>
          </a:p>
          <a:p>
            <a:pPr lvl="1"/>
            <a:r>
              <a:rPr lang="en-GB" smtClean="0"/>
              <a:t>Second level Arial 20</a:t>
            </a:r>
          </a:p>
          <a:p>
            <a:pPr lvl="2"/>
            <a:r>
              <a:rPr lang="en-GB" smtClean="0"/>
              <a:t>Third level Arial 20</a:t>
            </a:r>
          </a:p>
          <a:p>
            <a:pPr lvl="3"/>
            <a:r>
              <a:rPr lang="en-GB" smtClean="0"/>
              <a:t>Fourth level Arial 20</a:t>
            </a:r>
          </a:p>
          <a:p>
            <a:pPr lvl="4"/>
            <a:r>
              <a:rPr lang="en-GB" smtClean="0"/>
              <a:t>Fifth level Arial 20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0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ransition>
    <p:wip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9pPr>
    </p:titleStyle>
    <p:bodyStyle>
      <a:lvl1pPr marL="261938" indent="-261938" algn="l" rtl="0" eaLnBrk="0" fontAlgn="base" hangingPunct="0">
        <a:lnSpc>
          <a:spcPct val="90000"/>
        </a:lnSpc>
        <a:spcBef>
          <a:spcPct val="35000"/>
        </a:spcBef>
        <a:spcAft>
          <a:spcPct val="35000"/>
        </a:spcAft>
        <a:buChar char="•"/>
        <a:defRPr sz="2400">
          <a:solidFill>
            <a:srgbClr val="FFFFFF"/>
          </a:solidFill>
          <a:latin typeface="+mn-lt"/>
          <a:ea typeface="+mn-ea"/>
          <a:cs typeface="+mn-cs"/>
        </a:defRPr>
      </a:lvl1pPr>
      <a:lvl2pPr marL="623888" indent="-182563" algn="l" rtl="0" eaLnBrk="0" fontAlgn="base" hangingPunct="0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2pPr>
      <a:lvl3pPr marL="987425" indent="-184150" algn="l" rtl="0" eaLnBrk="0" fontAlgn="base" hangingPunct="0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3pPr>
      <a:lvl4pPr marL="1349375" indent="-182563" algn="l" rtl="0" eaLnBrk="0" fontAlgn="base" hangingPunct="0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4pPr>
      <a:lvl5pPr marL="1698625" indent="-169863" algn="l" rtl="0" eaLnBrk="0" fontAlgn="base" hangingPunct="0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5pPr>
      <a:lvl6pPr marL="21558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6pPr>
      <a:lvl7pPr marL="26130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7pPr>
      <a:lvl8pPr marL="30702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8pPr>
      <a:lvl9pPr marL="35274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47663"/>
            <a:ext cx="6934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heading Arial 40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773238"/>
            <a:ext cx="6934200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First level Arial 24</a:t>
            </a:r>
          </a:p>
          <a:p>
            <a:pPr lvl="1"/>
            <a:r>
              <a:rPr lang="en-GB" smtClean="0"/>
              <a:t>Second level Arial 20</a:t>
            </a:r>
          </a:p>
          <a:p>
            <a:pPr lvl="2"/>
            <a:r>
              <a:rPr lang="en-GB" smtClean="0"/>
              <a:t>Third level Arial 20</a:t>
            </a:r>
          </a:p>
          <a:p>
            <a:pPr lvl="3"/>
            <a:r>
              <a:rPr lang="en-GB" smtClean="0"/>
              <a:t>Fourth level Arial 20</a:t>
            </a:r>
          </a:p>
          <a:p>
            <a:pPr lvl="4"/>
            <a:r>
              <a:rPr lang="en-GB" smtClean="0"/>
              <a:t>Fifth level Arial 20</a:t>
            </a:r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0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>
    <p:wip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Arial" charset="0"/>
        </a:defRPr>
      </a:lvl9pPr>
    </p:titleStyle>
    <p:bodyStyle>
      <a:lvl1pPr marL="261938" indent="-261938" algn="l" rtl="0" eaLnBrk="0" fontAlgn="base" hangingPunct="0">
        <a:lnSpc>
          <a:spcPct val="90000"/>
        </a:lnSpc>
        <a:spcBef>
          <a:spcPct val="35000"/>
        </a:spcBef>
        <a:spcAft>
          <a:spcPct val="3500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623888" indent="-182563" algn="l" rtl="0" eaLnBrk="0" fontAlgn="base" hangingPunct="0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2pPr>
      <a:lvl3pPr marL="987425" indent="-184150" algn="l" rtl="0" eaLnBrk="0" fontAlgn="base" hangingPunct="0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3pPr>
      <a:lvl4pPr marL="1349375" indent="-182563" algn="l" rtl="0" eaLnBrk="0" fontAlgn="base" hangingPunct="0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4pPr>
      <a:lvl5pPr marL="1698625" indent="-169863" algn="l" rtl="0" eaLnBrk="0" fontAlgn="base" hangingPunct="0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5pPr>
      <a:lvl6pPr marL="21558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6pPr>
      <a:lvl7pPr marL="26130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7pPr>
      <a:lvl8pPr marL="30702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8pPr>
      <a:lvl9pPr marL="35274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oai.dwd.de/oaimonitorgui/" TargetMode="Externa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dirty="0"/>
              <a:t>© Crown copyright   Met Office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800600"/>
            <a:ext cx="7772400" cy="1079500"/>
          </a:xfrm>
          <a:noFill/>
        </p:spPr>
        <p:txBody>
          <a:bodyPr/>
          <a:lstStyle/>
          <a:p>
            <a:pPr eaLnBrk="1" hangingPunct="1"/>
            <a:r>
              <a:rPr lang="en-GB" sz="2800" b="1" dirty="0" smtClean="0">
                <a:solidFill>
                  <a:schemeClr val="tx1"/>
                </a:solidFill>
              </a:rPr>
              <a:t/>
            </a:r>
            <a:br>
              <a:rPr lang="en-GB" sz="2800" b="1" dirty="0" smtClean="0">
                <a:solidFill>
                  <a:schemeClr val="tx1"/>
                </a:solidFill>
              </a:rPr>
            </a:br>
            <a:r>
              <a:rPr lang="en-GB" sz="2400" b="1" dirty="0" smtClean="0">
                <a:solidFill>
                  <a:schemeClr val="tx1"/>
                </a:solidFill>
              </a:rPr>
              <a:t>RTH Exeter Status Report - 2013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5645150"/>
            <a:ext cx="7896225" cy="534988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ET-WISC Beijing 2013-07-15/18</a:t>
            </a:r>
          </a:p>
          <a:p>
            <a:pPr eaLnBrk="1" hangingPunct="1">
              <a:lnSpc>
                <a:spcPct val="7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Chris Little</a:t>
            </a:r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323850" y="6021388"/>
            <a:ext cx="7896225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30000"/>
              </a:spcBef>
              <a:spcAft>
                <a:spcPct val="35000"/>
              </a:spcAft>
            </a:pPr>
            <a:endParaRPr lang="en-US" sz="12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DART FTP File Switch</a:t>
            </a:r>
          </a:p>
        </p:txBody>
      </p:sp>
      <p:graphicFrame>
        <p:nvGraphicFramePr>
          <p:cNvPr id="4098" name="Object 19"/>
          <p:cNvGraphicFramePr>
            <a:graphicFrameLocks noChangeAspect="1"/>
          </p:cNvGraphicFramePr>
          <p:nvPr>
            <p:ph idx="1"/>
          </p:nvPr>
        </p:nvGraphicFramePr>
        <p:xfrm>
          <a:off x="468313" y="1341438"/>
          <a:ext cx="8218487" cy="5256212"/>
        </p:xfrm>
        <a:graphic>
          <a:graphicData uri="http://schemas.openxmlformats.org/presentationml/2006/ole">
            <p:oleObj spid="_x0000_s4098" name="Chart" r:id="rId3" imgW="11791974" imgH="4219527" progId="Excel.Sheet.8">
              <p:embed/>
            </p:oleObj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47663"/>
            <a:ext cx="6934200" cy="777875"/>
          </a:xfrm>
        </p:spPr>
        <p:txBody>
          <a:bodyPr/>
          <a:lstStyle/>
          <a:p>
            <a:pPr eaLnBrk="1" hangingPunct="1"/>
            <a:r>
              <a:rPr lang="en-GB" sz="2800" dirty="0" smtClean="0"/>
              <a:t>RTH Switch availability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557338"/>
            <a:ext cx="7715250" cy="48958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dirty="0" smtClean="0"/>
              <a:t>Availability figures for period June 2012 to May 2013:</a:t>
            </a:r>
          </a:p>
          <a:p>
            <a:pPr lvl="1" eaLnBrk="1" hangingPunct="1"/>
            <a:r>
              <a:rPr lang="en-GB" dirty="0" smtClean="0"/>
              <a:t>WMO message switch – 99.9%</a:t>
            </a:r>
          </a:p>
          <a:p>
            <a:pPr lvl="2" eaLnBrk="1" hangingPunct="1"/>
            <a:r>
              <a:rPr lang="en-GB" dirty="0" smtClean="0"/>
              <a:t>7 outages – 1 s/w upgrade, 3 network problems, 3 bugs.</a:t>
            </a:r>
          </a:p>
          <a:p>
            <a:pPr lvl="2" eaLnBrk="1" hangingPunct="1"/>
            <a:r>
              <a:rPr lang="en-GB" dirty="0" smtClean="0"/>
              <a:t>Total outage time 82 minutes.</a:t>
            </a:r>
          </a:p>
          <a:p>
            <a:pPr lvl="1" eaLnBrk="1" hangingPunct="1"/>
            <a:r>
              <a:rPr lang="en-GB" dirty="0" smtClean="0"/>
              <a:t>FTP file switch – 99.9%</a:t>
            </a:r>
          </a:p>
          <a:p>
            <a:pPr marL="0" indent="0" eaLnBrk="1" hangingPunct="1">
              <a:buFontTx/>
              <a:buNone/>
            </a:pPr>
            <a:endParaRPr lang="en-GB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47663"/>
            <a:ext cx="6934200" cy="704850"/>
          </a:xfrm>
        </p:spPr>
        <p:txBody>
          <a:bodyPr/>
          <a:lstStyle/>
          <a:p>
            <a:pPr eaLnBrk="1" hangingPunct="1"/>
            <a:r>
              <a:rPr lang="en-GB" dirty="0" smtClean="0"/>
              <a:t>Items of Interest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351837" cy="5113337"/>
          </a:xfrm>
        </p:spPr>
        <p:txBody>
          <a:bodyPr/>
          <a:lstStyle/>
          <a:p>
            <a:pPr eaLnBrk="1" hangingPunct="1"/>
            <a:r>
              <a:rPr lang="en-GB" sz="2000" dirty="0" smtClean="0"/>
              <a:t>WMO GTS traffic only 25% of total MSS</a:t>
            </a:r>
          </a:p>
          <a:p>
            <a:pPr lvl="1" eaLnBrk="1" hangingPunct="1"/>
            <a:r>
              <a:rPr lang="en-GB" dirty="0" smtClean="0"/>
              <a:t>RTH backups using FTP over internet</a:t>
            </a:r>
          </a:p>
          <a:p>
            <a:pPr eaLnBrk="1" hangingPunct="1"/>
            <a:r>
              <a:rPr lang="en-GB" sz="2000" dirty="0" smtClean="0"/>
              <a:t>Met Office and </a:t>
            </a:r>
            <a:r>
              <a:rPr lang="fr-FR" sz="2000" dirty="0" smtClean="0"/>
              <a:t>Météo-France </a:t>
            </a:r>
            <a:r>
              <a:rPr lang="en-GB" sz="2000" dirty="0" smtClean="0"/>
              <a:t>virtual GISC nodes declared operational in June 2012</a:t>
            </a:r>
          </a:p>
          <a:p>
            <a:pPr eaLnBrk="1" hangingPunct="1"/>
            <a:r>
              <a:rPr lang="en-GB" sz="2000" dirty="0" smtClean="0"/>
              <a:t>RMDCN access 2 x 10Mb/s, no load sharing</a:t>
            </a:r>
          </a:p>
          <a:p>
            <a:pPr lvl="1" eaLnBrk="1" hangingPunct="1"/>
            <a:r>
              <a:rPr lang="en-GB" dirty="0" smtClean="0"/>
              <a:t>Upgraded, Q2 2012, for WIS &amp; OPERA traffic</a:t>
            </a:r>
          </a:p>
          <a:p>
            <a:pPr lvl="1" eaLnBrk="1" hangingPunct="1"/>
            <a:r>
              <a:rPr lang="en-GB" dirty="0" smtClean="0"/>
              <a:t>Established new backup GTS link with Lusaka</a:t>
            </a:r>
          </a:p>
          <a:p>
            <a:pPr lvl="1" eaLnBrk="1" hangingPunct="1"/>
            <a:r>
              <a:rPr lang="en-GB" dirty="0" smtClean="0"/>
              <a:t>Upgrade Q1 2014 2 x 20Mb/s</a:t>
            </a:r>
          </a:p>
          <a:p>
            <a:pPr eaLnBrk="1" hangingPunct="1"/>
            <a:r>
              <a:rPr lang="en-GB" sz="2000" dirty="0" smtClean="0"/>
              <a:t>ECWMF traffic on separate 100Mb/s link, via Dart</a:t>
            </a:r>
          </a:p>
          <a:p>
            <a:pPr eaLnBrk="1" hangingPunct="1"/>
            <a:r>
              <a:rPr lang="en-GB" sz="2000" dirty="0" smtClean="0"/>
              <a:t>Internet link 2 x 100+Mb/s, via Dart</a:t>
            </a:r>
          </a:p>
          <a:p>
            <a:pPr eaLnBrk="1" hangingPunct="1"/>
            <a:r>
              <a:rPr lang="en-GB" sz="2000" dirty="0" smtClean="0"/>
              <a:t>Trans-Atlantic NESDIS link 1.5Mb/s, via Dart</a:t>
            </a:r>
          </a:p>
          <a:p>
            <a:pPr eaLnBrk="1" hangingPunct="1"/>
            <a:endParaRPr lang="en-GB" sz="1600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WIS – Exeter vGISC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147248" cy="5039841"/>
          </a:xfrm>
        </p:spPr>
        <p:txBody>
          <a:bodyPr/>
          <a:lstStyle/>
          <a:p>
            <a:r>
              <a:rPr lang="en-GB" dirty="0" smtClean="0"/>
              <a:t>Operational since June 2012</a:t>
            </a:r>
          </a:p>
          <a:p>
            <a:r>
              <a:rPr lang="en-GB" dirty="0" smtClean="0"/>
              <a:t>Will be offering backup of user subscriptions in co-operation with Météo-France</a:t>
            </a:r>
          </a:p>
          <a:p>
            <a:r>
              <a:rPr lang="en-GB" dirty="0" smtClean="0"/>
              <a:t>Some statistics –</a:t>
            </a:r>
          </a:p>
          <a:p>
            <a:pPr lvl="1"/>
            <a:r>
              <a:rPr lang="en-GB" dirty="0" smtClean="0"/>
              <a:t>We currently have 42 registered users</a:t>
            </a:r>
          </a:p>
          <a:p>
            <a:pPr lvl="1"/>
            <a:r>
              <a:rPr lang="en-GB" dirty="0" smtClean="0"/>
              <a:t>Ingesting daily into 24hr Cache:</a:t>
            </a:r>
          </a:p>
          <a:p>
            <a:pPr lvl="2"/>
            <a:r>
              <a:rPr lang="en-GB" dirty="0" smtClean="0"/>
              <a:t>135MBytes of data</a:t>
            </a:r>
          </a:p>
          <a:p>
            <a:pPr lvl="2"/>
            <a:r>
              <a:rPr lang="en-GB" dirty="0" smtClean="0"/>
              <a:t>73,000 data files</a:t>
            </a:r>
          </a:p>
          <a:p>
            <a:pPr lvl="1"/>
            <a:r>
              <a:rPr lang="en-GB" dirty="0" smtClean="0"/>
              <a:t>Plans to increase this to cope with full global data set</a:t>
            </a:r>
          </a:p>
          <a:p>
            <a:pPr lvl="1"/>
            <a:r>
              <a:rPr lang="en-GB" dirty="0" smtClean="0"/>
              <a:t>Catalogue contains 146,000 metadata records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Items of Interest: </a:t>
            </a:r>
            <a:r>
              <a:rPr lang="en-GB" dirty="0" err="1" smtClean="0"/>
              <a:t>OpenWIS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556792"/>
            <a:ext cx="7740352" cy="5084762"/>
          </a:xfrm>
        </p:spPr>
        <p:txBody>
          <a:bodyPr/>
          <a:lstStyle/>
          <a:p>
            <a:r>
              <a:rPr lang="en-GB" dirty="0" smtClean="0"/>
              <a:t>GISC, </a:t>
            </a:r>
            <a:r>
              <a:rPr lang="en-GB" dirty="0" err="1" smtClean="0"/>
              <a:t>vGISC</a:t>
            </a:r>
            <a:r>
              <a:rPr lang="en-GB" dirty="0" smtClean="0"/>
              <a:t>, DCPC, NC will all use </a:t>
            </a:r>
            <a:r>
              <a:rPr lang="en-GB" dirty="0" err="1" smtClean="0"/>
              <a:t>OpenWIS</a:t>
            </a:r>
            <a:endParaRPr lang="en-GB" dirty="0" smtClean="0"/>
          </a:p>
          <a:p>
            <a:r>
              <a:rPr lang="en-GB" dirty="0" err="1" smtClean="0"/>
              <a:t>MoU</a:t>
            </a:r>
            <a:r>
              <a:rPr lang="en-GB" dirty="0" smtClean="0"/>
              <a:t> being signed now, to establish Non-profit, Limited liability Association to own IPR</a:t>
            </a:r>
          </a:p>
          <a:p>
            <a:r>
              <a:rPr lang="en-GB" dirty="0" err="1" smtClean="0"/>
              <a:t>OpenWIS</a:t>
            </a:r>
            <a:r>
              <a:rPr lang="en-GB" dirty="0" smtClean="0"/>
              <a:t> will be in public </a:t>
            </a:r>
            <a:r>
              <a:rPr lang="en-GB" dirty="0" err="1" smtClean="0"/>
              <a:t>GitHub</a:t>
            </a:r>
            <a:r>
              <a:rPr lang="en-GB" dirty="0" smtClean="0"/>
              <a:t> repository</a:t>
            </a:r>
          </a:p>
          <a:p>
            <a:pPr lvl="1"/>
            <a:r>
              <a:rPr lang="en-GB" dirty="0" smtClean="0"/>
              <a:t>Documentation, test cases, etc</a:t>
            </a:r>
          </a:p>
          <a:p>
            <a:r>
              <a:rPr lang="en-GB" dirty="0" smtClean="0"/>
              <a:t>Open Source governance:</a:t>
            </a:r>
          </a:p>
          <a:p>
            <a:pPr lvl="1"/>
            <a:r>
              <a:rPr lang="en-GB" dirty="0" smtClean="0"/>
              <a:t>User - Free</a:t>
            </a:r>
          </a:p>
          <a:p>
            <a:pPr lvl="1"/>
            <a:r>
              <a:rPr lang="en-GB" dirty="0" smtClean="0"/>
              <a:t>Ordinary member – annual fee, influence direction</a:t>
            </a:r>
          </a:p>
          <a:p>
            <a:pPr lvl="1"/>
            <a:r>
              <a:rPr lang="en-GB" dirty="0" smtClean="0"/>
              <a:t>Strategic member - big fee, control direction</a:t>
            </a:r>
          </a:p>
          <a:p>
            <a:pPr lvl="1"/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484784"/>
            <a:ext cx="7668344" cy="5112568"/>
          </a:xfrm>
        </p:spPr>
        <p:txBody>
          <a:bodyPr/>
          <a:lstStyle/>
          <a:p>
            <a:r>
              <a:rPr lang="en-GB" dirty="0" smtClean="0"/>
              <a:t>All Metadata will need updating in next year</a:t>
            </a:r>
          </a:p>
          <a:p>
            <a:pPr lvl="1"/>
            <a:r>
              <a:rPr lang="en-GB" dirty="0" smtClean="0"/>
              <a:t>ISO19115:2006 -&gt; ISO19115:2013</a:t>
            </a:r>
          </a:p>
          <a:p>
            <a:pPr lvl="1"/>
            <a:r>
              <a:rPr lang="en-GB" dirty="0" smtClean="0"/>
              <a:t>WMO Core Metadata 1.3 -&gt; 2.0?</a:t>
            </a:r>
          </a:p>
          <a:p>
            <a:pPr lvl="1"/>
            <a:r>
              <a:rPr lang="en-GB" dirty="0" smtClean="0"/>
              <a:t>What strategic approach to adopt?</a:t>
            </a:r>
          </a:p>
          <a:p>
            <a:pPr lvl="1"/>
            <a:r>
              <a:rPr lang="en-GB" dirty="0" smtClean="0"/>
              <a:t>Use WMO Core 1.1 -&gt; Core 1.2 -&gt; Core 1.3 as prototype?</a:t>
            </a:r>
          </a:p>
          <a:p>
            <a:r>
              <a:rPr lang="en-GB" dirty="0" smtClean="0"/>
              <a:t>Hierarchical metadata expected by users</a:t>
            </a:r>
          </a:p>
          <a:p>
            <a:pPr lvl="1"/>
            <a:r>
              <a:rPr lang="en-GB" dirty="0" smtClean="0"/>
              <a:t>Is it possible to have common sets defined?</a:t>
            </a:r>
          </a:p>
          <a:p>
            <a:pPr lvl="1"/>
            <a:r>
              <a:rPr lang="en-GB" dirty="0" smtClean="0"/>
              <a:t>Can common and specific sets be defined?</a:t>
            </a:r>
          </a:p>
          <a:p>
            <a:r>
              <a:rPr lang="en-GB" dirty="0" smtClean="0"/>
              <a:t>User search experience needs to be improved</a:t>
            </a:r>
          </a:p>
          <a:p>
            <a:r>
              <a:rPr lang="en-GB" dirty="0" smtClean="0"/>
              <a:t>Performance &amp; </a:t>
            </a:r>
            <a:r>
              <a:rPr lang="en-GB" dirty="0" smtClean="0"/>
              <a:t>Quality </a:t>
            </a:r>
            <a:r>
              <a:rPr lang="en-GB" dirty="0" smtClean="0"/>
              <a:t>monitoring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47663"/>
            <a:ext cx="6934200" cy="777081"/>
          </a:xfrm>
        </p:spPr>
        <p:txBody>
          <a:bodyPr/>
          <a:lstStyle/>
          <a:p>
            <a:r>
              <a:rPr lang="en-GB" dirty="0" smtClean="0"/>
              <a:t>Detailed technical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856984" cy="5229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 smtClean="0"/>
              <a:t>Metadata </a:t>
            </a:r>
            <a:r>
              <a:rPr lang="en-GB" sz="1800" b="1" dirty="0" smtClean="0"/>
              <a:t>Policies</a:t>
            </a:r>
            <a:endParaRPr lang="en-GB" sz="18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 smtClean="0"/>
              <a:t>-	Is </a:t>
            </a:r>
            <a:r>
              <a:rPr lang="en-GB" sz="1800" dirty="0" err="1" smtClean="0"/>
              <a:t>WMOAdditional</a:t>
            </a:r>
            <a:r>
              <a:rPr lang="en-GB" sz="1800" dirty="0" smtClean="0"/>
              <a:t> data supposed to be shared with every GISC?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 smtClean="0"/>
              <a:t>-	Should there be different </a:t>
            </a:r>
            <a:r>
              <a:rPr lang="en-GB" sz="1800" dirty="0" smtClean="0"/>
              <a:t>categories/groups </a:t>
            </a:r>
            <a:r>
              <a:rPr lang="en-GB" sz="1800" dirty="0" smtClean="0"/>
              <a:t>of </a:t>
            </a:r>
            <a:r>
              <a:rPr lang="en-GB" sz="1800" dirty="0" err="1" smtClean="0"/>
              <a:t>WMOAdditional</a:t>
            </a:r>
            <a:r>
              <a:rPr lang="en-GB" sz="1800" dirty="0" smtClean="0"/>
              <a:t> data?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 smtClean="0"/>
              <a:t>-	If so, </a:t>
            </a:r>
            <a:r>
              <a:rPr lang="en-GB" sz="1800" dirty="0" smtClean="0"/>
              <a:t>generic </a:t>
            </a:r>
            <a:r>
              <a:rPr lang="en-GB" sz="1800" dirty="0" smtClean="0"/>
              <a:t>ones </a:t>
            </a:r>
            <a:r>
              <a:rPr lang="en-GB" sz="1800" dirty="0" smtClean="0"/>
              <a:t>versus </a:t>
            </a:r>
            <a:r>
              <a:rPr lang="en-GB" sz="1800" dirty="0" smtClean="0"/>
              <a:t>bespoke arrangements?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 smtClean="0"/>
              <a:t>-	How does this get reflected on other GISCs? Wouldn’t they need to have the same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 smtClean="0"/>
              <a:t>grouping to protect this data?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 smtClean="0"/>
              <a:t>Potentially any NC would be able to access all of this data.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GB" sz="1800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 smtClean="0"/>
              <a:t>Metadata </a:t>
            </a:r>
            <a:r>
              <a:rPr lang="en-GB" sz="1800" b="1" dirty="0" smtClean="0"/>
              <a:t>Hierarchy (grouping)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 smtClean="0"/>
              <a:t>-	Each GISC would need to be able to use the same hierarchy, is that possible?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 smtClean="0"/>
              <a:t>-	Agree what the grouping could be?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 smtClean="0"/>
              <a:t>-	</a:t>
            </a:r>
            <a:r>
              <a:rPr lang="en-GB" sz="1800" dirty="0" smtClean="0"/>
              <a:t>Why different </a:t>
            </a:r>
            <a:r>
              <a:rPr lang="en-GB" sz="1800" dirty="0" smtClean="0"/>
              <a:t>totals </a:t>
            </a:r>
            <a:r>
              <a:rPr lang="en-GB" sz="1800" dirty="0" smtClean="0"/>
              <a:t>on </a:t>
            </a:r>
            <a:r>
              <a:rPr lang="en-GB" sz="1800" dirty="0" smtClean="0"/>
              <a:t>DWD </a:t>
            </a:r>
            <a:r>
              <a:rPr lang="en-GB" sz="1800" dirty="0" smtClean="0"/>
              <a:t>page </a:t>
            </a:r>
            <a:r>
              <a:rPr lang="en-GB" sz="1800" dirty="0" smtClean="0">
                <a:hlinkClick r:id="rId2"/>
              </a:rPr>
              <a:t>http</a:t>
            </a:r>
            <a:r>
              <a:rPr lang="en-GB" sz="1800" dirty="0" smtClean="0">
                <a:hlinkClick r:id="rId2"/>
              </a:rPr>
              <a:t>://oai.dwd.de/oaimonitorgui/#</a:t>
            </a:r>
            <a:r>
              <a:rPr lang="en-GB" sz="1800" dirty="0" smtClean="0">
                <a:hlinkClick r:id="rId2"/>
              </a:rPr>
              <a:t>complete</a:t>
            </a:r>
            <a:r>
              <a:rPr lang="en-GB" sz="1800" dirty="0" smtClean="0"/>
              <a:t> ?</a:t>
            </a:r>
            <a:endParaRPr lang="en-GB" sz="18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 smtClean="0"/>
              <a:t>-	Is there any metadata duplication between Beijing and Tokyo catalogues?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1800" dirty="0" smtClean="0"/>
              <a:t>Why </a:t>
            </a:r>
            <a:r>
              <a:rPr lang="en-GB" sz="1800" dirty="0" smtClean="0"/>
              <a:t>is </a:t>
            </a:r>
            <a:r>
              <a:rPr lang="en-GB" sz="1800" dirty="0" smtClean="0"/>
              <a:t>some </a:t>
            </a:r>
            <a:r>
              <a:rPr lang="en-GB" sz="1800" dirty="0" smtClean="0"/>
              <a:t>organisations metadata under </a:t>
            </a:r>
            <a:r>
              <a:rPr lang="en-GB" sz="1800" dirty="0" smtClean="0"/>
              <a:t>GISC’s </a:t>
            </a:r>
            <a:r>
              <a:rPr lang="en-GB" sz="1800" dirty="0" smtClean="0"/>
              <a:t>name? </a:t>
            </a:r>
            <a:endParaRPr lang="en-GB" sz="1800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GB" sz="1800" dirty="0" smtClean="0"/>
              <a:t>E.g. </a:t>
            </a:r>
            <a:r>
              <a:rPr lang="en-GB" sz="1800" dirty="0" smtClean="0"/>
              <a:t>TIGGE </a:t>
            </a:r>
            <a:r>
              <a:rPr lang="en-GB" sz="1800" dirty="0" smtClean="0"/>
              <a:t>(</a:t>
            </a:r>
            <a:r>
              <a:rPr lang="en-GB" sz="1800" dirty="0" err="1" smtClean="0"/>
              <a:t>urn:x-wmo:md:cn.gov.cma</a:t>
            </a:r>
            <a:r>
              <a:rPr lang="en-GB" sz="1800" dirty="0" smtClean="0"/>
              <a:t>::</a:t>
            </a:r>
            <a:r>
              <a:rPr lang="en-GB" sz="1800" dirty="0" err="1" smtClean="0"/>
              <a:t>uk.gov.metoffice.TIGGE.MOGREPS</a:t>
            </a:r>
            <a:r>
              <a:rPr lang="en-GB" sz="1800" dirty="0" smtClean="0"/>
              <a:t>); </a:t>
            </a:r>
            <a:endParaRPr lang="en-GB" sz="1800" dirty="0" smtClean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 smtClean="0"/>
              <a:t> - E.g. Forecasts </a:t>
            </a:r>
            <a:r>
              <a:rPr lang="en-GB" sz="1800" dirty="0" smtClean="0"/>
              <a:t>for </a:t>
            </a:r>
            <a:r>
              <a:rPr lang="en-GB" sz="1800" dirty="0" err="1" smtClean="0"/>
              <a:t>BoM</a:t>
            </a:r>
            <a:r>
              <a:rPr lang="en-GB" sz="1800" dirty="0" smtClean="0"/>
              <a:t> - </a:t>
            </a:r>
            <a:r>
              <a:rPr lang="en-GB" sz="1800" dirty="0" smtClean="0"/>
              <a:t>hko.gov.hk.VHHH.1177.185.00521</a:t>
            </a:r>
            <a:endParaRPr lang="en-GB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4000" dirty="0" smtClean="0"/>
          </a:p>
          <a:p>
            <a:endParaRPr lang="en-GB" sz="4000" dirty="0" smtClean="0"/>
          </a:p>
          <a:p>
            <a:pPr algn="ctr">
              <a:buNone/>
            </a:pPr>
            <a:r>
              <a:rPr lang="en-GB" sz="4000" dirty="0" smtClean="0"/>
              <a:t>Any Questions?</a:t>
            </a:r>
            <a:endParaRPr lang="en-GB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Contents</a:t>
            </a:r>
            <a:endParaRPr lang="en-US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628775"/>
            <a:ext cx="6934200" cy="475138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en-GB" b="1" dirty="0" smtClean="0"/>
              <a:t>R</a:t>
            </a:r>
            <a:r>
              <a:rPr lang="en-GB" b="1" dirty="0" smtClean="0">
                <a:cs typeface="Times New Roman" pitchFamily="18" charset="0"/>
              </a:rPr>
              <a:t>TH Exeter Status Report</a:t>
            </a:r>
          </a:p>
          <a:p>
            <a:pPr eaLnBrk="1" hangingPunct="1"/>
            <a:r>
              <a:rPr lang="en-GB" dirty="0" smtClean="0">
                <a:solidFill>
                  <a:schemeClr val="tx1"/>
                </a:solidFill>
              </a:rPr>
              <a:t>RTH &amp; NMS connectivity from Exeter</a:t>
            </a:r>
          </a:p>
          <a:p>
            <a:pPr eaLnBrk="1" hangingPunct="1"/>
            <a:r>
              <a:rPr lang="en-GB" dirty="0" smtClean="0">
                <a:solidFill>
                  <a:schemeClr val="tx1"/>
                </a:solidFill>
              </a:rPr>
              <a:t>Message switching systems – MetSwitch</a:t>
            </a:r>
          </a:p>
          <a:p>
            <a:pPr eaLnBrk="1" hangingPunct="1"/>
            <a:r>
              <a:rPr lang="en-GB" dirty="0" smtClean="0">
                <a:solidFill>
                  <a:schemeClr val="tx1"/>
                </a:solidFill>
              </a:rPr>
              <a:t>File switching systems – Dart</a:t>
            </a:r>
          </a:p>
          <a:p>
            <a:pPr eaLnBrk="1" hangingPunct="1"/>
            <a:r>
              <a:rPr lang="en-GB" dirty="0" smtClean="0">
                <a:solidFill>
                  <a:schemeClr val="tx1"/>
                </a:solidFill>
              </a:rPr>
              <a:t>WIS – Exeter vGISC</a:t>
            </a:r>
          </a:p>
          <a:p>
            <a:pPr eaLnBrk="1" hangingPunct="1"/>
            <a:r>
              <a:rPr lang="en-GB" dirty="0" smtClean="0">
                <a:solidFill>
                  <a:schemeClr val="tx1"/>
                </a:solidFill>
              </a:rPr>
              <a:t>Items of interest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RTH GTS connectivity from Exeter</a:t>
            </a:r>
            <a:endParaRPr lang="en-US" sz="2800" dirty="0" smtClean="0"/>
          </a:p>
        </p:txBody>
      </p:sp>
      <p:graphicFrame>
        <p:nvGraphicFramePr>
          <p:cNvPr id="164819" name="Group 979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07375" cy="4392066"/>
        </p:xfrm>
        <a:graphic>
          <a:graphicData uri="http://schemas.openxmlformats.org/drawingml/2006/table">
            <a:tbl>
              <a:tblPr/>
              <a:tblGrid>
                <a:gridCol w="2663825"/>
                <a:gridCol w="1655762"/>
                <a:gridCol w="1439863"/>
                <a:gridCol w="1081087"/>
                <a:gridCol w="1366838"/>
              </a:tblGrid>
              <a:tr h="303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Connection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Circuits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Protocol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Infrastructure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504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Melbourne, Australia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CCT = 2Mbytes</a:t>
                      </a:r>
                      <a:b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IP BW = 2Mbytes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Alphanumeric, </a:t>
                      </a:r>
                      <a:b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GRIB &amp; T4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IP sockets / FTP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RMDCN / Internet backup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Toulouse, France 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CCT = 10Mbytes</a:t>
                      </a:r>
                      <a:b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IP BW = 10Mbytes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Alphanumeric, </a:t>
                      </a:r>
                      <a:b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GRIB &amp; T4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FTP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RMDCN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Offenbach, Germany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CCT = 10Mbytes</a:t>
                      </a:r>
                      <a:b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IP BW = 8Mbytes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Alphanumeric, </a:t>
                      </a:r>
                      <a:b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GRIB &amp; T4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FTP /       FTP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RMDCN / Internet backup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4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Rome, Italy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CCT = 2Mbytes</a:t>
                      </a:r>
                      <a:b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IP BW = 2Mbytes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All data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FTP /      FTP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RMDCN / Internet backup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1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Tokyo, Japan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CCT = 10Mbytes</a:t>
                      </a:r>
                      <a:b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IP BW = 10Mbytes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Alphanumeric, </a:t>
                      </a:r>
                      <a:b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GRIB &amp; T4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IP sockets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RMDCN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91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Moscow, Russian Federation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CCT = 2Mbytes</a:t>
                      </a:r>
                      <a:b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IP BW = 2Mbytes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Alphanumeric, </a:t>
                      </a:r>
                      <a:b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GRIB &amp; T4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FTP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RMDCN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Pretoria, South Africa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CCT = 2Mbytes</a:t>
                      </a:r>
                      <a:b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IP BW = 2Mbytes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All data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IP Sockets / FTP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RMDCN / Internet backup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Washington, United States of America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CCT = 1Mbytes</a:t>
                      </a:r>
                      <a:b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IP BW = 1Mbytes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Alphanumeric, </a:t>
                      </a:r>
                      <a:b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GRIB &amp; T4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IP Sockets / FTP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RMDCN / Internet backup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RTH GTS daily traffic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9552" y="1772816"/>
          <a:ext cx="8208913" cy="4598004"/>
        </p:xfrm>
        <a:graphic>
          <a:graphicData uri="http://schemas.openxmlformats.org/drawingml/2006/table">
            <a:tbl>
              <a:tblPr/>
              <a:tblGrid>
                <a:gridCol w="2498526"/>
                <a:gridCol w="971027"/>
                <a:gridCol w="795496"/>
                <a:gridCol w="971027"/>
                <a:gridCol w="761883"/>
                <a:gridCol w="1030783"/>
                <a:gridCol w="1180171"/>
              </a:tblGrid>
              <a:tr h="843081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RTH</a:t>
                      </a:r>
                    </a:p>
                  </a:txBody>
                  <a:tcPr marL="8328" marR="8328" marT="832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D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Messages in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D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Files in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D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Messages out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D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Files out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D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Volume in (Mbytes)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D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Volume out (Mbytes)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D35"/>
                    </a:solidFill>
                  </a:tcPr>
                </a:tc>
              </a:tr>
              <a:tr h="40237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Melbourne, Australia </a:t>
                      </a:r>
                    </a:p>
                  </a:txBody>
                  <a:tcPr marL="8328" marR="8328" marT="832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16958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110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118067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288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936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Toulouse, France </a:t>
                      </a:r>
                    </a:p>
                  </a:txBody>
                  <a:tcPr marL="8328" marR="8328" marT="832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65575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18695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283559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75376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1379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9267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Offenbach, Germany</a:t>
                      </a:r>
                    </a:p>
                  </a:txBody>
                  <a:tcPr marL="8328" marR="8328" marT="832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390304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5648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126964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2790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10477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1075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Rome, Italy</a:t>
                      </a:r>
                    </a:p>
                  </a:txBody>
                  <a:tcPr marL="8328" marR="8328" marT="832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2689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642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16993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2003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64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Tokyo, Japan</a:t>
                      </a:r>
                    </a:p>
                  </a:txBody>
                  <a:tcPr marL="8328" marR="8328" marT="832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141756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91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162553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289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1158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37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Moscow, Russian Federation</a:t>
                      </a:r>
                    </a:p>
                  </a:txBody>
                  <a:tcPr marL="8328" marR="8328" marT="832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10844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1268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419129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15820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8286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053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Pretoria, South Africa</a:t>
                      </a:r>
                    </a:p>
                  </a:txBody>
                  <a:tcPr marL="9473" marR="9473" marT="94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2402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122888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571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Washington, United States of America</a:t>
                      </a:r>
                    </a:p>
                  </a:txBody>
                  <a:tcPr marL="8328" marR="8328" marT="832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215519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2539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170208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77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10448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3114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5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8328" marR="8328" marT="832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D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843645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D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28993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D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1297473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D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96087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D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22912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D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23900</a:t>
                      </a:r>
                    </a:p>
                  </a:txBody>
                  <a:tcPr marL="8328" marR="8328" marT="83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D3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  <p:sp>
        <p:nvSpPr>
          <p:cNvPr id="12291" name="Rectangle 9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NMC GTS connectivity from Exeter</a:t>
            </a:r>
          </a:p>
        </p:txBody>
      </p:sp>
      <p:graphicFrame>
        <p:nvGraphicFramePr>
          <p:cNvPr id="205838" name="Group 1038"/>
          <p:cNvGraphicFramePr>
            <a:graphicFrameLocks noGrp="1"/>
          </p:cNvGraphicFramePr>
          <p:nvPr>
            <p:ph idx="1"/>
          </p:nvPr>
        </p:nvGraphicFramePr>
        <p:xfrm>
          <a:off x="468313" y="1484313"/>
          <a:ext cx="8207375" cy="4506167"/>
        </p:xfrm>
        <a:graphic>
          <a:graphicData uri="http://schemas.openxmlformats.org/drawingml/2006/table">
            <a:tbl>
              <a:tblPr/>
              <a:tblGrid>
                <a:gridCol w="2519362"/>
                <a:gridCol w="1871663"/>
                <a:gridCol w="1368425"/>
                <a:gridCol w="1081087"/>
                <a:gridCol w="1366838"/>
              </a:tblGrid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NMC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Connection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Circuits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Protocol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3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Infrastructure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478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Brussels, Belgium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CCT = 2Mbytes</a:t>
                      </a:r>
                      <a:b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IP BW = 2Mbytes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Alphanumeric, </a:t>
                      </a:r>
                      <a:b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GRIB &amp; T4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FTP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RMDCN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Montreal, Canada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CCT = 2Mbytes</a:t>
                      </a:r>
                      <a:b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IP BW = 2Mbytes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All data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IP Sockets / FTP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RMDCN / Internet backup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Copenhagen, Denmark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CCT = 10Mbytes</a:t>
                      </a:r>
                      <a:b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IP BW = 5Mbytes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Alphanumeric &amp;</a:t>
                      </a:r>
                      <a:b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IP sockets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RMDCN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Reykjavik, Iceland 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CCT = 2Mbytes</a:t>
                      </a:r>
                      <a:b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IP BW = 2Mbytes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Alphanumeric, </a:t>
                      </a:r>
                      <a:b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GRIB &amp; T4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FTP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RMDCN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Dublin, Ireland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CCT = 2Mbytes</a:t>
                      </a:r>
                      <a:b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IP BW = 2Mbytes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All data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FTP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RMDCN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De Bilt, Netherlands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CCT = 10Mbytes</a:t>
                      </a:r>
                      <a:b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IP BW = 2Mbytes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All data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IP Sockets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RMDCN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Oslo, Norway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CCT = 2Mbytes</a:t>
                      </a:r>
                      <a:b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IP BW = 2Mbytes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All data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IP Sockets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RMDCN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Lisbon, Portugal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CCT = 2Mbytes</a:t>
                      </a:r>
                      <a:b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IP BW = 2Mbytes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All data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FTP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RMDCN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Madrid, Spain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CCT = 2Mbytes</a:t>
                      </a:r>
                      <a:b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IP BW = 2Mbytes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Alphanumeric, </a:t>
                      </a:r>
                      <a:b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GRIB &amp; T4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IP Sockets &amp; FTP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RMDCN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ECMWF, United Kingdom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CCT = 100Mbytes</a:t>
                      </a:r>
                      <a:b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IP BW = 100Mbytes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All data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FTP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Megastream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NMC GTS MSS daily traffic</a:t>
            </a:r>
          </a:p>
        </p:txBody>
      </p:sp>
      <p:graphicFrame>
        <p:nvGraphicFramePr>
          <p:cNvPr id="6" name="Table Placeholder 5"/>
          <p:cNvGraphicFramePr>
            <a:graphicFrameLocks noGrp="1"/>
          </p:cNvGraphicFramePr>
          <p:nvPr>
            <p:ph type="tbl" idx="1"/>
          </p:nvPr>
        </p:nvGraphicFramePr>
        <p:xfrm>
          <a:off x="467544" y="1700808"/>
          <a:ext cx="8280921" cy="4349575"/>
        </p:xfrm>
        <a:graphic>
          <a:graphicData uri="http://schemas.openxmlformats.org/drawingml/2006/table">
            <a:tbl>
              <a:tblPr/>
              <a:tblGrid>
                <a:gridCol w="2520443"/>
                <a:gridCol w="979545"/>
                <a:gridCol w="802474"/>
                <a:gridCol w="979545"/>
                <a:gridCol w="768566"/>
                <a:gridCol w="1039825"/>
                <a:gridCol w="1190523"/>
              </a:tblGrid>
              <a:tr h="69341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NMC</a:t>
                      </a:r>
                    </a:p>
                  </a:txBody>
                  <a:tcPr marL="9473" marR="9473" marT="94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D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Messages in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D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Files in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D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Messages out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D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Files out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D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Volume in (Mbytes)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D3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Volume out (Mbytes)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D35"/>
                    </a:solidFill>
                  </a:tcPr>
                </a:tc>
              </a:tr>
              <a:tr h="33094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Brussels, Belgium</a:t>
                      </a:r>
                    </a:p>
                  </a:txBody>
                  <a:tcPr marL="9473" marR="9473" marT="94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1084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918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8534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1745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4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Montreal, Canada</a:t>
                      </a:r>
                    </a:p>
                  </a:txBody>
                  <a:tcPr marL="9473" marR="9473" marT="94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2444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426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370006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5258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5164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4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Copenhagen, Denmark</a:t>
                      </a:r>
                    </a:p>
                  </a:txBody>
                  <a:tcPr marL="9473" marR="9473" marT="94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2214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89832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116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4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Reykjavik, Iceland </a:t>
                      </a:r>
                    </a:p>
                  </a:txBody>
                  <a:tcPr marL="9473" marR="9473" marT="94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239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239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20906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1812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4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Dublin, Ireland</a:t>
                      </a:r>
                    </a:p>
                  </a:txBody>
                  <a:tcPr marL="9473" marR="9473" marT="94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378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2504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100447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1591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436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141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4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 Bilt, Netherlands</a:t>
                      </a:r>
                    </a:p>
                  </a:txBody>
                  <a:tcPr marL="9473" marR="9473" marT="94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17166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107684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411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253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4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Oslo, Norway</a:t>
                      </a:r>
                    </a:p>
                  </a:txBody>
                  <a:tcPr marL="9473" marR="9473" marT="94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2807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66367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n/a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4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Lisbon, Portugal</a:t>
                      </a:r>
                    </a:p>
                  </a:txBody>
                  <a:tcPr marL="9473" marR="9473" marT="94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1073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301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28698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1270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4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Madrid, Spain</a:t>
                      </a:r>
                    </a:p>
                  </a:txBody>
                  <a:tcPr marL="9473" marR="9473" marT="94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3173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379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38541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3893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94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ECMWF, United Kingdom</a:t>
                      </a:r>
                    </a:p>
                  </a:txBody>
                  <a:tcPr marL="9473" marR="9473" marT="94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3020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822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181722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3061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20242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3434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705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Total</a:t>
                      </a:r>
                    </a:p>
                  </a:txBody>
                  <a:tcPr marL="9473" marR="9473" marT="9473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D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36000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D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5589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D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1135625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D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18630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D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21173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D3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9935</a:t>
                      </a:r>
                    </a:p>
                  </a:txBody>
                  <a:tcPr marL="9473" marR="9473" marT="94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FD3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>
          <a:xfrm>
            <a:off x="1752600" y="347663"/>
            <a:ext cx="6934200" cy="777875"/>
          </a:xfrm>
        </p:spPr>
        <p:txBody>
          <a:bodyPr/>
          <a:lstStyle/>
          <a:p>
            <a:pPr eaLnBrk="1" hangingPunct="1"/>
            <a:r>
              <a:rPr lang="en-GB" sz="2800" dirty="0" smtClean="0"/>
              <a:t>WMO Message Switching System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19256" cy="5111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WMO Message Switching System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19256" cy="5111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Footer Placeholder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dirty="0"/>
              <a:t>© Crown copyright   Met Office</a:t>
            </a:r>
            <a:endParaRPr lang="en-GB" sz="1400" dirty="0">
              <a:latin typeface="Times" pitchFamily="18" charset="0"/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DART FTP File Switch</a:t>
            </a:r>
          </a:p>
        </p:txBody>
      </p:sp>
      <p:graphicFrame>
        <p:nvGraphicFramePr>
          <p:cNvPr id="3074" name="Object 11"/>
          <p:cNvGraphicFramePr>
            <a:graphicFrameLocks noChangeAspect="1"/>
          </p:cNvGraphicFramePr>
          <p:nvPr>
            <p:ph sz="half" idx="1"/>
          </p:nvPr>
        </p:nvGraphicFramePr>
        <p:xfrm>
          <a:off x="1752600" y="3109913"/>
          <a:ext cx="3390900" cy="2078037"/>
        </p:xfrm>
        <a:graphic>
          <a:graphicData uri="http://schemas.openxmlformats.org/presentationml/2006/ole">
            <p:oleObj spid="_x0000_s3074" name="Chart" r:id="rId3" imgW="8220027" imgH="5038630" progId="MSGraph.Chart.8">
              <p:embed followColorScheme="full"/>
            </p:oleObj>
          </a:graphicData>
        </a:graphic>
      </p:graphicFrame>
      <p:graphicFrame>
        <p:nvGraphicFramePr>
          <p:cNvPr id="3075" name="Object 45"/>
          <p:cNvGraphicFramePr>
            <a:graphicFrameLocks noChangeAspect="1"/>
          </p:cNvGraphicFramePr>
          <p:nvPr>
            <p:ph sz="half" idx="2"/>
          </p:nvPr>
        </p:nvGraphicFramePr>
        <p:xfrm>
          <a:off x="468313" y="1412875"/>
          <a:ext cx="8218487" cy="5111750"/>
        </p:xfrm>
        <a:graphic>
          <a:graphicData uri="http://schemas.openxmlformats.org/presentationml/2006/ole">
            <p:oleObj spid="_x0000_s3075" name="Chart" r:id="rId4" imgW="11791974" imgH="4219527" progId="Excel.Sheet.8">
              <p:embed/>
            </p:oleObj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_template">
  <a:themeElements>
    <a:clrScheme name="standard_template 14">
      <a:dk1>
        <a:srgbClr val="808080"/>
      </a:dk1>
      <a:lt1>
        <a:srgbClr val="FFFFFF"/>
      </a:lt1>
      <a:dk2>
        <a:srgbClr val="000000"/>
      </a:dk2>
      <a:lt2>
        <a:srgbClr val="FFFFFF"/>
      </a:lt2>
      <a:accent1>
        <a:srgbClr val="BBE0E3"/>
      </a:accent1>
      <a:accent2>
        <a:srgbClr val="ED2939"/>
      </a:accent2>
      <a:accent3>
        <a:srgbClr val="AAAAAA"/>
      </a:accent3>
      <a:accent4>
        <a:srgbClr val="DADADA"/>
      </a:accent4>
      <a:accent5>
        <a:srgbClr val="DAEDEF"/>
      </a:accent5>
      <a:accent6>
        <a:srgbClr val="D72433"/>
      </a:accent6>
      <a:hlink>
        <a:srgbClr val="009999"/>
      </a:hlink>
      <a:folHlink>
        <a:srgbClr val="B9DB0E"/>
      </a:folHlink>
    </a:clrScheme>
    <a:fontScheme name="standard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_template 13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ED293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D72433"/>
        </a:accent6>
        <a:hlink>
          <a:srgbClr val="009999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_template 14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ED293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D72433"/>
        </a:accent6>
        <a:hlink>
          <a:srgbClr val="009999"/>
        </a:hlink>
        <a:folHlink>
          <a:srgbClr val="B9DB0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FFFFFF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CCFF33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3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ED293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D72433"/>
        </a:accent6>
        <a:hlink>
          <a:srgbClr val="009999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4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ED293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D72433"/>
        </a:accent6>
        <a:hlink>
          <a:srgbClr val="009999"/>
        </a:hlink>
        <a:folHlink>
          <a:srgbClr val="B9DB0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E80B02BBC6F4586DBE30EDCB657A5" ma:contentTypeVersion="13" ma:contentTypeDescription="Create a new document." ma:contentTypeScope="" ma:versionID="e78154a7b4a8d5f2d29b1d37b087c6e1">
  <xsd:schema xmlns:xsd="http://www.w3.org/2001/XMLSchema" xmlns:xs="http://www.w3.org/2001/XMLSchema" xmlns:p="http://schemas.microsoft.com/office/2006/metadata/properties" xmlns:ns2="f026baef-f058-4dc3-b261-36cda4839fb4" xmlns:ns3="96d886eb-95f6-47f3-bdfb-70dab5061c60" targetNamespace="http://schemas.microsoft.com/office/2006/metadata/properties" ma:root="true" ma:fieldsID="6e931cfba8e3600c2e05a90aeb23a81e" ns2:_="" ns3:_="">
    <xsd:import namespace="f026baef-f058-4dc3-b261-36cda4839fb4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6baef-f058-4dc3-b261-36cda4839f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60015F-B1A3-4B6E-9B2B-1DF1FB480FEC}"/>
</file>

<file path=customXml/itemProps2.xml><?xml version="1.0" encoding="utf-8"?>
<ds:datastoreItem xmlns:ds="http://schemas.openxmlformats.org/officeDocument/2006/customXml" ds:itemID="{09F9B110-CB34-4412-B841-CD401CCEE354}"/>
</file>

<file path=customXml/itemProps3.xml><?xml version="1.0" encoding="utf-8"?>
<ds:datastoreItem xmlns:ds="http://schemas.openxmlformats.org/officeDocument/2006/customXml" ds:itemID="{120BB1FB-7405-4638-8C3F-4A7E4B1887F0}"/>
</file>

<file path=docProps/app.xml><?xml version="1.0" encoding="utf-8"?>
<Properties xmlns="http://schemas.openxmlformats.org/officeDocument/2006/extended-properties" xmlns:vt="http://schemas.openxmlformats.org/officeDocument/2006/docPropsVTypes">
  <Template>standard_template</Template>
  <TotalTime>8947</TotalTime>
  <Words>1179</Words>
  <Application>Microsoft Office PowerPoint</Application>
  <PresentationFormat>On-screen Show (4:3)</PresentationFormat>
  <Paragraphs>397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standard_template</vt:lpstr>
      <vt:lpstr>1_Blank Presentation</vt:lpstr>
      <vt:lpstr>Chart</vt:lpstr>
      <vt:lpstr> RTH Exeter Status Report - 2013</vt:lpstr>
      <vt:lpstr>Contents</vt:lpstr>
      <vt:lpstr>RTH GTS connectivity from Exeter</vt:lpstr>
      <vt:lpstr>RTH GTS daily traffic</vt:lpstr>
      <vt:lpstr>NMC GTS connectivity from Exeter</vt:lpstr>
      <vt:lpstr>NMC GTS MSS daily traffic</vt:lpstr>
      <vt:lpstr>WMO Message Switching System</vt:lpstr>
      <vt:lpstr>WMO Message Switching System</vt:lpstr>
      <vt:lpstr>DART FTP File Switch</vt:lpstr>
      <vt:lpstr>DART FTP File Switch</vt:lpstr>
      <vt:lpstr>RTH Switch availability</vt:lpstr>
      <vt:lpstr>Items of Interest</vt:lpstr>
      <vt:lpstr>WIS – Exeter vGISC</vt:lpstr>
      <vt:lpstr>Items of Interest: OpenWIS</vt:lpstr>
      <vt:lpstr>Issues</vt:lpstr>
      <vt:lpstr>Detailed technical issues</vt:lpstr>
      <vt:lpstr>Slide 17</vt:lpstr>
    </vt:vector>
  </TitlesOfParts>
  <Company>Met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ICT GTS-WIS MTN and ET-GTS WIS OI</dc:title>
  <dc:creator>duncan.jeffery</dc:creator>
  <dc:description>submitted 26.7.2005     CHG015666 refers</dc:description>
  <cp:lastModifiedBy>Chris Little</cp:lastModifiedBy>
  <cp:revision>100</cp:revision>
  <cp:lastPrinted>2004-10-15T09:34:20Z</cp:lastPrinted>
  <dcterms:created xsi:type="dcterms:W3CDTF">2008-09-09T09:52:41Z</dcterms:created>
  <dcterms:modified xsi:type="dcterms:W3CDTF">2013-07-15T05:12:31Z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0x01010023CE80B02BBC6F4586DBE30EDCB657A5</vt:lpwstr>
  </property>
</Properties>
</file>