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3" r:id="rId2"/>
    <p:sldId id="488" r:id="rId3"/>
    <p:sldId id="491" r:id="rId4"/>
    <p:sldId id="486" r:id="rId5"/>
    <p:sldId id="500" r:id="rId6"/>
    <p:sldId id="502" r:id="rId7"/>
    <p:sldId id="492" r:id="rId8"/>
    <p:sldId id="503" r:id="rId9"/>
    <p:sldId id="493" r:id="rId10"/>
    <p:sldId id="497" r:id="rId1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3333FF"/>
    <a:srgbClr val="BFBFBF"/>
    <a:srgbClr val="FF0000"/>
    <a:srgbClr val="FFFF99"/>
    <a:srgbClr val="FF9900"/>
    <a:srgbClr val="FF6600"/>
    <a:srgbClr val="C6E02C"/>
    <a:srgbClr val="B6D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2" autoAdjust="0"/>
    <p:restoredTop sz="94681" autoAdjust="0"/>
  </p:normalViewPr>
  <p:slideViewPr>
    <p:cSldViewPr>
      <p:cViewPr>
        <p:scale>
          <a:sx n="90" d="100"/>
          <a:sy n="90" d="100"/>
        </p:scale>
        <p:origin x="-846" y="1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3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8D9A0664-B5B1-4CE9-8CB7-33619622CFA7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2383A16D-31DA-4F79-B845-BC4F000D44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781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91D1BABF-8139-4825-8942-7A0CD072461C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3FC7E6BB-EB63-481E-A152-660F5710E9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81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3C08-62CA-4072-BEF3-E4F24E4DAEE6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C883-92C8-48FD-938D-951BA2ED2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3C08-62CA-4072-BEF3-E4F24E4DAEE6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C883-92C8-48FD-938D-951BA2ED2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3C08-62CA-4072-BEF3-E4F24E4DAEE6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C883-92C8-48FD-938D-951BA2ED2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111.jpg"/>
          <p:cNvPicPr>
            <a:picLocks noChangeAspect="1"/>
          </p:cNvPicPr>
          <p:nvPr userDrawn="1"/>
        </p:nvPicPr>
        <p:blipFill>
          <a:blip r:embed="rId2" cstate="print"/>
          <a:srcRect t="10152"/>
          <a:stretch>
            <a:fillRect/>
          </a:stretch>
        </p:blipFill>
        <p:spPr bwMode="auto">
          <a:xfrm>
            <a:off x="0" y="0"/>
            <a:ext cx="914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8110538" y="101600"/>
            <a:ext cx="100647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itchFamily="34" charset="0"/>
              </a:rPr>
              <a:t>WorldBest 365</a:t>
            </a:r>
            <a:endParaRPr lang="ko-KR" altLang="en-US" sz="10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111.jpg"/>
          <p:cNvPicPr>
            <a:picLocks noChangeAspect="1"/>
          </p:cNvPicPr>
          <p:nvPr userDrawn="1"/>
        </p:nvPicPr>
        <p:blipFill>
          <a:blip r:embed="rId2" cstate="print"/>
          <a:srcRect t="10152"/>
          <a:stretch>
            <a:fillRect/>
          </a:stretch>
        </p:blipFill>
        <p:spPr bwMode="auto">
          <a:xfrm>
            <a:off x="0" y="0"/>
            <a:ext cx="914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8110538" y="101600"/>
            <a:ext cx="100647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itchFamily="34" charset="0"/>
              </a:rPr>
              <a:t>WorldBest 365</a:t>
            </a:r>
            <a:endParaRPr lang="ko-KR" altLang="en-US" sz="10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111.jpg"/>
          <p:cNvPicPr>
            <a:picLocks noChangeAspect="1"/>
          </p:cNvPicPr>
          <p:nvPr userDrawn="1"/>
        </p:nvPicPr>
        <p:blipFill>
          <a:blip r:embed="rId2" cstate="print"/>
          <a:srcRect t="10152"/>
          <a:stretch>
            <a:fillRect/>
          </a:stretch>
        </p:blipFill>
        <p:spPr bwMode="auto">
          <a:xfrm>
            <a:off x="0" y="0"/>
            <a:ext cx="914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8110538" y="101600"/>
            <a:ext cx="100647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itchFamily="34" charset="0"/>
              </a:rPr>
              <a:t>WorldBest 365</a:t>
            </a:r>
            <a:endParaRPr lang="ko-KR" altLang="en-US" sz="10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165304"/>
            <a:ext cx="17414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8B00B-35E5-43DB-918B-7898F86C5A5A}" type="datetime1">
              <a:rPr lang="ko-KR" altLang="en-US"/>
              <a:pPr>
                <a:defRPr/>
              </a:pPr>
              <a:t>2013-07-15</a:t>
            </a:fld>
            <a:endParaRPr lang="ko-KR" altLang="en-US"/>
          </a:p>
        </p:txBody>
      </p:sp>
      <p:sp>
        <p:nvSpPr>
          <p:cNvPr id="4" name="바닥글 개체 틀 18"/>
          <p:cNvSpPr>
            <a:spLocks noGrp="1"/>
          </p:cNvSpPr>
          <p:nvPr>
            <p:ph type="ftr" sz="quarter" idx="11"/>
          </p:nvPr>
        </p:nvSpPr>
        <p:spPr>
          <a:xfrm>
            <a:off x="107950" y="6021388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19"/>
          <p:cNvSpPr>
            <a:spLocks noGrp="1"/>
          </p:cNvSpPr>
          <p:nvPr>
            <p:ph type="sldNum" sz="quarter" idx="12"/>
          </p:nvPr>
        </p:nvSpPr>
        <p:spPr>
          <a:xfrm>
            <a:off x="3505200" y="6308725"/>
            <a:ext cx="2133600" cy="365125"/>
          </a:xfrm>
        </p:spPr>
        <p:txBody>
          <a:bodyPr/>
          <a:lstStyle>
            <a:lvl1pPr algn="ctr">
              <a:defRPr sz="900" b="1"/>
            </a:lvl1pPr>
          </a:lstStyle>
          <a:p>
            <a:pPr>
              <a:defRPr/>
            </a:pPr>
            <a:fld id="{65AD1D5C-DAF5-401D-AD30-6B7393F4D6F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3C08-62CA-4072-BEF3-E4F24E4DAEE6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C883-92C8-48FD-938D-951BA2ED2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3C08-62CA-4072-BEF3-E4F24E4DAEE6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C883-92C8-48FD-938D-951BA2ED2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3C08-62CA-4072-BEF3-E4F24E4DAEE6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C883-92C8-48FD-938D-951BA2ED2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3C08-62CA-4072-BEF3-E4F24E4DAEE6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C883-92C8-48FD-938D-951BA2ED2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3C08-62CA-4072-BEF3-E4F24E4DAEE6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C883-92C8-48FD-938D-951BA2ED2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3C08-62CA-4072-BEF3-E4F24E4DAEE6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C883-92C8-48FD-938D-951BA2ED2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3C08-62CA-4072-BEF3-E4F24E4DAEE6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C883-92C8-48FD-938D-951BA2ED2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3C08-62CA-4072-BEF3-E4F24E4DAEE6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C883-92C8-48FD-938D-951BA2ED2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3C08-62CA-4072-BEF3-E4F24E4DAEE6}" type="datetimeFigureOut">
              <a:rPr lang="ko-KR" altLang="en-US" smtClean="0"/>
              <a:pPr/>
              <a:t>2013-07-15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5C883-92C8-48FD-938D-951BA2ED2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70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휴먼둥근헤드라인" pitchFamily="18" charset="-127"/>
          <a:ea typeface="휴먼둥근헤드라인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79306" y="1928802"/>
            <a:ext cx="5923416" cy="187743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4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Short Report on WIS </a:t>
            </a:r>
          </a:p>
          <a:p>
            <a:pPr algn="ctr"/>
            <a:r>
              <a:rPr lang="en-US" altLang="ko-KR" sz="44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in </a:t>
            </a:r>
            <a:r>
              <a:rPr lang="en-US" altLang="ko-KR" sz="44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KMA</a:t>
            </a:r>
          </a:p>
          <a:p>
            <a:pPr algn="ctr"/>
            <a:r>
              <a:rPr lang="en-US" altLang="ko-KR" sz="28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(Doc 74)</a:t>
            </a:r>
            <a:endParaRPr lang="en-US" altLang="ko-KR" sz="2800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404664"/>
            <a:ext cx="5400725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ET-WISC, Beijing China, 15-18 July, 2013</a:t>
            </a:r>
            <a:endParaRPr kumimoji="0" lang="ko-KR" altLang="en-US" sz="1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43608" y="4359875"/>
            <a:ext cx="7023076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Sunghoi</a:t>
            </a:r>
            <a:r>
              <a:rPr lang="en-US" altLang="ko-KR" sz="3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HUH</a:t>
            </a:r>
          </a:p>
          <a:p>
            <a:pPr algn="ctr"/>
            <a:endParaRPr lang="en-US" altLang="ko-KR" sz="2800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/>
            <a:r>
              <a:rPr lang="en-US" altLang="ko-KR" sz="28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Korea Meteorological Administration</a:t>
            </a:r>
          </a:p>
          <a:p>
            <a:pPr algn="ctr"/>
            <a:r>
              <a:rPr lang="en-US" altLang="ko-KR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Republic of Korea</a:t>
            </a:r>
            <a:endParaRPr lang="en-US" altLang="ko-KR" sz="2800" b="1" cap="none" spc="0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428868"/>
            <a:ext cx="41624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 smtClean="0"/>
              <a:t>감사합니다</a:t>
            </a:r>
            <a:endParaRPr lang="en-US" altLang="ko-KR" sz="6000" dirty="0" smtClean="0"/>
          </a:p>
          <a:p>
            <a:pPr algn="ctr"/>
            <a:r>
              <a:rPr lang="ko-KR" altLang="en-US" sz="6000" dirty="0" smtClean="0"/>
              <a:t>感謝</a:t>
            </a:r>
            <a:endParaRPr lang="en-US" altLang="ko-KR" sz="6000" b="1" dirty="0" smtClean="0"/>
          </a:p>
          <a:p>
            <a:r>
              <a:rPr lang="en-US" altLang="ko-KR" sz="6000" dirty="0" smtClean="0"/>
              <a:t>Thanks you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174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내용 개체 틀 4"/>
          <p:cNvSpPr>
            <a:spLocks noGrp="1"/>
          </p:cNvSpPr>
          <p:nvPr>
            <p:ph idx="1"/>
          </p:nvPr>
        </p:nvSpPr>
        <p:spPr>
          <a:xfrm>
            <a:off x="378268" y="1831995"/>
            <a:ext cx="8229600" cy="4525963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endParaRPr lang="en-US" altLang="ko-KR" sz="8800" dirty="0" smtClean="0"/>
          </a:p>
          <a:p>
            <a:pPr>
              <a:buFont typeface="Arial" pitchFamily="34" charset="0"/>
              <a:buNone/>
            </a:pPr>
            <a:r>
              <a:rPr lang="en-US" altLang="ko-KR" sz="8800" dirty="0" smtClean="0"/>
              <a:t>      </a:t>
            </a:r>
            <a:endParaRPr lang="ko-KR" altLang="en-US" sz="2000" dirty="0" smtClean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50380" y="1861924"/>
            <a:ext cx="4464496" cy="3567340"/>
          </a:xfrm>
          <a:prstGeom prst="roundRect">
            <a:avLst>
              <a:gd name="adj" fmla="val 4625"/>
            </a:avLst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5275" indent="-295275" latinLnBrk="0"/>
            <a:r>
              <a:rPr lang="en-US" altLang="ko-KR" sz="2000" dirty="0" smtClean="0">
                <a:solidFill>
                  <a:schemeClr val="tx1"/>
                </a:solidFill>
              </a:rPr>
              <a:t>GISC Seoul</a:t>
            </a:r>
          </a:p>
          <a:p>
            <a:pPr marL="295275" indent="-295275" latinLnBrk="0"/>
            <a:endParaRPr lang="en-US" altLang="ko-KR" sz="2000" dirty="0" smtClean="0">
              <a:solidFill>
                <a:schemeClr val="tx1"/>
              </a:solidFill>
            </a:endParaRPr>
          </a:p>
          <a:p>
            <a:pPr marL="295275" indent="-295275" latinLnBrk="0"/>
            <a:r>
              <a:rPr lang="en-US" altLang="ko-KR" sz="2000" dirty="0" smtClean="0">
                <a:solidFill>
                  <a:schemeClr val="tx1"/>
                </a:solidFill>
              </a:rPr>
              <a:t>DCPC for WAMIS</a:t>
            </a:r>
            <a:r>
              <a:rPr lang="en-US" altLang="ko-KR" dirty="0" smtClean="0">
                <a:solidFill>
                  <a:schemeClr val="tx1"/>
                </a:solidFill>
              </a:rPr>
              <a:t> : </a:t>
            </a:r>
            <a:r>
              <a:rPr lang="en-US" altLang="ko-KR" sz="1400" dirty="0" smtClean="0">
                <a:solidFill>
                  <a:schemeClr val="tx1"/>
                </a:solidFill>
              </a:rPr>
              <a:t>World Agricultural Meteorological Information System</a:t>
            </a:r>
          </a:p>
          <a:p>
            <a:pPr marL="295275" indent="-295275" latinLnBrk="0"/>
            <a:r>
              <a:rPr lang="en-US" altLang="ko-KR" sz="2000" dirty="0" smtClean="0">
                <a:solidFill>
                  <a:schemeClr val="tx1"/>
                </a:solidFill>
              </a:rPr>
              <a:t>DCPC for LC-LRFMME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en-US" altLang="ko-KR" sz="1400" dirty="0" smtClean="0">
                <a:solidFill>
                  <a:schemeClr val="tx1"/>
                </a:solidFill>
              </a:rPr>
              <a:t>Lead Centre for Long-Range Forecast Multi-Model Ensemble</a:t>
            </a:r>
          </a:p>
          <a:p>
            <a:pPr marL="295275" indent="-295275" latinLnBrk="0"/>
            <a:r>
              <a:rPr lang="en-US" altLang="ko-KR" sz="2000" dirty="0" smtClean="0">
                <a:solidFill>
                  <a:schemeClr val="tx1"/>
                </a:solidFill>
              </a:rPr>
              <a:t>DCPC for NMSC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en-US" altLang="ko-KR" sz="1400" dirty="0" smtClean="0">
                <a:solidFill>
                  <a:schemeClr val="tx1"/>
                </a:solidFill>
              </a:rPr>
              <a:t>National Meteorological Satellite Centre</a:t>
            </a:r>
          </a:p>
          <a:p>
            <a:pPr marL="295275" indent="-295275" latinLnBrk="0"/>
            <a:endParaRPr lang="en-US" altLang="ko-KR" sz="1400" dirty="0" smtClean="0">
              <a:solidFill>
                <a:schemeClr val="tx1"/>
              </a:solidFill>
            </a:endParaRPr>
          </a:p>
          <a:p>
            <a:pPr marL="295275" indent="-295275" latinLnBrk="0"/>
            <a:endParaRPr lang="en-US" altLang="ko-KR" sz="1400" dirty="0" smtClean="0">
              <a:solidFill>
                <a:schemeClr val="tx1"/>
              </a:solidFill>
            </a:endParaRPr>
          </a:p>
          <a:p>
            <a:pPr marL="295275" indent="-295275" latinLnBrk="0"/>
            <a:r>
              <a:rPr lang="en-US" sz="1600" dirty="0" smtClean="0">
                <a:solidFill>
                  <a:schemeClr val="tx1"/>
                </a:solidFill>
              </a:rPr>
              <a:t>* Core software is </a:t>
            </a:r>
            <a:r>
              <a:rPr lang="en-US" sz="1600" dirty="0" err="1" smtClean="0">
                <a:solidFill>
                  <a:schemeClr val="tx1"/>
                </a:solidFill>
              </a:rPr>
              <a:t>OpenWIS</a:t>
            </a:r>
            <a:r>
              <a:rPr lang="en-US" sz="1600" dirty="0" smtClean="0">
                <a:solidFill>
                  <a:schemeClr val="tx1"/>
                </a:solidFill>
              </a:rPr>
              <a:t>, and minor and some useful functions have been modified by KMA such as metadata monitoring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38412" y="1285860"/>
            <a:ext cx="3456384" cy="576064"/>
          </a:xfrm>
          <a:prstGeom prst="roundRect">
            <a:avLst/>
          </a:prstGeom>
          <a:solidFill>
            <a:srgbClr val="FF000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KMA WIS</a:t>
            </a:r>
            <a:endParaRPr lang="ko-KR" altLang="en-US" sz="2400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2606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ko-KR" sz="3600" noProof="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Quick view on KMA WIS</a:t>
            </a:r>
            <a:endParaRPr kumimoji="0" lang="en-GB" altLang="ko-KR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786314" y="1857364"/>
            <a:ext cx="4000528" cy="3285031"/>
          </a:xfrm>
          <a:prstGeom prst="roundRect">
            <a:avLst>
              <a:gd name="adj" fmla="val 4625"/>
            </a:avLst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5275" indent="-295275" latinLnBrk="0"/>
            <a:r>
              <a:rPr lang="en-US" altLang="ko-KR" sz="2000" b="1" dirty="0" smtClean="0">
                <a:solidFill>
                  <a:schemeClr val="tx1"/>
                </a:solidFill>
              </a:rPr>
              <a:t>Operational </a:t>
            </a:r>
            <a:r>
              <a:rPr lang="en-US" altLang="ko-KR" sz="2000" b="1" dirty="0" err="1" smtClean="0">
                <a:solidFill>
                  <a:schemeClr val="tx1"/>
                </a:solidFill>
              </a:rPr>
              <a:t>centres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marL="295275" indent="-295275" latinLnBrk="0"/>
            <a:r>
              <a:rPr lang="en-US" altLang="ko-KR" sz="2000" b="1" dirty="0" smtClean="0">
                <a:solidFill>
                  <a:schemeClr val="tx1"/>
                </a:solidFill>
              </a:rPr>
              <a:t>  (since March 2013)</a:t>
            </a:r>
          </a:p>
          <a:p>
            <a:pPr marL="295275" indent="-295275" latinLnBrk="0"/>
            <a:r>
              <a:rPr lang="en-US" altLang="ko-KR" sz="2000" dirty="0" smtClean="0">
                <a:solidFill>
                  <a:schemeClr val="tx1"/>
                </a:solidFill>
              </a:rPr>
              <a:t>- GISC Seoul(</a:t>
            </a:r>
            <a:r>
              <a:rPr lang="en-US" altLang="ko-KR" sz="2000" b="1" dirty="0" smtClean="0">
                <a:solidFill>
                  <a:srgbClr val="0000FF"/>
                </a:solidFill>
              </a:rPr>
              <a:t>gisc.kma.go.kr</a:t>
            </a:r>
            <a:r>
              <a:rPr lang="en-US" altLang="ko-KR" sz="2000" dirty="0" smtClean="0">
                <a:solidFill>
                  <a:schemeClr val="tx1"/>
                </a:solidFill>
              </a:rPr>
              <a:t>)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295275" indent="-295275" latinLnBrk="0"/>
            <a:r>
              <a:rPr lang="en-US" altLang="ko-KR" sz="2000" dirty="0" smtClean="0">
                <a:solidFill>
                  <a:schemeClr val="tx1"/>
                </a:solidFill>
              </a:rPr>
              <a:t>- DCPC NMSC(</a:t>
            </a:r>
            <a:r>
              <a:rPr lang="en-US" altLang="ko-KR" sz="2000" b="1" dirty="0" smtClean="0">
                <a:solidFill>
                  <a:srgbClr val="0000FF"/>
                </a:solidFill>
              </a:rPr>
              <a:t>dcpc.nmsc.kma.go.kr</a:t>
            </a:r>
            <a:r>
              <a:rPr lang="en-US" altLang="ko-KR" sz="2000" dirty="0" smtClean="0">
                <a:solidFill>
                  <a:schemeClr val="tx1"/>
                </a:solidFill>
              </a:rPr>
              <a:t>)</a:t>
            </a:r>
          </a:p>
          <a:p>
            <a:pPr marL="295275" indent="-295275" latinLnBrk="0">
              <a:buFontTx/>
              <a:buChar char="-"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295275" indent="-295275" latinLnBrk="0"/>
            <a:r>
              <a:rPr lang="en-US" altLang="ko-KR" sz="2000" b="1" dirty="0" smtClean="0">
                <a:solidFill>
                  <a:schemeClr val="tx1"/>
                </a:solidFill>
              </a:rPr>
              <a:t>Operational </a:t>
            </a:r>
            <a:r>
              <a:rPr lang="en-US" altLang="ko-KR" sz="2000" b="1" dirty="0" err="1" smtClean="0">
                <a:solidFill>
                  <a:schemeClr val="tx1"/>
                </a:solidFill>
              </a:rPr>
              <a:t>centres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marL="295275" indent="-295275" latinLnBrk="0"/>
            <a:r>
              <a:rPr lang="en-US" altLang="ko-KR" sz="2000" b="1" dirty="0" smtClean="0">
                <a:solidFill>
                  <a:schemeClr val="tx1"/>
                </a:solidFill>
              </a:rPr>
              <a:t>  (since March 2014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)</a:t>
            </a:r>
          </a:p>
          <a:p>
            <a:pPr marL="295275" indent="-295275" latinLnBrk="0">
              <a:buFontTx/>
              <a:buChar char="-"/>
            </a:pPr>
            <a:r>
              <a:rPr lang="en-US" altLang="ko-KR" sz="2000" dirty="0" smtClean="0">
                <a:solidFill>
                  <a:schemeClr val="tx1"/>
                </a:solidFill>
              </a:rPr>
              <a:t>DCPC WAMIS</a:t>
            </a:r>
          </a:p>
          <a:p>
            <a:pPr marL="295275" indent="-295275" latinLnBrk="0">
              <a:buFontTx/>
              <a:buChar char="-"/>
            </a:pPr>
            <a:r>
              <a:rPr lang="en-US" altLang="ko-KR" sz="2000" dirty="0" smtClean="0">
                <a:solidFill>
                  <a:schemeClr val="tx1"/>
                </a:solidFill>
              </a:rPr>
              <a:t>DCPC LC-LRFMME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14282" y="5572140"/>
            <a:ext cx="8424936" cy="1010962"/>
          </a:xfrm>
          <a:prstGeom prst="roundRect">
            <a:avLst>
              <a:gd name="adj" fmla="val 4625"/>
            </a:avLst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5275" indent="-295275" latinLnBrk="0"/>
            <a:r>
              <a:rPr lang="en-US" altLang="ko-KR" sz="2000" b="1" dirty="0" smtClean="0">
                <a:solidFill>
                  <a:schemeClr val="tx1"/>
                </a:solidFill>
              </a:rPr>
              <a:t>GISC Seoul WIS Workshop(Dec. 2012) in </a:t>
            </a:r>
            <a:r>
              <a:rPr lang="en-US" altLang="ko-KR" sz="2000" b="1" dirty="0" err="1" smtClean="0">
                <a:solidFill>
                  <a:schemeClr val="tx1"/>
                </a:solidFill>
              </a:rPr>
              <a:t>Jeju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, Republic of Korea</a:t>
            </a:r>
          </a:p>
          <a:p>
            <a:pPr marL="295275" indent="-295275" latinLnBrk="0"/>
            <a:endParaRPr lang="en-US" altLang="ko-KR" sz="1100" b="1" dirty="0" smtClean="0">
              <a:solidFill>
                <a:schemeClr val="tx1"/>
              </a:solidFill>
            </a:endParaRPr>
          </a:p>
          <a:p>
            <a:pPr marL="295275" indent="-295275" latinLnBrk="0">
              <a:buFontTx/>
              <a:buChar char="-"/>
            </a:pPr>
            <a:r>
              <a:rPr lang="en-US" altLang="ko-KR" sz="1900" dirty="0" smtClean="0">
                <a:solidFill>
                  <a:schemeClr val="tx1"/>
                </a:solidFill>
              </a:rPr>
              <a:t>Capacity Building and Sharing WIS status</a:t>
            </a:r>
          </a:p>
          <a:p>
            <a:pPr marL="295275" indent="-295275" latinLnBrk="0">
              <a:buFontTx/>
              <a:buChar char="-"/>
            </a:pPr>
            <a:r>
              <a:rPr lang="en-US" altLang="ko-KR" sz="1900" dirty="0" smtClean="0">
                <a:solidFill>
                  <a:schemeClr val="tx1"/>
                </a:solidFill>
              </a:rPr>
              <a:t>WMO and WIS Experts, User and related Countries</a:t>
            </a:r>
          </a:p>
        </p:txBody>
      </p:sp>
    </p:spTree>
    <p:extLst>
      <p:ext uri="{BB962C8B-B14F-4D97-AF65-F5344CB8AC3E}">
        <p14:creationId xmlns:p14="http://schemas.microsoft.com/office/powerpoint/2010/main" val="19772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2"/>
          <p:cNvSpPr txBox="1">
            <a:spLocks noChangeArrowheads="1"/>
          </p:cNvSpPr>
          <p:nvPr/>
        </p:nvSpPr>
        <p:spPr>
          <a:xfrm>
            <a:off x="395536" y="3140968"/>
            <a:ext cx="850748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>
                <a:alpha val="41961"/>
              </a:srgbClr>
            </a:solidFill>
          </a:ln>
        </p:spPr>
        <p:txBody>
          <a:bodyPr anchor="t"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0"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GISC Seoul Architecture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45821" cy="1143000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latin typeface="+mn-ea"/>
                <a:ea typeface="+mn-ea"/>
              </a:rPr>
              <a:t>WIS Implementation(GISC Seoul)</a:t>
            </a:r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+mn-ea"/>
              </a:rPr>
              <a:t>Implementation on operational GISC Seoul</a:t>
            </a:r>
          </a:p>
          <a:p>
            <a:pPr lvl="1"/>
            <a:r>
              <a:rPr lang="en-US" altLang="ko-KR" sz="2000" dirty="0" smtClean="0">
                <a:latin typeface="+mn-ea"/>
              </a:rPr>
              <a:t>10 servers and SAN Storage (with File shared system)</a:t>
            </a:r>
          </a:p>
          <a:p>
            <a:pPr lvl="1"/>
            <a:r>
              <a:rPr lang="en-US" altLang="ko-KR" sz="2000" dirty="0" smtClean="0">
                <a:latin typeface="+mn-ea"/>
              </a:rPr>
              <a:t>User portal via internet </a:t>
            </a:r>
            <a:r>
              <a:rPr lang="en-US" altLang="ko-KR" sz="2000" dirty="0">
                <a:latin typeface="+mn-ea"/>
              </a:rPr>
              <a:t>&amp;</a:t>
            </a:r>
            <a:r>
              <a:rPr lang="en-US" altLang="ko-KR" sz="2000" dirty="0" smtClean="0">
                <a:latin typeface="+mn-ea"/>
              </a:rPr>
              <a:t> RMDCN (HTTP, FTP, Email)</a:t>
            </a:r>
          </a:p>
          <a:p>
            <a:pPr lvl="1"/>
            <a:r>
              <a:rPr lang="en-US" altLang="ko-KR" sz="2000" dirty="0">
                <a:latin typeface="+mn-ea"/>
              </a:rPr>
              <a:t>M</a:t>
            </a:r>
            <a:r>
              <a:rPr lang="en-US" altLang="ko-KR" sz="2000" dirty="0" smtClean="0">
                <a:latin typeface="+mn-ea"/>
              </a:rPr>
              <a:t>etadata Sync and Cache Replication via internet &amp; RMDCN  </a:t>
            </a:r>
            <a:endParaRPr lang="ko-KR" altLang="en-US" sz="2000" dirty="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1560" y="4090840"/>
            <a:ext cx="2304256" cy="14176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Internet zone</a:t>
            </a:r>
            <a:endParaRPr lang="ko-KR" altLang="en-US" sz="1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03848" y="4140320"/>
            <a:ext cx="2304256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RMDCN zone</a:t>
            </a:r>
            <a:endParaRPr lang="ko-KR" altLang="en-US" sz="1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06874" y="5608664"/>
            <a:ext cx="2679675" cy="8831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Internal Zone</a:t>
            </a:r>
            <a:endParaRPr lang="ko-KR" altLang="en-US" sz="1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구름 7"/>
          <p:cNvSpPr/>
          <p:nvPr/>
        </p:nvSpPr>
        <p:spPr>
          <a:xfrm>
            <a:off x="1619672" y="5750939"/>
            <a:ext cx="1080120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latin typeface="+mn-ea"/>
              </a:rPr>
              <a:t>GTS</a:t>
            </a:r>
            <a:endParaRPr lang="ko-KR" altLang="en-US" sz="1200" b="1" dirty="0">
              <a:latin typeface="+mn-ea"/>
            </a:endParaRPr>
          </a:p>
        </p:txBody>
      </p:sp>
      <p:pic>
        <p:nvPicPr>
          <p:cNvPr id="9" name="Picture 3" descr="F:\업무\업무지원\표준제안\아이콘\아이콘PNG\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82" y="4623913"/>
            <a:ext cx="282798" cy="59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7" descr="I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3" y="4581275"/>
            <a:ext cx="309637" cy="4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7" descr="I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09" y="4625924"/>
            <a:ext cx="309637" cy="4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7" descr="I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39" y="4581275"/>
            <a:ext cx="309637" cy="4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7" descr="I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05" y="4625924"/>
            <a:ext cx="309637" cy="4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7" descr="I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24" y="4581275"/>
            <a:ext cx="309637" cy="4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7" descr="I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90" y="4625924"/>
            <a:ext cx="309637" cy="4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7" descr="I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54" y="4611472"/>
            <a:ext cx="309637" cy="4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7" descr="I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20" y="4656121"/>
            <a:ext cx="309637" cy="4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7" descr="I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34" y="4611472"/>
            <a:ext cx="309637" cy="4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7" descr="I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656121"/>
            <a:ext cx="309637" cy="4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 descr="ICM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19872" y="5733256"/>
            <a:ext cx="311410" cy="4608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203848" y="6230195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n-ea"/>
              </a:rPr>
              <a:t>MSS/FSS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5989016" y="4763993"/>
            <a:ext cx="2862263" cy="16893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8107" tIns="61096" rIns="48107" bIns="61096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1999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839986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259979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67997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09996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519958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2939952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35994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229109" indent="-229109" defTabSz="1862568">
              <a:buFont typeface="Arial" pitchFamily="34" charset="0"/>
              <a:buChar char="•"/>
              <a:defRPr/>
            </a:pPr>
            <a:r>
              <a:rPr lang="en-US" altLang="ko-KR" sz="1100" dirty="0" smtClean="0">
                <a:latin typeface="+mn-ea"/>
                <a:ea typeface="+mn-ea"/>
              </a:rPr>
              <a:t>UP: User Portal, Staging Post(Tomcat) </a:t>
            </a:r>
          </a:p>
          <a:p>
            <a:pPr marL="229109" indent="-229109" defTabSz="1862568">
              <a:buFont typeface="Arial" pitchFamily="34" charset="0"/>
              <a:buChar char="•"/>
              <a:defRPr/>
            </a:pPr>
            <a:r>
              <a:rPr lang="en-US" altLang="ko-KR" sz="1100" dirty="0" smtClean="0">
                <a:latin typeface="+mn-ea"/>
                <a:ea typeface="+mn-ea"/>
              </a:rPr>
              <a:t>AP: </a:t>
            </a:r>
            <a:r>
              <a:rPr lang="en-US" altLang="ko-KR" sz="1100" dirty="0">
                <a:latin typeface="+mn-ea"/>
                <a:ea typeface="+mn-ea"/>
              </a:rPr>
              <a:t>Admin </a:t>
            </a:r>
            <a:r>
              <a:rPr lang="en-US" altLang="ko-KR" sz="1100" dirty="0" smtClean="0">
                <a:latin typeface="+mn-ea"/>
                <a:ea typeface="+mn-ea"/>
              </a:rPr>
              <a:t>Portal(Tomcat)</a:t>
            </a:r>
          </a:p>
          <a:p>
            <a:pPr marL="229109" indent="-229109" defTabSz="1862568">
              <a:buFont typeface="Arial" pitchFamily="34" charset="0"/>
              <a:buChar char="•"/>
              <a:defRPr/>
            </a:pPr>
            <a:r>
              <a:rPr lang="en-US" altLang="ko-KR" sz="1100" dirty="0" smtClean="0">
                <a:latin typeface="+mn-ea"/>
                <a:ea typeface="+mn-ea"/>
              </a:rPr>
              <a:t>SSO: (JBOSS) </a:t>
            </a:r>
            <a:r>
              <a:rPr lang="en-US" altLang="ko-KR" sz="1100" dirty="0" err="1" smtClean="0">
                <a:latin typeface="+mn-ea"/>
                <a:ea typeface="+mn-ea"/>
              </a:rPr>
              <a:t>OpenAM</a:t>
            </a:r>
            <a:r>
              <a:rPr lang="en-US" altLang="ko-KR" sz="1100" dirty="0" smtClean="0">
                <a:latin typeface="+mn-ea"/>
                <a:ea typeface="+mn-ea"/>
              </a:rPr>
              <a:t> (Security)</a:t>
            </a:r>
          </a:p>
          <a:p>
            <a:pPr marL="229109" indent="-229109" defTabSz="1862568">
              <a:buFont typeface="Arial" pitchFamily="34" charset="0"/>
              <a:buChar char="•"/>
              <a:defRPr/>
            </a:pPr>
            <a:r>
              <a:rPr lang="en-US" altLang="ko-KR" sz="1100" dirty="0" smtClean="0">
                <a:latin typeface="+mn-ea"/>
                <a:ea typeface="+mn-ea"/>
              </a:rPr>
              <a:t>WAS: (JBOSS) Data Service,          Management Service, Ftp Replication</a:t>
            </a:r>
          </a:p>
          <a:p>
            <a:pPr marL="229109" indent="-229109" defTabSz="1862568">
              <a:buFont typeface="Arial" pitchFamily="34" charset="0"/>
              <a:buChar char="•"/>
              <a:defRPr/>
            </a:pPr>
            <a:r>
              <a:rPr lang="en-US" altLang="ko-KR" sz="1100" dirty="0" smtClean="0">
                <a:latin typeface="+mn-ea"/>
                <a:ea typeface="+mn-ea"/>
              </a:rPr>
              <a:t>DB: </a:t>
            </a:r>
            <a:r>
              <a:rPr lang="en-US" altLang="ko-KR" sz="1100" dirty="0" err="1" smtClean="0">
                <a:latin typeface="+mn-ea"/>
                <a:ea typeface="+mn-ea"/>
              </a:rPr>
              <a:t>PostgreSQL</a:t>
            </a:r>
            <a:r>
              <a:rPr lang="en-US" altLang="ko-KR" sz="1100" dirty="0" smtClean="0">
                <a:latin typeface="+mn-ea"/>
                <a:ea typeface="+mn-ea"/>
              </a:rPr>
              <a:t>, </a:t>
            </a:r>
            <a:r>
              <a:rPr lang="en-US" altLang="ko-KR" sz="1100" dirty="0" err="1" smtClean="0">
                <a:latin typeface="+mn-ea"/>
                <a:ea typeface="+mn-ea"/>
              </a:rPr>
              <a:t>Solr</a:t>
            </a:r>
            <a:r>
              <a:rPr lang="en-US" altLang="ko-KR" sz="1100" dirty="0" smtClean="0">
                <a:latin typeface="+mn-ea"/>
                <a:ea typeface="+mn-ea"/>
              </a:rPr>
              <a:t>, </a:t>
            </a:r>
            <a:r>
              <a:rPr lang="en-US" altLang="ko-KR" sz="1100" dirty="0" err="1" smtClean="0">
                <a:latin typeface="+mn-ea"/>
                <a:ea typeface="+mn-ea"/>
              </a:rPr>
              <a:t>OpenDS</a:t>
            </a:r>
            <a:r>
              <a:rPr lang="en-US" altLang="ko-KR" sz="1100" dirty="0" smtClean="0">
                <a:latin typeface="+mn-ea"/>
                <a:ea typeface="+mn-ea"/>
              </a:rPr>
              <a:t> </a:t>
            </a:r>
            <a:endParaRPr lang="en-US" altLang="ko-KR" sz="1100" dirty="0">
              <a:latin typeface="+mn-ea"/>
              <a:ea typeface="+mn-ea"/>
            </a:endParaRPr>
          </a:p>
          <a:p>
            <a:pPr lvl="1" defTabSz="1862568">
              <a:defRPr/>
            </a:pPr>
            <a:endParaRPr lang="en-US" altLang="ko-KR" sz="1100" dirty="0" smtClean="0">
              <a:latin typeface="+mn-ea"/>
              <a:ea typeface="+mn-ea"/>
            </a:endParaRPr>
          </a:p>
          <a:p>
            <a:pPr lvl="1" defTabSz="1862568">
              <a:defRPr/>
            </a:pPr>
            <a:r>
              <a:rPr lang="en-US" altLang="ko-KR" sz="1100" dirty="0" smtClean="0">
                <a:latin typeface="+mn-ea"/>
                <a:ea typeface="+mn-ea"/>
              </a:rPr>
              <a:t>  Service flow</a:t>
            </a:r>
          </a:p>
          <a:p>
            <a:pPr lvl="1" defTabSz="1862568">
              <a:defRPr/>
            </a:pPr>
            <a:r>
              <a:rPr lang="en-US" altLang="ko-KR" sz="1100" dirty="0" smtClean="0">
                <a:latin typeface="+mn-ea"/>
                <a:ea typeface="+mn-ea"/>
              </a:rPr>
              <a:t>  Data flow</a:t>
            </a:r>
            <a:endParaRPr lang="en-US" altLang="ko-KR" sz="1100" dirty="0">
              <a:latin typeface="+mn-ea"/>
              <a:ea typeface="+mn-ea"/>
            </a:endParaRPr>
          </a:p>
          <a:p>
            <a:pPr marL="229109" indent="-229109" defTabSz="1862568">
              <a:buFont typeface="Arial" pitchFamily="34" charset="0"/>
              <a:buChar char="•"/>
              <a:defRPr/>
            </a:pPr>
            <a:endParaRPr lang="en-US" altLang="ko-KR" sz="1100" dirty="0">
              <a:latin typeface="+mn-ea"/>
              <a:ea typeface="+mn-ea"/>
            </a:endParaRPr>
          </a:p>
          <a:p>
            <a:pPr defTabSz="1862568">
              <a:defRPr/>
            </a:pPr>
            <a:endParaRPr lang="en-US" altLang="ko-KR" sz="1100" dirty="0">
              <a:latin typeface="+mn-ea"/>
              <a:ea typeface="+mn-ea"/>
            </a:endParaRPr>
          </a:p>
          <a:p>
            <a:pPr defTabSz="1862568">
              <a:defRPr/>
            </a:pPr>
            <a:endParaRPr lang="en-US" altLang="ko-KR" sz="1100" dirty="0">
              <a:latin typeface="+mn-ea"/>
              <a:ea typeface="+mn-ea"/>
            </a:endParaRPr>
          </a:p>
          <a:p>
            <a:pPr defTabSz="1862568">
              <a:defRPr/>
            </a:pPr>
            <a:endParaRPr lang="en-US" altLang="ko-KR" sz="1200" dirty="0">
              <a:latin typeface="+mn-ea"/>
              <a:ea typeface="+mn-ea"/>
            </a:endParaRPr>
          </a:p>
        </p:txBody>
      </p:sp>
      <p:sp>
        <p:nvSpPr>
          <p:cNvPr id="32" name="TextBox 560"/>
          <p:cNvSpPr txBox="1"/>
          <p:nvPr/>
        </p:nvSpPr>
        <p:spPr>
          <a:xfrm>
            <a:off x="5958209" y="4474993"/>
            <a:ext cx="2944813" cy="308051"/>
          </a:xfrm>
          <a:prstGeom prst="rect">
            <a:avLst/>
          </a:prstGeom>
          <a:noFill/>
        </p:spPr>
        <p:txBody>
          <a:bodyPr wrap="square" lIns="122191" tIns="61096" rIns="122191" bIns="61096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1999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839986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259979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67997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09996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519958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2939952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35994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smtClean="0">
                <a:latin typeface="+mn-ea"/>
                <a:ea typeface="+mn-ea"/>
              </a:rPr>
              <a:t>Server name: Installed Applications</a:t>
            </a:r>
            <a:endParaRPr lang="ko-KR" altLang="en-US" sz="1200" b="1" dirty="0">
              <a:latin typeface="+mn-ea"/>
              <a:ea typeface="+mn-ea"/>
            </a:endParaRPr>
          </a:p>
        </p:txBody>
      </p:sp>
      <p:sp>
        <p:nvSpPr>
          <p:cNvPr id="34" name="순서도: 자기 디스크 33"/>
          <p:cNvSpPr/>
          <p:nvPr/>
        </p:nvSpPr>
        <p:spPr>
          <a:xfrm>
            <a:off x="3960192" y="5768831"/>
            <a:ext cx="732904" cy="389649"/>
          </a:xfrm>
          <a:prstGeom prst="flowChartMagneticDisk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34110" y="6168377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n-ea"/>
              </a:rPr>
              <a:t>Storage</a:t>
            </a:r>
            <a:endParaRPr lang="ko-KR" altLang="en-US" sz="1000" b="1" dirty="0">
              <a:latin typeface="+mn-ea"/>
            </a:endParaRPr>
          </a:p>
        </p:txBody>
      </p:sp>
      <p:cxnSp>
        <p:nvCxnSpPr>
          <p:cNvPr id="38" name="직선 화살표 연결선 37"/>
          <p:cNvCxnSpPr>
            <a:stCxn id="8" idx="0"/>
            <a:endCxn id="29" idx="1"/>
          </p:cNvCxnSpPr>
          <p:nvPr/>
        </p:nvCxnSpPr>
        <p:spPr>
          <a:xfrm flipV="1">
            <a:off x="2698892" y="5963656"/>
            <a:ext cx="720980" cy="39311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29" idx="0"/>
          </p:cNvCxnSpPr>
          <p:nvPr/>
        </p:nvCxnSpPr>
        <p:spPr>
          <a:xfrm flipV="1">
            <a:off x="3575577" y="5092389"/>
            <a:ext cx="64848" cy="640867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96"/>
          <p:cNvSpPr txBox="1">
            <a:spLocks noChangeArrowheads="1"/>
          </p:cNvSpPr>
          <p:nvPr/>
        </p:nvSpPr>
        <p:spPr bwMode="auto">
          <a:xfrm>
            <a:off x="3407618" y="4763244"/>
            <a:ext cx="5953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1999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839986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259979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67997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09996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519958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2939952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35994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kern="0" dirty="0" smtClean="0">
                <a:latin typeface="+mn-ea"/>
                <a:ea typeface="+mn-ea"/>
                <a:cs typeface="Arial" pitchFamily="34" charset="0"/>
              </a:rPr>
              <a:t>WAS </a:t>
            </a:r>
          </a:p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kern="0" dirty="0" smtClean="0">
                <a:latin typeface="+mn-ea"/>
                <a:ea typeface="+mn-ea"/>
                <a:cs typeface="Arial" pitchFamily="34" charset="0"/>
              </a:rPr>
              <a:t>#1,2 </a:t>
            </a:r>
            <a:endParaRPr lang="ko-KR" altLang="en-US" sz="900" kern="0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44" name="TextBox 196"/>
          <p:cNvSpPr txBox="1">
            <a:spLocks noChangeArrowheads="1"/>
          </p:cNvSpPr>
          <p:nvPr/>
        </p:nvSpPr>
        <p:spPr bwMode="auto">
          <a:xfrm>
            <a:off x="4055661" y="4675996"/>
            <a:ext cx="8048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1999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839986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259979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67997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09996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519958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2939952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35994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kern="0" dirty="0" smtClean="0">
                <a:latin typeface="+mn-ea"/>
                <a:ea typeface="+mn-ea"/>
                <a:cs typeface="Arial" pitchFamily="34" charset="0"/>
              </a:rPr>
              <a:t>DB/</a:t>
            </a:r>
          </a:p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kern="0" dirty="0" smtClean="0">
                <a:latin typeface="+mn-ea"/>
                <a:ea typeface="+mn-ea"/>
                <a:cs typeface="Arial" pitchFamily="34" charset="0"/>
              </a:rPr>
              <a:t>LDAP </a:t>
            </a:r>
          </a:p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kern="0" dirty="0" smtClean="0">
                <a:latin typeface="+mn-ea"/>
                <a:ea typeface="+mn-ea"/>
                <a:cs typeface="Arial" pitchFamily="34" charset="0"/>
              </a:rPr>
              <a:t>#1,2 </a:t>
            </a:r>
            <a:endParaRPr lang="ko-KR" altLang="en-US" sz="900" kern="0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45" name="TextBox 196"/>
          <p:cNvSpPr txBox="1">
            <a:spLocks noChangeArrowheads="1"/>
          </p:cNvSpPr>
          <p:nvPr/>
        </p:nvSpPr>
        <p:spPr bwMode="auto">
          <a:xfrm>
            <a:off x="4956594" y="4840268"/>
            <a:ext cx="4023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1999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839986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259979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67997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09996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519958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2939952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35994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kern="0" dirty="0" smtClean="0">
                <a:latin typeface="+mn-ea"/>
                <a:ea typeface="+mn-ea"/>
                <a:cs typeface="Arial" pitchFamily="34" charset="0"/>
              </a:rPr>
              <a:t>SAN</a:t>
            </a:r>
          </a:p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kern="0" dirty="0" smtClean="0">
                <a:latin typeface="+mn-ea"/>
                <a:ea typeface="+mn-ea"/>
                <a:cs typeface="Arial" pitchFamily="34" charset="0"/>
              </a:rPr>
              <a:t>Storage</a:t>
            </a:r>
            <a:endParaRPr lang="ko-KR" altLang="en-US" sz="900" kern="0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46" name="TextBox 196"/>
          <p:cNvSpPr txBox="1">
            <a:spLocks noChangeArrowheads="1"/>
          </p:cNvSpPr>
          <p:nvPr/>
        </p:nvSpPr>
        <p:spPr bwMode="auto">
          <a:xfrm>
            <a:off x="899708" y="4717524"/>
            <a:ext cx="253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1999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839986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259979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67997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09996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519958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2939952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35994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kern="0" dirty="0" smtClean="0">
                <a:latin typeface="+mn-ea"/>
                <a:ea typeface="+mn-ea"/>
                <a:cs typeface="Arial" pitchFamily="34" charset="0"/>
              </a:rPr>
              <a:t>SSO </a:t>
            </a:r>
          </a:p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kern="0" dirty="0" smtClean="0">
                <a:latin typeface="+mn-ea"/>
                <a:ea typeface="+mn-ea"/>
                <a:cs typeface="Arial" pitchFamily="34" charset="0"/>
              </a:rPr>
              <a:t>#1,2</a:t>
            </a:r>
            <a:endParaRPr lang="en-US" altLang="ko-KR" sz="900" kern="0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47" name="TextBox 196"/>
          <p:cNvSpPr txBox="1">
            <a:spLocks noChangeArrowheads="1"/>
          </p:cNvSpPr>
          <p:nvPr/>
        </p:nvSpPr>
        <p:spPr bwMode="auto">
          <a:xfrm>
            <a:off x="1613987" y="4740768"/>
            <a:ext cx="2244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1999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839986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259979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67997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09996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519958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2939952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35994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kern="0" dirty="0" smtClean="0">
                <a:latin typeface="+mn-ea"/>
                <a:ea typeface="+mn-ea"/>
                <a:cs typeface="Arial" pitchFamily="34" charset="0"/>
              </a:rPr>
              <a:t>UP </a:t>
            </a:r>
          </a:p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kern="0" dirty="0" smtClean="0">
                <a:latin typeface="+mn-ea"/>
                <a:ea typeface="+mn-ea"/>
                <a:cs typeface="Arial" pitchFamily="34" charset="0"/>
              </a:rPr>
              <a:t>#1,2</a:t>
            </a:r>
            <a:endParaRPr lang="ko-KR" altLang="en-US" sz="900" kern="0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48" name="TextBox 196"/>
          <p:cNvSpPr txBox="1">
            <a:spLocks noChangeArrowheads="1"/>
          </p:cNvSpPr>
          <p:nvPr/>
        </p:nvSpPr>
        <p:spPr bwMode="auto">
          <a:xfrm>
            <a:off x="2363037" y="4717347"/>
            <a:ext cx="2244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1999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839986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259979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67997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09996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519958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2939952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35994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kern="0" dirty="0" smtClean="0">
                <a:latin typeface="+mn-ea"/>
                <a:ea typeface="+mn-ea"/>
                <a:cs typeface="Arial" pitchFamily="34" charset="0"/>
              </a:rPr>
              <a:t>AP </a:t>
            </a:r>
          </a:p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kern="0" dirty="0" smtClean="0">
                <a:latin typeface="+mn-ea"/>
                <a:ea typeface="+mn-ea"/>
                <a:cs typeface="Arial" pitchFamily="34" charset="0"/>
              </a:rPr>
              <a:t>#1,2</a:t>
            </a:r>
            <a:endParaRPr lang="en-US" altLang="ko-KR" sz="900" kern="0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51" name="TextBox 196"/>
          <p:cNvSpPr txBox="1">
            <a:spLocks noChangeArrowheads="1"/>
          </p:cNvSpPr>
          <p:nvPr/>
        </p:nvSpPr>
        <p:spPr bwMode="auto">
          <a:xfrm>
            <a:off x="3680398" y="5358689"/>
            <a:ext cx="17152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1999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839986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259979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67997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09996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519958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2939952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35994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kern="0" dirty="0" smtClean="0">
                <a:solidFill>
                  <a:srgbClr val="000000"/>
                </a:solidFill>
                <a:latin typeface="+mn-ea"/>
                <a:ea typeface="+mn-ea"/>
                <a:cs typeface="Arial" pitchFamily="34" charset="0"/>
              </a:rPr>
              <a:t>FTP</a:t>
            </a:r>
            <a:endParaRPr lang="en-US" altLang="ko-KR" sz="800" kern="0" dirty="0">
              <a:solidFill>
                <a:srgbClr val="000000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52" name="구름 51"/>
          <p:cNvSpPr/>
          <p:nvPr/>
        </p:nvSpPr>
        <p:spPr>
          <a:xfrm>
            <a:off x="5346925" y="3581286"/>
            <a:ext cx="1241299" cy="386443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+mn-ea"/>
              </a:rPr>
              <a:t>RMDCN</a:t>
            </a:r>
            <a:endParaRPr lang="ko-KR" altLang="en-US" sz="1100" dirty="0">
              <a:latin typeface="+mn-ea"/>
            </a:endParaRPr>
          </a:p>
        </p:txBody>
      </p:sp>
      <p:cxnSp>
        <p:nvCxnSpPr>
          <p:cNvPr id="55" name="구부러진 연결선 54"/>
          <p:cNvCxnSpPr>
            <a:stCxn id="22" idx="0"/>
            <a:endCxn id="20" idx="0"/>
          </p:cNvCxnSpPr>
          <p:nvPr/>
        </p:nvCxnSpPr>
        <p:spPr>
          <a:xfrm rot="16200000" flipV="1">
            <a:off x="1455576" y="4284376"/>
            <a:ext cx="12700" cy="683096"/>
          </a:xfrm>
          <a:prstGeom prst="curvedConnector3">
            <a:avLst>
              <a:gd name="adj1" fmla="val 975000"/>
            </a:avLst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구부러진 연결선 59"/>
          <p:cNvCxnSpPr>
            <a:stCxn id="20" idx="2"/>
            <a:endCxn id="22" idx="2"/>
          </p:cNvCxnSpPr>
          <p:nvPr/>
        </p:nvCxnSpPr>
        <p:spPr>
          <a:xfrm rot="16200000" flipH="1">
            <a:off x="1455576" y="4744491"/>
            <a:ext cx="12700" cy="683096"/>
          </a:xfrm>
          <a:prstGeom prst="curvedConnector3">
            <a:avLst>
              <a:gd name="adj1" fmla="val 1800000"/>
            </a:avLst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구부러진 연결선 62"/>
          <p:cNvCxnSpPr>
            <a:stCxn id="23" idx="0"/>
            <a:endCxn id="20" idx="0"/>
          </p:cNvCxnSpPr>
          <p:nvPr/>
        </p:nvCxnSpPr>
        <p:spPr>
          <a:xfrm rot="16200000" flipH="1" flipV="1">
            <a:off x="1741611" y="3953691"/>
            <a:ext cx="44649" cy="1299815"/>
          </a:xfrm>
          <a:prstGeom prst="curvedConnector3">
            <a:avLst>
              <a:gd name="adj1" fmla="val -319996"/>
            </a:avLst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구부러진 연결선 66"/>
          <p:cNvCxnSpPr>
            <a:stCxn id="20" idx="2"/>
            <a:endCxn id="24" idx="2"/>
          </p:cNvCxnSpPr>
          <p:nvPr/>
        </p:nvCxnSpPr>
        <p:spPr>
          <a:xfrm rot="16200000" flipH="1">
            <a:off x="1826418" y="4373648"/>
            <a:ext cx="12700" cy="1424781"/>
          </a:xfrm>
          <a:prstGeom prst="curvedConnector3">
            <a:avLst>
              <a:gd name="adj1" fmla="val 2775000"/>
            </a:avLst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구부러진 연결선 70"/>
          <p:cNvCxnSpPr>
            <a:stCxn id="22" idx="2"/>
            <a:endCxn id="26" idx="2"/>
          </p:cNvCxnSpPr>
          <p:nvPr/>
        </p:nvCxnSpPr>
        <p:spPr>
          <a:xfrm rot="16200000" flipH="1">
            <a:off x="2785233" y="4097929"/>
            <a:ext cx="30197" cy="2006415"/>
          </a:xfrm>
          <a:prstGeom prst="curvedConnector3">
            <a:avLst>
              <a:gd name="adj1" fmla="val 857029"/>
            </a:avLst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구부러진 연결선 73"/>
          <p:cNvCxnSpPr>
            <a:stCxn id="26" idx="2"/>
            <a:endCxn id="28" idx="2"/>
          </p:cNvCxnSpPr>
          <p:nvPr/>
        </p:nvCxnSpPr>
        <p:spPr>
          <a:xfrm rot="16200000" flipH="1">
            <a:off x="4163579" y="4756196"/>
            <a:ext cx="12700" cy="720080"/>
          </a:xfrm>
          <a:prstGeom prst="curvedConnector3">
            <a:avLst>
              <a:gd name="adj1" fmla="val 1800000"/>
            </a:avLst>
          </a:prstGeom>
          <a:ln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구부러진 연결선 76"/>
          <p:cNvCxnSpPr>
            <a:stCxn id="24" idx="2"/>
            <a:endCxn id="26" idx="2"/>
          </p:cNvCxnSpPr>
          <p:nvPr/>
        </p:nvCxnSpPr>
        <p:spPr>
          <a:xfrm rot="16200000" flipH="1">
            <a:off x="3156076" y="4468772"/>
            <a:ext cx="30197" cy="1264730"/>
          </a:xfrm>
          <a:prstGeom prst="curvedConnector3">
            <a:avLst>
              <a:gd name="adj1" fmla="val 857029"/>
            </a:avLst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/>
          <p:cNvCxnSpPr>
            <a:stCxn id="25" idx="0"/>
            <a:endCxn id="52" idx="2"/>
          </p:cNvCxnSpPr>
          <p:nvPr/>
        </p:nvCxnSpPr>
        <p:spPr>
          <a:xfrm rot="5400000" flipH="1" flipV="1">
            <a:off x="4096192" y="3356889"/>
            <a:ext cx="836964" cy="1672202"/>
          </a:xfrm>
          <a:prstGeom prst="curvedConnector2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196"/>
          <p:cNvSpPr txBox="1">
            <a:spLocks noChangeArrowheads="1"/>
          </p:cNvSpPr>
          <p:nvPr/>
        </p:nvSpPr>
        <p:spPr bwMode="auto">
          <a:xfrm>
            <a:off x="4316853" y="3967729"/>
            <a:ext cx="127278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1999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839986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259979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67997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09996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519958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2939952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35994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kern="0" dirty="0" smtClean="0">
                <a:solidFill>
                  <a:srgbClr val="000000"/>
                </a:solidFill>
                <a:latin typeface="+mn-ea"/>
                <a:ea typeface="+mn-ea"/>
                <a:cs typeface="Arial" pitchFamily="34" charset="0"/>
              </a:rPr>
              <a:t>Cache Replication (by FTP)</a:t>
            </a:r>
            <a:endParaRPr lang="en-US" altLang="ko-KR" sz="800" kern="0" dirty="0">
              <a:solidFill>
                <a:srgbClr val="000000"/>
              </a:solidFill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86" name="Picture 18" descr="E:\작업폴더\06_기상청제안서\아이콘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196" y="3477258"/>
            <a:ext cx="475645" cy="240553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883845" y="3705851"/>
            <a:ext cx="66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Internet</a:t>
            </a:r>
          </a:p>
          <a:p>
            <a:pPr algn="ctr"/>
            <a:r>
              <a:rPr lang="en-US" altLang="ko-KR" sz="1000" dirty="0" smtClean="0">
                <a:latin typeface="+mn-ea"/>
              </a:rPr>
              <a:t>User</a:t>
            </a:r>
            <a:endParaRPr lang="ko-KR" altLang="en-US" sz="1000" dirty="0">
              <a:latin typeface="+mn-ea"/>
            </a:endParaRPr>
          </a:p>
        </p:txBody>
      </p:sp>
      <p:cxnSp>
        <p:nvCxnSpPr>
          <p:cNvPr id="88" name="구부러진 연결선 87"/>
          <p:cNvCxnSpPr>
            <a:stCxn id="87" idx="3"/>
            <a:endCxn id="21" idx="0"/>
          </p:cNvCxnSpPr>
          <p:nvPr/>
        </p:nvCxnSpPr>
        <p:spPr>
          <a:xfrm>
            <a:off x="1552098" y="3905906"/>
            <a:ext cx="120060" cy="675369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80"/>
          <p:cNvCxnSpPr>
            <a:stCxn id="29" idx="3"/>
            <a:endCxn id="34" idx="2"/>
          </p:cNvCxnSpPr>
          <p:nvPr/>
        </p:nvCxnSpPr>
        <p:spPr>
          <a:xfrm>
            <a:off x="3731282" y="5963656"/>
            <a:ext cx="228910" cy="12700"/>
          </a:xfrm>
          <a:prstGeom prst="curvedConnector3">
            <a:avLst>
              <a:gd name="adj1" fmla="val 50000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80"/>
          <p:cNvCxnSpPr>
            <a:stCxn id="9" idx="0"/>
            <a:endCxn id="26" idx="0"/>
          </p:cNvCxnSpPr>
          <p:nvPr/>
        </p:nvCxnSpPr>
        <p:spPr>
          <a:xfrm rot="16200000" flipH="1" flipV="1">
            <a:off x="4461006" y="3966446"/>
            <a:ext cx="32208" cy="1347142"/>
          </a:xfrm>
          <a:prstGeom prst="curvedConnector3">
            <a:avLst>
              <a:gd name="adj1" fmla="val -384454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화살표 연결선 80"/>
          <p:cNvCxnSpPr>
            <a:stCxn id="25" idx="0"/>
            <a:endCxn id="21" idx="0"/>
          </p:cNvCxnSpPr>
          <p:nvPr/>
        </p:nvCxnSpPr>
        <p:spPr>
          <a:xfrm rot="16200000" flipV="1">
            <a:off x="2660268" y="3593166"/>
            <a:ext cx="30197" cy="2006415"/>
          </a:xfrm>
          <a:prstGeom prst="curvedConnector3">
            <a:avLst>
              <a:gd name="adj1" fmla="val 857029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80"/>
          <p:cNvCxnSpPr>
            <a:stCxn id="21" idx="0"/>
          </p:cNvCxnSpPr>
          <p:nvPr/>
        </p:nvCxnSpPr>
        <p:spPr>
          <a:xfrm rot="5400000" flipH="1" flipV="1">
            <a:off x="1310086" y="4219201"/>
            <a:ext cx="724146" cy="3"/>
          </a:xfrm>
          <a:prstGeom prst="curvedConnector3">
            <a:avLst>
              <a:gd name="adj1" fmla="val 50000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96"/>
          <p:cNvSpPr txBox="1">
            <a:spLocks noChangeArrowheads="1"/>
          </p:cNvSpPr>
          <p:nvPr/>
        </p:nvSpPr>
        <p:spPr bwMode="auto">
          <a:xfrm>
            <a:off x="1694599" y="3689755"/>
            <a:ext cx="735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1999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839986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259979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67997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09996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519958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2939952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35994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kern="0" dirty="0" smtClean="0">
                <a:solidFill>
                  <a:srgbClr val="000000"/>
                </a:solidFill>
                <a:latin typeface="+mn-ea"/>
                <a:ea typeface="+mn-ea"/>
                <a:cs typeface="Arial" pitchFamily="34" charset="0"/>
              </a:rPr>
              <a:t>HTTP/FTP/email</a:t>
            </a:r>
            <a:endParaRPr lang="en-US" altLang="ko-KR" sz="800" kern="0" dirty="0">
              <a:solidFill>
                <a:srgbClr val="000000"/>
              </a:solidFill>
              <a:latin typeface="+mn-ea"/>
              <a:ea typeface="+mn-ea"/>
              <a:cs typeface="Arial" pitchFamily="34" charset="0"/>
            </a:endParaRPr>
          </a:p>
        </p:txBody>
      </p:sp>
      <p:cxnSp>
        <p:nvCxnSpPr>
          <p:cNvPr id="113" name="직선 화살표 연결선 112"/>
          <p:cNvCxnSpPr/>
          <p:nvPr/>
        </p:nvCxnSpPr>
        <p:spPr>
          <a:xfrm>
            <a:off x="6111726" y="6268934"/>
            <a:ext cx="326584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/>
          <p:cNvCxnSpPr/>
          <p:nvPr/>
        </p:nvCxnSpPr>
        <p:spPr>
          <a:xfrm>
            <a:off x="6111726" y="6097086"/>
            <a:ext cx="32658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96"/>
          <p:cNvSpPr txBox="1">
            <a:spLocks noChangeArrowheads="1"/>
          </p:cNvSpPr>
          <p:nvPr/>
        </p:nvSpPr>
        <p:spPr bwMode="auto">
          <a:xfrm>
            <a:off x="4377900" y="3640006"/>
            <a:ext cx="71974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1999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839986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259979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67997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09996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519958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2939952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35994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kern="0" dirty="0" smtClean="0">
                <a:solidFill>
                  <a:srgbClr val="000000"/>
                </a:solidFill>
                <a:latin typeface="+mn-ea"/>
                <a:ea typeface="+mn-ea"/>
                <a:cs typeface="Arial" pitchFamily="34" charset="0"/>
              </a:rPr>
              <a:t>Metadata Sync</a:t>
            </a:r>
            <a:endParaRPr lang="en-US" altLang="ko-KR" sz="800" kern="0" dirty="0">
              <a:solidFill>
                <a:srgbClr val="000000"/>
              </a:solidFill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125" name="Picture 18" descr="E:\작업폴더\06_기상청제안서\아이콘\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705" y="3418398"/>
            <a:ext cx="380359" cy="270640"/>
          </a:xfrm>
          <a:prstGeom prst="rect">
            <a:avLst/>
          </a:prstGeom>
          <a:noFill/>
        </p:spPr>
      </p:pic>
      <p:sp>
        <p:nvSpPr>
          <p:cNvPr id="126" name="TextBox 125"/>
          <p:cNvSpPr txBox="1"/>
          <p:nvPr/>
        </p:nvSpPr>
        <p:spPr>
          <a:xfrm>
            <a:off x="3328409" y="3657593"/>
            <a:ext cx="79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RMDCN</a:t>
            </a:r>
          </a:p>
          <a:p>
            <a:pPr algn="ctr"/>
            <a:r>
              <a:rPr lang="en-US" altLang="ko-KR" sz="1000" dirty="0" smtClean="0">
                <a:latin typeface="+mn-ea"/>
              </a:rPr>
              <a:t>User</a:t>
            </a:r>
            <a:endParaRPr lang="ko-KR" altLang="en-US" sz="1000" dirty="0">
              <a:latin typeface="+mn-ea"/>
            </a:endParaRPr>
          </a:p>
        </p:txBody>
      </p:sp>
      <p:cxnSp>
        <p:nvCxnSpPr>
          <p:cNvPr id="127" name="구부러진 연결선 126"/>
          <p:cNvCxnSpPr>
            <a:endCxn id="21" idx="0"/>
          </p:cNvCxnSpPr>
          <p:nvPr/>
        </p:nvCxnSpPr>
        <p:spPr>
          <a:xfrm rot="10800000" flipV="1">
            <a:off x="1672158" y="3657593"/>
            <a:ext cx="1735460" cy="923682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화살표 연결선 80"/>
          <p:cNvCxnSpPr>
            <a:stCxn id="21" idx="0"/>
            <a:endCxn id="126" idx="2"/>
          </p:cNvCxnSpPr>
          <p:nvPr/>
        </p:nvCxnSpPr>
        <p:spPr>
          <a:xfrm rot="5400000" flipH="1" flipV="1">
            <a:off x="2437238" y="3292623"/>
            <a:ext cx="523572" cy="2053732"/>
          </a:xfrm>
          <a:prstGeom prst="curvedConnector3">
            <a:avLst>
              <a:gd name="adj1" fmla="val 50000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96"/>
          <p:cNvSpPr txBox="1">
            <a:spLocks noChangeArrowheads="1"/>
          </p:cNvSpPr>
          <p:nvPr/>
        </p:nvSpPr>
        <p:spPr bwMode="auto">
          <a:xfrm>
            <a:off x="2777014" y="3980973"/>
            <a:ext cx="735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1999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839986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259979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679972" algn="l" rtl="0" fontAlgn="base" latinLnBrk="1">
              <a:spcBef>
                <a:spcPct val="0"/>
              </a:spcBef>
              <a:spcAft>
                <a:spcPct val="0"/>
              </a:spcAft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09996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519958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2939952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359945" algn="l" defTabSz="839986" rtl="0" eaLnBrk="1" latinLnBrk="1" hangingPunct="1">
              <a:defRPr kumimoji="1" sz="25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defTabSz="793388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kern="0" dirty="0" smtClean="0">
                <a:solidFill>
                  <a:srgbClr val="000000"/>
                </a:solidFill>
                <a:latin typeface="+mn-ea"/>
                <a:ea typeface="+mn-ea"/>
                <a:cs typeface="Arial" pitchFamily="34" charset="0"/>
              </a:rPr>
              <a:t>HTTP/FTP/email</a:t>
            </a:r>
            <a:endParaRPr lang="en-US" altLang="ko-KR" sz="800" kern="0" dirty="0">
              <a:solidFill>
                <a:srgbClr val="000000"/>
              </a:solidFill>
              <a:latin typeface="+mn-ea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>
                <a:latin typeface="+mn-ea"/>
                <a:ea typeface="+mn-ea"/>
              </a:rPr>
              <a:t>Status of KMA WIS</a:t>
            </a:r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+mn-ea"/>
              </a:rPr>
              <a:t>R</a:t>
            </a:r>
            <a:r>
              <a:rPr lang="en-US" altLang="ko-KR" dirty="0" smtClean="0">
                <a:latin typeface="+mn-ea"/>
              </a:rPr>
              <a:t>egistered data of KMA</a:t>
            </a:r>
          </a:p>
          <a:p>
            <a:pPr lvl="1"/>
            <a:r>
              <a:rPr lang="en-US" altLang="ko-KR" dirty="0" smtClean="0">
                <a:latin typeface="+mn-ea"/>
              </a:rPr>
              <a:t>SYNOP, TEMP, SHIP, BUOY, TAF, CLIMAT, METAR </a:t>
            </a:r>
            <a:r>
              <a:rPr lang="en-US" altLang="ko-KR" dirty="0" err="1" smtClean="0">
                <a:latin typeface="+mn-ea"/>
              </a:rPr>
              <a:t>etc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Status of connection: </a:t>
            </a:r>
          </a:p>
          <a:p>
            <a:pPr lvl="1"/>
            <a:r>
              <a:rPr lang="en-US" altLang="ko-KR" dirty="0" smtClean="0">
                <a:latin typeface="+mn-ea"/>
              </a:rPr>
              <a:t>OAI-PMH (on the public Internet)</a:t>
            </a:r>
          </a:p>
          <a:p>
            <a:pPr lvl="2"/>
            <a:r>
              <a:rPr lang="en-US" altLang="ko-KR" dirty="0" smtClean="0">
                <a:latin typeface="+mn-ea"/>
              </a:rPr>
              <a:t>Metadata Harvesting from operational GISCs</a:t>
            </a:r>
          </a:p>
          <a:p>
            <a:pPr lvl="1"/>
            <a:r>
              <a:rPr lang="en-US" altLang="ko-KR" dirty="0" smtClean="0">
                <a:latin typeface="+mn-ea"/>
              </a:rPr>
              <a:t>Cache replication(RMDCN, Internet)</a:t>
            </a:r>
          </a:p>
          <a:p>
            <a:pPr lvl="2"/>
            <a:r>
              <a:rPr lang="en-US" altLang="ko-KR" dirty="0" smtClean="0">
                <a:latin typeface="+mn-ea"/>
              </a:rPr>
              <a:t>GISC Toulouse, GISC Offenbach, GISC Tokyo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08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28596" y="1282646"/>
          <a:ext cx="7643866" cy="2141220"/>
        </p:xfrm>
        <a:graphic>
          <a:graphicData uri="http://schemas.openxmlformats.org/drawingml/2006/table">
            <a:tbl>
              <a:tblPr/>
              <a:tblGrid>
                <a:gridCol w="2428892"/>
                <a:gridCol w="1143008"/>
                <a:gridCol w="2643206"/>
                <a:gridCol w="1428760"/>
              </a:tblGrid>
              <a:tr h="270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OAI SET</a:t>
                      </a:r>
                      <a:endParaRPr 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Metadata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OAI SET</a:t>
                      </a:r>
                      <a:endParaRPr 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Metadata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WIS-GISC-SEOUL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137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WIS-GISC-OFFENBACH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29,807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WIS-GISC-TOULOUSE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1,869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WIS-GISC-BEIJING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63,632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WIS-GISC-EXETER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15,224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WIS-GISC-TOKYO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23,978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WIS-GISC-MELBOURNE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948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Total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136,513</a:t>
                      </a:r>
                      <a:endParaRPr 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42910" y="4638312"/>
          <a:ext cx="5286411" cy="1505332"/>
        </p:xfrm>
        <a:graphic>
          <a:graphicData uri="http://schemas.openxmlformats.org/drawingml/2006/table">
            <a:tbl>
              <a:tblPr/>
              <a:tblGrid>
                <a:gridCol w="1767197"/>
                <a:gridCol w="1170057"/>
                <a:gridCol w="1170057"/>
                <a:gridCol w="1179100"/>
              </a:tblGrid>
              <a:tr h="232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Centre</a:t>
                      </a:r>
                      <a:endParaRPr 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file</a:t>
                      </a:r>
                      <a:endParaRPr 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volume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Network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GISC Offenbach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16,346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116MB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RMDCN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GISC Toulouse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13,981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331MB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RMDCN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GISC Tokyo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61,542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700MB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Internet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357158" y="709222"/>
            <a:ext cx="2143140" cy="576064"/>
          </a:xfrm>
          <a:prstGeom prst="roundRect">
            <a:avLst/>
          </a:prstGeom>
          <a:solidFill>
            <a:srgbClr val="0000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Metadata Set</a:t>
            </a:r>
            <a:endParaRPr lang="ko-KR" altLang="en-US" sz="1600" b="1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57158" y="4062248"/>
            <a:ext cx="2143140" cy="576064"/>
          </a:xfrm>
          <a:prstGeom prst="roundRect">
            <a:avLst/>
          </a:prstGeom>
          <a:solidFill>
            <a:srgbClr val="0000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Cache data Set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latin typeface="+mn-ea"/>
              </a:rPr>
              <a:t>Metadata Sync monitoring between GISCs</a:t>
            </a:r>
          </a:p>
          <a:p>
            <a:pPr lvl="1"/>
            <a:r>
              <a:rPr lang="en-US" altLang="ko-KR" sz="2000" dirty="0" smtClean="0">
                <a:latin typeface="+mn-ea"/>
              </a:rPr>
              <a:t>Selecting a GISC on the map to display the status of metadata synchronization (number of active metadata and deleted metadata, status of sync)</a:t>
            </a:r>
          </a:p>
        </p:txBody>
      </p:sp>
      <p:sp>
        <p:nvSpPr>
          <p:cNvPr id="36" name="제목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45821" cy="1143000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latin typeface="+mn-ea"/>
                <a:ea typeface="+mn-ea"/>
              </a:rPr>
              <a:t>Monitoring function</a:t>
            </a:r>
            <a:endParaRPr lang="ko-KR" altLang="en-US" sz="3200" b="1" dirty="0">
              <a:latin typeface="+mn-ea"/>
              <a:ea typeface="+mn-ea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7424447" cy="403244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13343"/>
            <a:ext cx="4680520" cy="4354418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5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543956" cy="542915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latin typeface="+mn-ea"/>
              </a:rPr>
              <a:t>Cache replication : data volume and lists between GISCs</a:t>
            </a:r>
            <a:endParaRPr lang="ko-KR" altLang="en-US" sz="1600" dirty="0">
              <a:latin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857496"/>
            <a:ext cx="6196926" cy="222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3690230" y="4879880"/>
            <a:ext cx="477260" cy="184666"/>
            <a:chOff x="6300192" y="3130461"/>
            <a:chExt cx="676275" cy="275822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6300192" y="3170165"/>
              <a:ext cx="676275" cy="1969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35907" y="3294507"/>
              <a:ext cx="612000" cy="3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85122" y="3130461"/>
              <a:ext cx="504056" cy="27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Arial" pitchFamily="34" charset="0"/>
                </a:rPr>
                <a:t>Print</a:t>
              </a:r>
              <a:endParaRPr lang="ko-KR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itchFamily="34" charset="0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233088" y="4879880"/>
            <a:ext cx="477260" cy="169277"/>
            <a:chOff x="6300192" y="3130461"/>
            <a:chExt cx="676275" cy="252837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6300192" y="3170165"/>
              <a:ext cx="676275" cy="1969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335907" y="3294507"/>
              <a:ext cx="612000" cy="3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85122" y="3130461"/>
              <a:ext cx="504056" cy="25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Arial" pitchFamily="34" charset="0"/>
                </a:rPr>
                <a:t>Excel</a:t>
              </a:r>
              <a:endParaRPr lang="ko-KR" altLang="en-US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itchFamily="34" charset="0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2267744" y="3214686"/>
            <a:ext cx="6661974" cy="2132206"/>
            <a:chOff x="2627784" y="1988840"/>
            <a:chExt cx="6339187" cy="1721396"/>
          </a:xfrm>
        </p:grpSpPr>
        <p:grpSp>
          <p:nvGrpSpPr>
            <p:cNvPr id="26" name="그룹 25"/>
            <p:cNvGrpSpPr/>
            <p:nvPr/>
          </p:nvGrpSpPr>
          <p:grpSpPr>
            <a:xfrm>
              <a:off x="2627784" y="1988840"/>
              <a:ext cx="6339187" cy="1721396"/>
              <a:chOff x="2411760" y="4790926"/>
              <a:chExt cx="6339187" cy="1721396"/>
            </a:xfrm>
          </p:grpSpPr>
          <p:pic>
            <p:nvPicPr>
              <p:cNvPr id="24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4856138"/>
                <a:ext cx="6339187" cy="1656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TextBox 1"/>
              <p:cNvSpPr txBox="1">
                <a:spLocks noChangeArrowheads="1"/>
              </p:cNvSpPr>
              <p:nvPr/>
            </p:nvSpPr>
            <p:spPr bwMode="auto">
              <a:xfrm>
                <a:off x="2451038" y="4790926"/>
                <a:ext cx="3097213" cy="18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600" b="1" dirty="0">
                    <a:solidFill>
                      <a:srgbClr val="FF0000"/>
                    </a:solidFill>
                    <a:latin typeface="+mn-ea"/>
                    <a:ea typeface="+mn-ea"/>
                    <a:cs typeface="Arial" charset="0"/>
                  </a:rPr>
                  <a:t>Overall volume of data transmitted (via replicator) per source and per day</a:t>
                </a:r>
                <a:endParaRPr lang="ko-KR" altLang="en-US" sz="600" b="1" dirty="0">
                  <a:solidFill>
                    <a:srgbClr val="FF0000"/>
                  </a:solidFill>
                  <a:latin typeface="+mn-ea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080274" y="3516045"/>
              <a:ext cx="477260" cy="184666"/>
              <a:chOff x="6300192" y="3130461"/>
              <a:chExt cx="676275" cy="275822"/>
            </a:xfrm>
          </p:grpSpPr>
          <p:sp>
            <p:nvSpPr>
              <p:cNvPr id="28" name="모서리가 둥근 직사각형 27"/>
              <p:cNvSpPr/>
              <p:nvPr/>
            </p:nvSpPr>
            <p:spPr>
              <a:xfrm>
                <a:off x="6300192" y="3170165"/>
                <a:ext cx="676275" cy="19692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ko-KR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itchFamily="34" charset="0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6335907" y="3294507"/>
                <a:ext cx="612000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ea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85122" y="3130461"/>
                <a:ext cx="504056" cy="275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itchFamily="34" charset="0"/>
                  </a:rPr>
                  <a:t>Print</a:t>
                </a:r>
                <a:endParaRPr lang="ko-KR" altLang="en-US" sz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Arial" pitchFamily="34" charset="0"/>
                </a:endParaRPr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7623132" y="3516045"/>
              <a:ext cx="477260" cy="169277"/>
              <a:chOff x="6300192" y="3130461"/>
              <a:chExt cx="676275" cy="252837"/>
            </a:xfrm>
          </p:grpSpPr>
          <p:sp>
            <p:nvSpPr>
              <p:cNvPr id="32" name="모서리가 둥근 직사각형 31"/>
              <p:cNvSpPr/>
              <p:nvPr/>
            </p:nvSpPr>
            <p:spPr>
              <a:xfrm>
                <a:off x="6300192" y="3170165"/>
                <a:ext cx="676275" cy="19692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ko-KR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itchFamily="34" charset="0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6335907" y="3294507"/>
                <a:ext cx="612000" cy="3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ea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85122" y="3130461"/>
                <a:ext cx="504056" cy="252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5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itchFamily="34" charset="0"/>
                  </a:rPr>
                  <a:t>Excel</a:t>
                </a:r>
                <a:endParaRPr lang="ko-KR" altLang="en-US" sz="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Arial" pitchFamily="34" charset="0"/>
                </a:endParaRPr>
              </a:p>
            </p:txBody>
          </p:sp>
        </p:grpSp>
      </p:grpSp>
      <p:sp>
        <p:nvSpPr>
          <p:cNvPr id="36" name="제목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45821" cy="1143000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latin typeface="+mn-ea"/>
                <a:ea typeface="+mn-ea"/>
              </a:rPr>
              <a:t>Monitoring function</a:t>
            </a:r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920904" y="5101722"/>
            <a:ext cx="1080120" cy="184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5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sz="2000" dirty="0" smtClean="0">
                <a:latin typeface="+mn-ea"/>
              </a:rPr>
              <a:t>Supplemented functions</a:t>
            </a:r>
          </a:p>
          <a:p>
            <a:pPr lvl="2"/>
            <a:r>
              <a:rPr lang="en-US" altLang="ko-KR" sz="1600" dirty="0" smtClean="0">
                <a:solidFill>
                  <a:prstClr val="black"/>
                </a:solidFill>
                <a:latin typeface="+mn-ea"/>
              </a:rPr>
              <a:t>Download</a:t>
            </a:r>
          </a:p>
          <a:p>
            <a:pPr lvl="3"/>
            <a:r>
              <a:rPr lang="en-US" altLang="ko-KR" sz="1400" dirty="0" smtClean="0">
                <a:solidFill>
                  <a:prstClr val="black"/>
                </a:solidFill>
                <a:latin typeface="+mn-ea"/>
              </a:rPr>
              <a:t>downloading manual, guidance and related documents on WIS</a:t>
            </a:r>
            <a:endParaRPr lang="en-US" altLang="ko-KR" sz="4400" dirty="0">
              <a:latin typeface="+mn-ea"/>
            </a:endParaRPr>
          </a:p>
          <a:p>
            <a:pPr lvl="2"/>
            <a:r>
              <a:rPr lang="en-US" altLang="ko-KR" sz="1600" dirty="0" smtClean="0">
                <a:solidFill>
                  <a:prstClr val="black"/>
                </a:solidFill>
                <a:latin typeface="+mn-ea"/>
              </a:rPr>
              <a:t>Notice</a:t>
            </a:r>
          </a:p>
          <a:p>
            <a:pPr lvl="3"/>
            <a:r>
              <a:rPr lang="en-US" altLang="ko-KR" sz="1400" dirty="0" smtClean="0">
                <a:solidFill>
                  <a:prstClr val="black"/>
                </a:solidFill>
                <a:latin typeface="+mn-ea"/>
              </a:rPr>
              <a:t>notices on schedule, news and so on</a:t>
            </a:r>
            <a:endParaRPr lang="en-US" altLang="ko-KR" sz="1800" dirty="0">
              <a:solidFill>
                <a:prstClr val="black"/>
              </a:solidFill>
              <a:latin typeface="+mn-ea"/>
            </a:endParaRPr>
          </a:p>
          <a:p>
            <a:pPr lvl="2"/>
            <a:r>
              <a:rPr lang="en-US" altLang="ko-KR" sz="1600" dirty="0" smtClean="0">
                <a:solidFill>
                  <a:prstClr val="black"/>
                </a:solidFill>
                <a:latin typeface="+mn-ea"/>
              </a:rPr>
              <a:t>Questions</a:t>
            </a:r>
          </a:p>
          <a:p>
            <a:pPr lvl="3"/>
            <a:r>
              <a:rPr lang="en-US" altLang="ko-KR" sz="1400" dirty="0" smtClean="0">
                <a:solidFill>
                  <a:prstClr val="black"/>
                </a:solidFill>
                <a:latin typeface="+mn-ea"/>
              </a:rPr>
              <a:t>send questions to get the answer by email</a:t>
            </a:r>
          </a:p>
          <a:p>
            <a:pPr lvl="3"/>
            <a:endParaRPr lang="en-US" altLang="ko-KR" sz="1400" dirty="0" smtClean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" y="3645024"/>
            <a:ext cx="4992555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645024"/>
            <a:ext cx="321471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오른쪽 화살표 4"/>
          <p:cNvSpPr/>
          <p:nvPr/>
        </p:nvSpPr>
        <p:spPr>
          <a:xfrm rot="20088116">
            <a:off x="4824028" y="5121187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64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Upgrade the GISC Seoul functionalities</a:t>
            </a:r>
            <a:endParaRPr lang="en-US" sz="2000" dirty="0" smtClean="0"/>
          </a:p>
          <a:p>
            <a:pPr lvl="1"/>
            <a:r>
              <a:rPr lang="en-US" dirty="0" smtClean="0"/>
              <a:t>GUI: user portal UI</a:t>
            </a:r>
            <a:endParaRPr lang="en-US" sz="1600" dirty="0" smtClean="0"/>
          </a:p>
          <a:p>
            <a:pPr lvl="1"/>
            <a:r>
              <a:rPr lang="en-US" dirty="0" smtClean="0"/>
              <a:t>Search : SRU search, logical operators</a:t>
            </a:r>
            <a:endParaRPr lang="en-US" sz="1600" dirty="0" smtClean="0"/>
          </a:p>
          <a:p>
            <a:pPr lvl="1"/>
            <a:r>
              <a:rPr lang="en-US" dirty="0" smtClean="0"/>
              <a:t>GIS : implementing GIS functions for cache data</a:t>
            </a:r>
            <a:endParaRPr lang="en-US" sz="1600" dirty="0" smtClean="0"/>
          </a:p>
          <a:p>
            <a:pPr lvl="1"/>
            <a:r>
              <a:rPr lang="en-US" dirty="0" smtClean="0"/>
              <a:t>etc : upgrading the cache data management function, TDCF migration </a:t>
            </a:r>
            <a:endParaRPr lang="en-US" sz="1600" dirty="0" smtClean="0"/>
          </a:p>
          <a:p>
            <a:r>
              <a:rPr lang="en-US" dirty="0" smtClean="0"/>
              <a:t>Implementing DCPCs (WAMIS, LC-LRFMME) </a:t>
            </a:r>
          </a:p>
          <a:p>
            <a:pPr>
              <a:buNone/>
            </a:pPr>
            <a:r>
              <a:rPr lang="en-US" dirty="0" smtClean="0"/>
              <a:t>   ; </a:t>
            </a:r>
            <a:r>
              <a:rPr lang="en-US" dirty="0" err="1" smtClean="0"/>
              <a:t>OpenWIS</a:t>
            </a:r>
            <a:endParaRPr lang="en-US" sz="2000" dirty="0" smtClean="0"/>
          </a:p>
          <a:p>
            <a:pPr lvl="1"/>
            <a:r>
              <a:rPr lang="en-US" dirty="0" smtClean="0"/>
              <a:t>Data and metadata for DAR service, which are to be harvested via GISC Seoul</a:t>
            </a:r>
            <a:endParaRPr lang="en-US" sz="1600" dirty="0" smtClean="0"/>
          </a:p>
          <a:p>
            <a:pPr lvl="1"/>
            <a:r>
              <a:rPr lang="en-US" dirty="0" smtClean="0"/>
              <a:t>Harvesting WAMIS data from GEOSS clearing house</a:t>
            </a:r>
            <a:endParaRPr lang="en-US" sz="1600" dirty="0" smtClean="0"/>
          </a:p>
          <a:p>
            <a:pPr lvl="1"/>
            <a:endParaRPr lang="ko-KR" altLang="en-US" sz="1600" dirty="0">
              <a:latin typeface="+mn-ea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45821" cy="1143000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latin typeface="+mn-ea"/>
                <a:ea typeface="+mn-ea"/>
              </a:rPr>
              <a:t>WIS Plan in 2013</a:t>
            </a:r>
            <a:endParaRPr lang="ko-KR" altLang="en-US" sz="32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46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4" ma:contentTypeDescription="Create a new document." ma:contentTypeScope="" ma:versionID="c3e70647cfd6916d7c5e07e1610a7326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33a0c93ad58eddf02bb04d64af9f76e4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681075-921A-4797-AD0F-D02E51D548AA}"/>
</file>

<file path=customXml/itemProps2.xml><?xml version="1.0" encoding="utf-8"?>
<ds:datastoreItem xmlns:ds="http://schemas.openxmlformats.org/officeDocument/2006/customXml" ds:itemID="{0F257275-F533-4D47-ACA1-8D0A9265F6C4}"/>
</file>

<file path=customXml/itemProps3.xml><?xml version="1.0" encoding="utf-8"?>
<ds:datastoreItem xmlns:ds="http://schemas.openxmlformats.org/officeDocument/2006/customXml" ds:itemID="{B412AD70-BCFD-4D2B-94FC-24481719DC03}"/>
</file>

<file path=docProps/app.xml><?xml version="1.0" encoding="utf-8"?>
<Properties xmlns="http://schemas.openxmlformats.org/officeDocument/2006/extended-properties" xmlns:vt="http://schemas.openxmlformats.org/officeDocument/2006/docPropsVTypes">
  <TotalTime>13130</TotalTime>
  <Words>549</Words>
  <Application>Microsoft Office PowerPoint</Application>
  <PresentationFormat>On-screen Show (4:3)</PresentationFormat>
  <Paragraphs>155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테마</vt:lpstr>
      <vt:lpstr>PowerPoint Presentation</vt:lpstr>
      <vt:lpstr>PowerPoint Presentation</vt:lpstr>
      <vt:lpstr>WIS Implementation(GISC Seoul)</vt:lpstr>
      <vt:lpstr>Status of KMA WIS</vt:lpstr>
      <vt:lpstr>PowerPoint Presentation</vt:lpstr>
      <vt:lpstr>Monitoring function</vt:lpstr>
      <vt:lpstr>Monitoring function</vt:lpstr>
      <vt:lpstr>PowerPoint Presentation</vt:lpstr>
      <vt:lpstr>WIS Plan in 2013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최우예</dc:creator>
  <cp:lastModifiedBy>David Thomas</cp:lastModifiedBy>
  <cp:revision>1137</cp:revision>
  <dcterms:created xsi:type="dcterms:W3CDTF">2010-04-29T04:50:45Z</dcterms:created>
  <dcterms:modified xsi:type="dcterms:W3CDTF">2013-07-15T04:45:50Z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