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61.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3.xml" ContentType="application/vnd.openxmlformats-officedocument.presentationml.slide+xml"/>
  <Override PartName="/ppt/slides/slide58.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33.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86" r:id="rId4"/>
  </p:sldMasterIdLst>
  <p:notesMasterIdLst>
    <p:notesMasterId r:id="rId66"/>
  </p:notesMasterIdLst>
  <p:sldIdLst>
    <p:sldId id="259" r:id="rId5"/>
    <p:sldId id="356" r:id="rId6"/>
    <p:sldId id="400" r:id="rId7"/>
    <p:sldId id="401" r:id="rId8"/>
    <p:sldId id="402" r:id="rId9"/>
    <p:sldId id="403" r:id="rId10"/>
    <p:sldId id="404" r:id="rId11"/>
    <p:sldId id="408" r:id="rId12"/>
    <p:sldId id="407" r:id="rId13"/>
    <p:sldId id="406" r:id="rId14"/>
    <p:sldId id="451" r:id="rId15"/>
    <p:sldId id="409" r:id="rId16"/>
    <p:sldId id="410" r:id="rId17"/>
    <p:sldId id="362" r:id="rId18"/>
    <p:sldId id="363" r:id="rId19"/>
    <p:sldId id="411" r:id="rId20"/>
    <p:sldId id="412" r:id="rId21"/>
    <p:sldId id="365" r:id="rId22"/>
    <p:sldId id="367" r:id="rId23"/>
    <p:sldId id="359" r:id="rId24"/>
    <p:sldId id="381" r:id="rId25"/>
    <p:sldId id="383" r:id="rId26"/>
    <p:sldId id="415" r:id="rId27"/>
    <p:sldId id="413" r:id="rId28"/>
    <p:sldId id="417" r:id="rId29"/>
    <p:sldId id="419" r:id="rId30"/>
    <p:sldId id="390" r:id="rId31"/>
    <p:sldId id="420" r:id="rId32"/>
    <p:sldId id="421" r:id="rId33"/>
    <p:sldId id="422" r:id="rId34"/>
    <p:sldId id="423" r:id="rId35"/>
    <p:sldId id="424" r:id="rId36"/>
    <p:sldId id="425" r:id="rId37"/>
    <p:sldId id="450" r:id="rId38"/>
    <p:sldId id="426" r:id="rId39"/>
    <p:sldId id="444" r:id="rId40"/>
    <p:sldId id="427" r:id="rId41"/>
    <p:sldId id="428" r:id="rId42"/>
    <p:sldId id="429" r:id="rId43"/>
    <p:sldId id="430" r:id="rId44"/>
    <p:sldId id="416" r:id="rId45"/>
    <p:sldId id="431" r:id="rId46"/>
    <p:sldId id="446" r:id="rId47"/>
    <p:sldId id="447" r:id="rId48"/>
    <p:sldId id="432" r:id="rId49"/>
    <p:sldId id="433" r:id="rId50"/>
    <p:sldId id="448" r:id="rId51"/>
    <p:sldId id="449" r:id="rId52"/>
    <p:sldId id="436" r:id="rId53"/>
    <p:sldId id="445" r:id="rId54"/>
    <p:sldId id="437" r:id="rId55"/>
    <p:sldId id="438" r:id="rId56"/>
    <p:sldId id="439" r:id="rId57"/>
    <p:sldId id="440" r:id="rId58"/>
    <p:sldId id="441" r:id="rId59"/>
    <p:sldId id="443" r:id="rId60"/>
    <p:sldId id="405" r:id="rId61"/>
    <p:sldId id="284" r:id="rId62"/>
    <p:sldId id="434" r:id="rId63"/>
    <p:sldId id="435" r:id="rId64"/>
    <p:sldId id="414"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DEAC7"/>
    <a:srgbClr val="FEF4EC"/>
    <a:srgbClr val="542A00"/>
    <a:srgbClr val="A2AFB8"/>
    <a:srgbClr val="00CC00"/>
    <a:srgbClr val="FF33CC"/>
    <a:srgbClr val="CCFFCC"/>
    <a:srgbClr val="99FF99"/>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69" autoAdjust="0"/>
    <p:restoredTop sz="92718" autoAdjust="0"/>
  </p:normalViewPr>
  <p:slideViewPr>
    <p:cSldViewPr snapToGrid="0">
      <p:cViewPr>
        <p:scale>
          <a:sx n="80" d="100"/>
          <a:sy n="80" d="100"/>
        </p:scale>
        <p:origin x="-60"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98CBB53-74FB-47EC-8CC5-08CE2A237307}" type="datetimeFigureOut">
              <a:rPr lang="en-GB"/>
              <a:pPr>
                <a:defRPr/>
              </a:pPr>
              <a:t>01/02/2013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E083F56-8BE9-413C-8A27-18D92A0CD205}" type="slidenum">
              <a:rPr lang="en-GB"/>
              <a:pPr>
                <a:defRPr/>
              </a:pPr>
              <a:t>‹#›</a:t>
            </a:fld>
            <a:endParaRPr lang="en-GB"/>
          </a:p>
        </p:txBody>
      </p:sp>
    </p:spTree>
    <p:extLst>
      <p:ext uri="{BB962C8B-B14F-4D97-AF65-F5344CB8AC3E}">
        <p14:creationId xmlns:p14="http://schemas.microsoft.com/office/powerpoint/2010/main" val="29279913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7</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16</a:t>
            </a:fld>
            <a:endParaRPr lang="en-GB"/>
          </a:p>
        </p:txBody>
      </p:sp>
    </p:spTree>
    <p:extLst>
      <p:ext uri="{BB962C8B-B14F-4D97-AF65-F5344CB8AC3E}">
        <p14:creationId xmlns:p14="http://schemas.microsoft.com/office/powerpoint/2010/main" val="142633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to</a:t>
            </a:r>
            <a:r>
              <a:rPr lang="en-GB" baseline="0" dirty="0" smtClean="0"/>
              <a:t> ensure compatibility with earlier versions of WXXM, the ICAO requirement to WMO mandated the use of ISO 19156 Observations and measurements</a:t>
            </a:r>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17</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WMO METCE provides three specialised types of </a:t>
            </a:r>
            <a:r>
              <a:rPr lang="en-GB" dirty="0" err="1" smtClean="0"/>
              <a:t>OM_Observation</a:t>
            </a:r>
            <a:r>
              <a:rPr lang="en-GB" dirty="0" smtClean="0"/>
              <a:t>; each of which enforce the constraints that '</a:t>
            </a:r>
            <a:r>
              <a:rPr lang="en-GB" dirty="0" err="1" smtClean="0"/>
              <a:t>featureOfInterest</a:t>
            </a:r>
            <a:r>
              <a:rPr lang="en-GB" dirty="0" smtClean="0"/>
              <a:t>' shall refer to an entity of type </a:t>
            </a:r>
            <a:r>
              <a:rPr lang="en-GB" dirty="0" err="1" smtClean="0"/>
              <a:t>SF_SpatialSamplingFeature</a:t>
            </a:r>
            <a:r>
              <a:rPr lang="en-GB" dirty="0" smtClean="0"/>
              <a:t> (from ISO 19156), or subclass thereof, and 'procedure' shall refer to an entity of type Process (from WMO METCE), or subclass thereof.</a:t>
            </a:r>
          </a:p>
          <a:p>
            <a:pPr marL="171450" indent="-171450">
              <a:buFont typeface="Arial" pitchFamily="34" charset="0"/>
              <a:buChar char="•"/>
            </a:pPr>
            <a:r>
              <a:rPr lang="en-GB" dirty="0" err="1" smtClean="0"/>
              <a:t>SamplingObservation</a:t>
            </a:r>
            <a:r>
              <a:rPr lang="en-GB" dirty="0" smtClean="0"/>
              <a:t>: subclass of </a:t>
            </a:r>
            <a:r>
              <a:rPr lang="en-GB" dirty="0" err="1" smtClean="0"/>
              <a:t>OM_Observation</a:t>
            </a:r>
            <a:r>
              <a:rPr lang="en-GB" dirty="0" smtClean="0"/>
              <a:t> providing a general purpose observation type;</a:t>
            </a:r>
          </a:p>
          <a:p>
            <a:pPr marL="171450" indent="-171450">
              <a:buFont typeface="Arial" pitchFamily="34" charset="0"/>
              <a:buChar char="•"/>
            </a:pPr>
            <a:r>
              <a:rPr lang="en-GB" dirty="0" err="1" smtClean="0"/>
              <a:t>ComplexSamplingMeasurement</a:t>
            </a:r>
            <a:r>
              <a:rPr lang="en-GB" dirty="0" smtClean="0"/>
              <a:t>: subclass of </a:t>
            </a:r>
            <a:r>
              <a:rPr lang="en-GB" dirty="0" err="1" smtClean="0"/>
              <a:t>OM_ComplexObservation</a:t>
            </a:r>
            <a:r>
              <a:rPr lang="en-GB" dirty="0" smtClean="0"/>
              <a:t> for use where the observation event is concerned with the evaluation of multiple </a:t>
            </a:r>
            <a:r>
              <a:rPr lang="en-GB" dirty="0" err="1" smtClean="0"/>
              <a:t>measurands</a:t>
            </a:r>
            <a:r>
              <a:rPr lang="en-GB" dirty="0" smtClean="0"/>
              <a:t> at a specified location and time instant or duration - the result of this observation type shall refer to an entity of type Record (from ISO 19103), or subclass thereof; and</a:t>
            </a:r>
          </a:p>
          <a:p>
            <a:pPr marL="171450" indent="-171450">
              <a:buFont typeface="Arial" pitchFamily="34" charset="0"/>
              <a:buChar char="•"/>
            </a:pPr>
            <a:r>
              <a:rPr lang="en-GB" dirty="0" err="1" smtClean="0"/>
              <a:t>SamplingCoverageMeasurement</a:t>
            </a:r>
            <a:r>
              <a:rPr lang="en-GB" dirty="0" smtClean="0"/>
              <a:t>: subclass of </a:t>
            </a:r>
            <a:r>
              <a:rPr lang="en-GB" dirty="0" err="1" smtClean="0"/>
              <a:t>OM_DiscreteCoverageObservation</a:t>
            </a:r>
            <a:r>
              <a:rPr lang="en-GB" dirty="0" smtClean="0"/>
              <a:t> for use where the observation is concerned with the evaluation of </a:t>
            </a:r>
            <a:r>
              <a:rPr lang="en-GB" dirty="0" err="1" smtClean="0"/>
              <a:t>measurands</a:t>
            </a:r>
            <a:r>
              <a:rPr lang="en-GB" dirty="0" smtClean="0"/>
              <a:t> that vary with respect to space and/or time - the result of this observation type shall refer to an entity of type </a:t>
            </a:r>
            <a:r>
              <a:rPr lang="en-GB" dirty="0" err="1" smtClean="0"/>
              <a:t>CV_DiscreteCoverage</a:t>
            </a:r>
            <a:r>
              <a:rPr lang="en-GB" dirty="0" smtClean="0"/>
              <a:t> (from ISO 19123).</a:t>
            </a:r>
          </a:p>
          <a:p>
            <a:endParaRPr lang="en-GB" dirty="0" smtClean="0"/>
          </a:p>
          <a:p>
            <a:endParaRPr lang="en-GB" dirty="0" smtClean="0"/>
          </a:p>
          <a:p>
            <a:r>
              <a:rPr lang="en-GB" dirty="0" smtClean="0"/>
              <a:t>Note:</a:t>
            </a:r>
          </a:p>
          <a:p>
            <a:pPr marL="171450" indent="-171450">
              <a:buFont typeface="Arial" pitchFamily="34" charset="0"/>
              <a:buChar char="•"/>
            </a:pPr>
            <a:r>
              <a:rPr lang="en-GB" dirty="0" err="1" smtClean="0"/>
              <a:t>SamplingCoverageMeasurement</a:t>
            </a:r>
            <a:r>
              <a:rPr lang="en-GB" dirty="0" smtClean="0"/>
              <a:t> is based in the «informative» </a:t>
            </a:r>
            <a:r>
              <a:rPr lang="en-GB" dirty="0" err="1" smtClean="0"/>
              <a:t>SamplingCoverageObservation</a:t>
            </a:r>
            <a:r>
              <a:rPr lang="en-GB" dirty="0" smtClean="0"/>
              <a:t> (from ISO 19156)</a:t>
            </a:r>
          </a:p>
          <a:p>
            <a:pPr marL="171450" indent="-171450">
              <a:buFont typeface="Arial" pitchFamily="34" charset="0"/>
              <a:buChar char="•"/>
            </a:pPr>
            <a:r>
              <a:rPr lang="en-GB" dirty="0" smtClean="0"/>
              <a:t>The term ‘measurement’ is used in the name of two</a:t>
            </a:r>
            <a:r>
              <a:rPr lang="en-GB" baseline="0" dirty="0" smtClean="0"/>
              <a:t> of the Classes in an attempt to mitigate pre-existing interpretations of the semantics from ‘observation’</a:t>
            </a:r>
            <a:endParaRPr lang="en-GB" dirty="0" smtClean="0"/>
          </a:p>
          <a:p>
            <a:pPr marL="171450" indent="-171450">
              <a:buFont typeface="Arial" pitchFamily="34" charset="0"/>
              <a:buChar char="•"/>
            </a:pPr>
            <a:endParaRPr lang="en-GB" dirty="0" smtClean="0"/>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18</a:t>
            </a:fld>
            <a:endParaRPr lang="en-GB"/>
          </a:p>
        </p:txBody>
      </p:sp>
    </p:spTree>
    <p:extLst>
      <p:ext uri="{BB962C8B-B14F-4D97-AF65-F5344CB8AC3E}">
        <p14:creationId xmlns:p14="http://schemas.microsoft.com/office/powerpoint/2010/main" val="332190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19</a:t>
            </a:fld>
            <a:endParaRPr lang="en-GB"/>
          </a:p>
        </p:txBody>
      </p:sp>
    </p:spTree>
    <p:extLst>
      <p:ext uri="{BB962C8B-B14F-4D97-AF65-F5344CB8AC3E}">
        <p14:creationId xmlns:p14="http://schemas.microsoft.com/office/powerpoint/2010/main" val="332190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smtClean="0">
                <a:solidFill>
                  <a:schemeClr val="tx1"/>
                </a:solidFill>
                <a:latin typeface="+mn-lt"/>
                <a:ea typeface="+mn-ea"/>
                <a:cs typeface="+mn-cs"/>
              </a:rPr>
              <a:t>Meteorological observations or forecasts clearly relate to the real world. For example, we may observe the weather for Exeter or provide a weather forecast for the ‘North Atlantic European’ area. However, there is a level of abstraction to resolve:</a:t>
            </a:r>
          </a:p>
          <a:p>
            <a:pPr marL="171450" indent="-171450" rtl="0">
              <a:buFont typeface="Arial" pitchFamily="34" charset="0"/>
              <a:buChar char="•"/>
            </a:pPr>
            <a:r>
              <a:rPr lang="en-GB" sz="1200" b="0" i="0" u="none" strike="noStrike" kern="1200" baseline="0" dirty="0" smtClean="0">
                <a:solidFill>
                  <a:schemeClr val="tx1"/>
                </a:solidFill>
                <a:latin typeface="+mn-lt"/>
                <a:ea typeface="+mn-ea"/>
                <a:cs typeface="+mn-cs"/>
              </a:rPr>
              <a:t>An observation of the weather for the city of Exeter happens at some representative location within the city or some representative locale nearby</a:t>
            </a:r>
          </a:p>
          <a:p>
            <a:pPr marL="171450" indent="-171450" rtl="0">
              <a:buFont typeface="Arial" pitchFamily="34" charset="0"/>
              <a:buChar char="•"/>
            </a:pPr>
            <a:r>
              <a:rPr lang="en-GB" sz="1200" b="0" i="0" u="none" strike="noStrike" kern="1200" baseline="0" dirty="0" smtClean="0">
                <a:solidFill>
                  <a:schemeClr val="tx1"/>
                </a:solidFill>
                <a:latin typeface="+mn-lt"/>
                <a:ea typeface="+mn-ea"/>
                <a:cs typeface="+mn-cs"/>
              </a:rPr>
              <a:t>The forecast domain for ‘North Atlantic European’ is specified so that it covers the areas for which a forecast is required</a:t>
            </a:r>
          </a:p>
          <a:p>
            <a:pPr rtl="0"/>
            <a:endParaRPr lang="en-GB"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In each case, the ‘observation’ event relates to some sampling regime that is a proxy for the real entity of interest (e.g. the site of the weather station, or the extent of the forecast domain). The observation or forecast is not directly related to real-world entities.</a:t>
            </a:r>
          </a:p>
          <a:p>
            <a:pPr rtl="0"/>
            <a:endParaRPr lang="en-GB"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ISO 19156 ‘Observations and measurements’ provides a conceptual model for describing this layer of indirection: Sampling Features. Further specialisations of Sampling Feature are provided based on spatial topology (</a:t>
            </a:r>
            <a:r>
              <a:rPr lang="en-GB" sz="1200" b="0" i="0" u="none" strike="noStrike" kern="1200" baseline="0" dirty="0" err="1" smtClean="0">
                <a:solidFill>
                  <a:schemeClr val="tx1"/>
                </a:solidFill>
                <a:latin typeface="+mn-lt"/>
                <a:ea typeface="+mn-ea"/>
                <a:cs typeface="+mn-cs"/>
              </a:rPr>
              <a:t>SF_SpatialSamplingFeature</a:t>
            </a:r>
            <a:r>
              <a:rPr lang="en-GB" sz="1200" b="0" i="0" u="none" strike="noStrike" kern="1200" baseline="0" dirty="0" smtClean="0">
                <a:solidFill>
                  <a:schemeClr val="tx1"/>
                </a:solidFill>
                <a:latin typeface="+mn-lt"/>
                <a:ea typeface="+mn-ea"/>
                <a:cs typeface="+mn-cs"/>
              </a:rPr>
              <a:t> and sub-types thereof).</a:t>
            </a:r>
          </a:p>
          <a:p>
            <a:pPr rtl="0"/>
            <a:endParaRPr lang="en-GB"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In all cases identified thus far in meteorology, it appears useful to describe an observation, measurement or forecast with respect to the sampling regime (e.g. the Sampling Feature) and indirectly refer to the real-world entity for which the Sampling Feature is a proxy.</a:t>
            </a:r>
          </a:p>
          <a:p>
            <a:endParaRPr lang="en-GB" dirty="0" smtClean="0"/>
          </a:p>
          <a:p>
            <a:r>
              <a:rPr lang="en-GB" sz="1200" b="0" i="0" u="none" strike="noStrike" kern="1200" baseline="0" dirty="0" smtClean="0">
                <a:solidFill>
                  <a:schemeClr val="tx1"/>
                </a:solidFill>
                <a:latin typeface="+mn-lt"/>
                <a:ea typeface="+mn-ea"/>
                <a:cs typeface="+mn-cs"/>
              </a:rPr>
              <a:t>Spatial Sampling Features are considered an essential part of WMO METCE: all observations, measurements and forecasts of meteorological phenomena shall define the ‘</a:t>
            </a:r>
            <a:r>
              <a:rPr lang="en-GB" sz="1200" b="0" i="0" u="none" strike="noStrike" kern="1200" baseline="0" dirty="0" err="1" smtClean="0">
                <a:solidFill>
                  <a:schemeClr val="tx1"/>
                </a:solidFill>
                <a:latin typeface="+mn-lt"/>
                <a:ea typeface="+mn-ea"/>
                <a:cs typeface="+mn-cs"/>
              </a:rPr>
              <a:t>featureOfInterest</a:t>
            </a:r>
            <a:r>
              <a:rPr lang="en-GB" sz="1200" b="0" i="0" u="none" strike="noStrike" kern="1200" baseline="0" dirty="0" smtClean="0">
                <a:solidFill>
                  <a:schemeClr val="tx1"/>
                </a:solidFill>
                <a:latin typeface="+mn-lt"/>
                <a:ea typeface="+mn-ea"/>
                <a:cs typeface="+mn-cs"/>
              </a:rPr>
              <a:t>’ as a concrete sub-type of </a:t>
            </a:r>
            <a:r>
              <a:rPr lang="en-GB" sz="1200" b="0" i="0" u="none" strike="noStrike" kern="1200" baseline="0" dirty="0" err="1" smtClean="0">
                <a:solidFill>
                  <a:schemeClr val="tx1"/>
                </a:solidFill>
                <a:latin typeface="+mn-lt"/>
                <a:ea typeface="+mn-ea"/>
                <a:cs typeface="+mn-cs"/>
              </a:rPr>
              <a:t>SF_SpatialSamplingFeature</a:t>
            </a:r>
            <a:r>
              <a:rPr lang="en-GB" sz="1200" b="0" i="0" u="none" strike="noStrike" kern="1200" baseline="0" dirty="0" smtClean="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21</a:t>
            </a:fld>
            <a:endParaRPr lang="en-GB"/>
          </a:p>
        </p:txBody>
      </p:sp>
    </p:spTree>
    <p:extLst>
      <p:ext uri="{BB962C8B-B14F-4D97-AF65-F5344CB8AC3E}">
        <p14:creationId xmlns:p14="http://schemas.microsoft.com/office/powerpoint/2010/main" val="83206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Class '</a:t>
            </a:r>
            <a:r>
              <a:rPr lang="en-GB" sz="1200" b="0" i="0" u="none" strike="noStrike" kern="1200" baseline="0" dirty="0" err="1" smtClean="0">
                <a:solidFill>
                  <a:schemeClr val="tx1"/>
                </a:solidFill>
                <a:latin typeface="+mn-lt"/>
                <a:ea typeface="+mn-ea"/>
                <a:cs typeface="+mn-cs"/>
              </a:rPr>
              <a:t>OM_Process</a:t>
            </a:r>
            <a:r>
              <a:rPr lang="en-GB" sz="1200" b="0" i="0" u="none" strike="noStrike" kern="1200" baseline="0" dirty="0" smtClean="0">
                <a:solidFill>
                  <a:schemeClr val="tx1"/>
                </a:solidFill>
                <a:latin typeface="+mn-lt"/>
                <a:ea typeface="+mn-ea"/>
                <a:cs typeface="+mn-cs"/>
              </a:rPr>
              <a:t>' (related to </a:t>
            </a:r>
            <a:r>
              <a:rPr lang="en-GB" sz="1200" b="0" i="0" u="none" strike="noStrike" kern="1200" baseline="0" dirty="0" err="1" smtClean="0">
                <a:solidFill>
                  <a:schemeClr val="tx1"/>
                </a:solidFill>
                <a:latin typeface="+mn-lt"/>
                <a:ea typeface="+mn-ea"/>
                <a:cs typeface="+mn-cs"/>
              </a:rPr>
              <a:t>OM_Observation</a:t>
            </a:r>
            <a:r>
              <a:rPr lang="en-GB" sz="1200" b="0" i="0" u="none" strike="noStrike" kern="1200" baseline="0" dirty="0" smtClean="0">
                <a:solidFill>
                  <a:schemeClr val="tx1"/>
                </a:solidFill>
                <a:latin typeface="+mn-lt"/>
                <a:ea typeface="+mn-ea"/>
                <a:cs typeface="+mn-cs"/>
              </a:rPr>
              <a:t> via the 'Procedure' Association) is used to define the process(</a:t>
            </a:r>
            <a:r>
              <a:rPr lang="en-GB" sz="1200" b="0" i="0" u="none" strike="noStrike" kern="1200" baseline="0" dirty="0" err="1" smtClean="0">
                <a:solidFill>
                  <a:schemeClr val="tx1"/>
                </a:solidFill>
                <a:latin typeface="+mn-lt"/>
                <a:ea typeface="+mn-ea"/>
                <a:cs typeface="+mn-cs"/>
              </a:rPr>
              <a:t>es</a:t>
            </a:r>
            <a:r>
              <a:rPr lang="en-GB" sz="1200" b="0" i="0" u="none" strike="noStrike" kern="1200" baseline="0" dirty="0" smtClean="0">
                <a:solidFill>
                  <a:schemeClr val="tx1"/>
                </a:solidFill>
                <a:latin typeface="+mn-lt"/>
                <a:ea typeface="+mn-ea"/>
                <a:cs typeface="+mn-cs"/>
              </a:rPr>
              <a:t>) involved in generating an observation.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 instance of </a:t>
            </a:r>
            <a:r>
              <a:rPr lang="en-GB" sz="1200" b="0" i="0" u="none" strike="noStrike" kern="1200" baseline="0" dirty="0" err="1" smtClean="0">
                <a:solidFill>
                  <a:schemeClr val="tx1"/>
                </a:solidFill>
                <a:latin typeface="+mn-lt"/>
                <a:ea typeface="+mn-ea"/>
                <a:cs typeface="+mn-cs"/>
              </a:rPr>
              <a:t>OM_Process</a:t>
            </a:r>
            <a:r>
              <a:rPr lang="en-GB" sz="1200" b="0" i="0" u="none" strike="noStrike" kern="1200" baseline="0" dirty="0" smtClean="0">
                <a:solidFill>
                  <a:schemeClr val="tx1"/>
                </a:solidFill>
                <a:latin typeface="+mn-lt"/>
                <a:ea typeface="+mn-ea"/>
                <a:cs typeface="+mn-cs"/>
              </a:rPr>
              <a:t> is often an instrument or sensor (perhaps even a sensor in a given calibrated state), but it may be a human observer executing a set of instructions, a simulator or process algorithm. The 'Procedure' should provide sufficient information to interpret the result of an observation; thus if a sensor is recalibrated or its height above local ground is changed, a new instance of </a:t>
            </a:r>
            <a:r>
              <a:rPr lang="en-GB" sz="1200" b="0" i="0" u="none" strike="noStrike" kern="1200" baseline="0" dirty="0" err="1" smtClean="0">
                <a:solidFill>
                  <a:schemeClr val="tx1"/>
                </a:solidFill>
                <a:latin typeface="+mn-lt"/>
                <a:ea typeface="+mn-ea"/>
                <a:cs typeface="+mn-cs"/>
              </a:rPr>
              <a:t>OM_Process</a:t>
            </a:r>
            <a:r>
              <a:rPr lang="en-GB" sz="1200" b="0" i="0" u="none" strike="noStrike" kern="1200" baseline="0" dirty="0" smtClean="0">
                <a:solidFill>
                  <a:schemeClr val="tx1"/>
                </a:solidFill>
                <a:latin typeface="+mn-lt"/>
                <a:ea typeface="+mn-ea"/>
                <a:cs typeface="+mn-cs"/>
              </a:rPr>
              <a:t> should be created and associated with subsequent observations from that sensor (at least until the sensor is changed again).</a:t>
            </a:r>
          </a:p>
          <a:p>
            <a:pPr rtl="0"/>
            <a:endParaRPr lang="en-GB"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Predominantly we expect the Process instance to be externally published / defined and 'static' (e.g. perhaps changing less often than once per month due to amendments to operational protocols etc.).</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mn-ea"/>
                <a:cs typeface="+mn-cs"/>
              </a:rPr>
              <a:t>The WMO 'Process' class provides a concrete implementation of the abstract </a:t>
            </a:r>
            <a:r>
              <a:rPr lang="en-GB" sz="1200" b="0" i="0" u="none" strike="noStrike" kern="1200" baseline="0" dirty="0" err="1" smtClean="0">
                <a:solidFill>
                  <a:schemeClr val="tx1"/>
                </a:solidFill>
                <a:latin typeface="+mn-lt"/>
                <a:ea typeface="+mn-ea"/>
                <a:cs typeface="+mn-cs"/>
              </a:rPr>
              <a:t>OM_Process</a:t>
            </a:r>
            <a:r>
              <a:rPr lang="en-GB" sz="1200" b="0" i="0" u="none" strike="noStrike" kern="1200" baseline="0" dirty="0" smtClean="0">
                <a:solidFill>
                  <a:schemeClr val="tx1"/>
                </a:solidFill>
                <a:latin typeface="+mn-lt"/>
                <a:ea typeface="+mn-ea"/>
                <a:cs typeface="+mn-cs"/>
              </a:rPr>
              <a:t> class (from ISO 19156).  In order to ensure a consistent implementation of the abstract </a:t>
            </a:r>
            <a:r>
              <a:rPr lang="en-GB" sz="1200" b="0" i="0" u="none" strike="noStrike" kern="1200" baseline="0" dirty="0" err="1" smtClean="0">
                <a:solidFill>
                  <a:schemeClr val="tx1"/>
                </a:solidFill>
                <a:latin typeface="+mn-lt"/>
                <a:ea typeface="+mn-ea"/>
                <a:cs typeface="+mn-cs"/>
              </a:rPr>
              <a:t>OM_Process</a:t>
            </a:r>
            <a:r>
              <a:rPr lang="en-GB" sz="1200" b="0" i="0" u="none" strike="noStrike" kern="1200" baseline="0" dirty="0" smtClean="0">
                <a:solidFill>
                  <a:schemeClr val="tx1"/>
                </a:solidFill>
                <a:latin typeface="+mn-lt"/>
                <a:ea typeface="+mn-ea"/>
                <a:cs typeface="+mn-cs"/>
              </a:rPr>
              <a:t> class, *ALL* Application Schema based on WMO METCE shall use the WMO Process class (or sub-class thereof) to describe the observation procedure.</a:t>
            </a:r>
          </a:p>
          <a:p>
            <a:endParaRPr lang="en-GB" sz="1200" b="0" i="0" u="none" strike="noStrike" kern="1200" baseline="0" dirty="0" smtClean="0">
              <a:solidFill>
                <a:schemeClr val="tx1"/>
              </a:solidFill>
              <a:latin typeface="+mn-lt"/>
              <a:ea typeface="+mn-ea"/>
              <a:cs typeface="+mn-cs"/>
            </a:endParaRPr>
          </a:p>
          <a:p>
            <a:pPr rtl="0"/>
            <a:endParaRPr lang="en-GB"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The implementation is intended to support the following requirements:</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reference to supporting documentation (</a:t>
            </a:r>
            <a:r>
              <a:rPr lang="en-GB" sz="1200" b="0" i="0" u="none" strike="noStrike" kern="1200" baseline="0" dirty="0" err="1" smtClean="0">
                <a:solidFill>
                  <a:schemeClr val="tx1"/>
                </a:solidFill>
                <a:latin typeface="+mn-lt"/>
                <a:ea typeface="+mn-ea"/>
                <a:cs typeface="+mn-cs"/>
              </a:rPr>
              <a:t>ProcessDocumentation</a:t>
            </a:r>
            <a:r>
              <a:rPr lang="en-GB" sz="1200" b="0" i="0" u="none" strike="noStrike" kern="1200" baseline="0" dirty="0" smtClean="0">
                <a:solidFill>
                  <a:schemeClr val="tx1"/>
                </a:solidFill>
                <a:latin typeface="+mn-lt"/>
                <a:ea typeface="+mn-ea"/>
                <a:cs typeface="+mn-cs"/>
              </a:rPr>
              <a:t>); e.g. online documentation describing the procedure in detail;</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specification of parameters that remain fixed within a particular configuration of the procedure (Configuration); a soft-typed approach is used here following the pattern adopted for </a:t>
            </a:r>
            <a:r>
              <a:rPr lang="en-GB" sz="1200" b="0" i="0" u="none" strike="noStrike" kern="1200" baseline="0" dirty="0" err="1" smtClean="0">
                <a:solidFill>
                  <a:schemeClr val="tx1"/>
                </a:solidFill>
                <a:latin typeface="+mn-lt"/>
                <a:ea typeface="+mn-ea"/>
                <a:cs typeface="+mn-cs"/>
              </a:rPr>
              <a:t>OM_Observation</a:t>
            </a:r>
            <a:r>
              <a:rPr lang="en-GB" sz="1200" b="0" i="0" u="none" strike="noStrike" kern="1200" baseline="0" dirty="0" smtClean="0">
                <a:solidFill>
                  <a:schemeClr val="tx1"/>
                </a:solidFill>
                <a:latin typeface="+mn-lt"/>
                <a:ea typeface="+mn-ea"/>
                <a:cs typeface="+mn-cs"/>
              </a:rPr>
              <a:t>/parameter;</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specification of the resolution [1] with which each observed physical phenomenon is measured; and</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specification of the measuring interval [2] of the instrument or sensor for each observed physical phenomenon.</a:t>
            </a:r>
          </a:p>
          <a:p>
            <a:pPr rtl="0"/>
            <a:endParaRPr lang="en-GB"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[1] Resolution: smallest change in a quantity being measured that causes a perceptible change in the corresponding indication (from the 'International vocabulary of metrology' [http://www.bipm.org/utils/common/documents/jcgm/JCGM_200_2008.pdf])</a:t>
            </a:r>
          </a:p>
          <a:p>
            <a:pPr rtl="0"/>
            <a:r>
              <a:rPr lang="en-GB" sz="1200" b="0" i="0" u="none" strike="noStrike" kern="1200" baseline="0" dirty="0" smtClean="0">
                <a:solidFill>
                  <a:schemeClr val="tx1"/>
                </a:solidFill>
                <a:latin typeface="+mn-lt"/>
                <a:ea typeface="+mn-ea"/>
                <a:cs typeface="+mn-cs"/>
              </a:rPr>
              <a:t>[2] Measuring interval: set of values of quantities of the same kind that can be measured by a given measuring instrument or measuring system with specified instrumental uncertainty, under defined conditions (from the 'International vocabulary of metrology' [http://www.bipm.org/utils/common/documents/jcgm/JCGM_200_2008.pdf])</a:t>
            </a:r>
          </a:p>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22</a:t>
            </a:fld>
            <a:endParaRPr lang="en-GB"/>
          </a:p>
        </p:txBody>
      </p:sp>
    </p:spTree>
    <p:extLst>
      <p:ext uri="{BB962C8B-B14F-4D97-AF65-F5344CB8AC3E}">
        <p14:creationId xmlns:p14="http://schemas.microsoft.com/office/powerpoint/2010/main" val="293879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23</a:t>
            </a:fld>
            <a:endParaRPr lang="en-GB"/>
          </a:p>
        </p:txBody>
      </p:sp>
    </p:spTree>
    <p:extLst>
      <p:ext uri="{BB962C8B-B14F-4D97-AF65-F5344CB8AC3E}">
        <p14:creationId xmlns:p14="http://schemas.microsoft.com/office/powerpoint/2010/main" val="293879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24</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solidFill>
                  <a:prstClr val="black"/>
                </a:solidFill>
              </a:rPr>
              <a:pPr>
                <a:defRPr/>
              </a:pPr>
              <a:t>25</a:t>
            </a:fld>
            <a:endParaRPr lang="en-GB">
              <a:solidFill>
                <a:prstClr val="black"/>
              </a:solidFill>
            </a:endParaRPr>
          </a:p>
        </p:txBody>
      </p:sp>
    </p:spTree>
    <p:extLst>
      <p:ext uri="{BB962C8B-B14F-4D97-AF65-F5344CB8AC3E}">
        <p14:creationId xmlns:p14="http://schemas.microsoft.com/office/powerpoint/2010/main" val="3404148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340414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8</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31</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32</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33</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34</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35</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36</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37</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38</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39</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300"/>
              </a:spcAft>
              <a:defRPr/>
            </a:pPr>
            <a:endParaRPr lang="en-GB" i="1" kern="0" dirty="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41</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9</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300"/>
              </a:spcAft>
              <a:defRPr/>
            </a:pPr>
            <a:endParaRPr lang="en-GB" i="1" kern="0" dirty="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42</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300"/>
              </a:spcAft>
              <a:defRPr/>
            </a:pPr>
            <a:r>
              <a:rPr lang="en-GB" i="1" kern="0" dirty="0" smtClean="0">
                <a:solidFill>
                  <a:srgbClr val="595959"/>
                </a:solidFill>
                <a:latin typeface="+mn-lt"/>
                <a:ea typeface="Times New Roman"/>
              </a:rPr>
              <a:t>Not an application schema</a:t>
            </a:r>
            <a:endParaRPr lang="en-GB" i="1" kern="0" dirty="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43</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300"/>
              </a:spcAft>
              <a:defRPr/>
            </a:pPr>
            <a:r>
              <a:rPr lang="en-GB" i="1" kern="0" dirty="0" smtClean="0">
                <a:solidFill>
                  <a:srgbClr val="595959"/>
                </a:solidFill>
                <a:latin typeface="+mn-lt"/>
                <a:ea typeface="Times New Roman"/>
              </a:rPr>
              <a:t>Not an application schema</a:t>
            </a:r>
            <a:endParaRPr lang="en-GB" i="1" kern="0" dirty="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44</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i="0" dirty="0" smtClean="0"/>
              <a:t>Note: the </a:t>
            </a:r>
            <a:r>
              <a:rPr lang="en-GB" i="0" kern="0" dirty="0" smtClean="0">
                <a:solidFill>
                  <a:srgbClr val="595959"/>
                </a:solidFill>
                <a:latin typeface="+mn-lt"/>
                <a:ea typeface="Times New Roman"/>
              </a:rPr>
              <a:t>format provided when the HTTP URI is resolved will be determined using HTTP Content Negotiation</a:t>
            </a: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45</a:t>
            </a:fld>
            <a:endParaRPr lang="en-GB"/>
          </a:p>
        </p:txBody>
      </p:sp>
    </p:spTree>
    <p:extLst>
      <p:ext uri="{BB962C8B-B14F-4D97-AF65-F5344CB8AC3E}">
        <p14:creationId xmlns:p14="http://schemas.microsoft.com/office/powerpoint/2010/main" val="20612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51</a:t>
            </a:fld>
            <a:endParaRPr lang="en-GB"/>
          </a:p>
        </p:txBody>
      </p:sp>
    </p:spTree>
    <p:extLst>
      <p:ext uri="{BB962C8B-B14F-4D97-AF65-F5344CB8AC3E}">
        <p14:creationId xmlns:p14="http://schemas.microsoft.com/office/powerpoint/2010/main" val="20612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Also note: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The technical regulation places a set of additional restrictions on the use of terms from code-table 4678 for recent and forecast weather: only a subset of the valid combinations may be used.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To cater for this restriction, three additional registers are defined whose members are the specific subset of terms permitted for use in METAR/SPECI and TAF for:</a:t>
            </a:r>
          </a:p>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recent weather - &lt;http://data.wmo.int/def/49-2/AerodromeRecentWeather&gt;</a:t>
            </a:r>
          </a:p>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present weather - &lt;http://data.wmo.int/def/49-2/AerodromePresentWeather&gt;</a:t>
            </a:r>
          </a:p>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forecast weather - &lt;http://data.wmo.int/def/49-2/AerodromeForecastWeather&gt;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Each of these registers is intended to support the business rules defined in the ICAO technical regulation for meteorology (ICAO Annex 3 / WMO No. 49 Volume 2) hence their URIs are allocated within the &lt;http://data.wmo.int/def/49-2&gt; namespace.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The members of these registers shall be the subset of applicable terms from the &lt;http://data.wmo.int/def/306/4678&gt; register.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i="0" kern="0" dirty="0" smtClean="0">
                <a:solidFill>
                  <a:srgbClr val="595959"/>
                </a:solidFill>
                <a:latin typeface="+mn-lt"/>
                <a:ea typeface="Times New Roman"/>
              </a:rPr>
              <a:t>For example, the term &lt;http://data.wmo.int/def/306/4678/TS&gt; ("Thunderstorm") is a member of the "Recent weather" register &lt;http://data.wmo.int/def/49-2/AerodromeRecentWeather&gt;.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52</a:t>
            </a:fld>
            <a:endParaRPr lang="en-GB"/>
          </a:p>
        </p:txBody>
      </p:sp>
    </p:spTree>
    <p:extLst>
      <p:ext uri="{BB962C8B-B14F-4D97-AF65-F5344CB8AC3E}">
        <p14:creationId xmlns:p14="http://schemas.microsoft.com/office/powerpoint/2010/main" val="20612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53</a:t>
            </a:fld>
            <a:endParaRPr lang="en-GB"/>
          </a:p>
        </p:txBody>
      </p:sp>
    </p:spTree>
    <p:extLst>
      <p:ext uri="{BB962C8B-B14F-4D97-AF65-F5344CB8AC3E}">
        <p14:creationId xmlns:p14="http://schemas.microsoft.com/office/powerpoint/2010/main" val="20612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54</a:t>
            </a:fld>
            <a:endParaRPr lang="en-GB"/>
          </a:p>
        </p:txBody>
      </p:sp>
    </p:spTree>
    <p:extLst>
      <p:ext uri="{BB962C8B-B14F-4D97-AF65-F5344CB8AC3E}">
        <p14:creationId xmlns:p14="http://schemas.microsoft.com/office/powerpoint/2010/main" val="20612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i="0" kern="0" dirty="0" smtClean="0">
              <a:solidFill>
                <a:srgbClr val="595959"/>
              </a:solidFill>
              <a:latin typeface="+mn-lt"/>
              <a:ea typeface="Times New Roman"/>
            </a:endParaRPr>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55</a:t>
            </a:fld>
            <a:endParaRPr lang="en-GB"/>
          </a:p>
        </p:txBody>
      </p:sp>
    </p:spTree>
    <p:extLst>
      <p:ext uri="{BB962C8B-B14F-4D97-AF65-F5344CB8AC3E}">
        <p14:creationId xmlns:p14="http://schemas.microsoft.com/office/powerpoint/2010/main" val="20612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60</a:t>
            </a:fld>
            <a:endParaRPr lang="en-GB"/>
          </a:p>
        </p:txBody>
      </p:sp>
    </p:spTree>
    <p:extLst>
      <p:ext uri="{BB962C8B-B14F-4D97-AF65-F5344CB8AC3E}">
        <p14:creationId xmlns:p14="http://schemas.microsoft.com/office/powerpoint/2010/main" val="14214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10</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11</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12</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to</a:t>
            </a:r>
            <a:r>
              <a:rPr lang="en-GB" baseline="0" dirty="0" smtClean="0"/>
              <a:t> ensure compatibility with earlier versions of WXXM, the ICAO requirement to WMO mandated the use of ISO 19156 Observations and measurements</a:t>
            </a:r>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13</a:t>
            </a:fld>
            <a:endParaRPr lang="en-GB"/>
          </a:p>
        </p:txBody>
      </p:sp>
    </p:spTree>
    <p:extLst>
      <p:ext uri="{BB962C8B-B14F-4D97-AF65-F5344CB8AC3E}">
        <p14:creationId xmlns:p14="http://schemas.microsoft.com/office/powerpoint/2010/main" val="236799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ISO 19156 ‘Observations and measurements’ provides a conceptual schema for observations and the features involved in sampling when making observations, and specifically designed to support the exchange of information describing both the observing event and the results of the observation between different scientific and technical communities.</a:t>
            </a:r>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14</a:t>
            </a:fld>
            <a:endParaRPr lang="en-GB"/>
          </a:p>
        </p:txBody>
      </p:sp>
    </p:spTree>
    <p:extLst>
      <p:ext uri="{BB962C8B-B14F-4D97-AF65-F5344CB8AC3E}">
        <p14:creationId xmlns:p14="http://schemas.microsoft.com/office/powerpoint/2010/main" val="1426339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Whilst the name of the model invokes a particular concept to meteorologists (e.g. ‘observation’, the measurement of physical phenomena with an instrument or sensor – disjoint from the concept of ‘forecast’) it is important to consider the semantics of the model. The class </a:t>
            </a:r>
            <a:r>
              <a:rPr lang="en-GB" sz="1200" b="0" i="0" u="none" strike="noStrike" kern="1200" baseline="0" dirty="0" err="1" smtClean="0">
                <a:solidFill>
                  <a:schemeClr val="tx1"/>
                </a:solidFill>
                <a:latin typeface="+mn-lt"/>
                <a:ea typeface="+mn-ea"/>
                <a:cs typeface="+mn-cs"/>
              </a:rPr>
              <a:t>OM_Observation</a:t>
            </a:r>
            <a:r>
              <a:rPr lang="en-GB" sz="1200" b="0" i="0" u="none" strike="noStrike" kern="1200" baseline="0" dirty="0" smtClean="0">
                <a:solidFill>
                  <a:schemeClr val="tx1"/>
                </a:solidFill>
                <a:latin typeface="+mn-lt"/>
                <a:ea typeface="+mn-ea"/>
                <a:cs typeface="+mn-cs"/>
              </a:rPr>
              <a:t> is defined as ‘an estimate of the value of some property of some Thing using some specified Process’. The process may be an instrument/sensor (directly) measuring some physical parameter or a numerical simulation predicting future values. Thus the ‘Observations and measurements’ conceptual model may be used to represent both observations and forecasts.</a:t>
            </a:r>
            <a:endParaRPr lang="en-GB" dirty="0"/>
          </a:p>
        </p:txBody>
      </p:sp>
      <p:sp>
        <p:nvSpPr>
          <p:cNvPr id="4" name="Slide Number Placeholder 3"/>
          <p:cNvSpPr>
            <a:spLocks noGrp="1"/>
          </p:cNvSpPr>
          <p:nvPr>
            <p:ph type="sldNum" sz="quarter" idx="10"/>
          </p:nvPr>
        </p:nvSpPr>
        <p:spPr/>
        <p:txBody>
          <a:bodyPr/>
          <a:lstStyle/>
          <a:p>
            <a:pPr>
              <a:defRPr/>
            </a:pPr>
            <a:fld id="{FE083F56-8BE9-413C-8A27-18D92A0CD205}" type="slidenum">
              <a:rPr lang="en-GB" smtClean="0"/>
              <a:pPr>
                <a:defRPr/>
              </a:pPr>
              <a:t>15</a:t>
            </a:fld>
            <a:endParaRPr lang="en-GB"/>
          </a:p>
        </p:txBody>
      </p:sp>
    </p:spTree>
    <p:extLst>
      <p:ext uri="{BB962C8B-B14F-4D97-AF65-F5344CB8AC3E}">
        <p14:creationId xmlns:p14="http://schemas.microsoft.com/office/powerpoint/2010/main" val="37073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122309D-B307-41C4-BED7-7FD7424F4EE6}"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9488A2-2AFE-4353-9E4E-64DB1624DB18}" type="slidenum">
              <a:rPr lang="en-GB"/>
              <a:pPr>
                <a:defRPr/>
              </a:pPr>
              <a:t>‹#›</a:t>
            </a:fld>
            <a:endParaRPr lang="en-GB"/>
          </a:p>
        </p:txBody>
      </p:sp>
    </p:spTree>
    <p:extLst>
      <p:ext uri="{BB962C8B-B14F-4D97-AF65-F5344CB8AC3E}">
        <p14:creationId xmlns:p14="http://schemas.microsoft.com/office/powerpoint/2010/main" val="153984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2443533-AAF4-4E7E-A8C5-195FCC84DFCA}"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46C2A4E-C8FC-44B0-9B92-58C590FE4D35}" type="slidenum">
              <a:rPr lang="en-GB"/>
              <a:pPr>
                <a:defRPr/>
              </a:pPr>
              <a:t>‹#›</a:t>
            </a:fld>
            <a:endParaRPr lang="en-GB"/>
          </a:p>
        </p:txBody>
      </p:sp>
    </p:spTree>
    <p:extLst>
      <p:ext uri="{BB962C8B-B14F-4D97-AF65-F5344CB8AC3E}">
        <p14:creationId xmlns:p14="http://schemas.microsoft.com/office/powerpoint/2010/main" val="247428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F2BCBD-6001-44CC-8C78-6793BCC32257}"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E437C3-813F-42F0-8B00-613ABCDA9229}" type="slidenum">
              <a:rPr lang="en-GB"/>
              <a:pPr>
                <a:defRPr/>
              </a:pPr>
              <a:t>‹#›</a:t>
            </a:fld>
            <a:endParaRPr lang="en-GB"/>
          </a:p>
        </p:txBody>
      </p:sp>
    </p:spTree>
    <p:extLst>
      <p:ext uri="{BB962C8B-B14F-4D97-AF65-F5344CB8AC3E}">
        <p14:creationId xmlns:p14="http://schemas.microsoft.com/office/powerpoint/2010/main" val="4232076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FE2A4BD3-7023-4FB8-A374-EF07F0D83FAC}" type="slidenum">
              <a:rPr lang="en-GB"/>
              <a:pPr>
                <a:defRPr/>
              </a:pPr>
              <a:t>‹#›</a:t>
            </a:fld>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F4B65FF5-8ED0-4747-9BEC-3329C0ED4CC0}" type="datetime1">
              <a:rPr lang="en-GB"/>
              <a:pPr>
                <a:defRPr/>
              </a:pPr>
              <a:t>01/02/2013</a:t>
            </a:fld>
            <a:endParaRPr lang="en-GB"/>
          </a:p>
        </p:txBody>
      </p:sp>
    </p:spTree>
    <p:extLst>
      <p:ext uri="{BB962C8B-B14F-4D97-AF65-F5344CB8AC3E}">
        <p14:creationId xmlns:p14="http://schemas.microsoft.com/office/powerpoint/2010/main" val="107671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CB2BCA6A-3010-4FE3-92EA-D5ABBC911324}" type="slidenum">
              <a:rPr lang="en-GB"/>
              <a:pPr>
                <a:defRPr/>
              </a:pPr>
              <a:t>‹#›</a:t>
            </a:fld>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8A8EE49A-87C4-42E2-97FA-E0AEC207DE48}" type="datetime1">
              <a:rPr lang="en-GB"/>
              <a:pPr>
                <a:defRPr/>
              </a:pPr>
              <a:t>01/02/2013</a:t>
            </a:fld>
            <a:endParaRPr lang="en-GB"/>
          </a:p>
        </p:txBody>
      </p:sp>
    </p:spTree>
    <p:extLst>
      <p:ext uri="{BB962C8B-B14F-4D97-AF65-F5344CB8AC3E}">
        <p14:creationId xmlns:p14="http://schemas.microsoft.com/office/powerpoint/2010/main" val="313133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2C9135CF-8780-41B0-BAE6-6277EFA5824F}" type="slidenum">
              <a:rPr lang="en-GB"/>
              <a:pPr>
                <a:defRPr/>
              </a:pPr>
              <a:t>‹#›</a:t>
            </a:fld>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DF42E97D-217C-4E3E-B46E-5027C4448157}" type="datetime1">
              <a:rPr lang="en-GB"/>
              <a:pPr>
                <a:defRPr/>
              </a:pPr>
              <a:t>01/02/2013</a:t>
            </a:fld>
            <a:endParaRPr lang="en-GB"/>
          </a:p>
        </p:txBody>
      </p:sp>
    </p:spTree>
    <p:extLst>
      <p:ext uri="{BB962C8B-B14F-4D97-AF65-F5344CB8AC3E}">
        <p14:creationId xmlns:p14="http://schemas.microsoft.com/office/powerpoint/2010/main" val="1787810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4108571A-AAD7-473A-BAD2-28F3B8F9EA91}" type="slidenum">
              <a:rPr lang="en-GB"/>
              <a:pPr>
                <a:defRPr/>
              </a:pPr>
              <a:t>‹#›</a:t>
            </a:fld>
            <a:endParaRPr lang="en-GB"/>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43F300CF-5757-46E9-9757-0301CC2B26D9}" type="datetime1">
              <a:rPr lang="en-GB"/>
              <a:pPr>
                <a:defRPr/>
              </a:pPr>
              <a:t>01/02/2013</a:t>
            </a:fld>
            <a:endParaRPr lang="en-GB"/>
          </a:p>
        </p:txBody>
      </p:sp>
    </p:spTree>
    <p:extLst>
      <p:ext uri="{BB962C8B-B14F-4D97-AF65-F5344CB8AC3E}">
        <p14:creationId xmlns:p14="http://schemas.microsoft.com/office/powerpoint/2010/main" val="2655107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3F98589A-3151-4D6D-8491-7DCE0AAA9878}" type="slidenum">
              <a:rPr lang="en-GB"/>
              <a:pPr>
                <a:defRPr/>
              </a:pPr>
              <a:t>‹#›</a:t>
            </a:fld>
            <a:endParaRPr lang="en-GB"/>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683E0BAE-93C3-4DE8-BAF3-1BFC0DB93F2C}" type="datetime1">
              <a:rPr lang="en-GB"/>
              <a:pPr>
                <a:defRPr/>
              </a:pPr>
              <a:t>01/02/2013</a:t>
            </a:fld>
            <a:endParaRPr lang="en-GB"/>
          </a:p>
        </p:txBody>
      </p:sp>
    </p:spTree>
    <p:extLst>
      <p:ext uri="{BB962C8B-B14F-4D97-AF65-F5344CB8AC3E}">
        <p14:creationId xmlns:p14="http://schemas.microsoft.com/office/powerpoint/2010/main" val="2859827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5E7FE695-80D2-407D-8599-36F25E414628}" type="slidenum">
              <a:rPr lang="en-GB"/>
              <a:pPr>
                <a:defRPr/>
              </a:pPr>
              <a:t>‹#›</a:t>
            </a:fld>
            <a:endParaRPr lang="en-GB"/>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2CBA7D67-8E85-4DD7-BB4C-111E85A3EAF4}" type="datetime1">
              <a:rPr lang="en-GB"/>
              <a:pPr>
                <a:defRPr/>
              </a:pPr>
              <a:t>01/02/2013</a:t>
            </a:fld>
            <a:endParaRPr lang="en-GB"/>
          </a:p>
        </p:txBody>
      </p:sp>
    </p:spTree>
    <p:extLst>
      <p:ext uri="{BB962C8B-B14F-4D97-AF65-F5344CB8AC3E}">
        <p14:creationId xmlns:p14="http://schemas.microsoft.com/office/powerpoint/2010/main" val="845702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0214D733-7267-48A6-8511-1369C6667529}" type="slidenum">
              <a:rPr lang="en-GB"/>
              <a:pPr>
                <a:defRPr/>
              </a:pPr>
              <a:t>‹#›</a:t>
            </a:fld>
            <a:endParaRPr lang="en-GB"/>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E6B56CDE-16FF-4F82-8F99-7B15F1F3E511}" type="datetime1">
              <a:rPr lang="en-GB"/>
              <a:pPr>
                <a:defRPr/>
              </a:pPr>
              <a:t>01/02/2013</a:t>
            </a:fld>
            <a:endParaRPr lang="en-GB"/>
          </a:p>
        </p:txBody>
      </p:sp>
    </p:spTree>
    <p:extLst>
      <p:ext uri="{BB962C8B-B14F-4D97-AF65-F5344CB8AC3E}">
        <p14:creationId xmlns:p14="http://schemas.microsoft.com/office/powerpoint/2010/main" val="3995446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27FD6D83-3D49-4B1D-B32D-BAAA45ACCBFB}" type="slidenum">
              <a:rPr lang="en-GB"/>
              <a:pPr>
                <a:defRPr/>
              </a:pPr>
              <a:t>‹#›</a:t>
            </a:fld>
            <a:endParaRPr lang="en-GB"/>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A189A8D7-0712-4997-B08D-7F7E7F0F1B2B}" type="datetime1">
              <a:rPr lang="en-GB"/>
              <a:pPr>
                <a:defRPr/>
              </a:pPr>
              <a:t>01/02/2013</a:t>
            </a:fld>
            <a:endParaRPr lang="en-GB"/>
          </a:p>
        </p:txBody>
      </p:sp>
    </p:spTree>
    <p:extLst>
      <p:ext uri="{BB962C8B-B14F-4D97-AF65-F5344CB8AC3E}">
        <p14:creationId xmlns:p14="http://schemas.microsoft.com/office/powerpoint/2010/main" val="421039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24ECFC-B467-4C18-AA95-F1D12C89D574}"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D30419-AC28-4B7C-AA12-0EF62707326E}" type="slidenum">
              <a:rPr lang="en-GB"/>
              <a:pPr>
                <a:defRPr/>
              </a:pPr>
              <a:t>‹#›</a:t>
            </a:fld>
            <a:endParaRPr lang="en-GB"/>
          </a:p>
        </p:txBody>
      </p:sp>
    </p:spTree>
    <p:extLst>
      <p:ext uri="{BB962C8B-B14F-4D97-AF65-F5344CB8AC3E}">
        <p14:creationId xmlns:p14="http://schemas.microsoft.com/office/powerpoint/2010/main" val="2583554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4776D7DB-9E13-4B91-AC30-394864033CBF}" type="slidenum">
              <a:rPr lang="en-GB"/>
              <a:pPr>
                <a:defRPr/>
              </a:pPr>
              <a:t>‹#›</a:t>
            </a:fld>
            <a:endParaRPr lang="en-GB"/>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2B9761CF-AEDB-469E-80A2-2BC43093B69C}" type="datetime1">
              <a:rPr lang="en-GB"/>
              <a:pPr>
                <a:defRPr/>
              </a:pPr>
              <a:t>01/02/2013</a:t>
            </a:fld>
            <a:endParaRPr lang="en-GB"/>
          </a:p>
        </p:txBody>
      </p:sp>
    </p:spTree>
    <p:extLst>
      <p:ext uri="{BB962C8B-B14F-4D97-AF65-F5344CB8AC3E}">
        <p14:creationId xmlns:p14="http://schemas.microsoft.com/office/powerpoint/2010/main" val="3738641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4B050497-12F3-44BA-915A-C6F07B276B18}" type="slidenum">
              <a:rPr lang="en-GB"/>
              <a:pPr>
                <a:defRPr/>
              </a:pPr>
              <a:t>‹#›</a:t>
            </a:fld>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F29B0FDA-44C0-497A-B6AB-3C1585357820}" type="datetime1">
              <a:rPr lang="en-GB"/>
              <a:pPr>
                <a:defRPr/>
              </a:pPr>
              <a:t>01/02/2013</a:t>
            </a:fld>
            <a:endParaRPr lang="en-GB"/>
          </a:p>
        </p:txBody>
      </p:sp>
    </p:spTree>
    <p:extLst>
      <p:ext uri="{BB962C8B-B14F-4D97-AF65-F5344CB8AC3E}">
        <p14:creationId xmlns:p14="http://schemas.microsoft.com/office/powerpoint/2010/main" val="827919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fld id="{DC89B572-8FC9-47C5-8434-5815FADD1859}" type="slidenum">
              <a:rPr lang="en-GB"/>
              <a:pPr>
                <a:defRPr/>
              </a:pPr>
              <a:t>‹#›</a:t>
            </a:fld>
            <a:endParaRPr lang="en-GB"/>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7"/>
          <p:cNvSpPr>
            <a:spLocks noGrp="1" noChangeArrowheads="1"/>
          </p:cNvSpPr>
          <p:nvPr>
            <p:ph type="dt" sz="half" idx="12"/>
          </p:nvPr>
        </p:nvSpPr>
        <p:spPr/>
        <p:txBody>
          <a:bodyPr/>
          <a:lstStyle>
            <a:lvl1pPr fontAlgn="auto">
              <a:spcBef>
                <a:spcPts val="0"/>
              </a:spcBef>
              <a:spcAft>
                <a:spcPts val="0"/>
              </a:spcAft>
              <a:defRPr smtClean="0"/>
            </a:lvl1pPr>
          </a:lstStyle>
          <a:p>
            <a:pPr>
              <a:defRPr/>
            </a:pPr>
            <a:fld id="{119E7CA3-6B5B-47EF-A4AA-0527E063FBF2}" type="datetime1">
              <a:rPr lang="en-GB"/>
              <a:pPr>
                <a:defRPr/>
              </a:pPr>
              <a:t>01/02/2013</a:t>
            </a:fld>
            <a:endParaRPr lang="en-GB"/>
          </a:p>
        </p:txBody>
      </p:sp>
    </p:spTree>
    <p:extLst>
      <p:ext uri="{BB962C8B-B14F-4D97-AF65-F5344CB8AC3E}">
        <p14:creationId xmlns:p14="http://schemas.microsoft.com/office/powerpoint/2010/main" val="126577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3F3E10E-3009-4C4D-B077-11469EF8EB19}"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D92959-4BB0-4DD2-B04E-C6AFCF91623D}" type="slidenum">
              <a:rPr lang="en-GB"/>
              <a:pPr>
                <a:defRPr/>
              </a:pPr>
              <a:t>‹#›</a:t>
            </a:fld>
            <a:endParaRPr lang="en-GB"/>
          </a:p>
        </p:txBody>
      </p:sp>
    </p:spTree>
    <p:extLst>
      <p:ext uri="{BB962C8B-B14F-4D97-AF65-F5344CB8AC3E}">
        <p14:creationId xmlns:p14="http://schemas.microsoft.com/office/powerpoint/2010/main" val="3001285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F68AEFC-6BE3-4D81-AC45-4E5274029EFA}"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3278BA-3CFE-4790-89BF-52573418A89C}" type="slidenum">
              <a:rPr lang="en-GB"/>
              <a:pPr>
                <a:defRPr/>
              </a:pPr>
              <a:t>‹#›</a:t>
            </a:fld>
            <a:endParaRPr lang="en-GB"/>
          </a:p>
        </p:txBody>
      </p:sp>
    </p:spTree>
    <p:extLst>
      <p:ext uri="{BB962C8B-B14F-4D97-AF65-F5344CB8AC3E}">
        <p14:creationId xmlns:p14="http://schemas.microsoft.com/office/powerpoint/2010/main" val="1507489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1ABF0F-6872-434F-A17D-E1AAD236A170}"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943042-D10D-4B13-B76C-EA562295B869}" type="slidenum">
              <a:rPr lang="en-GB"/>
              <a:pPr>
                <a:defRPr/>
              </a:pPr>
              <a:t>‹#›</a:t>
            </a:fld>
            <a:endParaRPr lang="en-GB"/>
          </a:p>
        </p:txBody>
      </p:sp>
    </p:spTree>
    <p:extLst>
      <p:ext uri="{BB962C8B-B14F-4D97-AF65-F5344CB8AC3E}">
        <p14:creationId xmlns:p14="http://schemas.microsoft.com/office/powerpoint/2010/main" val="222288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2EEEBF1-393A-4E43-BE91-5E6499455CE0}" type="datetime1">
              <a:rPr lang="en-GB"/>
              <a:pPr>
                <a:defRPr/>
              </a:pPr>
              <a:t>01/02/2013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3E05E10-8279-461B-A67B-8D10CCB7817F}" type="slidenum">
              <a:rPr lang="en-GB"/>
              <a:pPr>
                <a:defRPr/>
              </a:pPr>
              <a:t>‹#›</a:t>
            </a:fld>
            <a:endParaRPr lang="en-GB"/>
          </a:p>
        </p:txBody>
      </p:sp>
    </p:spTree>
    <p:extLst>
      <p:ext uri="{BB962C8B-B14F-4D97-AF65-F5344CB8AC3E}">
        <p14:creationId xmlns:p14="http://schemas.microsoft.com/office/powerpoint/2010/main" val="2794472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78D4ACE-6DA8-4C01-A036-2DA3D66950E7}" type="datetime1">
              <a:rPr lang="en-GB"/>
              <a:pPr>
                <a:defRPr/>
              </a:pPr>
              <a:t>01/02/2013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62E467F-397E-4AE0-BE68-A531DC40D7C1}" type="slidenum">
              <a:rPr lang="en-GB"/>
              <a:pPr>
                <a:defRPr/>
              </a:pPr>
              <a:t>‹#›</a:t>
            </a:fld>
            <a:endParaRPr lang="en-GB"/>
          </a:p>
        </p:txBody>
      </p:sp>
    </p:spTree>
    <p:extLst>
      <p:ext uri="{BB962C8B-B14F-4D97-AF65-F5344CB8AC3E}">
        <p14:creationId xmlns:p14="http://schemas.microsoft.com/office/powerpoint/2010/main" val="3652589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1AC50AF-84C3-4677-B575-3F1AA10D3291}" type="datetime1">
              <a:rPr lang="en-GB"/>
              <a:pPr>
                <a:defRPr/>
              </a:pPr>
              <a:t>01/02/2013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205DCF-4239-46CD-8630-DD0705115CEC}" type="slidenum">
              <a:rPr lang="en-GB"/>
              <a:pPr>
                <a:defRPr/>
              </a:pPr>
              <a:t>‹#›</a:t>
            </a:fld>
            <a:endParaRPr lang="en-GB"/>
          </a:p>
        </p:txBody>
      </p:sp>
    </p:spTree>
    <p:extLst>
      <p:ext uri="{BB962C8B-B14F-4D97-AF65-F5344CB8AC3E}">
        <p14:creationId xmlns:p14="http://schemas.microsoft.com/office/powerpoint/2010/main" val="3139930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50B68D-D08C-4ABD-A003-0FD3C4CE777F}" type="datetime1">
              <a:rPr lang="en-GB"/>
              <a:pPr>
                <a:defRPr/>
              </a:pPr>
              <a:t>01/02/2013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CC99EAE-1FF7-450C-8BD3-EFE5112B646B}" type="slidenum">
              <a:rPr lang="en-GB"/>
              <a:pPr>
                <a:defRPr/>
              </a:pPr>
              <a:t>‹#›</a:t>
            </a:fld>
            <a:endParaRPr lang="en-GB"/>
          </a:p>
        </p:txBody>
      </p:sp>
    </p:spTree>
    <p:extLst>
      <p:ext uri="{BB962C8B-B14F-4D97-AF65-F5344CB8AC3E}">
        <p14:creationId xmlns:p14="http://schemas.microsoft.com/office/powerpoint/2010/main" val="339428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8C7486-C3D0-4867-AD6B-EE10C5577767}"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D6DA5B-E986-4ABF-9C39-E18DAF5DB25F}" type="slidenum">
              <a:rPr lang="en-GB"/>
              <a:pPr>
                <a:defRPr/>
              </a:pPr>
              <a:t>‹#›</a:t>
            </a:fld>
            <a:endParaRPr lang="en-GB"/>
          </a:p>
        </p:txBody>
      </p:sp>
    </p:spTree>
    <p:extLst>
      <p:ext uri="{BB962C8B-B14F-4D97-AF65-F5344CB8AC3E}">
        <p14:creationId xmlns:p14="http://schemas.microsoft.com/office/powerpoint/2010/main" val="429557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C88FB9-B2C8-40F9-8F0C-C8DE0722FD77}" type="datetime1">
              <a:rPr lang="en-GB"/>
              <a:pPr>
                <a:defRPr/>
              </a:pPr>
              <a:t>01/02/2013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4FD6A59-B39B-4EA5-8891-6334C34D0D3E}" type="slidenum">
              <a:rPr lang="en-GB"/>
              <a:pPr>
                <a:defRPr/>
              </a:pPr>
              <a:t>‹#›</a:t>
            </a:fld>
            <a:endParaRPr lang="en-GB"/>
          </a:p>
        </p:txBody>
      </p:sp>
    </p:spTree>
    <p:extLst>
      <p:ext uri="{BB962C8B-B14F-4D97-AF65-F5344CB8AC3E}">
        <p14:creationId xmlns:p14="http://schemas.microsoft.com/office/powerpoint/2010/main" val="4012029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CDC18-12B7-4D1F-98A2-F7CCFBB57087}" type="datetime1">
              <a:rPr lang="en-GB"/>
              <a:pPr>
                <a:defRPr/>
              </a:pPr>
              <a:t>01/02/2013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E2A6AD4-623C-473D-B516-FE39F6397207}" type="slidenum">
              <a:rPr lang="en-GB"/>
              <a:pPr>
                <a:defRPr/>
              </a:pPr>
              <a:t>‹#›</a:t>
            </a:fld>
            <a:endParaRPr lang="en-GB"/>
          </a:p>
        </p:txBody>
      </p:sp>
    </p:spTree>
    <p:extLst>
      <p:ext uri="{BB962C8B-B14F-4D97-AF65-F5344CB8AC3E}">
        <p14:creationId xmlns:p14="http://schemas.microsoft.com/office/powerpoint/2010/main" val="3170588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74D2203-806A-4372-871B-DD402D1BFA15}"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E78C89-A773-4373-9086-5812910907BA}" type="slidenum">
              <a:rPr lang="en-GB"/>
              <a:pPr>
                <a:defRPr/>
              </a:pPr>
              <a:t>‹#›</a:t>
            </a:fld>
            <a:endParaRPr lang="en-GB"/>
          </a:p>
        </p:txBody>
      </p:sp>
    </p:spTree>
    <p:extLst>
      <p:ext uri="{BB962C8B-B14F-4D97-AF65-F5344CB8AC3E}">
        <p14:creationId xmlns:p14="http://schemas.microsoft.com/office/powerpoint/2010/main" val="300888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2B7D3A-1D98-43A1-9820-A0D11096EEF3}" type="datetime1">
              <a:rPr lang="en-GB"/>
              <a:pPr>
                <a:defRPr/>
              </a:pPr>
              <a:t>01/02/2013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1958D6-8951-4ECD-A8AF-F15E417084F9}" type="slidenum">
              <a:rPr lang="en-GB"/>
              <a:pPr>
                <a:defRPr/>
              </a:pPr>
              <a:t>‹#›</a:t>
            </a:fld>
            <a:endParaRPr lang="en-GB"/>
          </a:p>
        </p:txBody>
      </p:sp>
    </p:spTree>
    <p:extLst>
      <p:ext uri="{BB962C8B-B14F-4D97-AF65-F5344CB8AC3E}">
        <p14:creationId xmlns:p14="http://schemas.microsoft.com/office/powerpoint/2010/main" val="3787745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122309D-B307-41C4-BED7-7FD7424F4EE6}" type="datetime1">
              <a:rPr lang="en-GB">
                <a:solidFill>
                  <a:prstClr val="black">
                    <a:tint val="75000"/>
                  </a:prstClr>
                </a:solidFill>
              </a:rPr>
              <a:pPr>
                <a:defRPr/>
              </a:pPr>
              <a:t>01/02/2013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9488A2-2AFE-4353-9E4E-64DB1624DB1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93472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24ECFC-B467-4C18-AA95-F1D12C89D574}" type="datetime1">
              <a:rPr lang="en-GB">
                <a:solidFill>
                  <a:prstClr val="black">
                    <a:tint val="75000"/>
                  </a:prstClr>
                </a:solidFill>
              </a:rPr>
              <a:pPr>
                <a:defRPr/>
              </a:pPr>
              <a:t>01/02/2013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D30419-AC28-4B7C-AA12-0EF62707326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14500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8C7486-C3D0-4867-AD6B-EE10C5577767}" type="datetime1">
              <a:rPr lang="en-GB">
                <a:solidFill>
                  <a:prstClr val="black">
                    <a:tint val="75000"/>
                  </a:prstClr>
                </a:solidFill>
              </a:rPr>
              <a:pPr>
                <a:defRPr/>
              </a:pPr>
              <a:t>01/02/2013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D6DA5B-E986-4ABF-9C39-E18DAF5DB25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18440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FE62A9F-9DC1-4A1F-940B-C6BD05A890AF}" type="datetime1">
              <a:rPr lang="en-GB">
                <a:solidFill>
                  <a:prstClr val="black">
                    <a:tint val="75000"/>
                  </a:prstClr>
                </a:solidFill>
              </a:rPr>
              <a:pPr>
                <a:defRPr/>
              </a:pPr>
              <a:t>01/02/2013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E251BD-41E3-43B1-B04D-88EF0CC8EAE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97138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B17AAF2-46D5-4947-89E8-3DA0E5574985}" type="datetime1">
              <a:rPr lang="en-GB">
                <a:solidFill>
                  <a:prstClr val="black">
                    <a:tint val="75000"/>
                  </a:prstClr>
                </a:solidFill>
              </a:rPr>
              <a:pPr>
                <a:defRPr/>
              </a:pPr>
              <a:t>01/02/2013</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64BF176-81C2-44D2-8BAE-BB5A989BFDE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27584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7195294-56B6-4575-AD81-663EAB815BA1}" type="datetime1">
              <a:rPr lang="en-GB">
                <a:solidFill>
                  <a:prstClr val="black">
                    <a:tint val="75000"/>
                  </a:prstClr>
                </a:solidFill>
              </a:rPr>
              <a:pPr>
                <a:defRPr/>
              </a:pPr>
              <a:t>01/02/2013</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14528CE-0B4D-4CE2-BCF7-2362C020A7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8396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FE62A9F-9DC1-4A1F-940B-C6BD05A890AF}" type="datetime1">
              <a:rPr lang="en-GB"/>
              <a:pPr>
                <a:defRPr/>
              </a:pPr>
              <a:t>01/02/2013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AE251BD-41E3-43B1-B04D-88EF0CC8EAE8}" type="slidenum">
              <a:rPr lang="en-GB"/>
              <a:pPr>
                <a:defRPr/>
              </a:pPr>
              <a:t>‹#›</a:t>
            </a:fld>
            <a:endParaRPr lang="en-GB"/>
          </a:p>
        </p:txBody>
      </p:sp>
    </p:spTree>
    <p:extLst>
      <p:ext uri="{BB962C8B-B14F-4D97-AF65-F5344CB8AC3E}">
        <p14:creationId xmlns:p14="http://schemas.microsoft.com/office/powerpoint/2010/main" val="2730731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DA0DA5-C347-4E51-AA00-536CF4DC62BC}" type="datetime1">
              <a:rPr lang="en-GB">
                <a:solidFill>
                  <a:prstClr val="black">
                    <a:tint val="75000"/>
                  </a:prstClr>
                </a:solidFill>
              </a:rPr>
              <a:pPr>
                <a:defRPr/>
              </a:pPr>
              <a:t>01/02/2013</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E0E367B-788A-4042-B6FC-B27CABC69E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6053722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3192FF-2B54-43DC-85A1-CD5AD1CB4913}" type="datetime1">
              <a:rPr lang="en-GB">
                <a:solidFill>
                  <a:prstClr val="black">
                    <a:tint val="75000"/>
                  </a:prstClr>
                </a:solidFill>
              </a:rPr>
              <a:pPr>
                <a:defRPr/>
              </a:pPr>
              <a:t>01/02/2013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38166B-7C0F-4DA5-9D44-BBDF34BBBB0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58095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483CA4-D5B8-45DB-B720-BD7FFB0532BA}" type="datetime1">
              <a:rPr lang="en-GB">
                <a:solidFill>
                  <a:prstClr val="black">
                    <a:tint val="75000"/>
                  </a:prstClr>
                </a:solidFill>
              </a:rPr>
              <a:pPr>
                <a:defRPr/>
              </a:pPr>
              <a:t>01/02/2013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6B3445-CD9F-47F6-80CE-601C347628F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04636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2443533-AAF4-4E7E-A8C5-195FCC84DFCA}" type="datetime1">
              <a:rPr lang="en-GB">
                <a:solidFill>
                  <a:prstClr val="black">
                    <a:tint val="75000"/>
                  </a:prstClr>
                </a:solidFill>
              </a:rPr>
              <a:pPr>
                <a:defRPr/>
              </a:pPr>
              <a:t>01/02/2013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6C2A4E-C8FC-44B0-9B92-58C590FE4D3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0339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F2BCBD-6001-44CC-8C78-6793BCC32257}" type="datetime1">
              <a:rPr lang="en-GB">
                <a:solidFill>
                  <a:prstClr val="black">
                    <a:tint val="75000"/>
                  </a:prstClr>
                </a:solidFill>
              </a:rPr>
              <a:pPr>
                <a:defRPr/>
              </a:pPr>
              <a:t>01/02/2013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E437C3-813F-42F0-8B00-613ABCDA922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924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B17AAF2-46D5-4947-89E8-3DA0E5574985}" type="datetime1">
              <a:rPr lang="en-GB"/>
              <a:pPr>
                <a:defRPr/>
              </a:pPr>
              <a:t>01/02/2013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64BF176-81C2-44D2-8BAE-BB5A989BFDE6}" type="slidenum">
              <a:rPr lang="en-GB"/>
              <a:pPr>
                <a:defRPr/>
              </a:pPr>
              <a:t>‹#›</a:t>
            </a:fld>
            <a:endParaRPr lang="en-GB"/>
          </a:p>
        </p:txBody>
      </p:sp>
    </p:spTree>
    <p:extLst>
      <p:ext uri="{BB962C8B-B14F-4D97-AF65-F5344CB8AC3E}">
        <p14:creationId xmlns:p14="http://schemas.microsoft.com/office/powerpoint/2010/main" val="257595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7195294-56B6-4575-AD81-663EAB815BA1}" type="datetime1">
              <a:rPr lang="en-GB"/>
              <a:pPr>
                <a:defRPr/>
              </a:pPr>
              <a:t>01/02/2013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14528CE-0B4D-4CE2-BCF7-2362C020A7DF}" type="slidenum">
              <a:rPr lang="en-GB"/>
              <a:pPr>
                <a:defRPr/>
              </a:pPr>
              <a:t>‹#›</a:t>
            </a:fld>
            <a:endParaRPr lang="en-GB"/>
          </a:p>
        </p:txBody>
      </p:sp>
    </p:spTree>
    <p:extLst>
      <p:ext uri="{BB962C8B-B14F-4D97-AF65-F5344CB8AC3E}">
        <p14:creationId xmlns:p14="http://schemas.microsoft.com/office/powerpoint/2010/main" val="52027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DA0DA5-C347-4E51-AA00-536CF4DC62BC}" type="datetime1">
              <a:rPr lang="en-GB"/>
              <a:pPr>
                <a:defRPr/>
              </a:pPr>
              <a:t>01/02/2013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E0E367B-788A-4042-B6FC-B27CABC69E08}" type="slidenum">
              <a:rPr lang="en-GB"/>
              <a:pPr>
                <a:defRPr/>
              </a:pPr>
              <a:t>‹#›</a:t>
            </a:fld>
            <a:endParaRPr lang="en-GB"/>
          </a:p>
        </p:txBody>
      </p:sp>
    </p:spTree>
    <p:extLst>
      <p:ext uri="{BB962C8B-B14F-4D97-AF65-F5344CB8AC3E}">
        <p14:creationId xmlns:p14="http://schemas.microsoft.com/office/powerpoint/2010/main" val="1656364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3192FF-2B54-43DC-85A1-CD5AD1CB4913}" type="datetime1">
              <a:rPr lang="en-GB"/>
              <a:pPr>
                <a:defRPr/>
              </a:pPr>
              <a:t>01/02/2013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238166B-7C0F-4DA5-9D44-BBDF34BBBB04}" type="slidenum">
              <a:rPr lang="en-GB"/>
              <a:pPr>
                <a:defRPr/>
              </a:pPr>
              <a:t>‹#›</a:t>
            </a:fld>
            <a:endParaRPr lang="en-GB"/>
          </a:p>
        </p:txBody>
      </p:sp>
    </p:spTree>
    <p:extLst>
      <p:ext uri="{BB962C8B-B14F-4D97-AF65-F5344CB8AC3E}">
        <p14:creationId xmlns:p14="http://schemas.microsoft.com/office/powerpoint/2010/main" val="128689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483CA4-D5B8-45DB-B720-BD7FFB0532BA}" type="datetime1">
              <a:rPr lang="en-GB"/>
              <a:pPr>
                <a:defRPr/>
              </a:pPr>
              <a:t>01/02/2013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A6B3445-CD9F-47F6-80CE-601C347628F3}" type="slidenum">
              <a:rPr lang="en-GB"/>
              <a:pPr>
                <a:defRPr/>
              </a:pPr>
              <a:t>‹#›</a:t>
            </a:fld>
            <a:endParaRPr lang="en-GB"/>
          </a:p>
        </p:txBody>
      </p:sp>
    </p:spTree>
    <p:extLst>
      <p:ext uri="{BB962C8B-B14F-4D97-AF65-F5344CB8AC3E}">
        <p14:creationId xmlns:p14="http://schemas.microsoft.com/office/powerpoint/2010/main" val="347251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E3D38A-B5C3-45EB-8C08-BF6F22AD8376}" type="datetime1">
              <a:rPr lang="en-GB"/>
              <a:pPr>
                <a:defRPr/>
              </a:pPr>
              <a:t>01/02/2013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D4A85ED-85BD-4BDF-BC55-0ADACAB51991}" type="slidenum">
              <a:rPr lang="en-GB"/>
              <a:pPr>
                <a:defRPr/>
              </a:pPr>
              <a:t>‹#›</a:t>
            </a:fld>
            <a:endParaRPr lang="en-GB"/>
          </a:p>
        </p:txBody>
      </p:sp>
      <p:pic>
        <p:nvPicPr>
          <p:cNvPr id="1031"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43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7"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mn-lt"/>
                <a:cs typeface="+mn-cs"/>
              </a:defRPr>
            </a:lvl1pPr>
          </a:lstStyle>
          <a:p>
            <a:pPr>
              <a:defRPr/>
            </a:pPr>
            <a:fld id="{5A7537ED-EC9E-4FFC-884E-99BCB7B03716}" type="slidenum">
              <a:rPr lang="en-GB"/>
              <a:pPr>
                <a:defRPr/>
              </a:pPr>
              <a:t>‹#›</a:t>
            </a:fld>
            <a:endParaRPr lang="en-GB"/>
          </a:p>
        </p:txBody>
      </p:sp>
      <p:sp>
        <p:nvSpPr>
          <p:cNvPr id="3078" name="Rectangle 6"/>
          <p:cNvSpPr>
            <a:spLocks noGrp="1" noChangeArrowheads="1"/>
          </p:cNvSpPr>
          <p:nvPr>
            <p:ph type="ftr" sz="quarter" idx="3"/>
          </p:nvPr>
        </p:nvSpPr>
        <p:spPr bwMode="auto">
          <a:xfrm>
            <a:off x="32004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3079" name="Rectangle 7"/>
          <p:cNvSpPr>
            <a:spLocks noGrp="1" noChangeArrowheads="1"/>
          </p:cNvSpPr>
          <p:nvPr>
            <p:ph type="dt" sz="half" idx="2"/>
          </p:nvPr>
        </p:nvSpPr>
        <p:spPr bwMode="auto">
          <a:xfrm>
            <a:off x="990600" y="6477000"/>
            <a:ext cx="1600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rgbClr val="000000"/>
                </a:solidFill>
                <a:latin typeface="+mn-lt"/>
                <a:cs typeface="+mn-cs"/>
              </a:defRPr>
            </a:lvl1pPr>
          </a:lstStyle>
          <a:p>
            <a:pPr>
              <a:defRPr/>
            </a:pPr>
            <a:fld id="{41DF833F-76AF-49B6-B874-98EEE7FC8351}" type="datetime1">
              <a:rPr lang="en-GB"/>
              <a:pPr>
                <a:defRPr/>
              </a:pPr>
              <a:t>01/02/2013</a:t>
            </a:fld>
            <a:endParaRPr lang="en-GB"/>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Times New Roman" pitchFamily="18" charset="0"/>
        </a:defRPr>
      </a:lvl2pPr>
      <a:lvl3pPr algn="ctr" rtl="0" eaLnBrk="0" fontAlgn="base" hangingPunct="0">
        <a:spcBef>
          <a:spcPct val="0"/>
        </a:spcBef>
        <a:spcAft>
          <a:spcPct val="0"/>
        </a:spcAft>
        <a:defRPr sz="4400">
          <a:solidFill>
            <a:schemeClr val="tx2"/>
          </a:solidFill>
          <a:latin typeface="Arial" charset="0"/>
          <a:cs typeface="Times New Roman" pitchFamily="18" charset="0"/>
        </a:defRPr>
      </a:lvl3pPr>
      <a:lvl4pPr algn="ctr" rtl="0" eaLnBrk="0" fontAlgn="base" hangingPunct="0">
        <a:spcBef>
          <a:spcPct val="0"/>
        </a:spcBef>
        <a:spcAft>
          <a:spcPct val="0"/>
        </a:spcAft>
        <a:defRPr sz="4400">
          <a:solidFill>
            <a:schemeClr val="tx2"/>
          </a:solidFill>
          <a:latin typeface="Arial" charset="0"/>
          <a:cs typeface="Times New Roman" pitchFamily="18" charset="0"/>
        </a:defRPr>
      </a:lvl4pPr>
      <a:lvl5pPr algn="ctr" rtl="0" eaLnBrk="0" fontAlgn="base" hangingPunct="0">
        <a:spcBef>
          <a:spcPct val="0"/>
        </a:spcBef>
        <a:spcAft>
          <a:spcPct val="0"/>
        </a:spcAft>
        <a:defRPr sz="4400">
          <a:solidFill>
            <a:schemeClr val="tx2"/>
          </a:solidFill>
          <a:latin typeface="Arial" charset="0"/>
          <a:cs typeface="Times New Roman" pitchFamily="18" charset="0"/>
        </a:defRPr>
      </a:lvl5pPr>
      <a:lvl6pPr marL="457200" algn="ctr" rtl="0" fontAlgn="base">
        <a:spcBef>
          <a:spcPct val="0"/>
        </a:spcBef>
        <a:spcAft>
          <a:spcPct val="0"/>
        </a:spcAft>
        <a:defRPr sz="4400">
          <a:solidFill>
            <a:schemeClr val="tx2"/>
          </a:solidFill>
          <a:latin typeface="Arial" charset="0"/>
          <a:cs typeface="Times New Roman" pitchFamily="18" charset="0"/>
        </a:defRPr>
      </a:lvl6pPr>
      <a:lvl7pPr marL="914400" algn="ctr" rtl="0" fontAlgn="base">
        <a:spcBef>
          <a:spcPct val="0"/>
        </a:spcBef>
        <a:spcAft>
          <a:spcPct val="0"/>
        </a:spcAft>
        <a:defRPr sz="4400">
          <a:solidFill>
            <a:schemeClr val="tx2"/>
          </a:solidFill>
          <a:latin typeface="Arial" charset="0"/>
          <a:cs typeface="Times New Roman" pitchFamily="18" charset="0"/>
        </a:defRPr>
      </a:lvl7pPr>
      <a:lvl8pPr marL="1371600" algn="ctr" rtl="0" fontAlgn="base">
        <a:spcBef>
          <a:spcPct val="0"/>
        </a:spcBef>
        <a:spcAft>
          <a:spcPct val="0"/>
        </a:spcAft>
        <a:defRPr sz="4400">
          <a:solidFill>
            <a:schemeClr val="tx2"/>
          </a:solidFill>
          <a:latin typeface="Arial" charset="0"/>
          <a:cs typeface="Times New Roman" pitchFamily="18" charset="0"/>
        </a:defRPr>
      </a:lvl8pPr>
      <a:lvl9pPr marL="1828800" algn="ctr" rtl="0" fontAlgn="base">
        <a:spcBef>
          <a:spcPct val="0"/>
        </a:spcBef>
        <a:spcAft>
          <a:spcPct val="0"/>
        </a:spcAft>
        <a:defRPr sz="4400">
          <a:solidFill>
            <a:schemeClr val="tx2"/>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EC85565F-B88A-4425-9E40-A0F87CEDB145}" type="datetime1">
              <a:rPr lang="en-GB"/>
              <a:pPr>
                <a:defRPr/>
              </a:pPr>
              <a:t>01/02/2013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0D0046EE-415D-482E-9C2F-CBBA415BC864}" type="slidenum">
              <a:rPr lang="en-GB"/>
              <a:pPr>
                <a:defRPr/>
              </a:pPr>
              <a:t>‹#›</a:t>
            </a:fld>
            <a:endParaRPr lang="en-GB"/>
          </a:p>
        </p:txBody>
      </p:sp>
      <p:pic>
        <p:nvPicPr>
          <p:cNvPr id="4103"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E3D38A-B5C3-45EB-8C08-BF6F22AD8376}" type="datetime1">
              <a:rPr lang="en-GB">
                <a:solidFill>
                  <a:prstClr val="black">
                    <a:tint val="75000"/>
                  </a:prstClr>
                </a:solidFill>
              </a:rPr>
              <a:pPr>
                <a:defRPr/>
              </a:pPr>
              <a:t>01/02/2013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D4A85ED-85BD-4BDF-BC55-0ADACAB51991}"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60676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9.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eet.jpl.nasa.gov/" TargetMode="Externa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9.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9.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wis.wmo.int/doc=1849" TargetMode="Externa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jpe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hyperlink" Target="http://wis.wmo.int/doc=1865" TargetMode="External"/><Relationship Id="rId3" Type="http://schemas.openxmlformats.org/officeDocument/2006/relationships/hyperlink" Target="http://wis.wmo.int/doc=1851" TargetMode="External"/><Relationship Id="rId7" Type="http://schemas.openxmlformats.org/officeDocument/2006/relationships/hyperlink" Target="http://wis.wmo.int/doc=1867" TargetMode="External"/><Relationship Id="rId2" Type="http://schemas.openxmlformats.org/officeDocument/2006/relationships/hyperlink" Target="http://www.wmo.int/pages/prog/www/WIS/wiswiki/tiki-index.php?page=METCE-1.0RC1" TargetMode="External"/><Relationship Id="rId1" Type="http://schemas.openxmlformats.org/officeDocument/2006/relationships/slideLayout" Target="../slideLayouts/slideLayout7.xml"/><Relationship Id="rId6" Type="http://schemas.openxmlformats.org/officeDocument/2006/relationships/hyperlink" Target="http://schemas.wmo.int/" TargetMode="External"/><Relationship Id="rId5" Type="http://schemas.openxmlformats.org/officeDocument/2006/relationships/hyperlink" Target="http://wis.wmo.int/doc=1849" TargetMode="External"/><Relationship Id="rId4" Type="http://schemas.openxmlformats.org/officeDocument/2006/relationships/hyperlink" Target="http://wis.wmo.int/doc=1853" TargetMode="External"/><Relationship Id="rId9" Type="http://schemas.openxmlformats.org/officeDocument/2006/relationships/hyperlink" Target="http://www.wmo.int/pages/prog/www/WIS/wiswiki/tiki-index.php?page=METCE-1.0RC1-tutoria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9.jpe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60.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59.xml"/><Relationship Id="rId5" Type="http://schemas.openxmlformats.org/officeDocument/2006/relationships/image" Target="../media/image37.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groups.google.com/a/wmo.int/forum/?hl=en&amp;fromgroups=" TargetMode="External"/><Relationship Id="rId2" Type="http://schemas.openxmlformats.org/officeDocument/2006/relationships/hyperlink" Target="http://www.wmo.int/pages/prog/www/WIS/wiswiki/tiki-index.php?page=METCE-1.0RC1-FAQ"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www.wmo.int/pages/prog/www/WIS/wiswiki/tiki-index.php?page=METCE_met-basic_code-table-4678" TargetMode="External"/><Relationship Id="rId5" Type="http://schemas.openxmlformats.org/officeDocument/2006/relationships/image" Target="../media/image39.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wis.wmo.int/doc=1853" TargetMode="External"/><Relationship Id="rId5" Type="http://schemas.openxmlformats.org/officeDocument/2006/relationships/hyperlink" Target="http://wis.wmo.int/doc=1851" TargetMode="External"/><Relationship Id="rId4" Type="http://schemas.openxmlformats.org/officeDocument/2006/relationships/hyperlink" Target="http://wis.wmo.int/doc=1849"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wmo.int/pages/prog/www/WIS/wiswiki/tiki-index.php?page=METCE-1.0RC1-tutorial-metar-LKKV-2007-07-25T12Z"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wmo.int/pages/prog/www/WIS/wiswiki/tiki-index.php?page=METCE-1.0RC1-tutorial-va-sigmet-EGXX-YYYY-MM-25T16Z"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hyperlink" Target="https://groups.google.com/a/wmo.int/forum/?hl=en&amp;fromgroups=" TargetMode="External"/><Relationship Id="rId4" Type="http://schemas.openxmlformats.org/officeDocument/2006/relationships/hyperlink" Target="http://www.wmo.int/pages/prog/www/WIS/wiswiki/tiki-index.php?page=METCE-1.0RC1"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8" Type="http://schemas.openxmlformats.org/officeDocument/2006/relationships/hyperlink" Target="http://data.wmo.int/def/bufr4/b/20/086" TargetMode="External"/><Relationship Id="rId13" Type="http://schemas.openxmlformats.org/officeDocument/2006/relationships/hyperlink" Target="http://data.wmo.int/def/bufr4/codeflag/0-20-086/2" TargetMode="External"/><Relationship Id="rId18" Type="http://schemas.openxmlformats.org/officeDocument/2006/relationships/hyperlink" Target="http://data.wmo.int/def/bufr4/codeflag/0-20-086/7" TargetMode="External"/><Relationship Id="rId3" Type="http://schemas.openxmlformats.org/officeDocument/2006/relationships/hyperlink" Target="http://www.w3.org/2000/01/rdf-schema" TargetMode="External"/><Relationship Id="rId21" Type="http://schemas.openxmlformats.org/officeDocument/2006/relationships/hyperlink" Target="http://data.wmo.int/def/bufr4/codeflag/0-20-086/15" TargetMode="External"/><Relationship Id="rId7" Type="http://schemas.openxmlformats.org/officeDocument/2006/relationships/hyperlink" Target="http://data.wmo.int/def/bufr4/codeflag/0-20-086" TargetMode="External"/><Relationship Id="rId12" Type="http://schemas.openxmlformats.org/officeDocument/2006/relationships/hyperlink" Target="http://data.wmo.int/def/bufr4/codeflag/0-20-086/1" TargetMode="External"/><Relationship Id="rId17" Type="http://schemas.openxmlformats.org/officeDocument/2006/relationships/hyperlink" Target="http://data.wmo.int/def/bufr4/codeflag/0-20-086/6" TargetMode="External"/><Relationship Id="rId2" Type="http://schemas.openxmlformats.org/officeDocument/2006/relationships/hyperlink" Target="http://purl.org/linked-data/registry" TargetMode="External"/><Relationship Id="rId16" Type="http://schemas.openxmlformats.org/officeDocument/2006/relationships/hyperlink" Target="http://data.wmo.int/def/bufr4/codeflag/0-20-086/5" TargetMode="External"/><Relationship Id="rId20" Type="http://schemas.openxmlformats.org/officeDocument/2006/relationships/hyperlink" Target="http://data.wmo.int/def/bufr4/codeflag/0-20-086/9" TargetMode="External"/><Relationship Id="rId1" Type="http://schemas.openxmlformats.org/officeDocument/2006/relationships/slideLayout" Target="../slideLayouts/slideLayout7.xml"/><Relationship Id="rId6" Type="http://schemas.openxmlformats.org/officeDocument/2006/relationships/hyperlink" Target="http://www.w3.org/2004/02/skos/core" TargetMode="External"/><Relationship Id="rId11" Type="http://schemas.openxmlformats.org/officeDocument/2006/relationships/hyperlink" Target="http://data.wmo.int/def/bufr4/codeflag/0-20-086/0" TargetMode="External"/><Relationship Id="rId5" Type="http://schemas.openxmlformats.org/officeDocument/2006/relationships/hyperlink" Target="http://purl.org/dc/terms/" TargetMode="External"/><Relationship Id="rId15" Type="http://schemas.openxmlformats.org/officeDocument/2006/relationships/hyperlink" Target="http://data.wmo.int/def/bufr4/codeflag/0-20-086/4" TargetMode="External"/><Relationship Id="rId23" Type="http://schemas.openxmlformats.org/officeDocument/2006/relationships/image" Target="../media/image43.png"/><Relationship Id="rId10" Type="http://schemas.openxmlformats.org/officeDocument/2006/relationships/hyperlink" Target="http://www.wmo.int/foo/agent/ashimazaki." TargetMode="External"/><Relationship Id="rId19" Type="http://schemas.openxmlformats.org/officeDocument/2006/relationships/hyperlink" Target="http://data.wmo.int/def/bufr4/codeflag/0-20-086/8" TargetMode="External"/><Relationship Id="rId4" Type="http://schemas.openxmlformats.org/officeDocument/2006/relationships/hyperlink" Target="http://www.w3.org/2002/07/owl" TargetMode="External"/><Relationship Id="rId9" Type="http://schemas.openxmlformats.org/officeDocument/2006/relationships/hyperlink" Target="http://www.wmo.int/foo/agent/data-representation-metadata-and-monitoring" TargetMode="External"/><Relationship Id="rId14" Type="http://schemas.openxmlformats.org/officeDocument/2006/relationships/hyperlink" Target="http://data.wmo.int/def/bufr4/codeflag/0-20-086/3" TargetMode="External"/><Relationship Id="rId22" Type="http://schemas.openxmlformats.org/officeDocument/2006/relationships/slide" Target="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purl.org/dc/terms/" TargetMode="External"/><Relationship Id="rId13" Type="http://schemas.openxmlformats.org/officeDocument/2006/relationships/hyperlink" Target="http://data.wmo.int/def/bufr4/b/20/086" TargetMode="External"/><Relationship Id="rId3" Type="http://schemas.openxmlformats.org/officeDocument/2006/relationships/slide" Target="slide45.xml"/><Relationship Id="rId7" Type="http://schemas.openxmlformats.org/officeDocument/2006/relationships/hyperlink" Target="http://www.w3.org/2002/07/owl" TargetMode="External"/><Relationship Id="rId12" Type="http://schemas.openxmlformats.org/officeDocument/2006/relationships/hyperlink" Target="http://data.wmo.int/def/bufr4/codeflag/0-20-086/6"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www.w3.org/2000/01/rdf-schema" TargetMode="External"/><Relationship Id="rId11" Type="http://schemas.openxmlformats.org/officeDocument/2006/relationships/hyperlink" Target="http://www.w3.org/2001/XMLSchema" TargetMode="External"/><Relationship Id="rId5" Type="http://schemas.openxmlformats.org/officeDocument/2006/relationships/hyperlink" Target="http://purl.org/linked-data/registry" TargetMode="External"/><Relationship Id="rId10" Type="http://schemas.openxmlformats.org/officeDocument/2006/relationships/hyperlink" Target="http://data.wmo.int/def/bufr4/core" TargetMode="External"/><Relationship Id="rId4" Type="http://schemas.openxmlformats.org/officeDocument/2006/relationships/image" Target="../media/image43.png"/><Relationship Id="rId9" Type="http://schemas.openxmlformats.org/officeDocument/2006/relationships/hyperlink" Target="http://www.w3.org/2004/02/skos/core" TargetMode="External"/><Relationship Id="rId14" Type="http://schemas.openxmlformats.org/officeDocument/2006/relationships/hyperlink" Target="http://data.wmo.int/def/bufr4/codeflag/0-20-086"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4.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 y="719138"/>
            <a:ext cx="7772400" cy="2881312"/>
          </a:xfrm>
          <a:prstGeom prst="rect">
            <a:avLst/>
          </a:prstGeom>
        </p:spPr>
        <p:txBody>
          <a:bodyPr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3300" dirty="0" err="1" smtClean="0"/>
              <a:t>AvXML</a:t>
            </a:r>
            <a:r>
              <a:rPr lang="en-GB" sz="3300" dirty="0" smtClean="0"/>
              <a:t> version 1.0 RC1 </a:t>
            </a:r>
          </a:p>
          <a:p>
            <a:pPr fontAlgn="auto">
              <a:spcAft>
                <a:spcPts val="0"/>
              </a:spcAft>
              <a:defRPr/>
            </a:pPr>
            <a:r>
              <a:rPr lang="en-GB" sz="3300" dirty="0" smtClean="0"/>
              <a:t>Logical Model Teleconference</a:t>
            </a:r>
          </a:p>
          <a:p>
            <a:pPr fontAlgn="auto">
              <a:spcAft>
                <a:spcPts val="0"/>
              </a:spcAft>
              <a:defRPr/>
            </a:pPr>
            <a:r>
              <a:rPr lang="en-GB" sz="3300" dirty="0" smtClean="0"/>
              <a:t>(Europe, 2013-01-11)</a:t>
            </a:r>
          </a:p>
          <a:p>
            <a:pPr fontAlgn="auto">
              <a:spcAft>
                <a:spcPts val="0"/>
              </a:spcAft>
              <a:defRPr/>
            </a:pPr>
            <a:endParaRPr lang="en-GB" dirty="0" smtClean="0">
              <a:solidFill>
                <a:sysClr val="windowText" lastClr="000000"/>
              </a:solidFill>
              <a:latin typeface="Calibri"/>
            </a:endParaRPr>
          </a:p>
          <a:p>
            <a:pPr fontAlgn="auto">
              <a:spcAft>
                <a:spcPts val="0"/>
              </a:spcAft>
              <a:defRPr/>
            </a:pPr>
            <a:r>
              <a:rPr lang="en-GB" dirty="0" smtClean="0">
                <a:solidFill>
                  <a:sysClr val="windowText" lastClr="000000"/>
                </a:solidFill>
                <a:latin typeface="Calibri"/>
              </a:rPr>
              <a:t>Aviation XML version 1.0 Release Candidate 1: </a:t>
            </a:r>
          </a:p>
          <a:p>
            <a:pPr fontAlgn="auto">
              <a:spcAft>
                <a:spcPts val="0"/>
              </a:spcAft>
              <a:defRPr/>
            </a:pPr>
            <a:r>
              <a:rPr lang="en-GB" dirty="0" smtClean="0">
                <a:solidFill>
                  <a:sysClr val="windowText" lastClr="000000"/>
                </a:solidFill>
                <a:latin typeface="Calibri"/>
              </a:rPr>
              <a:t>information seminar</a:t>
            </a:r>
          </a:p>
          <a:p>
            <a:pPr fontAlgn="auto">
              <a:spcAft>
                <a:spcPts val="0"/>
              </a:spcAft>
              <a:defRPr/>
            </a:pPr>
            <a:endParaRPr lang="en-GB" dirty="0" smtClean="0">
              <a:solidFill>
                <a:sysClr val="windowText" lastClr="000000"/>
              </a:solidFill>
              <a:latin typeface="Calibri"/>
            </a:endParaRPr>
          </a:p>
          <a:p>
            <a:pPr fontAlgn="auto">
              <a:spcAft>
                <a:spcPts val="0"/>
              </a:spcAft>
              <a:defRPr/>
            </a:pPr>
            <a:r>
              <a:rPr lang="en-GB" sz="4000" i="1" dirty="0" smtClean="0">
                <a:solidFill>
                  <a:sysClr val="windowText" lastClr="000000"/>
                </a:solidFill>
                <a:latin typeface="Calibri"/>
              </a:rPr>
              <a:t>(WMO METCE &amp; ICAO IWXXM)</a:t>
            </a:r>
          </a:p>
        </p:txBody>
      </p:sp>
      <p:sp>
        <p:nvSpPr>
          <p:cNvPr id="28675" name="Subtitle 2"/>
          <p:cNvSpPr txBox="1">
            <a:spLocks/>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pitchFamily="34" charset="0"/>
              <a:buNone/>
            </a:pPr>
            <a:r>
              <a:rPr lang="en-GB" sz="3200">
                <a:solidFill>
                  <a:srgbClr val="898989"/>
                </a:solidFill>
                <a:cs typeface="Times New Roman" pitchFamily="18" charset="0"/>
              </a:rPr>
              <a:t>Jeremy Tandy </a:t>
            </a:r>
          </a:p>
          <a:p>
            <a:pPr algn="ctr">
              <a:spcBef>
                <a:spcPct val="20000"/>
              </a:spcBef>
              <a:buFont typeface="Arial" pitchFamily="34" charset="0"/>
              <a:buNone/>
            </a:pPr>
            <a:r>
              <a:rPr lang="en-GB" sz="3200">
                <a:solidFill>
                  <a:srgbClr val="898989"/>
                </a:solidFill>
                <a:cs typeface="Times New Roman" pitchFamily="18" charset="0"/>
              </a:rPr>
              <a:t>(on behalf of TT-AvXML)</a:t>
            </a:r>
          </a:p>
        </p:txBody>
      </p:sp>
      <p:sp>
        <p:nvSpPr>
          <p:cNvPr id="286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B5176D4-EC55-455C-9261-69281D2D72CA}" type="slidenum">
              <a:rPr lang="en-GB" smtClean="0">
                <a:solidFill>
                  <a:srgbClr val="000000"/>
                </a:solidFill>
                <a:latin typeface="Arial" pitchFamily="34" charset="0"/>
              </a:rPr>
              <a:pPr fontAlgn="base">
                <a:spcBef>
                  <a:spcPct val="0"/>
                </a:spcBef>
                <a:spcAft>
                  <a:spcPct val="0"/>
                </a:spcAft>
              </a:pPr>
              <a:t>1</a:t>
            </a:fld>
            <a:endParaRPr lang="en-GB" smtClean="0">
              <a:solidFill>
                <a:srgbClr val="00000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55757" y="3798944"/>
            <a:ext cx="2329295" cy="2850705"/>
            <a:chOff x="3955757" y="3798944"/>
            <a:chExt cx="2329295" cy="2850705"/>
          </a:xfrm>
        </p:grpSpPr>
        <p:sp>
          <p:nvSpPr>
            <p:cNvPr id="58" name="Rectangle 57"/>
            <p:cNvSpPr/>
            <p:nvPr/>
          </p:nvSpPr>
          <p:spPr bwMode="auto">
            <a:xfrm>
              <a:off x="3955757" y="3798944"/>
              <a:ext cx="2329295" cy="2850705"/>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9"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37" y="3962210"/>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a:xfrm>
              <a:off x="5448596" y="4650870"/>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1" name="Rectangle 60"/>
            <p:cNvSpPr/>
            <p:nvPr/>
          </p:nvSpPr>
          <p:spPr>
            <a:xfrm>
              <a:off x="5488322" y="4599275"/>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sp>
        <p:nvSpPr>
          <p:cNvPr id="87" name="Rectangle 86"/>
          <p:cNvSpPr/>
          <p:nvPr/>
        </p:nvSpPr>
        <p:spPr bwMode="auto">
          <a:xfrm>
            <a:off x="91741" y="3798944"/>
            <a:ext cx="3600583" cy="2850706"/>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24" name="Group 23"/>
          <p:cNvGrpSpPr/>
          <p:nvPr/>
        </p:nvGrpSpPr>
        <p:grpSpPr>
          <a:xfrm>
            <a:off x="6789230" y="3887440"/>
            <a:ext cx="2105599" cy="1050389"/>
            <a:chOff x="6789230" y="4072640"/>
            <a:chExt cx="2105599" cy="1050389"/>
          </a:xfrm>
        </p:grpSpPr>
        <p:sp>
          <p:nvSpPr>
            <p:cNvPr id="55" name="Rectangle 54"/>
            <p:cNvSpPr/>
            <p:nvPr/>
          </p:nvSpPr>
          <p:spPr bwMode="auto">
            <a:xfrm>
              <a:off x="6789230" y="4072640"/>
              <a:ext cx="2105599" cy="1050389"/>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smtClean="0">
                  <a:solidFill>
                    <a:sysClr val="windowText" lastClr="000000"/>
                  </a:solidFill>
                  <a:latin typeface="+mn-lt"/>
                  <a:cs typeface="+mn-cs"/>
                </a:rPr>
                <a:t>TAF</a:t>
              </a:r>
            </a:p>
            <a:p>
              <a:pPr fontAlgn="auto">
                <a:spcBef>
                  <a:spcPts val="0"/>
                </a:spcBef>
                <a:spcAft>
                  <a:spcPts val="0"/>
                </a:spcAft>
                <a:defRPr/>
              </a:pPr>
              <a:r>
                <a:rPr lang="fr-FR" sz="1600" b="1" i="1" kern="0" dirty="0" smtClean="0">
                  <a:solidFill>
                    <a:sysClr val="windowText" lastClr="000000"/>
                  </a:solidFill>
                  <a:latin typeface="+mn-lt"/>
                  <a:cs typeface="+mn-cs"/>
                </a:rPr>
                <a:t>METAR/SPECI</a:t>
              </a:r>
            </a:p>
            <a:p>
              <a:pPr fontAlgn="auto">
                <a:spcBef>
                  <a:spcPts val="0"/>
                </a:spcBef>
                <a:spcAft>
                  <a:spcPts val="0"/>
                </a:spcAft>
                <a:defRPr/>
              </a:pPr>
              <a:r>
                <a:rPr lang="fr-FR" sz="1600" b="1" i="1" kern="0" dirty="0" smtClean="0">
                  <a:solidFill>
                    <a:sysClr val="windowText" lastClr="000000"/>
                  </a:solidFill>
                  <a:latin typeface="+mn-lt"/>
                  <a:cs typeface="+mn-cs"/>
                </a:rPr>
                <a:t>SIGMET</a:t>
              </a:r>
              <a:endParaRPr lang="en-GB" sz="1600" b="1" i="1" kern="0" dirty="0">
                <a:solidFill>
                  <a:sysClr val="windowText" lastClr="000000"/>
                </a:solidFill>
                <a:latin typeface="Calibri"/>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707" y="4237002"/>
              <a:ext cx="714605" cy="714605"/>
            </a:xfrm>
            <a:prstGeom prst="rect">
              <a:avLst/>
            </a:prstGeom>
          </p:spPr>
        </p:pic>
      </p:grp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10</a:t>
            </a:fld>
            <a:endParaRPr lang="en-GB"/>
          </a:p>
        </p:txBody>
      </p:sp>
      <p:sp>
        <p:nvSpPr>
          <p:cNvPr id="25" name="Rectangle 24"/>
          <p:cNvSpPr/>
          <p:nvPr/>
        </p:nvSpPr>
        <p:spPr>
          <a:xfrm>
            <a:off x="3494306" y="1814338"/>
            <a:ext cx="2790745" cy="984885"/>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ICAO Annex 3 / WMO No. 49 II</a:t>
            </a:r>
          </a:p>
          <a:p>
            <a:pPr algn="ctr" fontAlgn="auto">
              <a:spcBef>
                <a:spcPts val="0"/>
              </a:spcBef>
              <a:spcAft>
                <a:spcPts val="1200"/>
              </a:spcAft>
              <a:defRPr/>
            </a:pPr>
            <a:r>
              <a:rPr lang="en-GB" sz="1600" b="1" i="1" kern="0" dirty="0" smtClean="0">
                <a:latin typeface="+mn-lt"/>
                <a:ea typeface="Times New Roman"/>
                <a:cs typeface="+mn-cs"/>
              </a:rPr>
              <a:t>Meteorological Service for International Air Navigation</a:t>
            </a:r>
            <a:endParaRPr lang="en-GB" sz="1600" b="1" i="1" kern="0" dirty="0">
              <a:latin typeface="+mn-lt"/>
              <a:ea typeface="Times New Roman"/>
              <a:cs typeface="+mn-cs"/>
            </a:endParaRPr>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ICAO Weather Information Exchange Model (IWXXM)</a:t>
            </a:r>
            <a:endParaRPr lang="en-GB" sz="2400" dirty="0">
              <a:solidFill>
                <a:srgbClr val="000000"/>
              </a:solidFill>
              <a:latin typeface="Arial" pitchFamily="34" charset="0"/>
              <a:ea typeface="ＭＳ Ｐゴシック" pitchFamily="34" charset="-128"/>
            </a:endParaRPr>
          </a:p>
        </p:txBody>
      </p:sp>
      <p:grpSp>
        <p:nvGrpSpPr>
          <p:cNvPr id="30" name="Group 29"/>
          <p:cNvGrpSpPr/>
          <p:nvPr/>
        </p:nvGrpSpPr>
        <p:grpSpPr>
          <a:xfrm>
            <a:off x="210808" y="3944949"/>
            <a:ext cx="3278319" cy="916139"/>
            <a:chOff x="888567" y="3183375"/>
            <a:chExt cx="3278319" cy="916139"/>
          </a:xfrm>
        </p:grpSpPr>
        <p:sp>
          <p:nvSpPr>
            <p:cNvPr id="15" name="Rectangle 14"/>
            <p:cNvSpPr/>
            <p:nvPr/>
          </p:nvSpPr>
          <p:spPr bwMode="auto">
            <a:xfrm>
              <a:off x="937549" y="3183375"/>
              <a:ext cx="3229337"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r>
                <a:rPr lang="fr-FR" sz="1600" b="1" i="1" kern="0" dirty="0" smtClean="0">
                  <a:solidFill>
                    <a:sysClr val="windowText" lastClr="000000"/>
                  </a:solidFill>
                  <a:latin typeface="+mn-lt"/>
                  <a:cs typeface="+mn-cs"/>
                </a:rPr>
                <a:t>ICAO </a:t>
              </a:r>
              <a:r>
                <a:rPr lang="fr-FR" sz="1600" b="1" i="1" kern="0" dirty="0" err="1" smtClean="0">
                  <a:solidFill>
                    <a:sysClr val="windowText" lastClr="000000"/>
                  </a:solidFill>
                  <a:latin typeface="+mn-lt"/>
                  <a:cs typeface="+mn-cs"/>
                </a:rPr>
                <a:t>Weather</a:t>
              </a:r>
              <a:r>
                <a:rPr lang="fr-FR" sz="1600" b="1" i="1" kern="0" dirty="0" smtClean="0">
                  <a:solidFill>
                    <a:sysClr val="windowText" lastClr="000000"/>
                  </a:solidFill>
                  <a:latin typeface="+mn-lt"/>
                  <a:cs typeface="+mn-cs"/>
                </a:rPr>
                <a:t> Information</a:t>
              </a:r>
            </a:p>
            <a:p>
              <a:pPr algn="r" fontAlgn="auto">
                <a:spcBef>
                  <a:spcPts val="0"/>
                </a:spcBef>
                <a:spcAft>
                  <a:spcPts val="0"/>
                </a:spcAft>
                <a:defRPr/>
              </a:pPr>
              <a:r>
                <a:rPr lang="fr-FR" sz="1600" b="1" i="1" kern="0" dirty="0" smtClean="0">
                  <a:solidFill>
                    <a:sysClr val="windowText" lastClr="000000"/>
                  </a:solidFill>
                  <a:latin typeface="+mn-lt"/>
                  <a:cs typeface="+mn-cs"/>
                </a:rPr>
                <a:t>Exchange Model</a:t>
              </a:r>
              <a:endParaRPr lang="en-GB" sz="1600" b="1" i="1" kern="0" dirty="0">
                <a:solidFill>
                  <a:sysClr val="windowText" lastClr="000000"/>
                </a:solidFill>
                <a:latin typeface="Calibri"/>
                <a:cs typeface="+mn-cs"/>
              </a:endParaRPr>
            </a:p>
          </p:txBody>
        </p:sp>
        <p:pic>
          <p:nvPicPr>
            <p:cNvPr id="32780"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9984"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888567"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a:t>
              </a:r>
              <a:endParaRPr lang="en-GB" sz="1600" b="1" i="1" kern="0" dirty="0">
                <a:latin typeface="+mn-lt"/>
                <a:ea typeface="Times New Roman"/>
                <a:cs typeface="+mn-cs"/>
              </a:endParaRPr>
            </a:p>
          </p:txBody>
        </p:sp>
      </p:grpSp>
      <p:sp>
        <p:nvSpPr>
          <p:cNvPr id="94" name="Curved Left Arrow 93"/>
          <p:cNvSpPr/>
          <p:nvPr/>
        </p:nvSpPr>
        <p:spPr>
          <a:xfrm rot="13324036" flipV="1">
            <a:off x="985455" y="1295903"/>
            <a:ext cx="1319022" cy="2975061"/>
          </a:xfrm>
          <a:prstGeom prst="curvedLeftArrow">
            <a:avLst/>
          </a:prstGeom>
          <a:gradFill>
            <a:gsLst>
              <a:gs pos="0">
                <a:srgbClr val="4F81BD">
                  <a:lumMod val="75000"/>
                  <a:alpha val="20000"/>
                </a:srgbClr>
              </a:gs>
              <a:gs pos="100000">
                <a:srgbClr val="1F497D">
                  <a:lumMod val="60000"/>
                  <a:lumOff val="40000"/>
                  <a:alpha val="10000"/>
                </a:srgbClr>
              </a:gs>
            </a:gsLst>
            <a:lin ang="16200000" scaled="0"/>
          </a:gradFill>
          <a:ln w="12700" cap="flat" cmpd="sng" algn="ctr">
            <a:gradFill>
              <a:gsLst>
                <a:gs pos="0">
                  <a:sysClr val="window" lastClr="FFFFFF"/>
                </a:gs>
                <a:gs pos="100000">
                  <a:srgbClr val="4F81BD">
                    <a:lumMod val="75000"/>
                  </a:srgbClr>
                </a:gs>
              </a:gsLst>
              <a:lin ang="5400000" scaled="0"/>
            </a:gra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algn="r" eaLnBrk="1" fontAlgn="auto" hangingPunct="1">
              <a:lnSpc>
                <a:spcPct val="85000"/>
              </a:lnSpc>
              <a:spcBef>
                <a:spcPts val="0"/>
              </a:spcBef>
              <a:spcAft>
                <a:spcPts val="0"/>
              </a:spcAft>
              <a:defRPr/>
            </a:pPr>
            <a:endParaRPr lang="en-GB" sz="5400" b="0" kern="0">
              <a:solidFill>
                <a:srgbClr val="FFFFFF"/>
              </a:solidFill>
              <a:latin typeface="Arial" charset="0"/>
            </a:endParaRPr>
          </a:p>
        </p:txBody>
      </p:sp>
      <p:grpSp>
        <p:nvGrpSpPr>
          <p:cNvPr id="4" name="Group 3"/>
          <p:cNvGrpSpPr/>
          <p:nvPr/>
        </p:nvGrpSpPr>
        <p:grpSpPr>
          <a:xfrm>
            <a:off x="3489127" y="3488070"/>
            <a:ext cx="3300103" cy="3161579"/>
            <a:chOff x="3489127" y="3488070"/>
            <a:chExt cx="3300103" cy="3161579"/>
          </a:xfrm>
        </p:grpSpPr>
        <p:cxnSp>
          <p:nvCxnSpPr>
            <p:cNvPr id="32791" name="Straight Arrow Connector 83"/>
            <p:cNvCxnSpPr>
              <a:cxnSpLocks noChangeShapeType="1"/>
              <a:stCxn id="55" idx="1"/>
              <a:endCxn id="62" idx="3"/>
            </p:cNvCxnSpPr>
            <p:nvPr/>
          </p:nvCxnSpPr>
          <p:spPr bwMode="auto">
            <a:xfrm flipH="1" flipV="1">
              <a:off x="6084110" y="4407753"/>
              <a:ext cx="705120" cy="4882"/>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45" name="Rectangle 44"/>
            <p:cNvSpPr/>
            <p:nvPr/>
          </p:nvSpPr>
          <p:spPr bwMode="auto">
            <a:xfrm rot="16200000">
              <a:off x="6032086" y="4265520"/>
              <a:ext cx="1098378"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conforms to »</a:t>
              </a:r>
              <a:endParaRPr lang="en-GB" sz="1100" b="1" dirty="0">
                <a:latin typeface="+mn-lt"/>
                <a:cs typeface="+mn-cs"/>
              </a:endParaRPr>
            </a:p>
          </p:txBody>
        </p:sp>
        <p:sp>
          <p:nvSpPr>
            <p:cNvPr id="52" name="Rectangle 51"/>
            <p:cNvSpPr/>
            <p:nvPr/>
          </p:nvSpPr>
          <p:spPr bwMode="auto">
            <a:xfrm>
              <a:off x="3955757" y="3488070"/>
              <a:ext cx="2329295" cy="3161579"/>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69" name="Straight Arrow Connector 83"/>
            <p:cNvCxnSpPr>
              <a:cxnSpLocks noChangeShapeType="1"/>
              <a:stCxn id="62" idx="1"/>
              <a:endCxn id="15" idx="3"/>
            </p:cNvCxnSpPr>
            <p:nvPr/>
          </p:nvCxnSpPr>
          <p:spPr bwMode="auto">
            <a:xfrm flipH="1" flipV="1">
              <a:off x="3489127" y="4397231"/>
              <a:ext cx="677759" cy="10522"/>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64" name="Rectangle 63"/>
            <p:cNvSpPr/>
            <p:nvPr/>
          </p:nvSpPr>
          <p:spPr bwMode="auto">
            <a:xfrm rot="16200000">
              <a:off x="3380921" y="4283788"/>
              <a:ext cx="1149674"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derived from »</a:t>
              </a:r>
              <a:endParaRPr lang="en-GB" sz="1100" b="1" dirty="0">
                <a:latin typeface="+mn-lt"/>
                <a:cs typeface="+mn-cs"/>
              </a:endParaRPr>
            </a:p>
          </p:txBody>
        </p:sp>
        <p:grpSp>
          <p:nvGrpSpPr>
            <p:cNvPr id="50" name="Group 49"/>
            <p:cNvGrpSpPr/>
            <p:nvPr/>
          </p:nvGrpSpPr>
          <p:grpSpPr>
            <a:xfrm>
              <a:off x="4166886" y="3661317"/>
              <a:ext cx="1917224" cy="1492872"/>
              <a:chOff x="4166886" y="3661317"/>
              <a:chExt cx="1917224" cy="1492872"/>
            </a:xfrm>
          </p:grpSpPr>
          <p:grpSp>
            <p:nvGrpSpPr>
              <p:cNvPr id="26" name="Group 25"/>
              <p:cNvGrpSpPr/>
              <p:nvPr/>
            </p:nvGrpSpPr>
            <p:grpSpPr>
              <a:xfrm>
                <a:off x="4166886" y="3661317"/>
                <a:ext cx="1917224" cy="1492872"/>
                <a:chOff x="4166886" y="3869667"/>
                <a:chExt cx="1917224" cy="1492872"/>
              </a:xfrm>
            </p:grpSpPr>
            <p:sp>
              <p:nvSpPr>
                <p:cNvPr id="62" name="Rectangle 61"/>
                <p:cNvSpPr/>
                <p:nvPr/>
              </p:nvSpPr>
              <p:spPr bwMode="auto">
                <a:xfrm>
                  <a:off x="4166886" y="3869667"/>
                  <a:ext cx="1917224" cy="149287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err="1" smtClean="0">
                      <a:solidFill>
                        <a:sysClr val="windowText" lastClr="000000"/>
                      </a:solidFill>
                      <a:latin typeface="+mn-lt"/>
                      <a:cs typeface="+mn-cs"/>
                    </a:rPr>
                    <a:t>common</a:t>
                  </a:r>
                  <a:endParaRPr lang="fr-FR" sz="1600" b="1" i="1" kern="0" dirty="0" smtClean="0">
                    <a:solidFill>
                      <a:sysClr val="windowText" lastClr="000000"/>
                    </a:solidFill>
                    <a:latin typeface="+mn-lt"/>
                    <a:cs typeface="+mn-cs"/>
                  </a:endParaRPr>
                </a:p>
                <a:p>
                  <a:pPr fontAlgn="auto">
                    <a:spcBef>
                      <a:spcPts val="0"/>
                    </a:spcBef>
                    <a:spcAft>
                      <a:spcPts val="0"/>
                    </a:spcAft>
                    <a:defRPr/>
                  </a:pPr>
                  <a:r>
                    <a:rPr lang="en-GB" sz="1600" b="1" i="1" kern="0" dirty="0" err="1" smtClean="0">
                      <a:solidFill>
                        <a:sysClr val="windowText" lastClr="000000"/>
                      </a:solidFill>
                      <a:latin typeface="Calibri"/>
                      <a:cs typeface="+mn-cs"/>
                    </a:rPr>
                    <a:t>dataTypes</a:t>
                  </a:r>
                  <a:endParaRPr lang="en-GB" sz="1600" b="1" i="1" kern="0" dirty="0" smtClean="0">
                    <a:solidFill>
                      <a:sysClr val="windowText" lastClr="000000"/>
                    </a:solidFill>
                    <a:latin typeface="Calibri"/>
                    <a:cs typeface="+mn-cs"/>
                  </a:endParaRPr>
                </a:p>
                <a:p>
                  <a:pPr fontAlgn="auto">
                    <a:spcBef>
                      <a:spcPts val="0"/>
                    </a:spcBef>
                    <a:spcAft>
                      <a:spcPts val="0"/>
                    </a:spcAft>
                    <a:defRPr/>
                  </a:pPr>
                  <a:r>
                    <a:rPr lang="en-GB" sz="1600" b="1" i="1" kern="0" dirty="0" err="1">
                      <a:solidFill>
                        <a:sysClr val="windowText" lastClr="000000"/>
                      </a:solidFill>
                      <a:latin typeface="Calibri"/>
                      <a:cs typeface="+mn-cs"/>
                    </a:rPr>
                    <a:t>i</a:t>
                  </a:r>
                  <a:r>
                    <a:rPr lang="en-GB" sz="1600" b="1" i="1" kern="0" dirty="0" err="1" smtClean="0">
                      <a:solidFill>
                        <a:sysClr val="windowText" lastClr="000000"/>
                      </a:solidFill>
                      <a:latin typeface="Calibri"/>
                      <a:cs typeface="+mn-cs"/>
                    </a:rPr>
                    <a:t>wxxm</a:t>
                  </a:r>
                  <a:endParaRPr lang="en-GB" sz="1600" b="1" i="1" kern="0" dirty="0" smtClean="0">
                    <a:solidFill>
                      <a:sysClr val="windowText" lastClr="000000"/>
                    </a:solidFill>
                    <a:latin typeface="Calibri"/>
                    <a:cs typeface="+mn-cs"/>
                  </a:endParaRPr>
                </a:p>
                <a:p>
                  <a:pPr fontAlgn="auto">
                    <a:spcBef>
                      <a:spcPts val="0"/>
                    </a:spcBef>
                    <a:spcAft>
                      <a:spcPts val="0"/>
                    </a:spcAft>
                    <a:defRPr/>
                  </a:pPr>
                  <a:r>
                    <a:rPr lang="en-GB" sz="1600" b="1" i="1" kern="0" dirty="0" err="1" smtClean="0">
                      <a:solidFill>
                        <a:sysClr val="windowText" lastClr="000000"/>
                      </a:solidFill>
                      <a:latin typeface="Calibri"/>
                      <a:cs typeface="+mn-cs"/>
                    </a:rPr>
                    <a:t>metarSpeci</a:t>
                  </a:r>
                  <a:endParaRPr lang="en-GB" sz="1600" b="1" i="1" kern="0" dirty="0" smtClean="0">
                    <a:solidFill>
                      <a:sysClr val="windowText" lastClr="000000"/>
                    </a:solidFill>
                    <a:latin typeface="Calibri"/>
                    <a:cs typeface="+mn-cs"/>
                  </a:endParaRPr>
                </a:p>
                <a:p>
                  <a:pPr fontAlgn="auto">
                    <a:spcBef>
                      <a:spcPts val="0"/>
                    </a:spcBef>
                    <a:spcAft>
                      <a:spcPts val="0"/>
                    </a:spcAft>
                    <a:defRPr/>
                  </a:pPr>
                  <a:r>
                    <a:rPr lang="en-GB" sz="1600" b="1" i="1" kern="0" dirty="0" err="1" smtClean="0">
                      <a:solidFill>
                        <a:sysClr val="windowText" lastClr="000000"/>
                      </a:solidFill>
                      <a:latin typeface="Calibri"/>
                      <a:cs typeface="+mn-cs"/>
                    </a:rPr>
                    <a:t>Sigmet</a:t>
                  </a:r>
                  <a:endParaRPr lang="en-GB" sz="1600" b="1" i="1" kern="0" dirty="0" smtClean="0">
                    <a:solidFill>
                      <a:sysClr val="windowText" lastClr="000000"/>
                    </a:solidFill>
                    <a:latin typeface="Calibri"/>
                    <a:cs typeface="+mn-cs"/>
                  </a:endParaRPr>
                </a:p>
                <a:p>
                  <a:pPr fontAlgn="auto">
                    <a:spcBef>
                      <a:spcPts val="0"/>
                    </a:spcBef>
                    <a:spcAft>
                      <a:spcPts val="0"/>
                    </a:spcAft>
                    <a:defRPr/>
                  </a:pPr>
                  <a:r>
                    <a:rPr lang="en-GB" sz="1600" b="1" i="1" kern="0" dirty="0" err="1" smtClean="0">
                      <a:solidFill>
                        <a:sysClr val="windowText" lastClr="000000"/>
                      </a:solidFill>
                      <a:latin typeface="Calibri"/>
                      <a:cs typeface="+mn-cs"/>
                    </a:rPr>
                    <a:t>taf</a:t>
                  </a:r>
                  <a:endParaRPr lang="en-GB" sz="1600" b="1" i="1" kern="0" dirty="0">
                    <a:solidFill>
                      <a:sysClr val="windowText" lastClr="000000"/>
                    </a:solidFill>
                    <a:latin typeface="Calibri"/>
                    <a:cs typeface="+mn-cs"/>
                  </a:endParaRPr>
                </a:p>
              </p:txBody>
            </p:sp>
            <p:pic>
              <p:nvPicPr>
                <p:cNvPr id="65"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4273222"/>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5300570" y="4701937"/>
                <a:ext cx="619987" cy="338554"/>
                <a:chOff x="5300570" y="4701937"/>
                <a:chExt cx="619987" cy="338554"/>
              </a:xfrm>
            </p:grpSpPr>
            <p:sp>
              <p:nvSpPr>
                <p:cNvPr id="44" name="Rectangle 43"/>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6" name="Rectangle 45"/>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grpSp>
      <p:pic>
        <p:nvPicPr>
          <p:cNvPr id="51" name="Picture 50" descr="icao-annex3.jpg"/>
          <p:cNvPicPr>
            <a:picLocks noChangeAspect="1"/>
          </p:cNvPicPr>
          <p:nvPr/>
        </p:nvPicPr>
        <p:blipFill>
          <a:blip r:embed="rId6" cstate="print"/>
          <a:stretch>
            <a:fillRect/>
          </a:stretch>
        </p:blipFill>
        <p:spPr>
          <a:xfrm>
            <a:off x="1513506" y="876783"/>
            <a:ext cx="1987040" cy="2577006"/>
          </a:xfrm>
          <a:prstGeom prst="rect">
            <a:avLst/>
          </a:prstGeom>
          <a:noFill/>
          <a:ln w="9525">
            <a:solidFill>
              <a:schemeClr val="tx1"/>
            </a:solidFill>
            <a:miter lim="800000"/>
            <a:headEnd/>
            <a:tailEnd/>
          </a:ln>
          <a:effectLst/>
          <a:scene3d>
            <a:camera prst="perspectiveAbove">
              <a:rot lat="20418987" lon="20962342" rev="216987"/>
            </a:camera>
            <a:lightRig rig="threePt" dir="t"/>
          </a:scene3d>
          <a:sp3d extrusionH="381000" prstMaterial="matte">
            <a:extrusionClr>
              <a:schemeClr val="bg1">
                <a:lumMod val="65000"/>
              </a:schemeClr>
            </a:extrusionClr>
          </a:sp3d>
        </p:spPr>
      </p:pic>
      <p:sp>
        <p:nvSpPr>
          <p:cNvPr id="53" name="Rectangle 52"/>
          <p:cNvSpPr/>
          <p:nvPr/>
        </p:nvSpPr>
        <p:spPr>
          <a:xfrm>
            <a:off x="-642413" y="3042315"/>
            <a:ext cx="2790745" cy="338554"/>
          </a:xfrm>
          <a:prstGeom prst="rect">
            <a:avLst/>
          </a:prstGeom>
        </p:spPr>
        <p:txBody>
          <a:bodyPr wrap="square">
            <a:spAutoFit/>
          </a:bodyPr>
          <a:lstStyle/>
          <a:p>
            <a:pPr algn="ctr" fontAlgn="auto">
              <a:spcBef>
                <a:spcPts val="0"/>
              </a:spcBef>
              <a:spcAft>
                <a:spcPts val="1200"/>
              </a:spcAft>
              <a:defRPr/>
            </a:pPr>
            <a:r>
              <a:rPr lang="en-GB" sz="1600" b="1" i="1" kern="0" dirty="0">
                <a:solidFill>
                  <a:srgbClr val="595959"/>
                </a:solidFill>
                <a:latin typeface="+mn-lt"/>
                <a:ea typeface="Times New Roman"/>
                <a:cs typeface="+mn-cs"/>
              </a:rPr>
              <a:t>« </a:t>
            </a:r>
            <a:r>
              <a:rPr lang="en-GB" sz="1600" b="1" i="1" kern="0" dirty="0" smtClean="0">
                <a:solidFill>
                  <a:srgbClr val="595959"/>
                </a:solidFill>
                <a:latin typeface="+mn-lt"/>
                <a:ea typeface="Times New Roman"/>
                <a:cs typeface="+mn-cs"/>
              </a:rPr>
              <a:t>formalised as </a:t>
            </a:r>
            <a:r>
              <a:rPr lang="en-GB" sz="1600" b="1" i="1" kern="0" dirty="0">
                <a:solidFill>
                  <a:srgbClr val="595959"/>
                </a:solidFill>
                <a:latin typeface="+mn-lt"/>
                <a:ea typeface="Times New Roman"/>
                <a:cs typeface="+mn-cs"/>
              </a:rPr>
              <a:t>»</a:t>
            </a:r>
          </a:p>
        </p:txBody>
      </p:sp>
      <p:sp>
        <p:nvSpPr>
          <p:cNvPr id="56" name="Rectangle 55"/>
          <p:cNvSpPr/>
          <p:nvPr/>
        </p:nvSpPr>
        <p:spPr>
          <a:xfrm>
            <a:off x="3489127" y="1682044"/>
            <a:ext cx="2795925" cy="1264356"/>
          </a:xfrm>
          <a:prstGeom prst="rect">
            <a:avLst/>
          </a:prstGeom>
          <a:gradFill>
            <a:gsLst>
              <a:gs pos="32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5153557" y="1198219"/>
            <a:ext cx="3828606" cy="1077218"/>
          </a:xfrm>
          <a:prstGeom prst="rect">
            <a:avLst/>
          </a:prstGeom>
        </p:spPr>
        <p:txBody>
          <a:bodyPr wrap="square">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lgn="r" fontAlgn="auto">
              <a:spcBef>
                <a:spcPts val="0"/>
              </a:spcBef>
              <a:spcAft>
                <a:spcPts val="1200"/>
              </a:spcAft>
              <a:defRPr/>
            </a:pPr>
            <a:r>
              <a:rPr lang="en-GB" sz="1800" b="1" i="1" kern="0" dirty="0" smtClean="0">
                <a:solidFill>
                  <a:srgbClr val="595959"/>
                </a:solidFill>
                <a:latin typeface="+mn-lt"/>
                <a:ea typeface="Times New Roman"/>
              </a:rPr>
              <a:t>Formal representation of ICAO Annex 3 reports as UML model:</a:t>
            </a:r>
          </a:p>
          <a:p>
            <a:pPr algn="r" fontAlgn="auto">
              <a:spcBef>
                <a:spcPts val="0"/>
              </a:spcBef>
              <a:spcAft>
                <a:spcPts val="1200"/>
              </a:spcAft>
              <a:defRPr/>
            </a:pPr>
            <a:r>
              <a:rPr lang="en-GB" sz="1800" i="1" kern="0" dirty="0" smtClean="0">
                <a:solidFill>
                  <a:srgbClr val="595959"/>
                </a:solidFill>
                <a:latin typeface="+mn-lt"/>
                <a:ea typeface="Times New Roman"/>
              </a:rPr>
              <a:t>TAF, </a:t>
            </a:r>
            <a:r>
              <a:rPr lang="en-GB" sz="1800" b="1" i="1" kern="0" dirty="0" smtClean="0">
                <a:solidFill>
                  <a:srgbClr val="595959"/>
                </a:solidFill>
                <a:latin typeface="+mn-lt"/>
                <a:ea typeface="Times New Roman"/>
              </a:rPr>
              <a:t>METAR/SPECI and </a:t>
            </a:r>
            <a:r>
              <a:rPr lang="en-GB" sz="1800" i="1" kern="0" dirty="0" smtClean="0">
                <a:solidFill>
                  <a:srgbClr val="595959"/>
                </a:solidFill>
                <a:latin typeface="+mn-lt"/>
                <a:ea typeface="Times New Roman"/>
              </a:rPr>
              <a:t>SIGMET</a:t>
            </a:r>
            <a:endParaRPr lang="en-GB" sz="1800" b="1" i="1" kern="0" dirty="0">
              <a:solidFill>
                <a:srgbClr val="595959"/>
              </a:solidFill>
              <a:latin typeface="+mn-lt"/>
              <a:ea typeface="Times New Roman"/>
            </a:endParaRPr>
          </a:p>
        </p:txBody>
      </p:sp>
    </p:spTree>
    <p:extLst>
      <p:ext uri="{BB962C8B-B14F-4D97-AF65-F5344CB8AC3E}">
        <p14:creationId xmlns:p14="http://schemas.microsoft.com/office/powerpoint/2010/main" val="253791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bwMode="auto">
          <a:xfrm>
            <a:off x="91741" y="3798944"/>
            <a:ext cx="3600583" cy="2850706"/>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24" name="Group 23"/>
          <p:cNvGrpSpPr/>
          <p:nvPr/>
        </p:nvGrpSpPr>
        <p:grpSpPr>
          <a:xfrm>
            <a:off x="6789230" y="3887440"/>
            <a:ext cx="2105599" cy="1050389"/>
            <a:chOff x="6789230" y="4072640"/>
            <a:chExt cx="2105599" cy="1050389"/>
          </a:xfrm>
        </p:grpSpPr>
        <p:sp>
          <p:nvSpPr>
            <p:cNvPr id="55" name="Rectangle 54"/>
            <p:cNvSpPr/>
            <p:nvPr/>
          </p:nvSpPr>
          <p:spPr bwMode="auto">
            <a:xfrm>
              <a:off x="6789230" y="4072640"/>
              <a:ext cx="2105599" cy="1050389"/>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smtClean="0">
                  <a:solidFill>
                    <a:sysClr val="windowText" lastClr="000000"/>
                  </a:solidFill>
                  <a:latin typeface="+mn-lt"/>
                  <a:cs typeface="+mn-cs"/>
                </a:rPr>
                <a:t>TAF</a:t>
              </a:r>
            </a:p>
            <a:p>
              <a:pPr fontAlgn="auto">
                <a:spcBef>
                  <a:spcPts val="0"/>
                </a:spcBef>
                <a:spcAft>
                  <a:spcPts val="0"/>
                </a:spcAft>
                <a:defRPr/>
              </a:pPr>
              <a:r>
                <a:rPr lang="fr-FR" sz="1600" b="1" i="1" kern="0" dirty="0" smtClean="0">
                  <a:solidFill>
                    <a:sysClr val="windowText" lastClr="000000"/>
                  </a:solidFill>
                  <a:latin typeface="+mn-lt"/>
                  <a:cs typeface="+mn-cs"/>
                </a:rPr>
                <a:t>METAR/SPECI</a:t>
              </a:r>
            </a:p>
            <a:p>
              <a:pPr fontAlgn="auto">
                <a:spcBef>
                  <a:spcPts val="0"/>
                </a:spcBef>
                <a:spcAft>
                  <a:spcPts val="0"/>
                </a:spcAft>
                <a:defRPr/>
              </a:pPr>
              <a:r>
                <a:rPr lang="fr-FR" sz="1600" b="1" i="1" kern="0" dirty="0" smtClean="0">
                  <a:solidFill>
                    <a:sysClr val="windowText" lastClr="000000"/>
                  </a:solidFill>
                  <a:latin typeface="+mn-lt"/>
                  <a:cs typeface="+mn-cs"/>
                </a:rPr>
                <a:t>SIGMET</a:t>
              </a:r>
              <a:endParaRPr lang="en-GB" sz="1600" b="1" i="1" kern="0" dirty="0">
                <a:solidFill>
                  <a:sysClr val="windowText" lastClr="000000"/>
                </a:solidFill>
                <a:latin typeface="Calibri"/>
                <a:cs typeface="+mn-cs"/>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707" y="4237002"/>
              <a:ext cx="714605" cy="714605"/>
            </a:xfrm>
            <a:prstGeom prst="rect">
              <a:avLst/>
            </a:prstGeom>
          </p:spPr>
        </p:pic>
      </p:grp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11</a:t>
            </a:fld>
            <a:endParaRPr lang="en-GB"/>
          </a:p>
        </p:txBody>
      </p:sp>
      <p:sp>
        <p:nvSpPr>
          <p:cNvPr id="25" name="Rectangle 24"/>
          <p:cNvSpPr/>
          <p:nvPr/>
        </p:nvSpPr>
        <p:spPr>
          <a:xfrm>
            <a:off x="3494306" y="1814338"/>
            <a:ext cx="2790745" cy="984885"/>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ICAO Annex 3 / WMO No. 49 II</a:t>
            </a:r>
          </a:p>
          <a:p>
            <a:pPr algn="ctr" fontAlgn="auto">
              <a:spcBef>
                <a:spcPts val="0"/>
              </a:spcBef>
              <a:spcAft>
                <a:spcPts val="1200"/>
              </a:spcAft>
              <a:defRPr/>
            </a:pPr>
            <a:r>
              <a:rPr lang="en-GB" sz="1600" b="1" i="1" kern="0" dirty="0" smtClean="0">
                <a:latin typeface="+mn-lt"/>
                <a:ea typeface="Times New Roman"/>
                <a:cs typeface="+mn-cs"/>
              </a:rPr>
              <a:t>Meteorological Service for International Air Navigation</a:t>
            </a:r>
            <a:endParaRPr lang="en-GB" sz="1600" b="1" i="1" kern="0" dirty="0">
              <a:latin typeface="+mn-lt"/>
              <a:ea typeface="Times New Roman"/>
              <a:cs typeface="+mn-cs"/>
            </a:endParaRPr>
          </a:p>
        </p:txBody>
      </p:sp>
      <p:cxnSp>
        <p:nvCxnSpPr>
          <p:cNvPr id="32791" name="Straight Arrow Connector 83"/>
          <p:cNvCxnSpPr>
            <a:cxnSpLocks noChangeShapeType="1"/>
            <a:stCxn id="55" idx="1"/>
            <a:endCxn id="62" idx="3"/>
          </p:cNvCxnSpPr>
          <p:nvPr/>
        </p:nvCxnSpPr>
        <p:spPr bwMode="auto">
          <a:xfrm flipH="1" flipV="1">
            <a:off x="6084110" y="4407753"/>
            <a:ext cx="705120" cy="4882"/>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45" name="Rectangle 44"/>
          <p:cNvSpPr/>
          <p:nvPr/>
        </p:nvSpPr>
        <p:spPr bwMode="auto">
          <a:xfrm rot="16200000">
            <a:off x="6032086" y="4265520"/>
            <a:ext cx="1098378"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conforms to »</a:t>
            </a:r>
            <a:endParaRPr lang="en-GB" sz="1100" b="1" dirty="0">
              <a:latin typeface="+mn-lt"/>
              <a:cs typeface="+mn-cs"/>
            </a:endParaRPr>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Simple Aeronautical Features (SAF)</a:t>
            </a:r>
            <a:endParaRPr lang="en-GB" sz="2400" dirty="0">
              <a:solidFill>
                <a:srgbClr val="000000"/>
              </a:solidFill>
              <a:latin typeface="Arial" pitchFamily="34" charset="0"/>
              <a:ea typeface="ＭＳ Ｐゴシック" pitchFamily="34" charset="-128"/>
            </a:endParaRPr>
          </a:p>
        </p:txBody>
      </p:sp>
      <p:sp>
        <p:nvSpPr>
          <p:cNvPr id="52" name="Rectangle 51"/>
          <p:cNvSpPr/>
          <p:nvPr/>
        </p:nvSpPr>
        <p:spPr bwMode="auto">
          <a:xfrm>
            <a:off x="3955757" y="3488070"/>
            <a:ext cx="2329295" cy="3161579"/>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0" name="Group 29"/>
          <p:cNvGrpSpPr/>
          <p:nvPr/>
        </p:nvGrpSpPr>
        <p:grpSpPr>
          <a:xfrm>
            <a:off x="210808" y="3944949"/>
            <a:ext cx="3278319" cy="916139"/>
            <a:chOff x="888567" y="3183375"/>
            <a:chExt cx="3278319" cy="916139"/>
          </a:xfrm>
        </p:grpSpPr>
        <p:sp>
          <p:nvSpPr>
            <p:cNvPr id="15" name="Rectangle 14"/>
            <p:cNvSpPr/>
            <p:nvPr/>
          </p:nvSpPr>
          <p:spPr bwMode="auto">
            <a:xfrm>
              <a:off x="937549" y="3183375"/>
              <a:ext cx="3229337"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r>
                <a:rPr lang="fr-FR" sz="1600" b="1" i="1" kern="0" dirty="0" smtClean="0">
                  <a:solidFill>
                    <a:sysClr val="windowText" lastClr="000000"/>
                  </a:solidFill>
                  <a:latin typeface="+mn-lt"/>
                  <a:cs typeface="+mn-cs"/>
                </a:rPr>
                <a:t>ICAO </a:t>
              </a:r>
              <a:r>
                <a:rPr lang="fr-FR" sz="1600" b="1" i="1" kern="0" dirty="0" err="1" smtClean="0">
                  <a:solidFill>
                    <a:sysClr val="windowText" lastClr="000000"/>
                  </a:solidFill>
                  <a:latin typeface="+mn-lt"/>
                  <a:cs typeface="+mn-cs"/>
                </a:rPr>
                <a:t>Weather</a:t>
              </a:r>
              <a:r>
                <a:rPr lang="fr-FR" sz="1600" b="1" i="1" kern="0" dirty="0" smtClean="0">
                  <a:solidFill>
                    <a:sysClr val="windowText" lastClr="000000"/>
                  </a:solidFill>
                  <a:latin typeface="+mn-lt"/>
                  <a:cs typeface="+mn-cs"/>
                </a:rPr>
                <a:t> Information</a:t>
              </a:r>
            </a:p>
            <a:p>
              <a:pPr algn="r" fontAlgn="auto">
                <a:spcBef>
                  <a:spcPts val="0"/>
                </a:spcBef>
                <a:spcAft>
                  <a:spcPts val="0"/>
                </a:spcAft>
                <a:defRPr/>
              </a:pPr>
              <a:r>
                <a:rPr lang="fr-FR" sz="1600" b="1" i="1" kern="0" dirty="0" smtClean="0">
                  <a:solidFill>
                    <a:sysClr val="windowText" lastClr="000000"/>
                  </a:solidFill>
                  <a:latin typeface="+mn-lt"/>
                  <a:cs typeface="+mn-cs"/>
                </a:rPr>
                <a:t>Exchange Model</a:t>
              </a:r>
              <a:endParaRPr lang="en-GB" sz="1600" b="1" i="1" kern="0" dirty="0">
                <a:solidFill>
                  <a:sysClr val="windowText" lastClr="000000"/>
                </a:solidFill>
                <a:latin typeface="Calibri"/>
                <a:cs typeface="+mn-cs"/>
              </a:endParaRPr>
            </a:p>
          </p:txBody>
        </p:sp>
        <p:pic>
          <p:nvPicPr>
            <p:cNvPr id="3278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984"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888567"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a:t>
              </a:r>
              <a:endParaRPr lang="en-GB" sz="1600" b="1" i="1" kern="0" dirty="0">
                <a:latin typeface="+mn-lt"/>
                <a:ea typeface="Times New Roman"/>
                <a:cs typeface="+mn-cs"/>
              </a:endParaRPr>
            </a:p>
          </p:txBody>
        </p:sp>
      </p:grpSp>
      <p:cxnSp>
        <p:nvCxnSpPr>
          <p:cNvPr id="69" name="Straight Arrow Connector 83"/>
          <p:cNvCxnSpPr>
            <a:cxnSpLocks noChangeShapeType="1"/>
            <a:stCxn id="62" idx="1"/>
            <a:endCxn id="15" idx="3"/>
          </p:cNvCxnSpPr>
          <p:nvPr/>
        </p:nvCxnSpPr>
        <p:spPr bwMode="auto">
          <a:xfrm flipH="1" flipV="1">
            <a:off x="3489127" y="4397231"/>
            <a:ext cx="677759" cy="10522"/>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64" name="Rectangle 63"/>
          <p:cNvSpPr/>
          <p:nvPr/>
        </p:nvSpPr>
        <p:spPr bwMode="auto">
          <a:xfrm rot="16200000">
            <a:off x="3380921" y="4283788"/>
            <a:ext cx="1149674"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derived from »</a:t>
            </a:r>
            <a:endParaRPr lang="en-GB" sz="1100" b="1" dirty="0">
              <a:latin typeface="+mn-lt"/>
              <a:cs typeface="+mn-cs"/>
            </a:endParaRPr>
          </a:p>
        </p:txBody>
      </p:sp>
      <p:cxnSp>
        <p:nvCxnSpPr>
          <p:cNvPr id="75" name="Straight Arrow Connector 83"/>
          <p:cNvCxnSpPr>
            <a:cxnSpLocks noChangeShapeType="1"/>
            <a:stCxn id="62" idx="2"/>
            <a:endCxn id="73" idx="0"/>
          </p:cNvCxnSpPr>
          <p:nvPr/>
        </p:nvCxnSpPr>
        <p:spPr bwMode="auto">
          <a:xfrm>
            <a:off x="5125498" y="5154189"/>
            <a:ext cx="0" cy="458248"/>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78" name="Rectangle 77"/>
          <p:cNvSpPr/>
          <p:nvPr/>
        </p:nvSpPr>
        <p:spPr bwMode="auto">
          <a:xfrm>
            <a:off x="4715209" y="5217783"/>
            <a:ext cx="851515"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imports »</a:t>
            </a:r>
            <a:endParaRPr lang="en-GB" sz="1100" b="1" dirty="0">
              <a:latin typeface="+mn-lt"/>
              <a:cs typeface="+mn-cs"/>
            </a:endParaRPr>
          </a:p>
        </p:txBody>
      </p:sp>
      <p:grpSp>
        <p:nvGrpSpPr>
          <p:cNvPr id="79" name="Group 78"/>
          <p:cNvGrpSpPr/>
          <p:nvPr/>
        </p:nvGrpSpPr>
        <p:grpSpPr>
          <a:xfrm>
            <a:off x="212148" y="5589287"/>
            <a:ext cx="3278319" cy="916139"/>
            <a:chOff x="888567" y="3183375"/>
            <a:chExt cx="3278319" cy="916139"/>
          </a:xfrm>
        </p:grpSpPr>
        <p:sp>
          <p:nvSpPr>
            <p:cNvPr id="80" name="Rectangle 79"/>
            <p:cNvSpPr/>
            <p:nvPr/>
          </p:nvSpPr>
          <p:spPr bwMode="auto">
            <a:xfrm>
              <a:off x="937549" y="3183375"/>
              <a:ext cx="3229337"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r>
                <a:rPr lang="fr-FR" sz="1600" b="1" i="1" kern="0" dirty="0" smtClean="0">
                  <a:solidFill>
                    <a:sysClr val="windowText" lastClr="000000"/>
                  </a:solidFill>
                  <a:latin typeface="+mn-lt"/>
                  <a:cs typeface="+mn-cs"/>
                </a:rPr>
                <a:t>Simple Aviation </a:t>
              </a:r>
              <a:r>
                <a:rPr lang="fr-FR" sz="1600" b="1" i="1" kern="0" dirty="0" err="1" smtClean="0">
                  <a:solidFill>
                    <a:sysClr val="windowText" lastClr="000000"/>
                  </a:solidFill>
                  <a:latin typeface="+mn-lt"/>
                  <a:cs typeface="+mn-cs"/>
                </a:rPr>
                <a:t>Features</a:t>
              </a:r>
              <a:endParaRPr lang="en-GB" sz="1600" b="1" i="1" kern="0" dirty="0">
                <a:solidFill>
                  <a:sysClr val="windowText" lastClr="000000"/>
                </a:solidFill>
                <a:latin typeface="Calibri"/>
                <a:cs typeface="+mn-cs"/>
              </a:endParaRPr>
            </a:p>
          </p:txBody>
        </p:sp>
        <p:pic>
          <p:nvPicPr>
            <p:cNvPr id="8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984"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888567"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SAF</a:t>
              </a:r>
              <a:endParaRPr lang="en-GB" sz="1600" b="1" i="1" kern="0" dirty="0">
                <a:latin typeface="+mn-lt"/>
                <a:ea typeface="Times New Roman"/>
                <a:cs typeface="+mn-cs"/>
              </a:endParaRPr>
            </a:p>
          </p:txBody>
        </p:sp>
      </p:grpSp>
      <p:cxnSp>
        <p:nvCxnSpPr>
          <p:cNvPr id="83" name="Straight Arrow Connector 83"/>
          <p:cNvCxnSpPr>
            <a:cxnSpLocks noChangeShapeType="1"/>
            <a:stCxn id="15" idx="2"/>
            <a:endCxn id="80" idx="0"/>
          </p:cNvCxnSpPr>
          <p:nvPr/>
        </p:nvCxnSpPr>
        <p:spPr bwMode="auto">
          <a:xfrm>
            <a:off x="1874459" y="4849513"/>
            <a:ext cx="1340" cy="739774"/>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84" name="Rectangle 83"/>
          <p:cNvSpPr/>
          <p:nvPr/>
        </p:nvSpPr>
        <p:spPr bwMode="auto">
          <a:xfrm>
            <a:off x="1448700" y="4999622"/>
            <a:ext cx="851515"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imports »</a:t>
            </a:r>
            <a:endParaRPr lang="en-GB" sz="1100" b="1" dirty="0">
              <a:latin typeface="+mn-lt"/>
              <a:cs typeface="+mn-cs"/>
            </a:endParaRPr>
          </a:p>
        </p:txBody>
      </p:sp>
      <p:cxnSp>
        <p:nvCxnSpPr>
          <p:cNvPr id="88" name="Straight Arrow Connector 83"/>
          <p:cNvCxnSpPr>
            <a:cxnSpLocks noChangeShapeType="1"/>
            <a:stCxn id="73" idx="1"/>
            <a:endCxn id="80" idx="3"/>
          </p:cNvCxnSpPr>
          <p:nvPr/>
        </p:nvCxnSpPr>
        <p:spPr bwMode="auto">
          <a:xfrm flipH="1" flipV="1">
            <a:off x="3490467" y="6041569"/>
            <a:ext cx="676419" cy="145"/>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89" name="Rectangle 88"/>
          <p:cNvSpPr/>
          <p:nvPr/>
        </p:nvSpPr>
        <p:spPr bwMode="auto">
          <a:xfrm rot="16200000">
            <a:off x="3383974" y="5944007"/>
            <a:ext cx="1149674"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derived from »</a:t>
            </a:r>
            <a:endParaRPr lang="en-GB" sz="1100" b="1" dirty="0">
              <a:latin typeface="+mn-lt"/>
              <a:cs typeface="+mn-cs"/>
            </a:endParaRPr>
          </a:p>
        </p:txBody>
      </p:sp>
      <p:sp>
        <p:nvSpPr>
          <p:cNvPr id="94" name="Curved Left Arrow 93"/>
          <p:cNvSpPr/>
          <p:nvPr/>
        </p:nvSpPr>
        <p:spPr>
          <a:xfrm rot="13324036" flipV="1">
            <a:off x="985455" y="1295903"/>
            <a:ext cx="1319022" cy="2975061"/>
          </a:xfrm>
          <a:prstGeom prst="curvedLeftArrow">
            <a:avLst/>
          </a:prstGeom>
          <a:gradFill>
            <a:gsLst>
              <a:gs pos="0">
                <a:srgbClr val="4F81BD">
                  <a:lumMod val="75000"/>
                  <a:alpha val="20000"/>
                </a:srgbClr>
              </a:gs>
              <a:gs pos="100000">
                <a:srgbClr val="1F497D">
                  <a:lumMod val="60000"/>
                  <a:lumOff val="40000"/>
                  <a:alpha val="10000"/>
                </a:srgbClr>
              </a:gs>
            </a:gsLst>
            <a:lin ang="16200000" scaled="0"/>
          </a:gradFill>
          <a:ln w="12700" cap="flat" cmpd="sng" algn="ctr">
            <a:gradFill>
              <a:gsLst>
                <a:gs pos="0">
                  <a:sysClr val="window" lastClr="FFFFFF"/>
                </a:gs>
                <a:gs pos="100000">
                  <a:srgbClr val="4F81BD">
                    <a:lumMod val="75000"/>
                  </a:srgbClr>
                </a:gs>
              </a:gsLst>
              <a:lin ang="5400000" scaled="0"/>
            </a:gra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algn="r" eaLnBrk="1" fontAlgn="auto" hangingPunct="1">
              <a:lnSpc>
                <a:spcPct val="85000"/>
              </a:lnSpc>
              <a:spcBef>
                <a:spcPts val="0"/>
              </a:spcBef>
              <a:spcAft>
                <a:spcPts val="0"/>
              </a:spcAft>
              <a:defRPr/>
            </a:pPr>
            <a:endParaRPr lang="en-GB" sz="5400" b="0" kern="0">
              <a:solidFill>
                <a:srgbClr val="FFFFFF"/>
              </a:solidFill>
              <a:latin typeface="Arial" charset="0"/>
            </a:endParaRPr>
          </a:p>
        </p:txBody>
      </p:sp>
      <p:grpSp>
        <p:nvGrpSpPr>
          <p:cNvPr id="50" name="Group 49"/>
          <p:cNvGrpSpPr/>
          <p:nvPr/>
        </p:nvGrpSpPr>
        <p:grpSpPr>
          <a:xfrm>
            <a:off x="4166886" y="3661317"/>
            <a:ext cx="1917224" cy="1492872"/>
            <a:chOff x="4166886" y="3661317"/>
            <a:chExt cx="1917224" cy="1492872"/>
          </a:xfrm>
        </p:grpSpPr>
        <p:grpSp>
          <p:nvGrpSpPr>
            <p:cNvPr id="26" name="Group 25"/>
            <p:cNvGrpSpPr/>
            <p:nvPr/>
          </p:nvGrpSpPr>
          <p:grpSpPr>
            <a:xfrm>
              <a:off x="4166886" y="3661317"/>
              <a:ext cx="1917224" cy="1492872"/>
              <a:chOff x="4166886" y="3869667"/>
              <a:chExt cx="1917224" cy="1492872"/>
            </a:xfrm>
          </p:grpSpPr>
          <p:sp>
            <p:nvSpPr>
              <p:cNvPr id="62" name="Rectangle 61"/>
              <p:cNvSpPr/>
              <p:nvPr/>
            </p:nvSpPr>
            <p:spPr bwMode="auto">
              <a:xfrm>
                <a:off x="4166886" y="3869667"/>
                <a:ext cx="1917224" cy="149287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err="1" smtClean="0">
                    <a:solidFill>
                      <a:sysClr val="windowText" lastClr="000000"/>
                    </a:solidFill>
                    <a:latin typeface="+mn-lt"/>
                    <a:cs typeface="+mn-cs"/>
                  </a:rPr>
                  <a:t>common</a:t>
                </a:r>
                <a:endParaRPr lang="fr-FR" sz="1600" b="1" i="1" kern="0" dirty="0" smtClean="0">
                  <a:solidFill>
                    <a:sysClr val="windowText" lastClr="000000"/>
                  </a:solidFill>
                  <a:latin typeface="+mn-lt"/>
                  <a:cs typeface="+mn-cs"/>
                </a:endParaRPr>
              </a:p>
              <a:p>
                <a:pPr fontAlgn="auto">
                  <a:spcBef>
                    <a:spcPts val="0"/>
                  </a:spcBef>
                  <a:spcAft>
                    <a:spcPts val="0"/>
                  </a:spcAft>
                  <a:defRPr/>
                </a:pPr>
                <a:r>
                  <a:rPr lang="en-GB" sz="1600" b="1" i="1" kern="0" dirty="0" err="1" smtClean="0">
                    <a:solidFill>
                      <a:sysClr val="windowText" lastClr="000000"/>
                    </a:solidFill>
                    <a:latin typeface="Calibri"/>
                    <a:cs typeface="+mn-cs"/>
                  </a:rPr>
                  <a:t>dataTypes</a:t>
                </a:r>
                <a:endParaRPr lang="en-GB" sz="1600" b="1" i="1" kern="0" dirty="0" smtClean="0">
                  <a:solidFill>
                    <a:sysClr val="windowText" lastClr="000000"/>
                  </a:solidFill>
                  <a:latin typeface="Calibri"/>
                  <a:cs typeface="+mn-cs"/>
                </a:endParaRPr>
              </a:p>
              <a:p>
                <a:pPr fontAlgn="auto">
                  <a:spcBef>
                    <a:spcPts val="0"/>
                  </a:spcBef>
                  <a:spcAft>
                    <a:spcPts val="0"/>
                  </a:spcAft>
                  <a:defRPr/>
                </a:pPr>
                <a:r>
                  <a:rPr lang="en-GB" sz="1600" b="1" i="1" kern="0" dirty="0" err="1">
                    <a:solidFill>
                      <a:sysClr val="windowText" lastClr="000000"/>
                    </a:solidFill>
                    <a:latin typeface="Calibri"/>
                    <a:cs typeface="+mn-cs"/>
                  </a:rPr>
                  <a:t>i</a:t>
                </a:r>
                <a:r>
                  <a:rPr lang="en-GB" sz="1600" b="1" i="1" kern="0" dirty="0" err="1" smtClean="0">
                    <a:solidFill>
                      <a:sysClr val="windowText" lastClr="000000"/>
                    </a:solidFill>
                    <a:latin typeface="Calibri"/>
                    <a:cs typeface="+mn-cs"/>
                  </a:rPr>
                  <a:t>wxxm</a:t>
                </a:r>
                <a:endParaRPr lang="en-GB" sz="1600" b="1" i="1" kern="0" dirty="0" smtClean="0">
                  <a:solidFill>
                    <a:sysClr val="windowText" lastClr="000000"/>
                  </a:solidFill>
                  <a:latin typeface="Calibri"/>
                  <a:cs typeface="+mn-cs"/>
                </a:endParaRPr>
              </a:p>
              <a:p>
                <a:pPr fontAlgn="auto">
                  <a:spcBef>
                    <a:spcPts val="0"/>
                  </a:spcBef>
                  <a:spcAft>
                    <a:spcPts val="0"/>
                  </a:spcAft>
                  <a:defRPr/>
                </a:pPr>
                <a:r>
                  <a:rPr lang="en-GB" sz="1600" b="1" i="1" kern="0" dirty="0" err="1" smtClean="0">
                    <a:solidFill>
                      <a:sysClr val="windowText" lastClr="000000"/>
                    </a:solidFill>
                    <a:latin typeface="Calibri"/>
                    <a:cs typeface="+mn-cs"/>
                  </a:rPr>
                  <a:t>metarSpeci</a:t>
                </a:r>
                <a:endParaRPr lang="en-GB" sz="1600" b="1" i="1" kern="0" dirty="0" smtClean="0">
                  <a:solidFill>
                    <a:sysClr val="windowText" lastClr="000000"/>
                  </a:solidFill>
                  <a:latin typeface="Calibri"/>
                  <a:cs typeface="+mn-cs"/>
                </a:endParaRPr>
              </a:p>
              <a:p>
                <a:pPr fontAlgn="auto">
                  <a:spcBef>
                    <a:spcPts val="0"/>
                  </a:spcBef>
                  <a:spcAft>
                    <a:spcPts val="0"/>
                  </a:spcAft>
                  <a:defRPr/>
                </a:pPr>
                <a:r>
                  <a:rPr lang="en-GB" sz="1600" b="1" i="1" kern="0" dirty="0" err="1" smtClean="0">
                    <a:solidFill>
                      <a:sysClr val="windowText" lastClr="000000"/>
                    </a:solidFill>
                    <a:latin typeface="Calibri"/>
                    <a:cs typeface="+mn-cs"/>
                  </a:rPr>
                  <a:t>Sigmet</a:t>
                </a:r>
                <a:endParaRPr lang="en-GB" sz="1600" b="1" i="1" kern="0" dirty="0" smtClean="0">
                  <a:solidFill>
                    <a:sysClr val="windowText" lastClr="000000"/>
                  </a:solidFill>
                  <a:latin typeface="Calibri"/>
                  <a:cs typeface="+mn-cs"/>
                </a:endParaRPr>
              </a:p>
              <a:p>
                <a:pPr fontAlgn="auto">
                  <a:spcBef>
                    <a:spcPts val="0"/>
                  </a:spcBef>
                  <a:spcAft>
                    <a:spcPts val="0"/>
                  </a:spcAft>
                  <a:defRPr/>
                </a:pPr>
                <a:r>
                  <a:rPr lang="en-GB" sz="1600" b="1" i="1" kern="0" dirty="0" err="1" smtClean="0">
                    <a:solidFill>
                      <a:sysClr val="windowText" lastClr="000000"/>
                    </a:solidFill>
                    <a:latin typeface="Calibri"/>
                    <a:cs typeface="+mn-cs"/>
                  </a:rPr>
                  <a:t>taf</a:t>
                </a:r>
                <a:endParaRPr lang="en-GB" sz="1600" b="1" i="1" kern="0" dirty="0">
                  <a:solidFill>
                    <a:sysClr val="windowText" lastClr="000000"/>
                  </a:solidFill>
                  <a:latin typeface="Calibri"/>
                  <a:cs typeface="+mn-cs"/>
                </a:endParaRPr>
              </a:p>
            </p:txBody>
          </p:sp>
          <p:pic>
            <p:nvPicPr>
              <p:cNvPr id="65" name="Picture 2" descr="http://findicons.com/files/icons/1915/xml_docs/128/xs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111" y="4273222"/>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5300570" y="4701937"/>
              <a:ext cx="619987" cy="338554"/>
              <a:chOff x="5300570" y="4701937"/>
              <a:chExt cx="619987" cy="338554"/>
            </a:xfrm>
          </p:grpSpPr>
          <p:sp>
            <p:nvSpPr>
              <p:cNvPr id="44" name="Rectangle 43"/>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6" name="Rectangle 45"/>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grpSp>
        <p:nvGrpSpPr>
          <p:cNvPr id="49" name="Group 48"/>
          <p:cNvGrpSpPr/>
          <p:nvPr/>
        </p:nvGrpSpPr>
        <p:grpSpPr>
          <a:xfrm>
            <a:off x="4166886" y="5611281"/>
            <a:ext cx="1917224" cy="980774"/>
            <a:chOff x="4166886" y="5611281"/>
            <a:chExt cx="1917224" cy="980774"/>
          </a:xfrm>
        </p:grpSpPr>
        <p:sp>
          <p:nvSpPr>
            <p:cNvPr id="73" name="Rectangle 72"/>
            <p:cNvSpPr/>
            <p:nvPr/>
          </p:nvSpPr>
          <p:spPr bwMode="auto">
            <a:xfrm>
              <a:off x="4166886" y="5612437"/>
              <a:ext cx="1917224" cy="85855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en-GB" sz="1600" b="1" i="1" kern="0" dirty="0" err="1" smtClean="0">
                  <a:solidFill>
                    <a:sysClr val="windowText" lastClr="000000"/>
                  </a:solidFill>
                  <a:latin typeface="+mn-lt"/>
                  <a:cs typeface="+mn-cs"/>
                </a:rPr>
                <a:t>saf</a:t>
              </a:r>
              <a:endParaRPr lang="en-GB" sz="1600" b="1" i="1" kern="0" dirty="0">
                <a:solidFill>
                  <a:sysClr val="windowText" lastClr="000000"/>
                </a:solidFill>
                <a:latin typeface="Calibri"/>
                <a:cs typeface="+mn-cs"/>
              </a:endParaRPr>
            </a:p>
          </p:txBody>
        </p:sp>
        <p:grpSp>
          <p:nvGrpSpPr>
            <p:cNvPr id="48" name="Group 47"/>
            <p:cNvGrpSpPr/>
            <p:nvPr/>
          </p:nvGrpSpPr>
          <p:grpSpPr>
            <a:xfrm>
              <a:off x="5270111" y="5611281"/>
              <a:ext cx="680907" cy="980774"/>
              <a:chOff x="5270111" y="5698833"/>
              <a:chExt cx="680907" cy="980774"/>
            </a:xfrm>
          </p:grpSpPr>
          <p:pic>
            <p:nvPicPr>
              <p:cNvPr id="74" name="Picture 2" descr="http://findicons.com/files/icons/1915/xml_docs/128/xs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 name="Group 98"/>
              <p:cNvGrpSpPr/>
              <p:nvPr/>
            </p:nvGrpSpPr>
            <p:grpSpPr>
              <a:xfrm>
                <a:off x="5300568" y="6341053"/>
                <a:ext cx="619987" cy="338554"/>
                <a:chOff x="5300570" y="4701937"/>
                <a:chExt cx="619987" cy="338554"/>
              </a:xfrm>
            </p:grpSpPr>
            <p:sp>
              <p:nvSpPr>
                <p:cNvPr id="100" name="Rectangle 99"/>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1" name="Rectangle 100"/>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grpSp>
      <p:pic>
        <p:nvPicPr>
          <p:cNvPr id="51" name="Picture 50" descr="icao-annex3.jpg"/>
          <p:cNvPicPr>
            <a:picLocks noChangeAspect="1"/>
          </p:cNvPicPr>
          <p:nvPr/>
        </p:nvPicPr>
        <p:blipFill>
          <a:blip r:embed="rId6" cstate="print"/>
          <a:stretch>
            <a:fillRect/>
          </a:stretch>
        </p:blipFill>
        <p:spPr>
          <a:xfrm>
            <a:off x="1513506" y="876783"/>
            <a:ext cx="1987040" cy="2577006"/>
          </a:xfrm>
          <a:prstGeom prst="rect">
            <a:avLst/>
          </a:prstGeom>
          <a:noFill/>
          <a:ln w="9525">
            <a:solidFill>
              <a:schemeClr val="tx1"/>
            </a:solidFill>
            <a:miter lim="800000"/>
            <a:headEnd/>
            <a:tailEnd/>
          </a:ln>
          <a:effectLst/>
          <a:scene3d>
            <a:camera prst="perspectiveAbove">
              <a:rot lat="20418987" lon="20962342" rev="216987"/>
            </a:camera>
            <a:lightRig rig="threePt" dir="t"/>
          </a:scene3d>
          <a:sp3d extrusionH="381000" prstMaterial="matte">
            <a:extrusionClr>
              <a:schemeClr val="bg1">
                <a:lumMod val="65000"/>
              </a:schemeClr>
            </a:extrusionClr>
          </a:sp3d>
        </p:spPr>
      </p:pic>
      <p:sp>
        <p:nvSpPr>
          <p:cNvPr id="53" name="Rectangle 52"/>
          <p:cNvSpPr/>
          <p:nvPr/>
        </p:nvSpPr>
        <p:spPr>
          <a:xfrm>
            <a:off x="-642413" y="3042315"/>
            <a:ext cx="2790745" cy="338554"/>
          </a:xfrm>
          <a:prstGeom prst="rect">
            <a:avLst/>
          </a:prstGeom>
        </p:spPr>
        <p:txBody>
          <a:bodyPr wrap="square">
            <a:spAutoFit/>
          </a:bodyPr>
          <a:lstStyle/>
          <a:p>
            <a:pPr algn="ctr" fontAlgn="auto">
              <a:spcBef>
                <a:spcPts val="0"/>
              </a:spcBef>
              <a:spcAft>
                <a:spcPts val="1200"/>
              </a:spcAft>
              <a:defRPr/>
            </a:pPr>
            <a:r>
              <a:rPr lang="en-GB" sz="1600" b="1" i="1" kern="0" dirty="0">
                <a:solidFill>
                  <a:srgbClr val="595959"/>
                </a:solidFill>
                <a:latin typeface="+mn-lt"/>
                <a:ea typeface="Times New Roman"/>
                <a:cs typeface="+mn-cs"/>
              </a:rPr>
              <a:t>« </a:t>
            </a:r>
            <a:r>
              <a:rPr lang="en-GB" sz="1600" b="1" i="1" kern="0" dirty="0" smtClean="0">
                <a:solidFill>
                  <a:srgbClr val="595959"/>
                </a:solidFill>
                <a:latin typeface="+mn-lt"/>
                <a:ea typeface="Times New Roman"/>
                <a:cs typeface="+mn-cs"/>
              </a:rPr>
              <a:t>formalised as </a:t>
            </a:r>
            <a:r>
              <a:rPr lang="en-GB" sz="1600" b="1" i="1" kern="0" dirty="0">
                <a:solidFill>
                  <a:srgbClr val="595959"/>
                </a:solidFill>
                <a:latin typeface="+mn-lt"/>
                <a:ea typeface="Times New Roman"/>
                <a:cs typeface="+mn-cs"/>
              </a:rPr>
              <a:t>»</a:t>
            </a:r>
          </a:p>
        </p:txBody>
      </p:sp>
      <p:sp>
        <p:nvSpPr>
          <p:cNvPr id="3" name="Rectangle 2"/>
          <p:cNvSpPr/>
          <p:nvPr/>
        </p:nvSpPr>
        <p:spPr>
          <a:xfrm>
            <a:off x="3489127" y="1682044"/>
            <a:ext cx="2795925" cy="1264356"/>
          </a:xfrm>
          <a:prstGeom prst="rect">
            <a:avLst/>
          </a:prstGeom>
          <a:gradFill>
            <a:gsLst>
              <a:gs pos="32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5153557" y="893416"/>
            <a:ext cx="3828606" cy="2616101"/>
          </a:xfrm>
          <a:prstGeom prst="rect">
            <a:avLst/>
          </a:prstGeom>
        </p:spPr>
        <p:txBody>
          <a:bodyPr wrap="square">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lgn="r" fontAlgn="auto">
              <a:spcBef>
                <a:spcPts val="0"/>
              </a:spcBef>
              <a:spcAft>
                <a:spcPts val="1200"/>
              </a:spcAft>
              <a:defRPr/>
            </a:pPr>
            <a:r>
              <a:rPr lang="en-GB" sz="1600" b="1" i="1" kern="0" dirty="0" smtClean="0">
                <a:solidFill>
                  <a:srgbClr val="595959"/>
                </a:solidFill>
                <a:latin typeface="+mn-lt"/>
                <a:ea typeface="Times New Roman"/>
                <a:cs typeface="+mn-cs"/>
              </a:rPr>
              <a:t>Simplified representations of aviation features (runway, aerodrome, flight information region, air traffic services unit)</a:t>
            </a:r>
            <a:endParaRPr lang="en-GB" sz="1600" b="1" i="1" kern="0" dirty="0">
              <a:solidFill>
                <a:srgbClr val="595959"/>
              </a:solidFill>
              <a:latin typeface="+mn-lt"/>
              <a:ea typeface="Times New Roman"/>
              <a:cs typeface="+mn-cs"/>
            </a:endParaRPr>
          </a:p>
          <a:p>
            <a:pPr algn="r" fontAlgn="auto">
              <a:spcBef>
                <a:spcPts val="0"/>
              </a:spcBef>
              <a:spcAft>
                <a:spcPts val="1200"/>
              </a:spcAft>
              <a:defRPr/>
            </a:pPr>
            <a:r>
              <a:rPr lang="en-GB" sz="1600" b="1" i="1" kern="0" dirty="0">
                <a:solidFill>
                  <a:srgbClr val="595959"/>
                </a:solidFill>
                <a:latin typeface="+mn-lt"/>
                <a:ea typeface="Times New Roman"/>
                <a:cs typeface="+mn-cs"/>
              </a:rPr>
              <a:t>… </a:t>
            </a:r>
            <a:r>
              <a:rPr lang="en-GB" sz="1600" i="1" kern="0" dirty="0" smtClean="0">
                <a:solidFill>
                  <a:srgbClr val="595959"/>
                </a:solidFill>
                <a:latin typeface="+mn-lt"/>
                <a:ea typeface="Times New Roman"/>
              </a:rPr>
              <a:t>simplified, </a:t>
            </a:r>
            <a:r>
              <a:rPr lang="en-GB" sz="1600" i="1" kern="0" dirty="0" err="1" smtClean="0">
                <a:solidFill>
                  <a:srgbClr val="595959"/>
                </a:solidFill>
                <a:latin typeface="+mn-lt"/>
                <a:ea typeface="Times New Roman"/>
              </a:rPr>
              <a:t>referenceable</a:t>
            </a:r>
            <a:r>
              <a:rPr lang="en-GB" sz="1600" i="1" kern="0" dirty="0" smtClean="0">
                <a:solidFill>
                  <a:srgbClr val="595959"/>
                </a:solidFill>
                <a:latin typeface="+mn-lt"/>
                <a:ea typeface="Times New Roman"/>
              </a:rPr>
              <a:t> versions of existing AIXM constructs</a:t>
            </a:r>
          </a:p>
          <a:p>
            <a:pPr algn="r" fontAlgn="auto">
              <a:spcBef>
                <a:spcPts val="0"/>
              </a:spcBef>
              <a:spcAft>
                <a:spcPts val="1200"/>
              </a:spcAft>
              <a:defRPr/>
            </a:pPr>
            <a:r>
              <a:rPr lang="en-GB" sz="1600" i="1" kern="0" dirty="0" smtClean="0">
                <a:solidFill>
                  <a:srgbClr val="595959"/>
                </a:solidFill>
                <a:latin typeface="+mn-lt"/>
                <a:ea typeface="Times New Roman"/>
              </a:rPr>
              <a:t>…developed in a cross-domain manner with AIXM and FIXM developers (aeronautical information and flight information groups)</a:t>
            </a:r>
            <a:r>
              <a:rPr lang="en-GB" sz="1600" b="1" i="1" kern="0" dirty="0" smtClean="0">
                <a:solidFill>
                  <a:srgbClr val="595959"/>
                </a:solidFill>
                <a:latin typeface="+mn-lt"/>
                <a:ea typeface="Times New Roman"/>
                <a:cs typeface="+mn-cs"/>
              </a:rPr>
              <a:t> </a:t>
            </a:r>
            <a:endParaRPr lang="en-GB" sz="1600" b="1" i="1" kern="0" dirty="0">
              <a:solidFill>
                <a:srgbClr val="595959"/>
              </a:solidFill>
              <a:latin typeface="+mn-lt"/>
              <a:ea typeface="Times New Roman"/>
              <a:cs typeface="+mn-cs"/>
            </a:endParaRPr>
          </a:p>
        </p:txBody>
      </p:sp>
    </p:spTree>
    <p:extLst>
      <p:ext uri="{BB962C8B-B14F-4D97-AF65-F5344CB8AC3E}">
        <p14:creationId xmlns:p14="http://schemas.microsoft.com/office/powerpoint/2010/main" val="19100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341427" y="1600325"/>
            <a:ext cx="1395372" cy="5132452"/>
            <a:chOff x="5341427" y="1600325"/>
            <a:chExt cx="1395372" cy="5132452"/>
          </a:xfrm>
        </p:grpSpPr>
        <p:sp>
          <p:nvSpPr>
            <p:cNvPr id="12" name="Rectangle 11"/>
            <p:cNvSpPr/>
            <p:nvPr/>
          </p:nvSpPr>
          <p:spPr>
            <a:xfrm>
              <a:off x="5486894" y="1600325"/>
              <a:ext cx="1063089" cy="5132452"/>
            </a:xfrm>
            <a:prstGeom prst="rect">
              <a:avLst/>
            </a:prstGeom>
            <a:gradFill>
              <a:gsLst>
                <a:gs pos="0">
                  <a:srgbClr val="4F81BD">
                    <a:lumMod val="75000"/>
                    <a:alpha val="20000"/>
                  </a:srgbClr>
                </a:gs>
                <a:gs pos="100000">
                  <a:srgbClr val="1F497D">
                    <a:lumMod val="60000"/>
                    <a:lumOff val="40000"/>
                    <a:alpha val="10000"/>
                  </a:srgbClr>
                </a:gs>
              </a:gsLst>
              <a:lin ang="16200000" scaled="0"/>
            </a:gradFill>
            <a:ln w="12700" cap="flat" cmpd="sng" algn="ctr">
              <a:gradFill>
                <a:gsLst>
                  <a:gs pos="0">
                    <a:sysClr val="window" lastClr="FFFFFF"/>
                  </a:gs>
                  <a:gs pos="100000">
                    <a:srgbClr val="4F81BD">
                      <a:lumMod val="75000"/>
                    </a:srgbClr>
                  </a:gs>
                </a:gsLst>
                <a:lin ang="5400000" scaled="0"/>
              </a:gradFill>
              <a:prstDash val="solid"/>
              <a:round/>
              <a:headEnd type="none" w="med" len="med"/>
              <a:tailEnd type="none" w="med" len="med"/>
            </a:ln>
            <a:effectLst/>
          </p:spPr>
          <p:txBody>
            <a:bodyPr/>
            <a:lstStyle/>
            <a:p>
              <a:pPr algn="r" fontAlgn="auto">
                <a:lnSpc>
                  <a:spcPct val="85000"/>
                </a:lnSpc>
                <a:spcBef>
                  <a:spcPts val="0"/>
                </a:spcBef>
                <a:spcAft>
                  <a:spcPts val="0"/>
                </a:spcAft>
              </a:pPr>
              <a:endParaRPr lang="en-GB" sz="5400" kern="0">
                <a:solidFill>
                  <a:srgbClr val="FFFFFF"/>
                </a:solidFill>
                <a:latin typeface="Arial" charset="0"/>
              </a:endParaRPr>
            </a:p>
          </p:txBody>
        </p:sp>
        <p:sp>
          <p:nvSpPr>
            <p:cNvPr id="93" name="Rectangle 92"/>
            <p:cNvSpPr/>
            <p:nvPr/>
          </p:nvSpPr>
          <p:spPr>
            <a:xfrm>
              <a:off x="5341427" y="4683492"/>
              <a:ext cx="1395372" cy="1128514"/>
            </a:xfrm>
            <a:prstGeom prst="rect">
              <a:avLst/>
            </a:prstGeom>
          </p:spPr>
          <p:txBody>
            <a:bodyPr wrap="square">
              <a:spAutoFit/>
            </a:bodyPr>
            <a:lstStyle/>
            <a:p>
              <a:pPr algn="ctr" fontAlgn="auto">
                <a:spcBef>
                  <a:spcPts val="0"/>
                </a:spcBef>
                <a:spcAft>
                  <a:spcPts val="400"/>
                </a:spcAft>
                <a:defRPr/>
              </a:pPr>
              <a:r>
                <a:rPr lang="en-GB" sz="1600" b="1" i="1" kern="0" dirty="0" smtClean="0">
                  <a:latin typeface="+mn-lt"/>
                  <a:ea typeface="Times New Roman"/>
                  <a:cs typeface="+mn-cs"/>
                </a:rPr>
                <a:t>ISO 19136</a:t>
              </a:r>
            </a:p>
            <a:p>
              <a:pPr algn="ctr" fontAlgn="auto">
                <a:spcBef>
                  <a:spcPts val="0"/>
                </a:spcBef>
                <a:spcAft>
                  <a:spcPts val="400"/>
                </a:spcAft>
                <a:defRPr/>
              </a:pPr>
              <a:r>
                <a:rPr lang="en-GB" sz="1600" b="1" i="1" kern="0" dirty="0" smtClean="0">
                  <a:latin typeface="+mn-lt"/>
                  <a:ea typeface="Times New Roman"/>
                  <a:cs typeface="+mn-cs"/>
                </a:rPr>
                <a:t>Geography </a:t>
              </a:r>
              <a:r>
                <a:rPr lang="en-GB" sz="1600" b="1" i="1" kern="0" dirty="0" err="1" smtClean="0">
                  <a:latin typeface="+mn-lt"/>
                  <a:ea typeface="Times New Roman"/>
                  <a:cs typeface="+mn-cs"/>
                </a:rPr>
                <a:t>Markup</a:t>
              </a:r>
              <a:r>
                <a:rPr lang="en-GB" sz="1600" b="1" i="1" kern="0" dirty="0" smtClean="0">
                  <a:latin typeface="+mn-lt"/>
                  <a:ea typeface="Times New Roman"/>
                  <a:cs typeface="+mn-cs"/>
                </a:rPr>
                <a:t> Language</a:t>
              </a:r>
              <a:endParaRPr lang="en-GB" sz="1600" b="1" i="1" kern="0" dirty="0">
                <a:latin typeface="+mn-lt"/>
                <a:ea typeface="Times New Roman"/>
                <a:cs typeface="+mn-cs"/>
              </a:endParaRPr>
            </a:p>
          </p:txBody>
        </p:sp>
      </p:grpSp>
      <p:grpSp>
        <p:nvGrpSpPr>
          <p:cNvPr id="11" name="Group 10"/>
          <p:cNvGrpSpPr/>
          <p:nvPr/>
        </p:nvGrpSpPr>
        <p:grpSpPr>
          <a:xfrm>
            <a:off x="930166" y="4019815"/>
            <a:ext cx="4992471" cy="628701"/>
            <a:chOff x="508273" y="4129000"/>
            <a:chExt cx="4992471" cy="628701"/>
          </a:xfrm>
        </p:grpSpPr>
        <p:pic>
          <p:nvPicPr>
            <p:cNvPr id="9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73" y="4129000"/>
              <a:ext cx="628813" cy="6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a:xfrm>
              <a:off x="975159" y="4274073"/>
              <a:ext cx="4525585"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Geographic Information / </a:t>
              </a:r>
              <a:r>
                <a:rPr lang="en-GB" sz="1600" b="1" i="1" kern="0" dirty="0" err="1" smtClean="0">
                  <a:latin typeface="+mn-lt"/>
                  <a:ea typeface="Times New Roman"/>
                  <a:cs typeface="+mn-cs"/>
                </a:rPr>
                <a:t>Geomatics</a:t>
              </a:r>
              <a:r>
                <a:rPr lang="en-GB" sz="1600" b="1" i="1" kern="0" dirty="0" smtClean="0">
                  <a:latin typeface="+mn-lt"/>
                  <a:ea typeface="Times New Roman"/>
                  <a:cs typeface="+mn-cs"/>
                </a:rPr>
                <a:t> standards</a:t>
              </a:r>
              <a:endParaRPr lang="en-GB" sz="1600" b="1" i="1" kern="0" dirty="0">
                <a:latin typeface="+mn-lt"/>
                <a:ea typeface="Times New Roman"/>
                <a:cs typeface="+mn-cs"/>
              </a:endParaRPr>
            </a:p>
          </p:txBody>
        </p:sp>
      </p:grpSp>
      <p:grpSp>
        <p:nvGrpSpPr>
          <p:cNvPr id="24" name="Group 23"/>
          <p:cNvGrpSpPr/>
          <p:nvPr/>
        </p:nvGrpSpPr>
        <p:grpSpPr>
          <a:xfrm>
            <a:off x="6771654" y="1849963"/>
            <a:ext cx="2105599" cy="1050389"/>
            <a:chOff x="6789230" y="4072640"/>
            <a:chExt cx="2105599" cy="1050389"/>
          </a:xfrm>
        </p:grpSpPr>
        <p:sp>
          <p:nvSpPr>
            <p:cNvPr id="55" name="Rectangle 54"/>
            <p:cNvSpPr/>
            <p:nvPr/>
          </p:nvSpPr>
          <p:spPr bwMode="auto">
            <a:xfrm>
              <a:off x="6789230" y="4072640"/>
              <a:ext cx="2105599" cy="1050389"/>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smtClean="0">
                  <a:solidFill>
                    <a:sysClr val="windowText" lastClr="000000"/>
                  </a:solidFill>
                  <a:latin typeface="+mn-lt"/>
                  <a:cs typeface="+mn-cs"/>
                </a:rPr>
                <a:t>TAF</a:t>
              </a:r>
            </a:p>
            <a:p>
              <a:pPr fontAlgn="auto">
                <a:spcBef>
                  <a:spcPts val="0"/>
                </a:spcBef>
                <a:spcAft>
                  <a:spcPts val="0"/>
                </a:spcAft>
                <a:defRPr/>
              </a:pPr>
              <a:r>
                <a:rPr lang="fr-FR" sz="1600" b="1" i="1" kern="0" dirty="0" smtClean="0">
                  <a:solidFill>
                    <a:sysClr val="windowText" lastClr="000000"/>
                  </a:solidFill>
                  <a:latin typeface="+mn-lt"/>
                  <a:cs typeface="+mn-cs"/>
                </a:rPr>
                <a:t>METAR/SPECI</a:t>
              </a:r>
            </a:p>
            <a:p>
              <a:pPr fontAlgn="auto">
                <a:spcBef>
                  <a:spcPts val="0"/>
                </a:spcBef>
                <a:spcAft>
                  <a:spcPts val="0"/>
                </a:spcAft>
                <a:defRPr/>
              </a:pPr>
              <a:r>
                <a:rPr lang="fr-FR" sz="1600" b="1" i="1" kern="0" dirty="0" smtClean="0">
                  <a:solidFill>
                    <a:sysClr val="windowText" lastClr="000000"/>
                  </a:solidFill>
                  <a:latin typeface="+mn-lt"/>
                  <a:cs typeface="+mn-cs"/>
                </a:rPr>
                <a:t>SIGMET</a:t>
              </a:r>
              <a:endParaRPr lang="en-GB" sz="1600" b="1" i="1" kern="0" dirty="0">
                <a:solidFill>
                  <a:sysClr val="windowText" lastClr="000000"/>
                </a:solidFill>
                <a:latin typeface="Calibri"/>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707" y="4237002"/>
              <a:ext cx="714605" cy="714605"/>
            </a:xfrm>
            <a:prstGeom prst="rect">
              <a:avLst/>
            </a:prstGeom>
          </p:spPr>
        </p:pic>
      </p:grp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12</a:t>
            </a:fld>
            <a:endParaRPr lang="en-GB"/>
          </a:p>
        </p:txBody>
      </p:sp>
      <p:cxnSp>
        <p:nvCxnSpPr>
          <p:cNvPr id="32791" name="Straight Arrow Connector 83"/>
          <p:cNvCxnSpPr>
            <a:cxnSpLocks noChangeShapeType="1"/>
            <a:stCxn id="55" idx="1"/>
          </p:cNvCxnSpPr>
          <p:nvPr/>
        </p:nvCxnSpPr>
        <p:spPr bwMode="auto">
          <a:xfrm flipH="1" flipV="1">
            <a:off x="6432894" y="2371627"/>
            <a:ext cx="338760" cy="3531"/>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Air Traffic Management information framework:</a:t>
            </a:r>
          </a:p>
          <a:p>
            <a:pPr algn="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geographic information standardisation</a:t>
            </a:r>
            <a:endParaRPr lang="en-GB" sz="2400" dirty="0">
              <a:solidFill>
                <a:srgbClr val="000000"/>
              </a:solidFill>
              <a:latin typeface="Arial" pitchFamily="34" charset="0"/>
              <a:ea typeface="ＭＳ Ｐゴシック" pitchFamily="34" charset="-128"/>
            </a:endParaRPr>
          </a:p>
        </p:txBody>
      </p:sp>
      <p:sp>
        <p:nvSpPr>
          <p:cNvPr id="66" name="Rectangle 65"/>
          <p:cNvSpPr/>
          <p:nvPr/>
        </p:nvSpPr>
        <p:spPr bwMode="auto">
          <a:xfrm>
            <a:off x="5513673" y="1687713"/>
            <a:ext cx="1000957" cy="218366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1" name="Group 70"/>
          <p:cNvGrpSpPr/>
          <p:nvPr/>
        </p:nvGrpSpPr>
        <p:grpSpPr>
          <a:xfrm>
            <a:off x="5676226" y="1911413"/>
            <a:ext cx="680907" cy="980774"/>
            <a:chOff x="5270111" y="5698833"/>
            <a:chExt cx="680907" cy="980774"/>
          </a:xfrm>
        </p:grpSpPr>
        <p:pic>
          <p:nvPicPr>
            <p:cNvPr id="72" name="Picture 2" descr="http://findicons.com/files/icons/1915/xml_docs/128/xs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75"/>
            <p:cNvGrpSpPr/>
            <p:nvPr/>
          </p:nvGrpSpPr>
          <p:grpSpPr>
            <a:xfrm>
              <a:off x="5300568" y="6341053"/>
              <a:ext cx="619987" cy="338554"/>
              <a:chOff x="5300570" y="4701937"/>
              <a:chExt cx="619987" cy="338554"/>
            </a:xfrm>
          </p:grpSpPr>
          <p:sp>
            <p:nvSpPr>
              <p:cNvPr id="77" name="Rectangle 76"/>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5" name="Rectangle 84"/>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sp>
        <p:nvSpPr>
          <p:cNvPr id="90" name="Rectangle 89"/>
          <p:cNvSpPr/>
          <p:nvPr/>
        </p:nvSpPr>
        <p:spPr bwMode="auto">
          <a:xfrm>
            <a:off x="180514" y="3986638"/>
            <a:ext cx="6334116" cy="2664251"/>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7" name="Group 16"/>
          <p:cNvGrpSpPr/>
          <p:nvPr/>
        </p:nvGrpSpPr>
        <p:grpSpPr>
          <a:xfrm>
            <a:off x="127362" y="1600325"/>
            <a:ext cx="5313751" cy="5132452"/>
            <a:chOff x="127362" y="1600325"/>
            <a:chExt cx="5313751" cy="5132452"/>
          </a:xfrm>
        </p:grpSpPr>
        <p:sp>
          <p:nvSpPr>
            <p:cNvPr id="97" name="Rectangle 96"/>
            <p:cNvSpPr/>
            <p:nvPr/>
          </p:nvSpPr>
          <p:spPr>
            <a:xfrm>
              <a:off x="127362" y="1600325"/>
              <a:ext cx="5313751" cy="5132452"/>
            </a:xfrm>
            <a:prstGeom prst="rect">
              <a:avLst/>
            </a:prstGeom>
            <a:gradFill>
              <a:gsLst>
                <a:gs pos="0">
                  <a:srgbClr val="4F81BD">
                    <a:lumMod val="75000"/>
                    <a:alpha val="20000"/>
                  </a:srgbClr>
                </a:gs>
                <a:gs pos="100000">
                  <a:srgbClr val="1F497D">
                    <a:lumMod val="60000"/>
                    <a:lumOff val="40000"/>
                    <a:alpha val="10000"/>
                  </a:srgbClr>
                </a:gs>
              </a:gsLst>
              <a:lin ang="16200000" scaled="0"/>
            </a:gradFill>
            <a:ln w="12700" cap="flat" cmpd="sng" algn="ctr">
              <a:gradFill>
                <a:gsLst>
                  <a:gs pos="0">
                    <a:sysClr val="window" lastClr="FFFFFF"/>
                  </a:gs>
                  <a:gs pos="100000">
                    <a:srgbClr val="4F81BD">
                      <a:lumMod val="75000"/>
                    </a:srgbClr>
                  </a:gs>
                </a:gsLst>
                <a:lin ang="5400000" scaled="0"/>
              </a:gradFill>
              <a:prstDash val="solid"/>
              <a:round/>
              <a:headEnd type="none" w="med" len="med"/>
              <a:tailEnd type="none" w="med" len="med"/>
            </a:ln>
            <a:effectLst/>
          </p:spPr>
          <p:txBody>
            <a:bodyPr/>
            <a:lstStyle/>
            <a:p>
              <a:pPr algn="r" fontAlgn="auto">
                <a:lnSpc>
                  <a:spcPct val="85000"/>
                </a:lnSpc>
                <a:spcBef>
                  <a:spcPts val="0"/>
                </a:spcBef>
                <a:spcAft>
                  <a:spcPts val="0"/>
                </a:spcAft>
              </a:pPr>
              <a:endParaRPr lang="en-GB" sz="5400" kern="0">
                <a:solidFill>
                  <a:srgbClr val="FFFFFF"/>
                </a:solidFill>
                <a:latin typeface="Arial" charset="0"/>
              </a:endParaRPr>
            </a:p>
          </p:txBody>
        </p:sp>
        <p:sp>
          <p:nvSpPr>
            <p:cNvPr id="98" name="Rectangle 97"/>
            <p:cNvSpPr/>
            <p:nvPr/>
          </p:nvSpPr>
          <p:spPr>
            <a:xfrm>
              <a:off x="296903" y="4644394"/>
              <a:ext cx="5044524" cy="1826141"/>
            </a:xfrm>
            <a:prstGeom prst="rect">
              <a:avLst/>
            </a:prstGeom>
          </p:spPr>
          <p:txBody>
            <a:bodyPr wrap="square">
              <a:spAutoFit/>
            </a:bodyPr>
            <a:lstStyle/>
            <a:p>
              <a:pPr algn="ctr" fontAlgn="auto">
                <a:spcBef>
                  <a:spcPts val="0"/>
                </a:spcBef>
                <a:spcAft>
                  <a:spcPts val="400"/>
                </a:spcAft>
                <a:defRPr/>
              </a:pPr>
              <a:r>
                <a:rPr lang="en-GB" sz="1600" b="1" i="1" kern="0" dirty="0" smtClean="0">
                  <a:latin typeface="+mn-lt"/>
                  <a:ea typeface="Times New Roman"/>
                  <a:cs typeface="+mn-cs"/>
                </a:rPr>
                <a:t>ISO 19103 Conceptual schema </a:t>
              </a:r>
              <a:r>
                <a:rPr lang="en-GB" sz="1600" b="1" i="1" kern="0" dirty="0">
                  <a:latin typeface="+mn-lt"/>
                  <a:ea typeface="Times New Roman"/>
                  <a:cs typeface="+mn-cs"/>
                </a:rPr>
                <a:t>l</a:t>
              </a:r>
              <a:r>
                <a:rPr lang="en-GB" sz="1600" b="1" i="1" kern="0" dirty="0" smtClean="0">
                  <a:latin typeface="+mn-lt"/>
                  <a:ea typeface="Times New Roman"/>
                  <a:cs typeface="+mn-cs"/>
                </a:rPr>
                <a:t>anguage</a:t>
              </a:r>
            </a:p>
            <a:p>
              <a:pPr algn="ctr" fontAlgn="auto">
                <a:spcBef>
                  <a:spcPts val="0"/>
                </a:spcBef>
                <a:spcAft>
                  <a:spcPts val="400"/>
                </a:spcAft>
                <a:defRPr/>
              </a:pPr>
              <a:r>
                <a:rPr lang="en-GB" sz="1600" b="1" i="1" kern="0" dirty="0" smtClean="0">
                  <a:latin typeface="+mn-lt"/>
                  <a:ea typeface="Times New Roman"/>
                  <a:cs typeface="+mn-cs"/>
                </a:rPr>
                <a:t>ISO 19107 Spatial schema</a:t>
              </a:r>
            </a:p>
            <a:p>
              <a:pPr algn="ctr" fontAlgn="auto">
                <a:spcBef>
                  <a:spcPts val="0"/>
                </a:spcBef>
                <a:spcAft>
                  <a:spcPts val="400"/>
                </a:spcAft>
                <a:defRPr/>
              </a:pPr>
              <a:r>
                <a:rPr lang="en-GB" sz="1600" b="1" i="1" kern="0" dirty="0" smtClean="0">
                  <a:latin typeface="+mn-lt"/>
                  <a:ea typeface="Times New Roman"/>
                  <a:cs typeface="+mn-cs"/>
                </a:rPr>
                <a:t>ISO 19108 Temporal schema</a:t>
              </a:r>
            </a:p>
            <a:p>
              <a:pPr algn="ctr" fontAlgn="auto">
                <a:spcBef>
                  <a:spcPts val="0"/>
                </a:spcBef>
                <a:spcAft>
                  <a:spcPts val="400"/>
                </a:spcAft>
                <a:defRPr/>
              </a:pPr>
              <a:r>
                <a:rPr lang="en-GB" sz="1600" b="1" i="1" kern="0" dirty="0" smtClean="0">
                  <a:latin typeface="+mn-lt"/>
                  <a:ea typeface="Times New Roman"/>
                  <a:cs typeface="+mn-cs"/>
                </a:rPr>
                <a:t>ISO 19111 Spatial referencing by coordinates</a:t>
              </a:r>
            </a:p>
            <a:p>
              <a:pPr algn="ctr" fontAlgn="auto">
                <a:spcBef>
                  <a:spcPts val="0"/>
                </a:spcBef>
                <a:spcAft>
                  <a:spcPts val="400"/>
                </a:spcAft>
                <a:defRPr/>
              </a:pPr>
              <a:r>
                <a:rPr lang="en-GB" sz="1600" b="1" i="1" kern="0" dirty="0" smtClean="0">
                  <a:latin typeface="+mn-lt"/>
                  <a:ea typeface="Times New Roman"/>
                  <a:cs typeface="+mn-cs"/>
                </a:rPr>
                <a:t>ISO 19115 Metadata</a:t>
              </a:r>
            </a:p>
            <a:p>
              <a:pPr algn="ctr" fontAlgn="auto">
                <a:spcBef>
                  <a:spcPts val="0"/>
                </a:spcBef>
                <a:spcAft>
                  <a:spcPts val="400"/>
                </a:spcAft>
                <a:defRPr/>
              </a:pPr>
              <a:r>
                <a:rPr lang="en-GB" sz="1600" b="1" i="1" kern="0" dirty="0" smtClean="0">
                  <a:latin typeface="+mn-lt"/>
                  <a:ea typeface="Times New Roman"/>
                  <a:cs typeface="+mn-cs"/>
                </a:rPr>
                <a:t>ISO 19156 Observations and measurements</a:t>
              </a:r>
              <a:endParaRPr lang="en-GB" sz="1600" b="1" i="1" kern="0" dirty="0">
                <a:latin typeface="+mn-lt"/>
                <a:ea typeface="Times New Roman"/>
                <a:cs typeface="+mn-cs"/>
              </a:endParaRPr>
            </a:p>
          </p:txBody>
        </p:sp>
      </p:grpSp>
      <p:grpSp>
        <p:nvGrpSpPr>
          <p:cNvPr id="16" name="Group 15"/>
          <p:cNvGrpSpPr/>
          <p:nvPr/>
        </p:nvGrpSpPr>
        <p:grpSpPr>
          <a:xfrm>
            <a:off x="5914786" y="3136911"/>
            <a:ext cx="2851254" cy="2708434"/>
            <a:chOff x="5914786" y="3136911"/>
            <a:chExt cx="2851254" cy="2708434"/>
          </a:xfrm>
        </p:grpSpPr>
        <p:grpSp>
          <p:nvGrpSpPr>
            <p:cNvPr id="14" name="Group 13"/>
            <p:cNvGrpSpPr/>
            <p:nvPr/>
          </p:nvGrpSpPr>
          <p:grpSpPr>
            <a:xfrm>
              <a:off x="5914786" y="3266774"/>
              <a:ext cx="1209213" cy="1209213"/>
              <a:chOff x="6903535" y="3788456"/>
              <a:chExt cx="1209213" cy="1209213"/>
            </a:xfrm>
          </p:grpSpPr>
          <p:pic>
            <p:nvPicPr>
              <p:cNvPr id="102" name="Picture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535" y="3788456"/>
                <a:ext cx="1209213" cy="1209213"/>
              </a:xfrm>
              <a:prstGeom prst="rect">
                <a:avLst/>
              </a:prstGeom>
            </p:spPr>
          </p:pic>
          <p:grpSp>
            <p:nvGrpSpPr>
              <p:cNvPr id="107" name="Group 106"/>
              <p:cNvGrpSpPr/>
              <p:nvPr/>
            </p:nvGrpSpPr>
            <p:grpSpPr>
              <a:xfrm>
                <a:off x="6943776" y="3945836"/>
                <a:ext cx="730734" cy="400110"/>
                <a:chOff x="5300570" y="4705983"/>
                <a:chExt cx="619987" cy="299263"/>
              </a:xfrm>
            </p:grpSpPr>
            <p:sp>
              <p:nvSpPr>
                <p:cNvPr id="108" name="Rectangle 107"/>
                <p:cNvSpPr/>
                <p:nvPr/>
              </p:nvSpPr>
              <p:spPr>
                <a:xfrm>
                  <a:off x="5300570" y="4742576"/>
                  <a:ext cx="619987" cy="231431"/>
                </a:xfrm>
                <a:prstGeom prst="rect">
                  <a:avLst/>
                </a:prstGeom>
                <a:solidFill>
                  <a:srgbClr val="00CC00"/>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9" name="Rectangle 108"/>
                <p:cNvSpPr/>
                <p:nvPr/>
              </p:nvSpPr>
              <p:spPr>
                <a:xfrm>
                  <a:off x="5313253" y="4705983"/>
                  <a:ext cx="594618" cy="299263"/>
                </a:xfrm>
                <a:prstGeom prst="rect">
                  <a:avLst/>
                </a:prstGeom>
                <a:noFill/>
              </p:spPr>
              <p:txBody>
                <a:bodyPr wrap="none" lIns="91440" tIns="45720" rIns="91440" bIns="45720">
                  <a:spAutoFit/>
                </a:bodyPr>
                <a:lstStyle/>
                <a:p>
                  <a:pPr algn="ctr"/>
                  <a:r>
                    <a:rPr lang="en-US" sz="20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GML</a:t>
                  </a:r>
                  <a:endParaRPr lang="en-US" sz="2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1937" y="4354127"/>
                <a:ext cx="485775" cy="485775"/>
              </a:xfrm>
              <a:prstGeom prst="rect">
                <a:avLst/>
              </a:prstGeom>
            </p:spPr>
          </p:pic>
        </p:grpSp>
        <p:sp>
          <p:nvSpPr>
            <p:cNvPr id="110" name="Rectangle 109"/>
            <p:cNvSpPr/>
            <p:nvPr/>
          </p:nvSpPr>
          <p:spPr>
            <a:xfrm>
              <a:off x="6926287" y="3136911"/>
              <a:ext cx="1839753" cy="2708434"/>
            </a:xfrm>
            <a:prstGeom prst="rect">
              <a:avLst/>
            </a:prstGeom>
          </p:spPr>
          <p:txBody>
            <a:bodyPr wrap="square">
              <a:spAutoFit/>
            </a:bodyPr>
            <a:lstStyle/>
            <a:p>
              <a:pPr algn="ctr" fontAlgn="auto">
                <a:spcBef>
                  <a:spcPts val="0"/>
                </a:spcBef>
                <a:spcAft>
                  <a:spcPts val="1200"/>
                </a:spcAft>
                <a:defRPr/>
              </a:pPr>
              <a:r>
                <a:rPr lang="en-GB" sz="1600" b="1" i="1" kern="0" dirty="0" smtClean="0">
                  <a:solidFill>
                    <a:srgbClr val="595959"/>
                  </a:solidFill>
                  <a:latin typeface="+mn-lt"/>
                  <a:ea typeface="Times New Roman"/>
                  <a:cs typeface="+mn-cs"/>
                </a:rPr>
                <a:t>Aviation XML is based on International Standards for representing geographic information: Geography </a:t>
              </a:r>
              <a:r>
                <a:rPr lang="en-GB" sz="1600" b="1" i="1" kern="0" dirty="0" err="1" smtClean="0">
                  <a:solidFill>
                    <a:srgbClr val="595959"/>
                  </a:solidFill>
                  <a:latin typeface="+mn-lt"/>
                  <a:ea typeface="Times New Roman"/>
                  <a:cs typeface="+mn-cs"/>
                </a:rPr>
                <a:t>Markup</a:t>
              </a:r>
              <a:r>
                <a:rPr lang="en-GB" sz="1600" b="1" i="1" kern="0" dirty="0" smtClean="0">
                  <a:solidFill>
                    <a:srgbClr val="595959"/>
                  </a:solidFill>
                  <a:latin typeface="+mn-lt"/>
                  <a:ea typeface="Times New Roman"/>
                  <a:cs typeface="+mn-cs"/>
                </a:rPr>
                <a:t> Language</a:t>
              </a:r>
            </a:p>
            <a:p>
              <a:pPr algn="ctr" fontAlgn="auto">
                <a:spcBef>
                  <a:spcPts val="0"/>
                </a:spcBef>
                <a:spcAft>
                  <a:spcPts val="1200"/>
                </a:spcAft>
                <a:defRPr/>
              </a:pPr>
              <a:r>
                <a:rPr lang="en-GB" sz="1600" b="1" i="1" kern="0" dirty="0" smtClean="0">
                  <a:solidFill>
                    <a:srgbClr val="595959"/>
                  </a:solidFill>
                  <a:latin typeface="+mn-lt"/>
                  <a:ea typeface="Times New Roman"/>
                  <a:cs typeface="+mn-cs"/>
                </a:rPr>
                <a:t>GML/XML</a:t>
              </a:r>
              <a:endParaRPr lang="en-GB" sz="1600" b="1" i="1" kern="0" dirty="0">
                <a:solidFill>
                  <a:srgbClr val="595959"/>
                </a:solidFill>
                <a:latin typeface="+mn-lt"/>
                <a:ea typeface="Times New Roman"/>
                <a:cs typeface="+mn-cs"/>
              </a:endParaRPr>
            </a:p>
          </p:txBody>
        </p:sp>
      </p:grpSp>
      <p:grpSp>
        <p:nvGrpSpPr>
          <p:cNvPr id="30" name="Group 29"/>
          <p:cNvGrpSpPr/>
          <p:nvPr/>
        </p:nvGrpSpPr>
        <p:grpSpPr>
          <a:xfrm>
            <a:off x="3310609" y="1934667"/>
            <a:ext cx="911648" cy="916139"/>
            <a:chOff x="915863" y="3183375"/>
            <a:chExt cx="911648" cy="916139"/>
          </a:xfrm>
        </p:grpSpPr>
        <p:sp>
          <p:nvSpPr>
            <p:cNvPr id="15" name="Rectangle 14"/>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32780"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a:t>
              </a:r>
              <a:endParaRPr lang="en-GB" sz="1600" b="1" i="1" kern="0" dirty="0">
                <a:latin typeface="+mn-lt"/>
                <a:ea typeface="Times New Roman"/>
                <a:cs typeface="+mn-cs"/>
              </a:endParaRPr>
            </a:p>
          </p:txBody>
        </p:sp>
      </p:grpSp>
      <p:grpSp>
        <p:nvGrpSpPr>
          <p:cNvPr id="79" name="Group 78"/>
          <p:cNvGrpSpPr/>
          <p:nvPr/>
        </p:nvGrpSpPr>
        <p:grpSpPr>
          <a:xfrm>
            <a:off x="4330400" y="1934667"/>
            <a:ext cx="911648" cy="916139"/>
            <a:chOff x="915863" y="3183375"/>
            <a:chExt cx="911648" cy="916139"/>
          </a:xfrm>
        </p:grpSpPr>
        <p:sp>
          <p:nvSpPr>
            <p:cNvPr id="80" name="Rectangle 79"/>
            <p:cNvSpPr/>
            <p:nvPr/>
          </p:nvSpPr>
          <p:spPr bwMode="auto">
            <a:xfrm>
              <a:off x="937550" y="3183375"/>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81"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SAF</a:t>
              </a:r>
              <a:endParaRPr lang="en-GB" sz="1600" b="1" i="1" kern="0" dirty="0">
                <a:latin typeface="+mn-lt"/>
                <a:ea typeface="Times New Roman"/>
                <a:cs typeface="+mn-cs"/>
              </a:endParaRPr>
            </a:p>
          </p:txBody>
        </p:sp>
      </p:grpSp>
      <p:grpSp>
        <p:nvGrpSpPr>
          <p:cNvPr id="10" name="Group 9"/>
          <p:cNvGrpSpPr/>
          <p:nvPr/>
        </p:nvGrpSpPr>
        <p:grpSpPr>
          <a:xfrm>
            <a:off x="180513" y="1518437"/>
            <a:ext cx="5237741" cy="2352944"/>
            <a:chOff x="180513" y="1518437"/>
            <a:chExt cx="5237741" cy="2352944"/>
          </a:xfrm>
        </p:grpSpPr>
        <p:sp>
          <p:nvSpPr>
            <p:cNvPr id="87" name="Rectangle 86"/>
            <p:cNvSpPr/>
            <p:nvPr/>
          </p:nvSpPr>
          <p:spPr bwMode="auto">
            <a:xfrm>
              <a:off x="180513" y="1687714"/>
              <a:ext cx="5237741" cy="218366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ectangle 24"/>
            <p:cNvSpPr/>
            <p:nvPr/>
          </p:nvSpPr>
          <p:spPr>
            <a:xfrm>
              <a:off x="233049" y="2794163"/>
              <a:ext cx="1395372" cy="1077218"/>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Aeronautical Information Exchange Model</a:t>
              </a:r>
              <a:endParaRPr lang="en-GB" sz="1600" b="1" i="1" kern="0" dirty="0">
                <a:latin typeface="+mn-lt"/>
                <a:ea typeface="Times New Roman"/>
                <a:cs typeface="+mn-cs"/>
              </a:endParaRPr>
            </a:p>
          </p:txBody>
        </p:sp>
        <p:grpSp>
          <p:nvGrpSpPr>
            <p:cNvPr id="51" name="Group 50"/>
            <p:cNvGrpSpPr/>
            <p:nvPr/>
          </p:nvGrpSpPr>
          <p:grpSpPr>
            <a:xfrm>
              <a:off x="1956207" y="1934667"/>
              <a:ext cx="911648" cy="916139"/>
              <a:chOff x="915863" y="3183375"/>
              <a:chExt cx="911648" cy="916139"/>
            </a:xfrm>
          </p:grpSpPr>
          <p:sp>
            <p:nvSpPr>
              <p:cNvPr id="53" name="Rectangle 52"/>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54"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FIXM</a:t>
                </a:r>
                <a:endParaRPr lang="en-GB" sz="1600" b="1" i="1" kern="0" dirty="0">
                  <a:latin typeface="+mn-lt"/>
                  <a:ea typeface="Times New Roman"/>
                  <a:cs typeface="+mn-cs"/>
                </a:endParaRPr>
              </a:p>
            </p:txBody>
          </p:sp>
        </p:grpSp>
        <p:grpSp>
          <p:nvGrpSpPr>
            <p:cNvPr id="57" name="Group 56"/>
            <p:cNvGrpSpPr/>
            <p:nvPr/>
          </p:nvGrpSpPr>
          <p:grpSpPr>
            <a:xfrm>
              <a:off x="477045" y="1934667"/>
              <a:ext cx="911648" cy="916139"/>
              <a:chOff x="915863" y="3183375"/>
              <a:chExt cx="911648" cy="916139"/>
            </a:xfrm>
          </p:grpSpPr>
          <p:sp>
            <p:nvSpPr>
              <p:cNvPr id="58" name="Rectangle 57"/>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59"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AIXM</a:t>
                </a:r>
                <a:endParaRPr lang="en-GB" sz="1600" b="1" i="1" kern="0" dirty="0">
                  <a:latin typeface="+mn-lt"/>
                  <a:ea typeface="Times New Roman"/>
                  <a:cs typeface="+mn-cs"/>
                </a:endParaRPr>
              </a:p>
            </p:txBody>
          </p:sp>
        </p:grpSp>
        <p:sp>
          <p:nvSpPr>
            <p:cNvPr id="63" name="Rectangle 62"/>
            <p:cNvSpPr/>
            <p:nvPr/>
          </p:nvSpPr>
          <p:spPr>
            <a:xfrm>
              <a:off x="1712211" y="2794163"/>
              <a:ext cx="1395372" cy="1077218"/>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Flight Information Exchange Model</a:t>
              </a:r>
              <a:endParaRPr lang="en-GB" sz="1600" b="1" i="1" kern="0" dirty="0">
                <a:latin typeface="+mn-lt"/>
                <a:ea typeface="Times New Roman"/>
                <a:cs typeface="+mn-cs"/>
              </a:endParaRPr>
            </a:p>
          </p:txBody>
        </p:sp>
        <p:sp>
          <p:nvSpPr>
            <p:cNvPr id="61" name="Rectangle 60"/>
            <p:cNvSpPr/>
            <p:nvPr/>
          </p:nvSpPr>
          <p:spPr>
            <a:xfrm>
              <a:off x="932869" y="1518437"/>
              <a:ext cx="3882004"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AIR TRAFFIC MANAGEMENT INFORMATION</a:t>
              </a:r>
              <a:endParaRPr lang="en-GB" sz="1600" b="1" i="1" kern="0" dirty="0">
                <a:latin typeface="+mn-lt"/>
                <a:ea typeface="Times New Roman"/>
                <a:cs typeface="+mn-cs"/>
              </a:endParaRPr>
            </a:p>
          </p:txBody>
        </p:sp>
      </p:grpSp>
      <p:sp>
        <p:nvSpPr>
          <p:cNvPr id="86" name="Rectangle 85"/>
          <p:cNvSpPr/>
          <p:nvPr/>
        </p:nvSpPr>
        <p:spPr>
          <a:xfrm>
            <a:off x="3632714" y="2794163"/>
            <a:ext cx="1395372" cy="1077218"/>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Weather Information Exchange Model</a:t>
            </a:r>
            <a:endParaRPr lang="en-GB" sz="1600" b="1" i="1" kern="0" dirty="0">
              <a:latin typeface="+mn-lt"/>
              <a:ea typeface="Times New Roman"/>
              <a:cs typeface="+mn-cs"/>
            </a:endParaRPr>
          </a:p>
        </p:txBody>
      </p:sp>
      <p:sp>
        <p:nvSpPr>
          <p:cNvPr id="111" name="Rectangle 110"/>
          <p:cNvSpPr/>
          <p:nvPr/>
        </p:nvSpPr>
        <p:spPr bwMode="auto">
          <a:xfrm>
            <a:off x="3146228" y="1687714"/>
            <a:ext cx="2270069" cy="218366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42230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111"/>
                                        </p:tgtEl>
                                      </p:cBhvr>
                                    </p:animEffect>
                                    <p:set>
                                      <p:cBhvr>
                                        <p:cTn id="10" dur="1" fill="hold">
                                          <p:stCondLst>
                                            <p:cond delay="499"/>
                                          </p:stCondLst>
                                        </p:cTn>
                                        <p:tgtEl>
                                          <p:spTgt spid="1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6771654" y="1849963"/>
            <a:ext cx="2105599" cy="1050389"/>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smtClean="0">
                <a:solidFill>
                  <a:sysClr val="windowText" lastClr="000000"/>
                </a:solidFill>
                <a:latin typeface="+mn-lt"/>
                <a:cs typeface="+mn-cs"/>
              </a:rPr>
              <a:t>TAF</a:t>
            </a:r>
          </a:p>
          <a:p>
            <a:pPr fontAlgn="auto">
              <a:spcBef>
                <a:spcPts val="0"/>
              </a:spcBef>
              <a:spcAft>
                <a:spcPts val="0"/>
              </a:spcAft>
              <a:defRPr/>
            </a:pPr>
            <a:r>
              <a:rPr lang="fr-FR" sz="1600" b="1" i="1" kern="0" dirty="0" smtClean="0">
                <a:solidFill>
                  <a:sysClr val="windowText" lastClr="000000"/>
                </a:solidFill>
                <a:latin typeface="+mn-lt"/>
                <a:cs typeface="+mn-cs"/>
              </a:rPr>
              <a:t>METAR/SPECI</a:t>
            </a:r>
          </a:p>
          <a:p>
            <a:pPr fontAlgn="auto">
              <a:spcBef>
                <a:spcPts val="0"/>
              </a:spcBef>
              <a:spcAft>
                <a:spcPts val="0"/>
              </a:spcAft>
              <a:defRPr/>
            </a:pPr>
            <a:r>
              <a:rPr lang="fr-FR" sz="1600" b="1" i="1" kern="0" dirty="0" smtClean="0">
                <a:solidFill>
                  <a:sysClr val="windowText" lastClr="000000"/>
                </a:solidFill>
                <a:latin typeface="+mn-lt"/>
                <a:cs typeface="+mn-cs"/>
              </a:rPr>
              <a:t>SIGMET</a:t>
            </a:r>
            <a:endParaRPr lang="en-GB" sz="1600" b="1" i="1" kern="0" dirty="0">
              <a:solidFill>
                <a:sysClr val="windowText" lastClr="000000"/>
              </a:solidFill>
              <a:latin typeface="Calibri"/>
              <a:cs typeface="+mn-cs"/>
            </a:endParaRPr>
          </a:p>
        </p:txBody>
      </p:sp>
      <p:cxnSp>
        <p:nvCxnSpPr>
          <p:cNvPr id="32791" name="Straight Arrow Connector 83"/>
          <p:cNvCxnSpPr>
            <a:cxnSpLocks noChangeShapeType="1"/>
            <a:stCxn id="55" idx="1"/>
          </p:cNvCxnSpPr>
          <p:nvPr/>
        </p:nvCxnSpPr>
        <p:spPr bwMode="auto">
          <a:xfrm flipH="1" flipV="1">
            <a:off x="6432894" y="2371627"/>
            <a:ext cx="338760" cy="3531"/>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2410" y="1997699"/>
            <a:ext cx="765494" cy="75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 name="Rectangle 2047"/>
          <p:cNvSpPr/>
          <p:nvPr/>
        </p:nvSpPr>
        <p:spPr>
          <a:xfrm>
            <a:off x="5513673" y="0"/>
            <a:ext cx="363032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233049" y="1934667"/>
            <a:ext cx="2874534" cy="1936714"/>
            <a:chOff x="233049" y="1934667"/>
            <a:chExt cx="2874534" cy="1936714"/>
          </a:xfrm>
        </p:grpSpPr>
        <p:sp>
          <p:nvSpPr>
            <p:cNvPr id="25" name="Rectangle 24"/>
            <p:cNvSpPr/>
            <p:nvPr/>
          </p:nvSpPr>
          <p:spPr>
            <a:xfrm>
              <a:off x="233049" y="2794163"/>
              <a:ext cx="1395372" cy="1077218"/>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Aeronautical Information Exchange Model</a:t>
              </a:r>
              <a:endParaRPr lang="en-GB" sz="1600" b="1" i="1" kern="0" dirty="0">
                <a:latin typeface="+mn-lt"/>
                <a:ea typeface="Times New Roman"/>
                <a:cs typeface="+mn-cs"/>
              </a:endParaRPr>
            </a:p>
          </p:txBody>
        </p:sp>
        <p:grpSp>
          <p:nvGrpSpPr>
            <p:cNvPr id="51" name="Group 50"/>
            <p:cNvGrpSpPr/>
            <p:nvPr/>
          </p:nvGrpSpPr>
          <p:grpSpPr>
            <a:xfrm>
              <a:off x="1956207" y="1934667"/>
              <a:ext cx="911648" cy="916139"/>
              <a:chOff x="915863" y="3183375"/>
              <a:chExt cx="911648" cy="916139"/>
            </a:xfrm>
          </p:grpSpPr>
          <p:sp>
            <p:nvSpPr>
              <p:cNvPr id="53" name="Rectangle 52"/>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5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FIXM</a:t>
                </a:r>
                <a:endParaRPr lang="en-GB" sz="1600" b="1" i="1" kern="0" dirty="0">
                  <a:latin typeface="+mn-lt"/>
                  <a:ea typeface="Times New Roman"/>
                  <a:cs typeface="+mn-cs"/>
                </a:endParaRPr>
              </a:p>
            </p:txBody>
          </p:sp>
        </p:grpSp>
        <p:grpSp>
          <p:nvGrpSpPr>
            <p:cNvPr id="57" name="Group 56"/>
            <p:cNvGrpSpPr/>
            <p:nvPr/>
          </p:nvGrpSpPr>
          <p:grpSpPr>
            <a:xfrm>
              <a:off x="477045" y="1934667"/>
              <a:ext cx="911648" cy="916139"/>
              <a:chOff x="915863" y="3183375"/>
              <a:chExt cx="911648" cy="916139"/>
            </a:xfrm>
          </p:grpSpPr>
          <p:sp>
            <p:nvSpPr>
              <p:cNvPr id="58" name="Rectangle 57"/>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5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AIXM</a:t>
                </a:r>
                <a:endParaRPr lang="en-GB" sz="1600" b="1" i="1" kern="0" dirty="0">
                  <a:latin typeface="+mn-lt"/>
                  <a:ea typeface="Times New Roman"/>
                  <a:cs typeface="+mn-cs"/>
                </a:endParaRPr>
              </a:p>
            </p:txBody>
          </p:sp>
        </p:grpSp>
        <p:sp>
          <p:nvSpPr>
            <p:cNvPr id="63" name="Rectangle 62"/>
            <p:cNvSpPr/>
            <p:nvPr/>
          </p:nvSpPr>
          <p:spPr>
            <a:xfrm>
              <a:off x="1712211" y="2794163"/>
              <a:ext cx="1395372" cy="1077218"/>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Flight Information Exchange Model</a:t>
              </a:r>
              <a:endParaRPr lang="en-GB" sz="1600" b="1" i="1" kern="0" dirty="0">
                <a:latin typeface="+mn-lt"/>
                <a:ea typeface="Times New Roman"/>
                <a:cs typeface="+mn-cs"/>
              </a:endParaRPr>
            </a:p>
          </p:txBody>
        </p:sp>
      </p:grpSp>
      <p:sp>
        <p:nvSpPr>
          <p:cNvPr id="93" name="Rectangle 92"/>
          <p:cNvSpPr/>
          <p:nvPr/>
        </p:nvSpPr>
        <p:spPr>
          <a:xfrm>
            <a:off x="5341427" y="4683492"/>
            <a:ext cx="1395372" cy="1128514"/>
          </a:xfrm>
          <a:prstGeom prst="rect">
            <a:avLst/>
          </a:prstGeom>
        </p:spPr>
        <p:txBody>
          <a:bodyPr wrap="square">
            <a:spAutoFit/>
          </a:bodyPr>
          <a:lstStyle/>
          <a:p>
            <a:pPr algn="ctr" fontAlgn="auto">
              <a:spcBef>
                <a:spcPts val="0"/>
              </a:spcBef>
              <a:spcAft>
                <a:spcPts val="400"/>
              </a:spcAft>
              <a:defRPr/>
            </a:pPr>
            <a:r>
              <a:rPr lang="en-GB" sz="1600" b="1" i="1" kern="0" dirty="0" smtClean="0">
                <a:latin typeface="+mn-lt"/>
                <a:ea typeface="Times New Roman"/>
                <a:cs typeface="+mn-cs"/>
              </a:rPr>
              <a:t>ISO 19136</a:t>
            </a:r>
          </a:p>
          <a:p>
            <a:pPr algn="ctr" fontAlgn="auto">
              <a:spcBef>
                <a:spcPts val="0"/>
              </a:spcBef>
              <a:spcAft>
                <a:spcPts val="400"/>
              </a:spcAft>
              <a:defRPr/>
            </a:pPr>
            <a:r>
              <a:rPr lang="en-GB" sz="1600" b="1" i="1" kern="0" dirty="0" smtClean="0">
                <a:latin typeface="+mn-lt"/>
                <a:ea typeface="Times New Roman"/>
                <a:cs typeface="+mn-cs"/>
              </a:rPr>
              <a:t>Geography </a:t>
            </a:r>
            <a:r>
              <a:rPr lang="en-GB" sz="1600" b="1" i="1" kern="0" dirty="0" err="1" smtClean="0">
                <a:latin typeface="+mn-lt"/>
                <a:ea typeface="Times New Roman"/>
                <a:cs typeface="+mn-cs"/>
              </a:rPr>
              <a:t>Markup</a:t>
            </a:r>
            <a:r>
              <a:rPr lang="en-GB" sz="1600" b="1" i="1" kern="0" dirty="0" smtClean="0">
                <a:latin typeface="+mn-lt"/>
                <a:ea typeface="Times New Roman"/>
                <a:cs typeface="+mn-cs"/>
              </a:rPr>
              <a:t> Language</a:t>
            </a:r>
            <a:endParaRPr lang="en-GB" sz="1600" b="1" i="1" kern="0" dirty="0">
              <a:latin typeface="+mn-lt"/>
              <a:ea typeface="Times New Roman"/>
              <a:cs typeface="+mn-cs"/>
            </a:endParaRPr>
          </a:p>
        </p:txBody>
      </p: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13</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ISO 19156 Observations and measurements</a:t>
            </a:r>
            <a:endParaRPr lang="en-GB" sz="2400" dirty="0">
              <a:solidFill>
                <a:srgbClr val="000000"/>
              </a:solidFill>
              <a:latin typeface="Arial" pitchFamily="34" charset="0"/>
              <a:ea typeface="ＭＳ Ｐゴシック" pitchFamily="34" charset="-128"/>
            </a:endParaRPr>
          </a:p>
        </p:txBody>
      </p:sp>
      <p:sp>
        <p:nvSpPr>
          <p:cNvPr id="66" name="Rectangle 65"/>
          <p:cNvSpPr/>
          <p:nvPr/>
        </p:nvSpPr>
        <p:spPr bwMode="auto">
          <a:xfrm>
            <a:off x="5513673" y="1687713"/>
            <a:ext cx="1000957" cy="218366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1" name="Group 70"/>
          <p:cNvGrpSpPr/>
          <p:nvPr/>
        </p:nvGrpSpPr>
        <p:grpSpPr>
          <a:xfrm>
            <a:off x="5676226" y="1911413"/>
            <a:ext cx="680907" cy="980774"/>
            <a:chOff x="5270111" y="5698833"/>
            <a:chExt cx="680907" cy="980774"/>
          </a:xfrm>
        </p:grpSpPr>
        <p:pic>
          <p:nvPicPr>
            <p:cNvPr id="72" name="Picture 2" descr="http://findicons.com/files/icons/1915/xml_docs/128/xs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75"/>
            <p:cNvGrpSpPr/>
            <p:nvPr/>
          </p:nvGrpSpPr>
          <p:grpSpPr>
            <a:xfrm>
              <a:off x="5300568" y="6341053"/>
              <a:ext cx="619987" cy="338554"/>
              <a:chOff x="5300570" y="4701937"/>
              <a:chExt cx="619987" cy="338554"/>
            </a:xfrm>
          </p:grpSpPr>
          <p:sp>
            <p:nvSpPr>
              <p:cNvPr id="77" name="Rectangle 76"/>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5" name="Rectangle 84"/>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sp>
        <p:nvSpPr>
          <p:cNvPr id="98" name="Rectangle 97"/>
          <p:cNvSpPr/>
          <p:nvPr/>
        </p:nvSpPr>
        <p:spPr>
          <a:xfrm>
            <a:off x="296903" y="4644394"/>
            <a:ext cx="5044524" cy="1528624"/>
          </a:xfrm>
          <a:prstGeom prst="rect">
            <a:avLst/>
          </a:prstGeom>
        </p:spPr>
        <p:txBody>
          <a:bodyPr wrap="square">
            <a:spAutoFit/>
          </a:bodyPr>
          <a:lstStyle/>
          <a:p>
            <a:pPr algn="ctr" fontAlgn="auto">
              <a:spcBef>
                <a:spcPts val="0"/>
              </a:spcBef>
              <a:spcAft>
                <a:spcPts val="400"/>
              </a:spcAft>
              <a:defRPr/>
            </a:pPr>
            <a:r>
              <a:rPr lang="en-GB" sz="1600" b="1" i="1" kern="0" dirty="0" smtClean="0">
                <a:latin typeface="+mn-lt"/>
                <a:ea typeface="Times New Roman"/>
                <a:cs typeface="+mn-cs"/>
              </a:rPr>
              <a:t>ISO 19103 Conceptual schema </a:t>
            </a:r>
            <a:r>
              <a:rPr lang="en-GB" sz="1600" b="1" i="1" kern="0" dirty="0">
                <a:latin typeface="+mn-lt"/>
                <a:ea typeface="Times New Roman"/>
                <a:cs typeface="+mn-cs"/>
              </a:rPr>
              <a:t>l</a:t>
            </a:r>
            <a:r>
              <a:rPr lang="en-GB" sz="1600" b="1" i="1" kern="0" dirty="0" smtClean="0">
                <a:latin typeface="+mn-lt"/>
                <a:ea typeface="Times New Roman"/>
                <a:cs typeface="+mn-cs"/>
              </a:rPr>
              <a:t>anguage</a:t>
            </a:r>
          </a:p>
          <a:p>
            <a:pPr algn="ctr" fontAlgn="auto">
              <a:spcBef>
                <a:spcPts val="0"/>
              </a:spcBef>
              <a:spcAft>
                <a:spcPts val="400"/>
              </a:spcAft>
              <a:defRPr/>
            </a:pPr>
            <a:r>
              <a:rPr lang="en-GB" sz="1600" b="1" i="1" kern="0" dirty="0" smtClean="0">
                <a:latin typeface="+mn-lt"/>
                <a:ea typeface="Times New Roman"/>
                <a:cs typeface="+mn-cs"/>
              </a:rPr>
              <a:t>ISO 19107 Spatial schema</a:t>
            </a:r>
          </a:p>
          <a:p>
            <a:pPr algn="ctr" fontAlgn="auto">
              <a:spcBef>
                <a:spcPts val="0"/>
              </a:spcBef>
              <a:spcAft>
                <a:spcPts val="400"/>
              </a:spcAft>
              <a:defRPr/>
            </a:pPr>
            <a:r>
              <a:rPr lang="en-GB" sz="1600" b="1" i="1" kern="0" dirty="0" smtClean="0">
                <a:latin typeface="+mn-lt"/>
                <a:ea typeface="Times New Roman"/>
                <a:cs typeface="+mn-cs"/>
              </a:rPr>
              <a:t>ISO 19108 Temporal schema</a:t>
            </a:r>
          </a:p>
          <a:p>
            <a:pPr algn="ctr" fontAlgn="auto">
              <a:spcBef>
                <a:spcPts val="0"/>
              </a:spcBef>
              <a:spcAft>
                <a:spcPts val="400"/>
              </a:spcAft>
              <a:defRPr/>
            </a:pPr>
            <a:r>
              <a:rPr lang="en-GB" sz="1600" b="1" i="1" kern="0" dirty="0" smtClean="0">
                <a:latin typeface="+mn-lt"/>
                <a:ea typeface="Times New Roman"/>
                <a:cs typeface="+mn-cs"/>
              </a:rPr>
              <a:t>ISO 19111 Spatial referencing by coordinates</a:t>
            </a:r>
          </a:p>
          <a:p>
            <a:pPr algn="ctr" fontAlgn="auto">
              <a:spcBef>
                <a:spcPts val="0"/>
              </a:spcBef>
              <a:spcAft>
                <a:spcPts val="400"/>
              </a:spcAft>
              <a:defRPr/>
            </a:pPr>
            <a:r>
              <a:rPr lang="en-GB" sz="1600" b="1" i="1" kern="0" dirty="0" smtClean="0">
                <a:latin typeface="+mn-lt"/>
                <a:ea typeface="Times New Roman"/>
                <a:cs typeface="+mn-cs"/>
              </a:rPr>
              <a:t>ISO 19115 Metadata</a:t>
            </a:r>
          </a:p>
        </p:txBody>
      </p:sp>
      <p:grpSp>
        <p:nvGrpSpPr>
          <p:cNvPr id="30" name="Group 29"/>
          <p:cNvGrpSpPr/>
          <p:nvPr/>
        </p:nvGrpSpPr>
        <p:grpSpPr>
          <a:xfrm>
            <a:off x="3310609" y="1934667"/>
            <a:ext cx="911648" cy="916139"/>
            <a:chOff x="915863" y="3183375"/>
            <a:chExt cx="911648" cy="916139"/>
          </a:xfrm>
        </p:grpSpPr>
        <p:sp>
          <p:nvSpPr>
            <p:cNvPr id="15" name="Rectangle 14"/>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3278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a:t>
              </a:r>
              <a:endParaRPr lang="en-GB" sz="1600" b="1" i="1" kern="0" dirty="0">
                <a:latin typeface="+mn-lt"/>
                <a:ea typeface="Times New Roman"/>
                <a:cs typeface="+mn-cs"/>
              </a:endParaRPr>
            </a:p>
          </p:txBody>
        </p:sp>
      </p:grpSp>
      <p:grpSp>
        <p:nvGrpSpPr>
          <p:cNvPr id="79" name="Group 78"/>
          <p:cNvGrpSpPr/>
          <p:nvPr/>
        </p:nvGrpSpPr>
        <p:grpSpPr>
          <a:xfrm>
            <a:off x="4330400" y="1934667"/>
            <a:ext cx="911648" cy="916139"/>
            <a:chOff x="915863" y="3183375"/>
            <a:chExt cx="911648" cy="916139"/>
          </a:xfrm>
        </p:grpSpPr>
        <p:sp>
          <p:nvSpPr>
            <p:cNvPr id="80" name="Rectangle 79"/>
            <p:cNvSpPr/>
            <p:nvPr/>
          </p:nvSpPr>
          <p:spPr bwMode="auto">
            <a:xfrm>
              <a:off x="937550" y="3183375"/>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8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SAF</a:t>
              </a:r>
              <a:endParaRPr lang="en-GB" sz="1600" b="1" i="1" kern="0" dirty="0">
                <a:latin typeface="+mn-lt"/>
                <a:ea typeface="Times New Roman"/>
                <a:cs typeface="+mn-cs"/>
              </a:endParaRPr>
            </a:p>
          </p:txBody>
        </p:sp>
      </p:grpSp>
      <p:sp>
        <p:nvSpPr>
          <p:cNvPr id="86" name="Rectangle 85"/>
          <p:cNvSpPr/>
          <p:nvPr/>
        </p:nvSpPr>
        <p:spPr>
          <a:xfrm>
            <a:off x="3632714" y="2794163"/>
            <a:ext cx="1395372" cy="1077218"/>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Weather Information Exchange Model</a:t>
            </a:r>
            <a:endParaRPr lang="en-GB" sz="1600" b="1" i="1" kern="0" dirty="0">
              <a:latin typeface="+mn-lt"/>
              <a:ea typeface="Times New Roman"/>
              <a:cs typeface="+mn-cs"/>
            </a:endParaRPr>
          </a:p>
        </p:txBody>
      </p:sp>
      <p:sp>
        <p:nvSpPr>
          <p:cNvPr id="3" name="Rectangle 2"/>
          <p:cNvSpPr/>
          <p:nvPr/>
        </p:nvSpPr>
        <p:spPr>
          <a:xfrm>
            <a:off x="180513" y="1849963"/>
            <a:ext cx="2927070" cy="21366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80513" y="4648515"/>
            <a:ext cx="6556286" cy="163378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96898" y="6113019"/>
            <a:ext cx="5044524" cy="338554"/>
          </a:xfrm>
          <a:prstGeom prst="rect">
            <a:avLst/>
          </a:prstGeom>
        </p:spPr>
        <p:txBody>
          <a:bodyPr wrap="square">
            <a:spAutoFit/>
          </a:bodyPr>
          <a:lstStyle/>
          <a:p>
            <a:pPr algn="ctr" fontAlgn="auto">
              <a:spcBef>
                <a:spcPts val="0"/>
              </a:spcBef>
              <a:spcAft>
                <a:spcPts val="400"/>
              </a:spcAft>
              <a:defRPr/>
            </a:pPr>
            <a:r>
              <a:rPr lang="en-GB" sz="1600" b="1" i="1" kern="0" dirty="0" smtClean="0">
                <a:latin typeface="+mn-lt"/>
                <a:ea typeface="Times New Roman"/>
                <a:cs typeface="+mn-cs"/>
              </a:rPr>
              <a:t>ISO 19156 Observations and measurements</a:t>
            </a:r>
            <a:endParaRPr lang="en-GB" sz="1600" b="1" i="1" kern="0" dirty="0">
              <a:latin typeface="+mn-lt"/>
              <a:ea typeface="Times New Roman"/>
              <a:cs typeface="+mn-cs"/>
            </a:endParaRPr>
          </a:p>
        </p:txBody>
      </p:sp>
      <p:sp>
        <p:nvSpPr>
          <p:cNvPr id="90" name="Rectangle 89"/>
          <p:cNvSpPr/>
          <p:nvPr/>
        </p:nvSpPr>
        <p:spPr bwMode="auto">
          <a:xfrm>
            <a:off x="180514" y="3986638"/>
            <a:ext cx="6334116" cy="2664251"/>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1" name="Group 10"/>
          <p:cNvGrpSpPr/>
          <p:nvPr/>
        </p:nvGrpSpPr>
        <p:grpSpPr>
          <a:xfrm>
            <a:off x="930166" y="4019815"/>
            <a:ext cx="4992471" cy="628701"/>
            <a:chOff x="508273" y="4129000"/>
            <a:chExt cx="4992471" cy="628701"/>
          </a:xfrm>
        </p:grpSpPr>
        <p:pic>
          <p:nvPicPr>
            <p:cNvPr id="9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273" y="4129000"/>
              <a:ext cx="628813" cy="6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a:xfrm>
              <a:off x="975159" y="4274073"/>
              <a:ext cx="4525585"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Geographic Information / </a:t>
              </a:r>
              <a:r>
                <a:rPr lang="en-GB" sz="1600" b="1" i="1" kern="0" dirty="0" err="1" smtClean="0">
                  <a:latin typeface="+mn-lt"/>
                  <a:ea typeface="Times New Roman"/>
                  <a:cs typeface="+mn-cs"/>
                </a:rPr>
                <a:t>Geomatics</a:t>
              </a:r>
              <a:r>
                <a:rPr lang="en-GB" sz="1600" b="1" i="1" kern="0" dirty="0" smtClean="0">
                  <a:latin typeface="+mn-lt"/>
                  <a:ea typeface="Times New Roman"/>
                  <a:cs typeface="+mn-cs"/>
                </a:rPr>
                <a:t> standards</a:t>
              </a:r>
              <a:endParaRPr lang="en-GB" sz="1600" b="1" i="1" kern="0" dirty="0">
                <a:latin typeface="+mn-lt"/>
                <a:ea typeface="Times New Roman"/>
                <a:cs typeface="+mn-cs"/>
              </a:endParaRPr>
            </a:p>
          </p:txBody>
        </p:sp>
      </p:grpSp>
      <p:sp>
        <p:nvSpPr>
          <p:cNvPr id="87" name="Rectangle 86"/>
          <p:cNvSpPr/>
          <p:nvPr/>
        </p:nvSpPr>
        <p:spPr bwMode="auto">
          <a:xfrm>
            <a:off x="180513" y="1687714"/>
            <a:ext cx="5237741" cy="218366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Rectangle 60"/>
          <p:cNvSpPr/>
          <p:nvPr/>
        </p:nvSpPr>
        <p:spPr>
          <a:xfrm>
            <a:off x="932869" y="1518437"/>
            <a:ext cx="3882004"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AIR TRAFFIC MANAGEMENT INFORMATION</a:t>
            </a:r>
            <a:endParaRPr lang="en-GB" sz="1600" b="1" i="1" kern="0" dirty="0">
              <a:latin typeface="+mn-lt"/>
              <a:ea typeface="Times New Roman"/>
              <a:cs typeface="+mn-cs"/>
            </a:endParaRPr>
          </a:p>
        </p:txBody>
      </p:sp>
      <p:grpSp>
        <p:nvGrpSpPr>
          <p:cNvPr id="52" name="Group 51"/>
          <p:cNvGrpSpPr/>
          <p:nvPr/>
        </p:nvGrpSpPr>
        <p:grpSpPr>
          <a:xfrm>
            <a:off x="4799820" y="5829830"/>
            <a:ext cx="2122859" cy="907916"/>
            <a:chOff x="4917212" y="5828904"/>
            <a:chExt cx="2122859" cy="907916"/>
          </a:xfrm>
        </p:grpSpPr>
        <p:sp>
          <p:nvSpPr>
            <p:cNvPr id="101" name="Rectangle 100"/>
            <p:cNvSpPr/>
            <p:nvPr/>
          </p:nvSpPr>
          <p:spPr bwMode="auto">
            <a:xfrm>
              <a:off x="5028087" y="5828904"/>
              <a:ext cx="2011984" cy="907916"/>
            </a:xfrm>
            <a:prstGeom prst="rect">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9800" y="5851564"/>
              <a:ext cx="752340" cy="86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ectangle 99"/>
            <p:cNvSpPr/>
            <p:nvPr/>
          </p:nvSpPr>
          <p:spPr>
            <a:xfrm>
              <a:off x="4917212" y="5989908"/>
              <a:ext cx="1430232" cy="584775"/>
            </a:xfrm>
            <a:prstGeom prst="rect">
              <a:avLst/>
            </a:prstGeom>
          </p:spPr>
          <p:txBody>
            <a:bodyPr wrap="square">
              <a:spAutoFit/>
            </a:bodyPr>
            <a:lstStyle/>
            <a:p>
              <a:pPr algn="r" fontAlgn="auto">
                <a:spcBef>
                  <a:spcPts val="0"/>
                </a:spcBef>
                <a:spcAft>
                  <a:spcPts val="0"/>
                </a:spcAft>
                <a:defRPr/>
              </a:pPr>
              <a:r>
                <a:rPr lang="en-GB" sz="1600" b="1" i="1" kern="0" dirty="0" smtClean="0">
                  <a:latin typeface="+mn-lt"/>
                  <a:ea typeface="Times New Roman"/>
                  <a:cs typeface="+mn-cs"/>
                </a:rPr>
                <a:t>OMXML</a:t>
              </a:r>
            </a:p>
            <a:p>
              <a:pPr algn="r" fontAlgn="auto">
                <a:spcBef>
                  <a:spcPts val="0"/>
                </a:spcBef>
                <a:spcAft>
                  <a:spcPts val="0"/>
                </a:spcAft>
                <a:defRPr/>
              </a:pPr>
              <a:r>
                <a:rPr lang="en-GB" sz="1600" b="1" i="1" kern="0" dirty="0" smtClean="0">
                  <a:latin typeface="+mn-lt"/>
                  <a:ea typeface="Times New Roman"/>
                  <a:cs typeface="+mn-cs"/>
                </a:rPr>
                <a:t>OGC #10-025</a:t>
              </a:r>
              <a:endParaRPr lang="en-GB" sz="1600" b="1" i="1" kern="0" dirty="0">
                <a:latin typeface="+mn-lt"/>
                <a:ea typeface="Times New Roman"/>
                <a:cs typeface="+mn-cs"/>
              </a:endParaRPr>
            </a:p>
          </p:txBody>
        </p:sp>
      </p:grpSp>
      <p:sp>
        <p:nvSpPr>
          <p:cNvPr id="103" name="Rectangle 102"/>
          <p:cNvSpPr/>
          <p:nvPr/>
        </p:nvSpPr>
        <p:spPr>
          <a:xfrm>
            <a:off x="6459647" y="1826354"/>
            <a:ext cx="2632076" cy="3939540"/>
          </a:xfrm>
          <a:prstGeom prst="rect">
            <a:avLst/>
          </a:prstGeom>
        </p:spPr>
        <p:txBody>
          <a:bodyPr wrap="square">
            <a:spAutoFit/>
          </a:bodyPr>
          <a:lstStyle/>
          <a:p>
            <a:pPr algn="r" fontAlgn="auto">
              <a:spcBef>
                <a:spcPts val="0"/>
              </a:spcBef>
              <a:spcAft>
                <a:spcPts val="1200"/>
              </a:spcAft>
            </a:pPr>
            <a:r>
              <a:rPr lang="en-GB" sz="1600" b="1" i="1" kern="0" dirty="0">
                <a:solidFill>
                  <a:srgbClr val="595959"/>
                </a:solidFill>
                <a:latin typeface="+mn-lt"/>
                <a:ea typeface="Times New Roman"/>
                <a:cs typeface="+mn-cs"/>
              </a:rPr>
              <a:t>ISO 19156 ‘Observations and measurements’ provides a conceptual schema for observations and the features involved in sampling when making </a:t>
            </a:r>
            <a:r>
              <a:rPr lang="en-GB" sz="1600" b="1" i="1" kern="0" dirty="0" smtClean="0">
                <a:solidFill>
                  <a:srgbClr val="595959"/>
                </a:solidFill>
                <a:latin typeface="+mn-lt"/>
                <a:ea typeface="Times New Roman"/>
                <a:cs typeface="+mn-cs"/>
              </a:rPr>
              <a:t>observations</a:t>
            </a:r>
            <a:endParaRPr lang="en-GB" sz="1600" b="1" i="1" kern="0" dirty="0">
              <a:solidFill>
                <a:srgbClr val="595959"/>
              </a:solidFill>
              <a:latin typeface="+mn-lt"/>
              <a:ea typeface="Times New Roman"/>
              <a:cs typeface="+mn-cs"/>
            </a:endParaRPr>
          </a:p>
          <a:p>
            <a:pPr algn="r" fontAlgn="auto">
              <a:spcBef>
                <a:spcPts val="0"/>
              </a:spcBef>
              <a:spcAft>
                <a:spcPts val="1200"/>
              </a:spcAft>
            </a:pPr>
            <a:r>
              <a:rPr lang="en-GB" sz="1600" b="1" i="1" kern="0" dirty="0">
                <a:solidFill>
                  <a:srgbClr val="595959"/>
                </a:solidFill>
                <a:latin typeface="+mn-lt"/>
                <a:ea typeface="Times New Roman"/>
                <a:cs typeface="+mn-cs"/>
              </a:rPr>
              <a:t>The model is specifically designed to support the exchange of information describing both the observing event and the results of the observation between different scientific and technical </a:t>
            </a:r>
            <a:r>
              <a:rPr lang="en-GB" sz="1600" b="1" i="1" kern="0" dirty="0" smtClean="0">
                <a:solidFill>
                  <a:srgbClr val="595959"/>
                </a:solidFill>
                <a:latin typeface="+mn-lt"/>
                <a:ea typeface="Times New Roman"/>
                <a:cs typeface="+mn-cs"/>
              </a:rPr>
              <a:t>communities</a:t>
            </a:r>
            <a:endParaRPr lang="en-GB" sz="1600" b="1" i="1" kern="0" dirty="0">
              <a:solidFill>
                <a:srgbClr val="595959"/>
              </a:solidFill>
              <a:latin typeface="+mn-lt"/>
              <a:ea typeface="Times New Roman"/>
              <a:cs typeface="+mn-cs"/>
            </a:endParaRPr>
          </a:p>
        </p:txBody>
      </p:sp>
    </p:spTree>
    <p:extLst>
      <p:ext uri="{BB962C8B-B14F-4D97-AF65-F5344CB8AC3E}">
        <p14:creationId xmlns:p14="http://schemas.microsoft.com/office/powerpoint/2010/main" val="221502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a:solidFill>
                  <a:srgbClr val="000000"/>
                </a:solidFill>
                <a:latin typeface="Arial" pitchFamily="34" charset="0"/>
                <a:ea typeface="ＭＳ Ｐゴシック" pitchFamily="34" charset="-128"/>
              </a:rPr>
              <a:t>ISO19156 Observations and measurements</a:t>
            </a:r>
          </a:p>
        </p:txBody>
      </p:sp>
      <p:sp>
        <p:nvSpPr>
          <p:cNvPr id="5325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35D37C-9616-42CD-9E92-453703DC0B37}" type="slidenum">
              <a:rPr lang="en-GB">
                <a:solidFill>
                  <a:srgbClr val="898989"/>
                </a:solidFill>
              </a:rPr>
              <a:pPr fontAlgn="base">
                <a:spcBef>
                  <a:spcPct val="0"/>
                </a:spcBef>
                <a:spcAft>
                  <a:spcPct val="0"/>
                </a:spcAft>
              </a:pPr>
              <a:t>14</a:t>
            </a:fld>
            <a:endParaRPr lang="en-GB">
              <a:solidFill>
                <a:srgbClr val="898989"/>
              </a:solidFill>
            </a:endParaRP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2382838"/>
            <a:ext cx="6218237"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462088" y="973138"/>
            <a:ext cx="7488237" cy="1014412"/>
          </a:xfrm>
          <a:prstGeom prst="rect">
            <a:avLst/>
          </a:prstGeom>
        </p:spPr>
        <p:txBody>
          <a:bodyPr>
            <a:spAutoFit/>
          </a:bodyPr>
          <a:lstStyle/>
          <a:p>
            <a:pPr algn="ctr" fontAlgn="auto">
              <a:spcBef>
                <a:spcPts val="0"/>
              </a:spcBef>
              <a:spcAft>
                <a:spcPts val="1200"/>
              </a:spcAft>
              <a:defRPr/>
            </a:pPr>
            <a:r>
              <a:rPr lang="en-GB" sz="2000" b="1" i="1" kern="0" dirty="0" err="1">
                <a:solidFill>
                  <a:srgbClr val="595959"/>
                </a:solidFill>
                <a:latin typeface="Calibri"/>
                <a:ea typeface="Times New Roman"/>
              </a:rPr>
              <a:t>OM_Observation</a:t>
            </a:r>
            <a:r>
              <a:rPr lang="en-GB" sz="2000" i="1" kern="0" dirty="0">
                <a:solidFill>
                  <a:srgbClr val="595959"/>
                </a:solidFill>
                <a:latin typeface="Calibri"/>
                <a:ea typeface="Times New Roman"/>
              </a:rPr>
              <a:t>: an EVENT whose RESULT is an </a:t>
            </a:r>
            <a:r>
              <a:rPr lang="en-GB" sz="2000" b="1" i="1" kern="0" dirty="0">
                <a:solidFill>
                  <a:srgbClr val="595959"/>
                </a:solidFill>
                <a:latin typeface="Calibri"/>
                <a:ea typeface="Times New Roman"/>
              </a:rPr>
              <a:t>estimate</a:t>
            </a:r>
            <a:r>
              <a:rPr lang="en-GB" sz="2000" i="1" kern="0" dirty="0">
                <a:solidFill>
                  <a:srgbClr val="595959"/>
                </a:solidFill>
                <a:latin typeface="Calibri"/>
                <a:ea typeface="Times New Roman"/>
              </a:rPr>
              <a:t> of a value of some PROPERTY of some THING obtained using a specified PROCEDURE …</a:t>
            </a:r>
          </a:p>
        </p:txBody>
      </p:sp>
      <p:grpSp>
        <p:nvGrpSpPr>
          <p:cNvPr id="2" name="Group 1"/>
          <p:cNvGrpSpPr>
            <a:grpSpLocks/>
          </p:cNvGrpSpPr>
          <p:nvPr/>
        </p:nvGrpSpPr>
        <p:grpSpPr bwMode="auto">
          <a:xfrm>
            <a:off x="3803650" y="1290638"/>
            <a:ext cx="2493963" cy="3435350"/>
            <a:chOff x="3802880" y="1289844"/>
            <a:chExt cx="2494187" cy="3435748"/>
          </a:xfrm>
        </p:grpSpPr>
        <p:sp>
          <p:nvSpPr>
            <p:cNvPr id="15" name="Freeform 14"/>
            <p:cNvSpPr/>
            <p:nvPr/>
          </p:nvSpPr>
          <p:spPr>
            <a:xfrm>
              <a:off x="3802880" y="1289844"/>
              <a:ext cx="973225" cy="50806"/>
            </a:xfrm>
            <a:custGeom>
              <a:avLst/>
              <a:gdLst>
                <a:gd name="connsiteX0" fmla="*/ 0 w 18362"/>
                <a:gd name="connsiteY0" fmla="*/ 0 h 1566407"/>
                <a:gd name="connsiteX1" fmla="*/ 0 w 18362"/>
                <a:gd name="connsiteY1" fmla="*/ 1566407 h 1566407"/>
                <a:gd name="connsiteX0" fmla="*/ 247411 w 247733"/>
                <a:gd name="connsiteY0" fmla="*/ 0 h 1566407"/>
                <a:gd name="connsiteX1" fmla="*/ 247411 w 247733"/>
                <a:gd name="connsiteY1" fmla="*/ 1566407 h 1566407"/>
                <a:gd name="connsiteX0" fmla="*/ 453713 w 453713"/>
                <a:gd name="connsiteY0" fmla="*/ 0 h 1566407"/>
                <a:gd name="connsiteX1" fmla="*/ 453713 w 453713"/>
                <a:gd name="connsiteY1" fmla="*/ 1566407 h 1566407"/>
                <a:gd name="connsiteX0" fmla="*/ 178145 w 1365677"/>
                <a:gd name="connsiteY0" fmla="*/ 0 h 1708911"/>
                <a:gd name="connsiteX1" fmla="*/ 1365677 w 1365677"/>
                <a:gd name="connsiteY1" fmla="*/ 1708911 h 1708911"/>
                <a:gd name="connsiteX0" fmla="*/ 154644 w 1615309"/>
                <a:gd name="connsiteY0" fmla="*/ 513299 h 639766"/>
                <a:gd name="connsiteX1" fmla="*/ 1615309 w 1615309"/>
                <a:gd name="connsiteY1" fmla="*/ 132152 h 639766"/>
                <a:gd name="connsiteX0" fmla="*/ 0 w 1460665"/>
                <a:gd name="connsiteY0" fmla="*/ 537653 h 572917"/>
                <a:gd name="connsiteX1" fmla="*/ 1460665 w 1460665"/>
                <a:gd name="connsiteY1" fmla="*/ 156506 h 572917"/>
                <a:gd name="connsiteX0" fmla="*/ 0 w 1460665"/>
                <a:gd name="connsiteY0" fmla="*/ 446862 h 490072"/>
                <a:gd name="connsiteX1" fmla="*/ 1460665 w 1460665"/>
                <a:gd name="connsiteY1" fmla="*/ 65715 h 490072"/>
                <a:gd name="connsiteX0" fmla="*/ 0 w 1680121"/>
                <a:gd name="connsiteY0" fmla="*/ 881745 h 912330"/>
                <a:gd name="connsiteX1" fmla="*/ 1680121 w 1680121"/>
                <a:gd name="connsiteY1" fmla="*/ 47055 h 912330"/>
                <a:gd name="connsiteX0" fmla="*/ 0 w 1680121"/>
                <a:gd name="connsiteY0" fmla="*/ 834690 h 894428"/>
                <a:gd name="connsiteX1" fmla="*/ 1680121 w 1680121"/>
                <a:gd name="connsiteY1" fmla="*/ 0 h 894428"/>
                <a:gd name="connsiteX0" fmla="*/ 0 w 1672805"/>
                <a:gd name="connsiteY0" fmla="*/ 834690 h 894428"/>
                <a:gd name="connsiteX1" fmla="*/ 1672805 w 1672805"/>
                <a:gd name="connsiteY1" fmla="*/ 0 h 894428"/>
                <a:gd name="connsiteX0" fmla="*/ 0 w 1687436"/>
                <a:gd name="connsiteY0" fmla="*/ 783484 h 847090"/>
                <a:gd name="connsiteX1" fmla="*/ 1687436 w 1687436"/>
                <a:gd name="connsiteY1" fmla="*/ 0 h 847090"/>
                <a:gd name="connsiteX0" fmla="*/ 0 w 1721556"/>
                <a:gd name="connsiteY0" fmla="*/ 817603 h 878582"/>
                <a:gd name="connsiteX1" fmla="*/ 1721556 w 1721556"/>
                <a:gd name="connsiteY1" fmla="*/ 0 h 878582"/>
                <a:gd name="connsiteX0" fmla="*/ 0 w 1610299"/>
                <a:gd name="connsiteY0" fmla="*/ 0 h 720876"/>
                <a:gd name="connsiteX1" fmla="*/ 1610299 w 1610299"/>
                <a:gd name="connsiteY1" fmla="*/ 566931 h 720876"/>
                <a:gd name="connsiteX0" fmla="*/ 133720 w 1744019"/>
                <a:gd name="connsiteY0" fmla="*/ 0 h 889252"/>
                <a:gd name="connsiteX1" fmla="*/ 1744019 w 1744019"/>
                <a:gd name="connsiteY1" fmla="*/ 566931 h 889252"/>
                <a:gd name="connsiteX0" fmla="*/ 711896 w 711896"/>
                <a:gd name="connsiteY0" fmla="*/ 0 h 1983563"/>
                <a:gd name="connsiteX1" fmla="*/ 109410 w 711896"/>
                <a:gd name="connsiteY1" fmla="*/ 1877293 h 1983563"/>
                <a:gd name="connsiteX0" fmla="*/ 929833 w 929833"/>
                <a:gd name="connsiteY0" fmla="*/ 0 h 1877293"/>
                <a:gd name="connsiteX1" fmla="*/ 327347 w 929833"/>
                <a:gd name="connsiteY1" fmla="*/ 1877293 h 1877293"/>
                <a:gd name="connsiteX0" fmla="*/ 950135 w 950135"/>
                <a:gd name="connsiteY0" fmla="*/ 0 h 1877293"/>
                <a:gd name="connsiteX1" fmla="*/ 366748 w 950135"/>
                <a:gd name="connsiteY1" fmla="*/ 639291 h 1877293"/>
                <a:gd name="connsiteX2" fmla="*/ 347649 w 950135"/>
                <a:gd name="connsiteY2" fmla="*/ 1877293 h 1877293"/>
                <a:gd name="connsiteX0" fmla="*/ 851388 w 851388"/>
                <a:gd name="connsiteY0" fmla="*/ 0 h 1877293"/>
                <a:gd name="connsiteX1" fmla="*/ 268001 w 851388"/>
                <a:gd name="connsiteY1" fmla="*/ 639291 h 1877293"/>
                <a:gd name="connsiteX2" fmla="*/ 248902 w 851388"/>
                <a:gd name="connsiteY2" fmla="*/ 1877293 h 1877293"/>
                <a:gd name="connsiteX0" fmla="*/ 973330 w 973330"/>
                <a:gd name="connsiteY0" fmla="*/ 0 h 1902017"/>
                <a:gd name="connsiteX1" fmla="*/ 389943 w 973330"/>
                <a:gd name="connsiteY1" fmla="*/ 639291 h 1902017"/>
                <a:gd name="connsiteX2" fmla="*/ 210139 w 973330"/>
                <a:gd name="connsiteY2" fmla="*/ 1902017 h 1902017"/>
                <a:gd name="connsiteX0" fmla="*/ 963533 w 963533"/>
                <a:gd name="connsiteY0" fmla="*/ 0 h 1914378"/>
                <a:gd name="connsiteX1" fmla="*/ 380146 w 963533"/>
                <a:gd name="connsiteY1" fmla="*/ 639291 h 1914378"/>
                <a:gd name="connsiteX2" fmla="*/ 212703 w 963533"/>
                <a:gd name="connsiteY2" fmla="*/ 1914378 h 1914378"/>
                <a:gd name="connsiteX0" fmla="*/ 993994 w 993994"/>
                <a:gd name="connsiteY0" fmla="*/ 0 h 1914378"/>
                <a:gd name="connsiteX1" fmla="*/ 410607 w 993994"/>
                <a:gd name="connsiteY1" fmla="*/ 639291 h 1914378"/>
                <a:gd name="connsiteX2" fmla="*/ 243164 w 993994"/>
                <a:gd name="connsiteY2" fmla="*/ 1914378 h 1914378"/>
                <a:gd name="connsiteX0" fmla="*/ 1007942 w 1007942"/>
                <a:gd name="connsiteY0" fmla="*/ 0 h 1914378"/>
                <a:gd name="connsiteX1" fmla="*/ 424555 w 1007942"/>
                <a:gd name="connsiteY1" fmla="*/ 639291 h 1914378"/>
                <a:gd name="connsiteX2" fmla="*/ 257112 w 1007942"/>
                <a:gd name="connsiteY2" fmla="*/ 1914378 h 1914378"/>
                <a:gd name="connsiteX0" fmla="*/ 1007942 w 1007942"/>
                <a:gd name="connsiteY0" fmla="*/ 0 h 1914378"/>
                <a:gd name="connsiteX1" fmla="*/ 424555 w 1007942"/>
                <a:gd name="connsiteY1" fmla="*/ 639291 h 1914378"/>
                <a:gd name="connsiteX2" fmla="*/ 257112 w 1007942"/>
                <a:gd name="connsiteY2" fmla="*/ 1914378 h 1914378"/>
                <a:gd name="connsiteX0" fmla="*/ 949564 w 949564"/>
                <a:gd name="connsiteY0" fmla="*/ 0 h 1854454"/>
                <a:gd name="connsiteX1" fmla="*/ 366177 w 949564"/>
                <a:gd name="connsiteY1" fmla="*/ 639291 h 1854454"/>
                <a:gd name="connsiteX2" fmla="*/ 226391 w 949564"/>
                <a:gd name="connsiteY2" fmla="*/ 1854454 h 1854454"/>
                <a:gd name="connsiteX0" fmla="*/ 923002 w 923002"/>
                <a:gd name="connsiteY0" fmla="*/ 0 h 1854454"/>
                <a:gd name="connsiteX1" fmla="*/ 339615 w 923002"/>
                <a:gd name="connsiteY1" fmla="*/ 639291 h 1854454"/>
                <a:gd name="connsiteX2" fmla="*/ 199829 w 923002"/>
                <a:gd name="connsiteY2" fmla="*/ 1854454 h 1854454"/>
                <a:gd name="connsiteX0" fmla="*/ 979287 w 979287"/>
                <a:gd name="connsiteY0" fmla="*/ 0 h 1854454"/>
                <a:gd name="connsiteX1" fmla="*/ 395900 w 979287"/>
                <a:gd name="connsiteY1" fmla="*/ 639291 h 1854454"/>
                <a:gd name="connsiteX2" fmla="*/ 256114 w 979287"/>
                <a:gd name="connsiteY2" fmla="*/ 1854454 h 1854454"/>
                <a:gd name="connsiteX0" fmla="*/ 723173 w 723173"/>
                <a:gd name="connsiteY0" fmla="*/ 0 h 1854454"/>
                <a:gd name="connsiteX1" fmla="*/ 0 w 723173"/>
                <a:gd name="connsiteY1" fmla="*/ 1854454 h 1854454"/>
                <a:gd name="connsiteX0" fmla="*/ 791697 w 791697"/>
                <a:gd name="connsiteY0" fmla="*/ 0 h 1854454"/>
                <a:gd name="connsiteX1" fmla="*/ 68524 w 791697"/>
                <a:gd name="connsiteY1" fmla="*/ 1854454 h 1854454"/>
                <a:gd name="connsiteX0" fmla="*/ 725019 w 725019"/>
                <a:gd name="connsiteY0" fmla="*/ 0 h 1921161"/>
                <a:gd name="connsiteX1" fmla="*/ 73685 w 725019"/>
                <a:gd name="connsiteY1" fmla="*/ 1921161 h 1921161"/>
                <a:gd name="connsiteX0" fmla="*/ 751665 w 751665"/>
                <a:gd name="connsiteY0" fmla="*/ 0 h 1921161"/>
                <a:gd name="connsiteX1" fmla="*/ 100331 w 751665"/>
                <a:gd name="connsiteY1" fmla="*/ 1921161 h 1921161"/>
                <a:gd name="connsiteX0" fmla="*/ 3244332 w 3244332"/>
                <a:gd name="connsiteY0" fmla="*/ 0 h 1631986"/>
                <a:gd name="connsiteX1" fmla="*/ 21406 w 3244332"/>
                <a:gd name="connsiteY1" fmla="*/ 1631986 h 1631986"/>
                <a:gd name="connsiteX0" fmla="*/ 945649 w 945649"/>
                <a:gd name="connsiteY0" fmla="*/ 228719 h 284132"/>
                <a:gd name="connsiteX1" fmla="*/ 77434 w 945649"/>
                <a:gd name="connsiteY1" fmla="*/ 249589 h 284132"/>
                <a:gd name="connsiteX0" fmla="*/ 950710 w 950710"/>
                <a:gd name="connsiteY0" fmla="*/ 305429 h 326299"/>
                <a:gd name="connsiteX1" fmla="*/ 82495 w 950710"/>
                <a:gd name="connsiteY1" fmla="*/ 326299 h 326299"/>
                <a:gd name="connsiteX0" fmla="*/ 868215 w 868215"/>
                <a:gd name="connsiteY0" fmla="*/ 40993 h 61863"/>
                <a:gd name="connsiteX1" fmla="*/ 0 w 868215"/>
                <a:gd name="connsiteY1" fmla="*/ 61863 h 61863"/>
                <a:gd name="connsiteX0" fmla="*/ 868215 w 868215"/>
                <a:gd name="connsiteY0" fmla="*/ 48302 h 48302"/>
                <a:gd name="connsiteX1" fmla="*/ 0 w 868215"/>
                <a:gd name="connsiteY1" fmla="*/ 46189 h 48302"/>
                <a:gd name="connsiteX0" fmla="*/ 868215 w 868215"/>
                <a:gd name="connsiteY0" fmla="*/ 45017 h 45017"/>
                <a:gd name="connsiteX1" fmla="*/ 0 w 868215"/>
                <a:gd name="connsiteY1" fmla="*/ 42904 h 45017"/>
              </a:gdLst>
              <a:ahLst/>
              <a:cxnLst>
                <a:cxn ang="0">
                  <a:pos x="connsiteX0" y="connsiteY0"/>
                </a:cxn>
                <a:cxn ang="0">
                  <a:pos x="connsiteX1" y="connsiteY1"/>
                </a:cxn>
              </a:cxnLst>
              <a:rect l="l" t="t" r="r" b="b"/>
              <a:pathLst>
                <a:path w="868215" h="45017">
                  <a:moveTo>
                    <a:pt x="868215" y="45017"/>
                  </a:moveTo>
                  <a:cubicBezTo>
                    <a:pt x="282966" y="-42166"/>
                    <a:pt x="202099" y="20115"/>
                    <a:pt x="0" y="42904"/>
                  </a:cubicBezTo>
                </a:path>
              </a:pathLst>
            </a:custGeom>
            <a:noFill/>
            <a:ln w="57150" cap="rnd" cmpd="sng" algn="ctr">
              <a:solidFill>
                <a:srgbClr val="A8000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16" name="Rounded Rectangle 15"/>
            <p:cNvSpPr/>
            <p:nvPr/>
          </p:nvSpPr>
          <p:spPr>
            <a:xfrm>
              <a:off x="3882593" y="4437560"/>
              <a:ext cx="2414474" cy="288032"/>
            </a:xfrm>
            <a:prstGeom prst="roundRect">
              <a:avLst>
                <a:gd name="adj" fmla="val 20896"/>
              </a:avLst>
            </a:prstGeom>
            <a:solidFill>
              <a:schemeClr val="accent2">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5" name="Group 4"/>
          <p:cNvGrpSpPr>
            <a:grpSpLocks/>
          </p:cNvGrpSpPr>
          <p:nvPr/>
        </p:nvGrpSpPr>
        <p:grpSpPr bwMode="auto">
          <a:xfrm>
            <a:off x="4437063" y="1308100"/>
            <a:ext cx="1731962" cy="5178425"/>
            <a:chOff x="4436864" y="1307964"/>
            <a:chExt cx="1731924" cy="5178180"/>
          </a:xfrm>
        </p:grpSpPr>
        <p:sp>
          <p:nvSpPr>
            <p:cNvPr id="3" name="Freeform 2"/>
            <p:cNvSpPr/>
            <p:nvPr/>
          </p:nvSpPr>
          <p:spPr>
            <a:xfrm>
              <a:off x="5405218" y="1307964"/>
              <a:ext cx="763570" cy="30162"/>
            </a:xfrm>
            <a:custGeom>
              <a:avLst/>
              <a:gdLst>
                <a:gd name="connsiteX0" fmla="*/ 0 w 764275"/>
                <a:gd name="connsiteY0" fmla="*/ 13648 h 13648"/>
                <a:gd name="connsiteX1" fmla="*/ 764275 w 764275"/>
                <a:gd name="connsiteY1" fmla="*/ 0 h 13648"/>
                <a:gd name="connsiteX0" fmla="*/ 0 w 764275"/>
                <a:gd name="connsiteY0" fmla="*/ 16667 h 16667"/>
                <a:gd name="connsiteX1" fmla="*/ 764275 w 764275"/>
                <a:gd name="connsiteY1" fmla="*/ 3019 h 16667"/>
                <a:gd name="connsiteX0" fmla="*/ 0 w 764275"/>
                <a:gd name="connsiteY0" fmla="*/ 29516 h 29516"/>
                <a:gd name="connsiteX1" fmla="*/ 764275 w 764275"/>
                <a:gd name="connsiteY1" fmla="*/ 15868 h 29516"/>
              </a:gdLst>
              <a:ahLst/>
              <a:cxnLst>
                <a:cxn ang="0">
                  <a:pos x="connsiteX0" y="connsiteY0"/>
                </a:cxn>
                <a:cxn ang="0">
                  <a:pos x="connsiteX1" y="connsiteY1"/>
                </a:cxn>
              </a:cxnLst>
              <a:rect l="l" t="t" r="r" b="b"/>
              <a:pathLst>
                <a:path w="764275" h="29516">
                  <a:moveTo>
                    <a:pt x="0" y="29516"/>
                  </a:moveTo>
                  <a:cubicBezTo>
                    <a:pt x="254758" y="-791"/>
                    <a:pt x="509517" y="-11780"/>
                    <a:pt x="764275" y="15868"/>
                  </a:cubicBezTo>
                </a:path>
              </a:pathLst>
            </a:custGeom>
            <a:noFill/>
            <a:ln w="57150" cap="rnd" cmpd="sng" algn="ctr">
              <a:solidFill>
                <a:srgbClr val="FFC00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22" name="Rounded Rectangle 21"/>
            <p:cNvSpPr/>
            <p:nvPr/>
          </p:nvSpPr>
          <p:spPr>
            <a:xfrm>
              <a:off x="4436864" y="5419016"/>
              <a:ext cx="1349786" cy="1067128"/>
            </a:xfrm>
            <a:prstGeom prst="roundRect">
              <a:avLst>
                <a:gd name="adj" fmla="val 3758"/>
              </a:avLst>
            </a:prstGeom>
            <a:solidFill>
              <a:srgbClr val="FFC00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7" name="Group 6"/>
          <p:cNvGrpSpPr>
            <a:grpSpLocks/>
          </p:cNvGrpSpPr>
          <p:nvPr/>
        </p:nvGrpSpPr>
        <p:grpSpPr bwMode="auto">
          <a:xfrm>
            <a:off x="1624013" y="1600200"/>
            <a:ext cx="2813050" cy="3971925"/>
            <a:chOff x="1623720" y="1599769"/>
            <a:chExt cx="2813144" cy="3971975"/>
          </a:xfrm>
        </p:grpSpPr>
        <p:sp>
          <p:nvSpPr>
            <p:cNvPr id="19" name="Freeform 18"/>
            <p:cNvSpPr/>
            <p:nvPr/>
          </p:nvSpPr>
          <p:spPr>
            <a:xfrm>
              <a:off x="2909638" y="1599769"/>
              <a:ext cx="1066836" cy="38100"/>
            </a:xfrm>
            <a:custGeom>
              <a:avLst/>
              <a:gdLst>
                <a:gd name="connsiteX0" fmla="*/ 0 w 764275"/>
                <a:gd name="connsiteY0" fmla="*/ 13648 h 13648"/>
                <a:gd name="connsiteX1" fmla="*/ 764275 w 764275"/>
                <a:gd name="connsiteY1" fmla="*/ 0 h 13648"/>
                <a:gd name="connsiteX0" fmla="*/ 0 w 764275"/>
                <a:gd name="connsiteY0" fmla="*/ 16667 h 16667"/>
                <a:gd name="connsiteX1" fmla="*/ 764275 w 764275"/>
                <a:gd name="connsiteY1" fmla="*/ 3019 h 16667"/>
                <a:gd name="connsiteX0" fmla="*/ 0 w 764275"/>
                <a:gd name="connsiteY0" fmla="*/ 29516 h 29516"/>
                <a:gd name="connsiteX1" fmla="*/ 764275 w 764275"/>
                <a:gd name="connsiteY1" fmla="*/ 15868 h 29516"/>
                <a:gd name="connsiteX0" fmla="*/ 0 w 1066929"/>
                <a:gd name="connsiteY0" fmla="*/ 16802 h 28911"/>
                <a:gd name="connsiteX1" fmla="*/ 1066929 w 1066929"/>
                <a:gd name="connsiteY1" fmla="*/ 28911 h 28911"/>
                <a:gd name="connsiteX0" fmla="*/ 0 w 1066929"/>
                <a:gd name="connsiteY0" fmla="*/ 25339 h 37448"/>
                <a:gd name="connsiteX1" fmla="*/ 1066929 w 1066929"/>
                <a:gd name="connsiteY1" fmla="*/ 37448 h 37448"/>
              </a:gdLst>
              <a:ahLst/>
              <a:cxnLst>
                <a:cxn ang="0">
                  <a:pos x="connsiteX0" y="connsiteY0"/>
                </a:cxn>
                <a:cxn ang="0">
                  <a:pos x="connsiteX1" y="connsiteY1"/>
                </a:cxn>
              </a:cxnLst>
              <a:rect l="l" t="t" r="r" b="b"/>
              <a:pathLst>
                <a:path w="1066929" h="37448">
                  <a:moveTo>
                    <a:pt x="0" y="25339"/>
                  </a:moveTo>
                  <a:cubicBezTo>
                    <a:pt x="254758" y="-4968"/>
                    <a:pt x="805732" y="-15958"/>
                    <a:pt x="1066929" y="37448"/>
                  </a:cubicBezTo>
                </a:path>
              </a:pathLst>
            </a:custGeom>
            <a:noFill/>
            <a:ln w="57150" cap="rnd" cmpd="sng" algn="ctr">
              <a:solidFill>
                <a:srgbClr val="00B05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23" name="Rounded Rectangle 22"/>
            <p:cNvSpPr/>
            <p:nvPr/>
          </p:nvSpPr>
          <p:spPr>
            <a:xfrm>
              <a:off x="1623720" y="4949624"/>
              <a:ext cx="2813144" cy="622120"/>
            </a:xfrm>
            <a:prstGeom prst="roundRect">
              <a:avLst>
                <a:gd name="adj" fmla="val 5218"/>
              </a:avLst>
            </a:prstGeom>
            <a:solidFill>
              <a:srgbClr val="00B05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4" name="Group 3"/>
          <p:cNvGrpSpPr>
            <a:grpSpLocks/>
          </p:cNvGrpSpPr>
          <p:nvPr/>
        </p:nvGrpSpPr>
        <p:grpSpPr bwMode="auto">
          <a:xfrm>
            <a:off x="1436688" y="1585913"/>
            <a:ext cx="4237037" cy="2168525"/>
            <a:chOff x="1437174" y="1586142"/>
            <a:chExt cx="4236786" cy="2168994"/>
          </a:xfrm>
        </p:grpSpPr>
        <p:sp>
          <p:nvSpPr>
            <p:cNvPr id="20" name="Freeform 19"/>
            <p:cNvSpPr/>
            <p:nvPr/>
          </p:nvSpPr>
          <p:spPr>
            <a:xfrm>
              <a:off x="4870733" y="1586142"/>
              <a:ext cx="803227" cy="30169"/>
            </a:xfrm>
            <a:custGeom>
              <a:avLst/>
              <a:gdLst>
                <a:gd name="connsiteX0" fmla="*/ 0 w 764275"/>
                <a:gd name="connsiteY0" fmla="*/ 13648 h 13648"/>
                <a:gd name="connsiteX1" fmla="*/ 764275 w 764275"/>
                <a:gd name="connsiteY1" fmla="*/ 0 h 13648"/>
                <a:gd name="connsiteX0" fmla="*/ 0 w 764275"/>
                <a:gd name="connsiteY0" fmla="*/ 16667 h 16667"/>
                <a:gd name="connsiteX1" fmla="*/ 764275 w 764275"/>
                <a:gd name="connsiteY1" fmla="*/ 3019 h 16667"/>
                <a:gd name="connsiteX0" fmla="*/ 0 w 764275"/>
                <a:gd name="connsiteY0" fmla="*/ 29516 h 29516"/>
                <a:gd name="connsiteX1" fmla="*/ 764275 w 764275"/>
                <a:gd name="connsiteY1" fmla="*/ 15868 h 29516"/>
                <a:gd name="connsiteX0" fmla="*/ 0 w 1066929"/>
                <a:gd name="connsiteY0" fmla="*/ 16802 h 28911"/>
                <a:gd name="connsiteX1" fmla="*/ 1066929 w 1066929"/>
                <a:gd name="connsiteY1" fmla="*/ 28911 h 28911"/>
                <a:gd name="connsiteX0" fmla="*/ 0 w 1066929"/>
                <a:gd name="connsiteY0" fmla="*/ 25339 h 37448"/>
                <a:gd name="connsiteX1" fmla="*/ 1066929 w 1066929"/>
                <a:gd name="connsiteY1" fmla="*/ 37448 h 37448"/>
                <a:gd name="connsiteX0" fmla="*/ 0 w 802912"/>
                <a:gd name="connsiteY0" fmla="*/ 40795 h 40795"/>
                <a:gd name="connsiteX1" fmla="*/ 802912 w 802912"/>
                <a:gd name="connsiteY1" fmla="*/ 27147 h 40795"/>
                <a:gd name="connsiteX0" fmla="*/ 0 w 802912"/>
                <a:gd name="connsiteY0" fmla="*/ 29517 h 29517"/>
                <a:gd name="connsiteX1" fmla="*/ 802912 w 802912"/>
                <a:gd name="connsiteY1" fmla="*/ 15869 h 29517"/>
              </a:gdLst>
              <a:ahLst/>
              <a:cxnLst>
                <a:cxn ang="0">
                  <a:pos x="connsiteX0" y="connsiteY0"/>
                </a:cxn>
                <a:cxn ang="0">
                  <a:pos x="connsiteX1" y="connsiteY1"/>
                </a:cxn>
              </a:cxnLst>
              <a:rect l="l" t="t" r="r" b="b"/>
              <a:pathLst>
                <a:path w="802912" h="29517">
                  <a:moveTo>
                    <a:pt x="0" y="29517"/>
                  </a:moveTo>
                  <a:cubicBezTo>
                    <a:pt x="254758" y="-790"/>
                    <a:pt x="528836" y="-11779"/>
                    <a:pt x="802912" y="15869"/>
                  </a:cubicBezTo>
                </a:path>
              </a:pathLst>
            </a:custGeom>
            <a:noFill/>
            <a:ln w="57150" cap="rnd" cmpd="sng" algn="ctr">
              <a:solidFill>
                <a:srgbClr val="0070C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24" name="Rounded Rectangle 23"/>
            <p:cNvSpPr/>
            <p:nvPr/>
          </p:nvSpPr>
          <p:spPr>
            <a:xfrm>
              <a:off x="1437174" y="3162400"/>
              <a:ext cx="2659338" cy="592736"/>
            </a:xfrm>
            <a:prstGeom prst="roundRect">
              <a:avLst>
                <a:gd name="adj" fmla="val 12668"/>
              </a:avLst>
            </a:prstGeom>
            <a:solidFill>
              <a:srgbClr val="0070C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6" name="Group 5"/>
          <p:cNvGrpSpPr>
            <a:grpSpLocks/>
          </p:cNvGrpSpPr>
          <p:nvPr/>
        </p:nvGrpSpPr>
        <p:grpSpPr bwMode="auto">
          <a:xfrm>
            <a:off x="3724275" y="1917700"/>
            <a:ext cx="1982788" cy="1182688"/>
            <a:chOff x="3724771" y="1918046"/>
            <a:chExt cx="1982526" cy="1182202"/>
          </a:xfrm>
        </p:grpSpPr>
        <p:sp>
          <p:nvSpPr>
            <p:cNvPr id="21" name="Freeform 20"/>
            <p:cNvSpPr/>
            <p:nvPr/>
          </p:nvSpPr>
          <p:spPr>
            <a:xfrm>
              <a:off x="4453338" y="1918046"/>
              <a:ext cx="1253959" cy="52366"/>
            </a:xfrm>
            <a:custGeom>
              <a:avLst/>
              <a:gdLst>
                <a:gd name="connsiteX0" fmla="*/ 0 w 764275"/>
                <a:gd name="connsiteY0" fmla="*/ 13648 h 13648"/>
                <a:gd name="connsiteX1" fmla="*/ 764275 w 764275"/>
                <a:gd name="connsiteY1" fmla="*/ 0 h 13648"/>
                <a:gd name="connsiteX0" fmla="*/ 0 w 764275"/>
                <a:gd name="connsiteY0" fmla="*/ 16667 h 16667"/>
                <a:gd name="connsiteX1" fmla="*/ 764275 w 764275"/>
                <a:gd name="connsiteY1" fmla="*/ 3019 h 16667"/>
                <a:gd name="connsiteX0" fmla="*/ 0 w 764275"/>
                <a:gd name="connsiteY0" fmla="*/ 29516 h 29516"/>
                <a:gd name="connsiteX1" fmla="*/ 764275 w 764275"/>
                <a:gd name="connsiteY1" fmla="*/ 15868 h 29516"/>
                <a:gd name="connsiteX0" fmla="*/ 0 w 1066929"/>
                <a:gd name="connsiteY0" fmla="*/ 16802 h 28911"/>
                <a:gd name="connsiteX1" fmla="*/ 1066929 w 1066929"/>
                <a:gd name="connsiteY1" fmla="*/ 28911 h 28911"/>
                <a:gd name="connsiteX0" fmla="*/ 0 w 1066929"/>
                <a:gd name="connsiteY0" fmla="*/ 25339 h 37448"/>
                <a:gd name="connsiteX1" fmla="*/ 1066929 w 1066929"/>
                <a:gd name="connsiteY1" fmla="*/ 37448 h 37448"/>
                <a:gd name="connsiteX0" fmla="*/ 0 w 1253672"/>
                <a:gd name="connsiteY0" fmla="*/ 65523 h 65523"/>
                <a:gd name="connsiteX1" fmla="*/ 1253672 w 1253672"/>
                <a:gd name="connsiteY1" fmla="*/ 19677 h 65523"/>
                <a:gd name="connsiteX0" fmla="*/ 0 w 1253672"/>
                <a:gd name="connsiteY0" fmla="*/ 52138 h 52138"/>
                <a:gd name="connsiteX1" fmla="*/ 1253672 w 1253672"/>
                <a:gd name="connsiteY1" fmla="*/ 6292 h 52138"/>
              </a:gdLst>
              <a:ahLst/>
              <a:cxnLst>
                <a:cxn ang="0">
                  <a:pos x="connsiteX0" y="connsiteY0"/>
                </a:cxn>
                <a:cxn ang="0">
                  <a:pos x="connsiteX1" y="connsiteY1"/>
                </a:cxn>
              </a:cxnLst>
              <a:rect l="l" t="t" r="r" b="b"/>
              <a:pathLst>
                <a:path w="1253672" h="52138">
                  <a:moveTo>
                    <a:pt x="0" y="52138"/>
                  </a:moveTo>
                  <a:cubicBezTo>
                    <a:pt x="254758" y="21831"/>
                    <a:pt x="960278" y="-14917"/>
                    <a:pt x="1253672" y="6292"/>
                  </a:cubicBezTo>
                </a:path>
              </a:pathLst>
            </a:custGeom>
            <a:noFill/>
            <a:ln w="57150" cap="rnd" cmpd="sng" algn="ctr">
              <a:solidFill>
                <a:srgbClr val="7030A0">
                  <a:alpha val="80000"/>
                </a:srgbClr>
              </a:solidFill>
              <a:prstDash val="solid"/>
              <a:headEnd type="none" w="med" len="med"/>
              <a:tailEnd type="none" w="med" len="med"/>
            </a:ln>
            <a:effectLst/>
          </p:spPr>
          <p:txBody>
            <a:bodyPr anchor="ctr"/>
            <a:lstStyle/>
            <a:p>
              <a:pPr algn="ctr" fontAlgn="auto">
                <a:spcBef>
                  <a:spcPts val="0"/>
                </a:spcBef>
                <a:spcAft>
                  <a:spcPts val="0"/>
                </a:spcAft>
                <a:defRPr/>
              </a:pPr>
              <a:endParaRPr lang="en-GB" sz="1100" kern="0">
                <a:solidFill>
                  <a:srgbClr val="002368"/>
                </a:solidFill>
                <a:latin typeface="Calibri"/>
              </a:endParaRPr>
            </a:p>
          </p:txBody>
        </p:sp>
        <p:sp>
          <p:nvSpPr>
            <p:cNvPr id="25" name="Rounded Rectangle 24"/>
            <p:cNvSpPr/>
            <p:nvPr/>
          </p:nvSpPr>
          <p:spPr>
            <a:xfrm>
              <a:off x="3724771" y="2363400"/>
              <a:ext cx="1754029" cy="736848"/>
            </a:xfrm>
            <a:prstGeom prst="roundRect">
              <a:avLst>
                <a:gd name="adj" fmla="val 4350"/>
              </a:avLst>
            </a:prstGeom>
            <a:solidFill>
              <a:srgbClr val="7030A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Tree>
    <p:extLst>
      <p:ext uri="{BB962C8B-B14F-4D97-AF65-F5344CB8AC3E}">
        <p14:creationId xmlns:p14="http://schemas.microsoft.com/office/powerpoint/2010/main" val="186015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with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with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with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8D70EC-4C91-44D3-858C-3BB9CF211E5F}" type="slidenum">
              <a:rPr lang="en-GB">
                <a:solidFill>
                  <a:srgbClr val="898989"/>
                </a:solidFill>
              </a:rPr>
              <a:pPr fontAlgn="base">
                <a:spcBef>
                  <a:spcPct val="0"/>
                </a:spcBef>
                <a:spcAft>
                  <a:spcPct val="0"/>
                </a:spcAft>
              </a:pPr>
              <a:t>15</a:t>
            </a:fld>
            <a:endParaRPr lang="en-GB">
              <a:solidFill>
                <a:srgbClr val="898989"/>
              </a:solidFill>
            </a:endParaRPr>
          </a:p>
        </p:txBody>
      </p:sp>
      <p:grpSp>
        <p:nvGrpSpPr>
          <p:cNvPr id="3" name="Group 75"/>
          <p:cNvGrpSpPr>
            <a:grpSpLocks/>
          </p:cNvGrpSpPr>
          <p:nvPr/>
        </p:nvGrpSpPr>
        <p:grpSpPr bwMode="auto">
          <a:xfrm>
            <a:off x="252413" y="2889250"/>
            <a:ext cx="8589962" cy="3094038"/>
            <a:chOff x="252923" y="3037400"/>
            <a:chExt cx="8589524" cy="3093393"/>
          </a:xfrm>
        </p:grpSpPr>
        <p:grpSp>
          <p:nvGrpSpPr>
            <p:cNvPr id="4" name="Gruppe 64"/>
            <p:cNvGrpSpPr/>
            <p:nvPr/>
          </p:nvGrpSpPr>
          <p:grpSpPr>
            <a:xfrm>
              <a:off x="252923" y="3037400"/>
              <a:ext cx="8589524" cy="3093393"/>
              <a:chOff x="252924" y="2033077"/>
              <a:chExt cx="8589523" cy="3093399"/>
            </a:xfrm>
            <a:solidFill>
              <a:sysClr val="window" lastClr="FFFFFF"/>
            </a:solidFill>
          </p:grpSpPr>
          <p:sp>
            <p:nvSpPr>
              <p:cNvPr id="21" name="Pentagon 20"/>
              <p:cNvSpPr/>
              <p:nvPr/>
            </p:nvSpPr>
            <p:spPr>
              <a:xfrm>
                <a:off x="252924" y="2033077"/>
                <a:ext cx="8589523" cy="3093399"/>
              </a:xfrm>
              <a:prstGeom prst="homePlate">
                <a:avLst>
                  <a:gd name="adj" fmla="val 27124"/>
                </a:avLst>
              </a:prstGeom>
              <a:grpFill/>
              <a:ln w="76200" cap="flat" cmpd="sng" algn="ctr">
                <a:gradFill flip="none" rotWithShape="1">
                  <a:gsLst>
                    <a:gs pos="0">
                      <a:srgbClr val="0070C0"/>
                    </a:gs>
                    <a:gs pos="50000">
                      <a:srgbClr val="4BACC6">
                        <a:lumMod val="40000"/>
                        <a:lumOff val="60000"/>
                      </a:srgbClr>
                    </a:gs>
                  </a:gsLst>
                  <a:lin ang="16200000" scaled="1"/>
                  <a:tileRect/>
                </a:gra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22" name="Gruppe 28"/>
              <p:cNvGrpSpPr/>
              <p:nvPr/>
            </p:nvGrpSpPr>
            <p:grpSpPr>
              <a:xfrm>
                <a:off x="979255" y="2075212"/>
                <a:ext cx="6997426" cy="3012355"/>
                <a:chOff x="979255" y="2130354"/>
                <a:chExt cx="6997426" cy="2422187"/>
              </a:xfrm>
              <a:grpFill/>
            </p:grpSpPr>
            <p:cxnSp>
              <p:nvCxnSpPr>
                <p:cNvPr id="23" name="Lige forbindelse 15"/>
                <p:cNvCxnSpPr/>
                <p:nvPr/>
              </p:nvCxnSpPr>
              <p:spPr>
                <a:xfrm rot="5400000">
                  <a:off x="554191" y="3336584"/>
                  <a:ext cx="2422187" cy="9728"/>
                </a:xfrm>
                <a:prstGeom prst="line">
                  <a:avLst/>
                </a:prstGeom>
                <a:grpFill/>
                <a:ln w="9525" cap="flat" cmpd="sng" algn="ctr">
                  <a:solidFill>
                    <a:sysClr val="window" lastClr="FFFFFF">
                      <a:lumMod val="85000"/>
                    </a:sysClr>
                  </a:solidFill>
                  <a:prstDash val="solid"/>
                </a:ln>
                <a:effectLst/>
              </p:spPr>
            </p:cxnSp>
            <p:cxnSp>
              <p:nvCxnSpPr>
                <p:cNvPr id="24" name="Lige forbindelse 17"/>
                <p:cNvCxnSpPr/>
                <p:nvPr/>
              </p:nvCxnSpPr>
              <p:spPr>
                <a:xfrm rot="5400000">
                  <a:off x="-226975" y="3336584"/>
                  <a:ext cx="2422187" cy="9728"/>
                </a:xfrm>
                <a:prstGeom prst="line">
                  <a:avLst/>
                </a:prstGeom>
                <a:grpFill/>
                <a:ln w="9525" cap="flat" cmpd="sng" algn="ctr">
                  <a:solidFill>
                    <a:sysClr val="window" lastClr="FFFFFF">
                      <a:lumMod val="85000"/>
                    </a:sysClr>
                  </a:solidFill>
                  <a:prstDash val="solid"/>
                </a:ln>
                <a:effectLst/>
              </p:spPr>
            </p:cxnSp>
            <p:cxnSp>
              <p:nvCxnSpPr>
                <p:cNvPr id="25" name="Lige forbindelse 18"/>
                <p:cNvCxnSpPr/>
                <p:nvPr/>
              </p:nvCxnSpPr>
              <p:spPr>
                <a:xfrm rot="5400000">
                  <a:off x="2106794" y="3336584"/>
                  <a:ext cx="2422187" cy="9728"/>
                </a:xfrm>
                <a:prstGeom prst="line">
                  <a:avLst/>
                </a:prstGeom>
                <a:grpFill/>
                <a:ln w="9525" cap="flat" cmpd="sng" algn="ctr">
                  <a:solidFill>
                    <a:sysClr val="window" lastClr="FFFFFF">
                      <a:lumMod val="85000"/>
                    </a:sysClr>
                  </a:solidFill>
                  <a:prstDash val="solid"/>
                </a:ln>
                <a:effectLst/>
              </p:spPr>
            </p:cxnSp>
            <p:cxnSp>
              <p:nvCxnSpPr>
                <p:cNvPr id="26" name="Lige forbindelse 19"/>
                <p:cNvCxnSpPr/>
                <p:nvPr/>
              </p:nvCxnSpPr>
              <p:spPr>
                <a:xfrm rot="5400000">
                  <a:off x="1335357" y="3336584"/>
                  <a:ext cx="2422187" cy="9728"/>
                </a:xfrm>
                <a:prstGeom prst="line">
                  <a:avLst/>
                </a:prstGeom>
                <a:grpFill/>
                <a:ln w="9525" cap="flat" cmpd="sng" algn="ctr">
                  <a:solidFill>
                    <a:sysClr val="window" lastClr="FFFFFF">
                      <a:lumMod val="85000"/>
                    </a:sysClr>
                  </a:solidFill>
                  <a:prstDash val="solid"/>
                </a:ln>
                <a:effectLst/>
              </p:spPr>
            </p:cxnSp>
            <p:cxnSp>
              <p:nvCxnSpPr>
                <p:cNvPr id="27" name="Lige forbindelse 20"/>
                <p:cNvCxnSpPr/>
                <p:nvPr/>
              </p:nvCxnSpPr>
              <p:spPr>
                <a:xfrm rot="5400000">
                  <a:off x="2890883" y="3336584"/>
                  <a:ext cx="2422187" cy="9728"/>
                </a:xfrm>
                <a:prstGeom prst="line">
                  <a:avLst/>
                </a:prstGeom>
                <a:grpFill/>
                <a:ln w="9525" cap="flat" cmpd="sng" algn="ctr">
                  <a:solidFill>
                    <a:sysClr val="window" lastClr="FFFFFF">
                      <a:lumMod val="85000"/>
                    </a:sysClr>
                  </a:solidFill>
                  <a:prstDash val="solid"/>
                </a:ln>
                <a:effectLst/>
              </p:spPr>
            </p:cxnSp>
            <p:cxnSp>
              <p:nvCxnSpPr>
                <p:cNvPr id="28" name="Lige forbindelse 22"/>
                <p:cNvCxnSpPr/>
                <p:nvPr/>
              </p:nvCxnSpPr>
              <p:spPr>
                <a:xfrm rot="5400000">
                  <a:off x="4433758" y="3336584"/>
                  <a:ext cx="2422187" cy="9728"/>
                </a:xfrm>
                <a:prstGeom prst="line">
                  <a:avLst/>
                </a:prstGeom>
                <a:grpFill/>
                <a:ln w="9525" cap="flat" cmpd="sng" algn="ctr">
                  <a:solidFill>
                    <a:sysClr val="window" lastClr="FFFFFF">
                      <a:lumMod val="85000"/>
                    </a:sysClr>
                  </a:solidFill>
                  <a:prstDash val="solid"/>
                </a:ln>
                <a:effectLst/>
              </p:spPr>
            </p:cxnSp>
            <p:cxnSp>
              <p:nvCxnSpPr>
                <p:cNvPr id="29" name="Lige forbindelse 23"/>
                <p:cNvCxnSpPr/>
                <p:nvPr/>
              </p:nvCxnSpPr>
              <p:spPr>
                <a:xfrm rot="5400000">
                  <a:off x="3662321" y="3336584"/>
                  <a:ext cx="2422187" cy="9728"/>
                </a:xfrm>
                <a:prstGeom prst="line">
                  <a:avLst/>
                </a:prstGeom>
                <a:grpFill/>
                <a:ln w="9525" cap="flat" cmpd="sng" algn="ctr">
                  <a:solidFill>
                    <a:sysClr val="window" lastClr="FFFFFF">
                      <a:lumMod val="85000"/>
                    </a:sysClr>
                  </a:solidFill>
                  <a:prstDash val="solid"/>
                </a:ln>
                <a:effectLst/>
              </p:spPr>
            </p:cxnSp>
            <p:cxnSp>
              <p:nvCxnSpPr>
                <p:cNvPr id="30" name="Lige forbindelse 25"/>
                <p:cNvCxnSpPr/>
                <p:nvPr/>
              </p:nvCxnSpPr>
              <p:spPr>
                <a:xfrm rot="5400000">
                  <a:off x="5214923" y="3336584"/>
                  <a:ext cx="2422187" cy="9728"/>
                </a:xfrm>
                <a:prstGeom prst="line">
                  <a:avLst/>
                </a:prstGeom>
                <a:grpFill/>
                <a:ln w="9525" cap="flat" cmpd="sng" algn="ctr">
                  <a:solidFill>
                    <a:sysClr val="window" lastClr="FFFFFF">
                      <a:lumMod val="85000"/>
                    </a:sysClr>
                  </a:solidFill>
                  <a:prstDash val="solid"/>
                </a:ln>
                <a:effectLst/>
              </p:spPr>
            </p:cxnSp>
            <p:cxnSp>
              <p:nvCxnSpPr>
                <p:cNvPr id="31" name="Lige forbindelse 26"/>
                <p:cNvCxnSpPr/>
                <p:nvPr/>
              </p:nvCxnSpPr>
              <p:spPr>
                <a:xfrm rot="5400000">
                  <a:off x="6760723" y="3336584"/>
                  <a:ext cx="2422187" cy="9728"/>
                </a:xfrm>
                <a:prstGeom prst="line">
                  <a:avLst/>
                </a:prstGeom>
                <a:grpFill/>
                <a:ln w="9525" cap="flat" cmpd="sng" algn="ctr">
                  <a:solidFill>
                    <a:sysClr val="window" lastClr="FFFFFF">
                      <a:lumMod val="85000"/>
                    </a:sysClr>
                  </a:solidFill>
                  <a:prstDash val="solid"/>
                </a:ln>
                <a:effectLst/>
              </p:spPr>
            </p:cxnSp>
            <p:cxnSp>
              <p:nvCxnSpPr>
                <p:cNvPr id="32" name="Lige forbindelse 27"/>
                <p:cNvCxnSpPr/>
                <p:nvPr/>
              </p:nvCxnSpPr>
              <p:spPr>
                <a:xfrm rot="5400000">
                  <a:off x="5979557" y="3336584"/>
                  <a:ext cx="2422187" cy="9728"/>
                </a:xfrm>
                <a:prstGeom prst="line">
                  <a:avLst/>
                </a:prstGeom>
                <a:grpFill/>
                <a:ln w="9525" cap="flat" cmpd="sng" algn="ctr">
                  <a:solidFill>
                    <a:sysClr val="window" lastClr="FFFFFF">
                      <a:lumMod val="85000"/>
                    </a:sysClr>
                  </a:solidFill>
                  <a:prstDash val="solid"/>
                </a:ln>
                <a:effectLst/>
              </p:spPr>
            </p:cxnSp>
          </p:grpSp>
        </p:grpSp>
        <p:sp>
          <p:nvSpPr>
            <p:cNvPr id="5" name="Tekstboks 44"/>
            <p:cNvSpPr txBox="1"/>
            <p:nvPr/>
          </p:nvSpPr>
          <p:spPr>
            <a:xfrm>
              <a:off x="6947069" y="3362770"/>
              <a:ext cx="493688"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12Z</a:t>
              </a:r>
            </a:p>
          </p:txBody>
        </p:sp>
        <p:sp>
          <p:nvSpPr>
            <p:cNvPr id="6" name="Tekstboks 52"/>
            <p:cNvSpPr txBox="1"/>
            <p:nvPr/>
          </p:nvSpPr>
          <p:spPr>
            <a:xfrm>
              <a:off x="3762706" y="3094538"/>
              <a:ext cx="682590" cy="307911"/>
            </a:xfrm>
            <a:prstGeom prst="rect">
              <a:avLst/>
            </a:prstGeom>
            <a:solidFill>
              <a:srgbClr val="FFFFFF"/>
            </a:solidFill>
            <a:effectLst/>
          </p:spPr>
          <p:txBody>
            <a:bodyPr wrap="none">
              <a:spAutoFit/>
            </a:bodyPr>
            <a:lstStyle/>
            <a:p>
              <a:pPr algn="ctr" fontAlgn="auto">
                <a:spcBef>
                  <a:spcPts val="0"/>
                </a:spcBef>
                <a:spcAft>
                  <a:spcPts val="0"/>
                </a:spcAft>
                <a:defRPr/>
              </a:pPr>
              <a:r>
                <a:rPr lang="da-DK" sz="1400" kern="0" dirty="0">
                  <a:solidFill>
                    <a:srgbClr val="0070C0"/>
                  </a:solidFill>
                  <a:latin typeface="Calibri"/>
                </a:rPr>
                <a:t>7-May</a:t>
              </a:r>
            </a:p>
          </p:txBody>
        </p:sp>
        <p:sp>
          <p:nvSpPr>
            <p:cNvPr id="7" name="Tekstboks 52"/>
            <p:cNvSpPr txBox="1"/>
            <p:nvPr/>
          </p:nvSpPr>
          <p:spPr>
            <a:xfrm>
              <a:off x="6854998" y="3094538"/>
              <a:ext cx="681003" cy="307911"/>
            </a:xfrm>
            <a:prstGeom prst="rect">
              <a:avLst/>
            </a:prstGeom>
            <a:solidFill>
              <a:srgbClr val="FFFFFF"/>
            </a:solidFill>
            <a:effectLst/>
          </p:spPr>
          <p:txBody>
            <a:bodyPr wrap="none">
              <a:spAutoFit/>
            </a:bodyPr>
            <a:lstStyle/>
            <a:p>
              <a:pPr algn="ctr" fontAlgn="auto">
                <a:spcBef>
                  <a:spcPts val="0"/>
                </a:spcBef>
                <a:spcAft>
                  <a:spcPts val="0"/>
                </a:spcAft>
                <a:defRPr/>
              </a:pPr>
              <a:r>
                <a:rPr lang="da-DK" sz="1400" kern="0" dirty="0">
                  <a:solidFill>
                    <a:srgbClr val="0070C0"/>
                  </a:solidFill>
                  <a:latin typeface="Calibri"/>
                </a:rPr>
                <a:t>9-May</a:t>
              </a:r>
            </a:p>
          </p:txBody>
        </p:sp>
        <p:sp>
          <p:nvSpPr>
            <p:cNvPr id="8" name="Tekstboks 52"/>
            <p:cNvSpPr txBox="1"/>
            <p:nvPr/>
          </p:nvSpPr>
          <p:spPr>
            <a:xfrm>
              <a:off x="5305677" y="3094538"/>
              <a:ext cx="682590" cy="307911"/>
            </a:xfrm>
            <a:prstGeom prst="rect">
              <a:avLst/>
            </a:prstGeom>
            <a:solidFill>
              <a:srgbClr val="FFFFFF"/>
            </a:solidFill>
            <a:effectLst/>
          </p:spPr>
          <p:txBody>
            <a:bodyPr wrap="none">
              <a:spAutoFit/>
            </a:bodyPr>
            <a:lstStyle/>
            <a:p>
              <a:pPr algn="ctr" fontAlgn="auto">
                <a:spcBef>
                  <a:spcPts val="0"/>
                </a:spcBef>
                <a:spcAft>
                  <a:spcPts val="0"/>
                </a:spcAft>
                <a:defRPr/>
              </a:pPr>
              <a:r>
                <a:rPr lang="da-DK" sz="1400" kern="0" dirty="0">
                  <a:solidFill>
                    <a:srgbClr val="0070C0"/>
                  </a:solidFill>
                  <a:latin typeface="Calibri"/>
                </a:rPr>
                <a:t>8-May</a:t>
              </a:r>
            </a:p>
          </p:txBody>
        </p:sp>
        <p:sp>
          <p:nvSpPr>
            <p:cNvPr id="9" name="Tekstboks 52"/>
            <p:cNvSpPr txBox="1"/>
            <p:nvPr/>
          </p:nvSpPr>
          <p:spPr>
            <a:xfrm>
              <a:off x="2208623" y="3094538"/>
              <a:ext cx="682590" cy="307911"/>
            </a:xfrm>
            <a:prstGeom prst="rect">
              <a:avLst/>
            </a:prstGeom>
            <a:solidFill>
              <a:srgbClr val="FFFFFF"/>
            </a:solidFill>
            <a:effectLst/>
          </p:spPr>
          <p:txBody>
            <a:bodyPr wrap="none">
              <a:spAutoFit/>
            </a:bodyPr>
            <a:lstStyle/>
            <a:p>
              <a:pPr algn="ctr" fontAlgn="auto">
                <a:spcBef>
                  <a:spcPts val="0"/>
                </a:spcBef>
                <a:spcAft>
                  <a:spcPts val="0"/>
                </a:spcAft>
                <a:defRPr/>
              </a:pPr>
              <a:r>
                <a:rPr lang="da-DK" sz="1400" kern="0" dirty="0">
                  <a:solidFill>
                    <a:srgbClr val="0070C0"/>
                  </a:solidFill>
                  <a:latin typeface="Calibri"/>
                </a:rPr>
                <a:t>6-May</a:t>
              </a:r>
            </a:p>
          </p:txBody>
        </p:sp>
        <p:sp>
          <p:nvSpPr>
            <p:cNvPr id="10" name="Tekstboks 52"/>
            <p:cNvSpPr txBox="1"/>
            <p:nvPr/>
          </p:nvSpPr>
          <p:spPr>
            <a:xfrm>
              <a:off x="651365" y="3080254"/>
              <a:ext cx="682590" cy="307911"/>
            </a:xfrm>
            <a:prstGeom prst="rect">
              <a:avLst/>
            </a:prstGeom>
            <a:solidFill>
              <a:srgbClr val="FFFFFF"/>
            </a:solidFill>
            <a:effectLst/>
          </p:spPr>
          <p:txBody>
            <a:bodyPr wrap="none">
              <a:spAutoFit/>
            </a:bodyPr>
            <a:lstStyle/>
            <a:p>
              <a:pPr algn="ctr" fontAlgn="auto">
                <a:spcBef>
                  <a:spcPts val="0"/>
                </a:spcBef>
                <a:spcAft>
                  <a:spcPts val="0"/>
                </a:spcAft>
                <a:defRPr/>
              </a:pPr>
              <a:r>
                <a:rPr lang="da-DK" sz="1400" kern="0" dirty="0">
                  <a:solidFill>
                    <a:srgbClr val="0070C0"/>
                  </a:solidFill>
                  <a:latin typeface="Calibri"/>
                </a:rPr>
                <a:t>5-May</a:t>
              </a:r>
            </a:p>
          </p:txBody>
        </p:sp>
        <p:sp>
          <p:nvSpPr>
            <p:cNvPr id="11" name="Tekstboks 43"/>
            <p:cNvSpPr txBox="1"/>
            <p:nvPr/>
          </p:nvSpPr>
          <p:spPr>
            <a:xfrm>
              <a:off x="7883646" y="3367531"/>
              <a:ext cx="185729" cy="307911"/>
            </a:xfrm>
            <a:prstGeom prst="rect">
              <a:avLst/>
            </a:prstGeom>
            <a:solidFill>
              <a:srgbClr val="FFFFFF"/>
            </a:solidFill>
          </p:spPr>
          <p:txBody>
            <a:bodyPr wrap="none">
              <a:spAutoFit/>
            </a:bodyPr>
            <a:lstStyle/>
            <a:p>
              <a:pPr algn="ctr" fontAlgn="auto">
                <a:spcBef>
                  <a:spcPts val="0"/>
                </a:spcBef>
                <a:spcAft>
                  <a:spcPts val="0"/>
                </a:spcAft>
                <a:defRPr/>
              </a:pPr>
              <a:endParaRPr lang="da-DK" sz="1400" kern="0" dirty="0">
                <a:solidFill>
                  <a:srgbClr val="0070C0"/>
                </a:solidFill>
                <a:latin typeface="Calibri"/>
              </a:endParaRPr>
            </a:p>
          </p:txBody>
        </p:sp>
        <p:sp>
          <p:nvSpPr>
            <p:cNvPr id="12" name="Tekstboks 43"/>
            <p:cNvSpPr txBox="1"/>
            <p:nvPr/>
          </p:nvSpPr>
          <p:spPr>
            <a:xfrm>
              <a:off x="7731254" y="3362770"/>
              <a:ext cx="492100" cy="307911"/>
            </a:xfrm>
            <a:prstGeom prst="rect">
              <a:avLst/>
            </a:prstGeom>
            <a:noFill/>
          </p:spPr>
          <p:txBody>
            <a:bodyPr wrap="none">
              <a:spAutoFit/>
            </a:bodyPr>
            <a:lstStyle/>
            <a:p>
              <a:pPr algn="ctr" fontAlgn="auto">
                <a:spcBef>
                  <a:spcPts val="0"/>
                </a:spcBef>
                <a:spcAft>
                  <a:spcPts val="0"/>
                </a:spcAft>
                <a:defRPr/>
              </a:pPr>
              <a:r>
                <a:rPr lang="da-DK" sz="1400" kern="0" dirty="0">
                  <a:solidFill>
                    <a:srgbClr val="0070C0"/>
                  </a:solidFill>
                  <a:latin typeface="Calibri"/>
                </a:rPr>
                <a:t>00Z</a:t>
              </a:r>
            </a:p>
          </p:txBody>
        </p:sp>
        <p:sp>
          <p:nvSpPr>
            <p:cNvPr id="13" name="Tekstboks 45"/>
            <p:cNvSpPr txBox="1"/>
            <p:nvPr/>
          </p:nvSpPr>
          <p:spPr>
            <a:xfrm>
              <a:off x="6183521" y="3362770"/>
              <a:ext cx="493687"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00Z</a:t>
              </a:r>
            </a:p>
          </p:txBody>
        </p:sp>
        <p:sp>
          <p:nvSpPr>
            <p:cNvPr id="14" name="Tekstboks 46"/>
            <p:cNvSpPr txBox="1"/>
            <p:nvPr/>
          </p:nvSpPr>
          <p:spPr>
            <a:xfrm>
              <a:off x="5397748" y="3362770"/>
              <a:ext cx="492100"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12Z</a:t>
              </a:r>
            </a:p>
          </p:txBody>
        </p:sp>
        <p:sp>
          <p:nvSpPr>
            <p:cNvPr id="15" name="Tekstboks 47"/>
            <p:cNvSpPr txBox="1"/>
            <p:nvPr/>
          </p:nvSpPr>
          <p:spPr>
            <a:xfrm>
              <a:off x="4629437" y="3362770"/>
              <a:ext cx="492100"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00Z</a:t>
              </a:r>
            </a:p>
          </p:txBody>
        </p:sp>
        <p:sp>
          <p:nvSpPr>
            <p:cNvPr id="16" name="Tekstboks 48"/>
            <p:cNvSpPr txBox="1"/>
            <p:nvPr/>
          </p:nvSpPr>
          <p:spPr>
            <a:xfrm>
              <a:off x="3856364" y="3362770"/>
              <a:ext cx="493687"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12Z</a:t>
              </a:r>
            </a:p>
          </p:txBody>
        </p:sp>
        <p:sp>
          <p:nvSpPr>
            <p:cNvPr id="17" name="Tekstboks 50"/>
            <p:cNvSpPr txBox="1"/>
            <p:nvPr/>
          </p:nvSpPr>
          <p:spPr>
            <a:xfrm>
              <a:off x="2303868" y="3362770"/>
              <a:ext cx="492100"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12Z</a:t>
              </a:r>
            </a:p>
          </p:txBody>
        </p:sp>
        <p:sp>
          <p:nvSpPr>
            <p:cNvPr id="18" name="Tekstboks 51"/>
            <p:cNvSpPr txBox="1"/>
            <p:nvPr/>
          </p:nvSpPr>
          <p:spPr>
            <a:xfrm>
              <a:off x="1522858" y="3362770"/>
              <a:ext cx="493687"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00Z</a:t>
              </a:r>
            </a:p>
          </p:txBody>
        </p:sp>
        <p:sp>
          <p:nvSpPr>
            <p:cNvPr id="19" name="Tekstboks 52"/>
            <p:cNvSpPr txBox="1"/>
            <p:nvPr/>
          </p:nvSpPr>
          <p:spPr>
            <a:xfrm>
              <a:off x="740260" y="3362770"/>
              <a:ext cx="498450"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12Z</a:t>
              </a:r>
            </a:p>
          </p:txBody>
        </p:sp>
        <p:sp>
          <p:nvSpPr>
            <p:cNvPr id="20" name="Tekstboks 53"/>
            <p:cNvSpPr txBox="1"/>
            <p:nvPr/>
          </p:nvSpPr>
          <p:spPr>
            <a:xfrm>
              <a:off x="3073766" y="3362770"/>
              <a:ext cx="492100" cy="307911"/>
            </a:xfrm>
            <a:prstGeom prst="rect">
              <a:avLst/>
            </a:prstGeom>
            <a:solidFill>
              <a:srgbClr val="FFFFFF"/>
            </a:solidFill>
          </p:spPr>
          <p:txBody>
            <a:bodyPr wrap="none">
              <a:spAutoFit/>
            </a:bodyPr>
            <a:lstStyle/>
            <a:p>
              <a:pPr algn="ctr" fontAlgn="auto">
                <a:spcBef>
                  <a:spcPts val="0"/>
                </a:spcBef>
                <a:spcAft>
                  <a:spcPts val="0"/>
                </a:spcAft>
                <a:defRPr/>
              </a:pPr>
              <a:r>
                <a:rPr lang="da-DK" sz="1400" kern="0" dirty="0">
                  <a:solidFill>
                    <a:srgbClr val="0070C0"/>
                  </a:solidFill>
                  <a:latin typeface="Calibri"/>
                </a:rPr>
                <a:t>00Z</a:t>
              </a:r>
            </a:p>
          </p:txBody>
        </p:sp>
      </p:grpSp>
      <p:sp>
        <p:nvSpPr>
          <p:cNvPr id="33" name="Rectangle 32"/>
          <p:cNvSpPr/>
          <p:nvPr/>
        </p:nvSpPr>
        <p:spPr bwMode="auto">
          <a:xfrm>
            <a:off x="1776413" y="4319588"/>
            <a:ext cx="5419725" cy="631825"/>
          </a:xfrm>
          <a:prstGeom prst="rect">
            <a:avLst/>
          </a:prstGeom>
          <a:gradFill rotWithShape="1">
            <a:gsLst>
              <a:gs pos="0">
                <a:srgbClr val="FFFFFF"/>
              </a:gs>
              <a:gs pos="100000">
                <a:srgbClr val="FFFFFF">
                  <a:gamma/>
                  <a:tint val="0"/>
                  <a:invGamma/>
                  <a:alpha val="80000"/>
                </a:srgbClr>
              </a:gs>
            </a:gsLst>
            <a:lin ang="5400000" scaled="1"/>
          </a:gradFill>
          <a:ln w="19050" algn="ctr">
            <a:solidFill>
              <a:srgbClr val="C00000"/>
            </a:solidFill>
            <a:miter lim="800000"/>
            <a:headEnd/>
            <a:tailEnd/>
          </a:ln>
          <a:effectLst>
            <a:outerShdw blurRad="63500" dist="107763" dir="2700000" algn="ctr" rotWithShape="0">
              <a:srgbClr val="808080">
                <a:alpha val="50000"/>
              </a:srgbClr>
            </a:outerShdw>
          </a:effectLst>
        </p:spPr>
        <p:txBody>
          <a:bodyPr anchor="ctr"/>
          <a:lstStyle/>
          <a:p>
            <a:pPr algn="r" fontAlgn="auto">
              <a:lnSpc>
                <a:spcPct val="85000"/>
              </a:lnSpc>
              <a:spcBef>
                <a:spcPts val="0"/>
              </a:spcBef>
              <a:spcAft>
                <a:spcPts val="600"/>
              </a:spcAft>
              <a:defRPr/>
            </a:pPr>
            <a:endParaRPr lang="en-GB" sz="2000" i="1" kern="0" dirty="0">
              <a:solidFill>
                <a:sysClr val="windowText" lastClr="000000"/>
              </a:solidFill>
              <a:latin typeface="Calibri"/>
              <a:cs typeface="Times New Roman" pitchFamily="18" charset="0"/>
            </a:endParaRPr>
          </a:p>
        </p:txBody>
      </p:sp>
      <p:sp>
        <p:nvSpPr>
          <p:cNvPr id="34" name="Rectangle 33"/>
          <p:cNvSpPr/>
          <p:nvPr/>
        </p:nvSpPr>
        <p:spPr bwMode="auto">
          <a:xfrm>
            <a:off x="4287838" y="4351338"/>
            <a:ext cx="1004887" cy="522287"/>
          </a:xfrm>
          <a:prstGeom prst="rect">
            <a:avLst/>
          </a:prstGeom>
          <a:noFill/>
        </p:spPr>
        <p:txBody>
          <a:bodyPr wrap="none">
            <a:spAutoFit/>
          </a:bodyPr>
          <a:lstStyle/>
          <a:p>
            <a:pPr algn="ctr" eaLnBrk="0" fontAlgn="auto" hangingPunct="0">
              <a:spcBef>
                <a:spcPts val="0"/>
              </a:spcBef>
              <a:spcAft>
                <a:spcPts val="0"/>
              </a:spcAft>
              <a:defRPr/>
            </a:pPr>
            <a:r>
              <a:rPr lang="en-US" sz="2800" i="1" dirty="0">
                <a:ln w="1905"/>
                <a:solidFill>
                  <a:srgbClr val="FF0000"/>
                </a:solidFill>
                <a:effectLst>
                  <a:outerShdw blurRad="63500" sx="102000" sy="102000" algn="ctr" rotWithShape="0">
                    <a:prstClr val="black">
                      <a:alpha val="40000"/>
                    </a:prstClr>
                  </a:outerShdw>
                </a:effectLst>
                <a:latin typeface="Calibri"/>
              </a:rPr>
              <a:t>result</a:t>
            </a:r>
          </a:p>
        </p:txBody>
      </p:sp>
      <p:grpSp>
        <p:nvGrpSpPr>
          <p:cNvPr id="35" name="Group 67"/>
          <p:cNvGrpSpPr>
            <a:grpSpLocks/>
          </p:cNvGrpSpPr>
          <p:nvPr/>
        </p:nvGrpSpPr>
        <p:grpSpPr bwMode="auto">
          <a:xfrm>
            <a:off x="2530475" y="1450975"/>
            <a:ext cx="4281488" cy="2379663"/>
            <a:chOff x="2301098" y="1583734"/>
            <a:chExt cx="4282582" cy="2378666"/>
          </a:xfrm>
        </p:grpSpPr>
        <p:sp>
          <p:nvSpPr>
            <p:cNvPr id="36" name="Rectangle 35"/>
            <p:cNvSpPr/>
            <p:nvPr/>
          </p:nvSpPr>
          <p:spPr bwMode="auto">
            <a:xfrm>
              <a:off x="2301098" y="1583734"/>
              <a:ext cx="4282582" cy="2378666"/>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lstStyle/>
            <a:p>
              <a:pPr algn="ctr" fontAlgn="auto">
                <a:spcBef>
                  <a:spcPts val="0"/>
                </a:spcBef>
                <a:spcAft>
                  <a:spcPts val="0"/>
                </a:spcAft>
                <a:defRPr/>
              </a:pPr>
              <a:r>
                <a:rPr lang="en-GB" sz="1600" u="sng" kern="0" dirty="0">
                  <a:solidFill>
                    <a:sysClr val="windowText" lastClr="000000"/>
                  </a:solidFill>
                  <a:latin typeface="Calibri"/>
                </a:rPr>
                <a:t>forecast : </a:t>
              </a:r>
              <a:r>
                <a:rPr lang="en-GB" sz="1600" u="sng" kern="0" dirty="0" err="1">
                  <a:solidFill>
                    <a:sysClr val="windowText" lastClr="000000"/>
                  </a:solidFill>
                  <a:latin typeface="Calibri"/>
                </a:rPr>
                <a:t>OM_Observation</a:t>
              </a:r>
              <a:endParaRPr lang="en-GB" sz="1600" u="sng" kern="0" dirty="0">
                <a:solidFill>
                  <a:sysClr val="windowText" lastClr="000000"/>
                </a:solidFill>
                <a:latin typeface="Calibri"/>
              </a:endParaRPr>
            </a:p>
          </p:txBody>
        </p:sp>
        <p:sp>
          <p:nvSpPr>
            <p:cNvPr id="37" name="Rectangle 36"/>
            <p:cNvSpPr/>
            <p:nvPr/>
          </p:nvSpPr>
          <p:spPr bwMode="auto">
            <a:xfrm>
              <a:off x="2301098" y="1918557"/>
              <a:ext cx="4282582" cy="1831207"/>
            </a:xfrm>
            <a:prstGeom prst="rect">
              <a:avLst/>
            </a:prstGeom>
            <a:solidFill>
              <a:sysClr val="window" lastClr="FFFFFF"/>
            </a:solidFill>
            <a:ln w="6350" cap="flat" cmpd="sng" algn="ctr">
              <a:solidFill>
                <a:sysClr val="windowText" lastClr="000000"/>
              </a:solidFill>
              <a:prstDash val="solid"/>
            </a:ln>
            <a:effectLst/>
          </p:spPr>
          <p:txBody>
            <a:bodyPr/>
            <a:lstStyle/>
            <a:p>
              <a:pPr fontAlgn="auto">
                <a:spcBef>
                  <a:spcPts val="0"/>
                </a:spcBef>
                <a:spcAft>
                  <a:spcPts val="0"/>
                </a:spcAft>
                <a:defRPr/>
              </a:pPr>
              <a:r>
                <a:rPr lang="en-GB" sz="1600" kern="0" dirty="0">
                  <a:solidFill>
                    <a:sysClr val="windowText" lastClr="000000"/>
                  </a:solidFill>
                  <a:latin typeface="Calibri"/>
                </a:rPr>
                <a:t>parameter.name = “</a:t>
              </a:r>
              <a:r>
                <a:rPr lang="en-GB" sz="1600" kern="0" dirty="0" err="1">
                  <a:solidFill>
                    <a:sysClr val="windowText" lastClr="000000"/>
                  </a:solidFill>
                  <a:latin typeface="Calibri"/>
                </a:rPr>
                <a:t>analysisTime</a:t>
              </a:r>
              <a:r>
                <a:rPr lang="en-GB" sz="1600" kern="0" dirty="0">
                  <a:solidFill>
                    <a:sysClr val="windowText" lastClr="000000"/>
                  </a:solidFill>
                  <a:latin typeface="Calibri"/>
                </a:rPr>
                <a:t>”</a:t>
              </a:r>
            </a:p>
            <a:p>
              <a:pPr fontAlgn="auto">
                <a:spcBef>
                  <a:spcPts val="0"/>
                </a:spcBef>
                <a:spcAft>
                  <a:spcPts val="0"/>
                </a:spcAft>
                <a:defRPr/>
              </a:pPr>
              <a:r>
                <a:rPr lang="en-GB" sz="1600" kern="0" dirty="0" err="1">
                  <a:solidFill>
                    <a:sysClr val="windowText" lastClr="000000"/>
                  </a:solidFill>
                  <a:latin typeface="Calibri"/>
                </a:rPr>
                <a:t>parameter.value</a:t>
              </a:r>
              <a:r>
                <a:rPr lang="en-GB" sz="1600" kern="0" dirty="0">
                  <a:solidFill>
                    <a:sysClr val="windowText" lastClr="000000"/>
                  </a:solidFill>
                  <a:latin typeface="Calibri"/>
                </a:rPr>
                <a:t> = 2010-05-06T00:00Z</a:t>
              </a:r>
            </a:p>
            <a:p>
              <a:pPr fontAlgn="auto">
                <a:spcBef>
                  <a:spcPts val="0"/>
                </a:spcBef>
                <a:spcAft>
                  <a:spcPts val="0"/>
                </a:spcAft>
                <a:defRPr/>
              </a:pPr>
              <a:r>
                <a:rPr lang="en-GB" sz="1600" kern="0" dirty="0" err="1">
                  <a:solidFill>
                    <a:sysClr val="windowText" lastClr="000000"/>
                  </a:solidFill>
                  <a:latin typeface="Calibri"/>
                </a:rPr>
                <a:t>phenomenonTime.begin</a:t>
              </a:r>
              <a:r>
                <a:rPr lang="en-GB" sz="1600" kern="0" dirty="0">
                  <a:solidFill>
                    <a:sysClr val="windowText" lastClr="000000"/>
                  </a:solidFill>
                  <a:latin typeface="Calibri"/>
                </a:rPr>
                <a:t> = 2010-05-06T00:00Z</a:t>
              </a:r>
            </a:p>
            <a:p>
              <a:pPr fontAlgn="auto">
                <a:spcBef>
                  <a:spcPts val="0"/>
                </a:spcBef>
                <a:spcAft>
                  <a:spcPts val="0"/>
                </a:spcAft>
                <a:defRPr/>
              </a:pPr>
              <a:r>
                <a:rPr lang="en-GB" sz="1600" kern="0" dirty="0" err="1">
                  <a:solidFill>
                    <a:sysClr val="windowText" lastClr="000000"/>
                  </a:solidFill>
                  <a:latin typeface="Calibri"/>
                </a:rPr>
                <a:t>phenomenonTime.end</a:t>
              </a:r>
              <a:r>
                <a:rPr lang="en-GB" sz="1600" kern="0" dirty="0">
                  <a:solidFill>
                    <a:sysClr val="windowText" lastClr="000000"/>
                  </a:solidFill>
                  <a:latin typeface="Calibri"/>
                </a:rPr>
                <a:t> = 2010-05-09T12:00Z</a:t>
              </a:r>
            </a:p>
            <a:p>
              <a:pPr fontAlgn="auto">
                <a:spcBef>
                  <a:spcPts val="0"/>
                </a:spcBef>
                <a:spcAft>
                  <a:spcPts val="0"/>
                </a:spcAft>
                <a:defRPr/>
              </a:pPr>
              <a:r>
                <a:rPr lang="en-GB" sz="1600" kern="0" dirty="0" err="1">
                  <a:solidFill>
                    <a:sysClr val="windowText" lastClr="000000"/>
                  </a:solidFill>
                  <a:latin typeface="Calibri"/>
                </a:rPr>
                <a:t>resultTime</a:t>
              </a:r>
              <a:r>
                <a:rPr lang="en-GB" sz="1600" kern="0" dirty="0">
                  <a:solidFill>
                    <a:sysClr val="windowText" lastClr="000000"/>
                  </a:solidFill>
                  <a:latin typeface="Calibri"/>
                </a:rPr>
                <a:t> = 2010-05-06T04:30Z</a:t>
              </a:r>
            </a:p>
            <a:p>
              <a:pPr fontAlgn="auto">
                <a:spcBef>
                  <a:spcPts val="0"/>
                </a:spcBef>
                <a:spcAft>
                  <a:spcPts val="0"/>
                </a:spcAft>
                <a:defRPr/>
              </a:pPr>
              <a:r>
                <a:rPr lang="en-GB" sz="1600" kern="0" dirty="0" err="1">
                  <a:solidFill>
                    <a:sysClr val="windowText" lastClr="000000"/>
                  </a:solidFill>
                  <a:latin typeface="Calibri"/>
                </a:rPr>
                <a:t>validTime</a:t>
              </a:r>
              <a:r>
                <a:rPr lang="en-GB" sz="1600" i="1" kern="0" dirty="0">
                  <a:solidFill>
                    <a:sysClr val="windowText" lastClr="000000"/>
                  </a:solidFill>
                  <a:latin typeface="Calibri"/>
                </a:rPr>
                <a:t> [optional – not specified]</a:t>
              </a:r>
            </a:p>
            <a:p>
              <a:pPr fontAlgn="auto">
                <a:spcBef>
                  <a:spcPts val="0"/>
                </a:spcBef>
                <a:spcAft>
                  <a:spcPts val="0"/>
                </a:spcAft>
                <a:defRPr/>
              </a:pPr>
              <a:r>
                <a:rPr lang="en-GB" sz="1600" kern="0" dirty="0" err="1">
                  <a:solidFill>
                    <a:sysClr val="windowText" lastClr="000000"/>
                  </a:solidFill>
                  <a:latin typeface="Calibri"/>
                </a:rPr>
                <a:t>resultQuality</a:t>
              </a:r>
              <a:r>
                <a:rPr lang="en-GB" sz="1600" i="1" kern="0" dirty="0">
                  <a:solidFill>
                    <a:sysClr val="windowText" lastClr="000000"/>
                  </a:solidFill>
                  <a:latin typeface="Calibri"/>
                </a:rPr>
                <a:t> [optional – not specified]</a:t>
              </a:r>
            </a:p>
          </p:txBody>
        </p:sp>
        <p:cxnSp>
          <p:nvCxnSpPr>
            <p:cNvPr id="54337" name="Straight Connector 24"/>
            <p:cNvCxnSpPr>
              <a:cxnSpLocks noChangeShapeType="1"/>
            </p:cNvCxnSpPr>
            <p:nvPr/>
          </p:nvCxnSpPr>
          <p:spPr bwMode="auto">
            <a:xfrm>
              <a:off x="6581641" y="1583734"/>
              <a:ext cx="0" cy="2378666"/>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grpSp>
      <p:cxnSp>
        <p:nvCxnSpPr>
          <p:cNvPr id="41" name="Straight Arrow Connector 83"/>
          <p:cNvCxnSpPr>
            <a:cxnSpLocks noChangeShapeType="1"/>
            <a:endCxn id="39" idx="0"/>
          </p:cNvCxnSpPr>
          <p:nvPr/>
        </p:nvCxnSpPr>
        <p:spPr bwMode="auto">
          <a:xfrm rot="5400000">
            <a:off x="1560513" y="3440113"/>
            <a:ext cx="1506537" cy="509587"/>
          </a:xfrm>
          <a:prstGeom prst="bentConnector3">
            <a:avLst>
              <a:gd name="adj1" fmla="val 56"/>
            </a:avLst>
          </a:prstGeom>
          <a:noFill/>
          <a:ln w="12700" algn="ctr">
            <a:solidFill>
              <a:srgbClr val="000000"/>
            </a:solidFill>
            <a:round/>
            <a:headEnd type="oval" w="med" len="med"/>
            <a:tailEnd type="arrow" w="med" len="med"/>
          </a:ln>
          <a:extLst>
            <a:ext uri="{909E8E84-426E-40DD-AFC4-6F175D3DCCD1}">
              <a14:hiddenFill xmlns:a14="http://schemas.microsoft.com/office/drawing/2010/main">
                <a:noFill/>
              </a14:hiddenFill>
            </a:ext>
          </a:extLst>
        </p:spPr>
      </p:cxnSp>
      <p:cxnSp>
        <p:nvCxnSpPr>
          <p:cNvPr id="42" name="Straight Arrow Connector 83"/>
          <p:cNvCxnSpPr>
            <a:cxnSpLocks noChangeShapeType="1"/>
          </p:cNvCxnSpPr>
          <p:nvPr/>
        </p:nvCxnSpPr>
        <p:spPr bwMode="auto">
          <a:xfrm rot="5400000">
            <a:off x="1265238" y="2973387"/>
            <a:ext cx="1803400" cy="803275"/>
          </a:xfrm>
          <a:prstGeom prst="bentConnector3">
            <a:avLst>
              <a:gd name="adj1" fmla="val 106"/>
            </a:avLst>
          </a:prstGeom>
          <a:noFill/>
          <a:ln w="12700" algn="ctr">
            <a:solidFill>
              <a:srgbClr val="000000"/>
            </a:solidFill>
            <a:round/>
            <a:headEnd type="oval" w="med" len="med"/>
            <a:tailEnd type="arrow" w="med" len="med"/>
          </a:ln>
          <a:extLst>
            <a:ext uri="{909E8E84-426E-40DD-AFC4-6F175D3DCCD1}">
              <a14:hiddenFill xmlns:a14="http://schemas.microsoft.com/office/drawing/2010/main">
                <a:noFill/>
              </a14:hiddenFill>
            </a:ext>
          </a:extLst>
        </p:spPr>
      </p:cxnSp>
      <p:grpSp>
        <p:nvGrpSpPr>
          <p:cNvPr id="43" name="Group 125"/>
          <p:cNvGrpSpPr>
            <a:grpSpLocks/>
          </p:cNvGrpSpPr>
          <p:nvPr/>
        </p:nvGrpSpPr>
        <p:grpSpPr bwMode="auto">
          <a:xfrm>
            <a:off x="2576513" y="1857375"/>
            <a:ext cx="130175" cy="482600"/>
            <a:chOff x="2438400" y="2000250"/>
            <a:chExt cx="129404" cy="483350"/>
          </a:xfrm>
        </p:grpSpPr>
        <p:cxnSp>
          <p:nvCxnSpPr>
            <p:cNvPr id="54332" name="Straight Connector 119"/>
            <p:cNvCxnSpPr>
              <a:cxnSpLocks noChangeShapeType="1"/>
            </p:cNvCxnSpPr>
            <p:nvPr/>
          </p:nvCxnSpPr>
          <p:spPr bwMode="auto">
            <a:xfrm flipH="1">
              <a:off x="2438400" y="2000250"/>
              <a:ext cx="129404" cy="0"/>
            </a:xfrm>
            <a:prstGeom prst="line">
              <a:avLst/>
            </a:prstGeom>
            <a:noFill/>
            <a:ln w="12700" cap="rnd" algn="ctr">
              <a:solidFill>
                <a:srgbClr val="000000"/>
              </a:solidFill>
              <a:round/>
              <a:headEnd/>
              <a:tailEnd/>
            </a:ln>
            <a:extLst>
              <a:ext uri="{909E8E84-426E-40DD-AFC4-6F175D3DCCD1}">
                <a14:hiddenFill xmlns:a14="http://schemas.microsoft.com/office/drawing/2010/main">
                  <a:noFill/>
                </a14:hiddenFill>
              </a:ext>
            </a:extLst>
          </p:spPr>
        </p:cxnSp>
        <p:cxnSp>
          <p:nvCxnSpPr>
            <p:cNvPr id="54333" name="Straight Connector 121"/>
            <p:cNvCxnSpPr>
              <a:cxnSpLocks noChangeShapeType="1"/>
            </p:cNvCxnSpPr>
            <p:nvPr/>
          </p:nvCxnSpPr>
          <p:spPr bwMode="auto">
            <a:xfrm flipH="1">
              <a:off x="2438400" y="2483600"/>
              <a:ext cx="129404" cy="0"/>
            </a:xfrm>
            <a:prstGeom prst="line">
              <a:avLst/>
            </a:prstGeom>
            <a:noFill/>
            <a:ln w="12700" cap="rnd" algn="ctr">
              <a:solidFill>
                <a:srgbClr val="000000"/>
              </a:solidFill>
              <a:round/>
              <a:headEnd/>
              <a:tailEnd/>
            </a:ln>
            <a:extLst>
              <a:ext uri="{909E8E84-426E-40DD-AFC4-6F175D3DCCD1}">
                <a14:hiddenFill xmlns:a14="http://schemas.microsoft.com/office/drawing/2010/main">
                  <a:noFill/>
                </a14:hiddenFill>
              </a:ext>
            </a:extLst>
          </p:spPr>
        </p:cxnSp>
        <p:cxnSp>
          <p:nvCxnSpPr>
            <p:cNvPr id="54334" name="Straight Connector 122"/>
            <p:cNvCxnSpPr>
              <a:cxnSpLocks noChangeShapeType="1"/>
            </p:cNvCxnSpPr>
            <p:nvPr/>
          </p:nvCxnSpPr>
          <p:spPr bwMode="auto">
            <a:xfrm flipH="1">
              <a:off x="2438400" y="2000250"/>
              <a:ext cx="1" cy="483350"/>
            </a:xfrm>
            <a:prstGeom prst="line">
              <a:avLst/>
            </a:prstGeom>
            <a:noFill/>
            <a:ln w="12700" cap="rnd" algn="ctr">
              <a:solidFill>
                <a:srgbClr val="000000"/>
              </a:solidFill>
              <a:round/>
              <a:headEnd/>
              <a:tailEnd/>
            </a:ln>
            <a:extLst>
              <a:ext uri="{909E8E84-426E-40DD-AFC4-6F175D3DCCD1}">
                <a14:hiddenFill xmlns:a14="http://schemas.microsoft.com/office/drawing/2010/main">
                  <a:noFill/>
                </a14:hiddenFill>
              </a:ext>
            </a:extLst>
          </p:spPr>
        </p:cxnSp>
      </p:grpSp>
      <p:cxnSp>
        <p:nvCxnSpPr>
          <p:cNvPr id="47" name="Straight Connector 131"/>
          <p:cNvCxnSpPr>
            <a:cxnSpLocks noChangeShapeType="1"/>
          </p:cNvCxnSpPr>
          <p:nvPr/>
        </p:nvCxnSpPr>
        <p:spPr bwMode="auto">
          <a:xfrm flipH="1">
            <a:off x="1190625" y="2095500"/>
            <a:ext cx="1385888" cy="0"/>
          </a:xfrm>
          <a:prstGeom prst="line">
            <a:avLst/>
          </a:prstGeom>
          <a:noFill/>
          <a:ln w="12700" cap="rnd" algn="ctr">
            <a:solidFill>
              <a:srgbClr val="000000"/>
            </a:solidFill>
            <a:round/>
            <a:headEnd type="oval" w="med" len="med"/>
            <a:tailEnd/>
          </a:ln>
          <a:extLst>
            <a:ext uri="{909E8E84-426E-40DD-AFC4-6F175D3DCCD1}">
              <a14:hiddenFill xmlns:a14="http://schemas.microsoft.com/office/drawing/2010/main">
                <a:noFill/>
              </a14:hiddenFill>
            </a:ext>
          </a:extLst>
        </p:spPr>
      </p:cxnSp>
      <p:cxnSp>
        <p:nvCxnSpPr>
          <p:cNvPr id="48" name="Straight Arrow Connector 83"/>
          <p:cNvCxnSpPr>
            <a:cxnSpLocks noChangeShapeType="1"/>
            <a:endCxn id="40" idx="1"/>
          </p:cNvCxnSpPr>
          <p:nvPr/>
        </p:nvCxnSpPr>
        <p:spPr bwMode="auto">
          <a:xfrm rot="16200000" flipH="1">
            <a:off x="124618" y="3161507"/>
            <a:ext cx="2532063" cy="400050"/>
          </a:xfrm>
          <a:prstGeom prst="bentConnector2">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9" name="Straight Arrow Connector 83"/>
          <p:cNvCxnSpPr>
            <a:cxnSpLocks noChangeShapeType="1"/>
          </p:cNvCxnSpPr>
          <p:nvPr/>
        </p:nvCxnSpPr>
        <p:spPr bwMode="auto">
          <a:xfrm rot="16200000" flipH="1">
            <a:off x="6025357" y="3098006"/>
            <a:ext cx="1563688" cy="771525"/>
          </a:xfrm>
          <a:prstGeom prst="bentConnector3">
            <a:avLst>
              <a:gd name="adj1" fmla="val 93"/>
            </a:avLst>
          </a:prstGeom>
          <a:noFill/>
          <a:ln w="12700" algn="ctr">
            <a:solidFill>
              <a:srgbClr val="000000"/>
            </a:solidFill>
            <a:round/>
            <a:headEnd type="oval" w="med" len="med"/>
            <a:tailEnd type="arrow" w="med" len="med"/>
          </a:ln>
          <a:extLst>
            <a:ext uri="{909E8E84-426E-40DD-AFC4-6F175D3DCCD1}">
              <a14:hiddenFill xmlns:a14="http://schemas.microsoft.com/office/drawing/2010/main">
                <a:noFill/>
              </a14:hiddenFill>
            </a:ext>
          </a:extLst>
        </p:spPr>
      </p:cxnSp>
      <p:sp>
        <p:nvSpPr>
          <p:cNvPr id="54285"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a:solidFill>
                  <a:srgbClr val="000000"/>
                </a:solidFill>
                <a:latin typeface="Arial" pitchFamily="34" charset="0"/>
                <a:ea typeface="ＭＳ Ｐゴシック" pitchFamily="34" charset="-128"/>
              </a:rPr>
              <a:t>ISO19156 Observations and measurements:</a:t>
            </a:r>
            <a:endParaRPr lang="en-GB">
              <a:solidFill>
                <a:srgbClr val="000000"/>
              </a:solidFill>
              <a:latin typeface="Arial" pitchFamily="34" charset="0"/>
              <a:ea typeface="ＭＳ Ｐゴシック" pitchFamily="34" charset="-128"/>
            </a:endParaRPr>
          </a:p>
          <a:p>
            <a:pPr eaLnBrk="0" hangingPunct="0">
              <a:spcBef>
                <a:spcPct val="20000"/>
              </a:spcBef>
              <a:buClr>
                <a:srgbClr val="092E5C"/>
              </a:buClr>
            </a:pPr>
            <a:r>
              <a:rPr lang="en-GB" sz="2000">
                <a:solidFill>
                  <a:srgbClr val="000000"/>
                </a:solidFill>
                <a:latin typeface="Arial" pitchFamily="34" charset="0"/>
                <a:ea typeface="ＭＳ Ｐゴシック" pitchFamily="34" charset="-128"/>
              </a:rPr>
              <a:t>also suitable for numerical simulations – including forecasts</a:t>
            </a:r>
          </a:p>
        </p:txBody>
      </p:sp>
      <p:grpSp>
        <p:nvGrpSpPr>
          <p:cNvPr id="53" name="Group 52"/>
          <p:cNvGrpSpPr>
            <a:grpSpLocks/>
          </p:cNvGrpSpPr>
          <p:nvPr/>
        </p:nvGrpSpPr>
        <p:grpSpPr bwMode="auto">
          <a:xfrm>
            <a:off x="3724275" y="2214563"/>
            <a:ext cx="1754188" cy="746125"/>
            <a:chOff x="3724771" y="2363400"/>
            <a:chExt cx="1754029" cy="745306"/>
          </a:xfrm>
        </p:grpSpPr>
        <p:sp>
          <p:nvSpPr>
            <p:cNvPr id="52" name="Rounded Rectangle 51"/>
            <p:cNvSpPr/>
            <p:nvPr/>
          </p:nvSpPr>
          <p:spPr>
            <a:xfrm>
              <a:off x="3724771" y="2363400"/>
              <a:ext cx="1754029" cy="736848"/>
            </a:xfrm>
            <a:prstGeom prst="roundRect">
              <a:avLst>
                <a:gd name="adj" fmla="val 4350"/>
              </a:avLst>
            </a:prstGeom>
            <a:solidFill>
              <a:srgbClr val="7030A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543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159" y="2376869"/>
              <a:ext cx="15668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 name="Rectangle 53"/>
          <p:cNvSpPr/>
          <p:nvPr/>
        </p:nvSpPr>
        <p:spPr>
          <a:xfrm>
            <a:off x="6323013" y="2057852"/>
            <a:ext cx="2751203" cy="1631216"/>
          </a:xfrm>
          <a:prstGeom prst="rect">
            <a:avLst/>
          </a:prstGeom>
          <a:solidFill>
            <a:schemeClr val="bg1">
              <a:alpha val="80000"/>
            </a:schemeClr>
          </a:solidFill>
          <a:effectLst>
            <a:softEdge rad="127000"/>
          </a:effectLst>
        </p:spPr>
        <p:txBody>
          <a:bodyPr>
            <a:spAutoFit/>
          </a:bodyPr>
          <a:lstStyle/>
          <a:p>
            <a:pPr algn="r" fontAlgn="auto">
              <a:spcBef>
                <a:spcPts val="0"/>
              </a:spcBef>
              <a:spcAft>
                <a:spcPts val="1200"/>
              </a:spcAft>
              <a:defRPr/>
            </a:pPr>
            <a:r>
              <a:rPr lang="en-GB" sz="2000" i="1" kern="0" dirty="0" err="1">
                <a:solidFill>
                  <a:srgbClr val="595959"/>
                </a:solidFill>
                <a:latin typeface="Calibri"/>
                <a:ea typeface="Times New Roman"/>
              </a:rPr>
              <a:t>OM_Process</a:t>
            </a:r>
            <a:r>
              <a:rPr lang="en-GB" sz="2000" i="1" kern="0" dirty="0">
                <a:solidFill>
                  <a:srgbClr val="595959"/>
                </a:solidFill>
                <a:latin typeface="Calibri"/>
                <a:ea typeface="Times New Roman"/>
              </a:rPr>
              <a:t> can describe a numerical simulation to </a:t>
            </a:r>
            <a:r>
              <a:rPr lang="en-GB" sz="2000" b="1" i="1" kern="0" dirty="0">
                <a:solidFill>
                  <a:srgbClr val="595959"/>
                </a:solidFill>
                <a:latin typeface="Calibri"/>
                <a:ea typeface="Times New Roman"/>
              </a:rPr>
              <a:t>ESTIMATE</a:t>
            </a:r>
            <a:r>
              <a:rPr lang="en-GB" sz="2000" i="1" kern="0" dirty="0">
                <a:solidFill>
                  <a:srgbClr val="595959"/>
                </a:solidFill>
                <a:latin typeface="Calibri"/>
                <a:ea typeface="Times New Roman"/>
              </a:rPr>
              <a:t> a value in the future (e.g. a FORECAST)</a:t>
            </a:r>
          </a:p>
        </p:txBody>
      </p:sp>
      <p:grpSp>
        <p:nvGrpSpPr>
          <p:cNvPr id="88" name="Group 87"/>
          <p:cNvGrpSpPr>
            <a:grpSpLocks/>
          </p:cNvGrpSpPr>
          <p:nvPr/>
        </p:nvGrpSpPr>
        <p:grpSpPr bwMode="auto">
          <a:xfrm>
            <a:off x="3049588" y="4543425"/>
            <a:ext cx="2095500" cy="2198688"/>
            <a:chOff x="3049588" y="4542742"/>
            <a:chExt cx="2095500" cy="2198687"/>
          </a:xfrm>
        </p:grpSpPr>
        <p:sp>
          <p:nvSpPr>
            <p:cNvPr id="62" name="Rectangle 61"/>
            <p:cNvSpPr/>
            <p:nvPr/>
          </p:nvSpPr>
          <p:spPr bwMode="auto">
            <a:xfrm>
              <a:off x="3049588" y="5009467"/>
              <a:ext cx="2095500" cy="1731962"/>
            </a:xfrm>
            <a:prstGeom prst="rect">
              <a:avLst/>
            </a:prstGeom>
            <a:solidFill>
              <a:srgbClr val="FFFFFF"/>
            </a:solidFill>
            <a:ln w="28575" cap="flat" cmpd="sng" algn="ctr">
              <a:solidFill>
                <a:srgbClr val="777777"/>
              </a:solidFill>
              <a:prstDash val="solid"/>
              <a:round/>
              <a:headEnd type="stealth" w="med" len="lg"/>
              <a:tailEnd type="none" w="med" len="med"/>
            </a:ln>
            <a:effectLst>
              <a:outerShdw blurRad="50800" dist="38100" dir="5400000" algn="t" rotWithShape="0">
                <a:prstClr val="black">
                  <a:alpha val="40000"/>
                </a:prstClr>
              </a:outerShdw>
            </a:effectLst>
          </p:spPr>
          <p:txBody>
            <a:bodyPr wrap="none" lIns="0" rIns="0">
              <a:spAutoFit/>
            </a:bodyPr>
            <a:lstStyle/>
            <a:p>
              <a:pPr eaLnBrk="0" fontAlgn="auto" hangingPunct="0">
                <a:spcBef>
                  <a:spcPts val="0"/>
                </a:spcBef>
                <a:spcAft>
                  <a:spcPts val="0"/>
                </a:spcAft>
                <a:defRPr/>
              </a:pPr>
              <a:endParaRPr lang="en-GB">
                <a:solidFill>
                  <a:prstClr val="black"/>
                </a:solidFill>
                <a:latin typeface="CG Times" charset="0"/>
              </a:endParaRPr>
            </a:p>
          </p:txBody>
        </p:sp>
        <p:grpSp>
          <p:nvGrpSpPr>
            <p:cNvPr id="54318" name="Group 73735"/>
            <p:cNvGrpSpPr>
              <a:grpSpLocks/>
            </p:cNvGrpSpPr>
            <p:nvPr/>
          </p:nvGrpSpPr>
          <p:grpSpPr bwMode="auto">
            <a:xfrm>
              <a:off x="3081338" y="5044392"/>
              <a:ext cx="2041525" cy="1663700"/>
              <a:chOff x="4629805" y="4318439"/>
              <a:chExt cx="2041629" cy="1663928"/>
            </a:xfrm>
          </p:grpSpPr>
          <p:grpSp>
            <p:nvGrpSpPr>
              <p:cNvPr id="54322" name="Group 73727"/>
              <p:cNvGrpSpPr>
                <a:grpSpLocks/>
              </p:cNvGrpSpPr>
              <p:nvPr/>
            </p:nvGrpSpPr>
            <p:grpSpPr bwMode="auto">
              <a:xfrm>
                <a:off x="4629805" y="4318439"/>
                <a:ext cx="2041629" cy="1663928"/>
                <a:chOff x="1714500" y="1100138"/>
                <a:chExt cx="5715000" cy="4657725"/>
              </a:xfrm>
            </p:grpSpPr>
            <p:pic>
              <p:nvPicPr>
                <p:cNvPr id="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0" y="1100138"/>
                  <a:ext cx="5715000" cy="465772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Rectangle 67"/>
                <p:cNvSpPr/>
                <p:nvPr/>
              </p:nvSpPr>
              <p:spPr bwMode="auto">
                <a:xfrm>
                  <a:off x="5437216" y="1195347"/>
                  <a:ext cx="747423" cy="135172"/>
                </a:xfrm>
                <a:prstGeom prst="rect">
                  <a:avLst/>
                </a:prstGeom>
                <a:solidFill>
                  <a:schemeClr val="tx1"/>
                </a:solidFill>
                <a:ln w="9525" cap="flat" cmpd="sng" algn="ctr">
                  <a:solidFill>
                    <a:schemeClr val="tx1"/>
                  </a:solidFill>
                  <a:prstDash val="solid"/>
                  <a:round/>
                  <a:headEnd type="stealth" w="med" len="lg"/>
                  <a:tailEnd type="none" w="med" len="med"/>
                </a:ln>
                <a:effectLst>
                  <a:softEdge rad="6350"/>
                </a:effectLst>
              </p:spPr>
              <p:txBody>
                <a:bodyPr wrap="none" lIns="0" rIns="0">
                  <a:spAutoFit/>
                </a:bodyPr>
                <a:lstStyle/>
                <a:p>
                  <a:pPr eaLnBrk="0" fontAlgn="auto" hangingPunct="0">
                    <a:spcBef>
                      <a:spcPts val="0"/>
                    </a:spcBef>
                    <a:spcAft>
                      <a:spcPts val="0"/>
                    </a:spcAft>
                    <a:defRPr/>
                  </a:pPr>
                  <a:endParaRPr lang="en-GB">
                    <a:solidFill>
                      <a:prstClr val="black"/>
                    </a:solidFill>
                    <a:latin typeface="CG Times" charset="0"/>
                  </a:endParaRPr>
                </a:p>
              </p:txBody>
            </p:sp>
          </p:grpSp>
          <p:pic>
            <p:nvPicPr>
              <p:cNvPr id="543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062" y="4400741"/>
                <a:ext cx="1081738" cy="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319" name="Group 73742"/>
            <p:cNvGrpSpPr>
              <a:grpSpLocks/>
            </p:cNvGrpSpPr>
            <p:nvPr/>
          </p:nvGrpSpPr>
          <p:grpSpPr bwMode="auto">
            <a:xfrm>
              <a:off x="3997326" y="4542742"/>
              <a:ext cx="204787" cy="479082"/>
              <a:chOff x="3712752" y="4052995"/>
              <a:chExt cx="204572" cy="480436"/>
            </a:xfrm>
          </p:grpSpPr>
          <p:sp>
            <p:nvSpPr>
              <p:cNvPr id="75" name="Diamond 74"/>
              <p:cNvSpPr/>
              <p:nvPr/>
            </p:nvSpPr>
            <p:spPr>
              <a:xfrm>
                <a:off x="3712751" y="4052995"/>
                <a:ext cx="204573" cy="205367"/>
              </a:xfrm>
              <a:prstGeom prst="diamond">
                <a:avLst/>
              </a:prstGeom>
              <a:noFill/>
              <a:ln w="28575" cap="flat" cmpd="sng" algn="ctr">
                <a:solidFill>
                  <a:srgbClr val="777777"/>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cxnSp>
            <p:nvCxnSpPr>
              <p:cNvPr id="54321" name="Straight Connector 73741"/>
              <p:cNvCxnSpPr>
                <a:cxnSpLocks noChangeShapeType="1"/>
                <a:stCxn id="75" idx="2"/>
                <a:endCxn id="62" idx="0"/>
              </p:cNvCxnSpPr>
              <p:nvPr/>
            </p:nvCxnSpPr>
            <p:spPr bwMode="auto">
              <a:xfrm flipH="1">
                <a:off x="3812659" y="4258361"/>
                <a:ext cx="2379" cy="275070"/>
              </a:xfrm>
              <a:prstGeom prst="line">
                <a:avLst/>
              </a:prstGeom>
              <a:noFill/>
              <a:ln w="28575" algn="ctr">
                <a:solidFill>
                  <a:srgbClr val="777777"/>
                </a:solidFill>
                <a:round/>
                <a:headEnd/>
                <a:tailEnd/>
              </a:ln>
              <a:extLst>
                <a:ext uri="{909E8E84-426E-40DD-AFC4-6F175D3DCCD1}">
                  <a14:hiddenFill xmlns:a14="http://schemas.microsoft.com/office/drawing/2010/main">
                    <a:noFill/>
                  </a14:hiddenFill>
                </a:ext>
              </a:extLst>
            </p:spPr>
          </p:cxnSp>
        </p:grpSp>
      </p:grpSp>
      <p:grpSp>
        <p:nvGrpSpPr>
          <p:cNvPr id="89" name="Group 88"/>
          <p:cNvGrpSpPr>
            <a:grpSpLocks/>
          </p:cNvGrpSpPr>
          <p:nvPr/>
        </p:nvGrpSpPr>
        <p:grpSpPr bwMode="auto">
          <a:xfrm>
            <a:off x="5372100" y="4546600"/>
            <a:ext cx="2095500" cy="2195513"/>
            <a:chOff x="5372101" y="4545919"/>
            <a:chExt cx="2095500" cy="2195510"/>
          </a:xfrm>
        </p:grpSpPr>
        <p:sp>
          <p:nvSpPr>
            <p:cNvPr id="63" name="Rectangle 62"/>
            <p:cNvSpPr/>
            <p:nvPr/>
          </p:nvSpPr>
          <p:spPr bwMode="auto">
            <a:xfrm>
              <a:off x="5372101" y="5009468"/>
              <a:ext cx="2095500" cy="1731961"/>
            </a:xfrm>
            <a:prstGeom prst="rect">
              <a:avLst/>
            </a:prstGeom>
            <a:solidFill>
              <a:srgbClr val="FFFFFF"/>
            </a:solidFill>
            <a:ln w="28575" cap="flat" cmpd="sng" algn="ctr">
              <a:solidFill>
                <a:srgbClr val="777777"/>
              </a:solidFill>
              <a:prstDash val="solid"/>
              <a:round/>
              <a:headEnd type="stealth" w="med" len="lg"/>
              <a:tailEnd type="none" w="med" len="med"/>
            </a:ln>
            <a:effectLst>
              <a:outerShdw blurRad="50800" dist="38100" dir="5400000" algn="t" rotWithShape="0">
                <a:prstClr val="black">
                  <a:alpha val="40000"/>
                </a:prstClr>
              </a:outerShdw>
            </a:effectLst>
          </p:spPr>
          <p:txBody>
            <a:bodyPr wrap="none" lIns="0" rIns="0">
              <a:spAutoFit/>
            </a:bodyPr>
            <a:lstStyle/>
            <a:p>
              <a:pPr eaLnBrk="0" fontAlgn="auto" hangingPunct="0">
                <a:spcBef>
                  <a:spcPts val="0"/>
                </a:spcBef>
                <a:spcAft>
                  <a:spcPts val="0"/>
                </a:spcAft>
                <a:defRPr/>
              </a:pPr>
              <a:endParaRPr lang="en-GB">
                <a:solidFill>
                  <a:prstClr val="black"/>
                </a:solidFill>
                <a:latin typeface="CG Times" charset="0"/>
              </a:endParaRPr>
            </a:p>
          </p:txBody>
        </p:sp>
        <p:grpSp>
          <p:nvGrpSpPr>
            <p:cNvPr id="54307" name="Group 73737"/>
            <p:cNvGrpSpPr>
              <a:grpSpLocks/>
            </p:cNvGrpSpPr>
            <p:nvPr/>
          </p:nvGrpSpPr>
          <p:grpSpPr bwMode="auto">
            <a:xfrm>
              <a:off x="5410201" y="5045979"/>
              <a:ext cx="2030412" cy="1660525"/>
              <a:chOff x="6957666" y="4323008"/>
              <a:chExt cx="2031421" cy="1660525"/>
            </a:xfrm>
          </p:grpSpPr>
          <p:grpSp>
            <p:nvGrpSpPr>
              <p:cNvPr id="54311" name="Group 62"/>
              <p:cNvGrpSpPr>
                <a:grpSpLocks/>
              </p:cNvGrpSpPr>
              <p:nvPr/>
            </p:nvGrpSpPr>
            <p:grpSpPr bwMode="auto">
              <a:xfrm>
                <a:off x="6957666" y="4323008"/>
                <a:ext cx="2031421" cy="1660525"/>
                <a:chOff x="6426016" y="1622425"/>
                <a:chExt cx="5686425" cy="4648200"/>
              </a:xfrm>
            </p:grpSpPr>
            <p:pic>
              <p:nvPicPr>
                <p:cNvPr id="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6016" y="1622425"/>
                  <a:ext cx="5686425" cy="46482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bwMode="auto">
                <a:xfrm>
                  <a:off x="10161767" y="1709531"/>
                  <a:ext cx="747423" cy="135172"/>
                </a:xfrm>
                <a:prstGeom prst="rect">
                  <a:avLst/>
                </a:prstGeom>
                <a:solidFill>
                  <a:schemeClr val="tx1"/>
                </a:solidFill>
                <a:ln w="9525" cap="flat" cmpd="sng" algn="ctr">
                  <a:solidFill>
                    <a:schemeClr val="tx1"/>
                  </a:solidFill>
                  <a:prstDash val="solid"/>
                  <a:round/>
                  <a:headEnd type="stealth" w="med" len="lg"/>
                  <a:tailEnd type="none" w="med" len="med"/>
                </a:ln>
                <a:effectLst>
                  <a:softEdge rad="6350"/>
                </a:effectLst>
              </p:spPr>
              <p:txBody>
                <a:bodyPr wrap="none" lIns="0" rIns="0">
                  <a:spAutoFit/>
                </a:bodyPr>
                <a:lstStyle/>
                <a:p>
                  <a:pPr eaLnBrk="0" fontAlgn="auto" hangingPunct="0">
                    <a:spcBef>
                      <a:spcPts val="0"/>
                    </a:spcBef>
                    <a:spcAft>
                      <a:spcPts val="0"/>
                    </a:spcAft>
                    <a:defRPr/>
                  </a:pPr>
                  <a:endParaRPr lang="en-GB">
                    <a:solidFill>
                      <a:prstClr val="black"/>
                    </a:solidFill>
                    <a:latin typeface="CG Times" charset="0"/>
                  </a:endParaRPr>
                </a:p>
              </p:txBody>
            </p:sp>
          </p:grpSp>
          <p:pic>
            <p:nvPicPr>
              <p:cNvPr id="5431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990" y="4403123"/>
                <a:ext cx="1073148" cy="7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308" name="Group 85"/>
            <p:cNvGrpSpPr>
              <a:grpSpLocks/>
            </p:cNvGrpSpPr>
            <p:nvPr/>
          </p:nvGrpSpPr>
          <p:grpSpPr bwMode="auto">
            <a:xfrm>
              <a:off x="6323013" y="4545919"/>
              <a:ext cx="204788" cy="475905"/>
              <a:chOff x="3712752" y="4052995"/>
              <a:chExt cx="204572" cy="476453"/>
            </a:xfrm>
          </p:grpSpPr>
          <p:sp>
            <p:nvSpPr>
              <p:cNvPr id="78" name="Diamond 77"/>
              <p:cNvSpPr/>
              <p:nvPr/>
            </p:nvSpPr>
            <p:spPr>
              <a:xfrm>
                <a:off x="3712753" y="4052995"/>
                <a:ext cx="204571" cy="205023"/>
              </a:xfrm>
              <a:prstGeom prst="diamond">
                <a:avLst/>
              </a:prstGeom>
              <a:noFill/>
              <a:ln w="28575" cap="flat" cmpd="sng" algn="ctr">
                <a:solidFill>
                  <a:srgbClr val="777777"/>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cxnSp>
            <p:nvCxnSpPr>
              <p:cNvPr id="54310" name="Straight Connector 87"/>
              <p:cNvCxnSpPr>
                <a:cxnSpLocks noChangeShapeType="1"/>
                <a:stCxn id="78" idx="2"/>
                <a:endCxn id="63" idx="0"/>
              </p:cNvCxnSpPr>
              <p:nvPr/>
            </p:nvCxnSpPr>
            <p:spPr bwMode="auto">
              <a:xfrm flipH="1">
                <a:off x="3809488" y="4258018"/>
                <a:ext cx="5550" cy="271430"/>
              </a:xfrm>
              <a:prstGeom prst="line">
                <a:avLst/>
              </a:prstGeom>
              <a:noFill/>
              <a:ln w="28575" algn="ctr">
                <a:solidFill>
                  <a:srgbClr val="777777"/>
                </a:solidFill>
                <a:round/>
                <a:headEnd/>
                <a:tailEnd/>
              </a:ln>
              <a:extLst>
                <a:ext uri="{909E8E84-426E-40DD-AFC4-6F175D3DCCD1}">
                  <a14:hiddenFill xmlns:a14="http://schemas.microsoft.com/office/drawing/2010/main">
                    <a:noFill/>
                  </a14:hiddenFill>
                </a:ext>
              </a:extLst>
            </p:spPr>
          </p:cxnSp>
        </p:grpSp>
      </p:grpSp>
      <p:grpSp>
        <p:nvGrpSpPr>
          <p:cNvPr id="87" name="Group 86"/>
          <p:cNvGrpSpPr>
            <a:grpSpLocks/>
          </p:cNvGrpSpPr>
          <p:nvPr/>
        </p:nvGrpSpPr>
        <p:grpSpPr bwMode="auto">
          <a:xfrm>
            <a:off x="727075" y="4343400"/>
            <a:ext cx="2095500" cy="2398713"/>
            <a:chOff x="727076" y="4343553"/>
            <a:chExt cx="2095500" cy="2397876"/>
          </a:xfrm>
        </p:grpSpPr>
        <p:sp>
          <p:nvSpPr>
            <p:cNvPr id="56" name="Rectangle 55"/>
            <p:cNvSpPr/>
            <p:nvPr/>
          </p:nvSpPr>
          <p:spPr bwMode="auto">
            <a:xfrm>
              <a:off x="727076" y="5010070"/>
              <a:ext cx="2095500" cy="1731359"/>
            </a:xfrm>
            <a:prstGeom prst="rect">
              <a:avLst/>
            </a:prstGeom>
            <a:solidFill>
              <a:srgbClr val="FFFFFF"/>
            </a:solidFill>
            <a:ln w="28575" cap="flat" cmpd="sng" algn="ctr">
              <a:solidFill>
                <a:srgbClr val="777777"/>
              </a:solidFill>
              <a:prstDash val="solid"/>
              <a:round/>
              <a:headEnd type="stealth" w="med" len="lg"/>
              <a:tailEnd type="none" w="med" len="med"/>
            </a:ln>
            <a:effectLst>
              <a:outerShdw blurRad="50800" dist="38100" dir="5400000" algn="t" rotWithShape="0">
                <a:prstClr val="black">
                  <a:alpha val="40000"/>
                </a:prstClr>
              </a:outerShdw>
            </a:effectLst>
          </p:spPr>
          <p:txBody>
            <a:bodyPr wrap="none" lIns="0" rIns="0">
              <a:spAutoFit/>
            </a:bodyPr>
            <a:lstStyle/>
            <a:p>
              <a:pPr eaLnBrk="0" fontAlgn="auto" hangingPunct="0">
                <a:spcBef>
                  <a:spcPts val="0"/>
                </a:spcBef>
                <a:spcAft>
                  <a:spcPts val="0"/>
                </a:spcAft>
                <a:defRPr/>
              </a:pPr>
              <a:endParaRPr lang="en-GB">
                <a:solidFill>
                  <a:prstClr val="black"/>
                </a:solidFill>
                <a:latin typeface="CG Times" charset="0"/>
              </a:endParaRPr>
            </a:p>
          </p:txBody>
        </p:sp>
        <p:grpSp>
          <p:nvGrpSpPr>
            <p:cNvPr id="54296" name="Group 73733"/>
            <p:cNvGrpSpPr>
              <a:grpSpLocks/>
            </p:cNvGrpSpPr>
            <p:nvPr/>
          </p:nvGrpSpPr>
          <p:grpSpPr bwMode="auto">
            <a:xfrm>
              <a:off x="766763" y="5044392"/>
              <a:ext cx="2030413" cy="1663700"/>
              <a:chOff x="2307824" y="4321587"/>
              <a:chExt cx="2031421" cy="1663928"/>
            </a:xfrm>
          </p:grpSpPr>
          <p:grpSp>
            <p:nvGrpSpPr>
              <p:cNvPr id="54300" name="Group 73728"/>
              <p:cNvGrpSpPr>
                <a:grpSpLocks/>
              </p:cNvGrpSpPr>
              <p:nvPr/>
            </p:nvGrpSpPr>
            <p:grpSpPr bwMode="auto">
              <a:xfrm>
                <a:off x="2307824" y="4321587"/>
                <a:ext cx="2031421" cy="1663928"/>
                <a:chOff x="-3147538" y="580943"/>
                <a:chExt cx="5686425" cy="4657725"/>
              </a:xfrm>
            </p:grpSpPr>
            <p:pic>
              <p:nvPicPr>
                <p:cNvPr id="6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7538" y="580943"/>
                  <a:ext cx="5686425" cy="465772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60"/>
                <p:cNvSpPr/>
                <p:nvPr/>
              </p:nvSpPr>
              <p:spPr bwMode="auto">
                <a:xfrm>
                  <a:off x="610406" y="673212"/>
                  <a:ext cx="747423" cy="135172"/>
                </a:xfrm>
                <a:prstGeom prst="rect">
                  <a:avLst/>
                </a:prstGeom>
                <a:solidFill>
                  <a:schemeClr val="tx1"/>
                </a:solidFill>
                <a:ln w="9525" cap="flat" cmpd="sng" algn="ctr">
                  <a:solidFill>
                    <a:schemeClr val="tx1"/>
                  </a:solidFill>
                  <a:prstDash val="solid"/>
                  <a:round/>
                  <a:headEnd type="stealth" w="med" len="lg"/>
                  <a:tailEnd type="none" w="med" len="med"/>
                </a:ln>
                <a:effectLst>
                  <a:softEdge rad="6350"/>
                </a:effectLst>
              </p:spPr>
              <p:txBody>
                <a:bodyPr wrap="none" lIns="0" rIns="0">
                  <a:spAutoFit/>
                </a:bodyPr>
                <a:lstStyle/>
                <a:p>
                  <a:pPr eaLnBrk="0" fontAlgn="auto" hangingPunct="0">
                    <a:spcBef>
                      <a:spcPts val="0"/>
                    </a:spcBef>
                    <a:spcAft>
                      <a:spcPts val="0"/>
                    </a:spcAft>
                    <a:defRPr/>
                  </a:pPr>
                  <a:endParaRPr lang="en-GB">
                    <a:solidFill>
                      <a:prstClr val="black"/>
                    </a:solidFill>
                    <a:latin typeface="CG Times" charset="0"/>
                  </a:endParaRPr>
                </a:p>
              </p:txBody>
            </p:sp>
          </p:grpSp>
          <p:pic>
            <p:nvPicPr>
              <p:cNvPr id="543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0122" y="4407600"/>
                <a:ext cx="1069433" cy="6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Diamond 79"/>
            <p:cNvSpPr/>
            <p:nvPr/>
          </p:nvSpPr>
          <p:spPr>
            <a:xfrm>
              <a:off x="1492251" y="4343553"/>
              <a:ext cx="565150" cy="564953"/>
            </a:xfrm>
            <a:prstGeom prst="diamond">
              <a:avLst/>
            </a:prstGeom>
            <a:solidFill>
              <a:srgbClr val="FFFFFF"/>
            </a:solidFill>
            <a:ln w="28575" cap="flat" cmpd="sng" algn="ctr">
              <a:solidFill>
                <a:srgbClr val="777777"/>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cxnSp>
          <p:nvCxnSpPr>
            <p:cNvPr id="54298" name="Straight Connector 90"/>
            <p:cNvCxnSpPr>
              <a:cxnSpLocks noChangeShapeType="1"/>
            </p:cNvCxnSpPr>
            <p:nvPr/>
          </p:nvCxnSpPr>
          <p:spPr bwMode="auto">
            <a:xfrm flipH="1">
              <a:off x="1773238" y="5833379"/>
              <a:ext cx="1588" cy="85725"/>
            </a:xfrm>
            <a:prstGeom prst="line">
              <a:avLst/>
            </a:prstGeom>
            <a:noFill/>
            <a:ln w="28575" algn="ctr">
              <a:solidFill>
                <a:srgbClr val="777777"/>
              </a:solidFill>
              <a:round/>
              <a:headEnd/>
              <a:tailEnd/>
            </a:ln>
            <a:extLst>
              <a:ext uri="{909E8E84-426E-40DD-AFC4-6F175D3DCCD1}">
                <a14:hiddenFill xmlns:a14="http://schemas.microsoft.com/office/drawing/2010/main">
                  <a:noFill/>
                </a14:hiddenFill>
              </a:ext>
            </a:extLst>
          </p:spPr>
        </p:cxnSp>
        <p:cxnSp>
          <p:nvCxnSpPr>
            <p:cNvPr id="54299" name="Straight Connector 96"/>
            <p:cNvCxnSpPr>
              <a:cxnSpLocks noChangeShapeType="1"/>
              <a:stCxn id="80" idx="2"/>
            </p:cNvCxnSpPr>
            <p:nvPr/>
          </p:nvCxnSpPr>
          <p:spPr bwMode="auto">
            <a:xfrm>
              <a:off x="1774826" y="4908703"/>
              <a:ext cx="0" cy="100764"/>
            </a:xfrm>
            <a:prstGeom prst="line">
              <a:avLst/>
            </a:prstGeom>
            <a:noFill/>
            <a:ln w="28575" algn="ctr">
              <a:solidFill>
                <a:srgbClr val="777777"/>
              </a:solidFill>
              <a:round/>
              <a:headEnd/>
              <a:tailEnd/>
            </a:ln>
            <a:extLst>
              <a:ext uri="{909E8E84-426E-40DD-AFC4-6F175D3DCCD1}">
                <a14:hiddenFill xmlns:a14="http://schemas.microsoft.com/office/drawing/2010/main">
                  <a:noFill/>
                </a14:hiddenFill>
              </a:ext>
            </a:extLst>
          </p:spPr>
        </p:cxnSp>
      </p:grpSp>
      <p:sp>
        <p:nvSpPr>
          <p:cNvPr id="39" name="Diamond 38"/>
          <p:cNvSpPr/>
          <p:nvPr/>
        </p:nvSpPr>
        <p:spPr>
          <a:xfrm>
            <a:off x="1879600" y="4448175"/>
            <a:ext cx="358775" cy="360363"/>
          </a:xfrm>
          <a:prstGeom prst="diamond">
            <a:avLst/>
          </a:prstGeom>
          <a:gradFill rotWithShape="1">
            <a:gsLst>
              <a:gs pos="0">
                <a:schemeClr val="accent1">
                  <a:lumMod val="50000"/>
                </a:schemeClr>
              </a:gs>
              <a:gs pos="80000">
                <a:schemeClr val="accent1">
                  <a:lumMod val="75000"/>
                </a:schemeClr>
              </a:gs>
              <a:gs pos="100000">
                <a:schemeClr val="accent1">
                  <a:lumMod val="75000"/>
                </a:schemeClr>
              </a:gs>
            </a:gsLst>
            <a:lin ang="16200000" scaled="0"/>
          </a:gradFill>
          <a:ln w="9525" cap="flat" cmpd="sng" algn="ctr">
            <a:solidFill>
              <a:srgbClr val="003300"/>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40" name="Diamond 39"/>
          <p:cNvSpPr/>
          <p:nvPr/>
        </p:nvSpPr>
        <p:spPr bwMode="auto">
          <a:xfrm>
            <a:off x="1590675" y="4448175"/>
            <a:ext cx="360363" cy="360363"/>
          </a:xfrm>
          <a:prstGeom prst="diamond">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85312F"/>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Tree>
    <p:extLst>
      <p:ext uri="{BB962C8B-B14F-4D97-AF65-F5344CB8AC3E}">
        <p14:creationId xmlns:p14="http://schemas.microsoft.com/office/powerpoint/2010/main" val="318153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33333E-6 7.98335E-6 L 0.39202 -0.14731 " pathEditMode="relative" ptsTypes="AA">
                                      <p:cBhvr>
                                        <p:cTn id="6" dur="1400" fill="hold"/>
                                        <p:tgtEl>
                                          <p:spTgt spid="53"/>
                                        </p:tgtEl>
                                        <p:attrNameLst>
                                          <p:attrName>ppt_x</p:attrName>
                                          <p:attrName>ppt_y</p:attrName>
                                        </p:attrNameLst>
                                      </p:cBhvr>
                                    </p:animMotion>
                                  </p:childTnLst>
                                </p:cTn>
                              </p:par>
                            </p:childTnLst>
                          </p:cTn>
                        </p:par>
                        <p:par>
                          <p:cTn id="7" fill="hold" nodeType="afterGroup">
                            <p:stCondLst>
                              <p:cond delay="1400"/>
                            </p:stCondLst>
                            <p:childTnLst>
                              <p:par>
                                <p:cTn id="8" presetID="10" presetClass="entr" presetSubtype="0" fill="hold"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3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3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3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3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3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nodeType="withEffect">
                                  <p:stCondLst>
                                    <p:cond delay="3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30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3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nodeType="afterGroup">
                            <p:stCondLst>
                              <p:cond delay="2200"/>
                            </p:stCondLst>
                            <p:childTnLst>
                              <p:par>
                                <p:cTn id="48" presetID="10" presetClass="entr" presetSubtype="0"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childTnLst>
                          </p:cTn>
                        </p:par>
                        <p:par>
                          <p:cTn id="51" fill="hold" nodeType="afterGroup">
                            <p:stCondLst>
                              <p:cond delay="2700"/>
                            </p:stCondLst>
                            <p:childTnLst>
                              <p:par>
                                <p:cTn id="52" presetID="10" presetClass="entr" presetSubtype="0"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childTnLst>
                          </p:cTn>
                        </p:par>
                        <p:par>
                          <p:cTn id="55" fill="hold" nodeType="afterGroup">
                            <p:stCondLst>
                              <p:cond delay="3200"/>
                            </p:stCondLst>
                            <p:childTnLst>
                              <p:par>
                                <p:cTn id="56" presetID="10" presetClass="entr" presetSubtype="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smtClean="0">
                <a:solidFill>
                  <a:srgbClr val="000000"/>
                </a:solidFill>
                <a:latin typeface="Arial" pitchFamily="34" charset="0"/>
                <a:ea typeface="ＭＳ Ｐゴシック" pitchFamily="34" charset="-128"/>
              </a:rPr>
              <a:t>Profiling ISO 19156 O&amp;M</a:t>
            </a:r>
            <a:endParaRPr lang="en-GB" sz="2800" dirty="0">
              <a:solidFill>
                <a:srgbClr val="000000"/>
              </a:solidFill>
              <a:latin typeface="Arial" pitchFamily="34" charset="0"/>
              <a:ea typeface="ＭＳ Ｐゴシック" pitchFamily="34" charset="-128"/>
            </a:endParaRPr>
          </a:p>
        </p:txBody>
      </p:sp>
      <p:sp>
        <p:nvSpPr>
          <p:cNvPr id="5325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35D37C-9616-42CD-9E92-453703DC0B37}" type="slidenum">
              <a:rPr lang="en-GB">
                <a:solidFill>
                  <a:srgbClr val="898989"/>
                </a:solidFill>
              </a:rPr>
              <a:pPr fontAlgn="base">
                <a:spcBef>
                  <a:spcPct val="0"/>
                </a:spcBef>
                <a:spcAft>
                  <a:spcPct val="0"/>
                </a:spcAft>
              </a:pPr>
              <a:t>16</a:t>
            </a:fld>
            <a:endParaRPr lang="en-GB">
              <a:solidFill>
                <a:srgbClr val="898989"/>
              </a:solidFill>
            </a:endParaRP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2382838"/>
            <a:ext cx="6218237"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1462088" y="973138"/>
            <a:ext cx="7488237" cy="923330"/>
          </a:xfrm>
          <a:prstGeom prst="rect">
            <a:avLst/>
          </a:prstGeom>
        </p:spPr>
        <p:txBody>
          <a:bodyPr>
            <a:spAutoFit/>
          </a:bodyPr>
          <a:lstStyle/>
          <a:p>
            <a:pPr algn="ctr" fontAlgn="auto">
              <a:spcBef>
                <a:spcPts val="0"/>
              </a:spcBef>
              <a:spcAft>
                <a:spcPts val="1200"/>
              </a:spcAft>
              <a:defRPr/>
            </a:pPr>
            <a:r>
              <a:rPr lang="en-GB" i="1" kern="0" dirty="0" smtClean="0">
                <a:solidFill>
                  <a:srgbClr val="595959"/>
                </a:solidFill>
                <a:latin typeface="Calibri"/>
                <a:ea typeface="Times New Roman"/>
              </a:rPr>
              <a:t>ISO 19156 ‘Observations and measurements’ provides a generic framework </a:t>
            </a:r>
            <a:r>
              <a:rPr lang="en-GB" i="1" kern="0" dirty="0">
                <a:solidFill>
                  <a:srgbClr val="595959"/>
                </a:solidFill>
                <a:latin typeface="Calibri"/>
                <a:ea typeface="Times New Roman"/>
              </a:rPr>
              <a:t>for </a:t>
            </a:r>
            <a:r>
              <a:rPr lang="en-GB" i="1" kern="0" dirty="0" smtClean="0">
                <a:solidFill>
                  <a:srgbClr val="595959"/>
                </a:solidFill>
                <a:latin typeface="Calibri"/>
                <a:ea typeface="Times New Roman"/>
              </a:rPr>
              <a:t>describing </a:t>
            </a:r>
            <a:r>
              <a:rPr lang="en-GB" i="1" kern="0" dirty="0">
                <a:solidFill>
                  <a:srgbClr val="595959"/>
                </a:solidFill>
                <a:latin typeface="Calibri"/>
                <a:ea typeface="Times New Roman"/>
              </a:rPr>
              <a:t>both the observing event and the results of the </a:t>
            </a:r>
            <a:r>
              <a:rPr lang="en-GB" i="1" kern="0" dirty="0" smtClean="0">
                <a:solidFill>
                  <a:srgbClr val="595959"/>
                </a:solidFill>
                <a:latin typeface="Calibri"/>
                <a:ea typeface="Times New Roman"/>
              </a:rPr>
              <a:t>observation. It is applicable to a wide range of  scientific and technical domains.</a:t>
            </a:r>
            <a:endParaRPr lang="en-GB" i="1" kern="0" dirty="0">
              <a:solidFill>
                <a:srgbClr val="595959"/>
              </a:solidFill>
              <a:latin typeface="Calibri"/>
              <a:ea typeface="Times New Roman"/>
            </a:endParaRPr>
          </a:p>
        </p:txBody>
      </p:sp>
      <p:grpSp>
        <p:nvGrpSpPr>
          <p:cNvPr id="8" name="Group 7"/>
          <p:cNvGrpSpPr/>
          <p:nvPr/>
        </p:nvGrpSpPr>
        <p:grpSpPr>
          <a:xfrm>
            <a:off x="143321" y="1999488"/>
            <a:ext cx="5806375" cy="4560420"/>
            <a:chOff x="143321" y="1999488"/>
            <a:chExt cx="5806375" cy="4560420"/>
          </a:xfrm>
        </p:grpSpPr>
        <p:sp>
          <p:nvSpPr>
            <p:cNvPr id="26" name="Oval 25"/>
            <p:cNvSpPr>
              <a:spLocks noChangeArrowheads="1"/>
            </p:cNvSpPr>
            <p:nvPr/>
          </p:nvSpPr>
          <p:spPr bwMode="auto">
            <a:xfrm>
              <a:off x="3566756" y="1999488"/>
              <a:ext cx="2082052" cy="1220034"/>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27" name="Oval 26"/>
            <p:cNvSpPr>
              <a:spLocks noChangeArrowheads="1"/>
            </p:cNvSpPr>
            <p:nvPr/>
          </p:nvSpPr>
          <p:spPr bwMode="auto">
            <a:xfrm>
              <a:off x="1722447" y="2779776"/>
              <a:ext cx="2406986" cy="1410438"/>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28" name="Oval 27"/>
            <p:cNvSpPr>
              <a:spLocks noChangeArrowheads="1"/>
            </p:cNvSpPr>
            <p:nvPr/>
          </p:nvSpPr>
          <p:spPr bwMode="auto">
            <a:xfrm>
              <a:off x="4303496" y="5398405"/>
              <a:ext cx="1646200" cy="96463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30" name="Rectangle 29"/>
            <p:cNvSpPr/>
            <p:nvPr/>
          </p:nvSpPr>
          <p:spPr>
            <a:xfrm>
              <a:off x="143321" y="5636578"/>
              <a:ext cx="4379118" cy="923330"/>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Calibri"/>
                  <a:ea typeface="Times New Roman"/>
                </a:rPr>
                <a:t>The generic nature of this standard means that it requires further specialisation to constrain aspects of the model …</a:t>
              </a:r>
              <a:endParaRPr lang="en-GB" i="1" kern="0" dirty="0">
                <a:solidFill>
                  <a:srgbClr val="595959"/>
                </a:solidFill>
                <a:latin typeface="Calibri"/>
                <a:ea typeface="Times New Roman"/>
              </a:endParaRPr>
            </a:p>
          </p:txBody>
        </p:sp>
      </p:grpSp>
    </p:spTree>
    <p:extLst>
      <p:ext uri="{BB962C8B-B14F-4D97-AF65-F5344CB8AC3E}">
        <p14:creationId xmlns:p14="http://schemas.microsoft.com/office/powerpoint/2010/main" val="428911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17</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METCE: </a:t>
            </a:r>
            <a:r>
              <a:rPr lang="en-GB" sz="2400" b="1" dirty="0" err="1" smtClean="0">
                <a:solidFill>
                  <a:srgbClr val="000000"/>
                </a:solidFill>
                <a:latin typeface="Arial" pitchFamily="34" charset="0"/>
                <a:ea typeface="ＭＳ Ｐゴシック" pitchFamily="34" charset="-128"/>
              </a:rPr>
              <a:t>M</a:t>
            </a:r>
            <a:r>
              <a:rPr lang="en-GB" sz="2400" dirty="0" err="1" smtClean="0">
                <a:solidFill>
                  <a:srgbClr val="000000"/>
                </a:solidFill>
                <a:latin typeface="Arial" pitchFamily="34" charset="0"/>
                <a:ea typeface="ＭＳ Ｐゴシック" pitchFamily="34" charset="-128"/>
              </a:rPr>
              <a:t>odèle</a:t>
            </a:r>
            <a:r>
              <a:rPr lang="en-GB" sz="2400" dirty="0" smtClean="0">
                <a:solidFill>
                  <a:srgbClr val="000000"/>
                </a:solidFill>
                <a:latin typeface="Arial" pitchFamily="34" charset="0"/>
                <a:ea typeface="ＭＳ Ｐゴシック" pitchFamily="34" charset="-128"/>
              </a:rPr>
              <a:t> pour </a:t>
            </a:r>
            <a:r>
              <a:rPr lang="en-GB" sz="2400" dirty="0" err="1" smtClean="0">
                <a:solidFill>
                  <a:srgbClr val="000000"/>
                </a:solidFill>
                <a:latin typeface="Arial" pitchFamily="34" charset="0"/>
                <a:ea typeface="ＭＳ Ｐゴシック" pitchFamily="34" charset="-128"/>
              </a:rPr>
              <a:t>l’</a:t>
            </a:r>
            <a:r>
              <a:rPr lang="en-GB" sz="2400" b="1" dirty="0" err="1" smtClean="0">
                <a:solidFill>
                  <a:srgbClr val="000000"/>
                </a:solidFill>
                <a:latin typeface="Arial" pitchFamily="34" charset="0"/>
                <a:ea typeface="ＭＳ Ｐゴシック" pitchFamily="34" charset="-128"/>
              </a:rPr>
              <a:t>É</a:t>
            </a:r>
            <a:r>
              <a:rPr lang="en-GB" sz="2400" dirty="0" err="1" smtClean="0">
                <a:solidFill>
                  <a:srgbClr val="000000"/>
                </a:solidFill>
                <a:latin typeface="Arial" pitchFamily="34" charset="0"/>
                <a:ea typeface="ＭＳ Ｐゴシック" pitchFamily="34" charset="-128"/>
              </a:rPr>
              <a:t>change</a:t>
            </a:r>
            <a:r>
              <a:rPr lang="en-GB" sz="2400" dirty="0" smtClean="0">
                <a:solidFill>
                  <a:srgbClr val="000000"/>
                </a:solidFill>
                <a:latin typeface="Arial" pitchFamily="34" charset="0"/>
                <a:ea typeface="ＭＳ Ｐゴシック" pitchFamily="34" charset="-128"/>
              </a:rPr>
              <a:t> des </a:t>
            </a:r>
            <a:r>
              <a:rPr lang="en-GB" sz="2400" dirty="0" err="1" smtClean="0">
                <a:solidFill>
                  <a:srgbClr val="000000"/>
                </a:solidFill>
                <a:latin typeface="Arial" pitchFamily="34" charset="0"/>
                <a:ea typeface="ＭＳ Ｐゴシック" pitchFamily="34" charset="-128"/>
              </a:rPr>
              <a:t>informations</a:t>
            </a:r>
            <a:r>
              <a:rPr lang="en-GB" sz="2400" dirty="0" smtClean="0">
                <a:solidFill>
                  <a:srgbClr val="000000"/>
                </a:solidFill>
                <a:latin typeface="Arial" pitchFamily="34" charset="0"/>
                <a:ea typeface="ＭＳ Ｐゴシック" pitchFamily="34" charset="-128"/>
              </a:rPr>
              <a:t> </a:t>
            </a:r>
            <a:r>
              <a:rPr lang="en-GB" sz="2400" dirty="0" err="1" smtClean="0">
                <a:solidFill>
                  <a:srgbClr val="000000"/>
                </a:solidFill>
                <a:latin typeface="Arial" pitchFamily="34" charset="0"/>
                <a:ea typeface="ＭＳ Ｐゴシック" pitchFamily="34" charset="-128"/>
              </a:rPr>
              <a:t>sur</a:t>
            </a:r>
            <a:r>
              <a:rPr lang="en-GB" sz="2400" dirty="0" smtClean="0">
                <a:solidFill>
                  <a:srgbClr val="000000"/>
                </a:solidFill>
                <a:latin typeface="Arial" pitchFamily="34" charset="0"/>
                <a:ea typeface="ＭＳ Ｐゴシック" pitchFamily="34" charset="-128"/>
              </a:rPr>
              <a:t> 			le </a:t>
            </a:r>
            <a:r>
              <a:rPr lang="en-GB" sz="2400" b="1" dirty="0" smtClean="0">
                <a:solidFill>
                  <a:srgbClr val="000000"/>
                </a:solidFill>
                <a:latin typeface="Arial" pitchFamily="34" charset="0"/>
                <a:ea typeface="ＭＳ Ｐゴシック" pitchFamily="34" charset="-128"/>
              </a:rPr>
              <a:t>T</a:t>
            </a:r>
            <a:r>
              <a:rPr lang="en-GB" sz="2400" dirty="0" smtClean="0">
                <a:solidFill>
                  <a:srgbClr val="000000"/>
                </a:solidFill>
                <a:latin typeface="Arial" pitchFamily="34" charset="0"/>
                <a:ea typeface="ＭＳ Ｐゴシック" pitchFamily="34" charset="-128"/>
              </a:rPr>
              <a:t>emps, le </a:t>
            </a:r>
            <a:r>
              <a:rPr lang="en-GB" sz="2400" b="1" dirty="0" smtClean="0">
                <a:solidFill>
                  <a:srgbClr val="000000"/>
                </a:solidFill>
                <a:latin typeface="Arial" pitchFamily="34" charset="0"/>
                <a:ea typeface="ＭＳ Ｐゴシック" pitchFamily="34" charset="-128"/>
              </a:rPr>
              <a:t>C</a:t>
            </a:r>
            <a:r>
              <a:rPr lang="en-GB" sz="2400" dirty="0" smtClean="0">
                <a:solidFill>
                  <a:srgbClr val="000000"/>
                </a:solidFill>
                <a:latin typeface="Arial" pitchFamily="34" charset="0"/>
                <a:ea typeface="ＭＳ Ｐゴシック" pitchFamily="34" charset="-128"/>
              </a:rPr>
              <a:t>limate et </a:t>
            </a:r>
            <a:r>
              <a:rPr lang="en-GB" sz="2400" dirty="0" err="1">
                <a:solidFill>
                  <a:srgbClr val="000000"/>
                </a:solidFill>
                <a:latin typeface="Arial" pitchFamily="34" charset="0"/>
                <a:ea typeface="ＭＳ Ｐゴシック" pitchFamily="34" charset="-128"/>
              </a:rPr>
              <a:t>l’</a:t>
            </a:r>
            <a:r>
              <a:rPr lang="en-GB" sz="2400" b="1" dirty="0" err="1">
                <a:solidFill>
                  <a:srgbClr val="000000"/>
                </a:solidFill>
                <a:latin typeface="Arial" pitchFamily="34" charset="0"/>
                <a:ea typeface="ＭＳ Ｐゴシック" pitchFamily="34" charset="-128"/>
              </a:rPr>
              <a:t>É</a:t>
            </a:r>
            <a:r>
              <a:rPr lang="en-GB" sz="2400" dirty="0" err="1" smtClean="0">
                <a:solidFill>
                  <a:srgbClr val="000000"/>
                </a:solidFill>
                <a:latin typeface="Arial" pitchFamily="34" charset="0"/>
                <a:ea typeface="ＭＳ Ｐゴシック" pitchFamily="34" charset="-128"/>
              </a:rPr>
              <a:t>au</a:t>
            </a:r>
            <a:endParaRPr lang="en-GB" sz="2400" dirty="0">
              <a:solidFill>
                <a:srgbClr val="000000"/>
              </a:solidFill>
              <a:latin typeface="Arial" pitchFamily="34" charset="0"/>
              <a:ea typeface="ＭＳ Ｐゴシック" pitchFamily="34" charset="-128"/>
            </a:endParaRPr>
          </a:p>
        </p:txBody>
      </p:sp>
      <p:sp>
        <p:nvSpPr>
          <p:cNvPr id="66" name="Rectangle 65"/>
          <p:cNvSpPr/>
          <p:nvPr/>
        </p:nvSpPr>
        <p:spPr bwMode="auto">
          <a:xfrm>
            <a:off x="3575145" y="1687714"/>
            <a:ext cx="1000957" cy="1457824"/>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1" name="Group 70"/>
          <p:cNvGrpSpPr/>
          <p:nvPr/>
        </p:nvGrpSpPr>
        <p:grpSpPr>
          <a:xfrm>
            <a:off x="3737698" y="1862645"/>
            <a:ext cx="680907" cy="980774"/>
            <a:chOff x="5270111" y="5698833"/>
            <a:chExt cx="680907" cy="980774"/>
          </a:xfrm>
        </p:grpSpPr>
        <p:pic>
          <p:nvPicPr>
            <p:cNvPr id="72"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75"/>
            <p:cNvGrpSpPr/>
            <p:nvPr/>
          </p:nvGrpSpPr>
          <p:grpSpPr>
            <a:xfrm>
              <a:off x="5300568" y="6341053"/>
              <a:ext cx="619987" cy="338554"/>
              <a:chOff x="5300570" y="4701937"/>
              <a:chExt cx="619987" cy="338554"/>
            </a:xfrm>
          </p:grpSpPr>
          <p:sp>
            <p:nvSpPr>
              <p:cNvPr id="77" name="Rectangle 76"/>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5" name="Rectangle 84"/>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grpSp>
        <p:nvGrpSpPr>
          <p:cNvPr id="30" name="Group 29"/>
          <p:cNvGrpSpPr/>
          <p:nvPr/>
        </p:nvGrpSpPr>
        <p:grpSpPr>
          <a:xfrm>
            <a:off x="351292" y="1934667"/>
            <a:ext cx="911648" cy="916139"/>
            <a:chOff x="915863" y="3183375"/>
            <a:chExt cx="911648" cy="916139"/>
          </a:xfrm>
        </p:grpSpPr>
        <p:sp>
          <p:nvSpPr>
            <p:cNvPr id="15" name="Rectangle 14"/>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3278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a:t>
              </a:r>
              <a:endParaRPr lang="en-GB" sz="1600" b="1" i="1" kern="0" dirty="0">
                <a:latin typeface="+mn-lt"/>
                <a:ea typeface="Times New Roman"/>
                <a:cs typeface="+mn-cs"/>
              </a:endParaRPr>
            </a:p>
          </p:txBody>
        </p:sp>
      </p:grpSp>
      <p:grpSp>
        <p:nvGrpSpPr>
          <p:cNvPr id="79" name="Group 78"/>
          <p:cNvGrpSpPr/>
          <p:nvPr/>
        </p:nvGrpSpPr>
        <p:grpSpPr>
          <a:xfrm>
            <a:off x="1371083" y="1934667"/>
            <a:ext cx="911648" cy="916139"/>
            <a:chOff x="915863" y="3183375"/>
            <a:chExt cx="911648" cy="916139"/>
          </a:xfrm>
        </p:grpSpPr>
        <p:sp>
          <p:nvSpPr>
            <p:cNvPr id="80" name="Rectangle 79"/>
            <p:cNvSpPr/>
            <p:nvPr/>
          </p:nvSpPr>
          <p:spPr bwMode="auto">
            <a:xfrm>
              <a:off x="937550" y="3183375"/>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8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SAF</a:t>
              </a:r>
              <a:endParaRPr lang="en-GB" sz="1600" b="1" i="1" kern="0" dirty="0">
                <a:latin typeface="+mn-lt"/>
                <a:ea typeface="Times New Roman"/>
                <a:cs typeface="+mn-cs"/>
              </a:endParaRPr>
            </a:p>
          </p:txBody>
        </p:sp>
      </p:grpSp>
      <p:sp>
        <p:nvSpPr>
          <p:cNvPr id="90" name="Rectangle 89"/>
          <p:cNvSpPr/>
          <p:nvPr/>
        </p:nvSpPr>
        <p:spPr bwMode="auto">
          <a:xfrm>
            <a:off x="180514" y="4848871"/>
            <a:ext cx="4390491" cy="88881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1" name="Group 10"/>
          <p:cNvGrpSpPr/>
          <p:nvPr/>
        </p:nvGrpSpPr>
        <p:grpSpPr>
          <a:xfrm>
            <a:off x="399852" y="4982983"/>
            <a:ext cx="4062425" cy="628701"/>
            <a:chOff x="508273" y="4129000"/>
            <a:chExt cx="4062425" cy="628701"/>
          </a:xfrm>
        </p:grpSpPr>
        <p:pic>
          <p:nvPicPr>
            <p:cNvPr id="9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73" y="4129000"/>
              <a:ext cx="628813" cy="6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a:xfrm>
              <a:off x="950776" y="4274073"/>
              <a:ext cx="3619922"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Geographic Information / </a:t>
              </a:r>
              <a:r>
                <a:rPr lang="en-GB" sz="1600" b="1" i="1" kern="0" dirty="0" err="1" smtClean="0">
                  <a:latin typeface="+mn-lt"/>
                  <a:ea typeface="Times New Roman"/>
                  <a:cs typeface="+mn-cs"/>
                </a:rPr>
                <a:t>Geomatics</a:t>
              </a:r>
              <a:r>
                <a:rPr lang="en-GB" sz="1600" b="1" i="1" kern="0" dirty="0" smtClean="0">
                  <a:latin typeface="+mn-lt"/>
                  <a:ea typeface="Times New Roman"/>
                  <a:cs typeface="+mn-cs"/>
                </a:rPr>
                <a:t> </a:t>
              </a:r>
              <a:endParaRPr lang="en-GB" sz="1600" b="1" i="1" kern="0" dirty="0">
                <a:latin typeface="+mn-lt"/>
                <a:ea typeface="Times New Roman"/>
                <a:cs typeface="+mn-cs"/>
              </a:endParaRPr>
            </a:p>
          </p:txBody>
        </p:sp>
      </p:grpSp>
      <p:sp>
        <p:nvSpPr>
          <p:cNvPr id="87" name="Rectangle 86"/>
          <p:cNvSpPr/>
          <p:nvPr/>
        </p:nvSpPr>
        <p:spPr bwMode="auto">
          <a:xfrm>
            <a:off x="180513" y="1687715"/>
            <a:ext cx="3306399" cy="145782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Rectangle 69"/>
          <p:cNvSpPr/>
          <p:nvPr/>
        </p:nvSpPr>
        <p:spPr bwMode="auto">
          <a:xfrm>
            <a:off x="3570048" y="3262629"/>
            <a:ext cx="1000957" cy="1457824"/>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3" name="Group 72"/>
          <p:cNvGrpSpPr/>
          <p:nvPr/>
        </p:nvGrpSpPr>
        <p:grpSpPr>
          <a:xfrm>
            <a:off x="3732601" y="3437560"/>
            <a:ext cx="680907" cy="980774"/>
            <a:chOff x="5270111" y="5698833"/>
            <a:chExt cx="680907" cy="980774"/>
          </a:xfrm>
        </p:grpSpPr>
        <p:pic>
          <p:nvPicPr>
            <p:cNvPr id="74"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74"/>
            <p:cNvGrpSpPr/>
            <p:nvPr/>
          </p:nvGrpSpPr>
          <p:grpSpPr>
            <a:xfrm>
              <a:off x="5300568" y="6341053"/>
              <a:ext cx="619987" cy="338554"/>
              <a:chOff x="5300570" y="4701937"/>
              <a:chExt cx="619987" cy="338554"/>
            </a:xfrm>
          </p:grpSpPr>
          <p:sp>
            <p:nvSpPr>
              <p:cNvPr id="78" name="Rectangle 77"/>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3" name="Rectangle 82"/>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sp>
        <p:nvSpPr>
          <p:cNvPr id="102" name="Rectangle 101"/>
          <p:cNvSpPr/>
          <p:nvPr/>
        </p:nvSpPr>
        <p:spPr bwMode="auto">
          <a:xfrm>
            <a:off x="175416" y="3262630"/>
            <a:ext cx="3306399" cy="145782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5" name="Group 4"/>
          <p:cNvGrpSpPr/>
          <p:nvPr/>
        </p:nvGrpSpPr>
        <p:grpSpPr>
          <a:xfrm>
            <a:off x="346195" y="3509582"/>
            <a:ext cx="911648" cy="916139"/>
            <a:chOff x="346195" y="3509582"/>
            <a:chExt cx="911648" cy="916139"/>
          </a:xfrm>
        </p:grpSpPr>
        <p:grpSp>
          <p:nvGrpSpPr>
            <p:cNvPr id="84" name="Group 83"/>
            <p:cNvGrpSpPr/>
            <p:nvPr/>
          </p:nvGrpSpPr>
          <p:grpSpPr>
            <a:xfrm>
              <a:off x="346195" y="3509582"/>
              <a:ext cx="911648" cy="916139"/>
              <a:chOff x="915863" y="3183375"/>
              <a:chExt cx="911648" cy="916139"/>
            </a:xfrm>
          </p:grpSpPr>
          <p:sp>
            <p:nvSpPr>
              <p:cNvPr id="88" name="Rectangle 87"/>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sp>
            <p:nvSpPr>
              <p:cNvPr id="94" name="Rectangle 93"/>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METCE</a:t>
                </a:r>
                <a:endParaRPr lang="en-GB" sz="1600" b="1" i="1" kern="0" dirty="0">
                  <a:latin typeface="+mn-lt"/>
                  <a:ea typeface="Times New Roman"/>
                  <a:cs typeface="+mn-cs"/>
                </a:endParaRPr>
              </a:p>
            </p:txBody>
          </p:sp>
        </p:grpSp>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22257" y="3539714"/>
              <a:ext cx="569717" cy="555624"/>
            </a:xfrm>
            <a:prstGeom prst="rect">
              <a:avLst/>
            </a:prstGeom>
            <a:effectLst>
              <a:softEdge rad="31750"/>
            </a:effectLst>
          </p:spPr>
        </p:pic>
      </p:grpSp>
      <p:sp>
        <p:nvSpPr>
          <p:cNvPr id="115" name="Rectangle 114"/>
          <p:cNvSpPr/>
          <p:nvPr/>
        </p:nvSpPr>
        <p:spPr>
          <a:xfrm>
            <a:off x="5086794" y="1917408"/>
            <a:ext cx="3423222" cy="3662541"/>
          </a:xfrm>
          <a:prstGeom prst="rect">
            <a:avLst/>
          </a:prstGeom>
        </p:spPr>
        <p:txBody>
          <a:bodyPr wrap="square">
            <a:spAutoFit/>
          </a:bodyPr>
          <a:lstStyle/>
          <a:p>
            <a:pPr algn="r" fontAlgn="auto">
              <a:spcBef>
                <a:spcPts val="0"/>
              </a:spcBef>
              <a:spcAft>
                <a:spcPts val="1200"/>
              </a:spcAft>
              <a:defRPr/>
            </a:pPr>
            <a:r>
              <a:rPr lang="en-GB" sz="1600" b="1" i="1" kern="0" dirty="0" smtClean="0">
                <a:solidFill>
                  <a:srgbClr val="595959"/>
                </a:solidFill>
                <a:latin typeface="+mn-lt"/>
                <a:ea typeface="Times New Roman"/>
                <a:cs typeface="+mn-cs"/>
              </a:rPr>
              <a:t>WMO </a:t>
            </a:r>
            <a:r>
              <a:rPr lang="en-GB" sz="1600" b="1" i="1" kern="0" dirty="0">
                <a:solidFill>
                  <a:srgbClr val="595959"/>
                </a:solidFill>
                <a:latin typeface="+mn-lt"/>
                <a:ea typeface="Times New Roman"/>
                <a:cs typeface="+mn-cs"/>
              </a:rPr>
              <a:t>Logical Data Model:</a:t>
            </a:r>
          </a:p>
          <a:p>
            <a:pPr algn="r" fontAlgn="auto">
              <a:spcBef>
                <a:spcPts val="0"/>
              </a:spcBef>
              <a:spcAft>
                <a:spcPts val="1200"/>
              </a:spcAft>
              <a:defRPr/>
            </a:pPr>
            <a:r>
              <a:rPr lang="en-GB" sz="1600" b="1" i="1" kern="0" dirty="0">
                <a:solidFill>
                  <a:srgbClr val="595959"/>
                </a:solidFill>
                <a:latin typeface="+mn-lt"/>
                <a:ea typeface="Times New Roman"/>
                <a:cs typeface="+mn-cs"/>
              </a:rPr>
              <a:t>… provides foundation of generic meteorological concepts, phenomena and entities upon which domain- industry- or community-specific Application Schema can be </a:t>
            </a:r>
            <a:r>
              <a:rPr lang="en-GB" sz="1600" b="1" i="1" kern="0" dirty="0" smtClean="0">
                <a:solidFill>
                  <a:srgbClr val="595959"/>
                </a:solidFill>
                <a:latin typeface="+mn-lt"/>
                <a:ea typeface="Times New Roman"/>
                <a:cs typeface="+mn-cs"/>
              </a:rPr>
              <a:t>built</a:t>
            </a:r>
            <a:endParaRPr lang="en-GB" sz="1600" b="1" i="1" kern="0" dirty="0">
              <a:solidFill>
                <a:srgbClr val="595959"/>
              </a:solidFill>
              <a:latin typeface="+mn-lt"/>
              <a:ea typeface="Times New Roman"/>
              <a:cs typeface="+mn-cs"/>
            </a:endParaRPr>
          </a:p>
          <a:p>
            <a:pPr algn="r" fontAlgn="auto">
              <a:spcBef>
                <a:spcPts val="0"/>
              </a:spcBef>
              <a:spcAft>
                <a:spcPts val="1200"/>
              </a:spcAft>
              <a:defRPr/>
            </a:pPr>
            <a:r>
              <a:rPr lang="en-GB" sz="1600" b="1" i="1" kern="0" dirty="0">
                <a:solidFill>
                  <a:srgbClr val="595959"/>
                </a:solidFill>
                <a:latin typeface="+mn-lt"/>
                <a:ea typeface="Times New Roman"/>
                <a:cs typeface="+mn-cs"/>
              </a:rPr>
              <a:t>… based on conceptual modelling framework from ISO 19100 </a:t>
            </a:r>
            <a:r>
              <a:rPr lang="en-GB" sz="1600" b="1" i="1" kern="0" dirty="0" smtClean="0">
                <a:solidFill>
                  <a:srgbClr val="595959"/>
                </a:solidFill>
                <a:latin typeface="+mn-lt"/>
                <a:ea typeface="Times New Roman"/>
                <a:cs typeface="+mn-cs"/>
              </a:rPr>
              <a:t>series </a:t>
            </a:r>
            <a:endParaRPr lang="en-GB" sz="1600" b="1" i="1" kern="0" dirty="0">
              <a:solidFill>
                <a:srgbClr val="595959"/>
              </a:solidFill>
              <a:latin typeface="+mn-lt"/>
              <a:ea typeface="Times New Roman"/>
              <a:cs typeface="+mn-cs"/>
            </a:endParaRPr>
          </a:p>
          <a:p>
            <a:pPr algn="r" fontAlgn="auto">
              <a:spcBef>
                <a:spcPts val="0"/>
              </a:spcBef>
              <a:spcAft>
                <a:spcPts val="1200"/>
              </a:spcAft>
              <a:defRPr/>
            </a:pPr>
            <a:r>
              <a:rPr lang="en-GB" sz="1600" b="1" i="1" kern="0" dirty="0">
                <a:solidFill>
                  <a:srgbClr val="595959"/>
                </a:solidFill>
                <a:latin typeface="+mn-lt"/>
                <a:ea typeface="Times New Roman"/>
                <a:cs typeface="+mn-cs"/>
              </a:rPr>
              <a:t>… scope intended to  match WMO UN mandate: weather, climate and </a:t>
            </a:r>
            <a:r>
              <a:rPr lang="en-GB" sz="1600" b="1" i="1" kern="0" dirty="0" smtClean="0">
                <a:solidFill>
                  <a:srgbClr val="595959"/>
                </a:solidFill>
                <a:latin typeface="+mn-lt"/>
                <a:ea typeface="Times New Roman"/>
                <a:cs typeface="+mn-cs"/>
              </a:rPr>
              <a:t>water</a:t>
            </a:r>
            <a:endParaRPr lang="en-GB" sz="1600" b="1" i="1" kern="0" dirty="0">
              <a:solidFill>
                <a:srgbClr val="595959"/>
              </a:solidFill>
              <a:latin typeface="+mn-lt"/>
              <a:ea typeface="Times New Roman"/>
              <a:cs typeface="+mn-cs"/>
            </a:endParaRPr>
          </a:p>
          <a:p>
            <a:pPr algn="r" fontAlgn="auto">
              <a:spcBef>
                <a:spcPts val="0"/>
              </a:spcBef>
              <a:spcAft>
                <a:spcPts val="1200"/>
              </a:spcAft>
              <a:defRPr/>
            </a:pPr>
            <a:r>
              <a:rPr lang="en-GB" sz="1600" b="1" i="1" kern="0" dirty="0">
                <a:solidFill>
                  <a:srgbClr val="595959"/>
                </a:solidFill>
                <a:latin typeface="+mn-lt"/>
                <a:ea typeface="Times New Roman"/>
                <a:cs typeface="+mn-cs"/>
              </a:rPr>
              <a:t>… intended to complement existing </a:t>
            </a:r>
            <a:r>
              <a:rPr lang="en-GB" sz="1600" b="1" i="1" kern="0" dirty="0" smtClean="0">
                <a:solidFill>
                  <a:srgbClr val="595959"/>
                </a:solidFill>
                <a:latin typeface="+mn-lt"/>
                <a:ea typeface="Times New Roman"/>
                <a:cs typeface="+mn-cs"/>
              </a:rPr>
              <a:t>WMO Table-Driven Code Forms</a:t>
            </a:r>
            <a:endParaRPr lang="en-GB" sz="1600" b="1" i="1" kern="0" dirty="0">
              <a:solidFill>
                <a:srgbClr val="595959"/>
              </a:solidFill>
              <a:latin typeface="+mn-lt"/>
              <a:ea typeface="Times New Roman"/>
              <a:cs typeface="+mn-cs"/>
            </a:endParaRPr>
          </a:p>
        </p:txBody>
      </p:sp>
    </p:spTree>
    <p:extLst>
      <p:ext uri="{BB962C8B-B14F-4D97-AF65-F5344CB8AC3E}">
        <p14:creationId xmlns:p14="http://schemas.microsoft.com/office/powerpoint/2010/main" val="1948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pPr>
                <a:defRPr/>
              </a:pPr>
              <a:t>18</a:t>
            </a:fld>
            <a:endParaRPr lang="en-GB"/>
          </a:p>
        </p:txBody>
      </p:sp>
      <p:sp>
        <p:nvSpPr>
          <p:cNvPr id="3"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smtClean="0">
                <a:solidFill>
                  <a:srgbClr val="000000"/>
                </a:solidFill>
                <a:latin typeface="Arial" pitchFamily="34" charset="0"/>
                <a:ea typeface="ＭＳ Ｐゴシック" pitchFamily="34" charset="-128"/>
              </a:rPr>
              <a:t>METCE: specialisations of </a:t>
            </a:r>
            <a:r>
              <a:rPr lang="en-GB" sz="2800" dirty="0" err="1" smtClean="0">
                <a:solidFill>
                  <a:srgbClr val="000000"/>
                </a:solidFill>
                <a:latin typeface="Arial" pitchFamily="34" charset="0"/>
                <a:ea typeface="ＭＳ Ｐゴシック" pitchFamily="34" charset="-128"/>
              </a:rPr>
              <a:t>OM_Observation</a:t>
            </a:r>
            <a:endParaRPr lang="en-GB" sz="2800" dirty="0">
              <a:solidFill>
                <a:srgbClr val="000000"/>
              </a:solidFill>
              <a:latin typeface="Arial" pitchFamily="34" charset="0"/>
              <a:ea typeface="ＭＳ Ｐゴシック" pitchFamily="34" charset="-128"/>
            </a:endParaRPr>
          </a:p>
        </p:txBody>
      </p:sp>
      <p:grpSp>
        <p:nvGrpSpPr>
          <p:cNvPr id="4" name="Group 3"/>
          <p:cNvGrpSpPr/>
          <p:nvPr/>
        </p:nvGrpSpPr>
        <p:grpSpPr>
          <a:xfrm>
            <a:off x="398865" y="1790925"/>
            <a:ext cx="1764435" cy="699965"/>
            <a:chOff x="3699038" y="2224419"/>
            <a:chExt cx="1568997" cy="699965"/>
          </a:xfrm>
        </p:grpSpPr>
        <p:sp>
          <p:nvSpPr>
            <p:cNvPr id="5" name="Rectangle 4"/>
            <p:cNvSpPr/>
            <p:nvPr/>
          </p:nvSpPr>
          <p:spPr bwMode="auto">
            <a:xfrm>
              <a:off x="3699038" y="2224419"/>
              <a:ext cx="1568997" cy="69996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OM_Observation</a:t>
              </a:r>
              <a:endParaRPr lang="en-GB" sz="1000" kern="0" dirty="0">
                <a:solidFill>
                  <a:sysClr val="windowText" lastClr="000000"/>
                </a:solidFill>
              </a:endParaRPr>
            </a:p>
          </p:txBody>
        </p:sp>
        <p:sp>
          <p:nvSpPr>
            <p:cNvPr id="6" name="Rectangle 5"/>
            <p:cNvSpPr/>
            <p:nvPr/>
          </p:nvSpPr>
          <p:spPr bwMode="auto">
            <a:xfrm>
              <a:off x="3699039" y="2677028"/>
              <a:ext cx="1568996" cy="24735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14" name="TextBox 13"/>
          <p:cNvSpPr txBox="1"/>
          <p:nvPr/>
        </p:nvSpPr>
        <p:spPr bwMode="auto">
          <a:xfrm>
            <a:off x="398867" y="2490889"/>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grpSp>
        <p:nvGrpSpPr>
          <p:cNvPr id="15" name="Group 14"/>
          <p:cNvGrpSpPr/>
          <p:nvPr/>
        </p:nvGrpSpPr>
        <p:grpSpPr>
          <a:xfrm>
            <a:off x="1533925" y="2490890"/>
            <a:ext cx="944596" cy="1031866"/>
            <a:chOff x="1533925" y="1462190"/>
            <a:chExt cx="944596" cy="1031866"/>
          </a:xfrm>
        </p:grpSpPr>
        <p:cxnSp>
          <p:nvCxnSpPr>
            <p:cNvPr id="16" name="Straight Arrow Connector 16"/>
            <p:cNvCxnSpPr>
              <a:cxnSpLocks noChangeShapeType="1"/>
              <a:endCxn id="21" idx="0"/>
            </p:cNvCxnSpPr>
            <p:nvPr/>
          </p:nvCxnSpPr>
          <p:spPr bwMode="auto">
            <a:xfrm>
              <a:off x="1975034" y="1462190"/>
              <a:ext cx="0" cy="304259"/>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 name="TextBox 16"/>
            <p:cNvSpPr txBox="1"/>
            <p:nvPr/>
          </p:nvSpPr>
          <p:spPr bwMode="auto">
            <a:xfrm>
              <a:off x="1966842" y="1569237"/>
              <a:ext cx="511679" cy="230832"/>
            </a:xfrm>
            <a:prstGeom prst="rect">
              <a:avLst/>
            </a:prstGeom>
            <a:noFill/>
          </p:spPr>
          <p:txBody>
            <a:bodyPr wrap="none">
              <a:spAutoFit/>
            </a:bodyPr>
            <a:lstStyle/>
            <a:p>
              <a:pPr>
                <a:defRPr/>
              </a:pPr>
              <a:r>
                <a:rPr lang="en-GB" sz="900" kern="0" dirty="0" smtClean="0">
                  <a:solidFill>
                    <a:sysClr val="windowText" lastClr="000000"/>
                  </a:solidFill>
                </a:rPr>
                <a:t>+result</a:t>
              </a:r>
              <a:endParaRPr lang="en-GB" sz="900" kern="0" dirty="0">
                <a:solidFill>
                  <a:sysClr val="windowText" lastClr="000000"/>
                </a:solidFill>
              </a:endParaRPr>
            </a:p>
          </p:txBody>
        </p:sp>
        <p:grpSp>
          <p:nvGrpSpPr>
            <p:cNvPr id="18" name="Group 17"/>
            <p:cNvGrpSpPr/>
            <p:nvPr/>
          </p:nvGrpSpPr>
          <p:grpSpPr>
            <a:xfrm>
              <a:off x="1533925" y="1766449"/>
              <a:ext cx="882217" cy="727607"/>
              <a:chOff x="2956535" y="223624"/>
              <a:chExt cx="882217" cy="727607"/>
            </a:xfrm>
          </p:grpSpPr>
          <p:grpSp>
            <p:nvGrpSpPr>
              <p:cNvPr id="19" name="Group 18"/>
              <p:cNvGrpSpPr/>
              <p:nvPr/>
            </p:nvGrpSpPr>
            <p:grpSpPr>
              <a:xfrm>
                <a:off x="2956535" y="223624"/>
                <a:ext cx="882217" cy="496775"/>
                <a:chOff x="3699038" y="2224419"/>
                <a:chExt cx="1568997" cy="496775"/>
              </a:xfrm>
            </p:grpSpPr>
            <p:sp>
              <p:nvSpPr>
                <p:cNvPr id="21" name="Rectangle 20"/>
                <p:cNvSpPr/>
                <p:nvPr/>
              </p:nvSpPr>
              <p:spPr bwMode="auto">
                <a:xfrm>
                  <a:off x="3699038" y="2224419"/>
                  <a:ext cx="1568997" cy="49677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«Type»</a:t>
                  </a:r>
                </a:p>
                <a:p>
                  <a:pPr algn="ctr">
                    <a:defRPr/>
                  </a:pPr>
                  <a:r>
                    <a:rPr lang="en-GB" sz="1000" kern="0" dirty="0" smtClean="0">
                      <a:solidFill>
                        <a:sysClr val="windowText" lastClr="000000"/>
                      </a:solidFill>
                    </a:rPr>
                    <a:t>Any</a:t>
                  </a:r>
                  <a:endParaRPr lang="en-GB" sz="1000" kern="0" dirty="0">
                    <a:solidFill>
                      <a:sysClr val="windowText" lastClr="000000"/>
                    </a:solidFill>
                  </a:endParaRPr>
                </a:p>
              </p:txBody>
            </p:sp>
            <p:sp>
              <p:nvSpPr>
                <p:cNvPr id="22" name="Rectangle 21"/>
                <p:cNvSpPr/>
                <p:nvPr/>
              </p:nvSpPr>
              <p:spPr bwMode="auto">
                <a:xfrm>
                  <a:off x="3699040" y="2597516"/>
                  <a:ext cx="1568995"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20" name="TextBox 19"/>
              <p:cNvSpPr txBox="1"/>
              <p:nvPr/>
            </p:nvSpPr>
            <p:spPr bwMode="auto">
              <a:xfrm>
                <a:off x="2956536" y="720399"/>
                <a:ext cx="726481"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19103)</a:t>
                </a:r>
                <a:endParaRPr lang="en-GB" sz="900" i="1" kern="0" dirty="0">
                  <a:solidFill>
                    <a:schemeClr val="bg1">
                      <a:lumMod val="75000"/>
                    </a:schemeClr>
                  </a:solidFill>
                </a:endParaRPr>
              </a:p>
            </p:txBody>
          </p:sp>
        </p:grpSp>
      </p:grpSp>
      <p:grpSp>
        <p:nvGrpSpPr>
          <p:cNvPr id="89" name="Group 88"/>
          <p:cNvGrpSpPr/>
          <p:nvPr/>
        </p:nvGrpSpPr>
        <p:grpSpPr>
          <a:xfrm>
            <a:off x="228563" y="999725"/>
            <a:ext cx="8654180" cy="5661079"/>
            <a:chOff x="228563" y="999725"/>
            <a:chExt cx="8654180" cy="5661079"/>
          </a:xfrm>
        </p:grpSpPr>
        <p:grpSp>
          <p:nvGrpSpPr>
            <p:cNvPr id="7" name="Group 6"/>
            <p:cNvGrpSpPr/>
            <p:nvPr/>
          </p:nvGrpSpPr>
          <p:grpSpPr>
            <a:xfrm>
              <a:off x="228563" y="4576992"/>
              <a:ext cx="7530201" cy="1198710"/>
              <a:chOff x="228567" y="4152180"/>
              <a:chExt cx="8678366" cy="1198710"/>
            </a:xfrm>
          </p:grpSpPr>
          <p:sp>
            <p:nvSpPr>
              <p:cNvPr id="8" name="Rectangle 7"/>
              <p:cNvSpPr/>
              <p:nvPr/>
            </p:nvSpPr>
            <p:spPr bwMode="auto">
              <a:xfrm>
                <a:off x="228567" y="4325997"/>
                <a:ext cx="8678366" cy="102489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9" name="Rectangle 8"/>
              <p:cNvSpPr/>
              <p:nvPr/>
            </p:nvSpPr>
            <p:spPr bwMode="auto">
              <a:xfrm>
                <a:off x="228567" y="4152180"/>
                <a:ext cx="1105719"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WMO METCE</a:t>
                </a:r>
                <a:endParaRPr lang="en-GB" sz="1000" kern="0" dirty="0">
                  <a:solidFill>
                    <a:sysClr val="windowText" lastClr="000000"/>
                  </a:solidFill>
                </a:endParaRPr>
              </a:p>
            </p:txBody>
          </p:sp>
        </p:grpSp>
        <p:sp>
          <p:nvSpPr>
            <p:cNvPr id="66" name="Rectangle 65"/>
            <p:cNvSpPr/>
            <p:nvPr/>
          </p:nvSpPr>
          <p:spPr>
            <a:xfrm>
              <a:off x="1692275" y="999725"/>
              <a:ext cx="7190468" cy="369332"/>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mn-lt"/>
                  <a:ea typeface="Times New Roman"/>
                  <a:cs typeface="+mn-cs"/>
                </a:rPr>
                <a:t>Does the data collected (e.g. the ‘result’) from the Observation event:</a:t>
              </a:r>
            </a:p>
          </p:txBody>
        </p:sp>
        <p:grpSp>
          <p:nvGrpSpPr>
            <p:cNvPr id="83" name="Group 82"/>
            <p:cNvGrpSpPr/>
            <p:nvPr/>
          </p:nvGrpSpPr>
          <p:grpSpPr>
            <a:xfrm>
              <a:off x="7419129" y="5981534"/>
              <a:ext cx="679270" cy="679270"/>
              <a:chOff x="7955279" y="4585586"/>
              <a:chExt cx="679270" cy="679270"/>
            </a:xfrm>
          </p:grpSpPr>
          <p:sp>
            <p:nvSpPr>
              <p:cNvPr id="81" name="Oval 80"/>
              <p:cNvSpPr/>
              <p:nvPr/>
            </p:nvSpPr>
            <p:spPr>
              <a:xfrm>
                <a:off x="7955279" y="4585586"/>
                <a:ext cx="679270" cy="679270"/>
              </a:xfrm>
              <a:prstGeom prst="ellipse">
                <a:avLst/>
              </a:prstGeom>
              <a:gradFill rotWithShape="1">
                <a:gsLst>
                  <a:gs pos="0">
                    <a:schemeClr val="accent1">
                      <a:lumMod val="50000"/>
                    </a:schemeClr>
                  </a:gs>
                  <a:gs pos="80000">
                    <a:schemeClr val="accent1">
                      <a:lumMod val="75000"/>
                    </a:schemeClr>
                  </a:gs>
                  <a:gs pos="100000">
                    <a:schemeClr val="accent1">
                      <a:lumMod val="75000"/>
                    </a:schemeClr>
                  </a:gs>
                </a:gsLst>
                <a:lin ang="16200000" scaled="0"/>
              </a:gradFill>
              <a:ln w="9525" cap="flat" cmpd="sng" algn="ctr">
                <a:solidFill>
                  <a:srgbClr val="003300"/>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pPr>
                <a:endParaRPr lang="en-GB" ker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itchFamily="34" charset="0"/>
                </a:endParaRPr>
              </a:p>
            </p:txBody>
          </p:sp>
          <p:sp>
            <p:nvSpPr>
              <p:cNvPr id="82" name="TextBox 81"/>
              <p:cNvSpPr txBox="1"/>
              <p:nvPr/>
            </p:nvSpPr>
            <p:spPr>
              <a:xfrm>
                <a:off x="8061517" y="4632833"/>
                <a:ext cx="466794" cy="584775"/>
              </a:xfrm>
              <a:prstGeom prst="rect">
                <a:avLst/>
              </a:prstGeom>
              <a:noFill/>
            </p:spPr>
            <p:txBody>
              <a:bodyPr wrap="none" rtlCol="0">
                <a:spAutoFit/>
              </a:bodyPr>
              <a:lstStyle/>
              <a:p>
                <a:r>
                  <a:rPr lang="en-GB" sz="3200" b="1" dirty="0" smtClean="0">
                    <a:solidFill>
                      <a:schemeClr val="bg1"/>
                    </a:solidFill>
                  </a:rPr>
                  <a:t>Q</a:t>
                </a:r>
                <a:endParaRPr lang="en-GB" sz="3200" b="1" dirty="0">
                  <a:solidFill>
                    <a:schemeClr val="bg1"/>
                  </a:solidFill>
                </a:endParaRPr>
              </a:p>
            </p:txBody>
          </p:sp>
        </p:grpSp>
      </p:grpSp>
      <p:grpSp>
        <p:nvGrpSpPr>
          <p:cNvPr id="96" name="Group 95"/>
          <p:cNvGrpSpPr/>
          <p:nvPr/>
        </p:nvGrpSpPr>
        <p:grpSpPr>
          <a:xfrm>
            <a:off x="2163300" y="1702025"/>
            <a:ext cx="5575457" cy="5048304"/>
            <a:chOff x="2163300" y="1702025"/>
            <a:chExt cx="5575457" cy="5048304"/>
          </a:xfrm>
        </p:grpSpPr>
        <p:sp>
          <p:nvSpPr>
            <p:cNvPr id="68" name="Rectangle 67"/>
            <p:cNvSpPr/>
            <p:nvPr/>
          </p:nvSpPr>
          <p:spPr>
            <a:xfrm>
              <a:off x="3573834" y="1702025"/>
              <a:ext cx="4164923" cy="369332"/>
            </a:xfrm>
            <a:prstGeom prst="rect">
              <a:avLst/>
            </a:prstGeom>
          </p:spPr>
          <p:txBody>
            <a:bodyPr wrap="none">
              <a:spAutoFit/>
            </a:bodyPr>
            <a:lstStyle/>
            <a:p>
              <a:pPr marL="342900" indent="-342900" fontAlgn="auto">
                <a:spcBef>
                  <a:spcPts val="0"/>
                </a:spcBef>
                <a:spcAft>
                  <a:spcPts val="1200"/>
                </a:spcAft>
                <a:buFont typeface="+mj-lt"/>
                <a:buAutoNum type="alphaUcPeriod" startAt="2"/>
                <a:defRPr/>
              </a:pPr>
              <a:r>
                <a:rPr lang="en-GB" i="1" kern="0" dirty="0">
                  <a:solidFill>
                    <a:srgbClr val="595959"/>
                  </a:solidFill>
                  <a:ea typeface="Times New Roman"/>
                </a:rPr>
                <a:t>Describe multiple physical properties?</a:t>
              </a:r>
            </a:p>
          </p:txBody>
        </p:sp>
        <p:grpSp>
          <p:nvGrpSpPr>
            <p:cNvPr id="94" name="Group 93"/>
            <p:cNvGrpSpPr/>
            <p:nvPr/>
          </p:nvGrpSpPr>
          <p:grpSpPr>
            <a:xfrm>
              <a:off x="2163300" y="2140908"/>
              <a:ext cx="3460673" cy="4609421"/>
              <a:chOff x="2163300" y="2140908"/>
              <a:chExt cx="3460673" cy="4609421"/>
            </a:xfrm>
          </p:grpSpPr>
          <p:cxnSp>
            <p:nvCxnSpPr>
              <p:cNvPr id="72" name="Straight Arrow Connector 71"/>
              <p:cNvCxnSpPr>
                <a:stCxn id="61" idx="1"/>
                <a:endCxn id="62" idx="3"/>
              </p:cNvCxnSpPr>
              <p:nvPr/>
            </p:nvCxnSpPr>
            <p:spPr>
              <a:xfrm flipH="1">
                <a:off x="4007054" y="6321170"/>
                <a:ext cx="1616919" cy="7768"/>
              </a:xfrm>
              <a:prstGeom prst="straightConnector1">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150269" y="6324387"/>
                <a:ext cx="458780" cy="369332"/>
              </a:xfrm>
              <a:prstGeom prst="rect">
                <a:avLst/>
              </a:prstGeom>
            </p:spPr>
            <p:txBody>
              <a:bodyPr wrap="none">
                <a:spAutoFit/>
              </a:bodyPr>
              <a:lstStyle/>
              <a:p>
                <a:pPr fontAlgn="auto">
                  <a:spcBef>
                    <a:spcPts val="0"/>
                  </a:spcBef>
                  <a:spcAft>
                    <a:spcPts val="1200"/>
                  </a:spcAft>
                  <a:defRPr/>
                </a:pPr>
                <a:r>
                  <a:rPr lang="en-GB" b="1" i="1" kern="0" dirty="0" smtClean="0">
                    <a:solidFill>
                      <a:schemeClr val="accent1">
                        <a:lumMod val="75000"/>
                      </a:schemeClr>
                    </a:solidFill>
                    <a:ea typeface="Times New Roman"/>
                  </a:rPr>
                  <a:t>No</a:t>
                </a:r>
                <a:endParaRPr lang="en-GB" b="1" i="1" kern="0" dirty="0">
                  <a:solidFill>
                    <a:schemeClr val="accent1">
                      <a:lumMod val="75000"/>
                    </a:schemeClr>
                  </a:solidFill>
                  <a:ea typeface="Times New Roman"/>
                </a:endParaRPr>
              </a:p>
            </p:txBody>
          </p:sp>
          <p:grpSp>
            <p:nvGrpSpPr>
              <p:cNvPr id="92" name="Group 91"/>
              <p:cNvGrpSpPr/>
              <p:nvPr/>
            </p:nvGrpSpPr>
            <p:grpSpPr>
              <a:xfrm>
                <a:off x="2163300" y="2140908"/>
                <a:ext cx="2664981" cy="4609421"/>
                <a:chOff x="2163300" y="2140908"/>
                <a:chExt cx="2664981" cy="4609421"/>
              </a:xfrm>
            </p:grpSpPr>
            <p:cxnSp>
              <p:nvCxnSpPr>
                <p:cNvPr id="23" name="Elbow Connector 22"/>
                <p:cNvCxnSpPr>
                  <a:stCxn id="5" idx="3"/>
                  <a:endCxn id="34" idx="0"/>
                </p:cNvCxnSpPr>
                <p:nvPr/>
              </p:nvCxnSpPr>
              <p:spPr>
                <a:xfrm>
                  <a:off x="2163300" y="2140908"/>
                  <a:ext cx="1424219" cy="879684"/>
                </a:xfrm>
                <a:prstGeom prst="bentConnector2">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grpSp>
              <p:nvGrpSpPr>
                <p:cNvPr id="33" name="Group 32"/>
                <p:cNvGrpSpPr/>
                <p:nvPr/>
              </p:nvGrpSpPr>
              <p:grpSpPr>
                <a:xfrm>
                  <a:off x="2615475" y="3020592"/>
                  <a:ext cx="1944088" cy="645184"/>
                  <a:chOff x="3699038" y="2224420"/>
                  <a:chExt cx="1568997" cy="645184"/>
                </a:xfrm>
              </p:grpSpPr>
              <p:sp>
                <p:nvSpPr>
                  <p:cNvPr id="34" name="Rectangle 33"/>
                  <p:cNvSpPr/>
                  <p:nvPr/>
                </p:nvSpPr>
                <p:spPr bwMode="auto">
                  <a:xfrm>
                    <a:off x="3699038" y="2224420"/>
                    <a:ext cx="1568997"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OM_ComplexObservation</a:t>
                    </a:r>
                    <a:endParaRPr lang="en-GB" sz="1000" kern="0" dirty="0">
                      <a:solidFill>
                        <a:sysClr val="windowText" lastClr="000000"/>
                      </a:solidFill>
                    </a:endParaRPr>
                  </a:p>
                </p:txBody>
              </p:sp>
              <p:sp>
                <p:nvSpPr>
                  <p:cNvPr id="35" name="Rectangle 34"/>
                  <p:cNvSpPr/>
                  <p:nvPr/>
                </p:nvSpPr>
                <p:spPr bwMode="auto">
                  <a:xfrm>
                    <a:off x="3699039" y="2677028"/>
                    <a:ext cx="1568996" cy="19257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41" name="TextBox 40"/>
                <p:cNvSpPr txBox="1"/>
                <p:nvPr/>
              </p:nvSpPr>
              <p:spPr bwMode="auto">
                <a:xfrm>
                  <a:off x="2615471" y="3679469"/>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cxnSp>
              <p:nvCxnSpPr>
                <p:cNvPr id="43" name="Straight Arrow Connector 16"/>
                <p:cNvCxnSpPr>
                  <a:cxnSpLocks noChangeShapeType="1"/>
                  <a:endCxn id="48" idx="0"/>
                </p:cNvCxnSpPr>
                <p:nvPr/>
              </p:nvCxnSpPr>
              <p:spPr bwMode="auto">
                <a:xfrm>
                  <a:off x="4325571" y="3661974"/>
                  <a:ext cx="0" cy="304259"/>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45" name="Group 44"/>
                <p:cNvGrpSpPr/>
                <p:nvPr/>
              </p:nvGrpSpPr>
              <p:grpSpPr>
                <a:xfrm>
                  <a:off x="3884462" y="3966233"/>
                  <a:ext cx="882217" cy="727607"/>
                  <a:chOff x="2956535" y="223624"/>
                  <a:chExt cx="882217" cy="727607"/>
                </a:xfrm>
              </p:grpSpPr>
              <p:grpSp>
                <p:nvGrpSpPr>
                  <p:cNvPr id="46" name="Group 45"/>
                  <p:cNvGrpSpPr/>
                  <p:nvPr/>
                </p:nvGrpSpPr>
                <p:grpSpPr>
                  <a:xfrm>
                    <a:off x="2956535" y="223624"/>
                    <a:ext cx="882217" cy="496775"/>
                    <a:chOff x="3699038" y="2224419"/>
                    <a:chExt cx="1568997" cy="496775"/>
                  </a:xfrm>
                </p:grpSpPr>
                <p:sp>
                  <p:nvSpPr>
                    <p:cNvPr id="48" name="Rectangle 47"/>
                    <p:cNvSpPr/>
                    <p:nvPr/>
                  </p:nvSpPr>
                  <p:spPr bwMode="auto">
                    <a:xfrm>
                      <a:off x="3699038" y="2224419"/>
                      <a:ext cx="1568997" cy="49677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«Type»</a:t>
                      </a:r>
                    </a:p>
                    <a:p>
                      <a:pPr algn="ctr">
                        <a:defRPr/>
                      </a:pPr>
                      <a:r>
                        <a:rPr lang="en-GB" sz="1000" kern="0" dirty="0" smtClean="0">
                          <a:solidFill>
                            <a:sysClr val="windowText" lastClr="000000"/>
                          </a:solidFill>
                        </a:rPr>
                        <a:t>Record</a:t>
                      </a:r>
                      <a:endParaRPr lang="en-GB" sz="1000" kern="0" dirty="0">
                        <a:solidFill>
                          <a:sysClr val="windowText" lastClr="000000"/>
                        </a:solidFill>
                      </a:endParaRPr>
                    </a:p>
                  </p:txBody>
                </p:sp>
                <p:sp>
                  <p:nvSpPr>
                    <p:cNvPr id="49" name="Rectangle 48"/>
                    <p:cNvSpPr/>
                    <p:nvPr/>
                  </p:nvSpPr>
                  <p:spPr bwMode="auto">
                    <a:xfrm>
                      <a:off x="3699040" y="2597516"/>
                      <a:ext cx="1568995"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47" name="TextBox 46"/>
                  <p:cNvSpPr txBox="1"/>
                  <p:nvPr/>
                </p:nvSpPr>
                <p:spPr bwMode="auto">
                  <a:xfrm>
                    <a:off x="2956536" y="720399"/>
                    <a:ext cx="726481"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19103)</a:t>
                    </a:r>
                    <a:endParaRPr lang="en-GB" sz="900" i="1" kern="0" dirty="0">
                      <a:solidFill>
                        <a:schemeClr val="bg1">
                          <a:lumMod val="75000"/>
                        </a:schemeClr>
                      </a:solidFill>
                    </a:endParaRPr>
                  </a:p>
                </p:txBody>
              </p:sp>
            </p:grpSp>
            <p:sp>
              <p:nvSpPr>
                <p:cNvPr id="56" name="TextBox 55"/>
                <p:cNvSpPr txBox="1"/>
                <p:nvPr/>
              </p:nvSpPr>
              <p:spPr bwMode="auto">
                <a:xfrm>
                  <a:off x="4316602" y="3773508"/>
                  <a:ext cx="511679" cy="230832"/>
                </a:xfrm>
                <a:prstGeom prst="rect">
                  <a:avLst/>
                </a:prstGeom>
                <a:noFill/>
              </p:spPr>
              <p:txBody>
                <a:bodyPr wrap="none">
                  <a:spAutoFit/>
                </a:bodyPr>
                <a:lstStyle/>
                <a:p>
                  <a:pPr>
                    <a:defRPr/>
                  </a:pPr>
                  <a:r>
                    <a:rPr lang="en-GB" sz="900" kern="0" dirty="0" smtClean="0">
                      <a:solidFill>
                        <a:sysClr val="windowText" lastClr="000000"/>
                      </a:solidFill>
                    </a:rPr>
                    <a:t>+result</a:t>
                  </a:r>
                  <a:endParaRPr lang="en-GB" sz="900" kern="0" dirty="0">
                    <a:solidFill>
                      <a:sysClr val="windowText" lastClr="000000"/>
                    </a:solidFill>
                  </a:endParaRPr>
                </a:p>
              </p:txBody>
            </p:sp>
            <p:grpSp>
              <p:nvGrpSpPr>
                <p:cNvPr id="88" name="Group 87"/>
                <p:cNvGrpSpPr/>
                <p:nvPr/>
              </p:nvGrpSpPr>
              <p:grpSpPr>
                <a:xfrm>
                  <a:off x="3167986" y="5907547"/>
                  <a:ext cx="839068" cy="842782"/>
                  <a:chOff x="3167986" y="5907547"/>
                  <a:chExt cx="839068" cy="842782"/>
                </a:xfrm>
              </p:grpSpPr>
              <p:sp>
                <p:nvSpPr>
                  <p:cNvPr id="62" name="Diamond 61"/>
                  <p:cNvSpPr/>
                  <p:nvPr/>
                </p:nvSpPr>
                <p:spPr>
                  <a:xfrm>
                    <a:off x="3167986" y="5907547"/>
                    <a:ext cx="839068" cy="842782"/>
                  </a:xfrm>
                  <a:prstGeom prst="diamond">
                    <a:avLst/>
                  </a:prstGeom>
                  <a:gradFill rotWithShape="1">
                    <a:gsLst>
                      <a:gs pos="0">
                        <a:schemeClr val="accent1">
                          <a:lumMod val="50000"/>
                        </a:schemeClr>
                      </a:gs>
                      <a:gs pos="80000">
                        <a:schemeClr val="accent1">
                          <a:lumMod val="75000"/>
                        </a:schemeClr>
                      </a:gs>
                      <a:gs pos="100000">
                        <a:schemeClr val="accent1">
                          <a:lumMod val="75000"/>
                        </a:schemeClr>
                      </a:gs>
                    </a:gsLst>
                    <a:lin ang="16200000" scaled="0"/>
                  </a:gradFill>
                  <a:ln w="9525" cap="flat" cmpd="sng" algn="ctr">
                    <a:solidFill>
                      <a:srgbClr val="003300"/>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64" name="TextBox 63"/>
                  <p:cNvSpPr txBox="1"/>
                  <p:nvPr/>
                </p:nvSpPr>
                <p:spPr>
                  <a:xfrm>
                    <a:off x="3379771" y="6028782"/>
                    <a:ext cx="415498" cy="584775"/>
                  </a:xfrm>
                  <a:prstGeom prst="rect">
                    <a:avLst/>
                  </a:prstGeom>
                  <a:noFill/>
                </p:spPr>
                <p:txBody>
                  <a:bodyPr wrap="none" rtlCol="0">
                    <a:spAutoFit/>
                  </a:bodyPr>
                  <a:lstStyle/>
                  <a:p>
                    <a:r>
                      <a:rPr lang="en-GB" sz="3200" b="1" dirty="0" smtClean="0">
                        <a:solidFill>
                          <a:schemeClr val="bg1"/>
                        </a:solidFill>
                      </a:rPr>
                      <a:t>B</a:t>
                    </a:r>
                    <a:endParaRPr lang="en-GB" sz="3200" b="1" dirty="0">
                      <a:solidFill>
                        <a:schemeClr val="bg1"/>
                      </a:solidFill>
                    </a:endParaRPr>
                  </a:p>
                </p:txBody>
              </p:sp>
            </p:grpSp>
            <p:sp>
              <p:nvSpPr>
                <p:cNvPr id="79" name="Rectangle 78"/>
                <p:cNvSpPr/>
                <p:nvPr/>
              </p:nvSpPr>
              <p:spPr>
                <a:xfrm>
                  <a:off x="3660575" y="5710387"/>
                  <a:ext cx="510076" cy="369332"/>
                </a:xfrm>
                <a:prstGeom prst="rect">
                  <a:avLst/>
                </a:prstGeom>
              </p:spPr>
              <p:txBody>
                <a:bodyPr wrap="none">
                  <a:spAutoFit/>
                </a:bodyPr>
                <a:lstStyle/>
                <a:p>
                  <a:pPr fontAlgn="auto">
                    <a:spcBef>
                      <a:spcPts val="0"/>
                    </a:spcBef>
                    <a:spcAft>
                      <a:spcPts val="1200"/>
                    </a:spcAft>
                    <a:defRPr/>
                  </a:pPr>
                  <a:r>
                    <a:rPr lang="en-GB" b="1" i="1" kern="0" dirty="0" smtClean="0">
                      <a:solidFill>
                        <a:schemeClr val="accent1">
                          <a:lumMod val="75000"/>
                        </a:schemeClr>
                      </a:solidFill>
                      <a:ea typeface="Times New Roman"/>
                    </a:rPr>
                    <a:t>Yes</a:t>
                  </a:r>
                  <a:endParaRPr lang="en-GB" b="1" i="1" kern="0" dirty="0">
                    <a:solidFill>
                      <a:schemeClr val="accent1">
                        <a:lumMod val="75000"/>
                      </a:schemeClr>
                    </a:solidFill>
                    <a:ea typeface="Times New Roman"/>
                  </a:endParaRPr>
                </a:p>
              </p:txBody>
            </p:sp>
            <p:grpSp>
              <p:nvGrpSpPr>
                <p:cNvPr id="36" name="Group 35"/>
                <p:cNvGrpSpPr/>
                <p:nvPr/>
              </p:nvGrpSpPr>
              <p:grpSpPr>
                <a:xfrm>
                  <a:off x="2615471" y="4925221"/>
                  <a:ext cx="1944088" cy="645184"/>
                  <a:chOff x="3699038" y="2835121"/>
                  <a:chExt cx="1568997" cy="645184"/>
                </a:xfrm>
              </p:grpSpPr>
              <p:sp>
                <p:nvSpPr>
                  <p:cNvPr id="37" name="Rectangle 36"/>
                  <p:cNvSpPr/>
                  <p:nvPr/>
                </p:nvSpPr>
                <p:spPr bwMode="auto">
                  <a:xfrm>
                    <a:off x="3699038" y="2835121"/>
                    <a:ext cx="1568997"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r>
                      <a:rPr lang="en-GB" sz="1000" kern="0" dirty="0" err="1">
                        <a:solidFill>
                          <a:sysClr val="windowText" lastClr="000000"/>
                        </a:solidFill>
                      </a:rPr>
                      <a:t>ComplexSamplingMeasurement</a:t>
                    </a:r>
                    <a:endParaRPr lang="en-GB" sz="1000" kern="0" dirty="0">
                      <a:solidFill>
                        <a:sysClr val="windowText" lastClr="000000"/>
                      </a:solidFill>
                    </a:endParaRPr>
                  </a:p>
                </p:txBody>
              </p:sp>
              <p:sp>
                <p:nvSpPr>
                  <p:cNvPr id="38" name="Rectangle 37"/>
                  <p:cNvSpPr/>
                  <p:nvPr/>
                </p:nvSpPr>
                <p:spPr bwMode="auto">
                  <a:xfrm>
                    <a:off x="3699039" y="3287729"/>
                    <a:ext cx="1568996" cy="192576"/>
                  </a:xfrm>
                  <a:prstGeom prst="rect">
                    <a:avLst/>
                  </a:prstGeom>
                  <a:no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cxnSp>
              <p:nvCxnSpPr>
                <p:cNvPr id="39" name="Straight Arrow Connector 16"/>
                <p:cNvCxnSpPr>
                  <a:cxnSpLocks noChangeShapeType="1"/>
                  <a:stCxn id="37" idx="0"/>
                  <a:endCxn id="35" idx="2"/>
                </p:cNvCxnSpPr>
                <p:nvPr/>
              </p:nvCxnSpPr>
              <p:spPr bwMode="auto">
                <a:xfrm flipV="1">
                  <a:off x="3587515" y="3665776"/>
                  <a:ext cx="5" cy="1259445"/>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40" name="Isosceles Triangle 39"/>
                <p:cNvSpPr/>
                <p:nvPr/>
              </p:nvSpPr>
              <p:spPr>
                <a:xfrm>
                  <a:off x="3492047" y="3668665"/>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cxnSp>
              <p:nvCxnSpPr>
                <p:cNvPr id="74" name="Straight Arrow Connector 73"/>
                <p:cNvCxnSpPr>
                  <a:stCxn id="62" idx="0"/>
                  <a:endCxn id="37" idx="2"/>
                </p:cNvCxnSpPr>
                <p:nvPr/>
              </p:nvCxnSpPr>
              <p:spPr>
                <a:xfrm flipH="1" flipV="1">
                  <a:off x="3587515" y="5570405"/>
                  <a:ext cx="5" cy="337142"/>
                </a:xfrm>
                <a:prstGeom prst="straightConnector1">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grpSp>
      <p:grpSp>
        <p:nvGrpSpPr>
          <p:cNvPr id="95" name="Group 94"/>
          <p:cNvGrpSpPr/>
          <p:nvPr/>
        </p:nvGrpSpPr>
        <p:grpSpPr>
          <a:xfrm>
            <a:off x="398866" y="2490890"/>
            <a:ext cx="2769120" cy="3838049"/>
            <a:chOff x="398866" y="2490890"/>
            <a:chExt cx="2769120" cy="3838049"/>
          </a:xfrm>
        </p:grpSpPr>
        <p:sp>
          <p:nvSpPr>
            <p:cNvPr id="80" name="Rectangle 79"/>
            <p:cNvSpPr/>
            <p:nvPr/>
          </p:nvSpPr>
          <p:spPr>
            <a:xfrm>
              <a:off x="1300551" y="5717904"/>
              <a:ext cx="458780" cy="369332"/>
            </a:xfrm>
            <a:prstGeom prst="rect">
              <a:avLst/>
            </a:prstGeom>
          </p:spPr>
          <p:txBody>
            <a:bodyPr wrap="none">
              <a:spAutoFit/>
            </a:bodyPr>
            <a:lstStyle/>
            <a:p>
              <a:pPr fontAlgn="auto">
                <a:spcBef>
                  <a:spcPts val="0"/>
                </a:spcBef>
                <a:spcAft>
                  <a:spcPts val="1200"/>
                </a:spcAft>
                <a:defRPr/>
              </a:pPr>
              <a:r>
                <a:rPr lang="en-GB" b="1" i="1" kern="0" dirty="0" smtClean="0">
                  <a:solidFill>
                    <a:schemeClr val="accent1">
                      <a:lumMod val="75000"/>
                    </a:schemeClr>
                  </a:solidFill>
                  <a:ea typeface="Times New Roman"/>
                </a:rPr>
                <a:t>No</a:t>
              </a:r>
              <a:endParaRPr lang="en-GB" b="1" i="1" kern="0" dirty="0">
                <a:solidFill>
                  <a:schemeClr val="accent1">
                    <a:lumMod val="75000"/>
                  </a:schemeClr>
                </a:solidFill>
                <a:ea typeface="Times New Roman"/>
              </a:endParaRPr>
            </a:p>
          </p:txBody>
        </p:sp>
        <p:grpSp>
          <p:nvGrpSpPr>
            <p:cNvPr id="10" name="Group 9"/>
            <p:cNvGrpSpPr/>
            <p:nvPr/>
          </p:nvGrpSpPr>
          <p:grpSpPr>
            <a:xfrm>
              <a:off x="398866" y="4925221"/>
              <a:ext cx="1764435" cy="612788"/>
              <a:chOff x="3699038" y="2245624"/>
              <a:chExt cx="1568997" cy="612788"/>
            </a:xfrm>
          </p:grpSpPr>
          <p:sp>
            <p:nvSpPr>
              <p:cNvPr id="11" name="Rectangle 10"/>
              <p:cNvSpPr/>
              <p:nvPr/>
            </p:nvSpPr>
            <p:spPr bwMode="auto">
              <a:xfrm>
                <a:off x="3699038" y="2245624"/>
                <a:ext cx="1568997" cy="612788"/>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u="sng"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defRPr/>
                </a:pPr>
                <a:r>
                  <a:rPr lang="en-GB" sz="1000" kern="0" dirty="0" err="1">
                    <a:solidFill>
                      <a:sysClr val="windowText" lastClr="000000"/>
                    </a:solidFill>
                  </a:rPr>
                  <a:t>SamplingObservation</a:t>
                </a:r>
                <a:endParaRPr lang="en-GB" sz="1000" kern="0" dirty="0">
                  <a:solidFill>
                    <a:sysClr val="windowText" lastClr="000000"/>
                  </a:solidFill>
                </a:endParaRPr>
              </a:p>
            </p:txBody>
          </p:sp>
          <p:sp>
            <p:nvSpPr>
              <p:cNvPr id="12" name="Rectangle 11"/>
              <p:cNvSpPr/>
              <p:nvPr/>
            </p:nvSpPr>
            <p:spPr bwMode="auto">
              <a:xfrm>
                <a:off x="3699039" y="2677027"/>
                <a:ext cx="1568996" cy="181385"/>
              </a:xfrm>
              <a:prstGeom prst="rect">
                <a:avLst/>
              </a:prstGeom>
              <a:no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spcAft>
                    <a:spcPts val="800"/>
                  </a:spcAft>
                </a:pPr>
                <a:endParaRPr lang="en-GB" sz="1000" u="sng" kern="0" dirty="0">
                  <a:solidFill>
                    <a:sysClr val="windowText" lastClr="000000"/>
                  </a:solidFill>
                </a:endParaRPr>
              </a:p>
            </p:txBody>
          </p:sp>
        </p:grpSp>
        <p:cxnSp>
          <p:nvCxnSpPr>
            <p:cNvPr id="13" name="Straight Arrow Connector 16"/>
            <p:cNvCxnSpPr>
              <a:cxnSpLocks noChangeShapeType="1"/>
              <a:stCxn id="11" idx="0"/>
              <a:endCxn id="5" idx="2"/>
            </p:cNvCxnSpPr>
            <p:nvPr/>
          </p:nvCxnSpPr>
          <p:spPr bwMode="auto">
            <a:xfrm flipH="1" flipV="1">
              <a:off x="1281083" y="2490890"/>
              <a:ext cx="1" cy="2434331"/>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42" name="Isosceles Triangle 41"/>
            <p:cNvSpPr/>
            <p:nvPr/>
          </p:nvSpPr>
          <p:spPr>
            <a:xfrm>
              <a:off x="1187993" y="2490890"/>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cxnSp>
          <p:nvCxnSpPr>
            <p:cNvPr id="76" name="Elbow Connector 75"/>
            <p:cNvCxnSpPr>
              <a:stCxn id="62" idx="1"/>
              <a:endCxn id="12" idx="2"/>
            </p:cNvCxnSpPr>
            <p:nvPr/>
          </p:nvCxnSpPr>
          <p:spPr>
            <a:xfrm rot="10800000">
              <a:off x="1281084" y="5538010"/>
              <a:ext cx="1886902" cy="790929"/>
            </a:xfrm>
            <a:prstGeom prst="bentConnector2">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2163300" y="1332693"/>
            <a:ext cx="5494693" cy="5409868"/>
            <a:chOff x="2163300" y="1332693"/>
            <a:chExt cx="5494693" cy="5409868"/>
          </a:xfrm>
        </p:grpSpPr>
        <p:sp>
          <p:nvSpPr>
            <p:cNvPr id="67" name="Rectangle 66"/>
            <p:cNvSpPr/>
            <p:nvPr/>
          </p:nvSpPr>
          <p:spPr>
            <a:xfrm>
              <a:off x="3580994" y="1332693"/>
              <a:ext cx="3078087" cy="369332"/>
            </a:xfrm>
            <a:prstGeom prst="rect">
              <a:avLst/>
            </a:prstGeom>
          </p:spPr>
          <p:txBody>
            <a:bodyPr wrap="none">
              <a:spAutoFit/>
            </a:bodyPr>
            <a:lstStyle/>
            <a:p>
              <a:pPr marL="342900" indent="-342900" fontAlgn="auto">
                <a:spcBef>
                  <a:spcPts val="0"/>
                </a:spcBef>
                <a:spcAft>
                  <a:spcPts val="1200"/>
                </a:spcAft>
                <a:buFont typeface="+mj-lt"/>
                <a:buAutoNum type="alphaUcPeriod"/>
                <a:defRPr/>
              </a:pPr>
              <a:r>
                <a:rPr lang="en-GB" i="1" kern="0" dirty="0">
                  <a:solidFill>
                    <a:srgbClr val="595959"/>
                  </a:solidFill>
                  <a:ea typeface="Times New Roman"/>
                </a:rPr>
                <a:t>Vary in space and or time?</a:t>
              </a:r>
            </a:p>
          </p:txBody>
        </p:sp>
        <p:grpSp>
          <p:nvGrpSpPr>
            <p:cNvPr id="93" name="Group 92"/>
            <p:cNvGrpSpPr/>
            <p:nvPr/>
          </p:nvGrpSpPr>
          <p:grpSpPr>
            <a:xfrm>
              <a:off x="2163300" y="2044355"/>
              <a:ext cx="5494693" cy="4698206"/>
              <a:chOff x="2163300" y="2044355"/>
              <a:chExt cx="5494693" cy="4698206"/>
            </a:xfrm>
          </p:grpSpPr>
          <p:cxnSp>
            <p:nvCxnSpPr>
              <p:cNvPr id="84" name="Straight Arrow Connector 83"/>
              <p:cNvCxnSpPr>
                <a:stCxn id="81" idx="2"/>
                <a:endCxn id="61" idx="3"/>
              </p:cNvCxnSpPr>
              <p:nvPr/>
            </p:nvCxnSpPr>
            <p:spPr>
              <a:xfrm flipH="1">
                <a:off x="6463041" y="6321169"/>
                <a:ext cx="956088" cy="1"/>
              </a:xfrm>
              <a:prstGeom prst="straightConnector1">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987860" y="3020592"/>
                <a:ext cx="2111294" cy="645184"/>
                <a:chOff x="3699038" y="2224420"/>
                <a:chExt cx="1568997" cy="645184"/>
              </a:xfrm>
            </p:grpSpPr>
            <p:sp>
              <p:nvSpPr>
                <p:cNvPr id="25" name="Rectangle 24"/>
                <p:cNvSpPr/>
                <p:nvPr/>
              </p:nvSpPr>
              <p:spPr bwMode="auto">
                <a:xfrm>
                  <a:off x="3699038" y="2224420"/>
                  <a:ext cx="1568997"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OM_DiscreteCoverageObservation</a:t>
                  </a:r>
                  <a:endParaRPr lang="en-GB" sz="1000" kern="0" dirty="0">
                    <a:solidFill>
                      <a:sysClr val="windowText" lastClr="000000"/>
                    </a:solidFill>
                  </a:endParaRPr>
                </a:p>
              </p:txBody>
            </p:sp>
            <p:sp>
              <p:nvSpPr>
                <p:cNvPr id="26" name="Rectangle 25"/>
                <p:cNvSpPr/>
                <p:nvPr/>
              </p:nvSpPr>
              <p:spPr bwMode="auto">
                <a:xfrm>
                  <a:off x="3699039" y="2677028"/>
                  <a:ext cx="1568996" cy="19257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32" name="TextBox 31"/>
              <p:cNvSpPr txBox="1"/>
              <p:nvPr/>
            </p:nvSpPr>
            <p:spPr bwMode="auto">
              <a:xfrm>
                <a:off x="4987861" y="3665776"/>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sp>
            <p:nvSpPr>
              <p:cNvPr id="44" name="TextBox 43"/>
              <p:cNvSpPr txBox="1"/>
              <p:nvPr/>
            </p:nvSpPr>
            <p:spPr bwMode="auto">
              <a:xfrm>
                <a:off x="6797210" y="3752475"/>
                <a:ext cx="511679" cy="230832"/>
              </a:xfrm>
              <a:prstGeom prst="rect">
                <a:avLst/>
              </a:prstGeom>
              <a:noFill/>
            </p:spPr>
            <p:txBody>
              <a:bodyPr wrap="none">
                <a:spAutoFit/>
              </a:bodyPr>
              <a:lstStyle/>
              <a:p>
                <a:pPr>
                  <a:defRPr/>
                </a:pPr>
                <a:r>
                  <a:rPr lang="en-GB" sz="900" kern="0" dirty="0" smtClean="0">
                    <a:solidFill>
                      <a:sysClr val="windowText" lastClr="000000"/>
                    </a:solidFill>
                  </a:rPr>
                  <a:t>+result</a:t>
                </a:r>
                <a:endParaRPr lang="en-GB" sz="900" kern="0" dirty="0">
                  <a:solidFill>
                    <a:sysClr val="windowText" lastClr="000000"/>
                  </a:solidFill>
                </a:endParaRPr>
              </a:p>
            </p:txBody>
          </p:sp>
          <p:cxnSp>
            <p:nvCxnSpPr>
              <p:cNvPr id="50" name="Straight Arrow Connector 16"/>
              <p:cNvCxnSpPr>
                <a:cxnSpLocks noChangeShapeType="1"/>
              </p:cNvCxnSpPr>
              <p:nvPr/>
            </p:nvCxnSpPr>
            <p:spPr bwMode="auto">
              <a:xfrm>
                <a:off x="6790865" y="3661973"/>
                <a:ext cx="0" cy="30426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51" name="Group 50"/>
              <p:cNvGrpSpPr/>
              <p:nvPr/>
            </p:nvGrpSpPr>
            <p:grpSpPr>
              <a:xfrm>
                <a:off x="6349756" y="3966232"/>
                <a:ext cx="1308237" cy="727607"/>
                <a:chOff x="2956535" y="223624"/>
                <a:chExt cx="882217" cy="727607"/>
              </a:xfrm>
            </p:grpSpPr>
            <p:grpSp>
              <p:nvGrpSpPr>
                <p:cNvPr id="52" name="Group 51"/>
                <p:cNvGrpSpPr/>
                <p:nvPr/>
              </p:nvGrpSpPr>
              <p:grpSpPr>
                <a:xfrm>
                  <a:off x="2956535" y="223624"/>
                  <a:ext cx="882217" cy="496775"/>
                  <a:chOff x="3699038" y="2224419"/>
                  <a:chExt cx="1568997" cy="496775"/>
                </a:xfrm>
              </p:grpSpPr>
              <p:sp>
                <p:nvSpPr>
                  <p:cNvPr id="54" name="Rectangle 53"/>
                  <p:cNvSpPr/>
                  <p:nvPr/>
                </p:nvSpPr>
                <p:spPr bwMode="auto">
                  <a:xfrm>
                    <a:off x="3699038" y="2224419"/>
                    <a:ext cx="1568997" cy="49677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«Type»</a:t>
                    </a:r>
                  </a:p>
                  <a:p>
                    <a:pPr algn="ctr">
                      <a:defRPr/>
                    </a:pPr>
                    <a:r>
                      <a:rPr lang="en-GB" sz="1000" kern="0" dirty="0" err="1" smtClean="0">
                        <a:solidFill>
                          <a:sysClr val="windowText" lastClr="000000"/>
                        </a:solidFill>
                      </a:rPr>
                      <a:t>CV_DiscreteCoverage</a:t>
                    </a:r>
                    <a:endParaRPr lang="en-GB" sz="1000" kern="0" dirty="0">
                      <a:solidFill>
                        <a:sysClr val="windowText" lastClr="000000"/>
                      </a:solidFill>
                    </a:endParaRPr>
                  </a:p>
                </p:txBody>
              </p:sp>
              <p:sp>
                <p:nvSpPr>
                  <p:cNvPr id="55" name="Rectangle 54"/>
                  <p:cNvSpPr/>
                  <p:nvPr/>
                </p:nvSpPr>
                <p:spPr bwMode="auto">
                  <a:xfrm>
                    <a:off x="3699040" y="2597516"/>
                    <a:ext cx="1568995"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53" name="TextBox 52"/>
                <p:cNvSpPr txBox="1"/>
                <p:nvPr/>
              </p:nvSpPr>
              <p:spPr bwMode="auto">
                <a:xfrm>
                  <a:off x="2956536" y="720399"/>
                  <a:ext cx="489907"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19123)</a:t>
                  </a:r>
                  <a:endParaRPr lang="en-GB" sz="900" i="1" kern="0" dirty="0">
                    <a:solidFill>
                      <a:schemeClr val="bg1">
                        <a:lumMod val="75000"/>
                      </a:schemeClr>
                    </a:solidFill>
                  </a:endParaRPr>
                </a:p>
              </p:txBody>
            </p:sp>
          </p:grpSp>
          <p:cxnSp>
            <p:nvCxnSpPr>
              <p:cNvPr id="57" name="Elbow Connector 56"/>
              <p:cNvCxnSpPr>
                <a:stCxn id="5" idx="3"/>
                <a:endCxn id="25" idx="0"/>
              </p:cNvCxnSpPr>
              <p:nvPr/>
            </p:nvCxnSpPr>
            <p:spPr>
              <a:xfrm>
                <a:off x="2163300" y="2140908"/>
                <a:ext cx="3880207" cy="879684"/>
              </a:xfrm>
              <a:prstGeom prst="bentConnector2">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58" name="Isosceles Triangle 57"/>
              <p:cNvSpPr/>
              <p:nvPr/>
            </p:nvSpPr>
            <p:spPr>
              <a:xfrm rot="16200000">
                <a:off x="2194052" y="2013603"/>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grpSp>
            <p:nvGrpSpPr>
              <p:cNvPr id="87" name="Group 86"/>
              <p:cNvGrpSpPr/>
              <p:nvPr/>
            </p:nvGrpSpPr>
            <p:grpSpPr>
              <a:xfrm>
                <a:off x="5623973" y="5899779"/>
                <a:ext cx="839068" cy="842782"/>
                <a:chOff x="5623973" y="5899779"/>
                <a:chExt cx="839068" cy="842782"/>
              </a:xfrm>
            </p:grpSpPr>
            <p:sp>
              <p:nvSpPr>
                <p:cNvPr id="61" name="Diamond 60"/>
                <p:cNvSpPr/>
                <p:nvPr/>
              </p:nvSpPr>
              <p:spPr>
                <a:xfrm>
                  <a:off x="5623973" y="5899779"/>
                  <a:ext cx="839068" cy="842782"/>
                </a:xfrm>
                <a:prstGeom prst="diamond">
                  <a:avLst/>
                </a:prstGeom>
                <a:gradFill rotWithShape="1">
                  <a:gsLst>
                    <a:gs pos="0">
                      <a:schemeClr val="accent1">
                        <a:lumMod val="50000"/>
                      </a:schemeClr>
                    </a:gs>
                    <a:gs pos="80000">
                      <a:schemeClr val="accent1">
                        <a:lumMod val="75000"/>
                      </a:schemeClr>
                    </a:gs>
                    <a:gs pos="100000">
                      <a:schemeClr val="accent1">
                        <a:lumMod val="75000"/>
                      </a:schemeClr>
                    </a:gs>
                  </a:gsLst>
                  <a:lin ang="16200000" scaled="0"/>
                </a:gradFill>
                <a:ln w="9525" cap="flat" cmpd="sng" algn="ctr">
                  <a:solidFill>
                    <a:srgbClr val="003300"/>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63" name="TextBox 62"/>
                <p:cNvSpPr txBox="1"/>
                <p:nvPr/>
              </p:nvSpPr>
              <p:spPr>
                <a:xfrm>
                  <a:off x="5826941" y="6036550"/>
                  <a:ext cx="433132" cy="584775"/>
                </a:xfrm>
                <a:prstGeom prst="rect">
                  <a:avLst/>
                </a:prstGeom>
                <a:noFill/>
              </p:spPr>
              <p:txBody>
                <a:bodyPr wrap="none" rtlCol="0">
                  <a:spAutoFit/>
                </a:bodyPr>
                <a:lstStyle/>
                <a:p>
                  <a:r>
                    <a:rPr lang="en-GB" sz="3200" b="1" dirty="0" smtClean="0">
                      <a:solidFill>
                        <a:schemeClr val="bg1"/>
                      </a:solidFill>
                    </a:rPr>
                    <a:t>A</a:t>
                  </a:r>
                  <a:endParaRPr lang="en-GB" sz="3200" b="1" dirty="0">
                    <a:solidFill>
                      <a:schemeClr val="bg1"/>
                    </a:solidFill>
                  </a:endParaRPr>
                </a:p>
              </p:txBody>
            </p:sp>
          </p:grpSp>
          <p:sp>
            <p:nvSpPr>
              <p:cNvPr id="77" name="Rectangle 76"/>
              <p:cNvSpPr/>
              <p:nvPr/>
            </p:nvSpPr>
            <p:spPr>
              <a:xfrm>
                <a:off x="6111481" y="5717904"/>
                <a:ext cx="510076" cy="369332"/>
              </a:xfrm>
              <a:prstGeom prst="rect">
                <a:avLst/>
              </a:prstGeom>
            </p:spPr>
            <p:txBody>
              <a:bodyPr wrap="none">
                <a:spAutoFit/>
              </a:bodyPr>
              <a:lstStyle/>
              <a:p>
                <a:pPr fontAlgn="auto">
                  <a:spcBef>
                    <a:spcPts val="0"/>
                  </a:spcBef>
                  <a:spcAft>
                    <a:spcPts val="1200"/>
                  </a:spcAft>
                  <a:defRPr/>
                </a:pPr>
                <a:r>
                  <a:rPr lang="en-GB" b="1" i="1" kern="0" dirty="0" smtClean="0">
                    <a:solidFill>
                      <a:schemeClr val="accent1">
                        <a:lumMod val="75000"/>
                      </a:schemeClr>
                    </a:solidFill>
                    <a:ea typeface="Times New Roman"/>
                  </a:rPr>
                  <a:t>Yes</a:t>
                </a:r>
                <a:endParaRPr lang="en-GB" b="1" i="1" kern="0" dirty="0">
                  <a:solidFill>
                    <a:schemeClr val="accent1">
                      <a:lumMod val="75000"/>
                    </a:schemeClr>
                  </a:solidFill>
                  <a:ea typeface="Times New Roman"/>
                </a:endParaRPr>
              </a:p>
            </p:txBody>
          </p:sp>
          <p:grpSp>
            <p:nvGrpSpPr>
              <p:cNvPr id="27" name="Group 26"/>
              <p:cNvGrpSpPr/>
              <p:nvPr/>
            </p:nvGrpSpPr>
            <p:grpSpPr>
              <a:xfrm>
                <a:off x="5071463" y="4925221"/>
                <a:ext cx="1944088" cy="645184"/>
                <a:chOff x="3699038" y="2224420"/>
                <a:chExt cx="1568997" cy="645184"/>
              </a:xfrm>
            </p:grpSpPr>
            <p:sp>
              <p:nvSpPr>
                <p:cNvPr id="28" name="Rectangle 27"/>
                <p:cNvSpPr/>
                <p:nvPr/>
              </p:nvSpPr>
              <p:spPr bwMode="auto">
                <a:xfrm>
                  <a:off x="3699038" y="2224420"/>
                  <a:ext cx="1568997"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r>
                    <a:rPr lang="en-GB" sz="1000" kern="0" dirty="0" err="1">
                      <a:solidFill>
                        <a:sysClr val="windowText" lastClr="000000"/>
                      </a:solidFill>
                    </a:rPr>
                    <a:t>SamplingCoverageMeasurement</a:t>
                  </a:r>
                  <a:endParaRPr lang="en-GB" sz="1000" kern="0" dirty="0">
                    <a:solidFill>
                      <a:sysClr val="windowText" lastClr="000000"/>
                    </a:solidFill>
                  </a:endParaRPr>
                </a:p>
              </p:txBody>
            </p:sp>
            <p:sp>
              <p:nvSpPr>
                <p:cNvPr id="29" name="Rectangle 28"/>
                <p:cNvSpPr/>
                <p:nvPr/>
              </p:nvSpPr>
              <p:spPr bwMode="auto">
                <a:xfrm>
                  <a:off x="3699039" y="2677028"/>
                  <a:ext cx="1568996" cy="192576"/>
                </a:xfrm>
                <a:prstGeom prst="rect">
                  <a:avLst/>
                </a:prstGeom>
                <a:no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cxnSp>
            <p:nvCxnSpPr>
              <p:cNvPr id="30" name="Straight Arrow Connector 16"/>
              <p:cNvCxnSpPr>
                <a:cxnSpLocks noChangeShapeType="1"/>
                <a:stCxn id="28" idx="0"/>
                <a:endCxn id="26" idx="2"/>
              </p:cNvCxnSpPr>
              <p:nvPr/>
            </p:nvCxnSpPr>
            <p:spPr bwMode="auto">
              <a:xfrm flipV="1">
                <a:off x="6043507" y="3665776"/>
                <a:ext cx="1" cy="1259445"/>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31" name="Isosceles Triangle 30"/>
              <p:cNvSpPr/>
              <p:nvPr/>
            </p:nvSpPr>
            <p:spPr>
              <a:xfrm>
                <a:off x="5952700" y="3668665"/>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cxnSp>
            <p:nvCxnSpPr>
              <p:cNvPr id="70" name="Straight Arrow Connector 69"/>
              <p:cNvCxnSpPr>
                <a:stCxn id="61" idx="0"/>
                <a:endCxn id="28" idx="2"/>
              </p:cNvCxnSpPr>
              <p:nvPr/>
            </p:nvCxnSpPr>
            <p:spPr>
              <a:xfrm flipV="1">
                <a:off x="6043507" y="5570405"/>
                <a:ext cx="0" cy="329374"/>
              </a:xfrm>
              <a:prstGeom prst="straightConnector1">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212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bwMode="auto">
          <a:xfrm>
            <a:off x="2615471" y="3679469"/>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cxnSp>
        <p:nvCxnSpPr>
          <p:cNvPr id="43" name="Straight Arrow Connector 16"/>
          <p:cNvCxnSpPr>
            <a:cxnSpLocks noChangeShapeType="1"/>
            <a:endCxn id="48" idx="0"/>
          </p:cNvCxnSpPr>
          <p:nvPr/>
        </p:nvCxnSpPr>
        <p:spPr bwMode="auto">
          <a:xfrm>
            <a:off x="4325571" y="3661974"/>
            <a:ext cx="0" cy="304259"/>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56" name="TextBox 55"/>
          <p:cNvSpPr txBox="1"/>
          <p:nvPr/>
        </p:nvSpPr>
        <p:spPr bwMode="auto">
          <a:xfrm>
            <a:off x="4316602" y="3773508"/>
            <a:ext cx="511679" cy="230832"/>
          </a:xfrm>
          <a:prstGeom prst="rect">
            <a:avLst/>
          </a:prstGeom>
          <a:noFill/>
        </p:spPr>
        <p:txBody>
          <a:bodyPr wrap="none">
            <a:spAutoFit/>
          </a:bodyPr>
          <a:lstStyle/>
          <a:p>
            <a:pPr>
              <a:defRPr/>
            </a:pPr>
            <a:r>
              <a:rPr lang="en-GB" sz="900" kern="0" dirty="0" smtClean="0">
                <a:solidFill>
                  <a:sysClr val="windowText" lastClr="000000"/>
                </a:solidFill>
              </a:rPr>
              <a:t>+result</a:t>
            </a:r>
            <a:endParaRPr lang="en-GB" sz="900" kern="0" dirty="0">
              <a:solidFill>
                <a:sysClr val="windowText" lastClr="000000"/>
              </a:solidFill>
            </a:endParaRPr>
          </a:p>
        </p:txBody>
      </p:sp>
      <p:cxnSp>
        <p:nvCxnSpPr>
          <p:cNvPr id="23" name="Elbow Connector 22"/>
          <p:cNvCxnSpPr>
            <a:stCxn id="5" idx="3"/>
            <a:endCxn id="34" idx="0"/>
          </p:cNvCxnSpPr>
          <p:nvPr/>
        </p:nvCxnSpPr>
        <p:spPr>
          <a:xfrm>
            <a:off x="2163300" y="2140908"/>
            <a:ext cx="1424219" cy="879684"/>
          </a:xfrm>
          <a:prstGeom prst="bentConnector2">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cxnSp>
        <p:nvCxnSpPr>
          <p:cNvPr id="57" name="Elbow Connector 56"/>
          <p:cNvCxnSpPr>
            <a:stCxn id="5" idx="3"/>
            <a:endCxn id="25" idx="0"/>
          </p:cNvCxnSpPr>
          <p:nvPr/>
        </p:nvCxnSpPr>
        <p:spPr>
          <a:xfrm>
            <a:off x="2163300" y="2140908"/>
            <a:ext cx="3880207" cy="879684"/>
          </a:xfrm>
          <a:prstGeom prst="bentConnector2">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grpSp>
        <p:nvGrpSpPr>
          <p:cNvPr id="4" name="Group 3"/>
          <p:cNvGrpSpPr/>
          <p:nvPr/>
        </p:nvGrpSpPr>
        <p:grpSpPr>
          <a:xfrm>
            <a:off x="398865" y="1790925"/>
            <a:ext cx="1764435" cy="699965"/>
            <a:chOff x="3699038" y="2224419"/>
            <a:chExt cx="1568997" cy="699965"/>
          </a:xfrm>
        </p:grpSpPr>
        <p:sp>
          <p:nvSpPr>
            <p:cNvPr id="5" name="Rectangle 4"/>
            <p:cNvSpPr/>
            <p:nvPr/>
          </p:nvSpPr>
          <p:spPr bwMode="auto">
            <a:xfrm>
              <a:off x="3699038" y="2224419"/>
              <a:ext cx="1568997" cy="69996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OM_Observation</a:t>
              </a:r>
              <a:endParaRPr lang="en-GB" sz="1000" kern="0" dirty="0">
                <a:solidFill>
                  <a:sysClr val="windowText" lastClr="000000"/>
                </a:solidFill>
              </a:endParaRPr>
            </a:p>
          </p:txBody>
        </p:sp>
        <p:sp>
          <p:nvSpPr>
            <p:cNvPr id="6" name="Rectangle 5"/>
            <p:cNvSpPr/>
            <p:nvPr/>
          </p:nvSpPr>
          <p:spPr bwMode="auto">
            <a:xfrm>
              <a:off x="3699039" y="2677028"/>
              <a:ext cx="1568996" cy="24735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grpSp>
        <p:nvGrpSpPr>
          <p:cNvPr id="33" name="Group 32"/>
          <p:cNvGrpSpPr/>
          <p:nvPr/>
        </p:nvGrpSpPr>
        <p:grpSpPr>
          <a:xfrm>
            <a:off x="2615475" y="3020592"/>
            <a:ext cx="1944088" cy="645184"/>
            <a:chOff x="3699038" y="2224420"/>
            <a:chExt cx="1568997" cy="645184"/>
          </a:xfrm>
        </p:grpSpPr>
        <p:sp>
          <p:nvSpPr>
            <p:cNvPr id="34" name="Rectangle 33"/>
            <p:cNvSpPr/>
            <p:nvPr/>
          </p:nvSpPr>
          <p:spPr bwMode="auto">
            <a:xfrm>
              <a:off x="3699038" y="2224420"/>
              <a:ext cx="1568997"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OM_ComplexObservation</a:t>
              </a:r>
              <a:endParaRPr lang="en-GB" sz="1000" kern="0" dirty="0">
                <a:solidFill>
                  <a:sysClr val="windowText" lastClr="000000"/>
                </a:solidFill>
              </a:endParaRPr>
            </a:p>
          </p:txBody>
        </p:sp>
        <p:sp>
          <p:nvSpPr>
            <p:cNvPr id="35" name="Rectangle 34"/>
            <p:cNvSpPr/>
            <p:nvPr/>
          </p:nvSpPr>
          <p:spPr bwMode="auto">
            <a:xfrm>
              <a:off x="3699039" y="2677028"/>
              <a:ext cx="1568996" cy="19257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grpSp>
        <p:nvGrpSpPr>
          <p:cNvPr id="45" name="Group 44"/>
          <p:cNvGrpSpPr/>
          <p:nvPr/>
        </p:nvGrpSpPr>
        <p:grpSpPr>
          <a:xfrm>
            <a:off x="3884462" y="3966233"/>
            <a:ext cx="882217" cy="727607"/>
            <a:chOff x="2956535" y="223624"/>
            <a:chExt cx="882217" cy="727607"/>
          </a:xfrm>
        </p:grpSpPr>
        <p:grpSp>
          <p:nvGrpSpPr>
            <p:cNvPr id="46" name="Group 45"/>
            <p:cNvGrpSpPr/>
            <p:nvPr/>
          </p:nvGrpSpPr>
          <p:grpSpPr>
            <a:xfrm>
              <a:off x="2956535" y="223624"/>
              <a:ext cx="882217" cy="496775"/>
              <a:chOff x="3699038" y="2224419"/>
              <a:chExt cx="1568997" cy="496775"/>
            </a:xfrm>
          </p:grpSpPr>
          <p:sp>
            <p:nvSpPr>
              <p:cNvPr id="48" name="Rectangle 47"/>
              <p:cNvSpPr/>
              <p:nvPr/>
            </p:nvSpPr>
            <p:spPr bwMode="auto">
              <a:xfrm>
                <a:off x="3699038" y="2224419"/>
                <a:ext cx="1568997" cy="49677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«Type»</a:t>
                </a:r>
              </a:p>
              <a:p>
                <a:pPr algn="ctr">
                  <a:defRPr/>
                </a:pPr>
                <a:r>
                  <a:rPr lang="en-GB" sz="1000" kern="0" dirty="0" smtClean="0">
                    <a:solidFill>
                      <a:sysClr val="windowText" lastClr="000000"/>
                    </a:solidFill>
                  </a:rPr>
                  <a:t>Record</a:t>
                </a:r>
                <a:endParaRPr lang="en-GB" sz="1000" kern="0" dirty="0">
                  <a:solidFill>
                    <a:sysClr val="windowText" lastClr="000000"/>
                  </a:solidFill>
                </a:endParaRPr>
              </a:p>
            </p:txBody>
          </p:sp>
          <p:sp>
            <p:nvSpPr>
              <p:cNvPr id="49" name="Rectangle 48"/>
              <p:cNvSpPr/>
              <p:nvPr/>
            </p:nvSpPr>
            <p:spPr bwMode="auto">
              <a:xfrm>
                <a:off x="3699040" y="2597516"/>
                <a:ext cx="1568995"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47" name="TextBox 46"/>
            <p:cNvSpPr txBox="1"/>
            <p:nvPr/>
          </p:nvSpPr>
          <p:spPr bwMode="auto">
            <a:xfrm>
              <a:off x="2956536" y="720399"/>
              <a:ext cx="726481"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19103)</a:t>
              </a:r>
              <a:endParaRPr lang="en-GB" sz="900" i="1" kern="0" dirty="0">
                <a:solidFill>
                  <a:schemeClr val="bg1">
                    <a:lumMod val="75000"/>
                  </a:schemeClr>
                </a:solidFill>
              </a:endParaRPr>
            </a:p>
          </p:txBody>
        </p:sp>
      </p:grpSp>
      <p:cxnSp>
        <p:nvCxnSpPr>
          <p:cNvPr id="39" name="Straight Arrow Connector 16"/>
          <p:cNvCxnSpPr>
            <a:cxnSpLocks noChangeShapeType="1"/>
            <a:stCxn id="37" idx="0"/>
            <a:endCxn id="35" idx="2"/>
          </p:cNvCxnSpPr>
          <p:nvPr/>
        </p:nvCxnSpPr>
        <p:spPr bwMode="auto">
          <a:xfrm flipV="1">
            <a:off x="3587515" y="3665776"/>
            <a:ext cx="5" cy="1259445"/>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40" name="Isosceles Triangle 39"/>
          <p:cNvSpPr/>
          <p:nvPr/>
        </p:nvSpPr>
        <p:spPr>
          <a:xfrm>
            <a:off x="3492047" y="3668665"/>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sp>
        <p:nvSpPr>
          <p:cNvPr id="58" name="Isosceles Triangle 57"/>
          <p:cNvSpPr/>
          <p:nvPr/>
        </p:nvSpPr>
        <p:spPr>
          <a:xfrm rot="16200000">
            <a:off x="2194052" y="2013603"/>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cxnSp>
        <p:nvCxnSpPr>
          <p:cNvPr id="13" name="Straight Arrow Connector 16"/>
          <p:cNvCxnSpPr>
            <a:cxnSpLocks noChangeShapeType="1"/>
            <a:stCxn id="11" idx="0"/>
            <a:endCxn id="5" idx="2"/>
          </p:cNvCxnSpPr>
          <p:nvPr/>
        </p:nvCxnSpPr>
        <p:spPr bwMode="auto">
          <a:xfrm flipH="1" flipV="1">
            <a:off x="1281083" y="2490890"/>
            <a:ext cx="1" cy="2434331"/>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42" name="Isosceles Triangle 41"/>
          <p:cNvSpPr/>
          <p:nvPr/>
        </p:nvSpPr>
        <p:spPr>
          <a:xfrm>
            <a:off x="1187993" y="2490890"/>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grpSp>
        <p:nvGrpSpPr>
          <p:cNvPr id="15" name="Group 14"/>
          <p:cNvGrpSpPr/>
          <p:nvPr/>
        </p:nvGrpSpPr>
        <p:grpSpPr>
          <a:xfrm>
            <a:off x="1533925" y="2490890"/>
            <a:ext cx="944596" cy="1031866"/>
            <a:chOff x="1533925" y="1462190"/>
            <a:chExt cx="944596" cy="1031866"/>
          </a:xfrm>
        </p:grpSpPr>
        <p:cxnSp>
          <p:nvCxnSpPr>
            <p:cNvPr id="16" name="Straight Arrow Connector 16"/>
            <p:cNvCxnSpPr>
              <a:cxnSpLocks noChangeShapeType="1"/>
              <a:endCxn id="21" idx="0"/>
            </p:cNvCxnSpPr>
            <p:nvPr/>
          </p:nvCxnSpPr>
          <p:spPr bwMode="auto">
            <a:xfrm>
              <a:off x="1975034" y="1462190"/>
              <a:ext cx="0" cy="304259"/>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 name="TextBox 16"/>
            <p:cNvSpPr txBox="1"/>
            <p:nvPr/>
          </p:nvSpPr>
          <p:spPr bwMode="auto">
            <a:xfrm>
              <a:off x="1966842" y="1569237"/>
              <a:ext cx="511679" cy="230832"/>
            </a:xfrm>
            <a:prstGeom prst="rect">
              <a:avLst/>
            </a:prstGeom>
            <a:noFill/>
          </p:spPr>
          <p:txBody>
            <a:bodyPr wrap="none">
              <a:spAutoFit/>
            </a:bodyPr>
            <a:lstStyle/>
            <a:p>
              <a:pPr>
                <a:defRPr/>
              </a:pPr>
              <a:r>
                <a:rPr lang="en-GB" sz="900" kern="0" dirty="0" smtClean="0">
                  <a:solidFill>
                    <a:sysClr val="windowText" lastClr="000000"/>
                  </a:solidFill>
                </a:rPr>
                <a:t>+result</a:t>
              </a:r>
              <a:endParaRPr lang="en-GB" sz="900" kern="0" dirty="0">
                <a:solidFill>
                  <a:sysClr val="windowText" lastClr="000000"/>
                </a:solidFill>
              </a:endParaRPr>
            </a:p>
          </p:txBody>
        </p:sp>
        <p:grpSp>
          <p:nvGrpSpPr>
            <p:cNvPr id="18" name="Group 17"/>
            <p:cNvGrpSpPr/>
            <p:nvPr/>
          </p:nvGrpSpPr>
          <p:grpSpPr>
            <a:xfrm>
              <a:off x="1533925" y="1766449"/>
              <a:ext cx="882217" cy="727607"/>
              <a:chOff x="2956535" y="223624"/>
              <a:chExt cx="882217" cy="727607"/>
            </a:xfrm>
          </p:grpSpPr>
          <p:grpSp>
            <p:nvGrpSpPr>
              <p:cNvPr id="19" name="Group 18"/>
              <p:cNvGrpSpPr/>
              <p:nvPr/>
            </p:nvGrpSpPr>
            <p:grpSpPr>
              <a:xfrm>
                <a:off x="2956535" y="223624"/>
                <a:ext cx="882217" cy="496775"/>
                <a:chOff x="3699038" y="2224419"/>
                <a:chExt cx="1568997" cy="496775"/>
              </a:xfrm>
            </p:grpSpPr>
            <p:sp>
              <p:nvSpPr>
                <p:cNvPr id="21" name="Rectangle 20"/>
                <p:cNvSpPr/>
                <p:nvPr/>
              </p:nvSpPr>
              <p:spPr bwMode="auto">
                <a:xfrm>
                  <a:off x="3699038" y="2224419"/>
                  <a:ext cx="1568997" cy="49677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«Type»</a:t>
                  </a:r>
                </a:p>
                <a:p>
                  <a:pPr algn="ctr">
                    <a:defRPr/>
                  </a:pPr>
                  <a:r>
                    <a:rPr lang="en-GB" sz="1000" kern="0" dirty="0" smtClean="0">
                      <a:solidFill>
                        <a:sysClr val="windowText" lastClr="000000"/>
                      </a:solidFill>
                    </a:rPr>
                    <a:t>Any</a:t>
                  </a:r>
                  <a:endParaRPr lang="en-GB" sz="1000" kern="0" dirty="0">
                    <a:solidFill>
                      <a:sysClr val="windowText" lastClr="000000"/>
                    </a:solidFill>
                  </a:endParaRPr>
                </a:p>
              </p:txBody>
            </p:sp>
            <p:sp>
              <p:nvSpPr>
                <p:cNvPr id="22" name="Rectangle 21"/>
                <p:cNvSpPr/>
                <p:nvPr/>
              </p:nvSpPr>
              <p:spPr bwMode="auto">
                <a:xfrm>
                  <a:off x="3699040" y="2597516"/>
                  <a:ext cx="1568995"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20" name="TextBox 19"/>
              <p:cNvSpPr txBox="1"/>
              <p:nvPr/>
            </p:nvSpPr>
            <p:spPr bwMode="auto">
              <a:xfrm>
                <a:off x="2956536" y="720399"/>
                <a:ext cx="726481"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19103)</a:t>
                </a:r>
                <a:endParaRPr lang="en-GB" sz="900" i="1" kern="0" dirty="0">
                  <a:solidFill>
                    <a:schemeClr val="bg1">
                      <a:lumMod val="75000"/>
                    </a:schemeClr>
                  </a:solidFill>
                </a:endParaRPr>
              </a:p>
            </p:txBody>
          </p:sp>
        </p:grpSp>
      </p:grpSp>
      <p:grpSp>
        <p:nvGrpSpPr>
          <p:cNvPr id="51" name="Group 50"/>
          <p:cNvGrpSpPr/>
          <p:nvPr/>
        </p:nvGrpSpPr>
        <p:grpSpPr>
          <a:xfrm>
            <a:off x="6349756" y="3966232"/>
            <a:ext cx="1308237" cy="727607"/>
            <a:chOff x="2956535" y="223624"/>
            <a:chExt cx="882217" cy="727607"/>
          </a:xfrm>
        </p:grpSpPr>
        <p:grpSp>
          <p:nvGrpSpPr>
            <p:cNvPr id="52" name="Group 51"/>
            <p:cNvGrpSpPr/>
            <p:nvPr/>
          </p:nvGrpSpPr>
          <p:grpSpPr>
            <a:xfrm>
              <a:off x="2956535" y="223624"/>
              <a:ext cx="882217" cy="496775"/>
              <a:chOff x="3699038" y="2224419"/>
              <a:chExt cx="1568997" cy="496775"/>
            </a:xfrm>
          </p:grpSpPr>
          <p:sp>
            <p:nvSpPr>
              <p:cNvPr id="54" name="Rectangle 53"/>
              <p:cNvSpPr/>
              <p:nvPr/>
            </p:nvSpPr>
            <p:spPr bwMode="auto">
              <a:xfrm>
                <a:off x="3699038" y="2224419"/>
                <a:ext cx="1568997" cy="49677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«Type»</a:t>
                </a:r>
              </a:p>
              <a:p>
                <a:pPr algn="ctr">
                  <a:defRPr/>
                </a:pPr>
                <a:r>
                  <a:rPr lang="en-GB" sz="1000" kern="0" dirty="0" err="1" smtClean="0">
                    <a:solidFill>
                      <a:sysClr val="windowText" lastClr="000000"/>
                    </a:solidFill>
                  </a:rPr>
                  <a:t>CV_DiscreteCoverage</a:t>
                </a:r>
                <a:endParaRPr lang="en-GB" sz="1000" kern="0" dirty="0">
                  <a:solidFill>
                    <a:sysClr val="windowText" lastClr="000000"/>
                  </a:solidFill>
                </a:endParaRPr>
              </a:p>
            </p:txBody>
          </p:sp>
          <p:sp>
            <p:nvSpPr>
              <p:cNvPr id="55" name="Rectangle 54"/>
              <p:cNvSpPr/>
              <p:nvPr/>
            </p:nvSpPr>
            <p:spPr bwMode="auto">
              <a:xfrm>
                <a:off x="3699040" y="2597516"/>
                <a:ext cx="1568995"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53" name="TextBox 52"/>
            <p:cNvSpPr txBox="1"/>
            <p:nvPr/>
          </p:nvSpPr>
          <p:spPr bwMode="auto">
            <a:xfrm>
              <a:off x="2956536" y="720399"/>
              <a:ext cx="489907"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19123)</a:t>
              </a:r>
              <a:endParaRPr lang="en-GB" sz="900" i="1" kern="0" dirty="0">
                <a:solidFill>
                  <a:schemeClr val="bg1">
                    <a:lumMod val="75000"/>
                  </a:schemeClr>
                </a:solidFill>
              </a:endParaRPr>
            </a:p>
          </p:txBody>
        </p:sp>
      </p:grpSp>
      <p:grpSp>
        <p:nvGrpSpPr>
          <p:cNvPr id="24" name="Group 23"/>
          <p:cNvGrpSpPr/>
          <p:nvPr/>
        </p:nvGrpSpPr>
        <p:grpSpPr>
          <a:xfrm>
            <a:off x="4987860" y="3020592"/>
            <a:ext cx="2111294" cy="645184"/>
            <a:chOff x="3699038" y="2224420"/>
            <a:chExt cx="1568997" cy="645184"/>
          </a:xfrm>
        </p:grpSpPr>
        <p:sp>
          <p:nvSpPr>
            <p:cNvPr id="25" name="Rectangle 24"/>
            <p:cNvSpPr/>
            <p:nvPr/>
          </p:nvSpPr>
          <p:spPr bwMode="auto">
            <a:xfrm>
              <a:off x="3699038" y="2224420"/>
              <a:ext cx="1568997"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OM_DiscreteCoverageObservation</a:t>
              </a:r>
              <a:endParaRPr lang="en-GB" sz="1000" kern="0" dirty="0">
                <a:solidFill>
                  <a:sysClr val="windowText" lastClr="000000"/>
                </a:solidFill>
              </a:endParaRPr>
            </a:p>
          </p:txBody>
        </p:sp>
        <p:sp>
          <p:nvSpPr>
            <p:cNvPr id="26" name="Rectangle 25"/>
            <p:cNvSpPr/>
            <p:nvPr/>
          </p:nvSpPr>
          <p:spPr bwMode="auto">
            <a:xfrm>
              <a:off x="3699039" y="2677028"/>
              <a:ext cx="1568996" cy="19257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32" name="TextBox 31"/>
          <p:cNvSpPr txBox="1"/>
          <p:nvPr/>
        </p:nvSpPr>
        <p:spPr bwMode="auto">
          <a:xfrm>
            <a:off x="4987861" y="3665776"/>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sp>
        <p:nvSpPr>
          <p:cNvPr id="44" name="TextBox 43"/>
          <p:cNvSpPr txBox="1"/>
          <p:nvPr/>
        </p:nvSpPr>
        <p:spPr bwMode="auto">
          <a:xfrm>
            <a:off x="6797210" y="3752475"/>
            <a:ext cx="511679" cy="230832"/>
          </a:xfrm>
          <a:prstGeom prst="rect">
            <a:avLst/>
          </a:prstGeom>
          <a:noFill/>
        </p:spPr>
        <p:txBody>
          <a:bodyPr wrap="none">
            <a:spAutoFit/>
          </a:bodyPr>
          <a:lstStyle/>
          <a:p>
            <a:pPr>
              <a:defRPr/>
            </a:pPr>
            <a:r>
              <a:rPr lang="en-GB" sz="900" kern="0" dirty="0" smtClean="0">
                <a:solidFill>
                  <a:sysClr val="windowText" lastClr="000000"/>
                </a:solidFill>
              </a:rPr>
              <a:t>+result</a:t>
            </a:r>
            <a:endParaRPr lang="en-GB" sz="900" kern="0" dirty="0">
              <a:solidFill>
                <a:sysClr val="windowText" lastClr="000000"/>
              </a:solidFill>
            </a:endParaRPr>
          </a:p>
        </p:txBody>
      </p:sp>
      <p:cxnSp>
        <p:nvCxnSpPr>
          <p:cNvPr id="50" name="Straight Arrow Connector 16"/>
          <p:cNvCxnSpPr>
            <a:cxnSpLocks noChangeShapeType="1"/>
          </p:cNvCxnSpPr>
          <p:nvPr/>
        </p:nvCxnSpPr>
        <p:spPr bwMode="auto">
          <a:xfrm>
            <a:off x="6790865" y="3661973"/>
            <a:ext cx="0" cy="30426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16"/>
          <p:cNvCxnSpPr>
            <a:cxnSpLocks noChangeShapeType="1"/>
            <a:stCxn id="28" idx="0"/>
            <a:endCxn id="26" idx="2"/>
          </p:cNvCxnSpPr>
          <p:nvPr/>
        </p:nvCxnSpPr>
        <p:spPr bwMode="auto">
          <a:xfrm flipV="1">
            <a:off x="6043507" y="3665776"/>
            <a:ext cx="1" cy="1259445"/>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31" name="Isosceles Triangle 30"/>
          <p:cNvSpPr/>
          <p:nvPr/>
        </p:nvSpPr>
        <p:spPr>
          <a:xfrm>
            <a:off x="5952700" y="3668665"/>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grpSp>
        <p:nvGrpSpPr>
          <p:cNvPr id="7" name="Group 6"/>
          <p:cNvGrpSpPr/>
          <p:nvPr/>
        </p:nvGrpSpPr>
        <p:grpSpPr>
          <a:xfrm>
            <a:off x="228563" y="4576992"/>
            <a:ext cx="7530201" cy="1198710"/>
            <a:chOff x="228567" y="4152180"/>
            <a:chExt cx="8678366" cy="1198710"/>
          </a:xfrm>
        </p:grpSpPr>
        <p:sp>
          <p:nvSpPr>
            <p:cNvPr id="8" name="Rectangle 7"/>
            <p:cNvSpPr/>
            <p:nvPr/>
          </p:nvSpPr>
          <p:spPr bwMode="auto">
            <a:xfrm>
              <a:off x="228567" y="4325997"/>
              <a:ext cx="8678366" cy="102489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9" name="Rectangle 8"/>
            <p:cNvSpPr/>
            <p:nvPr/>
          </p:nvSpPr>
          <p:spPr bwMode="auto">
            <a:xfrm>
              <a:off x="228567" y="4152180"/>
              <a:ext cx="1105719"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WMO METCE</a:t>
              </a:r>
              <a:endParaRPr lang="en-GB" sz="1000" kern="0" dirty="0">
                <a:solidFill>
                  <a:sysClr val="windowText" lastClr="000000"/>
                </a:solidFill>
              </a:endParaRPr>
            </a:p>
          </p:txBody>
        </p:sp>
      </p:grpSp>
      <p:sp>
        <p:nvSpPr>
          <p:cNvPr id="77" name="Rectangle 76"/>
          <p:cNvSpPr/>
          <p:nvPr/>
        </p:nvSpPr>
        <p:spPr>
          <a:xfrm>
            <a:off x="6111481" y="5717904"/>
            <a:ext cx="510076" cy="369332"/>
          </a:xfrm>
          <a:prstGeom prst="rect">
            <a:avLst/>
          </a:prstGeom>
        </p:spPr>
        <p:txBody>
          <a:bodyPr wrap="none">
            <a:spAutoFit/>
          </a:bodyPr>
          <a:lstStyle/>
          <a:p>
            <a:pPr fontAlgn="auto">
              <a:spcBef>
                <a:spcPts val="0"/>
              </a:spcBef>
              <a:spcAft>
                <a:spcPts val="1200"/>
              </a:spcAft>
              <a:defRPr/>
            </a:pPr>
            <a:r>
              <a:rPr lang="en-GB" b="1" i="1" kern="0" dirty="0" smtClean="0">
                <a:solidFill>
                  <a:schemeClr val="accent1">
                    <a:lumMod val="75000"/>
                  </a:schemeClr>
                </a:solidFill>
                <a:ea typeface="Times New Roman"/>
              </a:rPr>
              <a:t>Yes</a:t>
            </a:r>
            <a:endParaRPr lang="en-GB" b="1" i="1" kern="0" dirty="0">
              <a:solidFill>
                <a:schemeClr val="accent1">
                  <a:lumMod val="75000"/>
                </a:schemeClr>
              </a:solidFill>
              <a:ea typeface="Times New Roman"/>
            </a:endParaRPr>
          </a:p>
        </p:txBody>
      </p:sp>
      <p:grpSp>
        <p:nvGrpSpPr>
          <p:cNvPr id="27" name="Group 26"/>
          <p:cNvGrpSpPr/>
          <p:nvPr/>
        </p:nvGrpSpPr>
        <p:grpSpPr>
          <a:xfrm>
            <a:off x="5071463" y="4925221"/>
            <a:ext cx="1944088" cy="645184"/>
            <a:chOff x="3699038" y="2224420"/>
            <a:chExt cx="1568997" cy="645184"/>
          </a:xfrm>
        </p:grpSpPr>
        <p:sp>
          <p:nvSpPr>
            <p:cNvPr id="28" name="Rectangle 27"/>
            <p:cNvSpPr/>
            <p:nvPr/>
          </p:nvSpPr>
          <p:spPr bwMode="auto">
            <a:xfrm>
              <a:off x="3699038" y="2224420"/>
              <a:ext cx="1568997"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r>
                <a:rPr lang="en-GB" sz="1000" kern="0" dirty="0" err="1">
                  <a:solidFill>
                    <a:sysClr val="windowText" lastClr="000000"/>
                  </a:solidFill>
                </a:rPr>
                <a:t>SamplingCoverageMeasurement</a:t>
              </a:r>
              <a:endParaRPr lang="en-GB" sz="1000" kern="0" dirty="0">
                <a:solidFill>
                  <a:sysClr val="windowText" lastClr="000000"/>
                </a:solidFill>
              </a:endParaRPr>
            </a:p>
          </p:txBody>
        </p:sp>
        <p:sp>
          <p:nvSpPr>
            <p:cNvPr id="29" name="Rectangle 28"/>
            <p:cNvSpPr/>
            <p:nvPr/>
          </p:nvSpPr>
          <p:spPr bwMode="auto">
            <a:xfrm>
              <a:off x="3699039" y="2677028"/>
              <a:ext cx="1568996" cy="192576"/>
            </a:xfrm>
            <a:prstGeom prst="rect">
              <a:avLst/>
            </a:prstGeom>
            <a:no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cxnSp>
        <p:nvCxnSpPr>
          <p:cNvPr id="70" name="Straight Arrow Connector 69"/>
          <p:cNvCxnSpPr>
            <a:stCxn id="61" idx="0"/>
            <a:endCxn id="28" idx="2"/>
          </p:cNvCxnSpPr>
          <p:nvPr/>
        </p:nvCxnSpPr>
        <p:spPr>
          <a:xfrm flipV="1">
            <a:off x="6043507" y="5570405"/>
            <a:ext cx="0" cy="329374"/>
          </a:xfrm>
          <a:prstGeom prst="straightConnector1">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300551" y="5717904"/>
            <a:ext cx="458780" cy="369332"/>
          </a:xfrm>
          <a:prstGeom prst="rect">
            <a:avLst/>
          </a:prstGeom>
        </p:spPr>
        <p:txBody>
          <a:bodyPr wrap="none">
            <a:spAutoFit/>
          </a:bodyPr>
          <a:lstStyle/>
          <a:p>
            <a:pPr fontAlgn="auto">
              <a:spcBef>
                <a:spcPts val="0"/>
              </a:spcBef>
              <a:spcAft>
                <a:spcPts val="1200"/>
              </a:spcAft>
              <a:defRPr/>
            </a:pPr>
            <a:r>
              <a:rPr lang="en-GB" b="1" i="1" kern="0" dirty="0" smtClean="0">
                <a:solidFill>
                  <a:schemeClr val="accent1">
                    <a:lumMod val="75000"/>
                  </a:schemeClr>
                </a:solidFill>
                <a:ea typeface="Times New Roman"/>
              </a:rPr>
              <a:t>No</a:t>
            </a:r>
            <a:endParaRPr lang="en-GB" b="1" i="1" kern="0" dirty="0">
              <a:solidFill>
                <a:schemeClr val="accent1">
                  <a:lumMod val="75000"/>
                </a:schemeClr>
              </a:solidFill>
              <a:ea typeface="Times New Roman"/>
            </a:endParaRPr>
          </a:p>
        </p:txBody>
      </p:sp>
      <p:grpSp>
        <p:nvGrpSpPr>
          <p:cNvPr id="10" name="Group 9"/>
          <p:cNvGrpSpPr/>
          <p:nvPr/>
        </p:nvGrpSpPr>
        <p:grpSpPr>
          <a:xfrm>
            <a:off x="398866" y="4925221"/>
            <a:ext cx="1764435" cy="612788"/>
            <a:chOff x="3699038" y="2245624"/>
            <a:chExt cx="1568997" cy="612788"/>
          </a:xfrm>
        </p:grpSpPr>
        <p:sp>
          <p:nvSpPr>
            <p:cNvPr id="11" name="Rectangle 10"/>
            <p:cNvSpPr/>
            <p:nvPr/>
          </p:nvSpPr>
          <p:spPr bwMode="auto">
            <a:xfrm>
              <a:off x="3699038" y="2245624"/>
              <a:ext cx="1568997" cy="612788"/>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u="sng"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defRPr/>
              </a:pPr>
              <a:r>
                <a:rPr lang="en-GB" sz="1000" kern="0" dirty="0" err="1">
                  <a:solidFill>
                    <a:sysClr val="windowText" lastClr="000000"/>
                  </a:solidFill>
                </a:rPr>
                <a:t>SamplingObservation</a:t>
              </a:r>
              <a:endParaRPr lang="en-GB" sz="1000" kern="0" dirty="0">
                <a:solidFill>
                  <a:sysClr val="windowText" lastClr="000000"/>
                </a:solidFill>
              </a:endParaRPr>
            </a:p>
          </p:txBody>
        </p:sp>
        <p:sp>
          <p:nvSpPr>
            <p:cNvPr id="12" name="Rectangle 11"/>
            <p:cNvSpPr/>
            <p:nvPr/>
          </p:nvSpPr>
          <p:spPr bwMode="auto">
            <a:xfrm>
              <a:off x="3699039" y="2677027"/>
              <a:ext cx="1568996" cy="181385"/>
            </a:xfrm>
            <a:prstGeom prst="rect">
              <a:avLst/>
            </a:prstGeom>
            <a:no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spcAft>
                  <a:spcPts val="800"/>
                </a:spcAft>
              </a:pPr>
              <a:endParaRPr lang="en-GB" sz="1000" u="sng" kern="0" dirty="0">
                <a:solidFill>
                  <a:sysClr val="windowText" lastClr="000000"/>
                </a:solidFill>
              </a:endParaRPr>
            </a:p>
          </p:txBody>
        </p:sp>
      </p:grpSp>
      <p:cxnSp>
        <p:nvCxnSpPr>
          <p:cNvPr id="76" name="Elbow Connector 75"/>
          <p:cNvCxnSpPr>
            <a:stCxn id="62" idx="1"/>
            <a:endCxn id="12" idx="2"/>
          </p:cNvCxnSpPr>
          <p:nvPr/>
        </p:nvCxnSpPr>
        <p:spPr>
          <a:xfrm rot="10800000">
            <a:off x="1281084" y="5538010"/>
            <a:ext cx="1886902" cy="790929"/>
          </a:xfrm>
          <a:prstGeom prst="bentConnector2">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0" y="1369057"/>
            <a:ext cx="9144000" cy="5488943"/>
          </a:xfrm>
          <a:prstGeom prst="rect">
            <a:avLst/>
          </a:prstGeom>
          <a:gradFill>
            <a:gsLst>
              <a:gs pos="0">
                <a:schemeClr val="bg1">
                  <a:alpha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pPr>
                <a:defRPr/>
              </a:pPr>
              <a:t>19</a:t>
            </a:fld>
            <a:endParaRPr lang="en-GB"/>
          </a:p>
        </p:txBody>
      </p:sp>
      <p:sp>
        <p:nvSpPr>
          <p:cNvPr id="3"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smtClean="0">
                <a:solidFill>
                  <a:srgbClr val="000000"/>
                </a:solidFill>
                <a:latin typeface="Arial" pitchFamily="34" charset="0"/>
                <a:ea typeface="ＭＳ Ｐゴシック" pitchFamily="34" charset="-128"/>
              </a:rPr>
              <a:t>Which type of </a:t>
            </a:r>
            <a:r>
              <a:rPr lang="en-GB" sz="2800" dirty="0" err="1" smtClean="0">
                <a:solidFill>
                  <a:srgbClr val="000000"/>
                </a:solidFill>
                <a:latin typeface="Arial" pitchFamily="34" charset="0"/>
                <a:ea typeface="ＭＳ Ｐゴシック" pitchFamily="34" charset="-128"/>
              </a:rPr>
              <a:t>OM_Observation</a:t>
            </a:r>
            <a:r>
              <a:rPr lang="en-GB" sz="2800" dirty="0" smtClean="0">
                <a:solidFill>
                  <a:srgbClr val="000000"/>
                </a:solidFill>
                <a:latin typeface="Arial" pitchFamily="34" charset="0"/>
                <a:ea typeface="ＭＳ Ｐゴシック" pitchFamily="34" charset="-128"/>
              </a:rPr>
              <a:t>?</a:t>
            </a:r>
            <a:endParaRPr lang="en-GB" sz="2800" dirty="0">
              <a:solidFill>
                <a:srgbClr val="000000"/>
              </a:solidFill>
              <a:latin typeface="Arial" pitchFamily="34" charset="0"/>
              <a:ea typeface="ＭＳ Ｐゴシック" pitchFamily="34" charset="-128"/>
            </a:endParaRPr>
          </a:p>
        </p:txBody>
      </p:sp>
      <p:sp>
        <p:nvSpPr>
          <p:cNvPr id="14" name="TextBox 13"/>
          <p:cNvSpPr txBox="1"/>
          <p:nvPr/>
        </p:nvSpPr>
        <p:spPr bwMode="auto">
          <a:xfrm>
            <a:off x="398867" y="2490889"/>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sp>
        <p:nvSpPr>
          <p:cNvPr id="66" name="Rectangle 65"/>
          <p:cNvSpPr/>
          <p:nvPr/>
        </p:nvSpPr>
        <p:spPr>
          <a:xfrm>
            <a:off x="1692275" y="999725"/>
            <a:ext cx="7190468" cy="369332"/>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mn-lt"/>
                <a:ea typeface="Times New Roman"/>
                <a:cs typeface="+mn-cs"/>
              </a:rPr>
              <a:t>Does the data collected from the Observation event:</a:t>
            </a:r>
          </a:p>
        </p:txBody>
      </p:sp>
      <p:grpSp>
        <p:nvGrpSpPr>
          <p:cNvPr id="83" name="Group 82"/>
          <p:cNvGrpSpPr/>
          <p:nvPr/>
        </p:nvGrpSpPr>
        <p:grpSpPr>
          <a:xfrm>
            <a:off x="7419129" y="5981534"/>
            <a:ext cx="679270" cy="679270"/>
            <a:chOff x="7955279" y="4585586"/>
            <a:chExt cx="679270" cy="679270"/>
          </a:xfrm>
        </p:grpSpPr>
        <p:sp>
          <p:nvSpPr>
            <p:cNvPr id="81" name="Oval 80"/>
            <p:cNvSpPr/>
            <p:nvPr/>
          </p:nvSpPr>
          <p:spPr>
            <a:xfrm>
              <a:off x="7955279" y="4585586"/>
              <a:ext cx="679270" cy="679270"/>
            </a:xfrm>
            <a:prstGeom prst="ellipse">
              <a:avLst/>
            </a:prstGeom>
            <a:gradFill rotWithShape="1">
              <a:gsLst>
                <a:gs pos="0">
                  <a:schemeClr val="accent1">
                    <a:lumMod val="50000"/>
                  </a:schemeClr>
                </a:gs>
                <a:gs pos="80000">
                  <a:schemeClr val="accent1">
                    <a:lumMod val="75000"/>
                  </a:schemeClr>
                </a:gs>
                <a:gs pos="100000">
                  <a:schemeClr val="accent1">
                    <a:lumMod val="75000"/>
                  </a:schemeClr>
                </a:gs>
              </a:gsLst>
              <a:lin ang="16200000" scaled="0"/>
            </a:gradFill>
            <a:ln w="9525" cap="flat" cmpd="sng" algn="ctr">
              <a:solidFill>
                <a:srgbClr val="003300"/>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pPr>
              <a:endParaRPr lang="en-GB" ker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itchFamily="34" charset="0"/>
              </a:endParaRPr>
            </a:p>
          </p:txBody>
        </p:sp>
        <p:sp>
          <p:nvSpPr>
            <p:cNvPr id="82" name="TextBox 81"/>
            <p:cNvSpPr txBox="1"/>
            <p:nvPr/>
          </p:nvSpPr>
          <p:spPr>
            <a:xfrm>
              <a:off x="8061517" y="4632833"/>
              <a:ext cx="466794" cy="584775"/>
            </a:xfrm>
            <a:prstGeom prst="rect">
              <a:avLst/>
            </a:prstGeom>
            <a:noFill/>
          </p:spPr>
          <p:txBody>
            <a:bodyPr wrap="none" rtlCol="0">
              <a:spAutoFit/>
            </a:bodyPr>
            <a:lstStyle/>
            <a:p>
              <a:r>
                <a:rPr lang="en-GB" sz="3200" b="1" dirty="0" smtClean="0">
                  <a:solidFill>
                    <a:schemeClr val="bg1"/>
                  </a:solidFill>
                </a:rPr>
                <a:t>Q</a:t>
              </a:r>
              <a:endParaRPr lang="en-GB" sz="3200" b="1" dirty="0">
                <a:solidFill>
                  <a:schemeClr val="bg1"/>
                </a:solidFill>
              </a:endParaRPr>
            </a:p>
          </p:txBody>
        </p:sp>
      </p:grpSp>
      <p:sp>
        <p:nvSpPr>
          <p:cNvPr id="67" name="Rectangle 66"/>
          <p:cNvSpPr/>
          <p:nvPr/>
        </p:nvSpPr>
        <p:spPr>
          <a:xfrm>
            <a:off x="3580994" y="1332693"/>
            <a:ext cx="3078087" cy="369332"/>
          </a:xfrm>
          <a:prstGeom prst="rect">
            <a:avLst/>
          </a:prstGeom>
        </p:spPr>
        <p:txBody>
          <a:bodyPr wrap="none">
            <a:spAutoFit/>
          </a:bodyPr>
          <a:lstStyle/>
          <a:p>
            <a:pPr marL="342900" indent="-342900" fontAlgn="auto">
              <a:spcBef>
                <a:spcPts val="0"/>
              </a:spcBef>
              <a:spcAft>
                <a:spcPts val="1200"/>
              </a:spcAft>
              <a:buFont typeface="+mj-lt"/>
              <a:buAutoNum type="alphaUcPeriod"/>
              <a:defRPr/>
            </a:pPr>
            <a:r>
              <a:rPr lang="en-GB" i="1" kern="0" dirty="0">
                <a:solidFill>
                  <a:srgbClr val="595959"/>
                </a:solidFill>
                <a:ea typeface="Times New Roman"/>
              </a:rPr>
              <a:t>Vary in space and or time?</a:t>
            </a:r>
          </a:p>
        </p:txBody>
      </p:sp>
      <p:cxnSp>
        <p:nvCxnSpPr>
          <p:cNvPr id="84" name="Straight Arrow Connector 83"/>
          <p:cNvCxnSpPr>
            <a:stCxn id="81" idx="2"/>
            <a:endCxn id="61" idx="3"/>
          </p:cNvCxnSpPr>
          <p:nvPr/>
        </p:nvCxnSpPr>
        <p:spPr>
          <a:xfrm flipH="1">
            <a:off x="6463041" y="6321169"/>
            <a:ext cx="956088" cy="1"/>
          </a:xfrm>
          <a:prstGeom prst="straightConnector1">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5623973" y="5899779"/>
            <a:ext cx="839068" cy="842782"/>
            <a:chOff x="5623973" y="5899779"/>
            <a:chExt cx="839068" cy="842782"/>
          </a:xfrm>
        </p:grpSpPr>
        <p:sp>
          <p:nvSpPr>
            <p:cNvPr id="61" name="Diamond 60"/>
            <p:cNvSpPr/>
            <p:nvPr/>
          </p:nvSpPr>
          <p:spPr>
            <a:xfrm>
              <a:off x="5623973" y="5899779"/>
              <a:ext cx="839068" cy="842782"/>
            </a:xfrm>
            <a:prstGeom prst="diamond">
              <a:avLst/>
            </a:prstGeom>
            <a:gradFill rotWithShape="1">
              <a:gsLst>
                <a:gs pos="0">
                  <a:schemeClr val="accent1">
                    <a:lumMod val="50000"/>
                  </a:schemeClr>
                </a:gs>
                <a:gs pos="80000">
                  <a:schemeClr val="accent1">
                    <a:lumMod val="75000"/>
                  </a:schemeClr>
                </a:gs>
                <a:gs pos="100000">
                  <a:schemeClr val="accent1">
                    <a:lumMod val="75000"/>
                  </a:schemeClr>
                </a:gs>
              </a:gsLst>
              <a:lin ang="16200000" scaled="0"/>
            </a:gradFill>
            <a:ln w="9525" cap="flat" cmpd="sng" algn="ctr">
              <a:solidFill>
                <a:srgbClr val="003300"/>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63" name="TextBox 62"/>
            <p:cNvSpPr txBox="1"/>
            <p:nvPr/>
          </p:nvSpPr>
          <p:spPr>
            <a:xfrm>
              <a:off x="5826941" y="6036550"/>
              <a:ext cx="433132" cy="584775"/>
            </a:xfrm>
            <a:prstGeom prst="rect">
              <a:avLst/>
            </a:prstGeom>
            <a:noFill/>
          </p:spPr>
          <p:txBody>
            <a:bodyPr wrap="none" rtlCol="0">
              <a:spAutoFit/>
            </a:bodyPr>
            <a:lstStyle/>
            <a:p>
              <a:r>
                <a:rPr lang="en-GB" sz="3200" b="1" dirty="0" smtClean="0">
                  <a:solidFill>
                    <a:schemeClr val="bg1"/>
                  </a:solidFill>
                </a:rPr>
                <a:t>A</a:t>
              </a:r>
              <a:endParaRPr lang="en-GB" sz="3200" b="1" dirty="0">
                <a:solidFill>
                  <a:schemeClr val="bg1"/>
                </a:solidFill>
              </a:endParaRPr>
            </a:p>
          </p:txBody>
        </p:sp>
      </p:grpSp>
      <p:sp>
        <p:nvSpPr>
          <p:cNvPr id="68" name="Rectangle 67"/>
          <p:cNvSpPr/>
          <p:nvPr/>
        </p:nvSpPr>
        <p:spPr>
          <a:xfrm>
            <a:off x="3573834" y="1702025"/>
            <a:ext cx="4164923" cy="369332"/>
          </a:xfrm>
          <a:prstGeom prst="rect">
            <a:avLst/>
          </a:prstGeom>
        </p:spPr>
        <p:txBody>
          <a:bodyPr wrap="none">
            <a:spAutoFit/>
          </a:bodyPr>
          <a:lstStyle/>
          <a:p>
            <a:pPr marL="342900" indent="-342900" fontAlgn="auto">
              <a:spcBef>
                <a:spcPts val="0"/>
              </a:spcBef>
              <a:spcAft>
                <a:spcPts val="1200"/>
              </a:spcAft>
              <a:buFont typeface="+mj-lt"/>
              <a:buAutoNum type="alphaUcPeriod" startAt="2"/>
              <a:defRPr/>
            </a:pPr>
            <a:r>
              <a:rPr lang="en-GB" i="1" kern="0" dirty="0">
                <a:solidFill>
                  <a:srgbClr val="595959"/>
                </a:solidFill>
                <a:ea typeface="Times New Roman"/>
              </a:rPr>
              <a:t>Describe multiple physical properties?</a:t>
            </a:r>
          </a:p>
        </p:txBody>
      </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
            <a:ext cx="1478296" cy="1438875"/>
          </a:xfrm>
          <a:prstGeom prst="rect">
            <a:avLst/>
          </a:prstGeom>
        </p:spPr>
      </p:pic>
      <p:sp>
        <p:nvSpPr>
          <p:cNvPr id="98" name="TextBox 97"/>
          <p:cNvSpPr txBox="1"/>
          <p:nvPr/>
        </p:nvSpPr>
        <p:spPr>
          <a:xfrm>
            <a:off x="177424" y="2492991"/>
            <a:ext cx="4465709" cy="4285789"/>
          </a:xfrm>
          <a:prstGeom prst="rect">
            <a:avLst/>
          </a:prstGeom>
          <a:solidFill>
            <a:schemeClr val="bg1"/>
          </a:solidFill>
          <a:ln>
            <a:solidFill>
              <a:schemeClr val="tx1"/>
            </a:solidFill>
            <a:prstDash val="sysDot"/>
          </a:ln>
          <a:effectLst>
            <a:outerShdw blurRad="63500" sx="102000" sy="102000" algn="ctr" rotWithShape="0">
              <a:prstClr val="black">
                <a:alpha val="40000"/>
              </a:prstClr>
            </a:outerShdw>
          </a:effectLst>
        </p:spPr>
        <p:txBody>
          <a:bodyPr wrap="square" rtlCol="0">
            <a:spAutoFit/>
          </a:bodyPr>
          <a:lstStyle/>
          <a:p>
            <a:pPr>
              <a:spcAft>
                <a:spcPts val="300"/>
              </a:spcAft>
            </a:pPr>
            <a:endParaRPr lang="en-GB" sz="800" dirty="0" smtClean="0"/>
          </a:p>
          <a:p>
            <a:pPr>
              <a:spcAft>
                <a:spcPts val="300"/>
              </a:spcAft>
            </a:pPr>
            <a:endParaRPr lang="en-GB" sz="800" dirty="0" smtClean="0"/>
          </a:p>
          <a:p>
            <a:pPr>
              <a:spcAft>
                <a:spcPts val="300"/>
              </a:spcAft>
            </a:pPr>
            <a:endParaRPr lang="en-GB" sz="800" dirty="0" smtClean="0"/>
          </a:p>
          <a:p>
            <a:pPr>
              <a:spcAft>
                <a:spcPts val="300"/>
              </a:spcAft>
            </a:pPr>
            <a:endParaRPr lang="en-GB" sz="800" dirty="0"/>
          </a:p>
          <a:p>
            <a:pPr>
              <a:spcAft>
                <a:spcPts val="800"/>
              </a:spcAft>
            </a:pPr>
            <a:endParaRPr lang="en-GB" sz="600" b="1" dirty="0" smtClean="0"/>
          </a:p>
          <a:p>
            <a:pPr>
              <a:spcAft>
                <a:spcPts val="800"/>
              </a:spcAft>
            </a:pPr>
            <a:endParaRPr lang="en-GB" sz="200" b="1" dirty="0" smtClean="0"/>
          </a:p>
          <a:p>
            <a:pPr>
              <a:spcAft>
                <a:spcPts val="800"/>
              </a:spcAft>
            </a:pPr>
            <a:r>
              <a:rPr lang="en-GB" sz="1500" b="1" dirty="0" smtClean="0"/>
              <a:t>METAR</a:t>
            </a:r>
            <a:endParaRPr lang="en-GB" sz="800" dirty="0"/>
          </a:p>
          <a:p>
            <a:pPr marL="285750" indent="-285750">
              <a:spcAft>
                <a:spcPts val="300"/>
              </a:spcAft>
              <a:buFont typeface="Arial" pitchFamily="34" charset="0"/>
              <a:buChar char="•"/>
            </a:pPr>
            <a:r>
              <a:rPr lang="en-GB" sz="1500" dirty="0" smtClean="0"/>
              <a:t>Routine observations at specific locations (aerodromes) for an instant in time</a:t>
            </a:r>
          </a:p>
          <a:p>
            <a:pPr marL="285750" indent="-285750">
              <a:spcAft>
                <a:spcPts val="300"/>
              </a:spcAft>
              <a:buFont typeface="Arial" pitchFamily="34" charset="0"/>
              <a:buChar char="•"/>
            </a:pPr>
            <a:r>
              <a:rPr lang="en-GB" sz="1500" dirty="0" smtClean="0"/>
              <a:t>Parameters:</a:t>
            </a:r>
          </a:p>
          <a:p>
            <a:pPr marL="742950" lvl="1" indent="-285750">
              <a:spcAft>
                <a:spcPts val="300"/>
              </a:spcAft>
              <a:buFont typeface="Arial" pitchFamily="34" charset="0"/>
              <a:buChar char="•"/>
            </a:pPr>
            <a:r>
              <a:rPr lang="en-GB" sz="1500" dirty="0" smtClean="0"/>
              <a:t>Air temperature</a:t>
            </a:r>
          </a:p>
          <a:p>
            <a:pPr marL="742950" lvl="1" indent="-285750">
              <a:spcAft>
                <a:spcPts val="300"/>
              </a:spcAft>
              <a:buFont typeface="Arial" pitchFamily="34" charset="0"/>
              <a:buChar char="•"/>
            </a:pPr>
            <a:r>
              <a:rPr lang="en-GB" sz="1500" dirty="0" smtClean="0"/>
              <a:t>Dew-point temperature</a:t>
            </a:r>
          </a:p>
          <a:p>
            <a:pPr marL="742950" lvl="1" indent="-285750">
              <a:spcAft>
                <a:spcPts val="300"/>
              </a:spcAft>
              <a:buFont typeface="Arial" pitchFamily="34" charset="0"/>
              <a:buChar char="•"/>
            </a:pPr>
            <a:r>
              <a:rPr lang="en-GB" sz="1500" dirty="0" smtClean="0"/>
              <a:t>Altimeter setting</a:t>
            </a:r>
          </a:p>
          <a:p>
            <a:pPr marL="742950" lvl="1" indent="-285750">
              <a:spcAft>
                <a:spcPts val="300"/>
              </a:spcAft>
              <a:buFont typeface="Arial" pitchFamily="34" charset="0"/>
              <a:buChar char="•"/>
            </a:pPr>
            <a:r>
              <a:rPr lang="en-GB" sz="1500" dirty="0" smtClean="0"/>
              <a:t>Runway friction coefficient</a:t>
            </a:r>
          </a:p>
          <a:p>
            <a:pPr marL="742950" lvl="1" indent="-285750">
              <a:spcAft>
                <a:spcPts val="300"/>
              </a:spcAft>
              <a:buFont typeface="Arial" pitchFamily="34" charset="0"/>
              <a:buChar char="•"/>
            </a:pPr>
            <a:r>
              <a:rPr lang="en-GB" sz="1500" dirty="0" smtClean="0"/>
              <a:t>Runway contamination</a:t>
            </a:r>
          </a:p>
          <a:p>
            <a:pPr marL="742950" lvl="1" indent="-285750">
              <a:spcAft>
                <a:spcPts val="300"/>
              </a:spcAft>
              <a:buFont typeface="Arial" pitchFamily="34" charset="0"/>
              <a:buChar char="•"/>
            </a:pPr>
            <a:r>
              <a:rPr lang="en-GB" sz="1500" dirty="0" smtClean="0"/>
              <a:t>Runway deposits</a:t>
            </a:r>
          </a:p>
          <a:p>
            <a:pPr marL="742950" lvl="1" indent="-285750">
              <a:spcAft>
                <a:spcPts val="300"/>
              </a:spcAft>
              <a:buFont typeface="Arial" pitchFamily="34" charset="0"/>
              <a:buChar char="•"/>
            </a:pPr>
            <a:r>
              <a:rPr lang="en-GB" sz="1500" dirty="0" smtClean="0"/>
              <a:t>… etc. …</a:t>
            </a:r>
            <a:endParaRPr lang="en-GB" sz="1500" dirty="0"/>
          </a:p>
          <a:p>
            <a:pPr>
              <a:spcAft>
                <a:spcPts val="300"/>
              </a:spcAft>
            </a:pPr>
            <a:endParaRPr lang="en-GB" sz="1500" dirty="0" smtClean="0"/>
          </a:p>
        </p:txBody>
      </p:sp>
      <p:sp>
        <p:nvSpPr>
          <p:cNvPr id="78" name="Rectangle 77"/>
          <p:cNvSpPr/>
          <p:nvPr/>
        </p:nvSpPr>
        <p:spPr>
          <a:xfrm>
            <a:off x="4150269" y="6324387"/>
            <a:ext cx="458780" cy="369332"/>
          </a:xfrm>
          <a:prstGeom prst="rect">
            <a:avLst/>
          </a:prstGeom>
        </p:spPr>
        <p:txBody>
          <a:bodyPr wrap="none">
            <a:spAutoFit/>
          </a:bodyPr>
          <a:lstStyle/>
          <a:p>
            <a:pPr fontAlgn="auto">
              <a:spcBef>
                <a:spcPts val="0"/>
              </a:spcBef>
              <a:spcAft>
                <a:spcPts val="1200"/>
              </a:spcAft>
              <a:defRPr/>
            </a:pPr>
            <a:r>
              <a:rPr lang="en-GB" b="1" i="1" kern="0" dirty="0" smtClean="0">
                <a:solidFill>
                  <a:schemeClr val="accent1">
                    <a:lumMod val="75000"/>
                  </a:schemeClr>
                </a:solidFill>
                <a:ea typeface="Times New Roman"/>
              </a:rPr>
              <a:t>No</a:t>
            </a:r>
            <a:endParaRPr lang="en-GB" b="1" i="1" kern="0" dirty="0">
              <a:solidFill>
                <a:schemeClr val="accent1">
                  <a:lumMod val="75000"/>
                </a:schemeClr>
              </a:solidFill>
              <a:ea typeface="Times New Roman"/>
            </a:endParaRPr>
          </a:p>
        </p:txBody>
      </p:sp>
      <p:grpSp>
        <p:nvGrpSpPr>
          <p:cNvPr id="88" name="Group 87"/>
          <p:cNvGrpSpPr/>
          <p:nvPr/>
        </p:nvGrpSpPr>
        <p:grpSpPr>
          <a:xfrm>
            <a:off x="3167986" y="5907547"/>
            <a:ext cx="839068" cy="842782"/>
            <a:chOff x="3167986" y="5907547"/>
            <a:chExt cx="839068" cy="842782"/>
          </a:xfrm>
        </p:grpSpPr>
        <p:sp>
          <p:nvSpPr>
            <p:cNvPr id="62" name="Diamond 61"/>
            <p:cNvSpPr/>
            <p:nvPr/>
          </p:nvSpPr>
          <p:spPr>
            <a:xfrm>
              <a:off x="3167986" y="5907547"/>
              <a:ext cx="839068" cy="842782"/>
            </a:xfrm>
            <a:prstGeom prst="diamond">
              <a:avLst/>
            </a:prstGeom>
            <a:gradFill rotWithShape="1">
              <a:gsLst>
                <a:gs pos="0">
                  <a:schemeClr val="accent1">
                    <a:lumMod val="50000"/>
                  </a:schemeClr>
                </a:gs>
                <a:gs pos="80000">
                  <a:schemeClr val="accent1">
                    <a:lumMod val="75000"/>
                  </a:schemeClr>
                </a:gs>
                <a:gs pos="100000">
                  <a:schemeClr val="accent1">
                    <a:lumMod val="75000"/>
                  </a:schemeClr>
                </a:gs>
              </a:gsLst>
              <a:lin ang="16200000" scaled="0"/>
            </a:gradFill>
            <a:ln w="9525" cap="flat" cmpd="sng" algn="ctr">
              <a:solidFill>
                <a:srgbClr val="003300"/>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GB"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64" name="TextBox 63"/>
            <p:cNvSpPr txBox="1"/>
            <p:nvPr/>
          </p:nvSpPr>
          <p:spPr>
            <a:xfrm>
              <a:off x="3379771" y="6028782"/>
              <a:ext cx="415498" cy="584775"/>
            </a:xfrm>
            <a:prstGeom prst="rect">
              <a:avLst/>
            </a:prstGeom>
            <a:noFill/>
          </p:spPr>
          <p:txBody>
            <a:bodyPr wrap="none" rtlCol="0">
              <a:spAutoFit/>
            </a:bodyPr>
            <a:lstStyle/>
            <a:p>
              <a:r>
                <a:rPr lang="en-GB" sz="3200" b="1" dirty="0" smtClean="0">
                  <a:solidFill>
                    <a:schemeClr val="bg1"/>
                  </a:solidFill>
                </a:rPr>
                <a:t>B</a:t>
              </a:r>
              <a:endParaRPr lang="en-GB" sz="3200" b="1" dirty="0">
                <a:solidFill>
                  <a:schemeClr val="bg1"/>
                </a:solidFill>
              </a:endParaRPr>
            </a:p>
          </p:txBody>
        </p:sp>
      </p:grpSp>
      <p:sp>
        <p:nvSpPr>
          <p:cNvPr id="79" name="Rectangle 78"/>
          <p:cNvSpPr/>
          <p:nvPr/>
        </p:nvSpPr>
        <p:spPr>
          <a:xfrm>
            <a:off x="3660575" y="5710387"/>
            <a:ext cx="510076" cy="369332"/>
          </a:xfrm>
          <a:prstGeom prst="rect">
            <a:avLst/>
          </a:prstGeom>
        </p:spPr>
        <p:txBody>
          <a:bodyPr wrap="none">
            <a:spAutoFit/>
          </a:bodyPr>
          <a:lstStyle/>
          <a:p>
            <a:pPr fontAlgn="auto">
              <a:spcBef>
                <a:spcPts val="0"/>
              </a:spcBef>
              <a:spcAft>
                <a:spcPts val="1200"/>
              </a:spcAft>
              <a:defRPr/>
            </a:pPr>
            <a:r>
              <a:rPr lang="en-GB" b="1" i="1" kern="0" dirty="0" smtClean="0">
                <a:solidFill>
                  <a:schemeClr val="accent1">
                    <a:lumMod val="75000"/>
                  </a:schemeClr>
                </a:solidFill>
                <a:ea typeface="Times New Roman"/>
              </a:rPr>
              <a:t>Yes</a:t>
            </a:r>
            <a:endParaRPr lang="en-GB" b="1" i="1" kern="0" dirty="0">
              <a:solidFill>
                <a:schemeClr val="accent1">
                  <a:lumMod val="75000"/>
                </a:schemeClr>
              </a:solidFill>
              <a:ea typeface="Times New Roman"/>
            </a:endParaRPr>
          </a:p>
        </p:txBody>
      </p:sp>
      <p:grpSp>
        <p:nvGrpSpPr>
          <p:cNvPr id="36" name="Group 35"/>
          <p:cNvGrpSpPr/>
          <p:nvPr/>
        </p:nvGrpSpPr>
        <p:grpSpPr>
          <a:xfrm>
            <a:off x="2615471" y="4925221"/>
            <a:ext cx="1944088" cy="645184"/>
            <a:chOff x="3699038" y="2835121"/>
            <a:chExt cx="1568997" cy="645184"/>
          </a:xfrm>
        </p:grpSpPr>
        <p:sp>
          <p:nvSpPr>
            <p:cNvPr id="37" name="Rectangle 36"/>
            <p:cNvSpPr/>
            <p:nvPr/>
          </p:nvSpPr>
          <p:spPr bwMode="auto">
            <a:xfrm>
              <a:off x="3699038" y="2835121"/>
              <a:ext cx="1568997"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r>
                <a:rPr lang="en-GB" sz="1000" kern="0" dirty="0" err="1">
                  <a:solidFill>
                    <a:sysClr val="windowText" lastClr="000000"/>
                  </a:solidFill>
                </a:rPr>
                <a:t>ComplexSamplingMeasurement</a:t>
              </a:r>
              <a:endParaRPr lang="en-GB" sz="1000" kern="0" dirty="0">
                <a:solidFill>
                  <a:sysClr val="windowText" lastClr="000000"/>
                </a:solidFill>
              </a:endParaRPr>
            </a:p>
          </p:txBody>
        </p:sp>
        <p:sp>
          <p:nvSpPr>
            <p:cNvPr id="38" name="Rectangle 37"/>
            <p:cNvSpPr/>
            <p:nvPr/>
          </p:nvSpPr>
          <p:spPr bwMode="auto">
            <a:xfrm>
              <a:off x="3699039" y="3287729"/>
              <a:ext cx="1568996" cy="192576"/>
            </a:xfrm>
            <a:prstGeom prst="rect">
              <a:avLst/>
            </a:prstGeom>
            <a:no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cxnSp>
        <p:nvCxnSpPr>
          <p:cNvPr id="74" name="Straight Arrow Connector 73"/>
          <p:cNvCxnSpPr>
            <a:stCxn id="62" idx="0"/>
            <a:endCxn id="37" idx="2"/>
          </p:cNvCxnSpPr>
          <p:nvPr/>
        </p:nvCxnSpPr>
        <p:spPr>
          <a:xfrm flipH="1" flipV="1">
            <a:off x="3587515" y="5570405"/>
            <a:ext cx="5" cy="337142"/>
          </a:xfrm>
          <a:prstGeom prst="straightConnector1">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1"/>
            <a:endCxn id="62" idx="3"/>
          </p:cNvCxnSpPr>
          <p:nvPr/>
        </p:nvCxnSpPr>
        <p:spPr>
          <a:xfrm flipH="1">
            <a:off x="4007054" y="6321170"/>
            <a:ext cx="1616919" cy="7768"/>
          </a:xfrm>
          <a:prstGeom prst="straightConnector1">
            <a:avLst/>
          </a:prstGeom>
          <a:ln w="3810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4987860" y="2679968"/>
            <a:ext cx="3928790" cy="2923877"/>
          </a:xfrm>
          <a:prstGeom prst="rect">
            <a:avLst/>
          </a:prstGeom>
        </p:spPr>
        <p:txBody>
          <a:bodyPr wrap="square">
            <a:spAutoFit/>
          </a:bodyPr>
          <a:lstStyle/>
          <a:p>
            <a:pPr algn="r" fontAlgn="auto">
              <a:spcBef>
                <a:spcPts val="0"/>
              </a:spcBef>
              <a:spcAft>
                <a:spcPts val="1200"/>
              </a:spcAft>
              <a:defRPr/>
            </a:pPr>
            <a:r>
              <a:rPr lang="en-GB" i="1" kern="0" dirty="0" smtClean="0">
                <a:solidFill>
                  <a:srgbClr val="595959"/>
                </a:solidFill>
                <a:latin typeface="+mn-lt"/>
                <a:ea typeface="Times New Roman"/>
                <a:cs typeface="+mn-cs"/>
              </a:rPr>
              <a:t>METAR observation results:</a:t>
            </a:r>
          </a:p>
          <a:p>
            <a:pPr marL="342900" indent="-342900" algn="r" fontAlgn="auto">
              <a:spcBef>
                <a:spcPts val="0"/>
              </a:spcBef>
              <a:spcAft>
                <a:spcPts val="1200"/>
              </a:spcAft>
              <a:buFont typeface="+mj-lt"/>
              <a:buAutoNum type="alphaUcPeriod"/>
              <a:defRPr/>
            </a:pPr>
            <a:r>
              <a:rPr lang="en-GB" i="1" kern="0" dirty="0" smtClean="0">
                <a:solidFill>
                  <a:srgbClr val="595959"/>
                </a:solidFill>
                <a:latin typeface="+mn-lt"/>
                <a:ea typeface="Times New Roman"/>
                <a:cs typeface="+mn-cs"/>
              </a:rPr>
              <a:t>_DO NOT_ vary in time or space – instantaneous observation at fixed location; and</a:t>
            </a:r>
          </a:p>
          <a:p>
            <a:pPr marL="342900" indent="-342900" algn="r" fontAlgn="auto">
              <a:spcBef>
                <a:spcPts val="0"/>
              </a:spcBef>
              <a:spcAft>
                <a:spcPts val="1200"/>
              </a:spcAft>
              <a:buFont typeface="+mj-lt"/>
              <a:buAutoNum type="alphaUcPeriod"/>
              <a:defRPr/>
            </a:pPr>
            <a:r>
              <a:rPr lang="en-GB" i="1" kern="0" dirty="0" smtClean="0">
                <a:solidFill>
                  <a:srgbClr val="595959"/>
                </a:solidFill>
                <a:latin typeface="+mn-lt"/>
                <a:ea typeface="Times New Roman"/>
                <a:cs typeface="+mn-cs"/>
              </a:rPr>
              <a:t>_DO_ describe multiple physical properties (count = 27!)</a:t>
            </a:r>
          </a:p>
          <a:p>
            <a:pPr algn="r" fontAlgn="auto">
              <a:spcBef>
                <a:spcPts val="0"/>
              </a:spcBef>
              <a:spcAft>
                <a:spcPts val="1200"/>
              </a:spcAft>
              <a:defRPr/>
            </a:pPr>
            <a:r>
              <a:rPr lang="en-GB" i="1" kern="0" dirty="0" smtClean="0">
                <a:solidFill>
                  <a:srgbClr val="595959"/>
                </a:solidFill>
                <a:latin typeface="+mn-lt"/>
                <a:ea typeface="Times New Roman"/>
                <a:cs typeface="+mn-cs"/>
              </a:rPr>
              <a:t>… use </a:t>
            </a:r>
            <a:r>
              <a:rPr lang="en-GB" i="1" kern="0" dirty="0" err="1" smtClean="0">
                <a:solidFill>
                  <a:srgbClr val="595959"/>
                </a:solidFill>
                <a:latin typeface="+mn-lt"/>
                <a:ea typeface="Times New Roman"/>
                <a:cs typeface="+mn-cs"/>
              </a:rPr>
              <a:t>ComplexSamplingMeasurement</a:t>
            </a:r>
            <a:endParaRPr lang="en-GB" i="1" kern="0" dirty="0" smtClean="0">
              <a:solidFill>
                <a:srgbClr val="595959"/>
              </a:solidFill>
              <a:latin typeface="+mn-lt"/>
              <a:ea typeface="Times New Roman"/>
              <a:cs typeface="+mn-cs"/>
            </a:endParaRPr>
          </a:p>
          <a:p>
            <a:pPr marL="342900" indent="-342900" algn="r" fontAlgn="auto">
              <a:spcBef>
                <a:spcPts val="0"/>
              </a:spcBef>
              <a:spcAft>
                <a:spcPts val="1200"/>
              </a:spcAft>
              <a:buFont typeface="+mj-lt"/>
              <a:buAutoNum type="alphaUcPeriod"/>
              <a:defRPr/>
            </a:pPr>
            <a:endParaRPr lang="en-GB" i="1" kern="0" dirty="0">
              <a:solidFill>
                <a:srgbClr val="595959"/>
              </a:solidFill>
              <a:latin typeface="+mn-lt"/>
              <a:ea typeface="Times New Roman"/>
              <a:cs typeface="+mn-cs"/>
            </a:endParaRPr>
          </a:p>
        </p:txBody>
      </p:sp>
      <p:grpSp>
        <p:nvGrpSpPr>
          <p:cNvPr id="65" name="Group 64"/>
          <p:cNvGrpSpPr/>
          <p:nvPr/>
        </p:nvGrpSpPr>
        <p:grpSpPr>
          <a:xfrm>
            <a:off x="257065" y="2580750"/>
            <a:ext cx="4294665" cy="906948"/>
            <a:chOff x="196876" y="4004340"/>
            <a:chExt cx="7667625" cy="161925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76" y="4004340"/>
              <a:ext cx="76676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1586" t="61033" r="18198" b="12556"/>
            <a:stretch/>
          </p:blipFill>
          <p:spPr bwMode="auto">
            <a:xfrm>
              <a:off x="6170372" y="4985071"/>
              <a:ext cx="1550094" cy="42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 name="Rectangle 59"/>
          <p:cNvSpPr/>
          <p:nvPr/>
        </p:nvSpPr>
        <p:spPr>
          <a:xfrm>
            <a:off x="3332394" y="2906636"/>
            <a:ext cx="1270796" cy="523220"/>
          </a:xfrm>
          <a:prstGeom prst="rect">
            <a:avLst/>
          </a:prstGeom>
          <a:noFill/>
        </p:spPr>
        <p:txBody>
          <a:bodyPr wrap="non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IWXXM</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4682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C9B7A4-71B1-4A39-AFAE-EE49926846E8}" type="slidenum">
              <a:rPr lang="en-GB"/>
              <a:pPr>
                <a:defRPr/>
              </a:pPr>
              <a:t>2</a:t>
            </a:fld>
            <a:endParaRPr lang="en-GB"/>
          </a:p>
        </p:txBody>
      </p:sp>
      <p:sp>
        <p:nvSpPr>
          <p:cNvPr id="3174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smtClean="0">
                <a:solidFill>
                  <a:srgbClr val="000000"/>
                </a:solidFill>
                <a:latin typeface="Arial" pitchFamily="34" charset="0"/>
                <a:ea typeface="ＭＳ Ｐゴシック" pitchFamily="34" charset="-128"/>
              </a:rPr>
              <a:t>Agenda</a:t>
            </a:r>
            <a:endParaRPr lang="en-GB" sz="2400" dirty="0">
              <a:solidFill>
                <a:srgbClr val="000000"/>
              </a:solidFill>
              <a:latin typeface="Arial" pitchFamily="34" charset="0"/>
              <a:ea typeface="ＭＳ Ｐゴシック" pitchFamily="34" charset="-128"/>
            </a:endParaRPr>
          </a:p>
        </p:txBody>
      </p:sp>
      <p:sp>
        <p:nvSpPr>
          <p:cNvPr id="5" name="Rectangle 4"/>
          <p:cNvSpPr/>
          <p:nvPr/>
        </p:nvSpPr>
        <p:spPr>
          <a:xfrm>
            <a:off x="1462088" y="1068863"/>
            <a:ext cx="7488237" cy="5324535"/>
          </a:xfrm>
          <a:prstGeom prst="rect">
            <a:avLst/>
          </a:prstGeom>
          <a:ln>
            <a:noFill/>
          </a:ln>
        </p:spPr>
        <p:txBody>
          <a:bodyPr>
            <a:spAutoFit/>
          </a:bodyPr>
          <a:lstStyle/>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Session Objectives</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Overview of </a:t>
            </a:r>
            <a:r>
              <a:rPr lang="en-GB" sz="2000" i="1" kern="0" dirty="0" err="1" smtClean="0">
                <a:solidFill>
                  <a:srgbClr val="595959"/>
                </a:solidFill>
                <a:latin typeface="+mn-lt"/>
                <a:ea typeface="Times New Roman"/>
                <a:cs typeface="+mn-cs"/>
              </a:rPr>
              <a:t>AvXML</a:t>
            </a:r>
            <a:r>
              <a:rPr lang="en-GB" sz="2000" i="1" kern="0" dirty="0" smtClean="0">
                <a:solidFill>
                  <a:srgbClr val="595959"/>
                </a:solidFill>
                <a:latin typeface="+mn-lt"/>
                <a:ea typeface="Times New Roman"/>
                <a:cs typeface="+mn-cs"/>
              </a:rPr>
              <a:t> 1.0RC1 components</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Regulatory &amp; geographic information standards context</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Observations and measurements: a generic framework</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WMO METCE model</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OGC Observable Property Model</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ICAO Weather Information Exchange Model &amp; relationship with WMO METCE</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WMO Meteorological Basic Types model</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Publishing WMO code-tables as web-accessible resources</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Worked XML examples; METAR, VA SIGMET</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Questions &amp; answers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pPr>
                <a:defRPr/>
              </a:pPr>
              <a:t>20</a:t>
            </a:fld>
            <a:endParaRPr lang="en-GB"/>
          </a:p>
        </p:txBody>
      </p:sp>
      <p:sp>
        <p:nvSpPr>
          <p:cNvPr id="192"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smtClean="0">
                <a:solidFill>
                  <a:srgbClr val="000000"/>
                </a:solidFill>
                <a:latin typeface="Arial" pitchFamily="34" charset="0"/>
                <a:ea typeface="ＭＳ Ｐゴシック" pitchFamily="34" charset="-128"/>
              </a:rPr>
              <a:t>Common constraints applicable to all WMO METCE Observation types</a:t>
            </a:r>
            <a:endParaRPr lang="en-GB" sz="2800" dirty="0">
              <a:solidFill>
                <a:srgbClr val="000000"/>
              </a:solidFill>
              <a:latin typeface="Arial" pitchFamily="34" charset="0"/>
              <a:ea typeface="ＭＳ Ｐゴシック" pitchFamily="34" charset="-128"/>
            </a:endParaRPr>
          </a:p>
        </p:txBody>
      </p:sp>
      <p:grpSp>
        <p:nvGrpSpPr>
          <p:cNvPr id="247" name="Group 246"/>
          <p:cNvGrpSpPr/>
          <p:nvPr/>
        </p:nvGrpSpPr>
        <p:grpSpPr>
          <a:xfrm>
            <a:off x="196281" y="2672095"/>
            <a:ext cx="7633921" cy="3902080"/>
            <a:chOff x="196281" y="1915375"/>
            <a:chExt cx="7633921" cy="3902080"/>
          </a:xfrm>
        </p:grpSpPr>
        <p:grpSp>
          <p:nvGrpSpPr>
            <p:cNvPr id="194" name="Group 193"/>
            <p:cNvGrpSpPr/>
            <p:nvPr/>
          </p:nvGrpSpPr>
          <p:grpSpPr>
            <a:xfrm>
              <a:off x="2918421" y="4576992"/>
              <a:ext cx="4911781" cy="1198710"/>
              <a:chOff x="228567" y="4152180"/>
              <a:chExt cx="5660703" cy="1198710"/>
            </a:xfrm>
          </p:grpSpPr>
          <p:sp>
            <p:nvSpPr>
              <p:cNvPr id="199" name="Rectangle 198"/>
              <p:cNvSpPr/>
              <p:nvPr/>
            </p:nvSpPr>
            <p:spPr bwMode="auto">
              <a:xfrm>
                <a:off x="228568" y="4325997"/>
                <a:ext cx="5660702" cy="102489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200" name="Rectangle 199"/>
              <p:cNvSpPr/>
              <p:nvPr/>
            </p:nvSpPr>
            <p:spPr bwMode="auto">
              <a:xfrm>
                <a:off x="228567" y="4152180"/>
                <a:ext cx="1105719"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WMO METCE</a:t>
                </a:r>
                <a:endParaRPr lang="en-GB" sz="1000" kern="0" dirty="0">
                  <a:solidFill>
                    <a:sysClr val="windowText" lastClr="000000"/>
                  </a:solidFill>
                </a:endParaRPr>
              </a:p>
            </p:txBody>
          </p:sp>
        </p:grpSp>
        <p:grpSp>
          <p:nvGrpSpPr>
            <p:cNvPr id="170" name="Group 169"/>
            <p:cNvGrpSpPr/>
            <p:nvPr/>
          </p:nvGrpSpPr>
          <p:grpSpPr>
            <a:xfrm>
              <a:off x="3298625" y="3020592"/>
              <a:ext cx="1944088" cy="645184"/>
              <a:chOff x="3699038" y="2224420"/>
              <a:chExt cx="1568997" cy="645184"/>
            </a:xfrm>
          </p:grpSpPr>
          <p:sp>
            <p:nvSpPr>
              <p:cNvPr id="189" name="Rectangle 188"/>
              <p:cNvSpPr/>
              <p:nvPr/>
            </p:nvSpPr>
            <p:spPr bwMode="auto">
              <a:xfrm>
                <a:off x="3699038" y="2224420"/>
                <a:ext cx="1568997"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OM_ComplexObservation</a:t>
                </a:r>
                <a:endParaRPr lang="en-GB" sz="1000" kern="0" dirty="0">
                  <a:solidFill>
                    <a:sysClr val="windowText" lastClr="000000"/>
                  </a:solidFill>
                </a:endParaRPr>
              </a:p>
            </p:txBody>
          </p:sp>
          <p:sp>
            <p:nvSpPr>
              <p:cNvPr id="190" name="Rectangle 189"/>
              <p:cNvSpPr/>
              <p:nvPr/>
            </p:nvSpPr>
            <p:spPr bwMode="auto">
              <a:xfrm>
                <a:off x="3699039" y="2677028"/>
                <a:ext cx="1568996" cy="19257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171" name="TextBox 170"/>
            <p:cNvSpPr txBox="1"/>
            <p:nvPr/>
          </p:nvSpPr>
          <p:spPr bwMode="auto">
            <a:xfrm>
              <a:off x="3298621" y="3679469"/>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cxnSp>
          <p:nvCxnSpPr>
            <p:cNvPr id="172" name="Straight Arrow Connector 16"/>
            <p:cNvCxnSpPr>
              <a:cxnSpLocks noChangeShapeType="1"/>
              <a:endCxn id="187" idx="0"/>
            </p:cNvCxnSpPr>
            <p:nvPr/>
          </p:nvCxnSpPr>
          <p:spPr bwMode="auto">
            <a:xfrm>
              <a:off x="5008721" y="3661974"/>
              <a:ext cx="0" cy="304259"/>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173" name="Group 172"/>
            <p:cNvGrpSpPr/>
            <p:nvPr/>
          </p:nvGrpSpPr>
          <p:grpSpPr>
            <a:xfrm>
              <a:off x="4567612" y="3966233"/>
              <a:ext cx="882217" cy="727607"/>
              <a:chOff x="2956535" y="223624"/>
              <a:chExt cx="882217" cy="727607"/>
            </a:xfrm>
          </p:grpSpPr>
          <p:grpSp>
            <p:nvGrpSpPr>
              <p:cNvPr id="185" name="Group 184"/>
              <p:cNvGrpSpPr/>
              <p:nvPr/>
            </p:nvGrpSpPr>
            <p:grpSpPr>
              <a:xfrm>
                <a:off x="2956535" y="223624"/>
                <a:ext cx="882217" cy="496775"/>
                <a:chOff x="3699038" y="2224419"/>
                <a:chExt cx="1568997" cy="496775"/>
              </a:xfrm>
            </p:grpSpPr>
            <p:sp>
              <p:nvSpPr>
                <p:cNvPr id="187" name="Rectangle 186"/>
                <p:cNvSpPr/>
                <p:nvPr/>
              </p:nvSpPr>
              <p:spPr bwMode="auto">
                <a:xfrm>
                  <a:off x="3699038" y="2224419"/>
                  <a:ext cx="1568997" cy="496775"/>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«Type»</a:t>
                  </a:r>
                </a:p>
                <a:p>
                  <a:pPr algn="ctr">
                    <a:defRPr/>
                  </a:pPr>
                  <a:r>
                    <a:rPr lang="en-GB" sz="1000" kern="0" dirty="0" smtClean="0">
                      <a:solidFill>
                        <a:sysClr val="windowText" lastClr="000000"/>
                      </a:solidFill>
                    </a:rPr>
                    <a:t>Record</a:t>
                  </a:r>
                  <a:endParaRPr lang="en-GB" sz="1000" kern="0" dirty="0">
                    <a:solidFill>
                      <a:sysClr val="windowText" lastClr="000000"/>
                    </a:solidFill>
                  </a:endParaRPr>
                </a:p>
              </p:txBody>
            </p:sp>
            <p:sp>
              <p:nvSpPr>
                <p:cNvPr id="188" name="Rectangle 187"/>
                <p:cNvSpPr/>
                <p:nvPr/>
              </p:nvSpPr>
              <p:spPr bwMode="auto">
                <a:xfrm>
                  <a:off x="3699040" y="2597516"/>
                  <a:ext cx="1568995"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186" name="TextBox 185"/>
              <p:cNvSpPr txBox="1"/>
              <p:nvPr/>
            </p:nvSpPr>
            <p:spPr bwMode="auto">
              <a:xfrm>
                <a:off x="2956536" y="720399"/>
                <a:ext cx="726481"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19103)</a:t>
                </a:r>
                <a:endParaRPr lang="en-GB" sz="900" i="1" kern="0" dirty="0">
                  <a:solidFill>
                    <a:schemeClr val="bg1">
                      <a:lumMod val="75000"/>
                    </a:schemeClr>
                  </a:solidFill>
                </a:endParaRPr>
              </a:p>
            </p:txBody>
          </p:sp>
        </p:grpSp>
        <p:sp>
          <p:nvSpPr>
            <p:cNvPr id="174" name="TextBox 173"/>
            <p:cNvSpPr txBox="1"/>
            <p:nvPr/>
          </p:nvSpPr>
          <p:spPr bwMode="auto">
            <a:xfrm>
              <a:off x="4999752" y="3773508"/>
              <a:ext cx="511679" cy="230832"/>
            </a:xfrm>
            <a:prstGeom prst="rect">
              <a:avLst/>
            </a:prstGeom>
            <a:noFill/>
          </p:spPr>
          <p:txBody>
            <a:bodyPr wrap="none">
              <a:spAutoFit/>
            </a:bodyPr>
            <a:lstStyle/>
            <a:p>
              <a:pPr>
                <a:defRPr/>
              </a:pPr>
              <a:r>
                <a:rPr lang="en-GB" sz="900" kern="0" dirty="0" smtClean="0">
                  <a:solidFill>
                    <a:sysClr val="windowText" lastClr="000000"/>
                  </a:solidFill>
                </a:rPr>
                <a:t>+result</a:t>
              </a:r>
              <a:endParaRPr lang="en-GB" sz="900" kern="0" dirty="0">
                <a:solidFill>
                  <a:sysClr val="windowText" lastClr="000000"/>
                </a:solidFill>
              </a:endParaRPr>
            </a:p>
          </p:txBody>
        </p:sp>
        <p:grpSp>
          <p:nvGrpSpPr>
            <p:cNvPr id="177" name="Group 176"/>
            <p:cNvGrpSpPr/>
            <p:nvPr/>
          </p:nvGrpSpPr>
          <p:grpSpPr>
            <a:xfrm>
              <a:off x="3298621" y="4925221"/>
              <a:ext cx="1944088" cy="645184"/>
              <a:chOff x="3699038" y="2835121"/>
              <a:chExt cx="1568997" cy="645184"/>
            </a:xfrm>
          </p:grpSpPr>
          <p:sp>
            <p:nvSpPr>
              <p:cNvPr id="181" name="Rectangle 180"/>
              <p:cNvSpPr/>
              <p:nvPr/>
            </p:nvSpPr>
            <p:spPr bwMode="auto">
              <a:xfrm>
                <a:off x="3699038" y="2835121"/>
                <a:ext cx="1568997"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r>
                  <a:rPr lang="en-GB" sz="1000" kern="0" dirty="0" err="1">
                    <a:solidFill>
                      <a:sysClr val="windowText" lastClr="000000"/>
                    </a:solidFill>
                  </a:rPr>
                  <a:t>ComplexSamplingMeasurement</a:t>
                </a:r>
                <a:endParaRPr lang="en-GB" sz="1000" kern="0" dirty="0">
                  <a:solidFill>
                    <a:sysClr val="windowText" lastClr="000000"/>
                  </a:solidFill>
                </a:endParaRPr>
              </a:p>
            </p:txBody>
          </p:sp>
          <p:sp>
            <p:nvSpPr>
              <p:cNvPr id="182" name="Rectangle 181"/>
              <p:cNvSpPr/>
              <p:nvPr/>
            </p:nvSpPr>
            <p:spPr bwMode="auto">
              <a:xfrm>
                <a:off x="3699039" y="3287729"/>
                <a:ext cx="1568996" cy="192576"/>
              </a:xfrm>
              <a:prstGeom prst="rect">
                <a:avLst/>
              </a:prstGeom>
              <a:no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cxnSp>
          <p:nvCxnSpPr>
            <p:cNvPr id="178" name="Straight Arrow Connector 16"/>
            <p:cNvCxnSpPr>
              <a:cxnSpLocks noChangeShapeType="1"/>
              <a:stCxn id="181" idx="0"/>
              <a:endCxn id="190" idx="2"/>
            </p:cNvCxnSpPr>
            <p:nvPr/>
          </p:nvCxnSpPr>
          <p:spPr bwMode="auto">
            <a:xfrm flipV="1">
              <a:off x="4270665" y="3665776"/>
              <a:ext cx="5" cy="1259445"/>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179" name="Isosceles Triangle 178"/>
            <p:cNvSpPr/>
            <p:nvPr/>
          </p:nvSpPr>
          <p:spPr>
            <a:xfrm>
              <a:off x="4175197" y="3668665"/>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grpSp>
          <p:nvGrpSpPr>
            <p:cNvPr id="201" name="Group 200"/>
            <p:cNvGrpSpPr/>
            <p:nvPr/>
          </p:nvGrpSpPr>
          <p:grpSpPr>
            <a:xfrm>
              <a:off x="6101287" y="4925221"/>
              <a:ext cx="1365880" cy="645184"/>
              <a:chOff x="3699038" y="2835121"/>
              <a:chExt cx="1568997" cy="645184"/>
            </a:xfrm>
            <a:solidFill>
              <a:schemeClr val="bg1"/>
            </a:solidFill>
          </p:grpSpPr>
          <p:sp>
            <p:nvSpPr>
              <p:cNvPr id="202" name="Rectangle 201"/>
              <p:cNvSpPr/>
              <p:nvPr/>
            </p:nvSpPr>
            <p:spPr bwMode="auto">
              <a:xfrm>
                <a:off x="3699038" y="2835121"/>
                <a:ext cx="1568997" cy="645184"/>
              </a:xfrm>
              <a:prstGeom prst="rect">
                <a:avLst/>
              </a:prstGeom>
              <a:grp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r>
                  <a:rPr lang="en-GB" sz="1000" kern="0" dirty="0" smtClean="0">
                    <a:solidFill>
                      <a:sysClr val="windowText" lastClr="000000"/>
                    </a:solidFill>
                  </a:rPr>
                  <a:t>Process</a:t>
                </a:r>
                <a:endParaRPr lang="en-GB" sz="1000" kern="0" dirty="0">
                  <a:solidFill>
                    <a:sysClr val="windowText" lastClr="000000"/>
                  </a:solidFill>
                </a:endParaRPr>
              </a:p>
            </p:txBody>
          </p:sp>
          <p:sp>
            <p:nvSpPr>
              <p:cNvPr id="203" name="Rectangle 202"/>
              <p:cNvSpPr/>
              <p:nvPr/>
            </p:nvSpPr>
            <p:spPr bwMode="auto">
              <a:xfrm>
                <a:off x="3699039" y="3287729"/>
                <a:ext cx="1568996" cy="192576"/>
              </a:xfrm>
              <a:prstGeom prst="rect">
                <a:avLst/>
              </a:prstGeom>
              <a:grp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cxnSp>
          <p:nvCxnSpPr>
            <p:cNvPr id="204" name="Straight Arrow Connector 16"/>
            <p:cNvCxnSpPr>
              <a:cxnSpLocks noChangeShapeType="1"/>
              <a:stCxn id="181" idx="3"/>
              <a:endCxn id="202" idx="1"/>
            </p:cNvCxnSpPr>
            <p:nvPr/>
          </p:nvCxnSpPr>
          <p:spPr bwMode="auto">
            <a:xfrm>
              <a:off x="5242709" y="5247813"/>
              <a:ext cx="858578"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05" name="TextBox 204"/>
            <p:cNvSpPr txBox="1"/>
            <p:nvPr/>
          </p:nvSpPr>
          <p:spPr bwMode="auto">
            <a:xfrm>
              <a:off x="5391612" y="5253237"/>
              <a:ext cx="729687" cy="230832"/>
            </a:xfrm>
            <a:prstGeom prst="rect">
              <a:avLst/>
            </a:prstGeom>
            <a:noFill/>
          </p:spPr>
          <p:txBody>
            <a:bodyPr wrap="none">
              <a:spAutoFit/>
            </a:bodyPr>
            <a:lstStyle/>
            <a:p>
              <a:pPr>
                <a:defRPr/>
              </a:pPr>
              <a:r>
                <a:rPr lang="en-GB" sz="900" kern="0" dirty="0" smtClean="0">
                  <a:solidFill>
                    <a:sysClr val="windowText" lastClr="000000"/>
                  </a:solidFill>
                </a:rPr>
                <a:t>+procedure</a:t>
              </a:r>
              <a:endParaRPr lang="en-GB" sz="900" kern="0" dirty="0">
                <a:solidFill>
                  <a:sysClr val="windowText" lastClr="000000"/>
                </a:solidFill>
              </a:endParaRPr>
            </a:p>
          </p:txBody>
        </p:sp>
        <p:grpSp>
          <p:nvGrpSpPr>
            <p:cNvPr id="208" name="Group 207"/>
            <p:cNvGrpSpPr/>
            <p:nvPr/>
          </p:nvGrpSpPr>
          <p:grpSpPr>
            <a:xfrm>
              <a:off x="3298621" y="1915375"/>
              <a:ext cx="1944088" cy="645184"/>
              <a:chOff x="3699038" y="2224420"/>
              <a:chExt cx="1568997" cy="645184"/>
            </a:xfrm>
          </p:grpSpPr>
          <p:sp>
            <p:nvSpPr>
              <p:cNvPr id="209" name="Rectangle 208"/>
              <p:cNvSpPr/>
              <p:nvPr/>
            </p:nvSpPr>
            <p:spPr bwMode="auto">
              <a:xfrm>
                <a:off x="3699038" y="2224420"/>
                <a:ext cx="1568997"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OM_Observation</a:t>
                </a:r>
                <a:endParaRPr lang="en-GB" sz="1000" kern="0" dirty="0">
                  <a:solidFill>
                    <a:sysClr val="windowText" lastClr="000000"/>
                  </a:solidFill>
                </a:endParaRPr>
              </a:p>
            </p:txBody>
          </p:sp>
          <p:sp>
            <p:nvSpPr>
              <p:cNvPr id="210" name="Rectangle 209"/>
              <p:cNvSpPr/>
              <p:nvPr/>
            </p:nvSpPr>
            <p:spPr bwMode="auto">
              <a:xfrm>
                <a:off x="3699039" y="2677028"/>
                <a:ext cx="1568996" cy="19257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211" name="TextBox 210"/>
            <p:cNvSpPr txBox="1"/>
            <p:nvPr/>
          </p:nvSpPr>
          <p:spPr bwMode="auto">
            <a:xfrm>
              <a:off x="3298617" y="2574278"/>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cxnSp>
          <p:nvCxnSpPr>
            <p:cNvPr id="212" name="Straight Arrow Connector 16"/>
            <p:cNvCxnSpPr>
              <a:cxnSpLocks noChangeShapeType="1"/>
              <a:stCxn id="189" idx="0"/>
              <a:endCxn id="210" idx="2"/>
            </p:cNvCxnSpPr>
            <p:nvPr/>
          </p:nvCxnSpPr>
          <p:spPr bwMode="auto">
            <a:xfrm flipH="1" flipV="1">
              <a:off x="4270666" y="2560559"/>
              <a:ext cx="3" cy="460033"/>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213" name="Isosceles Triangle 212"/>
            <p:cNvSpPr/>
            <p:nvPr/>
          </p:nvSpPr>
          <p:spPr>
            <a:xfrm>
              <a:off x="4175193" y="2563474"/>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grpSp>
          <p:nvGrpSpPr>
            <p:cNvPr id="215" name="Group 214"/>
            <p:cNvGrpSpPr/>
            <p:nvPr/>
          </p:nvGrpSpPr>
          <p:grpSpPr>
            <a:xfrm>
              <a:off x="6101287" y="1915375"/>
              <a:ext cx="1365880" cy="645184"/>
              <a:chOff x="3699038" y="2835121"/>
              <a:chExt cx="1568997" cy="645184"/>
            </a:xfrm>
            <a:solidFill>
              <a:schemeClr val="bg1"/>
            </a:solidFill>
          </p:grpSpPr>
          <p:sp>
            <p:nvSpPr>
              <p:cNvPr id="216" name="Rectangle 215"/>
              <p:cNvSpPr/>
              <p:nvPr/>
            </p:nvSpPr>
            <p:spPr bwMode="auto">
              <a:xfrm>
                <a:off x="3699038" y="2835121"/>
                <a:ext cx="1568997" cy="645184"/>
              </a:xfrm>
              <a:prstGeom prst="rect">
                <a:avLst/>
              </a:prstGeom>
              <a:grp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r>
                  <a:rPr lang="en-GB" sz="1000" i="1" kern="0" dirty="0" smtClean="0">
                    <a:solidFill>
                      <a:sysClr val="windowText" lastClr="000000"/>
                    </a:solidFill>
                  </a:rPr>
                  <a:t>Process</a:t>
                </a:r>
                <a:endParaRPr lang="en-GB" sz="1000" i="1" kern="0" dirty="0">
                  <a:solidFill>
                    <a:sysClr val="windowText" lastClr="000000"/>
                  </a:solidFill>
                </a:endParaRPr>
              </a:p>
            </p:txBody>
          </p:sp>
          <p:sp>
            <p:nvSpPr>
              <p:cNvPr id="217" name="Rectangle 216"/>
              <p:cNvSpPr/>
              <p:nvPr/>
            </p:nvSpPr>
            <p:spPr bwMode="auto">
              <a:xfrm>
                <a:off x="3699039" y="3287729"/>
                <a:ext cx="1568996" cy="192576"/>
              </a:xfrm>
              <a:prstGeom prst="rect">
                <a:avLst/>
              </a:prstGeom>
              <a:grp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cxnSp>
          <p:nvCxnSpPr>
            <p:cNvPr id="218" name="Straight Arrow Connector 16"/>
            <p:cNvCxnSpPr>
              <a:cxnSpLocks noChangeShapeType="1"/>
              <a:stCxn id="209" idx="3"/>
              <a:endCxn id="216" idx="1"/>
            </p:cNvCxnSpPr>
            <p:nvPr/>
          </p:nvCxnSpPr>
          <p:spPr bwMode="auto">
            <a:xfrm>
              <a:off x="5242709" y="2237967"/>
              <a:ext cx="858578"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19" name="TextBox 218"/>
            <p:cNvSpPr txBox="1"/>
            <p:nvPr/>
          </p:nvSpPr>
          <p:spPr bwMode="auto">
            <a:xfrm>
              <a:off x="5391612" y="2243365"/>
              <a:ext cx="729687" cy="230832"/>
            </a:xfrm>
            <a:prstGeom prst="rect">
              <a:avLst/>
            </a:prstGeom>
            <a:noFill/>
          </p:spPr>
          <p:txBody>
            <a:bodyPr wrap="none">
              <a:spAutoFit/>
            </a:bodyPr>
            <a:lstStyle/>
            <a:p>
              <a:pPr>
                <a:defRPr/>
              </a:pPr>
              <a:r>
                <a:rPr lang="en-GB" sz="900" kern="0" dirty="0" smtClean="0">
                  <a:solidFill>
                    <a:sysClr val="windowText" lastClr="000000"/>
                  </a:solidFill>
                </a:rPr>
                <a:t>+procedure</a:t>
              </a:r>
              <a:endParaRPr lang="en-GB" sz="900" kern="0" dirty="0">
                <a:solidFill>
                  <a:sysClr val="windowText" lastClr="000000"/>
                </a:solidFill>
              </a:endParaRPr>
            </a:p>
          </p:txBody>
        </p:sp>
        <p:cxnSp>
          <p:nvCxnSpPr>
            <p:cNvPr id="221" name="Straight Arrow Connector 16"/>
            <p:cNvCxnSpPr>
              <a:cxnSpLocks noChangeShapeType="1"/>
              <a:stCxn id="202" idx="0"/>
              <a:endCxn id="217" idx="2"/>
            </p:cNvCxnSpPr>
            <p:nvPr/>
          </p:nvCxnSpPr>
          <p:spPr bwMode="auto">
            <a:xfrm flipV="1">
              <a:off x="6784227" y="2560559"/>
              <a:ext cx="1" cy="2364662"/>
            </a:xfrm>
            <a:prstGeom prst="straightConnector1">
              <a:avLst/>
            </a:prstGeom>
            <a:noFill/>
            <a:ln w="9525" algn="ctr">
              <a:solidFill>
                <a:srgbClr val="000000"/>
              </a:solidFill>
              <a:round/>
              <a:headEnd/>
              <a:tailEnd type="none" w="med" len="med"/>
            </a:ln>
            <a:extLst>
              <a:ext uri="{909E8E84-426E-40DD-AFC4-6F175D3DCCD1}">
                <a14:hiddenFill xmlns:a14="http://schemas.microsoft.com/office/drawing/2010/main">
                  <a:noFill/>
                </a14:hiddenFill>
              </a:ext>
            </a:extLst>
          </p:spPr>
        </p:cxnSp>
        <p:sp>
          <p:nvSpPr>
            <p:cNvPr id="224" name="Isosceles Triangle 223"/>
            <p:cNvSpPr/>
            <p:nvPr/>
          </p:nvSpPr>
          <p:spPr>
            <a:xfrm>
              <a:off x="6688759" y="2584687"/>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sp>
          <p:nvSpPr>
            <p:cNvPr id="225" name="TextBox 224"/>
            <p:cNvSpPr txBox="1"/>
            <p:nvPr/>
          </p:nvSpPr>
          <p:spPr bwMode="auto">
            <a:xfrm>
              <a:off x="6048738" y="2573516"/>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grpSp>
          <p:nvGrpSpPr>
            <p:cNvPr id="226" name="Group 225"/>
            <p:cNvGrpSpPr/>
            <p:nvPr/>
          </p:nvGrpSpPr>
          <p:grpSpPr>
            <a:xfrm>
              <a:off x="485648" y="1915375"/>
              <a:ext cx="1365880" cy="645184"/>
              <a:chOff x="3699038" y="2835121"/>
              <a:chExt cx="1568997" cy="645184"/>
            </a:xfrm>
            <a:solidFill>
              <a:schemeClr val="bg1"/>
            </a:solidFill>
          </p:grpSpPr>
          <p:sp>
            <p:nvSpPr>
              <p:cNvPr id="227" name="Rectangle 226"/>
              <p:cNvSpPr/>
              <p:nvPr/>
            </p:nvSpPr>
            <p:spPr bwMode="auto">
              <a:xfrm>
                <a:off x="3699038" y="2835121"/>
                <a:ext cx="1568997" cy="645184"/>
              </a:xfrm>
              <a:prstGeom prst="rect">
                <a:avLst/>
              </a:prstGeom>
              <a:grp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a:t>
                </a:r>
                <a:r>
                  <a:rPr lang="en-GB" sz="1000" kern="0" dirty="0" err="1">
                    <a:solidFill>
                      <a:sysClr val="windowText" lastClr="000000"/>
                    </a:solidFill>
                  </a:rPr>
                  <a:t>FeatureType</a:t>
                </a:r>
                <a:r>
                  <a:rPr lang="en-GB" sz="1000" kern="0" dirty="0">
                    <a:solidFill>
                      <a:sysClr val="windowText" lastClr="000000"/>
                    </a:solidFill>
                  </a:rPr>
                  <a:t>»</a:t>
                </a:r>
              </a:p>
              <a:p>
                <a:pPr algn="ctr"/>
                <a:r>
                  <a:rPr lang="en-GB" sz="1000" i="1" kern="0" dirty="0" err="1" smtClean="0">
                    <a:solidFill>
                      <a:sysClr val="windowText" lastClr="000000"/>
                    </a:solidFill>
                  </a:rPr>
                  <a:t>GFI_FeatureType</a:t>
                </a:r>
                <a:endParaRPr lang="en-GB" sz="1000" i="1" kern="0" dirty="0">
                  <a:solidFill>
                    <a:sysClr val="windowText" lastClr="000000"/>
                  </a:solidFill>
                </a:endParaRPr>
              </a:p>
            </p:txBody>
          </p:sp>
          <p:sp>
            <p:nvSpPr>
              <p:cNvPr id="228" name="Rectangle 227"/>
              <p:cNvSpPr/>
              <p:nvPr/>
            </p:nvSpPr>
            <p:spPr bwMode="auto">
              <a:xfrm>
                <a:off x="3699039" y="3287729"/>
                <a:ext cx="1568996" cy="192576"/>
              </a:xfrm>
              <a:prstGeom prst="rect">
                <a:avLst/>
              </a:prstGeom>
              <a:grp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sp>
          <p:nvSpPr>
            <p:cNvPr id="229" name="TextBox 228"/>
            <p:cNvSpPr txBox="1"/>
            <p:nvPr/>
          </p:nvSpPr>
          <p:spPr bwMode="auto">
            <a:xfrm>
              <a:off x="1881455" y="2243365"/>
              <a:ext cx="1066318"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featureOfInterest</a:t>
              </a:r>
              <a:endParaRPr lang="en-GB" sz="900" kern="0" dirty="0">
                <a:solidFill>
                  <a:sysClr val="windowText" lastClr="000000"/>
                </a:solidFill>
              </a:endParaRPr>
            </a:p>
          </p:txBody>
        </p:sp>
        <p:cxnSp>
          <p:nvCxnSpPr>
            <p:cNvPr id="230" name="Straight Arrow Connector 16"/>
            <p:cNvCxnSpPr>
              <a:cxnSpLocks noChangeShapeType="1"/>
              <a:stCxn id="209" idx="1"/>
              <a:endCxn id="227" idx="3"/>
            </p:cNvCxnSpPr>
            <p:nvPr/>
          </p:nvCxnSpPr>
          <p:spPr bwMode="auto">
            <a:xfrm flipH="1">
              <a:off x="1851528" y="2237967"/>
              <a:ext cx="1447093"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33" name="TextBox 232"/>
            <p:cNvSpPr txBox="1"/>
            <p:nvPr/>
          </p:nvSpPr>
          <p:spPr bwMode="auto">
            <a:xfrm>
              <a:off x="408711" y="2559743"/>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grpSp>
          <p:nvGrpSpPr>
            <p:cNvPr id="234" name="Group 233"/>
            <p:cNvGrpSpPr/>
            <p:nvPr/>
          </p:nvGrpSpPr>
          <p:grpSpPr>
            <a:xfrm>
              <a:off x="196281" y="4924069"/>
              <a:ext cx="1944088" cy="645184"/>
              <a:chOff x="3699038" y="2224420"/>
              <a:chExt cx="1568997" cy="645184"/>
            </a:xfrm>
          </p:grpSpPr>
          <p:sp>
            <p:nvSpPr>
              <p:cNvPr id="235" name="Rectangle 234"/>
              <p:cNvSpPr/>
              <p:nvPr/>
            </p:nvSpPr>
            <p:spPr bwMode="auto">
              <a:xfrm>
                <a:off x="3699038" y="2224420"/>
                <a:ext cx="1568997"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FeatureType</a:t>
                </a:r>
                <a:r>
                  <a:rPr lang="en-GB" sz="1000" kern="0" dirty="0" smtClean="0">
                    <a:solidFill>
                      <a:sysClr val="windowText" lastClr="000000"/>
                    </a:solidFill>
                  </a:rPr>
                  <a:t>»</a:t>
                </a:r>
              </a:p>
              <a:p>
                <a:pPr algn="ctr">
                  <a:defRPr/>
                </a:pPr>
                <a:r>
                  <a:rPr lang="en-GB" sz="1000" kern="0" dirty="0" err="1" smtClean="0">
                    <a:solidFill>
                      <a:sysClr val="windowText" lastClr="000000"/>
                    </a:solidFill>
                  </a:rPr>
                  <a:t>SF_SpatialSamplingFeature</a:t>
                </a:r>
                <a:endParaRPr lang="en-GB" sz="1000" kern="0" dirty="0">
                  <a:solidFill>
                    <a:sysClr val="windowText" lastClr="000000"/>
                  </a:solidFill>
                </a:endParaRPr>
              </a:p>
            </p:txBody>
          </p:sp>
          <p:sp>
            <p:nvSpPr>
              <p:cNvPr id="236" name="Rectangle 235"/>
              <p:cNvSpPr/>
              <p:nvPr/>
            </p:nvSpPr>
            <p:spPr bwMode="auto">
              <a:xfrm>
                <a:off x="3699039" y="2677028"/>
                <a:ext cx="1568996" cy="192576"/>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cxnSp>
          <p:nvCxnSpPr>
            <p:cNvPr id="237" name="Straight Arrow Connector 16"/>
            <p:cNvCxnSpPr>
              <a:cxnSpLocks noChangeShapeType="1"/>
              <a:stCxn id="235" idx="0"/>
              <a:endCxn id="227" idx="2"/>
            </p:cNvCxnSpPr>
            <p:nvPr/>
          </p:nvCxnSpPr>
          <p:spPr bwMode="auto">
            <a:xfrm flipV="1">
              <a:off x="1168325" y="2560559"/>
              <a:ext cx="263" cy="2363510"/>
            </a:xfrm>
            <a:prstGeom prst="straightConnector1">
              <a:avLst/>
            </a:prstGeom>
            <a:noFill/>
            <a:ln w="9525" algn="ctr">
              <a:solidFill>
                <a:srgbClr val="000000"/>
              </a:solidFill>
              <a:prstDash val="dash"/>
              <a:round/>
              <a:headEnd/>
              <a:tailEnd type="none" w="med" len="med"/>
            </a:ln>
            <a:extLst>
              <a:ext uri="{909E8E84-426E-40DD-AFC4-6F175D3DCCD1}">
                <a14:hiddenFill xmlns:a14="http://schemas.microsoft.com/office/drawing/2010/main">
                  <a:noFill/>
                </a14:hiddenFill>
              </a:ext>
            </a:extLst>
          </p:spPr>
        </p:cxnSp>
        <p:sp>
          <p:nvSpPr>
            <p:cNvPr id="240" name="Isosceles Triangle 239"/>
            <p:cNvSpPr/>
            <p:nvPr/>
          </p:nvSpPr>
          <p:spPr>
            <a:xfrm>
              <a:off x="1073120" y="2584687"/>
              <a:ext cx="190936" cy="252440"/>
            </a:xfrm>
            <a:prstGeom prst="triangle">
              <a:avLst/>
            </a:prstGeom>
            <a:solidFill>
              <a:sysClr val="window" lastClr="FFFFFF"/>
            </a:solidFill>
            <a:ln w="9525" cap="flat" cmpd="sng" algn="ctr">
              <a:solidFill>
                <a:sysClr val="windowText" lastClr="000000"/>
              </a:solidFill>
              <a:prstDash val="solid"/>
            </a:ln>
            <a:effectLst/>
          </p:spPr>
          <p:txBody>
            <a:bodyPr anchor="ctr" anchorCtr="0"/>
            <a:lstStyle/>
            <a:p>
              <a:pPr algn="ctr"/>
              <a:endParaRPr lang="en-GB" sz="1000" u="sng" kern="0">
                <a:solidFill>
                  <a:sysClr val="windowText" lastClr="000000"/>
                </a:solidFill>
              </a:endParaRPr>
            </a:p>
          </p:txBody>
        </p:sp>
        <p:sp>
          <p:nvSpPr>
            <p:cNvPr id="242" name="TextBox 241"/>
            <p:cNvSpPr txBox="1"/>
            <p:nvPr/>
          </p:nvSpPr>
          <p:spPr bwMode="auto">
            <a:xfrm>
              <a:off x="196281" y="5586623"/>
              <a:ext cx="728084" cy="230832"/>
            </a:xfrm>
            <a:prstGeom prst="rect">
              <a:avLst/>
            </a:prstGeom>
            <a:noFill/>
          </p:spPr>
          <p:txBody>
            <a:bodyPr wrap="none">
              <a:spAutoFit/>
            </a:bodyPr>
            <a:lstStyle/>
            <a:p>
              <a:pPr>
                <a:defRPr/>
              </a:pPr>
              <a:r>
                <a:rPr lang="en-GB" sz="900" i="1" kern="0" dirty="0">
                  <a:solidFill>
                    <a:schemeClr val="bg1">
                      <a:lumMod val="75000"/>
                    </a:schemeClr>
                  </a:solidFill>
                </a:rPr>
                <a:t>(</a:t>
              </a:r>
              <a:r>
                <a:rPr lang="en-GB" sz="900" i="1" kern="0" dirty="0" smtClean="0">
                  <a:solidFill>
                    <a:schemeClr val="bg1">
                      <a:lumMod val="75000"/>
                    </a:schemeClr>
                  </a:solidFill>
                </a:rPr>
                <a:t>ISO 19156)</a:t>
              </a:r>
              <a:endParaRPr lang="en-GB" sz="900" i="1" kern="0" dirty="0">
                <a:solidFill>
                  <a:schemeClr val="bg1">
                    <a:lumMod val="75000"/>
                  </a:schemeClr>
                </a:solidFill>
              </a:endParaRPr>
            </a:p>
          </p:txBody>
        </p:sp>
        <p:sp>
          <p:nvSpPr>
            <p:cNvPr id="243" name="TextBox 242"/>
            <p:cNvSpPr txBox="1"/>
            <p:nvPr/>
          </p:nvSpPr>
          <p:spPr bwMode="auto">
            <a:xfrm>
              <a:off x="2171899" y="5242235"/>
              <a:ext cx="1066318"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featureOfInterest</a:t>
              </a:r>
              <a:endParaRPr lang="en-GB" sz="900" kern="0" dirty="0">
                <a:solidFill>
                  <a:sysClr val="windowText" lastClr="000000"/>
                </a:solidFill>
              </a:endParaRPr>
            </a:p>
          </p:txBody>
        </p:sp>
        <p:cxnSp>
          <p:nvCxnSpPr>
            <p:cNvPr id="244" name="Straight Arrow Connector 16"/>
            <p:cNvCxnSpPr>
              <a:cxnSpLocks noChangeShapeType="1"/>
              <a:stCxn id="181" idx="1"/>
              <a:endCxn id="235" idx="3"/>
            </p:cNvCxnSpPr>
            <p:nvPr/>
          </p:nvCxnSpPr>
          <p:spPr bwMode="auto">
            <a:xfrm flipH="1" flipV="1">
              <a:off x="2140369" y="5246661"/>
              <a:ext cx="1158252" cy="1152"/>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248" name="Rectangle 247"/>
          <p:cNvSpPr/>
          <p:nvPr/>
        </p:nvSpPr>
        <p:spPr>
          <a:xfrm>
            <a:off x="1245980" y="1367575"/>
            <a:ext cx="7745948" cy="1115690"/>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mn-lt"/>
                <a:ea typeface="Times New Roman"/>
                <a:cs typeface="+mn-cs"/>
              </a:rPr>
              <a:t>All specialisations of </a:t>
            </a:r>
            <a:r>
              <a:rPr lang="en-GB" i="1" kern="0" dirty="0" err="1" smtClean="0">
                <a:solidFill>
                  <a:srgbClr val="595959"/>
                </a:solidFill>
                <a:latin typeface="+mn-lt"/>
                <a:ea typeface="Times New Roman"/>
                <a:cs typeface="+mn-cs"/>
              </a:rPr>
              <a:t>OM_Observation</a:t>
            </a:r>
            <a:r>
              <a:rPr lang="en-GB" i="1" kern="0" dirty="0" smtClean="0">
                <a:solidFill>
                  <a:srgbClr val="595959"/>
                </a:solidFill>
                <a:latin typeface="+mn-lt"/>
                <a:ea typeface="Times New Roman"/>
                <a:cs typeface="+mn-cs"/>
              </a:rPr>
              <a:t> defined in WMO METCE require:</a:t>
            </a:r>
          </a:p>
          <a:p>
            <a:pPr marL="285750" indent="-285750" fontAlgn="auto">
              <a:spcBef>
                <a:spcPts val="0"/>
              </a:spcBef>
              <a:spcAft>
                <a:spcPts val="300"/>
              </a:spcAft>
              <a:buFont typeface="Arial" pitchFamily="34" charset="0"/>
              <a:buChar char="•"/>
              <a:defRPr/>
            </a:pPr>
            <a:r>
              <a:rPr lang="en-GB" i="1" kern="0" dirty="0" smtClean="0">
                <a:solidFill>
                  <a:srgbClr val="595959"/>
                </a:solidFill>
                <a:latin typeface="+mn-lt"/>
                <a:ea typeface="Times New Roman"/>
                <a:cs typeface="+mn-cs"/>
              </a:rPr>
              <a:t>association role ‘</a:t>
            </a:r>
            <a:r>
              <a:rPr lang="en-GB" i="1" kern="0" dirty="0" err="1" smtClean="0">
                <a:solidFill>
                  <a:srgbClr val="595959"/>
                </a:solidFill>
                <a:latin typeface="+mn-lt"/>
                <a:ea typeface="Times New Roman"/>
                <a:cs typeface="+mn-cs"/>
              </a:rPr>
              <a:t>featureOfInterest</a:t>
            </a:r>
            <a:r>
              <a:rPr lang="en-GB" i="1" kern="0" dirty="0" smtClean="0">
                <a:solidFill>
                  <a:srgbClr val="595959"/>
                </a:solidFill>
                <a:latin typeface="+mn-lt"/>
                <a:ea typeface="Times New Roman"/>
                <a:cs typeface="+mn-cs"/>
              </a:rPr>
              <a:t>’ shall be of type </a:t>
            </a:r>
            <a:r>
              <a:rPr lang="en-GB" i="1" kern="0" dirty="0" err="1" smtClean="0">
                <a:solidFill>
                  <a:srgbClr val="595959"/>
                </a:solidFill>
                <a:latin typeface="+mn-lt"/>
                <a:ea typeface="Times New Roman"/>
                <a:cs typeface="+mn-cs"/>
              </a:rPr>
              <a:t>SF_SpatialSamplingFeature</a:t>
            </a:r>
            <a:endParaRPr lang="en-GB" i="1" kern="0" dirty="0" smtClean="0">
              <a:solidFill>
                <a:srgbClr val="595959"/>
              </a:solidFill>
              <a:latin typeface="+mn-lt"/>
              <a:ea typeface="Times New Roman"/>
              <a:cs typeface="+mn-cs"/>
            </a:endParaRPr>
          </a:p>
          <a:p>
            <a:pPr marL="285750" indent="-285750" fontAlgn="auto">
              <a:spcBef>
                <a:spcPts val="0"/>
              </a:spcBef>
              <a:spcAft>
                <a:spcPts val="1200"/>
              </a:spcAft>
              <a:buFont typeface="Arial" pitchFamily="34" charset="0"/>
              <a:buChar char="•"/>
              <a:defRPr/>
            </a:pPr>
            <a:r>
              <a:rPr lang="en-GB" i="1" kern="0" dirty="0" smtClean="0">
                <a:solidFill>
                  <a:srgbClr val="595959"/>
                </a:solidFill>
                <a:latin typeface="+mn-lt"/>
                <a:ea typeface="Times New Roman"/>
                <a:cs typeface="+mn-cs"/>
              </a:rPr>
              <a:t>association role ‘procedure’ shall be of type Process (from WMO METCE)</a:t>
            </a:r>
            <a:endParaRPr lang="en-GB" i="1" kern="0" dirty="0">
              <a:solidFill>
                <a:srgbClr val="595959"/>
              </a:solidFill>
              <a:latin typeface="+mn-lt"/>
              <a:ea typeface="Times New Roman"/>
              <a:cs typeface="+mn-cs"/>
            </a:endParaRPr>
          </a:p>
        </p:txBody>
      </p:sp>
    </p:spTree>
    <p:extLst>
      <p:ext uri="{BB962C8B-B14F-4D97-AF65-F5344CB8AC3E}">
        <p14:creationId xmlns:p14="http://schemas.microsoft.com/office/powerpoint/2010/main" val="205581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89" b="24508"/>
          <a:stretch/>
        </p:blipFill>
        <p:spPr bwMode="auto">
          <a:xfrm>
            <a:off x="0" y="3452173"/>
            <a:ext cx="9144000" cy="34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err="1">
                <a:solidFill>
                  <a:srgbClr val="000000"/>
                </a:solidFill>
                <a:latin typeface="Arial" pitchFamily="34" charset="0"/>
                <a:ea typeface="ＭＳ Ｐゴシック" pitchFamily="34" charset="-128"/>
              </a:rPr>
              <a:t>SamplingFeature</a:t>
            </a:r>
            <a:r>
              <a:rPr lang="en-GB" sz="2000" dirty="0">
                <a:solidFill>
                  <a:srgbClr val="000000"/>
                </a:solidFill>
                <a:latin typeface="Arial" pitchFamily="34" charset="0"/>
                <a:ea typeface="ＭＳ Ｐゴシック" pitchFamily="34" charset="-128"/>
              </a:rPr>
              <a:t> as </a:t>
            </a:r>
            <a:r>
              <a:rPr lang="en-GB" sz="2000" dirty="0" err="1">
                <a:solidFill>
                  <a:srgbClr val="000000"/>
                </a:solidFill>
                <a:latin typeface="Arial" pitchFamily="34" charset="0"/>
                <a:ea typeface="ＭＳ Ｐゴシック" pitchFamily="34" charset="-128"/>
              </a:rPr>
              <a:t>OM_Observation.featureOfInterest</a:t>
            </a:r>
            <a:endParaRPr lang="en-GB" sz="2000" dirty="0">
              <a:solidFill>
                <a:srgbClr val="000000"/>
              </a:solidFill>
              <a:latin typeface="Arial" pitchFamily="34" charset="0"/>
              <a:ea typeface="ＭＳ Ｐゴシック" pitchFamily="34" charset="-128"/>
            </a:endParaRPr>
          </a:p>
        </p:txBody>
      </p:sp>
      <p:pic>
        <p:nvPicPr>
          <p:cNvPr id="931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4555" t="15580" r="39215" b="70354"/>
          <a:stretch/>
        </p:blipFill>
        <p:spPr bwMode="auto">
          <a:xfrm>
            <a:off x="4062102" y="4144488"/>
            <a:ext cx="1486968" cy="64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FE0E367B-788A-4042-B6FC-B27CABC69E08}" type="slidenum">
              <a:rPr lang="en-GB" smtClean="0"/>
              <a:pPr>
                <a:defRPr/>
              </a:pPr>
              <a:t>21</a:t>
            </a:fld>
            <a:endParaRPr lang="en-GB"/>
          </a:p>
        </p:txBody>
      </p:sp>
      <p:sp>
        <p:nvSpPr>
          <p:cNvPr id="9" name="Rectangle 8"/>
          <p:cNvSpPr/>
          <p:nvPr/>
        </p:nvSpPr>
        <p:spPr>
          <a:xfrm>
            <a:off x="1462088" y="841375"/>
            <a:ext cx="7488237" cy="1200329"/>
          </a:xfrm>
          <a:prstGeom prst="rect">
            <a:avLst/>
          </a:prstGeom>
        </p:spPr>
        <p:txBody>
          <a:bodyPr>
            <a:spAutoFit/>
          </a:bodyPr>
          <a:lstStyle/>
          <a:p>
            <a:pPr fontAlgn="auto">
              <a:spcBef>
                <a:spcPts val="0"/>
              </a:spcBef>
              <a:spcAft>
                <a:spcPts val="1200"/>
              </a:spcAft>
              <a:defRPr/>
            </a:pPr>
            <a:r>
              <a:rPr lang="en-GB" i="1" kern="0" dirty="0">
                <a:solidFill>
                  <a:srgbClr val="595959"/>
                </a:solidFill>
                <a:latin typeface="Calibri"/>
                <a:ea typeface="Times New Roman"/>
              </a:rPr>
              <a:t>In meteorology, we define a sampling regime that enables us to observe, measure or simulate the real-world. Sampling Features (from ISO 19156 ‘Observations and measurements’) provide a way to characterise this sampling regime and the relationship to the real-world.</a:t>
            </a:r>
          </a:p>
        </p:txBody>
      </p:sp>
      <p:sp>
        <p:nvSpPr>
          <p:cNvPr id="10" name="Rectangle 9"/>
          <p:cNvSpPr/>
          <p:nvPr/>
        </p:nvSpPr>
        <p:spPr bwMode="auto">
          <a:xfrm>
            <a:off x="6646507" y="2209532"/>
            <a:ext cx="1944088"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r>
              <a:rPr lang="en-GB" sz="1000" u="sng" kern="0" dirty="0" smtClean="0">
                <a:solidFill>
                  <a:sysClr val="windowText" lastClr="000000"/>
                </a:solidFill>
              </a:rPr>
              <a:t>:</a:t>
            </a:r>
            <a:r>
              <a:rPr lang="en-GB" sz="1000" u="sng" kern="0" dirty="0" err="1" smtClean="0">
                <a:solidFill>
                  <a:sysClr val="windowText" lastClr="000000"/>
                </a:solidFill>
              </a:rPr>
              <a:t>ComplexSamplingMeasurement</a:t>
            </a:r>
            <a:endParaRPr lang="en-GB" sz="1000" u="sng" kern="0" dirty="0">
              <a:solidFill>
                <a:sysClr val="windowText" lastClr="000000"/>
              </a:solidFill>
            </a:endParaRPr>
          </a:p>
        </p:txBody>
      </p:sp>
      <p:sp>
        <p:nvSpPr>
          <p:cNvPr id="11" name="Rectangle 10"/>
          <p:cNvSpPr/>
          <p:nvPr/>
        </p:nvSpPr>
        <p:spPr bwMode="auto">
          <a:xfrm>
            <a:off x="3544167" y="2208380"/>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03839:SF_SamplingPoint</a:t>
            </a:r>
            <a:endParaRPr lang="en-GB" sz="1000" u="sng" kern="0" dirty="0">
              <a:solidFill>
                <a:sysClr val="windowText" lastClr="000000"/>
              </a:solidFill>
            </a:endParaRPr>
          </a:p>
        </p:txBody>
      </p:sp>
      <p:sp>
        <p:nvSpPr>
          <p:cNvPr id="12" name="TextBox 11"/>
          <p:cNvSpPr txBox="1"/>
          <p:nvPr/>
        </p:nvSpPr>
        <p:spPr bwMode="auto">
          <a:xfrm>
            <a:off x="5519785" y="2526546"/>
            <a:ext cx="1066318"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featureOfInterest</a:t>
            </a:r>
            <a:endParaRPr lang="en-GB" sz="900" kern="0" dirty="0">
              <a:solidFill>
                <a:sysClr val="windowText" lastClr="000000"/>
              </a:solidFill>
            </a:endParaRPr>
          </a:p>
        </p:txBody>
      </p:sp>
      <p:cxnSp>
        <p:nvCxnSpPr>
          <p:cNvPr id="13" name="Straight Arrow Connector 16"/>
          <p:cNvCxnSpPr>
            <a:cxnSpLocks noChangeShapeType="1"/>
            <a:stCxn id="10" idx="1"/>
            <a:endCxn id="11" idx="3"/>
          </p:cNvCxnSpPr>
          <p:nvPr/>
        </p:nvCxnSpPr>
        <p:spPr bwMode="auto">
          <a:xfrm flipH="1" flipV="1">
            <a:off x="5488255" y="2530972"/>
            <a:ext cx="1158252" cy="1152"/>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4" name="Rectangle 13"/>
          <p:cNvSpPr/>
          <p:nvPr/>
        </p:nvSpPr>
        <p:spPr bwMode="auto">
          <a:xfrm>
            <a:off x="3680741" y="3317371"/>
            <a:ext cx="1670940"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:Point</a:t>
            </a:r>
          </a:p>
          <a:p>
            <a:pPr algn="ctr">
              <a:defRPr/>
            </a:pPr>
            <a:r>
              <a:rPr lang="en-GB" sz="1000" kern="0" dirty="0" smtClean="0">
                <a:solidFill>
                  <a:sysClr val="windowText" lastClr="000000"/>
                </a:solidFill>
              </a:rPr>
              <a:t>@</a:t>
            </a:r>
            <a:r>
              <a:rPr lang="en-GB" sz="1000" kern="0" dirty="0" err="1" smtClean="0">
                <a:solidFill>
                  <a:sysClr val="windowText" lastClr="000000"/>
                </a:solidFill>
              </a:rPr>
              <a:t>srsName</a:t>
            </a:r>
            <a:r>
              <a:rPr lang="en-GB" sz="1000" kern="0" dirty="0" smtClean="0">
                <a:solidFill>
                  <a:sysClr val="windowText" lastClr="000000"/>
                </a:solidFill>
              </a:rPr>
              <a:t> “EPSG:4326”</a:t>
            </a:r>
          </a:p>
          <a:p>
            <a:pPr algn="ctr">
              <a:defRPr/>
            </a:pPr>
            <a:r>
              <a:rPr lang="en-GB" sz="1000" kern="0" dirty="0" err="1" smtClean="0">
                <a:solidFill>
                  <a:sysClr val="windowText" lastClr="000000"/>
                </a:solidFill>
              </a:rPr>
              <a:t>pos</a:t>
            </a:r>
            <a:r>
              <a:rPr lang="en-GB" sz="1000" kern="0" dirty="0" smtClean="0">
                <a:solidFill>
                  <a:sysClr val="windowText" lastClr="000000"/>
                </a:solidFill>
              </a:rPr>
              <a:t> = “50.737 -3405”</a:t>
            </a:r>
            <a:endParaRPr lang="en-GB" sz="1000" kern="0" dirty="0">
              <a:solidFill>
                <a:sysClr val="windowText" lastClr="000000"/>
              </a:solidFill>
            </a:endParaRPr>
          </a:p>
        </p:txBody>
      </p:sp>
      <p:sp>
        <p:nvSpPr>
          <p:cNvPr id="15" name="TextBox 14"/>
          <p:cNvSpPr txBox="1"/>
          <p:nvPr/>
        </p:nvSpPr>
        <p:spPr bwMode="auto">
          <a:xfrm>
            <a:off x="4052789" y="3051294"/>
            <a:ext cx="521297" cy="230832"/>
          </a:xfrm>
          <a:prstGeom prst="rect">
            <a:avLst/>
          </a:prstGeom>
          <a:noFill/>
        </p:spPr>
        <p:txBody>
          <a:bodyPr wrap="none">
            <a:spAutoFit/>
          </a:bodyPr>
          <a:lstStyle/>
          <a:p>
            <a:pPr>
              <a:defRPr/>
            </a:pPr>
            <a:r>
              <a:rPr lang="en-GB" sz="900" kern="0" dirty="0" smtClean="0">
                <a:solidFill>
                  <a:sysClr val="windowText" lastClr="000000"/>
                </a:solidFill>
              </a:rPr>
              <a:t>+shape</a:t>
            </a:r>
            <a:endParaRPr lang="en-GB" sz="900" kern="0" dirty="0">
              <a:solidFill>
                <a:sysClr val="windowText" lastClr="000000"/>
              </a:solidFill>
            </a:endParaRPr>
          </a:p>
        </p:txBody>
      </p:sp>
      <p:cxnSp>
        <p:nvCxnSpPr>
          <p:cNvPr id="16" name="Straight Arrow Connector 16"/>
          <p:cNvCxnSpPr>
            <a:cxnSpLocks noChangeShapeType="1"/>
            <a:stCxn id="11" idx="2"/>
            <a:endCxn id="14" idx="0"/>
          </p:cNvCxnSpPr>
          <p:nvPr/>
        </p:nvCxnSpPr>
        <p:spPr bwMode="auto">
          <a:xfrm>
            <a:off x="4516211" y="2853564"/>
            <a:ext cx="0" cy="463807"/>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0" name="Rectangle 19"/>
          <p:cNvSpPr/>
          <p:nvPr/>
        </p:nvSpPr>
        <p:spPr bwMode="auto">
          <a:xfrm>
            <a:off x="430856" y="2209532"/>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dirty="0" smtClean="0"/>
              <a:t>84579</a:t>
            </a:r>
            <a:r>
              <a:rPr lang="en-GB" sz="1000" u="sng" kern="0" dirty="0" smtClean="0">
                <a:solidFill>
                  <a:sysClr val="windowText" lastClr="000000"/>
                </a:solidFill>
              </a:rPr>
              <a:t>:NamedPlace</a:t>
            </a:r>
          </a:p>
          <a:p>
            <a:pPr algn="ctr">
              <a:defRPr/>
            </a:pPr>
            <a:r>
              <a:rPr lang="en-GB" sz="1000" kern="0" dirty="0" smtClean="0">
                <a:solidFill>
                  <a:sysClr val="windowText" lastClr="000000"/>
                </a:solidFill>
              </a:rPr>
              <a:t>name = “Exeter Airport”</a:t>
            </a:r>
            <a:endParaRPr lang="en-GB" sz="1000" kern="0" dirty="0">
              <a:solidFill>
                <a:sysClr val="windowText" lastClr="000000"/>
              </a:solidFill>
            </a:endParaRPr>
          </a:p>
        </p:txBody>
      </p:sp>
      <p:sp>
        <p:nvSpPr>
          <p:cNvPr id="21" name="TextBox 20"/>
          <p:cNvSpPr txBox="1"/>
          <p:nvPr/>
        </p:nvSpPr>
        <p:spPr bwMode="auto">
          <a:xfrm>
            <a:off x="2406474" y="2527698"/>
            <a:ext cx="1003801"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sampledFeature</a:t>
            </a:r>
            <a:endParaRPr lang="en-GB" sz="900" kern="0" dirty="0">
              <a:solidFill>
                <a:sysClr val="windowText" lastClr="000000"/>
              </a:solidFill>
            </a:endParaRPr>
          </a:p>
        </p:txBody>
      </p:sp>
      <p:cxnSp>
        <p:nvCxnSpPr>
          <p:cNvPr id="22" name="Straight Arrow Connector 16"/>
          <p:cNvCxnSpPr>
            <a:cxnSpLocks noChangeShapeType="1"/>
            <a:stCxn id="11" idx="1"/>
            <a:endCxn id="20" idx="3"/>
          </p:cNvCxnSpPr>
          <p:nvPr/>
        </p:nvCxnSpPr>
        <p:spPr bwMode="auto">
          <a:xfrm flipH="1">
            <a:off x="2374944" y="2530972"/>
            <a:ext cx="1169223" cy="1152"/>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5" name="Oval 24"/>
          <p:cNvSpPr/>
          <p:nvPr/>
        </p:nvSpPr>
        <p:spPr>
          <a:xfrm>
            <a:off x="4911862" y="4722087"/>
            <a:ext cx="602268" cy="602268"/>
          </a:xfrm>
          <a:prstGeom prst="ellipse">
            <a:avLst/>
          </a:prstGeom>
          <a:noFill/>
          <a:ln w="50800" cap="rnd">
            <a:gradFill>
              <a:gsLst>
                <a:gs pos="0">
                  <a:srgbClr val="C00000"/>
                </a:gs>
                <a:gs pos="100000">
                  <a:schemeClr val="accent2">
                    <a:lumMod val="40000"/>
                    <a:lumOff val="60000"/>
                  </a:schemeClr>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5277689" y="2644356"/>
            <a:ext cx="966054" cy="2210397"/>
          </a:xfrm>
          <a:custGeom>
            <a:avLst/>
            <a:gdLst>
              <a:gd name="connsiteX0" fmla="*/ 0 w 2583543"/>
              <a:gd name="connsiteY0" fmla="*/ 557927 h 2502841"/>
              <a:gd name="connsiteX1" fmla="*/ 1233714 w 2583543"/>
              <a:gd name="connsiteY1" fmla="*/ 122498 h 2502841"/>
              <a:gd name="connsiteX2" fmla="*/ 2583543 w 2583543"/>
              <a:gd name="connsiteY2" fmla="*/ 2502841 h 2502841"/>
              <a:gd name="connsiteX0" fmla="*/ 0 w 2664565"/>
              <a:gd name="connsiteY0" fmla="*/ 2834711 h 2834711"/>
              <a:gd name="connsiteX1" fmla="*/ 1314736 w 2664565"/>
              <a:gd name="connsiteY1" fmla="*/ 26472 h 2834711"/>
              <a:gd name="connsiteX2" fmla="*/ 2664565 w 2664565"/>
              <a:gd name="connsiteY2" fmla="*/ 2406815 h 2834711"/>
              <a:gd name="connsiteX0" fmla="*/ 230541 w 1597716"/>
              <a:gd name="connsiteY0" fmla="*/ 2834711 h 2834711"/>
              <a:gd name="connsiteX1" fmla="*/ 1545277 w 1597716"/>
              <a:gd name="connsiteY1" fmla="*/ 26472 h 2834711"/>
              <a:gd name="connsiteX2" fmla="*/ 59309 w 1597716"/>
              <a:gd name="connsiteY2" fmla="*/ 624314 h 2834711"/>
              <a:gd name="connsiteX0" fmla="*/ 171232 w 1602275"/>
              <a:gd name="connsiteY0" fmla="*/ 2834711 h 2834711"/>
              <a:gd name="connsiteX1" fmla="*/ 1485968 w 1602275"/>
              <a:gd name="connsiteY1" fmla="*/ 26472 h 2834711"/>
              <a:gd name="connsiteX2" fmla="*/ 0 w 1602275"/>
              <a:gd name="connsiteY2" fmla="*/ 624314 h 2834711"/>
              <a:gd name="connsiteX0" fmla="*/ 171232 w 171232"/>
              <a:gd name="connsiteY0" fmla="*/ 2210397 h 2210397"/>
              <a:gd name="connsiteX1" fmla="*/ 0 w 171232"/>
              <a:gd name="connsiteY1" fmla="*/ 0 h 2210397"/>
              <a:gd name="connsiteX0" fmla="*/ 171232 w 696708"/>
              <a:gd name="connsiteY0" fmla="*/ 2210397 h 2210397"/>
              <a:gd name="connsiteX1" fmla="*/ 0 w 696708"/>
              <a:gd name="connsiteY1" fmla="*/ 0 h 2210397"/>
              <a:gd name="connsiteX0" fmla="*/ 171232 w 966054"/>
              <a:gd name="connsiteY0" fmla="*/ 2210397 h 2210397"/>
              <a:gd name="connsiteX1" fmla="*/ 0 w 966054"/>
              <a:gd name="connsiteY1" fmla="*/ 0 h 2210397"/>
            </a:gdLst>
            <a:ahLst/>
            <a:cxnLst>
              <a:cxn ang="0">
                <a:pos x="connsiteX0" y="connsiteY0"/>
              </a:cxn>
              <a:cxn ang="0">
                <a:pos x="connsiteX1" y="connsiteY1"/>
              </a:cxn>
            </a:cxnLst>
            <a:rect l="l" t="t" r="r" b="b"/>
            <a:pathLst>
              <a:path w="966054" h="2210397">
                <a:moveTo>
                  <a:pt x="171232" y="2210397"/>
                </a:moveTo>
                <a:cubicBezTo>
                  <a:pt x="1016981" y="1473598"/>
                  <a:pt x="1492338" y="817821"/>
                  <a:pt x="0" y="0"/>
                </a:cubicBezTo>
              </a:path>
            </a:pathLst>
          </a:custGeom>
          <a:noFill/>
          <a:ln w="38100" cap="rnd">
            <a:gradFill>
              <a:gsLst>
                <a:gs pos="0">
                  <a:srgbClr val="C00000"/>
                </a:gs>
                <a:gs pos="100000">
                  <a:schemeClr val="accent2">
                    <a:lumMod val="40000"/>
                    <a:lumOff val="60000"/>
                  </a:schemeClr>
                </a:gs>
              </a:gsLst>
              <a:lin ang="0" scaled="0"/>
            </a:gra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flipH="1">
            <a:off x="3374734" y="5130778"/>
            <a:ext cx="1095440" cy="1095440"/>
          </a:xfrm>
          <a:prstGeom prst="ellipse">
            <a:avLst/>
          </a:prstGeom>
          <a:noFill/>
          <a:ln w="50800" cap="rnd">
            <a:gradFill>
              <a:gsLst>
                <a:gs pos="0">
                  <a:srgbClr val="C00000"/>
                </a:gs>
                <a:gs pos="100000">
                  <a:schemeClr val="accent2">
                    <a:lumMod val="40000"/>
                    <a:lumOff val="60000"/>
                  </a:schemeClr>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flipH="1">
            <a:off x="1397578" y="2714285"/>
            <a:ext cx="1975357" cy="2823855"/>
          </a:xfrm>
          <a:custGeom>
            <a:avLst/>
            <a:gdLst>
              <a:gd name="connsiteX0" fmla="*/ 0 w 2583543"/>
              <a:gd name="connsiteY0" fmla="*/ 557927 h 2502841"/>
              <a:gd name="connsiteX1" fmla="*/ 1233714 w 2583543"/>
              <a:gd name="connsiteY1" fmla="*/ 122498 h 2502841"/>
              <a:gd name="connsiteX2" fmla="*/ 2583543 w 2583543"/>
              <a:gd name="connsiteY2" fmla="*/ 2502841 h 2502841"/>
              <a:gd name="connsiteX0" fmla="*/ 0 w 2664565"/>
              <a:gd name="connsiteY0" fmla="*/ 2834711 h 2834711"/>
              <a:gd name="connsiteX1" fmla="*/ 1314736 w 2664565"/>
              <a:gd name="connsiteY1" fmla="*/ 26472 h 2834711"/>
              <a:gd name="connsiteX2" fmla="*/ 2664565 w 2664565"/>
              <a:gd name="connsiteY2" fmla="*/ 2406815 h 2834711"/>
              <a:gd name="connsiteX0" fmla="*/ 230541 w 1597716"/>
              <a:gd name="connsiteY0" fmla="*/ 2834711 h 2834711"/>
              <a:gd name="connsiteX1" fmla="*/ 1545277 w 1597716"/>
              <a:gd name="connsiteY1" fmla="*/ 26472 h 2834711"/>
              <a:gd name="connsiteX2" fmla="*/ 59309 w 1597716"/>
              <a:gd name="connsiteY2" fmla="*/ 624314 h 2834711"/>
              <a:gd name="connsiteX0" fmla="*/ 171232 w 1602275"/>
              <a:gd name="connsiteY0" fmla="*/ 2834711 h 2834711"/>
              <a:gd name="connsiteX1" fmla="*/ 1485968 w 1602275"/>
              <a:gd name="connsiteY1" fmla="*/ 26472 h 2834711"/>
              <a:gd name="connsiteX2" fmla="*/ 0 w 1602275"/>
              <a:gd name="connsiteY2" fmla="*/ 624314 h 2834711"/>
              <a:gd name="connsiteX0" fmla="*/ 171232 w 171232"/>
              <a:gd name="connsiteY0" fmla="*/ 2210397 h 2210397"/>
              <a:gd name="connsiteX1" fmla="*/ 0 w 171232"/>
              <a:gd name="connsiteY1" fmla="*/ 0 h 2210397"/>
              <a:gd name="connsiteX0" fmla="*/ 171232 w 696708"/>
              <a:gd name="connsiteY0" fmla="*/ 2210397 h 2210397"/>
              <a:gd name="connsiteX1" fmla="*/ 0 w 696708"/>
              <a:gd name="connsiteY1" fmla="*/ 0 h 2210397"/>
              <a:gd name="connsiteX0" fmla="*/ 171232 w 966054"/>
              <a:gd name="connsiteY0" fmla="*/ 2210397 h 2210397"/>
              <a:gd name="connsiteX1" fmla="*/ 0 w 966054"/>
              <a:gd name="connsiteY1" fmla="*/ 0 h 2210397"/>
              <a:gd name="connsiteX0" fmla="*/ 0 w 2248990"/>
              <a:gd name="connsiteY0" fmla="*/ 2823855 h 2823855"/>
              <a:gd name="connsiteX1" fmla="*/ 1773315 w 2248990"/>
              <a:gd name="connsiteY1" fmla="*/ 0 h 2823855"/>
              <a:gd name="connsiteX0" fmla="*/ 0 w 1945639"/>
              <a:gd name="connsiteY0" fmla="*/ 2823855 h 2823855"/>
              <a:gd name="connsiteX1" fmla="*/ 1773315 w 1945639"/>
              <a:gd name="connsiteY1" fmla="*/ 0 h 2823855"/>
              <a:gd name="connsiteX0" fmla="*/ 0 w 1975357"/>
              <a:gd name="connsiteY0" fmla="*/ 2823855 h 2823855"/>
              <a:gd name="connsiteX1" fmla="*/ 1773315 w 1975357"/>
              <a:gd name="connsiteY1" fmla="*/ 0 h 2823855"/>
            </a:gdLst>
            <a:ahLst/>
            <a:cxnLst>
              <a:cxn ang="0">
                <a:pos x="connsiteX0" y="connsiteY0"/>
              </a:cxn>
              <a:cxn ang="0">
                <a:pos x="connsiteX1" y="connsiteY1"/>
              </a:cxn>
            </a:cxnLst>
            <a:rect l="l" t="t" r="r" b="b"/>
            <a:pathLst>
              <a:path w="1975357" h="2823855">
                <a:moveTo>
                  <a:pt x="0" y="2823855"/>
                </a:moveTo>
                <a:cubicBezTo>
                  <a:pt x="1204564" y="2469021"/>
                  <a:pt x="2478574" y="1651199"/>
                  <a:pt x="1773315" y="0"/>
                </a:cubicBezTo>
              </a:path>
            </a:pathLst>
          </a:custGeom>
          <a:noFill/>
          <a:ln w="38100" cap="rnd">
            <a:gradFill>
              <a:gsLst>
                <a:gs pos="0">
                  <a:srgbClr val="C00000"/>
                </a:gs>
                <a:gs pos="100000">
                  <a:schemeClr val="accent2">
                    <a:lumMod val="40000"/>
                    <a:lumOff val="60000"/>
                  </a:schemeClr>
                </a:gs>
              </a:gsLst>
              <a:lin ang="0" scaled="0"/>
            </a:gra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175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pPr>
                <a:defRPr/>
              </a:pPr>
              <a:t>22</a:t>
            </a:fld>
            <a:endParaRPr lang="en-GB"/>
          </a:p>
        </p:txBody>
      </p:sp>
      <p:sp>
        <p:nvSpPr>
          <p:cNvPr id="3"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Process: a concrete implementation of </a:t>
            </a:r>
            <a:r>
              <a:rPr lang="en-GB" sz="2000" dirty="0" err="1" smtClean="0">
                <a:solidFill>
                  <a:srgbClr val="000000"/>
                </a:solidFill>
                <a:latin typeface="Arial" pitchFamily="34" charset="0"/>
                <a:ea typeface="ＭＳ Ｐゴシック" pitchFamily="34" charset="-128"/>
              </a:rPr>
              <a:t>OM_Process</a:t>
            </a:r>
            <a:endParaRPr lang="en-GB" sz="2000" dirty="0">
              <a:solidFill>
                <a:srgbClr val="000000"/>
              </a:solidFill>
              <a:latin typeface="Arial" pitchFamily="34" charset="0"/>
              <a:ea typeface="ＭＳ Ｐゴシック" pitchFamily="34" charset="-128"/>
            </a:endParaRPr>
          </a:p>
        </p:txBody>
      </p:sp>
      <p:sp>
        <p:nvSpPr>
          <p:cNvPr id="4" name="Rectangle 3"/>
          <p:cNvSpPr/>
          <p:nvPr/>
        </p:nvSpPr>
        <p:spPr>
          <a:xfrm>
            <a:off x="1462088" y="841375"/>
            <a:ext cx="7488237" cy="3477875"/>
          </a:xfrm>
          <a:prstGeom prst="rect">
            <a:avLst/>
          </a:prstGeom>
        </p:spPr>
        <p:txBody>
          <a:bodyPr>
            <a:spAutoFit/>
          </a:bodyPr>
          <a:lstStyle/>
          <a:p>
            <a:pPr fontAlgn="auto">
              <a:spcBef>
                <a:spcPts val="0"/>
              </a:spcBef>
              <a:spcAft>
                <a:spcPts val="1200"/>
              </a:spcAft>
              <a:defRPr/>
            </a:pPr>
            <a:r>
              <a:rPr lang="en-GB" i="1" kern="0" dirty="0" smtClean="0">
                <a:solidFill>
                  <a:srgbClr val="595959"/>
                </a:solidFill>
                <a:latin typeface="Calibri"/>
                <a:ea typeface="Times New Roman"/>
              </a:rPr>
              <a:t>The abstract </a:t>
            </a:r>
            <a:r>
              <a:rPr lang="en-GB" i="1" kern="0" dirty="0" err="1" smtClean="0">
                <a:solidFill>
                  <a:srgbClr val="595959"/>
                </a:solidFill>
                <a:latin typeface="Calibri"/>
                <a:ea typeface="Times New Roman"/>
              </a:rPr>
              <a:t>OM_Process</a:t>
            </a:r>
            <a:r>
              <a:rPr lang="en-GB" i="1" kern="0" dirty="0" smtClean="0">
                <a:solidFill>
                  <a:srgbClr val="595959"/>
                </a:solidFill>
                <a:latin typeface="Calibri"/>
                <a:ea typeface="Times New Roman"/>
              </a:rPr>
              <a:t> class (from ISO 19156) </a:t>
            </a:r>
            <a:r>
              <a:rPr lang="en-GB" i="1" kern="0" dirty="0">
                <a:solidFill>
                  <a:srgbClr val="595959"/>
                </a:solidFill>
                <a:latin typeface="Calibri"/>
                <a:ea typeface="Times New Roman"/>
              </a:rPr>
              <a:t>is used to define the process(</a:t>
            </a:r>
            <a:r>
              <a:rPr lang="en-GB" i="1" kern="0" dirty="0" err="1">
                <a:solidFill>
                  <a:srgbClr val="595959"/>
                </a:solidFill>
                <a:latin typeface="Calibri"/>
                <a:ea typeface="Times New Roman"/>
              </a:rPr>
              <a:t>es</a:t>
            </a:r>
            <a:r>
              <a:rPr lang="en-GB" i="1" kern="0" dirty="0">
                <a:solidFill>
                  <a:srgbClr val="595959"/>
                </a:solidFill>
                <a:latin typeface="Calibri"/>
                <a:ea typeface="Times New Roman"/>
              </a:rPr>
              <a:t>) involved in generating an observation. </a:t>
            </a:r>
            <a:endParaRPr lang="en-GB" i="1" kern="0" dirty="0" smtClean="0">
              <a:solidFill>
                <a:srgbClr val="595959"/>
              </a:solidFill>
              <a:latin typeface="Calibri"/>
              <a:ea typeface="Times New Roman"/>
            </a:endParaRPr>
          </a:p>
          <a:p>
            <a:pPr fontAlgn="auto">
              <a:spcBef>
                <a:spcPts val="0"/>
              </a:spcBef>
              <a:spcAft>
                <a:spcPts val="1200"/>
              </a:spcAft>
              <a:defRPr/>
            </a:pPr>
            <a:r>
              <a:rPr lang="en-GB" i="1" kern="0" dirty="0" smtClean="0">
                <a:solidFill>
                  <a:srgbClr val="595959"/>
                </a:solidFill>
                <a:latin typeface="Calibri"/>
                <a:ea typeface="Times New Roman"/>
              </a:rPr>
              <a:t>An </a:t>
            </a:r>
            <a:r>
              <a:rPr lang="en-GB" i="1" kern="0" dirty="0">
                <a:solidFill>
                  <a:srgbClr val="595959"/>
                </a:solidFill>
                <a:latin typeface="Calibri"/>
                <a:ea typeface="Times New Roman"/>
              </a:rPr>
              <a:t>instance of </a:t>
            </a:r>
            <a:r>
              <a:rPr lang="en-GB" i="1" kern="0" dirty="0" err="1">
                <a:solidFill>
                  <a:srgbClr val="595959"/>
                </a:solidFill>
                <a:latin typeface="Calibri"/>
                <a:ea typeface="Times New Roman"/>
              </a:rPr>
              <a:t>OM_Process</a:t>
            </a:r>
            <a:r>
              <a:rPr lang="en-GB" i="1" kern="0" dirty="0">
                <a:solidFill>
                  <a:srgbClr val="595959"/>
                </a:solidFill>
                <a:latin typeface="Calibri"/>
                <a:ea typeface="Times New Roman"/>
              </a:rPr>
              <a:t> </a:t>
            </a:r>
            <a:r>
              <a:rPr lang="en-GB" i="1" kern="0" dirty="0" smtClean="0">
                <a:solidFill>
                  <a:srgbClr val="595959"/>
                </a:solidFill>
                <a:latin typeface="Calibri"/>
                <a:ea typeface="Times New Roman"/>
              </a:rPr>
              <a:t>may be a specific </a:t>
            </a:r>
            <a:r>
              <a:rPr lang="en-GB" i="1" kern="0" dirty="0">
                <a:solidFill>
                  <a:srgbClr val="595959"/>
                </a:solidFill>
                <a:latin typeface="Calibri"/>
                <a:ea typeface="Times New Roman"/>
              </a:rPr>
              <a:t>instrument or </a:t>
            </a:r>
            <a:r>
              <a:rPr lang="en-GB" i="1" kern="0" dirty="0" smtClean="0">
                <a:solidFill>
                  <a:srgbClr val="595959"/>
                </a:solidFill>
                <a:latin typeface="Calibri"/>
                <a:ea typeface="Times New Roman"/>
              </a:rPr>
              <a:t>sensor, </a:t>
            </a:r>
            <a:r>
              <a:rPr lang="en-GB" i="1" kern="0" dirty="0">
                <a:solidFill>
                  <a:srgbClr val="595959"/>
                </a:solidFill>
                <a:latin typeface="Calibri"/>
                <a:ea typeface="Times New Roman"/>
              </a:rPr>
              <a:t>a human observer executing a set of instructions, a simulator or process algorithm</a:t>
            </a:r>
            <a:r>
              <a:rPr lang="en-GB" i="1" kern="0" dirty="0" smtClean="0">
                <a:solidFill>
                  <a:srgbClr val="595959"/>
                </a:solidFill>
                <a:latin typeface="Calibri"/>
                <a:ea typeface="Times New Roman"/>
              </a:rPr>
              <a:t>.</a:t>
            </a:r>
          </a:p>
          <a:p>
            <a:pPr fontAlgn="auto">
              <a:spcBef>
                <a:spcPts val="0"/>
              </a:spcBef>
              <a:spcAft>
                <a:spcPts val="1200"/>
              </a:spcAft>
              <a:defRPr/>
            </a:pPr>
            <a:r>
              <a:rPr lang="en-GB" i="1" kern="0" dirty="0" smtClean="0">
                <a:solidFill>
                  <a:srgbClr val="595959"/>
                </a:solidFill>
                <a:latin typeface="Calibri"/>
                <a:ea typeface="Times New Roman"/>
              </a:rPr>
              <a:t>Process (from WMO METCE) provides a concrete implementation of </a:t>
            </a:r>
            <a:r>
              <a:rPr lang="en-GB" i="1" kern="0" dirty="0" err="1" smtClean="0">
                <a:solidFill>
                  <a:srgbClr val="595959"/>
                </a:solidFill>
                <a:latin typeface="Calibri"/>
                <a:ea typeface="Times New Roman"/>
              </a:rPr>
              <a:t>OM_Process</a:t>
            </a:r>
            <a:r>
              <a:rPr lang="en-GB" i="1" kern="0" dirty="0" smtClean="0">
                <a:solidFill>
                  <a:srgbClr val="595959"/>
                </a:solidFill>
                <a:latin typeface="Calibri"/>
                <a:ea typeface="Times New Roman"/>
              </a:rPr>
              <a:t> supporting the following requirements:</a:t>
            </a:r>
          </a:p>
          <a:p>
            <a:pPr fontAlgn="auto">
              <a:spcBef>
                <a:spcPts val="0"/>
              </a:spcBef>
              <a:spcAft>
                <a:spcPts val="1200"/>
              </a:spcAft>
              <a:defRPr/>
            </a:pPr>
            <a:r>
              <a:rPr lang="en-GB" i="1" kern="0" dirty="0" smtClean="0">
                <a:solidFill>
                  <a:srgbClr val="595959"/>
                </a:solidFill>
                <a:latin typeface="Calibri"/>
                <a:ea typeface="Times New Roman"/>
              </a:rPr>
              <a:t>(</a:t>
            </a:r>
            <a:r>
              <a:rPr lang="en-GB" i="1" kern="0" dirty="0" err="1" smtClean="0">
                <a:solidFill>
                  <a:srgbClr val="595959"/>
                </a:solidFill>
                <a:latin typeface="Calibri"/>
                <a:ea typeface="Times New Roman"/>
              </a:rPr>
              <a:t>i</a:t>
            </a:r>
            <a:r>
              <a:rPr lang="en-GB" i="1" kern="0" dirty="0" smtClean="0">
                <a:solidFill>
                  <a:srgbClr val="595959"/>
                </a:solidFill>
                <a:latin typeface="Calibri"/>
                <a:ea typeface="Times New Roman"/>
              </a:rPr>
              <a:t>) reference to supporting documentation, (ii) specification of configuration parameters, (iii) specification of the measurement resolution and/or measurement range for each </a:t>
            </a:r>
            <a:r>
              <a:rPr lang="en-GB" i="1" kern="0" dirty="0" err="1" smtClean="0">
                <a:solidFill>
                  <a:srgbClr val="595959"/>
                </a:solidFill>
                <a:latin typeface="Calibri"/>
                <a:ea typeface="Times New Roman"/>
              </a:rPr>
              <a:t>measurand</a:t>
            </a:r>
            <a:r>
              <a:rPr lang="en-GB" i="1" kern="0" dirty="0" smtClean="0">
                <a:solidFill>
                  <a:srgbClr val="595959"/>
                </a:solidFill>
                <a:latin typeface="Calibri"/>
                <a:ea typeface="Times New Roman"/>
              </a:rPr>
              <a:t>.</a:t>
            </a:r>
          </a:p>
          <a:p>
            <a:pPr fontAlgn="auto">
              <a:spcBef>
                <a:spcPts val="0"/>
              </a:spcBef>
              <a:spcAft>
                <a:spcPts val="1200"/>
              </a:spcAft>
              <a:defRPr/>
            </a:pPr>
            <a:endParaRPr lang="en-GB" i="1" kern="0" dirty="0">
              <a:solidFill>
                <a:srgbClr val="595959"/>
              </a:solidFill>
              <a:latin typeface="Calibri"/>
              <a:ea typeface="Times New Roman"/>
            </a:endParaRPr>
          </a:p>
        </p:txBody>
      </p:sp>
      <p:sp>
        <p:nvSpPr>
          <p:cNvPr id="5" name="Rectangle 4"/>
          <p:cNvSpPr/>
          <p:nvPr/>
        </p:nvSpPr>
        <p:spPr bwMode="auto">
          <a:xfrm>
            <a:off x="6646507" y="3994337"/>
            <a:ext cx="1944088"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r>
              <a:rPr lang="en-GB" sz="1000" u="sng" kern="0" dirty="0" smtClean="0">
                <a:solidFill>
                  <a:sysClr val="windowText" lastClr="000000"/>
                </a:solidFill>
              </a:rPr>
              <a:t>:</a:t>
            </a:r>
            <a:r>
              <a:rPr lang="en-GB" sz="1000" u="sng" kern="0" dirty="0" err="1" smtClean="0">
                <a:solidFill>
                  <a:sysClr val="windowText" lastClr="000000"/>
                </a:solidFill>
              </a:rPr>
              <a:t>ComplexSamplingMeasurement</a:t>
            </a:r>
            <a:endParaRPr lang="en-GB" sz="1000" u="sng" kern="0" dirty="0">
              <a:solidFill>
                <a:sysClr val="windowText" lastClr="000000"/>
              </a:solidFill>
            </a:endParaRPr>
          </a:p>
        </p:txBody>
      </p:sp>
      <p:sp>
        <p:nvSpPr>
          <p:cNvPr id="7" name="TextBox 6"/>
          <p:cNvSpPr txBox="1"/>
          <p:nvPr/>
        </p:nvSpPr>
        <p:spPr bwMode="auto">
          <a:xfrm>
            <a:off x="5519785" y="4309096"/>
            <a:ext cx="729687" cy="230832"/>
          </a:xfrm>
          <a:prstGeom prst="rect">
            <a:avLst/>
          </a:prstGeom>
          <a:noFill/>
        </p:spPr>
        <p:txBody>
          <a:bodyPr wrap="none">
            <a:spAutoFit/>
          </a:bodyPr>
          <a:lstStyle/>
          <a:p>
            <a:pPr>
              <a:defRPr/>
            </a:pPr>
            <a:r>
              <a:rPr lang="en-GB" sz="900" kern="0" dirty="0" smtClean="0">
                <a:solidFill>
                  <a:sysClr val="windowText" lastClr="000000"/>
                </a:solidFill>
              </a:rPr>
              <a:t>+procedure</a:t>
            </a:r>
            <a:endParaRPr lang="en-GB" sz="900" kern="0" dirty="0">
              <a:solidFill>
                <a:sysClr val="windowText" lastClr="000000"/>
              </a:solidFill>
            </a:endParaRPr>
          </a:p>
        </p:txBody>
      </p:sp>
      <p:cxnSp>
        <p:nvCxnSpPr>
          <p:cNvPr id="8" name="Straight Arrow Connector 16"/>
          <p:cNvCxnSpPr>
            <a:cxnSpLocks noChangeShapeType="1"/>
            <a:stCxn id="5" idx="1"/>
            <a:endCxn id="6" idx="3"/>
          </p:cNvCxnSpPr>
          <p:nvPr/>
        </p:nvCxnSpPr>
        <p:spPr bwMode="auto">
          <a:xfrm flipH="1">
            <a:off x="5496177" y="4316929"/>
            <a:ext cx="1150330"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0" name="TextBox 9"/>
          <p:cNvSpPr txBox="1"/>
          <p:nvPr/>
        </p:nvSpPr>
        <p:spPr bwMode="auto">
          <a:xfrm>
            <a:off x="2426620" y="4310248"/>
            <a:ext cx="596638" cy="230832"/>
          </a:xfrm>
          <a:prstGeom prst="rect">
            <a:avLst/>
          </a:prstGeom>
          <a:noFill/>
        </p:spPr>
        <p:txBody>
          <a:bodyPr wrap="none">
            <a:spAutoFit/>
          </a:bodyPr>
          <a:lstStyle/>
          <a:p>
            <a:pPr>
              <a:defRPr/>
            </a:pPr>
            <a:r>
              <a:rPr lang="en-GB" sz="900" kern="0" dirty="0" smtClean="0">
                <a:solidFill>
                  <a:sysClr val="windowText" lastClr="000000"/>
                </a:solidFill>
              </a:rPr>
              <a:t>+context</a:t>
            </a:r>
            <a:endParaRPr lang="en-GB" sz="900" kern="0" dirty="0">
              <a:solidFill>
                <a:sysClr val="windowText" lastClr="000000"/>
              </a:solidFill>
            </a:endParaRPr>
          </a:p>
        </p:txBody>
      </p:sp>
      <p:cxnSp>
        <p:nvCxnSpPr>
          <p:cNvPr id="11" name="Straight Arrow Connector 16"/>
          <p:cNvCxnSpPr>
            <a:cxnSpLocks noChangeShapeType="1"/>
            <a:stCxn id="6" idx="1"/>
            <a:endCxn id="25" idx="3"/>
          </p:cNvCxnSpPr>
          <p:nvPr/>
        </p:nvCxnSpPr>
        <p:spPr bwMode="auto">
          <a:xfrm flipH="1">
            <a:off x="2434132" y="4316929"/>
            <a:ext cx="1117957"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5" name="Rectangle 24"/>
          <p:cNvSpPr/>
          <p:nvPr/>
        </p:nvSpPr>
        <p:spPr bwMode="auto">
          <a:xfrm>
            <a:off x="490044" y="3994337"/>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CompositeMeasurementContext</a:t>
            </a:r>
            <a:endParaRPr lang="en-GB" sz="1000" u="sng" kern="0" dirty="0" smtClean="0">
              <a:solidFill>
                <a:sysClr val="windowText" lastClr="000000"/>
              </a:solidFill>
            </a:endParaRPr>
          </a:p>
          <a:p>
            <a:pPr algn="ctr">
              <a:defRPr/>
            </a:pPr>
            <a:r>
              <a:rPr lang="en-GB" sz="1000" kern="0" dirty="0" smtClean="0">
                <a:solidFill>
                  <a:sysClr val="windowText" lastClr="000000"/>
                </a:solidFill>
              </a:rPr>
              <a:t>count = “27”</a:t>
            </a:r>
            <a:endParaRPr lang="en-GB" sz="1000" kern="0" dirty="0">
              <a:solidFill>
                <a:sysClr val="windowText" lastClr="000000"/>
              </a:solidFill>
            </a:endParaRPr>
          </a:p>
        </p:txBody>
      </p:sp>
      <p:grpSp>
        <p:nvGrpSpPr>
          <p:cNvPr id="38" name="Group 37"/>
          <p:cNvGrpSpPr/>
          <p:nvPr/>
        </p:nvGrpSpPr>
        <p:grpSpPr>
          <a:xfrm>
            <a:off x="235727" y="5087028"/>
            <a:ext cx="2454487" cy="1554583"/>
            <a:chOff x="5109007" y="5309659"/>
            <a:chExt cx="2454487" cy="1554583"/>
          </a:xfrm>
        </p:grpSpPr>
        <p:sp>
          <p:nvSpPr>
            <p:cNvPr id="36" name="Rectangle 35"/>
            <p:cNvSpPr/>
            <p:nvPr/>
          </p:nvSpPr>
          <p:spPr bwMode="auto">
            <a:xfrm>
              <a:off x="5619406" y="5812420"/>
              <a:ext cx="1944088" cy="105182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MeasurementContext</a:t>
              </a:r>
              <a:endParaRPr lang="en-GB" sz="1000" u="sng" kern="0" dirty="0" smtClean="0">
                <a:solidFill>
                  <a:sysClr val="windowText" lastClr="000000"/>
                </a:solidFill>
              </a:endParaRPr>
            </a:p>
            <a:p>
              <a:pPr algn="ctr">
                <a:defRPr/>
              </a:pPr>
              <a:r>
                <a:rPr lang="en-GB" sz="1000" kern="0" dirty="0" err="1" smtClean="0">
                  <a:solidFill>
                    <a:sysClr val="windowText" lastClr="000000"/>
                  </a:solidFill>
                </a:rPr>
                <a:t>measurand</a:t>
              </a:r>
              <a:r>
                <a:rPr lang="en-GB" sz="1000" kern="0" dirty="0" smtClean="0">
                  <a:solidFill>
                    <a:sysClr val="windowText" lastClr="000000"/>
                  </a:solidFill>
                </a:rPr>
                <a:t> = “Visibility”</a:t>
              </a:r>
            </a:p>
            <a:p>
              <a:pPr algn="ctr">
                <a:defRPr/>
              </a:pPr>
              <a:r>
                <a:rPr lang="en-GB" sz="1000" kern="0" dirty="0" err="1" smtClean="0">
                  <a:solidFill>
                    <a:sysClr val="windowText" lastClr="000000"/>
                  </a:solidFill>
                </a:rPr>
                <a:t>uom</a:t>
              </a:r>
              <a:r>
                <a:rPr lang="en-GB" sz="1000" kern="0" dirty="0" smtClean="0">
                  <a:solidFill>
                    <a:sysClr val="windowText" lastClr="000000"/>
                  </a:solidFill>
                </a:rPr>
                <a:t> = “Celsius”</a:t>
              </a:r>
            </a:p>
            <a:p>
              <a:pPr algn="ctr">
                <a:defRPr/>
              </a:pPr>
              <a:r>
                <a:rPr lang="en-GB" sz="1000" kern="0" dirty="0" err="1" smtClean="0">
                  <a:solidFill>
                    <a:sysClr val="windowText" lastClr="000000"/>
                  </a:solidFill>
                </a:rPr>
                <a:t>measuringInterval</a:t>
              </a:r>
              <a:r>
                <a:rPr lang="en-GB" sz="1000" kern="0" dirty="0" smtClean="0">
                  <a:solidFill>
                    <a:sysClr val="windowText" lastClr="000000"/>
                  </a:solidFill>
                </a:rPr>
                <a:t> = “0 - 20000”</a:t>
              </a:r>
            </a:p>
            <a:p>
              <a:pPr algn="ctr">
                <a:defRPr/>
              </a:pPr>
              <a:r>
                <a:rPr lang="en-GB" sz="1000" kern="0" dirty="0" err="1" smtClean="0">
                  <a:solidFill>
                    <a:sysClr val="windowText" lastClr="000000"/>
                  </a:solidFill>
                </a:rPr>
                <a:t>resolutionScale</a:t>
              </a:r>
              <a:r>
                <a:rPr lang="en-GB" sz="1000" kern="0" dirty="0" smtClean="0">
                  <a:solidFill>
                    <a:sysClr val="windowText" lastClr="000000"/>
                  </a:solidFill>
                </a:rPr>
                <a:t> = “-2”</a:t>
              </a:r>
              <a:endParaRPr lang="en-GB" sz="1000" kern="0" dirty="0">
                <a:solidFill>
                  <a:sysClr val="windowText" lastClr="000000"/>
                </a:solidFill>
              </a:endParaRPr>
            </a:p>
          </p:txBody>
        </p:sp>
        <p:sp>
          <p:nvSpPr>
            <p:cNvPr id="37" name="Rectangle 36"/>
            <p:cNvSpPr/>
            <p:nvPr/>
          </p:nvSpPr>
          <p:spPr bwMode="auto">
            <a:xfrm>
              <a:off x="5527170" y="5717895"/>
              <a:ext cx="1944088" cy="105182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MeasurementContext</a:t>
              </a:r>
              <a:endParaRPr lang="en-GB" sz="1000" u="sng" kern="0" dirty="0" smtClean="0">
                <a:solidFill>
                  <a:sysClr val="windowText" lastClr="000000"/>
                </a:solidFill>
              </a:endParaRPr>
            </a:p>
            <a:p>
              <a:pPr algn="ctr">
                <a:defRPr/>
              </a:pPr>
              <a:r>
                <a:rPr lang="en-GB" sz="1000" kern="0" dirty="0" err="1" smtClean="0">
                  <a:solidFill>
                    <a:sysClr val="windowText" lastClr="000000"/>
                  </a:solidFill>
                </a:rPr>
                <a:t>measurand</a:t>
              </a:r>
              <a:r>
                <a:rPr lang="en-GB" sz="1000" kern="0" dirty="0" smtClean="0">
                  <a:solidFill>
                    <a:sysClr val="windowText" lastClr="000000"/>
                  </a:solidFill>
                </a:rPr>
                <a:t> = “</a:t>
              </a:r>
              <a:r>
                <a:rPr lang="en-GB" sz="1000" kern="0" dirty="0" err="1" smtClean="0">
                  <a:solidFill>
                    <a:sysClr val="windowText" lastClr="000000"/>
                  </a:solidFill>
                </a:rPr>
                <a:t>WindDirection</a:t>
              </a:r>
              <a:r>
                <a:rPr lang="en-GB" sz="1000" kern="0" dirty="0" smtClean="0">
                  <a:solidFill>
                    <a:sysClr val="windowText" lastClr="000000"/>
                  </a:solidFill>
                </a:rPr>
                <a:t>”</a:t>
              </a:r>
            </a:p>
            <a:p>
              <a:pPr algn="ctr">
                <a:defRPr/>
              </a:pPr>
              <a:r>
                <a:rPr lang="en-GB" sz="1000" kern="0" dirty="0" err="1" smtClean="0">
                  <a:solidFill>
                    <a:sysClr val="windowText" lastClr="000000"/>
                  </a:solidFill>
                </a:rPr>
                <a:t>uom</a:t>
              </a:r>
              <a:r>
                <a:rPr lang="en-GB" sz="1000" kern="0" dirty="0" smtClean="0">
                  <a:solidFill>
                    <a:sysClr val="windowText" lastClr="000000"/>
                  </a:solidFill>
                </a:rPr>
                <a:t> = “degree true”</a:t>
              </a:r>
            </a:p>
            <a:p>
              <a:pPr algn="ctr">
                <a:defRPr/>
              </a:pPr>
              <a:r>
                <a:rPr lang="en-GB" sz="1000" kern="0" dirty="0" err="1" smtClean="0">
                  <a:solidFill>
                    <a:sysClr val="windowText" lastClr="000000"/>
                  </a:solidFill>
                </a:rPr>
                <a:t>measuringInterval</a:t>
              </a:r>
              <a:r>
                <a:rPr lang="en-GB" sz="1000" kern="0" dirty="0" smtClean="0">
                  <a:solidFill>
                    <a:sysClr val="windowText" lastClr="000000"/>
                  </a:solidFill>
                </a:rPr>
                <a:t> = “0 - 360”</a:t>
              </a:r>
            </a:p>
            <a:p>
              <a:pPr algn="ctr">
                <a:defRPr/>
              </a:pPr>
              <a:r>
                <a:rPr lang="en-GB" sz="1000" kern="0" dirty="0" err="1" smtClean="0">
                  <a:solidFill>
                    <a:sysClr val="windowText" lastClr="000000"/>
                  </a:solidFill>
                </a:rPr>
                <a:t>resolutionScale</a:t>
              </a:r>
              <a:r>
                <a:rPr lang="en-GB" sz="1000" kern="0" dirty="0" smtClean="0">
                  <a:solidFill>
                    <a:sysClr val="windowText" lastClr="000000"/>
                  </a:solidFill>
                </a:rPr>
                <a:t> = “-1”</a:t>
              </a:r>
              <a:endParaRPr lang="en-GB" sz="1000" kern="0" dirty="0">
                <a:solidFill>
                  <a:sysClr val="windowText" lastClr="000000"/>
                </a:solidFill>
              </a:endParaRPr>
            </a:p>
          </p:txBody>
        </p:sp>
        <p:sp>
          <p:nvSpPr>
            <p:cNvPr id="35" name="Rectangle 34"/>
            <p:cNvSpPr/>
            <p:nvPr/>
          </p:nvSpPr>
          <p:spPr bwMode="auto">
            <a:xfrm>
              <a:off x="5414239" y="5620983"/>
              <a:ext cx="1944088" cy="105182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MeasurementContext</a:t>
              </a:r>
              <a:endParaRPr lang="en-GB" sz="1000" u="sng" kern="0" dirty="0" smtClean="0">
                <a:solidFill>
                  <a:sysClr val="windowText" lastClr="000000"/>
                </a:solidFill>
              </a:endParaRPr>
            </a:p>
            <a:p>
              <a:pPr algn="ctr">
                <a:defRPr/>
              </a:pPr>
              <a:r>
                <a:rPr lang="en-GB" sz="1000" kern="0" dirty="0" err="1" smtClean="0">
                  <a:solidFill>
                    <a:sysClr val="windowText" lastClr="000000"/>
                  </a:solidFill>
                </a:rPr>
                <a:t>measurand</a:t>
              </a:r>
              <a:r>
                <a:rPr lang="en-GB" sz="1000" kern="0" dirty="0" smtClean="0">
                  <a:solidFill>
                    <a:sysClr val="windowText" lastClr="000000"/>
                  </a:solidFill>
                </a:rPr>
                <a:t> = “</a:t>
              </a:r>
              <a:r>
                <a:rPr lang="en-GB" sz="1000" kern="0" dirty="0" err="1" smtClean="0">
                  <a:solidFill>
                    <a:sysClr val="windowText" lastClr="000000"/>
                  </a:solidFill>
                </a:rPr>
                <a:t>GustSpeed</a:t>
              </a:r>
              <a:r>
                <a:rPr lang="en-GB" sz="1000" kern="0" dirty="0" smtClean="0">
                  <a:solidFill>
                    <a:sysClr val="windowText" lastClr="000000"/>
                  </a:solidFill>
                </a:rPr>
                <a:t>”</a:t>
              </a:r>
            </a:p>
            <a:p>
              <a:pPr algn="ctr">
                <a:defRPr/>
              </a:pPr>
              <a:r>
                <a:rPr lang="en-GB" sz="1000" kern="0" dirty="0" err="1" smtClean="0">
                  <a:solidFill>
                    <a:sysClr val="windowText" lastClr="000000"/>
                  </a:solidFill>
                </a:rPr>
                <a:t>uom</a:t>
              </a:r>
              <a:r>
                <a:rPr lang="en-GB" sz="1000" kern="0" dirty="0" smtClean="0">
                  <a:solidFill>
                    <a:sysClr val="windowText" lastClr="000000"/>
                  </a:solidFill>
                </a:rPr>
                <a:t> = “m/s”</a:t>
              </a:r>
            </a:p>
            <a:p>
              <a:pPr algn="ctr">
                <a:defRPr/>
              </a:pPr>
              <a:r>
                <a:rPr lang="en-GB" sz="1000" kern="0" dirty="0" err="1" smtClean="0">
                  <a:solidFill>
                    <a:sysClr val="windowText" lastClr="000000"/>
                  </a:solidFill>
                </a:rPr>
                <a:t>measuringInterval</a:t>
              </a:r>
              <a:r>
                <a:rPr lang="en-GB" sz="1000" kern="0" dirty="0" smtClean="0">
                  <a:solidFill>
                    <a:sysClr val="windowText" lastClr="000000"/>
                  </a:solidFill>
                </a:rPr>
                <a:t> = “0.6 to 75”</a:t>
              </a:r>
            </a:p>
            <a:p>
              <a:pPr algn="ctr">
                <a:defRPr/>
              </a:pPr>
              <a:r>
                <a:rPr lang="en-GB" sz="1000" kern="0" dirty="0" err="1" smtClean="0">
                  <a:solidFill>
                    <a:sysClr val="windowText" lastClr="000000"/>
                  </a:solidFill>
                </a:rPr>
                <a:t>resolutionScale</a:t>
              </a:r>
              <a:r>
                <a:rPr lang="en-GB" sz="1000" kern="0" dirty="0" smtClean="0">
                  <a:solidFill>
                    <a:sysClr val="windowText" lastClr="000000"/>
                  </a:solidFill>
                </a:rPr>
                <a:t> = “1”</a:t>
              </a:r>
              <a:endParaRPr lang="en-GB" sz="1000" kern="0" dirty="0">
                <a:solidFill>
                  <a:sysClr val="windowText" lastClr="000000"/>
                </a:solidFill>
              </a:endParaRPr>
            </a:p>
          </p:txBody>
        </p:sp>
        <p:sp>
          <p:nvSpPr>
            <p:cNvPr id="34" name="Rectangle 33"/>
            <p:cNvSpPr/>
            <p:nvPr/>
          </p:nvSpPr>
          <p:spPr bwMode="auto">
            <a:xfrm>
              <a:off x="5312153" y="5506097"/>
              <a:ext cx="1944088" cy="105182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MeasurementContext</a:t>
              </a:r>
              <a:endParaRPr lang="en-GB" sz="1000" u="sng" kern="0" dirty="0" smtClean="0">
                <a:solidFill>
                  <a:sysClr val="windowText" lastClr="000000"/>
                </a:solidFill>
              </a:endParaRPr>
            </a:p>
            <a:p>
              <a:pPr algn="ctr">
                <a:defRPr/>
              </a:pPr>
              <a:r>
                <a:rPr lang="en-GB" sz="1000" kern="0" dirty="0" err="1" smtClean="0">
                  <a:solidFill>
                    <a:sysClr val="windowText" lastClr="000000"/>
                  </a:solidFill>
                </a:rPr>
                <a:t>measurand</a:t>
              </a:r>
              <a:r>
                <a:rPr lang="en-GB" sz="1000" kern="0" dirty="0" smtClean="0">
                  <a:solidFill>
                    <a:sysClr val="windowText" lastClr="000000"/>
                  </a:solidFill>
                </a:rPr>
                <a:t> = “</a:t>
              </a:r>
              <a:r>
                <a:rPr lang="en-GB" sz="1000" kern="0" dirty="0" err="1" smtClean="0">
                  <a:solidFill>
                    <a:sysClr val="windowText" lastClr="000000"/>
                  </a:solidFill>
                </a:rPr>
                <a:t>WindSpeed</a:t>
              </a:r>
              <a:r>
                <a:rPr lang="en-GB" sz="1000" kern="0" dirty="0" smtClean="0">
                  <a:solidFill>
                    <a:sysClr val="windowText" lastClr="000000"/>
                  </a:solidFill>
                </a:rPr>
                <a:t>”</a:t>
              </a:r>
            </a:p>
            <a:p>
              <a:pPr algn="ctr">
                <a:defRPr/>
              </a:pPr>
              <a:r>
                <a:rPr lang="en-GB" sz="1000" kern="0" dirty="0" err="1" smtClean="0">
                  <a:solidFill>
                    <a:sysClr val="windowText" lastClr="000000"/>
                  </a:solidFill>
                </a:rPr>
                <a:t>uom</a:t>
              </a:r>
              <a:r>
                <a:rPr lang="en-GB" sz="1000" kern="0" dirty="0" smtClean="0">
                  <a:solidFill>
                    <a:sysClr val="windowText" lastClr="000000"/>
                  </a:solidFill>
                </a:rPr>
                <a:t> = “m/s”</a:t>
              </a:r>
            </a:p>
            <a:p>
              <a:pPr algn="ctr">
                <a:defRPr/>
              </a:pPr>
              <a:r>
                <a:rPr lang="en-GB" sz="1000" kern="0" dirty="0" err="1" smtClean="0">
                  <a:solidFill>
                    <a:sysClr val="windowText" lastClr="000000"/>
                  </a:solidFill>
                </a:rPr>
                <a:t>measuringInterval</a:t>
              </a:r>
              <a:r>
                <a:rPr lang="en-GB" sz="1000" kern="0" dirty="0" smtClean="0">
                  <a:solidFill>
                    <a:sysClr val="windowText" lastClr="000000"/>
                  </a:solidFill>
                </a:rPr>
                <a:t> = “0.6 - 75”</a:t>
              </a:r>
            </a:p>
            <a:p>
              <a:pPr algn="ctr">
                <a:defRPr/>
              </a:pPr>
              <a:r>
                <a:rPr lang="en-GB" sz="1000" kern="0" dirty="0" err="1" smtClean="0">
                  <a:solidFill>
                    <a:sysClr val="windowText" lastClr="000000"/>
                  </a:solidFill>
                </a:rPr>
                <a:t>resolutionScale</a:t>
              </a:r>
              <a:r>
                <a:rPr lang="en-GB" sz="1000" kern="0" dirty="0" smtClean="0">
                  <a:solidFill>
                    <a:sysClr val="windowText" lastClr="000000"/>
                  </a:solidFill>
                </a:rPr>
                <a:t> = “1”</a:t>
              </a:r>
              <a:endParaRPr lang="en-GB" sz="1000" kern="0" dirty="0">
                <a:solidFill>
                  <a:sysClr val="windowText" lastClr="000000"/>
                </a:solidFill>
              </a:endParaRPr>
            </a:p>
          </p:txBody>
        </p:sp>
        <p:sp>
          <p:nvSpPr>
            <p:cNvPr id="33" name="Rectangle 32"/>
            <p:cNvSpPr/>
            <p:nvPr/>
          </p:nvSpPr>
          <p:spPr bwMode="auto">
            <a:xfrm>
              <a:off x="5206206" y="5413499"/>
              <a:ext cx="1944088" cy="105182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MeasurementContext</a:t>
              </a:r>
              <a:endParaRPr lang="en-GB" sz="1000" u="sng" kern="0" dirty="0" smtClean="0">
                <a:solidFill>
                  <a:sysClr val="windowText" lastClr="000000"/>
                </a:solidFill>
              </a:endParaRPr>
            </a:p>
            <a:p>
              <a:pPr algn="ctr">
                <a:defRPr/>
              </a:pPr>
              <a:r>
                <a:rPr lang="en-GB" sz="1000" kern="0" dirty="0" err="1" smtClean="0">
                  <a:solidFill>
                    <a:sysClr val="windowText" lastClr="000000"/>
                  </a:solidFill>
                </a:rPr>
                <a:t>measurand</a:t>
              </a:r>
              <a:r>
                <a:rPr lang="en-GB" sz="1000" kern="0" dirty="0" smtClean="0">
                  <a:solidFill>
                    <a:sysClr val="windowText" lastClr="000000"/>
                  </a:solidFill>
                </a:rPr>
                <a:t> = “MSLP”</a:t>
              </a:r>
            </a:p>
            <a:p>
              <a:pPr algn="ctr">
                <a:defRPr/>
              </a:pPr>
              <a:r>
                <a:rPr lang="en-GB" sz="1000" kern="0" dirty="0" err="1" smtClean="0">
                  <a:solidFill>
                    <a:sysClr val="windowText" lastClr="000000"/>
                  </a:solidFill>
                </a:rPr>
                <a:t>uom</a:t>
              </a:r>
              <a:r>
                <a:rPr lang="en-GB" sz="1000" kern="0" dirty="0" smtClean="0">
                  <a:solidFill>
                    <a:sysClr val="windowText" lastClr="000000"/>
                  </a:solidFill>
                </a:rPr>
                <a:t> = “</a:t>
              </a:r>
              <a:r>
                <a:rPr lang="en-GB" sz="1000" kern="0" dirty="0" err="1" smtClean="0">
                  <a:solidFill>
                    <a:sysClr val="windowText" lastClr="000000"/>
                  </a:solidFill>
                </a:rPr>
                <a:t>hPa</a:t>
              </a:r>
              <a:r>
                <a:rPr lang="en-GB" sz="1000" kern="0" dirty="0" smtClean="0">
                  <a:solidFill>
                    <a:sysClr val="windowText" lastClr="000000"/>
                  </a:solidFill>
                </a:rPr>
                <a:t>”</a:t>
              </a:r>
            </a:p>
            <a:p>
              <a:pPr algn="ctr">
                <a:defRPr/>
              </a:pPr>
              <a:r>
                <a:rPr lang="en-GB" sz="1000" kern="0" dirty="0" err="1" smtClean="0">
                  <a:solidFill>
                    <a:sysClr val="windowText" lastClr="000000"/>
                  </a:solidFill>
                </a:rPr>
                <a:t>measuringInterval</a:t>
              </a:r>
              <a:r>
                <a:rPr lang="en-GB" sz="1000" kern="0" dirty="0" smtClean="0">
                  <a:solidFill>
                    <a:sysClr val="windowText" lastClr="000000"/>
                  </a:solidFill>
                </a:rPr>
                <a:t> = “600 - 1100”</a:t>
              </a:r>
            </a:p>
            <a:p>
              <a:pPr algn="ctr">
                <a:defRPr/>
              </a:pPr>
              <a:r>
                <a:rPr lang="en-GB" sz="1000" kern="0" dirty="0" err="1" smtClean="0">
                  <a:solidFill>
                    <a:sysClr val="windowText" lastClr="000000"/>
                  </a:solidFill>
                </a:rPr>
                <a:t>resolutionScale</a:t>
              </a:r>
              <a:r>
                <a:rPr lang="en-GB" sz="1000" kern="0" dirty="0" smtClean="0">
                  <a:solidFill>
                    <a:sysClr val="windowText" lastClr="000000"/>
                  </a:solidFill>
                </a:rPr>
                <a:t> = “0”</a:t>
              </a:r>
              <a:endParaRPr lang="en-GB" sz="1000" kern="0" dirty="0">
                <a:solidFill>
                  <a:sysClr val="windowText" lastClr="000000"/>
                </a:solidFill>
              </a:endParaRPr>
            </a:p>
          </p:txBody>
        </p:sp>
        <p:sp>
          <p:nvSpPr>
            <p:cNvPr id="32" name="Rectangle 31"/>
            <p:cNvSpPr/>
            <p:nvPr/>
          </p:nvSpPr>
          <p:spPr bwMode="auto">
            <a:xfrm>
              <a:off x="5109007" y="5309659"/>
              <a:ext cx="1944088" cy="105182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MeasurementContext</a:t>
              </a:r>
              <a:endParaRPr lang="en-GB" sz="1000" u="sng" kern="0" dirty="0" smtClean="0">
                <a:solidFill>
                  <a:sysClr val="windowText" lastClr="000000"/>
                </a:solidFill>
              </a:endParaRPr>
            </a:p>
            <a:p>
              <a:pPr algn="ctr">
                <a:defRPr/>
              </a:pPr>
              <a:r>
                <a:rPr lang="en-GB" sz="1000" kern="0" dirty="0" err="1" smtClean="0">
                  <a:solidFill>
                    <a:sysClr val="windowText" lastClr="000000"/>
                  </a:solidFill>
                </a:rPr>
                <a:t>measurand</a:t>
              </a:r>
              <a:r>
                <a:rPr lang="en-GB" sz="1000" kern="0" dirty="0" smtClean="0">
                  <a:solidFill>
                    <a:sysClr val="windowText" lastClr="000000"/>
                  </a:solidFill>
                </a:rPr>
                <a:t> = “</a:t>
              </a:r>
              <a:r>
                <a:rPr lang="en-GB" sz="1000" kern="0" dirty="0" err="1" smtClean="0">
                  <a:solidFill>
                    <a:sysClr val="windowText" lastClr="000000"/>
                  </a:solidFill>
                </a:rPr>
                <a:t>AirTemperature</a:t>
              </a:r>
              <a:r>
                <a:rPr lang="en-GB" sz="1000" kern="0" dirty="0" smtClean="0">
                  <a:solidFill>
                    <a:sysClr val="windowText" lastClr="000000"/>
                  </a:solidFill>
                </a:rPr>
                <a:t>”</a:t>
              </a:r>
            </a:p>
            <a:p>
              <a:pPr algn="ctr">
                <a:defRPr/>
              </a:pPr>
              <a:r>
                <a:rPr lang="en-GB" sz="1000" kern="0" dirty="0" err="1" smtClean="0">
                  <a:solidFill>
                    <a:sysClr val="windowText" lastClr="000000"/>
                  </a:solidFill>
                </a:rPr>
                <a:t>uom</a:t>
              </a:r>
              <a:r>
                <a:rPr lang="en-GB" sz="1000" kern="0" dirty="0" smtClean="0">
                  <a:solidFill>
                    <a:sysClr val="windowText" lastClr="000000"/>
                  </a:solidFill>
                </a:rPr>
                <a:t> = “Celsius”</a:t>
              </a:r>
            </a:p>
            <a:p>
              <a:pPr algn="ctr">
                <a:defRPr/>
              </a:pPr>
              <a:r>
                <a:rPr lang="en-GB" sz="1000" kern="0" dirty="0" err="1" smtClean="0">
                  <a:solidFill>
                    <a:sysClr val="windowText" lastClr="000000"/>
                  </a:solidFill>
                </a:rPr>
                <a:t>measuringInterval</a:t>
              </a:r>
              <a:r>
                <a:rPr lang="en-GB" sz="1000" kern="0" dirty="0" smtClean="0">
                  <a:solidFill>
                    <a:sysClr val="windowText" lastClr="000000"/>
                  </a:solidFill>
                </a:rPr>
                <a:t> = “-40 to 60”</a:t>
              </a:r>
            </a:p>
            <a:p>
              <a:pPr algn="ctr">
                <a:defRPr/>
              </a:pPr>
              <a:r>
                <a:rPr lang="en-GB" sz="1000" kern="0" dirty="0" err="1" smtClean="0">
                  <a:solidFill>
                    <a:sysClr val="windowText" lastClr="000000"/>
                  </a:solidFill>
                </a:rPr>
                <a:t>resolutionScale</a:t>
              </a:r>
              <a:r>
                <a:rPr lang="en-GB" sz="1000" kern="0" dirty="0" smtClean="0">
                  <a:solidFill>
                    <a:sysClr val="windowText" lastClr="000000"/>
                  </a:solidFill>
                </a:rPr>
                <a:t> = “1”</a:t>
              </a:r>
              <a:endParaRPr lang="en-GB" sz="1000" kern="0" dirty="0">
                <a:solidFill>
                  <a:sysClr val="windowText" lastClr="000000"/>
                </a:solidFill>
              </a:endParaRPr>
            </a:p>
          </p:txBody>
        </p:sp>
      </p:grpSp>
      <p:sp>
        <p:nvSpPr>
          <p:cNvPr id="43" name="TextBox 42"/>
          <p:cNvSpPr txBox="1"/>
          <p:nvPr/>
        </p:nvSpPr>
        <p:spPr bwMode="auto">
          <a:xfrm>
            <a:off x="687654" y="4819914"/>
            <a:ext cx="808235" cy="230832"/>
          </a:xfrm>
          <a:prstGeom prst="rect">
            <a:avLst/>
          </a:prstGeom>
          <a:noFill/>
        </p:spPr>
        <p:txBody>
          <a:bodyPr wrap="none">
            <a:spAutoFit/>
          </a:bodyPr>
          <a:lstStyle/>
          <a:p>
            <a:pPr>
              <a:defRPr/>
            </a:pPr>
            <a:r>
              <a:rPr lang="en-GB" sz="900" kern="0" dirty="0" smtClean="0">
                <a:solidFill>
                  <a:sysClr val="windowText" lastClr="000000"/>
                </a:solidFill>
              </a:rPr>
              <a:t>+context [27]</a:t>
            </a:r>
            <a:endParaRPr lang="en-GB" sz="900" kern="0" dirty="0">
              <a:solidFill>
                <a:sysClr val="windowText" lastClr="000000"/>
              </a:solidFill>
            </a:endParaRPr>
          </a:p>
        </p:txBody>
      </p:sp>
      <p:cxnSp>
        <p:nvCxnSpPr>
          <p:cNvPr id="44" name="Straight Arrow Connector 16"/>
          <p:cNvCxnSpPr>
            <a:cxnSpLocks noChangeShapeType="1"/>
            <a:stCxn id="25" idx="2"/>
          </p:cNvCxnSpPr>
          <p:nvPr/>
        </p:nvCxnSpPr>
        <p:spPr bwMode="auto">
          <a:xfrm>
            <a:off x="1462088" y="4639521"/>
            <a:ext cx="0" cy="447507"/>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8" name="Rectangle 27"/>
          <p:cNvSpPr/>
          <p:nvPr/>
        </p:nvSpPr>
        <p:spPr>
          <a:xfrm>
            <a:off x="5018257" y="5200823"/>
            <a:ext cx="3714348" cy="1231106"/>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a:t>
            </a:r>
            <a:r>
              <a:rPr lang="en-GB" sz="1600" b="1" i="1" kern="0" dirty="0" err="1" smtClean="0">
                <a:latin typeface="+mn-lt"/>
                <a:ea typeface="Times New Roman"/>
                <a:cs typeface="+mn-cs"/>
              </a:rPr>
              <a:t>documentationRef</a:t>
            </a:r>
            <a:r>
              <a:rPr lang="en-GB" sz="1600" b="1" i="1" kern="0" dirty="0" smtClean="0">
                <a:latin typeface="+mn-lt"/>
                <a:ea typeface="Times New Roman"/>
                <a:cs typeface="+mn-cs"/>
              </a:rPr>
              <a:t>’ provides link to online documentation describing the procedure, in this case</a:t>
            </a:r>
          </a:p>
          <a:p>
            <a:pPr algn="ctr" fontAlgn="auto">
              <a:spcBef>
                <a:spcPts val="0"/>
              </a:spcBef>
              <a:spcAft>
                <a:spcPts val="1200"/>
              </a:spcAft>
              <a:defRPr/>
            </a:pPr>
            <a:r>
              <a:rPr lang="en-GB" sz="1600" b="1" i="1" kern="0" dirty="0" smtClean="0">
                <a:latin typeface="+mn-lt"/>
                <a:ea typeface="Times New Roman"/>
                <a:cs typeface="+mn-cs"/>
              </a:rPr>
              <a:t>WMO No. 49 II pg. 71</a:t>
            </a: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7639" y="5073892"/>
            <a:ext cx="1012988" cy="1434696"/>
          </a:xfrm>
          <a:prstGeom prst="rect">
            <a:avLst/>
          </a:prstGeom>
          <a:noFill/>
          <a:ln w="9525">
            <a:solidFill>
              <a:schemeClr val="tx1"/>
            </a:solidFill>
            <a:miter lim="800000"/>
            <a:headEnd/>
            <a:tailEnd/>
          </a:ln>
          <a:effectLst/>
          <a:scene3d>
            <a:camera prst="perspectiveAbove">
              <a:rot lat="20418987" lon="20962342" rev="216987"/>
            </a:camera>
            <a:lightRig rig="threePt" dir="t"/>
          </a:scene3d>
          <a:sp3d extrusionH="190500" prstMaterial="matte">
            <a:extrusionClr>
              <a:schemeClr val="bg1">
                <a:lumMod val="65000"/>
              </a:schemeClr>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Curved Left Arrow 29"/>
          <p:cNvSpPr/>
          <p:nvPr/>
        </p:nvSpPr>
        <p:spPr>
          <a:xfrm rot="10630456" flipV="1">
            <a:off x="3239572" y="4444517"/>
            <a:ext cx="859374" cy="1938322"/>
          </a:xfrm>
          <a:prstGeom prst="curvedLeftArrow">
            <a:avLst/>
          </a:prstGeom>
          <a:gradFill>
            <a:gsLst>
              <a:gs pos="0">
                <a:srgbClr val="4F81BD">
                  <a:lumMod val="75000"/>
                  <a:alpha val="20000"/>
                </a:srgbClr>
              </a:gs>
              <a:gs pos="100000">
                <a:srgbClr val="1F497D">
                  <a:lumMod val="60000"/>
                  <a:lumOff val="40000"/>
                  <a:alpha val="10000"/>
                </a:srgbClr>
              </a:gs>
            </a:gsLst>
            <a:lin ang="16200000" scaled="0"/>
          </a:gradFill>
          <a:ln w="12700" cap="flat" cmpd="sng" algn="ctr">
            <a:gradFill>
              <a:gsLst>
                <a:gs pos="0">
                  <a:sysClr val="window" lastClr="FFFFFF"/>
                </a:gs>
                <a:gs pos="100000">
                  <a:srgbClr val="4F81BD">
                    <a:lumMod val="75000"/>
                  </a:srgbClr>
                </a:gs>
              </a:gsLst>
              <a:lin ang="5400000" scaled="0"/>
            </a:gra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algn="r" eaLnBrk="1" fontAlgn="auto" hangingPunct="1">
              <a:lnSpc>
                <a:spcPct val="85000"/>
              </a:lnSpc>
              <a:spcBef>
                <a:spcPts val="0"/>
              </a:spcBef>
              <a:spcAft>
                <a:spcPts val="0"/>
              </a:spcAft>
              <a:defRPr/>
            </a:pPr>
            <a:endParaRPr lang="en-GB" sz="5400" b="0" kern="0">
              <a:solidFill>
                <a:srgbClr val="FFFFFF"/>
              </a:solidFill>
              <a:latin typeface="Arial" charset="0"/>
            </a:endParaRPr>
          </a:p>
        </p:txBody>
      </p:sp>
      <p:sp>
        <p:nvSpPr>
          <p:cNvPr id="6" name="Rectangle 5"/>
          <p:cNvSpPr/>
          <p:nvPr/>
        </p:nvSpPr>
        <p:spPr bwMode="auto">
          <a:xfrm>
            <a:off x="3552089" y="3875314"/>
            <a:ext cx="1944088" cy="883230"/>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metar</a:t>
            </a:r>
            <a:r>
              <a:rPr lang="en-GB" sz="1000" u="sng" kern="0" dirty="0" smtClean="0">
                <a:solidFill>
                  <a:sysClr val="windowText" lastClr="000000"/>
                </a:solidFill>
              </a:rPr>
              <a:t>-observation-procedure</a:t>
            </a:r>
          </a:p>
          <a:p>
            <a:pPr algn="ctr">
              <a:defRPr/>
            </a:pPr>
            <a:r>
              <a:rPr lang="en-GB" sz="1000" u="sng" kern="0" dirty="0" smtClean="0">
                <a:solidFill>
                  <a:sysClr val="windowText" lastClr="000000"/>
                </a:solidFill>
              </a:rPr>
              <a:t>:Process</a:t>
            </a:r>
          </a:p>
          <a:p>
            <a:pPr algn="ctr">
              <a:defRPr/>
            </a:pPr>
            <a:r>
              <a:rPr lang="en-GB" sz="1000" kern="0" dirty="0" err="1" smtClean="0">
                <a:solidFill>
                  <a:sysClr val="windowText" lastClr="000000"/>
                </a:solidFill>
              </a:rPr>
              <a:t>documentationRef</a:t>
            </a:r>
            <a:r>
              <a:rPr lang="en-GB" sz="1000" kern="0" dirty="0">
                <a:solidFill>
                  <a:sysClr val="windowText" lastClr="000000"/>
                </a:solidFill>
              </a:rPr>
              <a:t> = “http://</a:t>
            </a:r>
            <a:r>
              <a:rPr lang="en-GB" sz="1000" kern="0" dirty="0" smtClean="0">
                <a:solidFill>
                  <a:sysClr val="windowText" lastClr="000000"/>
                </a:solidFill>
              </a:rPr>
              <a:t>wis.wmo.int/procedure=</a:t>
            </a:r>
            <a:r>
              <a:rPr lang="en-GB" sz="1000" kern="0" dirty="0" err="1" smtClean="0">
                <a:solidFill>
                  <a:sysClr val="windowText" lastClr="000000"/>
                </a:solidFill>
              </a:rPr>
              <a:t>MetarOb</a:t>
            </a:r>
            <a:r>
              <a:rPr lang="en-GB" sz="1000" kern="0" dirty="0" smtClean="0">
                <a:solidFill>
                  <a:sysClr val="windowText" lastClr="000000"/>
                </a:solidFill>
              </a:rPr>
              <a:t>”</a:t>
            </a:r>
            <a:endParaRPr lang="en-GB" sz="1000" kern="0" dirty="0">
              <a:solidFill>
                <a:sysClr val="windowText" lastClr="000000"/>
              </a:solidFill>
            </a:endParaRPr>
          </a:p>
        </p:txBody>
      </p:sp>
    </p:spTree>
    <p:extLst>
      <p:ext uri="{BB962C8B-B14F-4D97-AF65-F5344CB8AC3E}">
        <p14:creationId xmlns:p14="http://schemas.microsoft.com/office/powerpoint/2010/main" val="35975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pPr>
                <a:defRPr/>
              </a:pPr>
              <a:t>23</a:t>
            </a:fld>
            <a:endParaRPr lang="en-GB"/>
          </a:p>
        </p:txBody>
      </p:sp>
      <p:sp>
        <p:nvSpPr>
          <p:cNvPr id="3"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UML Class diagram for </a:t>
            </a:r>
            <a:r>
              <a:rPr lang="en-GB" sz="2000" dirty="0" err="1">
                <a:solidFill>
                  <a:srgbClr val="000000"/>
                </a:solidFill>
                <a:latin typeface="Arial" pitchFamily="34" charset="0"/>
                <a:ea typeface="ＭＳ Ｐゴシック" pitchFamily="34" charset="-128"/>
              </a:rPr>
              <a:t>METCE:Process</a:t>
            </a:r>
            <a:endParaRPr lang="en-GB" sz="2000" dirty="0">
              <a:solidFill>
                <a:srgbClr val="000000"/>
              </a:solidFill>
              <a:latin typeface="Arial" pitchFamily="34" charset="0"/>
              <a:ea typeface="ＭＳ Ｐゴシック" pitchFamily="34" charset="-128"/>
            </a:endParaRPr>
          </a:p>
        </p:txBody>
      </p:sp>
      <p:pic>
        <p:nvPicPr>
          <p:cNvPr id="4098" name="Picture 2" descr="C:\Users\Jeremy\Workspace\temp\AvXML HTML documentation\AvXML-1.0RC1\EARoot\EA3\EA3\EA1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 y="1067936"/>
            <a:ext cx="4733925" cy="5572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p:cNvSpPr>
            <a:spLocks noChangeArrowheads="1"/>
          </p:cNvSpPr>
          <p:nvPr/>
        </p:nvSpPr>
        <p:spPr bwMode="auto">
          <a:xfrm>
            <a:off x="3564290" y="5293017"/>
            <a:ext cx="1314602" cy="7703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31" name="Rectangle 30"/>
          <p:cNvSpPr/>
          <p:nvPr/>
        </p:nvSpPr>
        <p:spPr bwMode="auto">
          <a:xfrm>
            <a:off x="5206206" y="5293017"/>
            <a:ext cx="1944088" cy="105182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MeasurementContext</a:t>
            </a:r>
            <a:endParaRPr lang="en-GB" sz="1000" u="sng" kern="0" dirty="0" smtClean="0">
              <a:solidFill>
                <a:sysClr val="windowText" lastClr="000000"/>
              </a:solidFill>
            </a:endParaRPr>
          </a:p>
          <a:p>
            <a:pPr algn="ctr">
              <a:defRPr/>
            </a:pPr>
            <a:r>
              <a:rPr lang="en-GB" sz="1000" kern="0" dirty="0" err="1" smtClean="0">
                <a:solidFill>
                  <a:sysClr val="windowText" lastClr="000000"/>
                </a:solidFill>
              </a:rPr>
              <a:t>measurand</a:t>
            </a:r>
            <a:r>
              <a:rPr lang="en-GB" sz="1000" kern="0" dirty="0" smtClean="0">
                <a:solidFill>
                  <a:sysClr val="windowText" lastClr="000000"/>
                </a:solidFill>
              </a:rPr>
              <a:t> = “</a:t>
            </a:r>
            <a:r>
              <a:rPr lang="en-GB" sz="1000" kern="0" dirty="0" err="1" smtClean="0">
                <a:solidFill>
                  <a:sysClr val="windowText" lastClr="000000"/>
                </a:solidFill>
              </a:rPr>
              <a:t>AirTemperature</a:t>
            </a:r>
            <a:r>
              <a:rPr lang="en-GB" sz="1000" kern="0" dirty="0" smtClean="0">
                <a:solidFill>
                  <a:sysClr val="windowText" lastClr="000000"/>
                </a:solidFill>
              </a:rPr>
              <a:t>”</a:t>
            </a:r>
          </a:p>
          <a:p>
            <a:pPr algn="ctr">
              <a:defRPr/>
            </a:pPr>
            <a:r>
              <a:rPr lang="en-GB" sz="1000" kern="0" dirty="0" err="1" smtClean="0">
                <a:solidFill>
                  <a:sysClr val="windowText" lastClr="000000"/>
                </a:solidFill>
              </a:rPr>
              <a:t>uom</a:t>
            </a:r>
            <a:r>
              <a:rPr lang="en-GB" sz="1000" kern="0" dirty="0" smtClean="0">
                <a:solidFill>
                  <a:sysClr val="windowText" lastClr="000000"/>
                </a:solidFill>
              </a:rPr>
              <a:t> = “Celsius”</a:t>
            </a:r>
          </a:p>
          <a:p>
            <a:pPr algn="ctr">
              <a:defRPr/>
            </a:pPr>
            <a:r>
              <a:rPr lang="en-GB" sz="1000" kern="0" dirty="0" err="1" smtClean="0">
                <a:solidFill>
                  <a:sysClr val="windowText" lastClr="000000"/>
                </a:solidFill>
              </a:rPr>
              <a:t>measuringInterval</a:t>
            </a:r>
            <a:r>
              <a:rPr lang="en-GB" sz="1000" kern="0" dirty="0" smtClean="0">
                <a:solidFill>
                  <a:sysClr val="windowText" lastClr="000000"/>
                </a:solidFill>
              </a:rPr>
              <a:t> = “-40 to 60”</a:t>
            </a:r>
          </a:p>
          <a:p>
            <a:pPr algn="ctr">
              <a:defRPr/>
            </a:pPr>
            <a:r>
              <a:rPr lang="en-GB" sz="1000" kern="0" dirty="0" err="1" smtClean="0">
                <a:solidFill>
                  <a:sysClr val="windowText" lastClr="000000"/>
                </a:solidFill>
              </a:rPr>
              <a:t>resolutionScale</a:t>
            </a:r>
            <a:r>
              <a:rPr lang="en-GB" sz="1000" kern="0" dirty="0" smtClean="0">
                <a:solidFill>
                  <a:sysClr val="windowText" lastClr="000000"/>
                </a:solidFill>
              </a:rPr>
              <a:t> = “1”</a:t>
            </a:r>
            <a:endParaRPr lang="en-GB" sz="1000" kern="0" dirty="0">
              <a:solidFill>
                <a:sysClr val="windowText" lastClr="000000"/>
              </a:solidFill>
            </a:endParaRPr>
          </a:p>
        </p:txBody>
      </p:sp>
      <p:sp>
        <p:nvSpPr>
          <p:cNvPr id="39" name="Rectangle 38"/>
          <p:cNvSpPr/>
          <p:nvPr/>
        </p:nvSpPr>
        <p:spPr>
          <a:xfrm>
            <a:off x="5293623" y="1242493"/>
            <a:ext cx="3600006" cy="3847207"/>
          </a:xfrm>
          <a:prstGeom prst="rect">
            <a:avLst/>
          </a:prstGeom>
        </p:spPr>
        <p:txBody>
          <a:bodyPr wrap="square">
            <a:spAutoFit/>
          </a:bodyPr>
          <a:lstStyle/>
          <a:p>
            <a:pPr algn="r" fontAlgn="auto">
              <a:spcBef>
                <a:spcPts val="0"/>
              </a:spcBef>
              <a:spcAft>
                <a:spcPts val="1200"/>
              </a:spcAft>
              <a:defRPr/>
            </a:pPr>
            <a:r>
              <a:rPr lang="en-GB" sz="1600" b="1" i="1" kern="0" dirty="0" smtClean="0">
                <a:solidFill>
                  <a:srgbClr val="595959"/>
                </a:solidFill>
                <a:latin typeface="+mn-lt"/>
                <a:ea typeface="Times New Roman"/>
                <a:cs typeface="+mn-cs"/>
              </a:rPr>
              <a:t>The </a:t>
            </a:r>
            <a:r>
              <a:rPr lang="en-GB" sz="1600" b="1" i="1" kern="0" dirty="0" err="1" smtClean="0">
                <a:solidFill>
                  <a:srgbClr val="595959"/>
                </a:solidFill>
                <a:latin typeface="+mn-lt"/>
                <a:ea typeface="Times New Roman"/>
                <a:cs typeface="+mn-cs"/>
              </a:rPr>
              <a:t>MeasurementContext</a:t>
            </a:r>
            <a:r>
              <a:rPr lang="en-GB" sz="1600" b="1" i="1" kern="0" dirty="0" smtClean="0">
                <a:solidFill>
                  <a:srgbClr val="595959"/>
                </a:solidFill>
                <a:latin typeface="+mn-lt"/>
                <a:ea typeface="Times New Roman"/>
                <a:cs typeface="+mn-cs"/>
              </a:rPr>
              <a:t>/</a:t>
            </a:r>
            <a:r>
              <a:rPr lang="en-GB" sz="1600" b="1" i="1" kern="0" dirty="0" err="1" smtClean="0">
                <a:solidFill>
                  <a:srgbClr val="595959"/>
                </a:solidFill>
                <a:latin typeface="+mn-lt"/>
                <a:ea typeface="Times New Roman"/>
                <a:cs typeface="+mn-cs"/>
              </a:rPr>
              <a:t>measurand</a:t>
            </a:r>
            <a:r>
              <a:rPr lang="en-GB" sz="1600" b="1" i="1" kern="0" dirty="0" smtClean="0">
                <a:solidFill>
                  <a:srgbClr val="595959"/>
                </a:solidFill>
                <a:latin typeface="+mn-lt"/>
                <a:ea typeface="Times New Roman"/>
                <a:cs typeface="+mn-cs"/>
              </a:rPr>
              <a:t> property is specified as type “</a:t>
            </a:r>
            <a:r>
              <a:rPr lang="en-GB" sz="1600" b="1" i="1" kern="0" dirty="0" err="1" smtClean="0">
                <a:solidFill>
                  <a:srgbClr val="595959"/>
                </a:solidFill>
                <a:latin typeface="+mn-lt"/>
                <a:ea typeface="Times New Roman"/>
                <a:cs typeface="+mn-cs"/>
              </a:rPr>
              <a:t>ObservableProperty</a:t>
            </a:r>
            <a:r>
              <a:rPr lang="en-GB" sz="1600" b="1" i="1" kern="0" dirty="0" smtClean="0">
                <a:solidFill>
                  <a:srgbClr val="595959"/>
                </a:solidFill>
                <a:latin typeface="+mn-lt"/>
                <a:ea typeface="Times New Roman"/>
                <a:cs typeface="+mn-cs"/>
              </a:rPr>
              <a:t>”</a:t>
            </a:r>
          </a:p>
          <a:p>
            <a:pPr algn="r" fontAlgn="auto">
              <a:spcBef>
                <a:spcPts val="0"/>
              </a:spcBef>
              <a:spcAft>
                <a:spcPts val="1200"/>
              </a:spcAft>
              <a:defRPr/>
            </a:pPr>
            <a:r>
              <a:rPr lang="en-GB" sz="1600" b="1" i="1" kern="0" dirty="0" smtClean="0">
                <a:solidFill>
                  <a:srgbClr val="595959"/>
                </a:solidFill>
                <a:latin typeface="+mn-lt"/>
                <a:ea typeface="Times New Roman"/>
                <a:cs typeface="+mn-cs"/>
              </a:rPr>
              <a:t>This _may_ be implemented as a simple reference to an existing definition of a physical property such as ‘</a:t>
            </a:r>
            <a:r>
              <a:rPr lang="en-GB" sz="1600" b="1" i="1" kern="0" dirty="0" err="1" smtClean="0">
                <a:solidFill>
                  <a:srgbClr val="595959"/>
                </a:solidFill>
                <a:latin typeface="+mn-lt"/>
                <a:ea typeface="Times New Roman"/>
                <a:cs typeface="+mn-cs"/>
              </a:rPr>
              <a:t>AirTemperature</a:t>
            </a:r>
            <a:r>
              <a:rPr lang="en-GB" sz="1600" b="1" i="1" kern="0" dirty="0" smtClean="0">
                <a:solidFill>
                  <a:srgbClr val="595959"/>
                </a:solidFill>
                <a:latin typeface="+mn-lt"/>
                <a:ea typeface="Times New Roman"/>
                <a:cs typeface="+mn-cs"/>
              </a:rPr>
              <a:t>’ (e.g. from an authoritative controlled vocabulary published online such as </a:t>
            </a:r>
            <a:r>
              <a:rPr lang="en-GB" sz="1600" b="1" i="1" kern="0" dirty="0" smtClean="0">
                <a:solidFill>
                  <a:srgbClr val="595959"/>
                </a:solidFill>
                <a:latin typeface="+mn-lt"/>
                <a:ea typeface="Times New Roman"/>
                <a:cs typeface="+mn-cs"/>
                <a:hlinkClick r:id="rId5"/>
              </a:rPr>
              <a:t>NASA SWEET</a:t>
            </a:r>
            <a:r>
              <a:rPr lang="en-GB" sz="1600" b="1" i="1" kern="0" dirty="0" smtClean="0">
                <a:solidFill>
                  <a:srgbClr val="595959"/>
                </a:solidFill>
                <a:latin typeface="+mn-lt"/>
                <a:ea typeface="Times New Roman"/>
                <a:cs typeface="+mn-cs"/>
              </a:rPr>
              <a:t>)</a:t>
            </a:r>
          </a:p>
          <a:p>
            <a:pPr algn="r" fontAlgn="auto">
              <a:spcBef>
                <a:spcPts val="0"/>
              </a:spcBef>
              <a:spcAft>
                <a:spcPts val="1200"/>
              </a:spcAft>
              <a:defRPr/>
            </a:pPr>
            <a:r>
              <a:rPr lang="en-GB" sz="1600" b="1" i="1" kern="0" dirty="0" smtClean="0">
                <a:solidFill>
                  <a:srgbClr val="595959"/>
                </a:solidFill>
                <a:latin typeface="+mn-lt"/>
                <a:ea typeface="Times New Roman"/>
                <a:cs typeface="+mn-cs"/>
              </a:rPr>
              <a:t>However, in many situations it is desirable to formally describe constraints and/or statistical qualification of such abstract physical properties</a:t>
            </a:r>
          </a:p>
        </p:txBody>
      </p:sp>
      <p:sp>
        <p:nvSpPr>
          <p:cNvPr id="40" name="Oval 39"/>
          <p:cNvSpPr>
            <a:spLocks noChangeArrowheads="1"/>
          </p:cNvSpPr>
          <p:nvPr/>
        </p:nvSpPr>
        <p:spPr bwMode="auto">
          <a:xfrm>
            <a:off x="5882946" y="5293017"/>
            <a:ext cx="1314602" cy="7703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Tree>
    <p:extLst>
      <p:ext uri="{BB962C8B-B14F-4D97-AF65-F5344CB8AC3E}">
        <p14:creationId xmlns:p14="http://schemas.microsoft.com/office/powerpoint/2010/main" val="7950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24</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OPM: </a:t>
            </a:r>
            <a:r>
              <a:rPr lang="en-GB" sz="2400" b="1" dirty="0" smtClean="0">
                <a:solidFill>
                  <a:srgbClr val="000000"/>
                </a:solidFill>
                <a:latin typeface="Arial" pitchFamily="34" charset="0"/>
                <a:ea typeface="ＭＳ Ｐゴシック" pitchFamily="34" charset="-128"/>
              </a:rPr>
              <a:t>O</a:t>
            </a:r>
            <a:r>
              <a:rPr lang="en-GB" sz="2400" dirty="0" smtClean="0">
                <a:solidFill>
                  <a:srgbClr val="000000"/>
                </a:solidFill>
                <a:latin typeface="Arial" pitchFamily="34" charset="0"/>
                <a:ea typeface="ＭＳ Ｐゴシック" pitchFamily="34" charset="-128"/>
              </a:rPr>
              <a:t>bservable </a:t>
            </a:r>
            <a:r>
              <a:rPr lang="en-GB" sz="2400" b="1" dirty="0" smtClean="0">
                <a:solidFill>
                  <a:srgbClr val="000000"/>
                </a:solidFill>
                <a:latin typeface="Arial" pitchFamily="34" charset="0"/>
                <a:ea typeface="ＭＳ Ｐゴシック" pitchFamily="34" charset="-128"/>
              </a:rPr>
              <a:t>P</a:t>
            </a:r>
            <a:r>
              <a:rPr lang="en-GB" sz="2400" dirty="0" smtClean="0">
                <a:solidFill>
                  <a:srgbClr val="000000"/>
                </a:solidFill>
                <a:latin typeface="Arial" pitchFamily="34" charset="0"/>
                <a:ea typeface="ＭＳ Ｐゴシック" pitchFamily="34" charset="-128"/>
              </a:rPr>
              <a:t>roperty </a:t>
            </a:r>
            <a:r>
              <a:rPr lang="en-GB" sz="2400" b="1" dirty="0" smtClean="0">
                <a:solidFill>
                  <a:srgbClr val="000000"/>
                </a:solidFill>
                <a:latin typeface="Arial" pitchFamily="34" charset="0"/>
                <a:ea typeface="ＭＳ Ｐゴシック" pitchFamily="34" charset="-128"/>
              </a:rPr>
              <a:t>M</a:t>
            </a:r>
            <a:r>
              <a:rPr lang="en-GB" sz="2400" dirty="0" smtClean="0">
                <a:solidFill>
                  <a:srgbClr val="000000"/>
                </a:solidFill>
                <a:latin typeface="Arial" pitchFamily="34" charset="0"/>
                <a:ea typeface="ＭＳ Ｐゴシック" pitchFamily="34" charset="-128"/>
              </a:rPr>
              <a:t>odel</a:t>
            </a:r>
            <a:endParaRPr lang="en-GB" sz="2400" dirty="0">
              <a:solidFill>
                <a:srgbClr val="000000"/>
              </a:solidFill>
              <a:latin typeface="Arial" pitchFamily="34" charset="0"/>
              <a:ea typeface="ＭＳ Ｐゴシック" pitchFamily="34" charset="-128"/>
            </a:endParaRPr>
          </a:p>
        </p:txBody>
      </p:sp>
      <p:sp>
        <p:nvSpPr>
          <p:cNvPr id="66" name="Rectangle 65"/>
          <p:cNvSpPr/>
          <p:nvPr/>
        </p:nvSpPr>
        <p:spPr bwMode="auto">
          <a:xfrm>
            <a:off x="3575145" y="1687714"/>
            <a:ext cx="1000957" cy="1457824"/>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1" name="Group 70"/>
          <p:cNvGrpSpPr/>
          <p:nvPr/>
        </p:nvGrpSpPr>
        <p:grpSpPr>
          <a:xfrm>
            <a:off x="3737698" y="1862645"/>
            <a:ext cx="680907" cy="980774"/>
            <a:chOff x="5270111" y="5698833"/>
            <a:chExt cx="680907" cy="980774"/>
          </a:xfrm>
        </p:grpSpPr>
        <p:pic>
          <p:nvPicPr>
            <p:cNvPr id="72"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75"/>
            <p:cNvGrpSpPr/>
            <p:nvPr/>
          </p:nvGrpSpPr>
          <p:grpSpPr>
            <a:xfrm>
              <a:off x="5300568" y="6341053"/>
              <a:ext cx="619987" cy="338554"/>
              <a:chOff x="5300570" y="4701937"/>
              <a:chExt cx="619987" cy="338554"/>
            </a:xfrm>
          </p:grpSpPr>
          <p:sp>
            <p:nvSpPr>
              <p:cNvPr id="77" name="Rectangle 76"/>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5" name="Rectangle 84"/>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grpSp>
        <p:nvGrpSpPr>
          <p:cNvPr id="30" name="Group 29"/>
          <p:cNvGrpSpPr/>
          <p:nvPr/>
        </p:nvGrpSpPr>
        <p:grpSpPr>
          <a:xfrm>
            <a:off x="351292" y="1934667"/>
            <a:ext cx="911648" cy="916139"/>
            <a:chOff x="915863" y="3183375"/>
            <a:chExt cx="911648" cy="916139"/>
          </a:xfrm>
        </p:grpSpPr>
        <p:sp>
          <p:nvSpPr>
            <p:cNvPr id="15" name="Rectangle 14"/>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3278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a:t>
              </a:r>
              <a:endParaRPr lang="en-GB" sz="1600" b="1" i="1" kern="0" dirty="0">
                <a:latin typeface="+mn-lt"/>
                <a:ea typeface="Times New Roman"/>
                <a:cs typeface="+mn-cs"/>
              </a:endParaRPr>
            </a:p>
          </p:txBody>
        </p:sp>
      </p:grpSp>
      <p:grpSp>
        <p:nvGrpSpPr>
          <p:cNvPr id="79" name="Group 78"/>
          <p:cNvGrpSpPr/>
          <p:nvPr/>
        </p:nvGrpSpPr>
        <p:grpSpPr>
          <a:xfrm>
            <a:off x="1371083" y="1934667"/>
            <a:ext cx="911648" cy="916139"/>
            <a:chOff x="915863" y="3183375"/>
            <a:chExt cx="911648" cy="916139"/>
          </a:xfrm>
        </p:grpSpPr>
        <p:sp>
          <p:nvSpPr>
            <p:cNvPr id="80" name="Rectangle 79"/>
            <p:cNvSpPr/>
            <p:nvPr/>
          </p:nvSpPr>
          <p:spPr bwMode="auto">
            <a:xfrm>
              <a:off x="937550" y="3183375"/>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8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SAF</a:t>
              </a:r>
              <a:endParaRPr lang="en-GB" sz="1600" b="1" i="1" kern="0" dirty="0">
                <a:latin typeface="+mn-lt"/>
                <a:ea typeface="Times New Roman"/>
                <a:cs typeface="+mn-cs"/>
              </a:endParaRPr>
            </a:p>
          </p:txBody>
        </p:sp>
      </p:grpSp>
      <p:sp>
        <p:nvSpPr>
          <p:cNvPr id="90" name="Rectangle 89"/>
          <p:cNvSpPr/>
          <p:nvPr/>
        </p:nvSpPr>
        <p:spPr bwMode="auto">
          <a:xfrm>
            <a:off x="180514" y="4848871"/>
            <a:ext cx="4390491" cy="88881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1" name="Group 10"/>
          <p:cNvGrpSpPr/>
          <p:nvPr/>
        </p:nvGrpSpPr>
        <p:grpSpPr>
          <a:xfrm>
            <a:off x="399852" y="4982983"/>
            <a:ext cx="4062425" cy="628701"/>
            <a:chOff x="508273" y="4129000"/>
            <a:chExt cx="4062425" cy="628701"/>
          </a:xfrm>
        </p:grpSpPr>
        <p:pic>
          <p:nvPicPr>
            <p:cNvPr id="9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73" y="4129000"/>
              <a:ext cx="628813" cy="6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a:xfrm>
              <a:off x="950776" y="4274073"/>
              <a:ext cx="3619922"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Geographic Information / </a:t>
              </a:r>
              <a:r>
                <a:rPr lang="en-GB" sz="1600" b="1" i="1" kern="0" dirty="0" err="1" smtClean="0">
                  <a:latin typeface="+mn-lt"/>
                  <a:ea typeface="Times New Roman"/>
                  <a:cs typeface="+mn-cs"/>
                </a:rPr>
                <a:t>Geomatics</a:t>
              </a:r>
              <a:r>
                <a:rPr lang="en-GB" sz="1600" b="1" i="1" kern="0" dirty="0" smtClean="0">
                  <a:latin typeface="+mn-lt"/>
                  <a:ea typeface="Times New Roman"/>
                  <a:cs typeface="+mn-cs"/>
                </a:rPr>
                <a:t> </a:t>
              </a:r>
              <a:endParaRPr lang="en-GB" sz="1600" b="1" i="1" kern="0" dirty="0">
                <a:latin typeface="+mn-lt"/>
                <a:ea typeface="Times New Roman"/>
                <a:cs typeface="+mn-cs"/>
              </a:endParaRPr>
            </a:p>
          </p:txBody>
        </p:sp>
      </p:grpSp>
      <p:sp>
        <p:nvSpPr>
          <p:cNvPr id="87" name="Rectangle 86"/>
          <p:cNvSpPr/>
          <p:nvPr/>
        </p:nvSpPr>
        <p:spPr bwMode="auto">
          <a:xfrm>
            <a:off x="180513" y="1687715"/>
            <a:ext cx="3306399" cy="145782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3" name="Rectangle 102"/>
          <p:cNvSpPr/>
          <p:nvPr/>
        </p:nvSpPr>
        <p:spPr>
          <a:xfrm>
            <a:off x="4702627" y="1630406"/>
            <a:ext cx="4323780" cy="4247317"/>
          </a:xfrm>
          <a:prstGeom prst="rect">
            <a:avLst/>
          </a:prstGeom>
        </p:spPr>
        <p:txBody>
          <a:bodyPr wrap="square">
            <a:spAutoFit/>
          </a:bodyPr>
          <a:lstStyle/>
          <a:p>
            <a:pPr algn="r" fontAlgn="auto">
              <a:spcBef>
                <a:spcPts val="0"/>
              </a:spcBef>
              <a:spcAft>
                <a:spcPts val="1200"/>
              </a:spcAft>
            </a:pPr>
            <a:r>
              <a:rPr lang="en-GB" sz="1600" b="1" i="1" kern="0" dirty="0" smtClean="0">
                <a:solidFill>
                  <a:srgbClr val="595959"/>
                </a:solidFill>
                <a:latin typeface="+mn-lt"/>
                <a:ea typeface="Times New Roman"/>
                <a:cs typeface="+mn-cs"/>
              </a:rPr>
              <a:t>The Observable Property Model (OPM</a:t>
            </a:r>
            <a:r>
              <a:rPr lang="en-GB" sz="1600" b="1" i="1" kern="0" dirty="0">
                <a:solidFill>
                  <a:srgbClr val="595959"/>
                </a:solidFill>
                <a:latin typeface="+mn-lt"/>
                <a:ea typeface="Times New Roman"/>
                <a:cs typeface="+mn-cs"/>
              </a:rPr>
              <a:t>) has been developed </a:t>
            </a:r>
            <a:r>
              <a:rPr lang="en-GB" sz="1600" b="1" i="1" kern="0" dirty="0" smtClean="0">
                <a:solidFill>
                  <a:srgbClr val="595959"/>
                </a:solidFill>
                <a:latin typeface="+mn-lt"/>
                <a:ea typeface="Times New Roman"/>
                <a:cs typeface="+mn-cs"/>
              </a:rPr>
              <a:t>under the leadership of Dominic Lowe (UK) within </a:t>
            </a:r>
            <a:r>
              <a:rPr lang="en-GB" sz="1600" b="1" i="1" kern="0" dirty="0">
                <a:solidFill>
                  <a:srgbClr val="595959"/>
                </a:solidFill>
                <a:latin typeface="+mn-lt"/>
                <a:ea typeface="Times New Roman"/>
                <a:cs typeface="+mn-cs"/>
              </a:rPr>
              <a:t>the OGC </a:t>
            </a:r>
            <a:r>
              <a:rPr lang="en-GB" sz="1600" b="1" i="1" kern="0" dirty="0" smtClean="0">
                <a:solidFill>
                  <a:srgbClr val="595959"/>
                </a:solidFill>
                <a:latin typeface="+mn-lt"/>
                <a:ea typeface="Times New Roman"/>
                <a:cs typeface="+mn-cs"/>
              </a:rPr>
              <a:t>‘Sensor Web Enablement’ Standards Working Group </a:t>
            </a:r>
            <a:r>
              <a:rPr lang="en-GB" sz="1600" b="1" i="1" kern="0" dirty="0">
                <a:solidFill>
                  <a:srgbClr val="595959"/>
                </a:solidFill>
                <a:latin typeface="+mn-lt"/>
                <a:ea typeface="Times New Roman"/>
                <a:cs typeface="+mn-cs"/>
              </a:rPr>
              <a:t>&amp; INSPIRE </a:t>
            </a:r>
            <a:r>
              <a:rPr lang="en-GB" sz="1600" b="1" i="1" kern="0" dirty="0" smtClean="0">
                <a:solidFill>
                  <a:srgbClr val="595959"/>
                </a:solidFill>
                <a:latin typeface="+mn-lt"/>
                <a:ea typeface="Times New Roman"/>
                <a:cs typeface="+mn-cs"/>
              </a:rPr>
              <a:t>Thematic Working Group</a:t>
            </a:r>
          </a:p>
          <a:p>
            <a:pPr algn="r" fontAlgn="auto">
              <a:spcBef>
                <a:spcPts val="0"/>
              </a:spcBef>
              <a:spcAft>
                <a:spcPts val="1200"/>
              </a:spcAft>
            </a:pPr>
            <a:r>
              <a:rPr lang="en-GB" sz="1600" b="1" i="1" kern="0" dirty="0" smtClean="0">
                <a:solidFill>
                  <a:srgbClr val="595959"/>
                </a:solidFill>
                <a:latin typeface="+mn-lt"/>
                <a:ea typeface="Times New Roman"/>
                <a:cs typeface="+mn-cs"/>
              </a:rPr>
              <a:t>As an interim measure, a stable version of this information is managed under the governance of WMO</a:t>
            </a:r>
          </a:p>
          <a:p>
            <a:pPr algn="r" fontAlgn="auto">
              <a:spcBef>
                <a:spcPts val="0"/>
              </a:spcBef>
              <a:spcAft>
                <a:spcPts val="1200"/>
              </a:spcAft>
            </a:pPr>
            <a:r>
              <a:rPr lang="en-GB" sz="1600" b="1" i="1" kern="0" dirty="0" smtClean="0">
                <a:solidFill>
                  <a:srgbClr val="595959"/>
                </a:solidFill>
                <a:latin typeface="+mn-lt"/>
                <a:ea typeface="Times New Roman"/>
                <a:cs typeface="+mn-cs"/>
              </a:rPr>
              <a:t>Discussions between WMO and OGC regarding the management and maintenance of the authoritative version of OPM are pending</a:t>
            </a:r>
          </a:p>
          <a:p>
            <a:pPr algn="r" fontAlgn="auto">
              <a:spcBef>
                <a:spcPts val="0"/>
              </a:spcBef>
              <a:spcAft>
                <a:spcPts val="1200"/>
              </a:spcAft>
            </a:pPr>
            <a:r>
              <a:rPr lang="en-GB" sz="1600" b="1" i="1" kern="0" dirty="0" smtClean="0">
                <a:solidFill>
                  <a:srgbClr val="595959"/>
                </a:solidFill>
                <a:latin typeface="+mn-lt"/>
                <a:ea typeface="Times New Roman"/>
                <a:cs typeface="+mn-cs"/>
              </a:rPr>
              <a:t>Given that OPM is likely to be managed under a different governance regime, the model has been factored into a separate Application Schema  </a:t>
            </a:r>
            <a:endParaRPr lang="en-GB" sz="1600" b="1" i="1" kern="0" dirty="0">
              <a:solidFill>
                <a:srgbClr val="595959"/>
              </a:solidFill>
              <a:latin typeface="+mn-lt"/>
              <a:ea typeface="Times New Roman"/>
              <a:cs typeface="+mn-cs"/>
            </a:endParaRPr>
          </a:p>
        </p:txBody>
      </p:sp>
      <p:sp>
        <p:nvSpPr>
          <p:cNvPr id="70" name="Rectangle 69"/>
          <p:cNvSpPr/>
          <p:nvPr/>
        </p:nvSpPr>
        <p:spPr bwMode="auto">
          <a:xfrm>
            <a:off x="3570048" y="3262629"/>
            <a:ext cx="1000957" cy="1457824"/>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3" name="Group 72"/>
          <p:cNvGrpSpPr/>
          <p:nvPr/>
        </p:nvGrpSpPr>
        <p:grpSpPr>
          <a:xfrm>
            <a:off x="3732601" y="3437560"/>
            <a:ext cx="680907" cy="980774"/>
            <a:chOff x="5270111" y="5698833"/>
            <a:chExt cx="680907" cy="980774"/>
          </a:xfrm>
        </p:grpSpPr>
        <p:pic>
          <p:nvPicPr>
            <p:cNvPr id="74"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74"/>
            <p:cNvGrpSpPr/>
            <p:nvPr/>
          </p:nvGrpSpPr>
          <p:grpSpPr>
            <a:xfrm>
              <a:off x="5300568" y="6341053"/>
              <a:ext cx="619987" cy="338554"/>
              <a:chOff x="5300570" y="4701937"/>
              <a:chExt cx="619987" cy="338554"/>
            </a:xfrm>
          </p:grpSpPr>
          <p:sp>
            <p:nvSpPr>
              <p:cNvPr id="78" name="Rectangle 77"/>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3" name="Rectangle 82"/>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sp>
        <p:nvSpPr>
          <p:cNvPr id="102" name="Rectangle 101"/>
          <p:cNvSpPr/>
          <p:nvPr/>
        </p:nvSpPr>
        <p:spPr bwMode="auto">
          <a:xfrm>
            <a:off x="175416" y="3262630"/>
            <a:ext cx="3306399" cy="145782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5" name="Group 4"/>
          <p:cNvGrpSpPr/>
          <p:nvPr/>
        </p:nvGrpSpPr>
        <p:grpSpPr>
          <a:xfrm>
            <a:off x="346195" y="3509582"/>
            <a:ext cx="911648" cy="916139"/>
            <a:chOff x="346195" y="3509582"/>
            <a:chExt cx="911648" cy="916139"/>
          </a:xfrm>
        </p:grpSpPr>
        <p:grpSp>
          <p:nvGrpSpPr>
            <p:cNvPr id="84" name="Group 83"/>
            <p:cNvGrpSpPr/>
            <p:nvPr/>
          </p:nvGrpSpPr>
          <p:grpSpPr>
            <a:xfrm>
              <a:off x="346195" y="3509582"/>
              <a:ext cx="911648" cy="916139"/>
              <a:chOff x="915863" y="3183375"/>
              <a:chExt cx="911648" cy="916139"/>
            </a:xfrm>
          </p:grpSpPr>
          <p:sp>
            <p:nvSpPr>
              <p:cNvPr id="88" name="Rectangle 87"/>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sp>
            <p:nvSpPr>
              <p:cNvPr id="94" name="Rectangle 93"/>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METCE</a:t>
                </a:r>
                <a:endParaRPr lang="en-GB" sz="1600" b="1" i="1" kern="0" dirty="0">
                  <a:latin typeface="+mn-lt"/>
                  <a:ea typeface="Times New Roman"/>
                  <a:cs typeface="+mn-cs"/>
                </a:endParaRPr>
              </a:p>
            </p:txBody>
          </p:sp>
        </p:grpSp>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22257" y="3539714"/>
              <a:ext cx="569717" cy="555624"/>
            </a:xfrm>
            <a:prstGeom prst="rect">
              <a:avLst/>
            </a:prstGeom>
            <a:effectLst>
              <a:softEdge rad="31750"/>
            </a:effectLst>
          </p:spPr>
        </p:pic>
      </p:grpSp>
      <p:grpSp>
        <p:nvGrpSpPr>
          <p:cNvPr id="7" name="Group 6"/>
          <p:cNvGrpSpPr/>
          <p:nvPr/>
        </p:nvGrpSpPr>
        <p:grpSpPr>
          <a:xfrm>
            <a:off x="1365986" y="3484152"/>
            <a:ext cx="911648" cy="941569"/>
            <a:chOff x="1365986" y="3484152"/>
            <a:chExt cx="911648" cy="941569"/>
          </a:xfrm>
        </p:grpSpPr>
        <p:sp>
          <p:nvSpPr>
            <p:cNvPr id="96" name="Rectangle 95"/>
            <p:cNvSpPr/>
            <p:nvPr/>
          </p:nvSpPr>
          <p:spPr bwMode="auto">
            <a:xfrm>
              <a:off x="1387673" y="3509582"/>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10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6698" y="3484152"/>
              <a:ext cx="644616" cy="73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Rectangle 98"/>
            <p:cNvSpPr/>
            <p:nvPr/>
          </p:nvSpPr>
          <p:spPr>
            <a:xfrm>
              <a:off x="1365986" y="4087167"/>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OPM</a:t>
              </a:r>
              <a:endParaRPr lang="en-GB" sz="1600" b="1" i="1" kern="0" dirty="0">
                <a:latin typeface="+mn-lt"/>
                <a:ea typeface="Times New Roman"/>
                <a:cs typeface="+mn-cs"/>
              </a:endParaRPr>
            </a:p>
          </p:txBody>
        </p:sp>
      </p:grpSp>
      <p:sp>
        <p:nvSpPr>
          <p:cNvPr id="45" name="Oval 44"/>
          <p:cNvSpPr>
            <a:spLocks noChangeArrowheads="1"/>
          </p:cNvSpPr>
          <p:nvPr/>
        </p:nvSpPr>
        <p:spPr bwMode="auto">
          <a:xfrm>
            <a:off x="1161705" y="3255024"/>
            <a:ext cx="1314602" cy="1410998"/>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Tree>
    <p:extLst>
      <p:ext uri="{BB962C8B-B14F-4D97-AF65-F5344CB8AC3E}">
        <p14:creationId xmlns:p14="http://schemas.microsoft.com/office/powerpoint/2010/main" val="12469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25</a:t>
            </a:fld>
            <a:endParaRPr lang="en-GB">
              <a:solidFill>
                <a:prstClr val="black">
                  <a:tint val="75000"/>
                </a:prstClr>
              </a:solidFill>
            </a:endParaRPr>
          </a:p>
        </p:txBody>
      </p:sp>
      <p:grpSp>
        <p:nvGrpSpPr>
          <p:cNvPr id="33" name="Group 32"/>
          <p:cNvGrpSpPr/>
          <p:nvPr/>
        </p:nvGrpSpPr>
        <p:grpSpPr>
          <a:xfrm>
            <a:off x="1482436" y="4511591"/>
            <a:ext cx="6013650" cy="1970045"/>
            <a:chOff x="2244436" y="4511591"/>
            <a:chExt cx="6013650" cy="1970045"/>
          </a:xfrm>
        </p:grpSpPr>
        <p:sp>
          <p:nvSpPr>
            <p:cNvPr id="5" name="Rectangle 4"/>
            <p:cNvSpPr/>
            <p:nvPr/>
          </p:nvSpPr>
          <p:spPr bwMode="auto">
            <a:xfrm>
              <a:off x="6313998" y="4511591"/>
              <a:ext cx="1944088"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r>
                <a:rPr lang="en-GB" sz="1000" u="sng" kern="0" dirty="0" smtClean="0">
                  <a:solidFill>
                    <a:sysClr val="windowText" lastClr="000000"/>
                  </a:solidFill>
                </a:rPr>
                <a:t>:</a:t>
              </a:r>
              <a:r>
                <a:rPr lang="en-GB" sz="1000" u="sng" kern="0" dirty="0" err="1" smtClean="0">
                  <a:solidFill>
                    <a:sysClr val="windowText" lastClr="000000"/>
                  </a:solidFill>
                </a:rPr>
                <a:t>ComplexSamplingMeasurement</a:t>
              </a:r>
              <a:endParaRPr lang="en-GB" sz="1000" u="sng" kern="0" dirty="0">
                <a:solidFill>
                  <a:sysClr val="windowText" lastClr="000000"/>
                </a:solidFill>
              </a:endParaRPr>
            </a:p>
          </p:txBody>
        </p:sp>
        <p:sp>
          <p:nvSpPr>
            <p:cNvPr id="6" name="TextBox 5"/>
            <p:cNvSpPr txBox="1"/>
            <p:nvPr/>
          </p:nvSpPr>
          <p:spPr bwMode="auto">
            <a:xfrm>
              <a:off x="5187276" y="4826350"/>
              <a:ext cx="739305" cy="230832"/>
            </a:xfrm>
            <a:prstGeom prst="rect">
              <a:avLst/>
            </a:prstGeom>
            <a:noFill/>
          </p:spPr>
          <p:txBody>
            <a:bodyPr wrap="none">
              <a:spAutoFit/>
            </a:bodyPr>
            <a:lstStyle/>
            <a:p>
              <a:pPr>
                <a:defRPr/>
              </a:pPr>
              <a:r>
                <a:rPr lang="en-GB" sz="900" kern="0" dirty="0" smtClean="0">
                  <a:solidFill>
                    <a:sysClr val="windowText" lastClr="000000"/>
                  </a:solidFill>
                </a:rPr>
                <a:t>+parameter</a:t>
              </a:r>
              <a:endParaRPr lang="en-GB" sz="900" kern="0" dirty="0">
                <a:solidFill>
                  <a:sysClr val="windowText" lastClr="000000"/>
                </a:solidFill>
              </a:endParaRPr>
            </a:p>
          </p:txBody>
        </p:sp>
        <p:cxnSp>
          <p:nvCxnSpPr>
            <p:cNvPr id="7" name="Straight Arrow Connector 16"/>
            <p:cNvCxnSpPr>
              <a:cxnSpLocks noChangeShapeType="1"/>
              <a:stCxn id="5" idx="1"/>
              <a:endCxn id="9" idx="3"/>
            </p:cNvCxnSpPr>
            <p:nvPr/>
          </p:nvCxnSpPr>
          <p:spPr bwMode="auto">
            <a:xfrm flipH="1">
              <a:off x="5163668" y="4834183"/>
              <a:ext cx="1150330"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9" name="Rectangle 8"/>
            <p:cNvSpPr/>
            <p:nvPr/>
          </p:nvSpPr>
          <p:spPr bwMode="auto">
            <a:xfrm>
              <a:off x="2244436" y="4511591"/>
              <a:ext cx="2919232"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NamedValue</a:t>
              </a:r>
              <a:endParaRPr lang="en-GB" sz="1000" u="sng" kern="0" dirty="0" smtClean="0">
                <a:solidFill>
                  <a:sysClr val="windowText" lastClr="000000"/>
                </a:solidFill>
              </a:endParaRPr>
            </a:p>
            <a:p>
              <a:pPr algn="ctr">
                <a:defRPr/>
              </a:pPr>
              <a:r>
                <a:rPr lang="en-GB" sz="1000" kern="0" dirty="0">
                  <a:solidFill>
                    <a:sysClr val="windowText" lastClr="000000"/>
                  </a:solidFill>
                </a:rPr>
                <a:t>name = “http://data.wmo.int/</a:t>
              </a:r>
              <a:r>
                <a:rPr lang="en-GB" sz="1000" kern="0" dirty="0" err="1">
                  <a:solidFill>
                    <a:sysClr val="windowText" lastClr="000000"/>
                  </a:solidFill>
                </a:rPr>
                <a:t>def</a:t>
              </a:r>
              <a:r>
                <a:rPr lang="en-GB" sz="1000" kern="0" dirty="0">
                  <a:solidFill>
                    <a:sysClr val="windowText" lastClr="000000"/>
                  </a:solidFill>
                </a:rPr>
                <a:t>/</a:t>
              </a:r>
              <a:r>
                <a:rPr lang="en-GB" sz="1000" kern="0" dirty="0" err="1">
                  <a:solidFill>
                    <a:sysClr val="windowText" lastClr="000000"/>
                  </a:solidFill>
                </a:rPr>
                <a:t>metce</a:t>
              </a:r>
              <a:r>
                <a:rPr lang="en-GB" sz="1000" kern="0" dirty="0">
                  <a:solidFill>
                    <a:sysClr val="windowText" lastClr="000000"/>
                  </a:solidFill>
                </a:rPr>
                <a:t>/property”</a:t>
              </a:r>
            </a:p>
          </p:txBody>
        </p:sp>
        <p:sp>
          <p:nvSpPr>
            <p:cNvPr id="10" name="Rectangle 9"/>
            <p:cNvSpPr/>
            <p:nvPr/>
          </p:nvSpPr>
          <p:spPr bwMode="auto">
            <a:xfrm>
              <a:off x="2732007" y="5621997"/>
              <a:ext cx="1944089"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CompositeObservableProperty</a:t>
              </a:r>
              <a:endParaRPr lang="en-GB" sz="1000" u="sng" kern="0" dirty="0" smtClean="0">
                <a:solidFill>
                  <a:sysClr val="windowText" lastClr="000000"/>
                </a:solidFill>
              </a:endParaRPr>
            </a:p>
            <a:p>
              <a:pPr algn="ctr">
                <a:defRPr/>
              </a:pPr>
              <a:r>
                <a:rPr lang="en-GB" sz="1000" kern="0" dirty="0" smtClean="0">
                  <a:solidFill>
                    <a:sysClr val="windowText" lastClr="000000"/>
                  </a:solidFill>
                </a:rPr>
                <a:t>count = “7”</a:t>
              </a:r>
              <a:endParaRPr lang="en-GB" sz="1000" kern="0" dirty="0">
                <a:solidFill>
                  <a:sysClr val="windowText" lastClr="000000"/>
                </a:solidFill>
              </a:endParaRPr>
            </a:p>
          </p:txBody>
        </p:sp>
        <p:sp>
          <p:nvSpPr>
            <p:cNvPr id="17" name="TextBox 16"/>
            <p:cNvSpPr txBox="1"/>
            <p:nvPr/>
          </p:nvSpPr>
          <p:spPr bwMode="auto">
            <a:xfrm>
              <a:off x="3225997" y="5373288"/>
              <a:ext cx="495649" cy="230832"/>
            </a:xfrm>
            <a:prstGeom prst="rect">
              <a:avLst/>
            </a:prstGeom>
            <a:noFill/>
          </p:spPr>
          <p:txBody>
            <a:bodyPr wrap="none">
              <a:spAutoFit/>
            </a:bodyPr>
            <a:lstStyle/>
            <a:p>
              <a:pPr>
                <a:defRPr/>
              </a:pPr>
              <a:r>
                <a:rPr lang="en-GB" sz="900" kern="0" dirty="0" smtClean="0">
                  <a:solidFill>
                    <a:sysClr val="windowText" lastClr="000000"/>
                  </a:solidFill>
                </a:rPr>
                <a:t>+value</a:t>
              </a:r>
              <a:endParaRPr lang="en-GB" sz="900" kern="0" dirty="0">
                <a:solidFill>
                  <a:sysClr val="windowText" lastClr="000000"/>
                </a:solidFill>
              </a:endParaRPr>
            </a:p>
          </p:txBody>
        </p:sp>
        <p:cxnSp>
          <p:nvCxnSpPr>
            <p:cNvPr id="18" name="Straight Arrow Connector 16"/>
            <p:cNvCxnSpPr>
              <a:cxnSpLocks noChangeShapeType="1"/>
              <a:stCxn id="9" idx="2"/>
              <a:endCxn id="10" idx="0"/>
            </p:cNvCxnSpPr>
            <p:nvPr/>
          </p:nvCxnSpPr>
          <p:spPr bwMode="auto">
            <a:xfrm>
              <a:off x="3704052" y="5156775"/>
              <a:ext cx="0" cy="465222"/>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27" name="Group 26"/>
            <p:cNvGrpSpPr/>
            <p:nvPr/>
          </p:nvGrpSpPr>
          <p:grpSpPr>
            <a:xfrm>
              <a:off x="5710958" y="5407542"/>
              <a:ext cx="2354838" cy="1074094"/>
              <a:chOff x="5163668" y="5347786"/>
              <a:chExt cx="2354838" cy="1074094"/>
            </a:xfrm>
          </p:grpSpPr>
          <p:sp>
            <p:nvSpPr>
              <p:cNvPr id="16" name="Rectangle 15"/>
              <p:cNvSpPr/>
              <p:nvPr/>
            </p:nvSpPr>
            <p:spPr bwMode="auto">
              <a:xfrm>
                <a:off x="5574418" y="5776696"/>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PresentOrForecastWeather</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ObservableProperty</a:t>
                </a:r>
                <a:endParaRPr lang="en-GB" sz="1000" u="sng" kern="0" dirty="0" smtClean="0">
                  <a:solidFill>
                    <a:sysClr val="windowText" lastClr="000000"/>
                  </a:solidFill>
                </a:endParaRPr>
              </a:p>
            </p:txBody>
          </p:sp>
          <p:sp>
            <p:nvSpPr>
              <p:cNvPr id="21" name="Rectangle 20"/>
              <p:cNvSpPr/>
              <p:nvPr/>
            </p:nvSpPr>
            <p:spPr bwMode="auto">
              <a:xfrm>
                <a:off x="5509428" y="5708854"/>
                <a:ext cx="1944089"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Visibility</a:t>
                </a:r>
              </a:p>
              <a:p>
                <a:pPr algn="ctr">
                  <a:defRPr/>
                </a:pPr>
                <a:r>
                  <a:rPr lang="en-GB" sz="1000" u="sng" kern="0" dirty="0" smtClean="0">
                    <a:solidFill>
                      <a:sysClr val="windowText" lastClr="000000"/>
                    </a:solidFill>
                  </a:rPr>
                  <a:t>:</a:t>
                </a:r>
                <a:r>
                  <a:rPr lang="en-GB" sz="1000" u="sng" kern="0" dirty="0" err="1" smtClean="0">
                    <a:solidFill>
                      <a:sysClr val="windowText" lastClr="000000"/>
                    </a:solidFill>
                  </a:rPr>
                  <a:t>ObservableProperty</a:t>
                </a:r>
                <a:endParaRPr lang="en-GB" sz="1000" u="sng" kern="0" dirty="0" smtClean="0">
                  <a:solidFill>
                    <a:sysClr val="windowText" lastClr="000000"/>
                  </a:solidFill>
                </a:endParaRPr>
              </a:p>
            </p:txBody>
          </p:sp>
          <p:sp>
            <p:nvSpPr>
              <p:cNvPr id="22" name="Rectangle 21"/>
              <p:cNvSpPr/>
              <p:nvPr/>
            </p:nvSpPr>
            <p:spPr bwMode="auto">
              <a:xfrm>
                <a:off x="5438178" y="5642016"/>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WindDirection</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ObservableProperty</a:t>
                </a:r>
                <a:endParaRPr lang="en-GB" sz="1000" u="sng" kern="0" dirty="0" smtClean="0">
                  <a:solidFill>
                    <a:sysClr val="windowText" lastClr="000000"/>
                  </a:solidFill>
                </a:endParaRPr>
              </a:p>
            </p:txBody>
          </p:sp>
          <p:sp>
            <p:nvSpPr>
              <p:cNvPr id="23" name="Rectangle 22"/>
              <p:cNvSpPr/>
              <p:nvPr/>
            </p:nvSpPr>
            <p:spPr bwMode="auto">
              <a:xfrm>
                <a:off x="5382512" y="5568495"/>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GustSpeed</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ObservableProperty</a:t>
                </a:r>
                <a:endParaRPr lang="en-GB" sz="1000" u="sng" kern="0" dirty="0" smtClean="0">
                  <a:solidFill>
                    <a:sysClr val="windowText" lastClr="000000"/>
                  </a:solidFill>
                </a:endParaRPr>
              </a:p>
            </p:txBody>
          </p:sp>
          <p:sp>
            <p:nvSpPr>
              <p:cNvPr id="24" name="Rectangle 23"/>
              <p:cNvSpPr/>
              <p:nvPr/>
            </p:nvSpPr>
            <p:spPr bwMode="auto">
              <a:xfrm>
                <a:off x="5310708" y="5488704"/>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WindSpeed</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ObservableProperty</a:t>
                </a:r>
                <a:endParaRPr lang="en-GB" sz="1000" u="sng" kern="0" dirty="0" smtClean="0">
                  <a:solidFill>
                    <a:sysClr val="windowText" lastClr="000000"/>
                  </a:solidFill>
                </a:endParaRPr>
              </a:p>
            </p:txBody>
          </p:sp>
          <p:sp>
            <p:nvSpPr>
              <p:cNvPr id="25" name="Rectangle 24"/>
              <p:cNvSpPr/>
              <p:nvPr/>
            </p:nvSpPr>
            <p:spPr bwMode="auto">
              <a:xfrm>
                <a:off x="5245948" y="5417681"/>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MeanSeaLevelPressure</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ObservableProperty</a:t>
                </a:r>
                <a:endParaRPr lang="en-GB" sz="1000" u="sng" kern="0" dirty="0" smtClean="0">
                  <a:solidFill>
                    <a:sysClr val="windowText" lastClr="000000"/>
                  </a:solidFill>
                </a:endParaRPr>
              </a:p>
            </p:txBody>
          </p:sp>
          <p:sp>
            <p:nvSpPr>
              <p:cNvPr id="26" name="Rectangle 25"/>
              <p:cNvSpPr/>
              <p:nvPr/>
            </p:nvSpPr>
            <p:spPr bwMode="auto">
              <a:xfrm>
                <a:off x="5163668" y="5347786"/>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AirTemperature</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ObservableProperty</a:t>
                </a:r>
                <a:endParaRPr lang="en-GB" sz="1000" u="sng" kern="0" dirty="0" smtClean="0">
                  <a:solidFill>
                    <a:sysClr val="windowText" lastClr="000000"/>
                  </a:solidFill>
                </a:endParaRPr>
              </a:p>
            </p:txBody>
          </p:sp>
        </p:grpSp>
        <p:sp>
          <p:nvSpPr>
            <p:cNvPr id="28" name="TextBox 27"/>
            <p:cNvSpPr txBox="1"/>
            <p:nvPr/>
          </p:nvSpPr>
          <p:spPr bwMode="auto">
            <a:xfrm>
              <a:off x="4899475" y="5956405"/>
              <a:ext cx="808235" cy="230832"/>
            </a:xfrm>
            <a:prstGeom prst="rect">
              <a:avLst/>
            </a:prstGeom>
            <a:noFill/>
          </p:spPr>
          <p:txBody>
            <a:bodyPr wrap="none">
              <a:spAutoFit/>
            </a:bodyPr>
            <a:lstStyle/>
            <a:p>
              <a:pPr>
                <a:defRPr/>
              </a:pPr>
              <a:r>
                <a:rPr lang="en-GB" sz="900" kern="0" dirty="0" smtClean="0">
                  <a:solidFill>
                    <a:sysClr val="windowText" lastClr="000000"/>
                  </a:solidFill>
                </a:rPr>
                <a:t>+property [7]</a:t>
              </a:r>
              <a:endParaRPr lang="en-GB" sz="900" kern="0" dirty="0">
                <a:solidFill>
                  <a:sysClr val="windowText" lastClr="000000"/>
                </a:solidFill>
              </a:endParaRPr>
            </a:p>
          </p:txBody>
        </p:sp>
        <p:cxnSp>
          <p:nvCxnSpPr>
            <p:cNvPr id="29" name="Straight Arrow Connector 16"/>
            <p:cNvCxnSpPr>
              <a:cxnSpLocks noChangeShapeType="1"/>
              <a:stCxn id="10" idx="3"/>
            </p:cNvCxnSpPr>
            <p:nvPr/>
          </p:nvCxnSpPr>
          <p:spPr bwMode="auto">
            <a:xfrm>
              <a:off x="4676096" y="5944589"/>
              <a:ext cx="1034862"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pic>
        <p:nvPicPr>
          <p:cNvPr id="13314" name="Picture 2" descr="C:\Users\Jeremy\Workspace\temp\AvXML HTML documentation\AvXML-1.0RC1\EARoot\EA2\EA1\EA1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15325" cy="8562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0"/>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4"/>
          <p:cNvSpPr txBox="1">
            <a:spLocks noChangeArrowheads="1"/>
          </p:cNvSpPr>
          <p:nvPr/>
        </p:nvSpPr>
        <p:spPr bwMode="auto">
          <a:xfrm>
            <a:off x="5067078" y="319088"/>
            <a:ext cx="27011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OPM: </a:t>
            </a:r>
            <a:r>
              <a:rPr lang="en-GB" sz="2400" b="1" dirty="0" smtClean="0">
                <a:solidFill>
                  <a:srgbClr val="000000"/>
                </a:solidFill>
                <a:latin typeface="Arial" pitchFamily="34" charset="0"/>
                <a:ea typeface="ＭＳ Ｐゴシック" pitchFamily="34" charset="-128"/>
              </a:rPr>
              <a:t>O</a:t>
            </a:r>
            <a:r>
              <a:rPr lang="en-GB" sz="2400" dirty="0" smtClean="0">
                <a:solidFill>
                  <a:srgbClr val="000000"/>
                </a:solidFill>
                <a:latin typeface="Arial" pitchFamily="34" charset="0"/>
                <a:ea typeface="ＭＳ Ｐゴシック" pitchFamily="34" charset="-128"/>
              </a:rPr>
              <a:t>bservable </a:t>
            </a:r>
            <a:r>
              <a:rPr lang="en-GB" sz="2400" b="1" dirty="0" smtClean="0">
                <a:solidFill>
                  <a:srgbClr val="000000"/>
                </a:solidFill>
                <a:latin typeface="Arial" pitchFamily="34" charset="0"/>
                <a:ea typeface="ＭＳ Ｐゴシック" pitchFamily="34" charset="-128"/>
              </a:rPr>
              <a:t>P</a:t>
            </a:r>
            <a:r>
              <a:rPr lang="en-GB" sz="2400" dirty="0" smtClean="0">
                <a:solidFill>
                  <a:srgbClr val="000000"/>
                </a:solidFill>
                <a:latin typeface="Arial" pitchFamily="34" charset="0"/>
                <a:ea typeface="ＭＳ Ｐゴシック" pitchFamily="34" charset="-128"/>
              </a:rPr>
              <a:t>roperty </a:t>
            </a:r>
            <a:r>
              <a:rPr lang="en-GB" sz="2400" b="1" dirty="0" smtClean="0">
                <a:solidFill>
                  <a:srgbClr val="000000"/>
                </a:solidFill>
                <a:latin typeface="Arial" pitchFamily="34" charset="0"/>
                <a:ea typeface="ＭＳ Ｐゴシック" pitchFamily="34" charset="-128"/>
              </a:rPr>
              <a:t>M</a:t>
            </a:r>
            <a:r>
              <a:rPr lang="en-GB" sz="2400" dirty="0" smtClean="0">
                <a:solidFill>
                  <a:srgbClr val="000000"/>
                </a:solidFill>
                <a:latin typeface="Arial" pitchFamily="34" charset="0"/>
                <a:ea typeface="ＭＳ Ｐゴシック" pitchFamily="34" charset="-128"/>
              </a:rPr>
              <a:t>odel</a:t>
            </a:r>
            <a:endParaRPr lang="en-GB" sz="2400" dirty="0">
              <a:solidFill>
                <a:srgbClr val="000000"/>
              </a:solidFill>
              <a:latin typeface="Arial" pitchFamily="34" charset="0"/>
              <a:ea typeface="ＭＳ Ｐゴシック" pitchFamily="34" charset="-128"/>
            </a:endParaRPr>
          </a:p>
        </p:txBody>
      </p:sp>
      <p:sp>
        <p:nvSpPr>
          <p:cNvPr id="4" name="Rectangle 3"/>
          <p:cNvSpPr/>
          <p:nvPr/>
        </p:nvSpPr>
        <p:spPr>
          <a:xfrm>
            <a:off x="6003089" y="1657882"/>
            <a:ext cx="3010282" cy="2554545"/>
          </a:xfrm>
          <a:prstGeom prst="rect">
            <a:avLst/>
          </a:prstGeom>
        </p:spPr>
        <p:txBody>
          <a:bodyPr wrap="square">
            <a:spAutoFit/>
          </a:bodyPr>
          <a:lstStyle/>
          <a:p>
            <a:pPr algn="r" fontAlgn="auto">
              <a:spcBef>
                <a:spcPts val="0"/>
              </a:spcBef>
              <a:spcAft>
                <a:spcPts val="1200"/>
              </a:spcAft>
              <a:defRPr/>
            </a:pPr>
            <a:r>
              <a:rPr lang="en-GB" sz="1600" b="1" i="1" kern="0" dirty="0">
                <a:solidFill>
                  <a:srgbClr val="595959"/>
                </a:solidFill>
                <a:latin typeface="Calibri"/>
                <a:ea typeface="Times New Roman"/>
              </a:rPr>
              <a:t>The </a:t>
            </a:r>
            <a:r>
              <a:rPr lang="en-GB" sz="1600" b="1" i="1" kern="0" dirty="0" smtClean="0">
                <a:solidFill>
                  <a:srgbClr val="595959"/>
                </a:solidFill>
                <a:latin typeface="Calibri"/>
                <a:ea typeface="Times New Roman"/>
              </a:rPr>
              <a:t>Observable Property Model enables </a:t>
            </a:r>
            <a:r>
              <a:rPr lang="en-GB" sz="1600" b="1" i="1" kern="0" dirty="0">
                <a:solidFill>
                  <a:srgbClr val="595959"/>
                </a:solidFill>
                <a:latin typeface="Calibri"/>
                <a:ea typeface="Times New Roman"/>
              </a:rPr>
              <a:t>observed physical properties to be aggregated into composite </a:t>
            </a:r>
            <a:r>
              <a:rPr lang="en-GB" sz="1600" b="1" i="1" kern="0" dirty="0" smtClean="0">
                <a:solidFill>
                  <a:srgbClr val="595959"/>
                </a:solidFill>
                <a:latin typeface="Calibri"/>
                <a:ea typeface="Times New Roman"/>
              </a:rPr>
              <a:t>properties (</a:t>
            </a:r>
            <a:r>
              <a:rPr lang="en-GB" sz="1600" b="1" i="1" kern="0" dirty="0" err="1" smtClean="0">
                <a:solidFill>
                  <a:srgbClr val="595959"/>
                </a:solidFill>
                <a:latin typeface="Calibri"/>
                <a:ea typeface="Times New Roman"/>
              </a:rPr>
              <a:t>CompositeObservableProperty</a:t>
            </a:r>
            <a:r>
              <a:rPr lang="en-GB" sz="1600" b="1" i="1" kern="0" dirty="0" smtClean="0">
                <a:solidFill>
                  <a:srgbClr val="595959"/>
                </a:solidFill>
                <a:latin typeface="Calibri"/>
                <a:ea typeface="Times New Roman"/>
              </a:rPr>
              <a:t>) </a:t>
            </a:r>
            <a:r>
              <a:rPr lang="en-GB" sz="1600" b="1" i="1" kern="0" dirty="0">
                <a:solidFill>
                  <a:srgbClr val="595959"/>
                </a:solidFill>
                <a:latin typeface="Calibri"/>
                <a:ea typeface="Times New Roman"/>
              </a:rPr>
              <a:t>and for any qualification or constraint relating to the observed physical properties to be explicitly </a:t>
            </a:r>
            <a:r>
              <a:rPr lang="en-GB" sz="1600" b="1" i="1" kern="0" dirty="0" smtClean="0">
                <a:solidFill>
                  <a:srgbClr val="595959"/>
                </a:solidFill>
                <a:latin typeface="Calibri"/>
                <a:ea typeface="Times New Roman"/>
              </a:rPr>
              <a:t>described (</a:t>
            </a:r>
            <a:r>
              <a:rPr lang="en-GB" sz="1600" b="1" i="1" kern="0" dirty="0" err="1" smtClean="0">
                <a:solidFill>
                  <a:srgbClr val="595959"/>
                </a:solidFill>
                <a:latin typeface="Calibri"/>
                <a:ea typeface="Times New Roman"/>
              </a:rPr>
              <a:t>QualifiedObservableProperty</a:t>
            </a:r>
            <a:r>
              <a:rPr lang="en-GB" sz="1600" b="1" i="1" kern="0" dirty="0" smtClean="0">
                <a:solidFill>
                  <a:srgbClr val="595959"/>
                </a:solidFill>
                <a:latin typeface="Calibri"/>
                <a:ea typeface="Times New Roman"/>
              </a:rPr>
              <a:t>).</a:t>
            </a:r>
            <a:endParaRPr lang="en-GB" sz="1600" b="1" i="1" kern="0" dirty="0">
              <a:solidFill>
                <a:srgbClr val="595959"/>
              </a:solidFill>
              <a:latin typeface="Calibri"/>
              <a:ea typeface="Times New Roman"/>
            </a:endParaRPr>
          </a:p>
        </p:txBody>
      </p:sp>
    </p:spTree>
    <p:extLst>
      <p:ext uri="{BB962C8B-B14F-4D97-AF65-F5344CB8AC3E}">
        <p14:creationId xmlns:p14="http://schemas.microsoft.com/office/powerpoint/2010/main" val="289044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26</a:t>
            </a:fld>
            <a:endParaRPr lang="en-GB">
              <a:solidFill>
                <a:prstClr val="black">
                  <a:tint val="75000"/>
                </a:prstClr>
              </a:solidFill>
            </a:endParaRPr>
          </a:p>
        </p:txBody>
      </p:sp>
      <p:sp>
        <p:nvSpPr>
          <p:cNvPr id="3"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Observable Property Model: qualifying observed properties</a:t>
            </a:r>
            <a:endParaRPr lang="en-GB" sz="2000" dirty="0">
              <a:solidFill>
                <a:srgbClr val="000000"/>
              </a:solidFill>
              <a:latin typeface="Arial" pitchFamily="34" charset="0"/>
              <a:ea typeface="ＭＳ Ｐゴシック" pitchFamily="34" charset="-128"/>
            </a:endParaRPr>
          </a:p>
        </p:txBody>
      </p:sp>
      <p:sp>
        <p:nvSpPr>
          <p:cNvPr id="4" name="Rectangle 3"/>
          <p:cNvSpPr/>
          <p:nvPr/>
        </p:nvSpPr>
        <p:spPr>
          <a:xfrm>
            <a:off x="1692275" y="1110089"/>
            <a:ext cx="7208397" cy="1354217"/>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Calibri"/>
                <a:ea typeface="Times New Roman"/>
              </a:rPr>
              <a:t>The “Observable Property model” (OPM) enables each physical property to be qualified according to the specific observation context … </a:t>
            </a:r>
          </a:p>
          <a:p>
            <a:pPr fontAlgn="auto">
              <a:spcBef>
                <a:spcPts val="0"/>
              </a:spcBef>
              <a:spcAft>
                <a:spcPts val="1200"/>
              </a:spcAft>
              <a:defRPr/>
            </a:pPr>
            <a:r>
              <a:rPr lang="en-GB" i="1" kern="0" dirty="0" smtClean="0">
                <a:solidFill>
                  <a:srgbClr val="595959"/>
                </a:solidFill>
                <a:latin typeface="Calibri"/>
                <a:ea typeface="Times New Roman"/>
              </a:rPr>
              <a:t>e.g. within a METAR, the property ‘wind speed’ is formally defined as the mean wind speed within the 10-minute period preceding the observation</a:t>
            </a:r>
          </a:p>
        </p:txBody>
      </p:sp>
      <p:sp>
        <p:nvSpPr>
          <p:cNvPr id="5" name="Rectangle 4"/>
          <p:cNvSpPr/>
          <p:nvPr/>
        </p:nvSpPr>
        <p:spPr bwMode="auto">
          <a:xfrm>
            <a:off x="3748162" y="2997257"/>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WindSpeed</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ObservableProperty</a:t>
            </a:r>
            <a:endParaRPr lang="en-GB" sz="1000" u="sng" kern="0" dirty="0" smtClean="0">
              <a:solidFill>
                <a:sysClr val="windowText" lastClr="000000"/>
              </a:solidFill>
            </a:endParaRPr>
          </a:p>
        </p:txBody>
      </p:sp>
      <p:sp>
        <p:nvSpPr>
          <p:cNvPr id="6" name="Rectangle 5"/>
          <p:cNvSpPr/>
          <p:nvPr/>
        </p:nvSpPr>
        <p:spPr bwMode="auto">
          <a:xfrm>
            <a:off x="3748162" y="4236108"/>
            <a:ext cx="1944088" cy="825746"/>
          </a:xfrm>
          <a:prstGeom prst="rect">
            <a:avLst/>
          </a:prstGeom>
          <a:solidFill>
            <a:sysClr val="window" lastClr="FFFFFF"/>
          </a:solidFill>
          <a:ln w="9525" cap="flat" cmpd="sng" algn="ctr">
            <a:solidFill>
              <a:sysClr val="windowText" lastClr="000000"/>
            </a:solidFill>
            <a:prstDash val="solid"/>
          </a:ln>
          <a:effectLst>
            <a:glow rad="101600">
              <a:schemeClr val="accent1">
                <a:satMod val="175000"/>
                <a:alpha val="40000"/>
              </a:schemeClr>
            </a:glow>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meanWindSpeed</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QualifiedObservableProperty</a:t>
            </a:r>
            <a:endParaRPr lang="en-GB" sz="1000" u="sng" kern="0" dirty="0" smtClean="0">
              <a:solidFill>
                <a:sysClr val="windowText" lastClr="000000"/>
              </a:solidFill>
            </a:endParaRPr>
          </a:p>
          <a:p>
            <a:pPr algn="ctr">
              <a:defRPr/>
            </a:pPr>
            <a:r>
              <a:rPr lang="en-GB" sz="1000" kern="0" dirty="0" smtClean="0">
                <a:solidFill>
                  <a:sysClr val="windowText" lastClr="000000"/>
                </a:solidFill>
              </a:rPr>
              <a:t>label = “Mean wind speed during a 10-minute period”</a:t>
            </a:r>
          </a:p>
        </p:txBody>
      </p:sp>
      <p:sp>
        <p:nvSpPr>
          <p:cNvPr id="7" name="TextBox 6"/>
          <p:cNvSpPr txBox="1"/>
          <p:nvPr/>
        </p:nvSpPr>
        <p:spPr bwMode="auto">
          <a:xfrm>
            <a:off x="3868505" y="3676371"/>
            <a:ext cx="870751"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baseProperty</a:t>
            </a:r>
            <a:endParaRPr lang="en-GB" sz="900" kern="0" dirty="0">
              <a:solidFill>
                <a:sysClr val="windowText" lastClr="000000"/>
              </a:solidFill>
            </a:endParaRPr>
          </a:p>
        </p:txBody>
      </p:sp>
      <p:cxnSp>
        <p:nvCxnSpPr>
          <p:cNvPr id="8" name="Straight Arrow Connector 16"/>
          <p:cNvCxnSpPr>
            <a:cxnSpLocks noChangeShapeType="1"/>
            <a:stCxn id="6" idx="0"/>
            <a:endCxn id="5" idx="2"/>
          </p:cNvCxnSpPr>
          <p:nvPr/>
        </p:nvCxnSpPr>
        <p:spPr bwMode="auto">
          <a:xfrm flipV="1">
            <a:off x="4720206" y="3642441"/>
            <a:ext cx="0" cy="593667"/>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1" name="Rectangle 10"/>
          <p:cNvSpPr/>
          <p:nvPr/>
        </p:nvSpPr>
        <p:spPr bwMode="auto">
          <a:xfrm>
            <a:off x="3748162" y="5494789"/>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a:t>
            </a:r>
            <a:r>
              <a:rPr lang="en-GB" sz="1000" u="sng" kern="0" dirty="0" err="1" smtClean="0">
                <a:solidFill>
                  <a:sysClr val="windowText" lastClr="000000"/>
                </a:solidFill>
              </a:rPr>
              <a:t>StatisticalQualifier</a:t>
            </a:r>
            <a:endParaRPr lang="en-GB" sz="1000" u="sng" kern="0" dirty="0" smtClean="0">
              <a:solidFill>
                <a:sysClr val="windowText" lastClr="000000"/>
              </a:solidFill>
            </a:endParaRPr>
          </a:p>
          <a:p>
            <a:pPr algn="ctr">
              <a:defRPr/>
            </a:pPr>
            <a:r>
              <a:rPr lang="en-GB" sz="1000" kern="0" dirty="0" smtClean="0">
                <a:solidFill>
                  <a:sysClr val="windowText" lastClr="000000"/>
                </a:solidFill>
              </a:rPr>
              <a:t>description = “Mean value during a 10-minute period”</a:t>
            </a:r>
          </a:p>
        </p:txBody>
      </p:sp>
      <p:sp>
        <p:nvSpPr>
          <p:cNvPr id="12" name="Rectangle 11"/>
          <p:cNvSpPr/>
          <p:nvPr/>
        </p:nvSpPr>
        <p:spPr bwMode="auto">
          <a:xfrm>
            <a:off x="6916812" y="5494789"/>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ysClr val="windowText" lastClr="000000"/>
                </a:solidFill>
              </a:rPr>
              <a:t>meanValue</a:t>
            </a:r>
            <a:endParaRPr lang="en-GB" sz="1000" u="sng" kern="0" dirty="0" smtClean="0">
              <a:solidFill>
                <a:sysClr val="windowText" lastClr="000000"/>
              </a:solidFill>
            </a:endParaRPr>
          </a:p>
          <a:p>
            <a:pPr algn="ctr">
              <a:defRPr/>
            </a:pPr>
            <a:r>
              <a:rPr lang="en-GB" sz="1000" u="sng" kern="0" dirty="0">
                <a:solidFill>
                  <a:sysClr val="windowText" lastClr="000000"/>
                </a:solidFill>
              </a:rPr>
              <a:t>:</a:t>
            </a:r>
            <a:r>
              <a:rPr lang="en-GB" sz="1000" u="sng" kern="0" dirty="0" err="1" smtClean="0">
                <a:solidFill>
                  <a:sysClr val="windowText" lastClr="000000"/>
                </a:solidFill>
              </a:rPr>
              <a:t>StatisticalFunctionCode</a:t>
            </a:r>
            <a:endParaRPr lang="en-GB" sz="1000" u="sng" kern="0" dirty="0" smtClean="0">
              <a:solidFill>
                <a:sysClr val="windowText" lastClr="000000"/>
              </a:solidFill>
            </a:endParaRPr>
          </a:p>
        </p:txBody>
      </p:sp>
      <p:sp>
        <p:nvSpPr>
          <p:cNvPr id="13" name="TextBox 12"/>
          <p:cNvSpPr txBox="1"/>
          <p:nvPr/>
        </p:nvSpPr>
        <p:spPr bwMode="auto">
          <a:xfrm>
            <a:off x="4087709" y="5219365"/>
            <a:ext cx="633507" cy="230832"/>
          </a:xfrm>
          <a:prstGeom prst="rect">
            <a:avLst/>
          </a:prstGeom>
          <a:noFill/>
        </p:spPr>
        <p:txBody>
          <a:bodyPr wrap="none">
            <a:spAutoFit/>
          </a:bodyPr>
          <a:lstStyle/>
          <a:p>
            <a:pPr>
              <a:defRPr/>
            </a:pPr>
            <a:r>
              <a:rPr lang="en-GB" sz="900" kern="0" dirty="0" smtClean="0">
                <a:solidFill>
                  <a:sysClr val="windowText" lastClr="000000"/>
                </a:solidFill>
              </a:rPr>
              <a:t>+qualifier</a:t>
            </a:r>
            <a:endParaRPr lang="en-GB" sz="900" kern="0" dirty="0">
              <a:solidFill>
                <a:sysClr val="windowText" lastClr="000000"/>
              </a:solidFill>
            </a:endParaRPr>
          </a:p>
        </p:txBody>
      </p:sp>
      <p:cxnSp>
        <p:nvCxnSpPr>
          <p:cNvPr id="14" name="Straight Arrow Connector 16"/>
          <p:cNvCxnSpPr>
            <a:cxnSpLocks noChangeShapeType="1"/>
            <a:stCxn id="6" idx="2"/>
            <a:endCxn id="11" idx="0"/>
          </p:cNvCxnSpPr>
          <p:nvPr/>
        </p:nvCxnSpPr>
        <p:spPr bwMode="auto">
          <a:xfrm>
            <a:off x="4720206" y="5061854"/>
            <a:ext cx="0" cy="43293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6" name="TextBox 15"/>
          <p:cNvSpPr txBox="1"/>
          <p:nvPr/>
        </p:nvSpPr>
        <p:spPr bwMode="auto">
          <a:xfrm>
            <a:off x="5818602" y="5820241"/>
            <a:ext cx="1096775"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statisticalFunction</a:t>
            </a:r>
            <a:endParaRPr lang="en-GB" sz="900" kern="0" dirty="0">
              <a:solidFill>
                <a:sysClr val="windowText" lastClr="000000"/>
              </a:solidFill>
            </a:endParaRPr>
          </a:p>
        </p:txBody>
      </p:sp>
      <p:cxnSp>
        <p:nvCxnSpPr>
          <p:cNvPr id="17" name="Straight Arrow Connector 16"/>
          <p:cNvCxnSpPr>
            <a:cxnSpLocks noChangeShapeType="1"/>
            <a:stCxn id="11" idx="3"/>
            <a:endCxn id="12" idx="1"/>
          </p:cNvCxnSpPr>
          <p:nvPr/>
        </p:nvCxnSpPr>
        <p:spPr bwMode="auto">
          <a:xfrm>
            <a:off x="5692250" y="5817381"/>
            <a:ext cx="1224562"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3" name="Rectangle 32"/>
          <p:cNvSpPr/>
          <p:nvPr/>
        </p:nvSpPr>
        <p:spPr bwMode="auto">
          <a:xfrm>
            <a:off x="266961" y="5497649"/>
            <a:ext cx="1944088" cy="64518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ysClr val="windowText" lastClr="000000"/>
                </a:solidFill>
              </a:rPr>
              <a:t>:Time</a:t>
            </a:r>
          </a:p>
          <a:p>
            <a:pPr algn="ctr">
              <a:defRPr/>
            </a:pPr>
            <a:r>
              <a:rPr lang="en-GB" sz="1000" kern="0" dirty="0" smtClean="0">
                <a:solidFill>
                  <a:sysClr val="windowText" lastClr="000000"/>
                </a:solidFill>
              </a:rPr>
              <a:t>@</a:t>
            </a:r>
            <a:r>
              <a:rPr lang="en-GB" sz="1000" kern="0" dirty="0" err="1" smtClean="0">
                <a:solidFill>
                  <a:sysClr val="windowText" lastClr="000000"/>
                </a:solidFill>
              </a:rPr>
              <a:t>uom</a:t>
            </a:r>
            <a:r>
              <a:rPr lang="en-GB" sz="1000" kern="0" dirty="0" smtClean="0">
                <a:solidFill>
                  <a:sysClr val="windowText" lastClr="000000"/>
                </a:solidFill>
              </a:rPr>
              <a:t> = “min”</a:t>
            </a:r>
          </a:p>
          <a:p>
            <a:pPr algn="ctr">
              <a:defRPr/>
            </a:pPr>
            <a:r>
              <a:rPr lang="en-GB" sz="1000" kern="0" dirty="0" smtClean="0">
                <a:solidFill>
                  <a:sysClr val="windowText" lastClr="000000"/>
                </a:solidFill>
              </a:rPr>
              <a:t>value  = 10</a:t>
            </a:r>
          </a:p>
        </p:txBody>
      </p:sp>
      <p:sp>
        <p:nvSpPr>
          <p:cNvPr id="36" name="TextBox 35"/>
          <p:cNvSpPr txBox="1"/>
          <p:nvPr/>
        </p:nvSpPr>
        <p:spPr bwMode="auto">
          <a:xfrm>
            <a:off x="2222301" y="5827579"/>
            <a:ext cx="1340432"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aggregationTimePeriod</a:t>
            </a:r>
            <a:endParaRPr lang="en-GB" sz="900" kern="0" dirty="0">
              <a:solidFill>
                <a:sysClr val="windowText" lastClr="000000"/>
              </a:solidFill>
            </a:endParaRPr>
          </a:p>
        </p:txBody>
      </p:sp>
      <p:cxnSp>
        <p:nvCxnSpPr>
          <p:cNvPr id="37" name="Straight Arrow Connector 36"/>
          <p:cNvCxnSpPr>
            <a:cxnSpLocks noChangeShapeType="1"/>
            <a:stCxn id="11" idx="1"/>
            <a:endCxn id="33" idx="3"/>
          </p:cNvCxnSpPr>
          <p:nvPr/>
        </p:nvCxnSpPr>
        <p:spPr bwMode="auto">
          <a:xfrm flipH="1">
            <a:off x="2211049" y="5817381"/>
            <a:ext cx="1537113" cy="286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960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AD4A7F6-AC69-440E-9B54-321CF7EE147C}" type="slidenum">
              <a:rPr lang="en-GB">
                <a:solidFill>
                  <a:srgbClr val="898989"/>
                </a:solidFill>
              </a:rPr>
              <a:pPr fontAlgn="base">
                <a:spcBef>
                  <a:spcPct val="0"/>
                </a:spcBef>
                <a:spcAft>
                  <a:spcPct val="0"/>
                </a:spcAft>
              </a:pPr>
              <a:t>27</a:t>
            </a:fld>
            <a:endParaRPr lang="en-GB">
              <a:solidFill>
                <a:srgbClr val="898989"/>
              </a:solidFill>
            </a:endParaRPr>
          </a:p>
        </p:txBody>
      </p:sp>
      <p:sp>
        <p:nvSpPr>
          <p:cNvPr id="8" name="Rectangle 7"/>
          <p:cNvSpPr/>
          <p:nvPr/>
        </p:nvSpPr>
        <p:spPr>
          <a:xfrm>
            <a:off x="3560894" y="1844049"/>
            <a:ext cx="5518590" cy="3631763"/>
          </a:xfrm>
          <a:prstGeom prst="rect">
            <a:avLst/>
          </a:prstGeom>
        </p:spPr>
        <p:txBody>
          <a:bodyPr wrap="square">
            <a:spAutoFit/>
          </a:bodyPr>
          <a:lstStyle/>
          <a:p>
            <a:pPr fontAlgn="auto">
              <a:spcBef>
                <a:spcPts val="0"/>
              </a:spcBef>
              <a:spcAft>
                <a:spcPts val="1200"/>
              </a:spcAft>
              <a:defRPr/>
            </a:pPr>
            <a:r>
              <a:rPr lang="en-GB" sz="2000" i="1" kern="0" dirty="0">
                <a:solidFill>
                  <a:srgbClr val="595959"/>
                </a:solidFill>
                <a:latin typeface="Calibri"/>
                <a:ea typeface="Times New Roman"/>
              </a:rPr>
              <a:t>The Code-Tables underpinning WMO Table-Driven Code Forms (GRIB and BUFR) are WMO’s crown jewels … </a:t>
            </a:r>
          </a:p>
          <a:p>
            <a:pPr fontAlgn="auto">
              <a:spcBef>
                <a:spcPts val="0"/>
              </a:spcBef>
              <a:spcAft>
                <a:spcPts val="1200"/>
              </a:spcAft>
              <a:defRPr/>
            </a:pPr>
            <a:r>
              <a:rPr lang="en-GB" sz="2000" i="1" kern="0" dirty="0">
                <a:solidFill>
                  <a:srgbClr val="595959"/>
                </a:solidFill>
                <a:latin typeface="Calibri"/>
                <a:ea typeface="Times New Roman"/>
              </a:rPr>
              <a:t>Decades of expert effort have gone into establishing authoritative terminologies to describe meteorological phenomena</a:t>
            </a:r>
          </a:p>
          <a:p>
            <a:pPr fontAlgn="auto">
              <a:spcBef>
                <a:spcPts val="0"/>
              </a:spcBef>
              <a:spcAft>
                <a:spcPts val="1200"/>
              </a:spcAft>
              <a:defRPr/>
            </a:pPr>
            <a:r>
              <a:rPr lang="en-GB" sz="2000" i="1" kern="0" dirty="0">
                <a:solidFill>
                  <a:srgbClr val="595959"/>
                </a:solidFill>
                <a:latin typeface="Calibri"/>
                <a:ea typeface="Times New Roman"/>
              </a:rPr>
              <a:t>WMO CBS stressed the importance of ensuring a strong linkage between the TDCF Code-tables and the WMO data models. [CBS-Ext.(10)] </a:t>
            </a:r>
          </a:p>
          <a:p>
            <a:pPr fontAlgn="auto">
              <a:spcBef>
                <a:spcPts val="0"/>
              </a:spcBef>
              <a:spcAft>
                <a:spcPts val="1200"/>
              </a:spcAft>
              <a:defRPr/>
            </a:pPr>
            <a:r>
              <a:rPr lang="en-GB" sz="2000" b="1" i="1" kern="0" dirty="0">
                <a:solidFill>
                  <a:srgbClr val="595959"/>
                </a:solidFill>
                <a:latin typeface="Calibri"/>
                <a:ea typeface="Times New Roman"/>
              </a:rPr>
              <a:t>‘Strong linkage’: a critical objective for TT-</a:t>
            </a:r>
            <a:r>
              <a:rPr lang="en-GB" sz="2000" b="1" i="1" kern="0" dirty="0" err="1">
                <a:solidFill>
                  <a:srgbClr val="595959"/>
                </a:solidFill>
                <a:latin typeface="Calibri"/>
                <a:ea typeface="Times New Roman"/>
              </a:rPr>
              <a:t>AvXML</a:t>
            </a:r>
            <a:endParaRPr lang="en-GB" sz="2000" b="1" i="1" kern="0" dirty="0">
              <a:solidFill>
                <a:srgbClr val="595959"/>
              </a:solidFill>
              <a:latin typeface="Calibri"/>
              <a:ea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1429">
            <a:off x="305386" y="1620006"/>
            <a:ext cx="3105612" cy="4345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p:cNvSpPr txBox="1">
            <a:spLocks noChangeArrowheads="1"/>
          </p:cNvSpPr>
          <p:nvPr/>
        </p:nvSpPr>
        <p:spPr bwMode="auto">
          <a:xfrm>
            <a:off x="1613043" y="319088"/>
            <a:ext cx="753095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WMO governance of definitions: WMO No. 306 Manual on Codes</a:t>
            </a:r>
            <a:endParaRPr lang="en-GB" sz="20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68009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AD4A7F6-AC69-440E-9B54-321CF7EE147C}" type="slidenum">
              <a:rPr lang="en-GB">
                <a:solidFill>
                  <a:srgbClr val="898989"/>
                </a:solidFill>
              </a:rPr>
              <a:pPr fontAlgn="base">
                <a:spcBef>
                  <a:spcPct val="0"/>
                </a:spcBef>
                <a:spcAft>
                  <a:spcPct val="0"/>
                </a:spcAft>
              </a:pPr>
              <a:t>28</a:t>
            </a:fld>
            <a:endParaRPr lang="en-GB">
              <a:solidFill>
                <a:srgbClr val="898989"/>
              </a:solidFill>
            </a:endParaRPr>
          </a:p>
        </p:txBody>
      </p:sp>
      <p:sp>
        <p:nvSpPr>
          <p:cNvPr id="9" name="Rectangle 4"/>
          <p:cNvSpPr txBox="1">
            <a:spLocks noChangeArrowheads="1"/>
          </p:cNvSpPr>
          <p:nvPr/>
        </p:nvSpPr>
        <p:spPr bwMode="auto">
          <a:xfrm>
            <a:off x="1613043" y="319088"/>
            <a:ext cx="753095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Publication of web-accessible definitions for meteorology</a:t>
            </a:r>
            <a:endParaRPr lang="en-GB" sz="2000" dirty="0">
              <a:solidFill>
                <a:srgbClr val="000000"/>
              </a:solidFill>
              <a:latin typeface="Arial" pitchFamily="34" charset="0"/>
              <a:ea typeface="ＭＳ Ｐゴシック" pitchFamily="34" charset="-128"/>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1429">
            <a:off x="305386" y="1620006"/>
            <a:ext cx="3105612" cy="4345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903403" y="3341998"/>
            <a:ext cx="6849116" cy="3384826"/>
            <a:chOff x="903403" y="2253419"/>
            <a:chExt cx="6849116" cy="3384826"/>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78">
              <a:off x="903403" y="2253419"/>
              <a:ext cx="6849116" cy="3384826"/>
            </a:xfrm>
            <a:prstGeom prst="rect">
              <a:avLst/>
            </a:prstGeom>
            <a:ln>
              <a:solidFill>
                <a:schemeClr val="tx1"/>
              </a:solidFill>
              <a:prstDash val="sysDot"/>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236" y="2280766"/>
              <a:ext cx="6828047" cy="1170008"/>
            </a:xfrm>
            <a:prstGeom prst="rect">
              <a:avLst/>
            </a:prstGeom>
            <a:ln w="9525">
              <a:solidFill>
                <a:schemeClr val="tx1"/>
              </a:solidFill>
              <a:miter lim="800000"/>
              <a:headEnd/>
              <a:tailEnd/>
            </a:ln>
            <a:effectLst>
              <a:softEdge rad="63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236" y="3633350"/>
              <a:ext cx="6828047" cy="1878013"/>
            </a:xfrm>
            <a:prstGeom prst="rect">
              <a:avLst/>
            </a:prstGeom>
            <a:ln w="9525">
              <a:solidFill>
                <a:schemeClr val="tx1"/>
              </a:solidFill>
              <a:miter lim="800000"/>
              <a:headEnd/>
              <a:tailEnd/>
            </a:ln>
            <a:effectLst>
              <a:softEdge rad="63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666" y="4386943"/>
              <a:ext cx="6719535" cy="1124420"/>
            </a:xfrm>
            <a:prstGeom prst="rect">
              <a:avLst/>
            </a:prstGeom>
            <a:gradFill>
              <a:gsLst>
                <a:gs pos="0">
                  <a:schemeClr val="bg1"/>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3560894" y="777249"/>
            <a:ext cx="5518590" cy="3600986"/>
          </a:xfrm>
          <a:prstGeom prst="rect">
            <a:avLst/>
          </a:prstGeom>
        </p:spPr>
        <p:txBody>
          <a:bodyPr wrap="square">
            <a:spAutoFit/>
          </a:bodyPr>
          <a:lstStyle/>
          <a:p>
            <a:pPr fontAlgn="auto">
              <a:spcBef>
                <a:spcPts val="0"/>
              </a:spcBef>
              <a:spcAft>
                <a:spcPts val="1200"/>
              </a:spcAft>
              <a:defRPr/>
            </a:pPr>
            <a:r>
              <a:rPr lang="en-GB" b="1" i="1" kern="0" dirty="0" smtClean="0">
                <a:solidFill>
                  <a:srgbClr val="595959"/>
                </a:solidFill>
                <a:latin typeface="Calibri"/>
                <a:ea typeface="Times New Roman"/>
              </a:rPr>
              <a:t>As the UN’s authoritative voice on weather, water and climate it within WMO’s mandate to publish authoritative on-line definitions of meteorological phenomena and properties </a:t>
            </a:r>
          </a:p>
          <a:p>
            <a:pPr fontAlgn="auto">
              <a:spcBef>
                <a:spcPts val="0"/>
              </a:spcBef>
              <a:spcAft>
                <a:spcPts val="1200"/>
              </a:spcAft>
              <a:defRPr/>
            </a:pPr>
            <a:r>
              <a:rPr lang="en-GB" b="1" i="1" kern="0" dirty="0" smtClean="0">
                <a:solidFill>
                  <a:srgbClr val="595959"/>
                </a:solidFill>
                <a:latin typeface="Calibri"/>
                <a:ea typeface="Times New Roman"/>
              </a:rPr>
              <a:t>Each ‘concept’ will be assigned an HTTP URI identifier within the </a:t>
            </a:r>
            <a:r>
              <a:rPr lang="en-GB" kern="0" dirty="0">
                <a:solidFill>
                  <a:srgbClr val="0070C0"/>
                </a:solidFill>
                <a:latin typeface="Arial" pitchFamily="34" charset="0"/>
                <a:ea typeface="Times New Roman"/>
              </a:rPr>
              <a:t>wmo.int</a:t>
            </a:r>
            <a:r>
              <a:rPr lang="en-GB" b="1" i="1" kern="0" dirty="0" smtClean="0">
                <a:solidFill>
                  <a:srgbClr val="595959"/>
                </a:solidFill>
                <a:latin typeface="Calibri"/>
                <a:ea typeface="Times New Roman"/>
              </a:rPr>
              <a:t> domain based on existing codes and structures from the WMO code-tables</a:t>
            </a:r>
          </a:p>
          <a:p>
            <a:pPr fontAlgn="auto">
              <a:spcBef>
                <a:spcPts val="0"/>
              </a:spcBef>
              <a:spcAft>
                <a:spcPts val="1200"/>
              </a:spcAft>
              <a:defRPr/>
            </a:pPr>
            <a:r>
              <a:rPr lang="en-GB" b="1" i="1" kern="0" dirty="0" smtClean="0">
                <a:solidFill>
                  <a:srgbClr val="595959"/>
                </a:solidFill>
                <a:latin typeface="Calibri"/>
                <a:ea typeface="Times New Roman"/>
              </a:rPr>
              <a:t>It is anticipated that in RC2 the definitions of those physical properties required to support International Air Navigation will resolve to useful information …</a:t>
            </a:r>
          </a:p>
          <a:p>
            <a:pPr fontAlgn="auto">
              <a:spcBef>
                <a:spcPts val="0"/>
              </a:spcBef>
              <a:spcAft>
                <a:spcPts val="1200"/>
              </a:spcAft>
              <a:defRPr/>
            </a:pPr>
            <a:endParaRPr lang="en-GB" b="1" i="1" kern="0" dirty="0">
              <a:solidFill>
                <a:srgbClr val="595959"/>
              </a:solidFill>
              <a:latin typeface="Calibri"/>
              <a:ea typeface="Times New Roman"/>
            </a:endParaRPr>
          </a:p>
        </p:txBody>
      </p:sp>
      <p:sp>
        <p:nvSpPr>
          <p:cNvPr id="16" name="Oval 15"/>
          <p:cNvSpPr>
            <a:spLocks noChangeArrowheads="1"/>
          </p:cNvSpPr>
          <p:nvPr/>
        </p:nvSpPr>
        <p:spPr bwMode="auto">
          <a:xfrm>
            <a:off x="2808678" y="5034411"/>
            <a:ext cx="1314602" cy="6351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78">
            <a:off x="3473119" y="5864526"/>
            <a:ext cx="4840978" cy="357695"/>
          </a:xfrm>
          <a:prstGeom prst="rect">
            <a:avLst/>
          </a:prstGeom>
          <a:ln>
            <a:solidFill>
              <a:schemeClr val="accent2">
                <a:lumMod val="75000"/>
              </a:schemeClr>
            </a:solidFill>
            <a:prstDash val="sysDot"/>
          </a:ln>
          <a:effectLst>
            <a:outerShdw blurRad="63500" dist="63500" dir="2700000" algn="tl" rotWithShape="0">
              <a:srgbClr val="C00000">
                <a:alpha val="15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465979" y="5853066"/>
            <a:ext cx="4929555" cy="369332"/>
          </a:xfrm>
          <a:prstGeom prst="rect">
            <a:avLst/>
          </a:prstGeom>
        </p:spPr>
        <p:txBody>
          <a:bodyPr wrap="none">
            <a:spAutoFit/>
          </a:bodyPr>
          <a:lstStyle/>
          <a:p>
            <a:r>
              <a:rPr lang="en-GB" kern="0" dirty="0" smtClean="0">
                <a:solidFill>
                  <a:srgbClr val="0070C0"/>
                </a:solidFill>
                <a:latin typeface="Arial" pitchFamily="34" charset="0"/>
                <a:ea typeface="Times New Roman"/>
              </a:rPr>
              <a:t>http://data.wmo.int/def/grib2/codeflag/4.2/0.2.1</a:t>
            </a:r>
            <a:endParaRPr lang="en-GB" dirty="0"/>
          </a:p>
        </p:txBody>
      </p:sp>
      <p:sp>
        <p:nvSpPr>
          <p:cNvPr id="20" name="Oval 19"/>
          <p:cNvSpPr>
            <a:spLocks noChangeArrowheads="1"/>
          </p:cNvSpPr>
          <p:nvPr/>
        </p:nvSpPr>
        <p:spPr bwMode="auto">
          <a:xfrm>
            <a:off x="2160503" y="4223658"/>
            <a:ext cx="374200" cy="385148"/>
          </a:xfrm>
          <a:prstGeom prst="ellipse">
            <a:avLst/>
          </a:prstGeom>
          <a:ln>
            <a:solidFill>
              <a:schemeClr val="accent2">
                <a:lumMod val="75000"/>
              </a:schemeClr>
            </a:solidFill>
            <a:prstDash val="sysDot"/>
          </a:ln>
          <a:effectLst>
            <a:outerShdw blurRad="63500" dist="63500" dir="2700000" algn="tl" rotWithShape="0">
              <a:srgbClr val="C00000">
                <a:alpha val="15000"/>
              </a:srgbClr>
            </a:outerShdw>
          </a:effectLst>
          <a:extLst>
            <a:ext uri="{909E8E84-426E-40DD-AFC4-6F175D3DCCD1}">
              <a14:hiddenFill xmlns:a14="http://schemas.microsoft.com/office/drawing/2010/main">
                <a:solidFill>
                  <a:schemeClr val="accent1"/>
                </a:solidFill>
              </a14:hiddenFill>
            </a:ex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21" name="Oval 20"/>
          <p:cNvSpPr>
            <a:spLocks noChangeArrowheads="1"/>
          </p:cNvSpPr>
          <p:nvPr/>
        </p:nvSpPr>
        <p:spPr bwMode="auto">
          <a:xfrm>
            <a:off x="2819564" y="4649263"/>
            <a:ext cx="374200" cy="385148"/>
          </a:xfrm>
          <a:prstGeom prst="ellipse">
            <a:avLst/>
          </a:prstGeom>
          <a:ln>
            <a:solidFill>
              <a:schemeClr val="accent2">
                <a:lumMod val="75000"/>
              </a:schemeClr>
            </a:solidFill>
            <a:prstDash val="sysDot"/>
          </a:ln>
          <a:effectLst>
            <a:outerShdw blurRad="63500" dist="63500" dir="2700000" algn="tl" rotWithShape="0">
              <a:srgbClr val="C00000">
                <a:alpha val="15000"/>
              </a:srgbClr>
            </a:outerShdw>
          </a:effectLst>
          <a:extLst>
            <a:ext uri="{909E8E84-426E-40DD-AFC4-6F175D3DCCD1}">
              <a14:hiddenFill xmlns:a14="http://schemas.microsoft.com/office/drawing/2010/main">
                <a:solidFill>
                  <a:schemeClr val="accent1"/>
                </a:solidFill>
              </a14:hiddenFill>
            </a:ex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22" name="Oval 21"/>
          <p:cNvSpPr>
            <a:spLocks noChangeArrowheads="1"/>
          </p:cNvSpPr>
          <p:nvPr/>
        </p:nvSpPr>
        <p:spPr bwMode="auto">
          <a:xfrm>
            <a:off x="5191421" y="4649263"/>
            <a:ext cx="374200" cy="385148"/>
          </a:xfrm>
          <a:prstGeom prst="ellipse">
            <a:avLst/>
          </a:prstGeom>
          <a:ln>
            <a:solidFill>
              <a:schemeClr val="accent2">
                <a:lumMod val="75000"/>
              </a:schemeClr>
            </a:solidFill>
            <a:prstDash val="sysDot"/>
          </a:ln>
          <a:effectLst>
            <a:outerShdw blurRad="63500" dist="63500" dir="2700000" algn="tl" rotWithShape="0">
              <a:srgbClr val="C00000">
                <a:alpha val="15000"/>
              </a:srgbClr>
            </a:outerShdw>
          </a:effectLst>
          <a:extLst>
            <a:ext uri="{909E8E84-426E-40DD-AFC4-6F175D3DCCD1}">
              <a14:hiddenFill xmlns:a14="http://schemas.microsoft.com/office/drawing/2010/main">
                <a:solidFill>
                  <a:schemeClr val="accent1"/>
                </a:solidFill>
              </a14:hiddenFill>
            </a:ex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23" name="Oval 22"/>
          <p:cNvSpPr>
            <a:spLocks noChangeArrowheads="1"/>
          </p:cNvSpPr>
          <p:nvPr/>
        </p:nvSpPr>
        <p:spPr bwMode="auto">
          <a:xfrm>
            <a:off x="2104031" y="5170286"/>
            <a:ext cx="374200" cy="385148"/>
          </a:xfrm>
          <a:prstGeom prst="ellipse">
            <a:avLst/>
          </a:prstGeom>
          <a:ln>
            <a:solidFill>
              <a:schemeClr val="accent2">
                <a:lumMod val="75000"/>
              </a:schemeClr>
            </a:solidFill>
            <a:prstDash val="sysDot"/>
          </a:ln>
          <a:effectLst>
            <a:outerShdw blurRad="63500" dist="63500" dir="2700000" algn="tl" rotWithShape="0">
              <a:srgbClr val="C00000">
                <a:alpha val="15000"/>
              </a:srgbClr>
            </a:outerShdw>
          </a:effectLst>
          <a:extLst>
            <a:ext uri="{909E8E84-426E-40DD-AFC4-6F175D3DCCD1}">
              <a14:hiddenFill xmlns:a14="http://schemas.microsoft.com/office/drawing/2010/main">
                <a:solidFill>
                  <a:schemeClr val="accent1"/>
                </a:solidFill>
              </a14:hiddenFill>
            </a:ex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24" name="Rectangle 23"/>
          <p:cNvSpPr/>
          <p:nvPr/>
        </p:nvSpPr>
        <p:spPr>
          <a:xfrm>
            <a:off x="909401" y="6407568"/>
            <a:ext cx="5518590" cy="307777"/>
          </a:xfrm>
          <a:prstGeom prst="rect">
            <a:avLst/>
          </a:prstGeom>
        </p:spPr>
        <p:txBody>
          <a:bodyPr wrap="square">
            <a:spAutoFit/>
          </a:bodyPr>
          <a:lstStyle/>
          <a:p>
            <a:pPr fontAlgn="auto">
              <a:spcBef>
                <a:spcPts val="0"/>
              </a:spcBef>
              <a:spcAft>
                <a:spcPts val="1200"/>
              </a:spcAft>
              <a:defRPr/>
            </a:pPr>
            <a:r>
              <a:rPr lang="en-GB" sz="1400" i="1" kern="0" dirty="0" smtClean="0">
                <a:solidFill>
                  <a:schemeClr val="bg1">
                    <a:lumMod val="65000"/>
                  </a:schemeClr>
                </a:solidFill>
                <a:latin typeface="Calibri"/>
                <a:ea typeface="Times New Roman"/>
              </a:rPr>
              <a:t>Excerpt from GRIB2 Code- and Flag-tables</a:t>
            </a:r>
            <a:endParaRPr lang="en-GB" sz="1400" i="1" kern="0" dirty="0">
              <a:solidFill>
                <a:schemeClr val="bg1">
                  <a:lumMod val="65000"/>
                </a:schemeClr>
              </a:solidFill>
              <a:latin typeface="Calibri"/>
              <a:ea typeface="Times New Roman"/>
            </a:endParaRPr>
          </a:p>
        </p:txBody>
      </p:sp>
    </p:spTree>
    <p:extLst>
      <p:ext uri="{BB962C8B-B14F-4D97-AF65-F5344CB8AC3E}">
        <p14:creationId xmlns:p14="http://schemas.microsoft.com/office/powerpoint/2010/main" val="418951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29</a:t>
            </a:fld>
            <a:endParaRPr lang="en-GB">
              <a:solidFill>
                <a:prstClr val="black">
                  <a:tint val="75000"/>
                </a:prstClr>
              </a:solidFill>
            </a:endParaRPr>
          </a:p>
        </p:txBody>
      </p:sp>
      <p:sp>
        <p:nvSpPr>
          <p:cNvPr id="3"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A note on the use of </a:t>
            </a:r>
            <a:r>
              <a:rPr lang="en-GB" sz="2000" dirty="0" err="1" smtClean="0">
                <a:solidFill>
                  <a:srgbClr val="000000"/>
                </a:solidFill>
                <a:latin typeface="Arial" pitchFamily="34" charset="0"/>
                <a:ea typeface="ＭＳ Ｐゴシック" pitchFamily="34" charset="-128"/>
              </a:rPr>
              <a:t>OM_Observation</a:t>
            </a:r>
            <a:r>
              <a:rPr lang="en-GB" sz="2000" dirty="0" smtClean="0">
                <a:solidFill>
                  <a:srgbClr val="000000"/>
                </a:solidFill>
                <a:latin typeface="Arial" pitchFamily="34" charset="0"/>
                <a:ea typeface="ＭＳ Ｐゴシック" pitchFamily="34" charset="-128"/>
              </a:rPr>
              <a:t>/</a:t>
            </a:r>
            <a:r>
              <a:rPr lang="en-GB" sz="2000" dirty="0" err="1" smtClean="0">
                <a:solidFill>
                  <a:srgbClr val="000000"/>
                </a:solidFill>
                <a:latin typeface="Arial" pitchFamily="34" charset="0"/>
                <a:ea typeface="ＭＳ Ｐゴシック" pitchFamily="34" charset="-128"/>
              </a:rPr>
              <a:t>observedProperty</a:t>
            </a:r>
            <a:endParaRPr lang="en-GB" sz="2000" dirty="0">
              <a:solidFill>
                <a:srgbClr val="000000"/>
              </a:solidFill>
              <a:latin typeface="Arial" pitchFamily="34" charset="0"/>
              <a:ea typeface="ＭＳ Ｐゴシック" pitchFamily="34" charset="-128"/>
            </a:endParaRPr>
          </a:p>
        </p:txBody>
      </p:sp>
      <p:sp>
        <p:nvSpPr>
          <p:cNvPr id="11" name="Rectangle 10"/>
          <p:cNvSpPr/>
          <p:nvPr/>
        </p:nvSpPr>
        <p:spPr>
          <a:xfrm>
            <a:off x="1692275" y="888420"/>
            <a:ext cx="7208397" cy="3323987"/>
          </a:xfrm>
          <a:prstGeom prst="rect">
            <a:avLst/>
          </a:prstGeom>
        </p:spPr>
        <p:txBody>
          <a:bodyPr wrap="square">
            <a:spAutoFit/>
          </a:bodyPr>
          <a:lstStyle/>
          <a:p>
            <a:pPr fontAlgn="auto">
              <a:spcBef>
                <a:spcPts val="0"/>
              </a:spcBef>
              <a:spcAft>
                <a:spcPts val="1200"/>
              </a:spcAft>
              <a:defRPr/>
            </a:pPr>
            <a:r>
              <a:rPr lang="en-GB" i="1" kern="0" dirty="0" err="1" smtClean="0">
                <a:solidFill>
                  <a:srgbClr val="595959"/>
                </a:solidFill>
                <a:latin typeface="Calibri"/>
                <a:ea typeface="Times New Roman"/>
              </a:rPr>
              <a:t>OM_Observation</a:t>
            </a:r>
            <a:r>
              <a:rPr lang="en-GB" i="1" kern="0" dirty="0" smtClean="0">
                <a:solidFill>
                  <a:srgbClr val="595959"/>
                </a:solidFill>
                <a:latin typeface="Calibri"/>
                <a:ea typeface="Times New Roman"/>
              </a:rPr>
              <a:t>/</a:t>
            </a:r>
            <a:r>
              <a:rPr lang="en-GB" i="1" kern="0" dirty="0" err="1" smtClean="0">
                <a:solidFill>
                  <a:srgbClr val="595959"/>
                </a:solidFill>
                <a:latin typeface="Calibri"/>
                <a:ea typeface="Times New Roman"/>
              </a:rPr>
              <a:t>observedProperty</a:t>
            </a:r>
            <a:r>
              <a:rPr lang="en-GB" i="1" kern="0" dirty="0" smtClean="0">
                <a:solidFill>
                  <a:srgbClr val="595959"/>
                </a:solidFill>
                <a:latin typeface="Calibri"/>
                <a:ea typeface="Times New Roman"/>
              </a:rPr>
              <a:t> </a:t>
            </a:r>
            <a:r>
              <a:rPr lang="en-GB" i="1" kern="0" dirty="0">
                <a:solidFill>
                  <a:srgbClr val="595959"/>
                </a:solidFill>
                <a:latin typeface="Calibri"/>
                <a:ea typeface="Times New Roman"/>
              </a:rPr>
              <a:t>is intended to </a:t>
            </a:r>
            <a:r>
              <a:rPr lang="en-GB" i="1" kern="0" dirty="0" smtClean="0">
                <a:solidFill>
                  <a:srgbClr val="595959"/>
                </a:solidFill>
                <a:latin typeface="Calibri"/>
                <a:ea typeface="Times New Roman"/>
              </a:rPr>
              <a:t>enable </a:t>
            </a:r>
            <a:r>
              <a:rPr lang="en-GB" i="1" kern="0" dirty="0">
                <a:solidFill>
                  <a:srgbClr val="595959"/>
                </a:solidFill>
                <a:latin typeface="Calibri"/>
                <a:ea typeface="Times New Roman"/>
              </a:rPr>
              <a:t>semantic or thematic classification of </a:t>
            </a:r>
            <a:r>
              <a:rPr lang="en-GB" i="1" kern="0" dirty="0" smtClean="0">
                <a:solidFill>
                  <a:srgbClr val="595959"/>
                </a:solidFill>
                <a:latin typeface="Calibri"/>
                <a:ea typeface="Times New Roman"/>
              </a:rPr>
              <a:t>observations – a high-priority requirement for </a:t>
            </a:r>
            <a:r>
              <a:rPr lang="en-GB" i="1" kern="0" dirty="0">
                <a:solidFill>
                  <a:srgbClr val="595959"/>
                </a:solidFill>
                <a:latin typeface="Calibri"/>
                <a:ea typeface="Times New Roman"/>
              </a:rPr>
              <a:t>discovery and data fusion</a:t>
            </a:r>
            <a:r>
              <a:rPr lang="en-GB" i="1" kern="0" dirty="0" smtClean="0">
                <a:solidFill>
                  <a:srgbClr val="595959"/>
                </a:solidFill>
                <a:latin typeface="Calibri"/>
                <a:ea typeface="Times New Roman"/>
              </a:rPr>
              <a:t>.</a:t>
            </a:r>
          </a:p>
          <a:p>
            <a:pPr fontAlgn="auto">
              <a:spcBef>
                <a:spcPts val="0"/>
              </a:spcBef>
              <a:spcAft>
                <a:spcPts val="1200"/>
              </a:spcAft>
              <a:defRPr/>
            </a:pPr>
            <a:r>
              <a:rPr lang="en-GB" i="1" kern="0" dirty="0" err="1" smtClean="0">
                <a:solidFill>
                  <a:srgbClr val="595959"/>
                </a:solidFill>
                <a:latin typeface="Calibri"/>
                <a:ea typeface="Times New Roman"/>
              </a:rPr>
              <a:t>observedProperty</a:t>
            </a:r>
            <a:r>
              <a:rPr lang="en-GB" i="1" kern="0" dirty="0" smtClean="0">
                <a:solidFill>
                  <a:srgbClr val="595959"/>
                </a:solidFill>
                <a:latin typeface="Calibri"/>
                <a:ea typeface="Times New Roman"/>
              </a:rPr>
              <a:t> has a cardinality of 1; each observation may only observe a single property. </a:t>
            </a:r>
          </a:p>
          <a:p>
            <a:pPr fontAlgn="auto">
              <a:spcBef>
                <a:spcPts val="0"/>
              </a:spcBef>
              <a:spcAft>
                <a:spcPts val="1200"/>
              </a:spcAft>
              <a:defRPr/>
            </a:pPr>
            <a:r>
              <a:rPr lang="en-GB" i="1" kern="0" dirty="0" err="1" smtClean="0">
                <a:solidFill>
                  <a:srgbClr val="595959"/>
                </a:solidFill>
                <a:latin typeface="Calibri"/>
                <a:ea typeface="Times New Roman"/>
              </a:rPr>
              <a:t>observedProperty</a:t>
            </a:r>
            <a:r>
              <a:rPr lang="en-GB" i="1" kern="0" dirty="0" smtClean="0">
                <a:solidFill>
                  <a:srgbClr val="595959"/>
                </a:solidFill>
                <a:latin typeface="Calibri"/>
                <a:ea typeface="Times New Roman"/>
              </a:rPr>
              <a:t> need not be modelled as a </a:t>
            </a:r>
            <a:r>
              <a:rPr lang="en-GB" i="1" kern="0" dirty="0" err="1" smtClean="0">
                <a:solidFill>
                  <a:srgbClr val="595959"/>
                </a:solidFill>
                <a:latin typeface="Calibri"/>
                <a:ea typeface="Times New Roman"/>
              </a:rPr>
              <a:t>GF_Property</a:t>
            </a:r>
            <a:r>
              <a:rPr lang="en-GB" i="1" kern="0" dirty="0" smtClean="0">
                <a:solidFill>
                  <a:srgbClr val="595959"/>
                </a:solidFill>
                <a:latin typeface="Calibri"/>
                <a:ea typeface="Times New Roman"/>
              </a:rPr>
              <a:t> (General Feature Model, ISO 19109) – one only needs to reference an appropriate definition for the physical property being observed; e.g. for the METAR example, the observed physical property may be “</a:t>
            </a:r>
            <a:r>
              <a:rPr lang="en-GB" i="1" kern="0" dirty="0" err="1" smtClean="0">
                <a:solidFill>
                  <a:srgbClr val="595959"/>
                </a:solidFill>
                <a:latin typeface="Calibri"/>
                <a:ea typeface="Times New Roman"/>
              </a:rPr>
              <a:t>ObservedPropertiesForMETAR</a:t>
            </a:r>
            <a:r>
              <a:rPr lang="en-GB" i="1" kern="0" dirty="0" smtClean="0">
                <a:solidFill>
                  <a:srgbClr val="595959"/>
                </a:solidFill>
                <a:latin typeface="Calibri"/>
                <a:ea typeface="Times New Roman"/>
              </a:rPr>
              <a:t>/SPECI”.</a:t>
            </a:r>
          </a:p>
          <a:p>
            <a:pPr fontAlgn="auto">
              <a:spcBef>
                <a:spcPts val="0"/>
              </a:spcBef>
              <a:spcAft>
                <a:spcPts val="1200"/>
              </a:spcAft>
              <a:defRPr/>
            </a:pPr>
            <a:r>
              <a:rPr lang="en-GB" i="1" kern="0" dirty="0" smtClean="0">
                <a:solidFill>
                  <a:srgbClr val="595959"/>
                </a:solidFill>
                <a:latin typeface="Calibri"/>
                <a:ea typeface="Times New Roman"/>
              </a:rPr>
              <a:t>One can either re-use an existing well-known definition, or mint your own.</a:t>
            </a:r>
          </a:p>
        </p:txBody>
      </p:sp>
      <p:sp>
        <p:nvSpPr>
          <p:cNvPr id="9" name="Rectangle 8"/>
          <p:cNvSpPr/>
          <p:nvPr/>
        </p:nvSpPr>
        <p:spPr bwMode="auto">
          <a:xfrm>
            <a:off x="6313998" y="4437418"/>
            <a:ext cx="1944088"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r>
              <a:rPr lang="en-GB" sz="1000" u="sng" kern="0" dirty="0" smtClean="0">
                <a:solidFill>
                  <a:sysClr val="windowText" lastClr="000000"/>
                </a:solidFill>
              </a:rPr>
              <a:t>:</a:t>
            </a:r>
            <a:r>
              <a:rPr lang="en-GB" sz="1000" u="sng" kern="0" dirty="0" err="1" smtClean="0">
                <a:solidFill>
                  <a:sysClr val="windowText" lastClr="000000"/>
                </a:solidFill>
              </a:rPr>
              <a:t>OM_Observation</a:t>
            </a:r>
            <a:endParaRPr lang="en-GB" sz="1000" u="sng" kern="0" dirty="0">
              <a:solidFill>
                <a:sysClr val="windowText" lastClr="000000"/>
              </a:solidFill>
            </a:endParaRPr>
          </a:p>
        </p:txBody>
      </p:sp>
      <p:sp>
        <p:nvSpPr>
          <p:cNvPr id="10" name="TextBox 9"/>
          <p:cNvSpPr txBox="1"/>
          <p:nvPr/>
        </p:nvSpPr>
        <p:spPr bwMode="auto">
          <a:xfrm>
            <a:off x="5187276" y="4752177"/>
            <a:ext cx="1088760"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observedProperty</a:t>
            </a:r>
            <a:endParaRPr lang="en-GB" sz="900" kern="0" dirty="0">
              <a:solidFill>
                <a:sysClr val="windowText" lastClr="000000"/>
              </a:solidFill>
            </a:endParaRPr>
          </a:p>
        </p:txBody>
      </p:sp>
      <p:cxnSp>
        <p:nvCxnSpPr>
          <p:cNvPr id="12" name="Straight Arrow Connector 16"/>
          <p:cNvCxnSpPr>
            <a:cxnSpLocks noChangeShapeType="1"/>
            <a:stCxn id="9" idx="1"/>
            <a:endCxn id="13" idx="3"/>
          </p:cNvCxnSpPr>
          <p:nvPr/>
        </p:nvCxnSpPr>
        <p:spPr bwMode="auto">
          <a:xfrm flipH="1">
            <a:off x="5163668" y="4760010"/>
            <a:ext cx="1150330"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3" name="Rectangle 12"/>
          <p:cNvSpPr/>
          <p:nvPr/>
        </p:nvSpPr>
        <p:spPr bwMode="auto">
          <a:xfrm>
            <a:off x="904234" y="4224843"/>
            <a:ext cx="4259434" cy="107033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a:solidFill>
                  <a:sysClr val="windowText" lastClr="000000"/>
                </a:solidFill>
              </a:rPr>
              <a:t>http://data.wmo.int/def/observableProperty/metarSpeci/observation</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ysClr val="windowText" lastClr="000000"/>
                </a:solidFill>
              </a:rPr>
              <a:t>GF_PropertyType</a:t>
            </a:r>
            <a:endParaRPr lang="en-GB" sz="1000" u="sng" kern="0" dirty="0" smtClean="0">
              <a:solidFill>
                <a:sysClr val="windowText" lastClr="000000"/>
              </a:solidFill>
            </a:endParaRPr>
          </a:p>
          <a:p>
            <a:pPr algn="ctr">
              <a:defRPr/>
            </a:pPr>
            <a:r>
              <a:rPr lang="en-GB" sz="1000" kern="0" dirty="0" smtClean="0">
                <a:solidFill>
                  <a:sysClr val="windowText" lastClr="000000"/>
                </a:solidFill>
              </a:rPr>
              <a:t>title = “</a:t>
            </a:r>
            <a:r>
              <a:rPr lang="en-GB" sz="1000" dirty="0">
                <a:solidFill>
                  <a:prstClr val="black"/>
                </a:solidFill>
              </a:rPr>
              <a:t>Observed properties for METAR and SPECI </a:t>
            </a:r>
            <a:endParaRPr lang="en-GB" sz="1000" dirty="0" smtClean="0">
              <a:solidFill>
                <a:prstClr val="black"/>
              </a:solidFill>
            </a:endParaRPr>
          </a:p>
          <a:p>
            <a:pPr algn="ctr">
              <a:defRPr/>
            </a:pPr>
            <a:r>
              <a:rPr lang="en-GB" sz="1000" dirty="0" smtClean="0">
                <a:solidFill>
                  <a:prstClr val="black"/>
                </a:solidFill>
              </a:rPr>
              <a:t>(</a:t>
            </a:r>
            <a:r>
              <a:rPr lang="en-GB" sz="1000" dirty="0">
                <a:solidFill>
                  <a:prstClr val="black"/>
                </a:solidFill>
              </a:rPr>
              <a:t>Meteorological Aerodrome Reports)</a:t>
            </a:r>
            <a:r>
              <a:rPr lang="en-GB" sz="1000" kern="0" dirty="0" smtClean="0">
                <a:solidFill>
                  <a:sysClr val="windowText" lastClr="000000"/>
                </a:solidFill>
              </a:rPr>
              <a:t>”</a:t>
            </a:r>
            <a:endParaRPr lang="en-GB" sz="1000" kern="0" dirty="0">
              <a:solidFill>
                <a:sysClr val="windowText" lastClr="000000"/>
              </a:solidFill>
            </a:endParaRPr>
          </a:p>
        </p:txBody>
      </p:sp>
    </p:spTree>
    <p:extLst>
      <p:ext uri="{BB962C8B-B14F-4D97-AF65-F5344CB8AC3E}">
        <p14:creationId xmlns:p14="http://schemas.microsoft.com/office/powerpoint/2010/main" val="138436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C9B7A4-71B1-4A39-AFAE-EE49926846E8}" type="slidenum">
              <a:rPr lang="en-GB"/>
              <a:pPr>
                <a:defRPr/>
              </a:pPr>
              <a:t>3</a:t>
            </a:fld>
            <a:endParaRPr lang="en-GB"/>
          </a:p>
        </p:txBody>
      </p:sp>
      <p:sp>
        <p:nvSpPr>
          <p:cNvPr id="3174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smtClean="0">
                <a:solidFill>
                  <a:srgbClr val="000000"/>
                </a:solidFill>
                <a:latin typeface="Arial" pitchFamily="34" charset="0"/>
                <a:ea typeface="ＭＳ Ｐゴシック" pitchFamily="34" charset="-128"/>
              </a:rPr>
              <a:t>Seminar objective</a:t>
            </a:r>
            <a:endParaRPr lang="en-GB" sz="2400" dirty="0">
              <a:solidFill>
                <a:srgbClr val="000000"/>
              </a:solidFill>
              <a:latin typeface="Arial" pitchFamily="34" charset="0"/>
              <a:ea typeface="ＭＳ Ｐゴシック" pitchFamily="34" charset="-128"/>
            </a:endParaRPr>
          </a:p>
        </p:txBody>
      </p:sp>
      <p:sp>
        <p:nvSpPr>
          <p:cNvPr id="5" name="Rectangle 4"/>
          <p:cNvSpPr/>
          <p:nvPr/>
        </p:nvSpPr>
        <p:spPr>
          <a:xfrm>
            <a:off x="1462088" y="1500188"/>
            <a:ext cx="7488237" cy="2862322"/>
          </a:xfrm>
          <a:prstGeom prst="rect">
            <a:avLst/>
          </a:prstGeom>
          <a:ln>
            <a:noFill/>
          </a:ln>
        </p:spPr>
        <p:txBody>
          <a:bodyPr>
            <a:spAutoFit/>
          </a:bodyPr>
          <a:lstStyle/>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This seminar is </a:t>
            </a:r>
            <a:r>
              <a:rPr lang="en-GB" sz="2000" i="1" kern="0" dirty="0">
                <a:solidFill>
                  <a:srgbClr val="595959"/>
                </a:solidFill>
                <a:latin typeface="+mn-lt"/>
                <a:ea typeface="Times New Roman"/>
                <a:cs typeface="+mn-cs"/>
              </a:rPr>
              <a:t>intended to enable </a:t>
            </a:r>
            <a:r>
              <a:rPr lang="en-GB" sz="2000" i="1" kern="0" dirty="0" smtClean="0">
                <a:solidFill>
                  <a:srgbClr val="595959"/>
                </a:solidFill>
                <a:latin typeface="+mn-lt"/>
                <a:ea typeface="Times New Roman"/>
                <a:cs typeface="+mn-cs"/>
              </a:rPr>
              <a:t>participants </a:t>
            </a:r>
            <a:r>
              <a:rPr lang="en-GB" sz="2000" i="1" kern="0" dirty="0">
                <a:solidFill>
                  <a:srgbClr val="595959"/>
                </a:solidFill>
                <a:latin typeface="+mn-lt"/>
                <a:ea typeface="Times New Roman"/>
                <a:cs typeface="+mn-cs"/>
              </a:rPr>
              <a:t>to provide feedback and review for release candidate 1 (RC1) of the Aviation XML standard currently in conjoint development by WMO &amp; ICAO in order to support Amendment 76 of ICAO Annex 3 </a:t>
            </a:r>
            <a:r>
              <a:rPr lang="en-GB" sz="2000" i="1" kern="0" dirty="0" smtClean="0">
                <a:solidFill>
                  <a:srgbClr val="595959"/>
                </a:solidFill>
                <a:latin typeface="+mn-lt"/>
                <a:ea typeface="Times New Roman"/>
                <a:cs typeface="+mn-cs"/>
              </a:rPr>
              <a:t>Regulation</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The </a:t>
            </a:r>
            <a:r>
              <a:rPr lang="en-GB" sz="2000" i="1" kern="0" dirty="0">
                <a:solidFill>
                  <a:srgbClr val="595959"/>
                </a:solidFill>
                <a:latin typeface="+mn-lt"/>
                <a:ea typeface="Times New Roman"/>
                <a:cs typeface="+mn-cs"/>
              </a:rPr>
              <a:t>objective of the session is to provide sufficient expertise to </a:t>
            </a:r>
            <a:r>
              <a:rPr lang="en-GB" sz="2000" i="1" kern="0" dirty="0" smtClean="0">
                <a:solidFill>
                  <a:srgbClr val="595959"/>
                </a:solidFill>
                <a:latin typeface="+mn-lt"/>
                <a:ea typeface="Times New Roman"/>
                <a:cs typeface="+mn-cs"/>
              </a:rPr>
              <a:t>participants to enable their independent </a:t>
            </a:r>
            <a:r>
              <a:rPr lang="en-GB" sz="2000" i="1" kern="0" dirty="0">
                <a:solidFill>
                  <a:srgbClr val="595959"/>
                </a:solidFill>
                <a:latin typeface="+mn-lt"/>
                <a:ea typeface="Times New Roman"/>
                <a:cs typeface="+mn-cs"/>
              </a:rPr>
              <a:t>review of the </a:t>
            </a:r>
            <a:r>
              <a:rPr lang="en-GB" sz="2000" i="1" kern="0" dirty="0" smtClean="0">
                <a:solidFill>
                  <a:srgbClr val="595959"/>
                </a:solidFill>
                <a:latin typeface="+mn-lt"/>
                <a:ea typeface="Times New Roman"/>
                <a:cs typeface="+mn-cs"/>
              </a:rPr>
              <a:t>proposed Aviation </a:t>
            </a:r>
            <a:r>
              <a:rPr lang="en-GB" sz="2000" i="1" kern="0" dirty="0">
                <a:solidFill>
                  <a:srgbClr val="595959"/>
                </a:solidFill>
                <a:latin typeface="+mn-lt"/>
                <a:ea typeface="Times New Roman"/>
                <a:cs typeface="+mn-cs"/>
              </a:rPr>
              <a:t>XML standard </a:t>
            </a:r>
            <a:r>
              <a:rPr lang="en-GB" sz="2000" i="1" kern="0" dirty="0" smtClean="0">
                <a:solidFill>
                  <a:srgbClr val="595959"/>
                </a:solidFill>
                <a:latin typeface="+mn-lt"/>
                <a:ea typeface="Times New Roman"/>
                <a:cs typeface="+mn-cs"/>
              </a:rPr>
              <a:t>following the completion of this seminar</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The deadline </a:t>
            </a:r>
            <a:r>
              <a:rPr lang="en-GB" sz="2000" i="1" kern="0" dirty="0">
                <a:solidFill>
                  <a:srgbClr val="595959"/>
                </a:solidFill>
                <a:latin typeface="+mn-lt"/>
                <a:ea typeface="Times New Roman"/>
                <a:cs typeface="+mn-cs"/>
              </a:rPr>
              <a:t>for submission of feedback is 1st Feb 2013</a:t>
            </a:r>
          </a:p>
        </p:txBody>
      </p:sp>
    </p:spTree>
    <p:extLst>
      <p:ext uri="{BB962C8B-B14F-4D97-AF65-F5344CB8AC3E}">
        <p14:creationId xmlns:p14="http://schemas.microsoft.com/office/powerpoint/2010/main" val="4081597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30</a:t>
            </a:fld>
            <a:endParaRPr lang="en-GB">
              <a:solidFill>
                <a:prstClr val="black">
                  <a:tint val="75000"/>
                </a:prstClr>
              </a:solidFill>
            </a:endParaRPr>
          </a:p>
        </p:txBody>
      </p:sp>
      <p:sp>
        <p:nvSpPr>
          <p:cNvPr id="3"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Specifying a composite </a:t>
            </a:r>
            <a:r>
              <a:rPr lang="en-GB" sz="2000" dirty="0" err="1" smtClean="0">
                <a:solidFill>
                  <a:srgbClr val="000000"/>
                </a:solidFill>
                <a:latin typeface="Arial" pitchFamily="34" charset="0"/>
                <a:ea typeface="ＭＳ Ｐゴシック" pitchFamily="34" charset="-128"/>
              </a:rPr>
              <a:t>observedProperty</a:t>
            </a:r>
            <a:endParaRPr lang="en-GB" sz="2000" dirty="0">
              <a:solidFill>
                <a:srgbClr val="000000"/>
              </a:solidFill>
              <a:latin typeface="Arial" pitchFamily="34" charset="0"/>
              <a:ea typeface="ＭＳ Ｐゴシック" pitchFamily="34" charset="-128"/>
            </a:endParaRPr>
          </a:p>
        </p:txBody>
      </p:sp>
      <p:sp>
        <p:nvSpPr>
          <p:cNvPr id="4" name="Rectangle 3"/>
          <p:cNvSpPr/>
          <p:nvPr/>
        </p:nvSpPr>
        <p:spPr>
          <a:xfrm>
            <a:off x="1692275" y="1146250"/>
            <a:ext cx="7297346" cy="2616101"/>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Calibri"/>
                <a:ea typeface="Times New Roman"/>
              </a:rPr>
              <a:t>However, often observation events record information about _MULTIPLE_ physical properties.</a:t>
            </a:r>
          </a:p>
          <a:p>
            <a:pPr fontAlgn="auto">
              <a:spcBef>
                <a:spcPts val="0"/>
              </a:spcBef>
              <a:spcAft>
                <a:spcPts val="1200"/>
              </a:spcAft>
              <a:defRPr/>
            </a:pPr>
            <a:r>
              <a:rPr lang="en-GB" i="1" kern="0" dirty="0" smtClean="0">
                <a:solidFill>
                  <a:srgbClr val="595959"/>
                </a:solidFill>
                <a:latin typeface="Calibri"/>
                <a:ea typeface="Times New Roman"/>
              </a:rPr>
              <a:t>OPM enables each of the physical properties observed to be aggregated into single composite entity that can be referenced from the </a:t>
            </a:r>
            <a:r>
              <a:rPr lang="en-GB" i="1" kern="0" dirty="0" err="1" smtClean="0">
                <a:solidFill>
                  <a:srgbClr val="595959"/>
                </a:solidFill>
                <a:latin typeface="Calibri"/>
                <a:ea typeface="Times New Roman"/>
              </a:rPr>
              <a:t>OM_Observation</a:t>
            </a:r>
            <a:r>
              <a:rPr lang="en-GB" i="1" kern="0" dirty="0" smtClean="0">
                <a:solidFill>
                  <a:srgbClr val="595959"/>
                </a:solidFill>
                <a:latin typeface="Calibri"/>
                <a:ea typeface="Times New Roman"/>
              </a:rPr>
              <a:t>. </a:t>
            </a:r>
          </a:p>
          <a:p>
            <a:pPr fontAlgn="auto">
              <a:spcBef>
                <a:spcPts val="0"/>
              </a:spcBef>
              <a:spcAft>
                <a:spcPts val="1200"/>
              </a:spcAft>
              <a:defRPr/>
            </a:pPr>
            <a:r>
              <a:rPr lang="en-GB" i="1" kern="0" dirty="0" smtClean="0">
                <a:solidFill>
                  <a:srgbClr val="595959"/>
                </a:solidFill>
                <a:latin typeface="Calibri"/>
                <a:ea typeface="Times New Roman"/>
              </a:rPr>
              <a:t>As each physical property is explicitly listed, the </a:t>
            </a:r>
            <a:r>
              <a:rPr lang="en-GB" i="1" kern="0" dirty="0" err="1" smtClean="0">
                <a:solidFill>
                  <a:srgbClr val="595959"/>
                </a:solidFill>
                <a:latin typeface="Calibri"/>
                <a:ea typeface="Times New Roman"/>
              </a:rPr>
              <a:t>OM_Observation</a:t>
            </a:r>
            <a:r>
              <a:rPr lang="en-GB" i="1" kern="0" dirty="0" smtClean="0">
                <a:solidFill>
                  <a:srgbClr val="595959"/>
                </a:solidFill>
                <a:latin typeface="Calibri"/>
                <a:ea typeface="Times New Roman"/>
              </a:rPr>
              <a:t> can be indexed according to those physical properties supporting discovery based on individual physical property types rather than the aggregate property referenced by </a:t>
            </a:r>
            <a:r>
              <a:rPr lang="en-GB" i="1" kern="0" dirty="0" err="1" smtClean="0">
                <a:solidFill>
                  <a:srgbClr val="595959"/>
                </a:solidFill>
                <a:latin typeface="Calibri"/>
                <a:ea typeface="Times New Roman"/>
              </a:rPr>
              <a:t>OM_Observation</a:t>
            </a:r>
            <a:r>
              <a:rPr lang="en-GB" i="1" kern="0" dirty="0" smtClean="0">
                <a:solidFill>
                  <a:srgbClr val="595959"/>
                </a:solidFill>
                <a:latin typeface="Calibri"/>
                <a:ea typeface="Times New Roman"/>
              </a:rPr>
              <a:t>/</a:t>
            </a:r>
            <a:r>
              <a:rPr lang="en-GB" i="1" kern="0" dirty="0" err="1" smtClean="0">
                <a:solidFill>
                  <a:srgbClr val="595959"/>
                </a:solidFill>
                <a:latin typeface="Calibri"/>
                <a:ea typeface="Times New Roman"/>
              </a:rPr>
              <a:t>observedProperty</a:t>
            </a:r>
            <a:r>
              <a:rPr lang="en-GB" i="1" kern="0" dirty="0" smtClean="0">
                <a:solidFill>
                  <a:srgbClr val="595959"/>
                </a:solidFill>
                <a:latin typeface="Calibri"/>
                <a:ea typeface="Times New Roman"/>
              </a:rPr>
              <a:t>.</a:t>
            </a:r>
          </a:p>
        </p:txBody>
      </p:sp>
      <p:grpSp>
        <p:nvGrpSpPr>
          <p:cNvPr id="27" name="Group 26"/>
          <p:cNvGrpSpPr/>
          <p:nvPr/>
        </p:nvGrpSpPr>
        <p:grpSpPr>
          <a:xfrm>
            <a:off x="1856532" y="5656597"/>
            <a:ext cx="2354838" cy="1074094"/>
            <a:chOff x="5163668" y="5347786"/>
            <a:chExt cx="2354838" cy="1074094"/>
          </a:xfrm>
        </p:grpSpPr>
        <p:sp>
          <p:nvSpPr>
            <p:cNvPr id="16" name="Rectangle 15"/>
            <p:cNvSpPr/>
            <p:nvPr/>
          </p:nvSpPr>
          <p:spPr bwMode="auto">
            <a:xfrm>
              <a:off x="5574418" y="5776696"/>
              <a:ext cx="1944088" cy="645184"/>
            </a:xfrm>
            <a:prstGeom prst="rect">
              <a:avLst/>
            </a:prstGeom>
            <a:solidFill>
              <a:sysClr val="window" lastClr="FFFFFF"/>
            </a:solidFill>
            <a:ln w="9525" cap="flat" cmpd="sng" algn="ctr">
              <a:solidFill>
                <a:srgbClr val="0070C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rgbClr val="0070C0"/>
                  </a:solidFill>
                </a:rPr>
                <a:t>PresentOrForecastWeather</a:t>
              </a:r>
              <a:endParaRPr lang="en-GB" sz="1000" u="sng" kern="0" dirty="0" smtClean="0">
                <a:solidFill>
                  <a:srgbClr val="0070C0"/>
                </a:solidFill>
              </a:endParaRPr>
            </a:p>
            <a:p>
              <a:pPr algn="ctr">
                <a:defRPr/>
              </a:pPr>
              <a:r>
                <a:rPr lang="en-GB" sz="1000" u="sng" kern="0" dirty="0" smtClean="0">
                  <a:solidFill>
                    <a:srgbClr val="0070C0"/>
                  </a:solidFill>
                </a:rPr>
                <a:t>:</a:t>
              </a:r>
              <a:r>
                <a:rPr lang="en-GB" sz="1000" u="sng" kern="0" dirty="0" err="1" smtClean="0">
                  <a:solidFill>
                    <a:srgbClr val="0070C0"/>
                  </a:solidFill>
                </a:rPr>
                <a:t>ObservableProperty</a:t>
              </a:r>
              <a:endParaRPr lang="en-GB" sz="1000" u="sng" kern="0" dirty="0" smtClean="0">
                <a:solidFill>
                  <a:srgbClr val="0070C0"/>
                </a:solidFill>
              </a:endParaRPr>
            </a:p>
          </p:txBody>
        </p:sp>
        <p:sp>
          <p:nvSpPr>
            <p:cNvPr id="21" name="Rectangle 20"/>
            <p:cNvSpPr/>
            <p:nvPr/>
          </p:nvSpPr>
          <p:spPr bwMode="auto">
            <a:xfrm>
              <a:off x="5509428" y="5708854"/>
              <a:ext cx="1944089" cy="645184"/>
            </a:xfrm>
            <a:prstGeom prst="rect">
              <a:avLst/>
            </a:prstGeom>
            <a:solidFill>
              <a:sysClr val="window" lastClr="FFFFFF"/>
            </a:solidFill>
            <a:ln w="9525" cap="flat" cmpd="sng" algn="ctr">
              <a:solidFill>
                <a:srgbClr val="0070C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smtClean="0">
                  <a:solidFill>
                    <a:srgbClr val="0070C0"/>
                  </a:solidFill>
                </a:rPr>
                <a:t>Visibility</a:t>
              </a:r>
            </a:p>
            <a:p>
              <a:pPr algn="ctr">
                <a:defRPr/>
              </a:pPr>
              <a:r>
                <a:rPr lang="en-GB" sz="1000" u="sng" kern="0" dirty="0" smtClean="0">
                  <a:solidFill>
                    <a:srgbClr val="0070C0"/>
                  </a:solidFill>
                </a:rPr>
                <a:t>:</a:t>
              </a:r>
              <a:r>
                <a:rPr lang="en-GB" sz="1000" u="sng" kern="0" dirty="0" err="1" smtClean="0">
                  <a:solidFill>
                    <a:srgbClr val="0070C0"/>
                  </a:solidFill>
                </a:rPr>
                <a:t>ObservableProperty</a:t>
              </a:r>
              <a:endParaRPr lang="en-GB" sz="1000" u="sng" kern="0" dirty="0" smtClean="0">
                <a:solidFill>
                  <a:srgbClr val="0070C0"/>
                </a:solidFill>
              </a:endParaRPr>
            </a:p>
          </p:txBody>
        </p:sp>
        <p:sp>
          <p:nvSpPr>
            <p:cNvPr id="22" name="Rectangle 21"/>
            <p:cNvSpPr/>
            <p:nvPr/>
          </p:nvSpPr>
          <p:spPr bwMode="auto">
            <a:xfrm>
              <a:off x="5438178" y="5642016"/>
              <a:ext cx="1944088" cy="645184"/>
            </a:xfrm>
            <a:prstGeom prst="rect">
              <a:avLst/>
            </a:prstGeom>
            <a:solidFill>
              <a:sysClr val="window" lastClr="FFFFFF"/>
            </a:solidFill>
            <a:ln w="9525" cap="flat" cmpd="sng" algn="ctr">
              <a:solidFill>
                <a:srgbClr val="0070C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rgbClr val="0070C0"/>
                  </a:solidFill>
                </a:rPr>
                <a:t>WindDirection</a:t>
              </a:r>
              <a:endParaRPr lang="en-GB" sz="1000" u="sng" kern="0" dirty="0" smtClean="0">
                <a:solidFill>
                  <a:srgbClr val="0070C0"/>
                </a:solidFill>
              </a:endParaRPr>
            </a:p>
            <a:p>
              <a:pPr algn="ctr">
                <a:defRPr/>
              </a:pPr>
              <a:r>
                <a:rPr lang="en-GB" sz="1000" u="sng" kern="0" dirty="0" smtClean="0">
                  <a:solidFill>
                    <a:srgbClr val="0070C0"/>
                  </a:solidFill>
                </a:rPr>
                <a:t>:</a:t>
              </a:r>
              <a:r>
                <a:rPr lang="en-GB" sz="1000" u="sng" kern="0" dirty="0" err="1" smtClean="0">
                  <a:solidFill>
                    <a:srgbClr val="0070C0"/>
                  </a:solidFill>
                </a:rPr>
                <a:t>ObservableProperty</a:t>
              </a:r>
              <a:endParaRPr lang="en-GB" sz="1000" u="sng" kern="0" dirty="0" smtClean="0">
                <a:solidFill>
                  <a:srgbClr val="0070C0"/>
                </a:solidFill>
              </a:endParaRPr>
            </a:p>
          </p:txBody>
        </p:sp>
        <p:sp>
          <p:nvSpPr>
            <p:cNvPr id="23" name="Rectangle 22"/>
            <p:cNvSpPr/>
            <p:nvPr/>
          </p:nvSpPr>
          <p:spPr bwMode="auto">
            <a:xfrm>
              <a:off x="5382512" y="5568495"/>
              <a:ext cx="1944088" cy="645184"/>
            </a:xfrm>
            <a:prstGeom prst="rect">
              <a:avLst/>
            </a:prstGeom>
            <a:solidFill>
              <a:sysClr val="window" lastClr="FFFFFF"/>
            </a:solidFill>
            <a:ln w="9525" cap="flat" cmpd="sng" algn="ctr">
              <a:solidFill>
                <a:srgbClr val="0070C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rgbClr val="0070C0"/>
                  </a:solidFill>
                </a:rPr>
                <a:t>GustSpeed</a:t>
              </a:r>
              <a:endParaRPr lang="en-GB" sz="1000" u="sng" kern="0" dirty="0" smtClean="0">
                <a:solidFill>
                  <a:srgbClr val="0070C0"/>
                </a:solidFill>
              </a:endParaRPr>
            </a:p>
            <a:p>
              <a:pPr algn="ctr">
                <a:defRPr/>
              </a:pPr>
              <a:r>
                <a:rPr lang="en-GB" sz="1000" u="sng" kern="0" dirty="0" smtClean="0">
                  <a:solidFill>
                    <a:srgbClr val="0070C0"/>
                  </a:solidFill>
                </a:rPr>
                <a:t>:</a:t>
              </a:r>
              <a:r>
                <a:rPr lang="en-GB" sz="1000" u="sng" kern="0" dirty="0" err="1" smtClean="0">
                  <a:solidFill>
                    <a:srgbClr val="0070C0"/>
                  </a:solidFill>
                </a:rPr>
                <a:t>ObservableProperty</a:t>
              </a:r>
              <a:endParaRPr lang="en-GB" sz="1000" u="sng" kern="0" dirty="0" smtClean="0">
                <a:solidFill>
                  <a:srgbClr val="0070C0"/>
                </a:solidFill>
              </a:endParaRPr>
            </a:p>
          </p:txBody>
        </p:sp>
        <p:sp>
          <p:nvSpPr>
            <p:cNvPr id="24" name="Rectangle 23"/>
            <p:cNvSpPr/>
            <p:nvPr/>
          </p:nvSpPr>
          <p:spPr bwMode="auto">
            <a:xfrm>
              <a:off x="5310708" y="5488704"/>
              <a:ext cx="1944088" cy="645184"/>
            </a:xfrm>
            <a:prstGeom prst="rect">
              <a:avLst/>
            </a:prstGeom>
            <a:solidFill>
              <a:sysClr val="window" lastClr="FFFFFF"/>
            </a:solidFill>
            <a:ln w="9525" cap="flat" cmpd="sng" algn="ctr">
              <a:solidFill>
                <a:srgbClr val="0070C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rgbClr val="0070C0"/>
                  </a:solidFill>
                </a:rPr>
                <a:t>WindSpeed</a:t>
              </a:r>
              <a:endParaRPr lang="en-GB" sz="1000" u="sng" kern="0" dirty="0" smtClean="0">
                <a:solidFill>
                  <a:srgbClr val="0070C0"/>
                </a:solidFill>
              </a:endParaRPr>
            </a:p>
            <a:p>
              <a:pPr algn="ctr">
                <a:defRPr/>
              </a:pPr>
              <a:r>
                <a:rPr lang="en-GB" sz="1000" u="sng" kern="0" dirty="0" smtClean="0">
                  <a:solidFill>
                    <a:srgbClr val="0070C0"/>
                  </a:solidFill>
                </a:rPr>
                <a:t>:</a:t>
              </a:r>
              <a:r>
                <a:rPr lang="en-GB" sz="1000" u="sng" kern="0" dirty="0" err="1" smtClean="0">
                  <a:solidFill>
                    <a:srgbClr val="0070C0"/>
                  </a:solidFill>
                </a:rPr>
                <a:t>ObservableProperty</a:t>
              </a:r>
              <a:endParaRPr lang="en-GB" sz="1000" u="sng" kern="0" dirty="0" smtClean="0">
                <a:solidFill>
                  <a:srgbClr val="0070C0"/>
                </a:solidFill>
              </a:endParaRPr>
            </a:p>
          </p:txBody>
        </p:sp>
        <p:sp>
          <p:nvSpPr>
            <p:cNvPr id="25" name="Rectangle 24"/>
            <p:cNvSpPr/>
            <p:nvPr/>
          </p:nvSpPr>
          <p:spPr bwMode="auto">
            <a:xfrm>
              <a:off x="5245948" y="5417681"/>
              <a:ext cx="1944088" cy="645184"/>
            </a:xfrm>
            <a:prstGeom prst="rect">
              <a:avLst/>
            </a:prstGeom>
            <a:solidFill>
              <a:sysClr val="window" lastClr="FFFFFF"/>
            </a:solidFill>
            <a:ln w="9525" cap="flat" cmpd="sng" algn="ctr">
              <a:solidFill>
                <a:srgbClr val="0070C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rgbClr val="0070C0"/>
                  </a:solidFill>
                </a:rPr>
                <a:t>MeanSeaLevelPressure</a:t>
              </a:r>
              <a:endParaRPr lang="en-GB" sz="1000" u="sng" kern="0" dirty="0" smtClean="0">
                <a:solidFill>
                  <a:srgbClr val="0070C0"/>
                </a:solidFill>
              </a:endParaRPr>
            </a:p>
            <a:p>
              <a:pPr algn="ctr">
                <a:defRPr/>
              </a:pPr>
              <a:r>
                <a:rPr lang="en-GB" sz="1000" u="sng" kern="0" dirty="0" smtClean="0">
                  <a:solidFill>
                    <a:srgbClr val="0070C0"/>
                  </a:solidFill>
                </a:rPr>
                <a:t>:</a:t>
              </a:r>
              <a:r>
                <a:rPr lang="en-GB" sz="1000" u="sng" kern="0" dirty="0" err="1" smtClean="0">
                  <a:solidFill>
                    <a:srgbClr val="0070C0"/>
                  </a:solidFill>
                </a:rPr>
                <a:t>ObservableProperty</a:t>
              </a:r>
              <a:endParaRPr lang="en-GB" sz="1000" u="sng" kern="0" dirty="0" smtClean="0">
                <a:solidFill>
                  <a:srgbClr val="0070C0"/>
                </a:solidFill>
              </a:endParaRPr>
            </a:p>
          </p:txBody>
        </p:sp>
        <p:sp>
          <p:nvSpPr>
            <p:cNvPr id="26" name="Rectangle 25"/>
            <p:cNvSpPr/>
            <p:nvPr/>
          </p:nvSpPr>
          <p:spPr bwMode="auto">
            <a:xfrm>
              <a:off x="5163668" y="5347786"/>
              <a:ext cx="1944088" cy="645184"/>
            </a:xfrm>
            <a:prstGeom prst="rect">
              <a:avLst/>
            </a:prstGeom>
            <a:solidFill>
              <a:sysClr val="window" lastClr="FFFFFF"/>
            </a:solidFill>
            <a:ln w="9525" cap="flat" cmpd="sng" algn="ctr">
              <a:solidFill>
                <a:srgbClr val="0070C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err="1" smtClean="0">
                  <a:solidFill>
                    <a:srgbClr val="0070C0"/>
                  </a:solidFill>
                </a:rPr>
                <a:t>AirTemperature</a:t>
              </a:r>
              <a:endParaRPr lang="en-GB" sz="1000" u="sng" kern="0" dirty="0" smtClean="0">
                <a:solidFill>
                  <a:srgbClr val="0070C0"/>
                </a:solidFill>
              </a:endParaRPr>
            </a:p>
            <a:p>
              <a:pPr algn="ctr">
                <a:defRPr/>
              </a:pPr>
              <a:r>
                <a:rPr lang="en-GB" sz="1000" u="sng" kern="0" dirty="0" smtClean="0">
                  <a:solidFill>
                    <a:srgbClr val="0070C0"/>
                  </a:solidFill>
                </a:rPr>
                <a:t>:</a:t>
              </a:r>
              <a:r>
                <a:rPr lang="en-GB" sz="1000" u="sng" kern="0" dirty="0" err="1" smtClean="0">
                  <a:solidFill>
                    <a:srgbClr val="0070C0"/>
                  </a:solidFill>
                </a:rPr>
                <a:t>ObservableProperty</a:t>
              </a:r>
              <a:endParaRPr lang="en-GB" sz="1000" u="sng" kern="0" dirty="0" smtClean="0">
                <a:solidFill>
                  <a:srgbClr val="0070C0"/>
                </a:solidFill>
              </a:endParaRPr>
            </a:p>
          </p:txBody>
        </p:sp>
      </p:grpSp>
      <p:sp>
        <p:nvSpPr>
          <p:cNvPr id="28" name="TextBox 27"/>
          <p:cNvSpPr txBox="1"/>
          <p:nvPr/>
        </p:nvSpPr>
        <p:spPr bwMode="auto">
          <a:xfrm>
            <a:off x="2164103" y="5360471"/>
            <a:ext cx="865943" cy="230832"/>
          </a:xfrm>
          <a:prstGeom prst="rect">
            <a:avLst/>
          </a:prstGeom>
          <a:noFill/>
        </p:spPr>
        <p:txBody>
          <a:bodyPr wrap="none">
            <a:spAutoFit/>
          </a:bodyPr>
          <a:lstStyle/>
          <a:p>
            <a:pPr>
              <a:defRPr/>
            </a:pPr>
            <a:r>
              <a:rPr lang="en-GB" sz="900" kern="0" dirty="0" smtClean="0">
                <a:solidFill>
                  <a:srgbClr val="0070C0"/>
                </a:solidFill>
              </a:rPr>
              <a:t>+property [27]</a:t>
            </a:r>
            <a:endParaRPr lang="en-GB" sz="900" kern="0" dirty="0">
              <a:solidFill>
                <a:srgbClr val="0070C0"/>
              </a:solidFill>
            </a:endParaRPr>
          </a:p>
        </p:txBody>
      </p:sp>
      <p:cxnSp>
        <p:nvCxnSpPr>
          <p:cNvPr id="29" name="Straight Arrow Connector 16"/>
          <p:cNvCxnSpPr>
            <a:cxnSpLocks noChangeShapeType="1"/>
            <a:stCxn id="38" idx="2"/>
          </p:cNvCxnSpPr>
          <p:nvPr/>
        </p:nvCxnSpPr>
        <p:spPr bwMode="auto">
          <a:xfrm>
            <a:off x="3033951" y="5295177"/>
            <a:ext cx="0" cy="36142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5" name="Rectangle 34"/>
          <p:cNvSpPr/>
          <p:nvPr/>
        </p:nvSpPr>
        <p:spPr bwMode="auto">
          <a:xfrm>
            <a:off x="6313998" y="4437418"/>
            <a:ext cx="1944088" cy="645184"/>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r>
              <a:rPr lang="en-GB" sz="1000" u="sng" kern="0" dirty="0" smtClean="0">
                <a:solidFill>
                  <a:sysClr val="windowText" lastClr="000000"/>
                </a:solidFill>
              </a:rPr>
              <a:t>:</a:t>
            </a:r>
            <a:r>
              <a:rPr lang="en-GB" sz="1000" u="sng" kern="0" dirty="0" err="1" smtClean="0">
                <a:solidFill>
                  <a:sysClr val="windowText" lastClr="000000"/>
                </a:solidFill>
              </a:rPr>
              <a:t>OM_Observation</a:t>
            </a:r>
            <a:endParaRPr lang="en-GB" sz="1000" u="sng" kern="0" dirty="0">
              <a:solidFill>
                <a:sysClr val="windowText" lastClr="000000"/>
              </a:solidFill>
            </a:endParaRPr>
          </a:p>
        </p:txBody>
      </p:sp>
      <p:sp>
        <p:nvSpPr>
          <p:cNvPr id="36" name="TextBox 35"/>
          <p:cNvSpPr txBox="1"/>
          <p:nvPr/>
        </p:nvSpPr>
        <p:spPr bwMode="auto">
          <a:xfrm>
            <a:off x="5187276" y="4752177"/>
            <a:ext cx="1088760" cy="230832"/>
          </a:xfrm>
          <a:prstGeom prst="rect">
            <a:avLst/>
          </a:prstGeom>
          <a:noFill/>
        </p:spPr>
        <p:txBody>
          <a:bodyPr wrap="none">
            <a:spAutoFit/>
          </a:bodyPr>
          <a:lstStyle/>
          <a:p>
            <a:pPr>
              <a:defRPr/>
            </a:pPr>
            <a:r>
              <a:rPr lang="en-GB" sz="900" kern="0" dirty="0" smtClean="0">
                <a:solidFill>
                  <a:sysClr val="windowText" lastClr="000000"/>
                </a:solidFill>
              </a:rPr>
              <a:t>+</a:t>
            </a:r>
            <a:r>
              <a:rPr lang="en-GB" sz="900" kern="0" dirty="0" err="1" smtClean="0">
                <a:solidFill>
                  <a:sysClr val="windowText" lastClr="000000"/>
                </a:solidFill>
              </a:rPr>
              <a:t>observedProperty</a:t>
            </a:r>
            <a:endParaRPr lang="en-GB" sz="900" kern="0" dirty="0">
              <a:solidFill>
                <a:sysClr val="windowText" lastClr="000000"/>
              </a:solidFill>
            </a:endParaRPr>
          </a:p>
        </p:txBody>
      </p:sp>
      <p:cxnSp>
        <p:nvCxnSpPr>
          <p:cNvPr id="37" name="Straight Arrow Connector 16"/>
          <p:cNvCxnSpPr>
            <a:cxnSpLocks noChangeShapeType="1"/>
            <a:stCxn id="35" idx="1"/>
            <a:endCxn id="38" idx="3"/>
          </p:cNvCxnSpPr>
          <p:nvPr/>
        </p:nvCxnSpPr>
        <p:spPr bwMode="auto">
          <a:xfrm flipH="1">
            <a:off x="5163668" y="4760010"/>
            <a:ext cx="1150330"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8" name="Rectangle 37"/>
          <p:cNvSpPr/>
          <p:nvPr/>
        </p:nvSpPr>
        <p:spPr bwMode="auto">
          <a:xfrm>
            <a:off x="904234" y="4224843"/>
            <a:ext cx="4259434" cy="107033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nchorCtr="0"/>
          <a:lstStyle/>
          <a:p>
            <a:pPr algn="ctr">
              <a:defRPr/>
            </a:pPr>
            <a:r>
              <a:rPr lang="en-GB" sz="1000" u="sng" kern="0" dirty="0">
                <a:solidFill>
                  <a:sysClr val="windowText" lastClr="000000"/>
                </a:solidFill>
              </a:rPr>
              <a:t>http://data.wmo.int/def/observableProperty/metarSpeci/observation</a:t>
            </a:r>
            <a:endParaRPr lang="en-GB" sz="1000" u="sng" kern="0" dirty="0" smtClean="0">
              <a:solidFill>
                <a:sysClr val="windowText" lastClr="000000"/>
              </a:solidFill>
            </a:endParaRPr>
          </a:p>
          <a:p>
            <a:pPr algn="ctr">
              <a:defRPr/>
            </a:pPr>
            <a:r>
              <a:rPr lang="en-GB" sz="1000" u="sng" kern="0" dirty="0" smtClean="0">
                <a:solidFill>
                  <a:sysClr val="windowText" lastClr="000000"/>
                </a:solidFill>
              </a:rPr>
              <a:t>:</a:t>
            </a:r>
            <a:r>
              <a:rPr lang="en-GB" sz="1000" u="sng" kern="0" dirty="0" err="1" smtClean="0">
                <a:solidFill>
                  <a:srgbClr val="0070C0"/>
                </a:solidFill>
              </a:rPr>
              <a:t>CompositeObservableProperty</a:t>
            </a:r>
            <a:endParaRPr lang="en-GB" sz="1000" u="sng" kern="0" dirty="0" smtClean="0">
              <a:solidFill>
                <a:srgbClr val="0070C0"/>
              </a:solidFill>
            </a:endParaRPr>
          </a:p>
          <a:p>
            <a:pPr algn="ctr">
              <a:defRPr/>
            </a:pPr>
            <a:r>
              <a:rPr lang="en-GB" sz="1000" kern="0" dirty="0" smtClean="0">
                <a:solidFill>
                  <a:srgbClr val="0070C0"/>
                </a:solidFill>
              </a:rPr>
              <a:t>label </a:t>
            </a:r>
            <a:r>
              <a:rPr lang="en-GB" sz="1000" kern="0" dirty="0" smtClean="0">
                <a:solidFill>
                  <a:sysClr val="windowText" lastClr="000000"/>
                </a:solidFill>
              </a:rPr>
              <a:t>= “</a:t>
            </a:r>
            <a:r>
              <a:rPr lang="en-GB" sz="1000" dirty="0">
                <a:solidFill>
                  <a:prstClr val="black"/>
                </a:solidFill>
              </a:rPr>
              <a:t>Observed properties for METAR and SPECI </a:t>
            </a:r>
            <a:endParaRPr lang="en-GB" sz="1000" dirty="0" smtClean="0">
              <a:solidFill>
                <a:prstClr val="black"/>
              </a:solidFill>
            </a:endParaRPr>
          </a:p>
          <a:p>
            <a:pPr algn="ctr">
              <a:defRPr/>
            </a:pPr>
            <a:r>
              <a:rPr lang="en-GB" sz="1000" dirty="0" smtClean="0">
                <a:solidFill>
                  <a:prstClr val="black"/>
                </a:solidFill>
              </a:rPr>
              <a:t>(</a:t>
            </a:r>
            <a:r>
              <a:rPr lang="en-GB" sz="1000" dirty="0">
                <a:solidFill>
                  <a:prstClr val="black"/>
                </a:solidFill>
              </a:rPr>
              <a:t>Meteorological Aerodrome Reports</a:t>
            </a:r>
            <a:r>
              <a:rPr lang="en-GB" sz="1000" dirty="0" smtClean="0">
                <a:solidFill>
                  <a:prstClr val="black"/>
                </a:solidFill>
              </a:rPr>
              <a:t>)</a:t>
            </a:r>
            <a:r>
              <a:rPr lang="en-GB" sz="1000" kern="0" dirty="0" smtClean="0">
                <a:solidFill>
                  <a:sysClr val="windowText" lastClr="000000"/>
                </a:solidFill>
              </a:rPr>
              <a:t>”</a:t>
            </a:r>
          </a:p>
          <a:p>
            <a:pPr algn="ctr">
              <a:defRPr/>
            </a:pPr>
            <a:r>
              <a:rPr lang="en-GB" sz="1000" kern="0" dirty="0" smtClean="0">
                <a:solidFill>
                  <a:srgbClr val="0070C0"/>
                </a:solidFill>
              </a:rPr>
              <a:t>count = “27”</a:t>
            </a:r>
            <a:endParaRPr lang="en-GB" sz="1000" kern="0" dirty="0">
              <a:solidFill>
                <a:srgbClr val="0070C0"/>
              </a:solidFill>
            </a:endParaRPr>
          </a:p>
        </p:txBody>
      </p:sp>
    </p:spTree>
    <p:extLst>
      <p:ext uri="{BB962C8B-B14F-4D97-AF65-F5344CB8AC3E}">
        <p14:creationId xmlns:p14="http://schemas.microsoft.com/office/powerpoint/2010/main" val="1868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31</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Closer examination of IWXXM relationship to METCE</a:t>
            </a:r>
            <a:endParaRPr lang="en-GB" sz="2400" dirty="0">
              <a:solidFill>
                <a:srgbClr val="000000"/>
              </a:solidFill>
              <a:latin typeface="Arial" pitchFamily="34" charset="0"/>
              <a:ea typeface="ＭＳ Ｐゴシック" pitchFamily="34" charset="-128"/>
            </a:endParaRPr>
          </a:p>
        </p:txBody>
      </p:sp>
      <p:sp>
        <p:nvSpPr>
          <p:cNvPr id="66" name="Rectangle 65"/>
          <p:cNvSpPr/>
          <p:nvPr/>
        </p:nvSpPr>
        <p:spPr bwMode="auto">
          <a:xfrm>
            <a:off x="3575145" y="1687714"/>
            <a:ext cx="1000957" cy="1457824"/>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1" name="Group 70"/>
          <p:cNvGrpSpPr/>
          <p:nvPr/>
        </p:nvGrpSpPr>
        <p:grpSpPr>
          <a:xfrm>
            <a:off x="3737698" y="1862645"/>
            <a:ext cx="680907" cy="980774"/>
            <a:chOff x="5270111" y="5698833"/>
            <a:chExt cx="680907" cy="980774"/>
          </a:xfrm>
        </p:grpSpPr>
        <p:pic>
          <p:nvPicPr>
            <p:cNvPr id="72"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75"/>
            <p:cNvGrpSpPr/>
            <p:nvPr/>
          </p:nvGrpSpPr>
          <p:grpSpPr>
            <a:xfrm>
              <a:off x="5300568" y="6341053"/>
              <a:ext cx="619987" cy="338554"/>
              <a:chOff x="5300570" y="4701937"/>
              <a:chExt cx="619987" cy="338554"/>
            </a:xfrm>
          </p:grpSpPr>
          <p:sp>
            <p:nvSpPr>
              <p:cNvPr id="77" name="Rectangle 76"/>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5" name="Rectangle 84"/>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grpSp>
        <p:nvGrpSpPr>
          <p:cNvPr id="30" name="Group 29"/>
          <p:cNvGrpSpPr/>
          <p:nvPr/>
        </p:nvGrpSpPr>
        <p:grpSpPr>
          <a:xfrm>
            <a:off x="351292" y="1934667"/>
            <a:ext cx="911648" cy="916139"/>
            <a:chOff x="915863" y="3183375"/>
            <a:chExt cx="911648" cy="916139"/>
          </a:xfrm>
        </p:grpSpPr>
        <p:sp>
          <p:nvSpPr>
            <p:cNvPr id="15" name="Rectangle 14"/>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3278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a:t>
              </a:r>
              <a:endParaRPr lang="en-GB" sz="1600" b="1" i="1" kern="0" dirty="0">
                <a:latin typeface="+mn-lt"/>
                <a:ea typeface="Times New Roman"/>
                <a:cs typeface="+mn-cs"/>
              </a:endParaRPr>
            </a:p>
          </p:txBody>
        </p:sp>
      </p:grpSp>
      <p:grpSp>
        <p:nvGrpSpPr>
          <p:cNvPr id="79" name="Group 78"/>
          <p:cNvGrpSpPr/>
          <p:nvPr/>
        </p:nvGrpSpPr>
        <p:grpSpPr>
          <a:xfrm>
            <a:off x="1371083" y="1934667"/>
            <a:ext cx="911648" cy="916139"/>
            <a:chOff x="915863" y="3183375"/>
            <a:chExt cx="911648" cy="916139"/>
          </a:xfrm>
        </p:grpSpPr>
        <p:sp>
          <p:nvSpPr>
            <p:cNvPr id="80" name="Rectangle 79"/>
            <p:cNvSpPr/>
            <p:nvPr/>
          </p:nvSpPr>
          <p:spPr bwMode="auto">
            <a:xfrm>
              <a:off x="937550" y="3183375"/>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8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SAF</a:t>
              </a:r>
              <a:endParaRPr lang="en-GB" sz="1600" b="1" i="1" kern="0" dirty="0">
                <a:latin typeface="+mn-lt"/>
                <a:ea typeface="Times New Roman"/>
                <a:cs typeface="+mn-cs"/>
              </a:endParaRPr>
            </a:p>
          </p:txBody>
        </p:sp>
      </p:grpSp>
      <p:sp>
        <p:nvSpPr>
          <p:cNvPr id="90" name="Rectangle 89"/>
          <p:cNvSpPr/>
          <p:nvPr/>
        </p:nvSpPr>
        <p:spPr bwMode="auto">
          <a:xfrm>
            <a:off x="180514" y="4848871"/>
            <a:ext cx="4390491" cy="88881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1" name="Group 10"/>
          <p:cNvGrpSpPr/>
          <p:nvPr/>
        </p:nvGrpSpPr>
        <p:grpSpPr>
          <a:xfrm>
            <a:off x="399852" y="4982983"/>
            <a:ext cx="4062425" cy="628701"/>
            <a:chOff x="508273" y="4129000"/>
            <a:chExt cx="4062425" cy="628701"/>
          </a:xfrm>
        </p:grpSpPr>
        <p:pic>
          <p:nvPicPr>
            <p:cNvPr id="9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73" y="4129000"/>
              <a:ext cx="628813" cy="6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a:xfrm>
              <a:off x="950776" y="4274073"/>
              <a:ext cx="3619922"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Geographic Information / </a:t>
              </a:r>
              <a:r>
                <a:rPr lang="en-GB" sz="1600" b="1" i="1" kern="0" dirty="0" err="1" smtClean="0">
                  <a:latin typeface="+mn-lt"/>
                  <a:ea typeface="Times New Roman"/>
                  <a:cs typeface="+mn-cs"/>
                </a:rPr>
                <a:t>Geomatics</a:t>
              </a:r>
              <a:r>
                <a:rPr lang="en-GB" sz="1600" b="1" i="1" kern="0" dirty="0" smtClean="0">
                  <a:latin typeface="+mn-lt"/>
                  <a:ea typeface="Times New Roman"/>
                  <a:cs typeface="+mn-cs"/>
                </a:rPr>
                <a:t> </a:t>
              </a:r>
              <a:endParaRPr lang="en-GB" sz="1600" b="1" i="1" kern="0" dirty="0">
                <a:latin typeface="+mn-lt"/>
                <a:ea typeface="Times New Roman"/>
                <a:cs typeface="+mn-cs"/>
              </a:endParaRPr>
            </a:p>
          </p:txBody>
        </p:sp>
      </p:grpSp>
      <p:sp>
        <p:nvSpPr>
          <p:cNvPr id="87" name="Rectangle 86"/>
          <p:cNvSpPr/>
          <p:nvPr/>
        </p:nvSpPr>
        <p:spPr bwMode="auto">
          <a:xfrm>
            <a:off x="180513" y="1687715"/>
            <a:ext cx="3306399" cy="145782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Rectangle 69"/>
          <p:cNvSpPr/>
          <p:nvPr/>
        </p:nvSpPr>
        <p:spPr bwMode="auto">
          <a:xfrm>
            <a:off x="3570048" y="3262629"/>
            <a:ext cx="1000957" cy="1457824"/>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3" name="Group 72"/>
          <p:cNvGrpSpPr/>
          <p:nvPr/>
        </p:nvGrpSpPr>
        <p:grpSpPr>
          <a:xfrm>
            <a:off x="3732601" y="3437560"/>
            <a:ext cx="680907" cy="980774"/>
            <a:chOff x="5270111" y="5698833"/>
            <a:chExt cx="680907" cy="980774"/>
          </a:xfrm>
        </p:grpSpPr>
        <p:pic>
          <p:nvPicPr>
            <p:cNvPr id="74"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74"/>
            <p:cNvGrpSpPr/>
            <p:nvPr/>
          </p:nvGrpSpPr>
          <p:grpSpPr>
            <a:xfrm>
              <a:off x="5300568" y="6341053"/>
              <a:ext cx="619987" cy="338554"/>
              <a:chOff x="5300570" y="4701937"/>
              <a:chExt cx="619987" cy="338554"/>
            </a:xfrm>
          </p:grpSpPr>
          <p:sp>
            <p:nvSpPr>
              <p:cNvPr id="78" name="Rectangle 77"/>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3" name="Rectangle 82"/>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sp>
        <p:nvSpPr>
          <p:cNvPr id="102" name="Rectangle 101"/>
          <p:cNvSpPr/>
          <p:nvPr/>
        </p:nvSpPr>
        <p:spPr bwMode="auto">
          <a:xfrm>
            <a:off x="175416" y="3262630"/>
            <a:ext cx="3306399" cy="145782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5" name="Group 4"/>
          <p:cNvGrpSpPr/>
          <p:nvPr/>
        </p:nvGrpSpPr>
        <p:grpSpPr>
          <a:xfrm>
            <a:off x="346195" y="3509582"/>
            <a:ext cx="911648" cy="916139"/>
            <a:chOff x="346195" y="3509582"/>
            <a:chExt cx="911648" cy="916139"/>
          </a:xfrm>
        </p:grpSpPr>
        <p:grpSp>
          <p:nvGrpSpPr>
            <p:cNvPr id="84" name="Group 83"/>
            <p:cNvGrpSpPr/>
            <p:nvPr/>
          </p:nvGrpSpPr>
          <p:grpSpPr>
            <a:xfrm>
              <a:off x="346195" y="3509582"/>
              <a:ext cx="911648" cy="916139"/>
              <a:chOff x="915863" y="3183375"/>
              <a:chExt cx="911648" cy="916139"/>
            </a:xfrm>
          </p:grpSpPr>
          <p:sp>
            <p:nvSpPr>
              <p:cNvPr id="88" name="Rectangle 87"/>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sp>
            <p:nvSpPr>
              <p:cNvPr id="94" name="Rectangle 93"/>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METCE</a:t>
                </a:r>
                <a:endParaRPr lang="en-GB" sz="1600" b="1" i="1" kern="0" dirty="0">
                  <a:latin typeface="+mn-lt"/>
                  <a:ea typeface="Times New Roman"/>
                  <a:cs typeface="+mn-cs"/>
                </a:endParaRPr>
              </a:p>
            </p:txBody>
          </p:sp>
        </p:grpSp>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22257" y="3539714"/>
              <a:ext cx="569717" cy="555624"/>
            </a:xfrm>
            <a:prstGeom prst="rect">
              <a:avLst/>
            </a:prstGeom>
            <a:effectLst>
              <a:softEdge rad="31750"/>
            </a:effectLst>
          </p:spPr>
        </p:pic>
      </p:grpSp>
      <p:grpSp>
        <p:nvGrpSpPr>
          <p:cNvPr id="7" name="Group 6"/>
          <p:cNvGrpSpPr/>
          <p:nvPr/>
        </p:nvGrpSpPr>
        <p:grpSpPr>
          <a:xfrm>
            <a:off x="1365986" y="3484152"/>
            <a:ext cx="911648" cy="941569"/>
            <a:chOff x="1365986" y="3484152"/>
            <a:chExt cx="911648" cy="941569"/>
          </a:xfrm>
        </p:grpSpPr>
        <p:sp>
          <p:nvSpPr>
            <p:cNvPr id="96" name="Rectangle 95"/>
            <p:cNvSpPr/>
            <p:nvPr/>
          </p:nvSpPr>
          <p:spPr bwMode="auto">
            <a:xfrm>
              <a:off x="1387673" y="3509582"/>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10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6698" y="3484152"/>
              <a:ext cx="644616" cy="73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Rectangle 98"/>
            <p:cNvSpPr/>
            <p:nvPr/>
          </p:nvSpPr>
          <p:spPr>
            <a:xfrm>
              <a:off x="1365986" y="4087167"/>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OPM</a:t>
              </a:r>
              <a:endParaRPr lang="en-GB" sz="1600" b="1" i="1" kern="0" dirty="0">
                <a:latin typeface="+mn-lt"/>
                <a:ea typeface="Times New Roman"/>
                <a:cs typeface="+mn-cs"/>
              </a:endParaRPr>
            </a:p>
          </p:txBody>
        </p:sp>
      </p:grpSp>
      <p:sp>
        <p:nvSpPr>
          <p:cNvPr id="3" name="Rectangle 2"/>
          <p:cNvSpPr/>
          <p:nvPr/>
        </p:nvSpPr>
        <p:spPr>
          <a:xfrm>
            <a:off x="361502" y="2852724"/>
            <a:ext cx="19399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5781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32</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err="1" smtClean="0">
                <a:solidFill>
                  <a:srgbClr val="000000"/>
                </a:solidFill>
                <a:latin typeface="Arial" pitchFamily="34" charset="0"/>
                <a:ea typeface="ＭＳ Ｐゴシック" pitchFamily="34" charset="-128"/>
              </a:rPr>
              <a:t>MeteorologicalAerodromeObservationReport</a:t>
            </a:r>
            <a:endParaRPr lang="en-GB" sz="2400" dirty="0">
              <a:solidFill>
                <a:srgbClr val="000000"/>
              </a:solidFill>
              <a:latin typeface="Arial" pitchFamily="34" charset="0"/>
              <a:ea typeface="ＭＳ Ｐゴシック" pitchFamily="34" charset="-128"/>
            </a:endParaRPr>
          </a:p>
        </p:txBody>
      </p:sp>
      <p:pic>
        <p:nvPicPr>
          <p:cNvPr id="1026" name="Picture 2" descr="C:\Users\Jeremy\Documents\AvXML HTML documentation\AvXML-1.0RC1\EARoot\EA4\EA1\EA1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528" y="2402794"/>
            <a:ext cx="748665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20511" y="6110609"/>
            <a:ext cx="3393854" cy="624240"/>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45" name="TextBox 44"/>
          <p:cNvSpPr txBox="1"/>
          <p:nvPr/>
        </p:nvSpPr>
        <p:spPr bwMode="auto">
          <a:xfrm>
            <a:off x="119052" y="6133349"/>
            <a:ext cx="3395330" cy="584775"/>
          </a:xfrm>
          <a:prstGeom prst="rect">
            <a:avLst/>
          </a:prstGeom>
          <a:noFill/>
        </p:spPr>
        <p:txBody>
          <a:bodyPr wrap="square">
            <a:spAutoFit/>
          </a:bodyPr>
          <a:lstStyle/>
          <a:p>
            <a:pPr algn="ctr">
              <a:defRPr/>
            </a:pPr>
            <a:r>
              <a:rPr lang="en-GB" sz="1600" kern="0" dirty="0" smtClean="0">
                <a:solidFill>
                  <a:sysClr val="windowText" lastClr="000000"/>
                </a:solidFill>
              </a:rPr>
              <a:t>Note: please refer to  the </a:t>
            </a:r>
            <a:r>
              <a:rPr lang="en-GB" sz="1600" kern="0" dirty="0" smtClean="0">
                <a:solidFill>
                  <a:sysClr val="windowText" lastClr="000000"/>
                </a:solidFill>
                <a:hlinkClick r:id="rId5"/>
              </a:rPr>
              <a:t>model documentation</a:t>
            </a:r>
            <a:r>
              <a:rPr lang="en-GB" sz="1600" kern="0" dirty="0" smtClean="0">
                <a:solidFill>
                  <a:sysClr val="windowText" lastClr="000000"/>
                </a:solidFill>
              </a:rPr>
              <a:t> for more details</a:t>
            </a:r>
            <a:endParaRPr lang="en-GB" sz="1600" kern="0" dirty="0">
              <a:solidFill>
                <a:sysClr val="windowText" lastClr="000000"/>
              </a:solidFill>
            </a:endParaRPr>
          </a:p>
        </p:txBody>
      </p:sp>
      <p:sp>
        <p:nvSpPr>
          <p:cNvPr id="3" name="Rounded Rectangle 2"/>
          <p:cNvSpPr/>
          <p:nvPr/>
        </p:nvSpPr>
        <p:spPr>
          <a:xfrm>
            <a:off x="1108528" y="3062689"/>
            <a:ext cx="3155000"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spTree>
    <p:extLst>
      <p:ext uri="{BB962C8B-B14F-4D97-AF65-F5344CB8AC3E}">
        <p14:creationId xmlns:p14="http://schemas.microsoft.com/office/powerpoint/2010/main" val="414768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33</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err="1" smtClean="0">
                <a:solidFill>
                  <a:srgbClr val="000000"/>
                </a:solidFill>
                <a:latin typeface="Arial" pitchFamily="34" charset="0"/>
                <a:ea typeface="ＭＳ Ｐゴシック" pitchFamily="34" charset="-128"/>
              </a:rPr>
              <a:t>MeteorologicalAerodromeObservation</a:t>
            </a:r>
            <a:endParaRPr lang="en-GB" sz="2400" dirty="0">
              <a:solidFill>
                <a:srgbClr val="000000"/>
              </a:solidFill>
              <a:latin typeface="Arial" pitchFamily="34" charset="0"/>
              <a:ea typeface="ＭＳ Ｐゴシック" pitchFamily="34" charset="-128"/>
            </a:endParaRPr>
          </a:p>
        </p:txBody>
      </p:sp>
      <p:sp>
        <p:nvSpPr>
          <p:cNvPr id="3" name="Rectangle 2"/>
          <p:cNvSpPr/>
          <p:nvPr/>
        </p:nvSpPr>
        <p:spPr>
          <a:xfrm>
            <a:off x="0" y="0"/>
            <a:ext cx="1520328"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C:\Users\Jeremy\Documents\AvXML HTML documentation\AvXML-1.0RC1\EARoot\EA4\EA1\EA189.png"/>
          <p:cNvPicPr>
            <a:picLocks noChangeAspect="1" noChangeArrowheads="1"/>
          </p:cNvPicPr>
          <p:nvPr/>
        </p:nvPicPr>
        <p:blipFill rotWithShape="1">
          <a:blip r:embed="rId3">
            <a:extLst>
              <a:ext uri="{28A0092B-C50C-407E-A947-70E740481C1C}">
                <a14:useLocalDpi xmlns:a14="http://schemas.microsoft.com/office/drawing/2010/main" val="0"/>
              </a:ext>
            </a:extLst>
          </a:blip>
          <a:srcRect r="33518" b="50000"/>
          <a:stretch/>
        </p:blipFill>
        <p:spPr bwMode="auto">
          <a:xfrm>
            <a:off x="0" y="880749"/>
            <a:ext cx="9144000" cy="6029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0"/>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873761" y="2803791"/>
            <a:ext cx="2229582"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grpSp>
        <p:nvGrpSpPr>
          <p:cNvPr id="4" name="Group 3"/>
          <p:cNvGrpSpPr/>
          <p:nvPr/>
        </p:nvGrpSpPr>
        <p:grpSpPr>
          <a:xfrm>
            <a:off x="1553379" y="1459576"/>
            <a:ext cx="7581180" cy="3375134"/>
            <a:chOff x="1553379" y="1459576"/>
            <a:chExt cx="7581180" cy="3375134"/>
          </a:xfrm>
        </p:grpSpPr>
        <p:sp>
          <p:nvSpPr>
            <p:cNvPr id="11" name="Rectangle 10"/>
            <p:cNvSpPr/>
            <p:nvPr/>
          </p:nvSpPr>
          <p:spPr>
            <a:xfrm>
              <a:off x="5199963" y="1459576"/>
              <a:ext cx="3934596" cy="1323439"/>
            </a:xfrm>
            <a:prstGeom prst="rect">
              <a:avLst/>
            </a:prstGeom>
          </p:spPr>
          <p:txBody>
            <a:bodyPr wrap="square">
              <a:spAutoFit/>
            </a:bodyPr>
            <a:lstStyle/>
            <a:p>
              <a:pPr algn="r" fontAlgn="auto">
                <a:spcBef>
                  <a:spcPts val="0"/>
                </a:spcBef>
                <a:spcAft>
                  <a:spcPts val="1200"/>
                </a:spcAft>
                <a:defRPr/>
              </a:pPr>
              <a:r>
                <a:rPr lang="en-GB" sz="1600" b="1" i="1" kern="0" dirty="0" smtClean="0">
                  <a:solidFill>
                    <a:srgbClr val="595959"/>
                  </a:solidFill>
                  <a:latin typeface="Calibri"/>
                  <a:ea typeface="Times New Roman"/>
                </a:rPr>
                <a:t>IWXXM further specialises the </a:t>
              </a:r>
              <a:r>
                <a:rPr lang="en-GB" sz="1600" b="1" i="1" kern="0" dirty="0" err="1" smtClean="0">
                  <a:solidFill>
                    <a:srgbClr val="595959"/>
                  </a:solidFill>
                  <a:latin typeface="Calibri"/>
                  <a:ea typeface="Times New Roman"/>
                </a:rPr>
                <a:t>ComplexSamplingMeasurement</a:t>
              </a:r>
              <a:r>
                <a:rPr lang="en-GB" sz="1600" b="1" i="1" kern="0" dirty="0" smtClean="0">
                  <a:solidFill>
                    <a:srgbClr val="595959"/>
                  </a:solidFill>
                  <a:latin typeface="Calibri"/>
                  <a:ea typeface="Times New Roman"/>
                </a:rPr>
                <a:t> (from METCE) to formalise the technical regulation; specifically to further constrain ‘result’ and ‘</a:t>
              </a:r>
              <a:r>
                <a:rPr lang="en-GB" sz="1600" b="1" i="1" kern="0" dirty="0" err="1" smtClean="0">
                  <a:solidFill>
                    <a:srgbClr val="595959"/>
                  </a:solidFill>
                  <a:latin typeface="Calibri"/>
                  <a:ea typeface="Times New Roman"/>
                </a:rPr>
                <a:t>featureOfInterest</a:t>
              </a:r>
              <a:r>
                <a:rPr lang="en-GB" sz="1600" b="1" i="1" kern="0" dirty="0" smtClean="0">
                  <a:solidFill>
                    <a:srgbClr val="595959"/>
                  </a:solidFill>
                  <a:latin typeface="Calibri"/>
                  <a:ea typeface="Times New Roman"/>
                </a:rPr>
                <a:t>’</a:t>
              </a:r>
              <a:endParaRPr lang="en-GB" sz="1600" b="1" i="1" kern="0" dirty="0">
                <a:solidFill>
                  <a:srgbClr val="595959"/>
                </a:solidFill>
                <a:latin typeface="Calibri"/>
                <a:ea typeface="Times New Roman"/>
              </a:endParaRPr>
            </a:p>
          </p:txBody>
        </p:sp>
        <p:sp>
          <p:nvSpPr>
            <p:cNvPr id="12" name="Oval 11"/>
            <p:cNvSpPr>
              <a:spLocks noChangeArrowheads="1"/>
            </p:cNvSpPr>
            <p:nvPr/>
          </p:nvSpPr>
          <p:spPr bwMode="auto">
            <a:xfrm>
              <a:off x="4492869" y="1580219"/>
              <a:ext cx="925268" cy="4470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13" name="Oval 12"/>
            <p:cNvSpPr>
              <a:spLocks noChangeArrowheads="1"/>
            </p:cNvSpPr>
            <p:nvPr/>
          </p:nvSpPr>
          <p:spPr bwMode="auto">
            <a:xfrm>
              <a:off x="4966518" y="4387684"/>
              <a:ext cx="925268" cy="4470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14" name="Oval 13"/>
            <p:cNvSpPr>
              <a:spLocks noChangeArrowheads="1"/>
            </p:cNvSpPr>
            <p:nvPr/>
          </p:nvSpPr>
          <p:spPr bwMode="auto">
            <a:xfrm>
              <a:off x="1553379" y="2943835"/>
              <a:ext cx="925268" cy="4470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gr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78">
            <a:off x="122805" y="5141472"/>
            <a:ext cx="3393854" cy="1593382"/>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19" name="TextBox 18"/>
          <p:cNvSpPr txBox="1"/>
          <p:nvPr/>
        </p:nvSpPr>
        <p:spPr bwMode="auto">
          <a:xfrm>
            <a:off x="119052" y="5141819"/>
            <a:ext cx="3395330" cy="1569660"/>
          </a:xfrm>
          <a:prstGeom prst="rect">
            <a:avLst/>
          </a:prstGeom>
          <a:noFill/>
        </p:spPr>
        <p:txBody>
          <a:bodyPr wrap="square">
            <a:spAutoFit/>
          </a:bodyPr>
          <a:lstStyle/>
          <a:p>
            <a:pPr algn="ctr">
              <a:defRPr/>
            </a:pPr>
            <a:r>
              <a:rPr lang="en-GB" sz="1600" kern="0" dirty="0" smtClean="0">
                <a:solidFill>
                  <a:sysClr val="windowText" lastClr="000000"/>
                </a:solidFill>
              </a:rPr>
              <a:t>Note: review of the model should focus on the specialised </a:t>
            </a:r>
            <a:r>
              <a:rPr lang="en-GB" sz="1600" i="1" kern="0" dirty="0" smtClean="0">
                <a:solidFill>
                  <a:sysClr val="windowText" lastClr="000000"/>
                </a:solidFill>
              </a:rPr>
              <a:t>Record</a:t>
            </a:r>
            <a:r>
              <a:rPr lang="en-GB" sz="1600" kern="0" dirty="0" smtClean="0">
                <a:solidFill>
                  <a:sysClr val="windowText" lastClr="000000"/>
                </a:solidFill>
              </a:rPr>
              <a:t> types for TAF, METAR/SPECI and SIGMET in order to validate that they correctly formalise the technical regulation from ICAO Annex 3 / WMO No. 49 II</a:t>
            </a:r>
            <a:endParaRPr lang="en-GB" sz="1600" kern="0" dirty="0">
              <a:solidFill>
                <a:sysClr val="windowText" lastClr="000000"/>
              </a:solidFill>
            </a:endParaRPr>
          </a:p>
        </p:txBody>
      </p:sp>
    </p:spTree>
    <p:extLst>
      <p:ext uri="{BB962C8B-B14F-4D97-AF65-F5344CB8AC3E}">
        <p14:creationId xmlns:p14="http://schemas.microsoft.com/office/powerpoint/2010/main" val="15127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520328"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C:\Users\Jeremy\Documents\AvXML HTML documentation\AvXML-1.0RC1\EARoot\EA4\EA1\EA189.png"/>
          <p:cNvPicPr>
            <a:picLocks noChangeAspect="1" noChangeArrowheads="1"/>
          </p:cNvPicPr>
          <p:nvPr/>
        </p:nvPicPr>
        <p:blipFill rotWithShape="1">
          <a:blip r:embed="rId3">
            <a:extLst>
              <a:ext uri="{28A0092B-C50C-407E-A947-70E740481C1C}">
                <a14:useLocalDpi xmlns:a14="http://schemas.microsoft.com/office/drawing/2010/main" val="0"/>
              </a:ext>
            </a:extLst>
          </a:blip>
          <a:srcRect r="33518" b="50000"/>
          <a:stretch/>
        </p:blipFill>
        <p:spPr bwMode="auto">
          <a:xfrm>
            <a:off x="0" y="880749"/>
            <a:ext cx="9144000" cy="602932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3873761" y="2803791"/>
            <a:ext cx="2229582"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grpSp>
        <p:nvGrpSpPr>
          <p:cNvPr id="4" name="Group 3"/>
          <p:cNvGrpSpPr/>
          <p:nvPr/>
        </p:nvGrpSpPr>
        <p:grpSpPr>
          <a:xfrm>
            <a:off x="1553379" y="1459576"/>
            <a:ext cx="7581180" cy="3375134"/>
            <a:chOff x="1553379" y="1459576"/>
            <a:chExt cx="7581180" cy="3375134"/>
          </a:xfrm>
        </p:grpSpPr>
        <p:sp>
          <p:nvSpPr>
            <p:cNvPr id="11" name="Rectangle 10"/>
            <p:cNvSpPr/>
            <p:nvPr/>
          </p:nvSpPr>
          <p:spPr>
            <a:xfrm>
              <a:off x="5199963" y="1459576"/>
              <a:ext cx="3934596" cy="1323439"/>
            </a:xfrm>
            <a:prstGeom prst="rect">
              <a:avLst/>
            </a:prstGeom>
          </p:spPr>
          <p:txBody>
            <a:bodyPr wrap="square">
              <a:spAutoFit/>
            </a:bodyPr>
            <a:lstStyle/>
            <a:p>
              <a:pPr algn="r" fontAlgn="auto">
                <a:spcBef>
                  <a:spcPts val="0"/>
                </a:spcBef>
                <a:spcAft>
                  <a:spcPts val="1200"/>
                </a:spcAft>
                <a:defRPr/>
              </a:pPr>
              <a:r>
                <a:rPr lang="en-GB" sz="1600" b="1" i="1" kern="0" dirty="0" smtClean="0">
                  <a:solidFill>
                    <a:srgbClr val="595959"/>
                  </a:solidFill>
                  <a:latin typeface="Calibri"/>
                  <a:ea typeface="Times New Roman"/>
                </a:rPr>
                <a:t>IWXXM further specialises the </a:t>
              </a:r>
              <a:r>
                <a:rPr lang="en-GB" sz="1600" b="1" i="1" kern="0" dirty="0" err="1" smtClean="0">
                  <a:solidFill>
                    <a:srgbClr val="595959"/>
                  </a:solidFill>
                  <a:latin typeface="Calibri"/>
                  <a:ea typeface="Times New Roman"/>
                </a:rPr>
                <a:t>ComplexSamplingMeasurement</a:t>
              </a:r>
              <a:r>
                <a:rPr lang="en-GB" sz="1600" b="1" i="1" kern="0" dirty="0" smtClean="0">
                  <a:solidFill>
                    <a:srgbClr val="595959"/>
                  </a:solidFill>
                  <a:latin typeface="Calibri"/>
                  <a:ea typeface="Times New Roman"/>
                </a:rPr>
                <a:t> (from METCE) to formalise the technical regulation; specifically to further constrain ‘result’ and ‘</a:t>
              </a:r>
              <a:r>
                <a:rPr lang="en-GB" sz="1600" b="1" i="1" kern="0" dirty="0" err="1" smtClean="0">
                  <a:solidFill>
                    <a:srgbClr val="595959"/>
                  </a:solidFill>
                  <a:latin typeface="Calibri"/>
                  <a:ea typeface="Times New Roman"/>
                </a:rPr>
                <a:t>featureOfInterest</a:t>
              </a:r>
              <a:r>
                <a:rPr lang="en-GB" sz="1600" b="1" i="1" kern="0" dirty="0" smtClean="0">
                  <a:solidFill>
                    <a:srgbClr val="595959"/>
                  </a:solidFill>
                  <a:latin typeface="Calibri"/>
                  <a:ea typeface="Times New Roman"/>
                </a:rPr>
                <a:t>’</a:t>
              </a:r>
              <a:endParaRPr lang="en-GB" sz="1600" b="1" i="1" kern="0" dirty="0">
                <a:solidFill>
                  <a:srgbClr val="595959"/>
                </a:solidFill>
                <a:latin typeface="Calibri"/>
                <a:ea typeface="Times New Roman"/>
              </a:endParaRPr>
            </a:p>
          </p:txBody>
        </p:sp>
        <p:sp>
          <p:nvSpPr>
            <p:cNvPr id="12" name="Oval 11"/>
            <p:cNvSpPr>
              <a:spLocks noChangeArrowheads="1"/>
            </p:cNvSpPr>
            <p:nvPr/>
          </p:nvSpPr>
          <p:spPr bwMode="auto">
            <a:xfrm>
              <a:off x="4492869" y="1580219"/>
              <a:ext cx="925268" cy="4470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13" name="Oval 12"/>
            <p:cNvSpPr>
              <a:spLocks noChangeArrowheads="1"/>
            </p:cNvSpPr>
            <p:nvPr/>
          </p:nvSpPr>
          <p:spPr bwMode="auto">
            <a:xfrm>
              <a:off x="4966518" y="4387684"/>
              <a:ext cx="925268" cy="4470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14" name="Oval 13"/>
            <p:cNvSpPr>
              <a:spLocks noChangeArrowheads="1"/>
            </p:cNvSpPr>
            <p:nvPr/>
          </p:nvSpPr>
          <p:spPr bwMode="auto">
            <a:xfrm>
              <a:off x="1553379" y="2943835"/>
              <a:ext cx="925268" cy="4470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gr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22805" y="5141472"/>
            <a:ext cx="3393854" cy="1593382"/>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19" name="TextBox 18"/>
          <p:cNvSpPr txBox="1"/>
          <p:nvPr/>
        </p:nvSpPr>
        <p:spPr bwMode="auto">
          <a:xfrm>
            <a:off x="119052" y="5141819"/>
            <a:ext cx="3395330" cy="1569660"/>
          </a:xfrm>
          <a:prstGeom prst="rect">
            <a:avLst/>
          </a:prstGeom>
          <a:noFill/>
        </p:spPr>
        <p:txBody>
          <a:bodyPr wrap="square">
            <a:spAutoFit/>
          </a:bodyPr>
          <a:lstStyle/>
          <a:p>
            <a:pPr algn="ctr">
              <a:defRPr/>
            </a:pPr>
            <a:r>
              <a:rPr lang="en-GB" sz="1600" kern="0" dirty="0" smtClean="0">
                <a:solidFill>
                  <a:sysClr val="windowText" lastClr="000000"/>
                </a:solidFill>
              </a:rPr>
              <a:t>Note: review of the model should focus on the specialised </a:t>
            </a:r>
            <a:r>
              <a:rPr lang="en-GB" sz="1600" i="1" kern="0" dirty="0" smtClean="0">
                <a:solidFill>
                  <a:sysClr val="windowText" lastClr="000000"/>
                </a:solidFill>
              </a:rPr>
              <a:t>Record</a:t>
            </a:r>
            <a:r>
              <a:rPr lang="en-GB" sz="1600" kern="0" dirty="0" smtClean="0">
                <a:solidFill>
                  <a:sysClr val="windowText" lastClr="000000"/>
                </a:solidFill>
              </a:rPr>
              <a:t> types for TAF, METAR/SPECI and SIGMET in order to validate that they correctly formalise the technical regulation from ICAO Annex 3 / WMO No. 49 II</a:t>
            </a:r>
            <a:endParaRPr lang="en-GB" sz="1600" kern="0" dirty="0">
              <a:solidFill>
                <a:sysClr val="windowText" lastClr="000000"/>
              </a:solidFill>
            </a:endParaRPr>
          </a:p>
        </p:txBody>
      </p:sp>
      <p:sp>
        <p:nvSpPr>
          <p:cNvPr id="15" name="Rectangle 14"/>
          <p:cNvSpPr/>
          <p:nvPr/>
        </p:nvSpPr>
        <p:spPr>
          <a:xfrm>
            <a:off x="0" y="0"/>
            <a:ext cx="9144000" cy="691007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6837"/>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53768" y="1616043"/>
            <a:ext cx="4653181" cy="1890568"/>
            <a:chOff x="153768" y="1500293"/>
            <a:chExt cx="4653181" cy="1890568"/>
          </a:xfrm>
        </p:grpSpPr>
        <p:grpSp>
          <p:nvGrpSpPr>
            <p:cNvPr id="22" name="Group 21"/>
            <p:cNvGrpSpPr/>
            <p:nvPr/>
          </p:nvGrpSpPr>
          <p:grpSpPr>
            <a:xfrm>
              <a:off x="153768" y="1500293"/>
              <a:ext cx="4653181" cy="1890568"/>
              <a:chOff x="228566" y="4148772"/>
              <a:chExt cx="4265363" cy="1890568"/>
            </a:xfrm>
          </p:grpSpPr>
          <p:sp>
            <p:nvSpPr>
              <p:cNvPr id="26" name="Rectangle 25"/>
              <p:cNvSpPr/>
              <p:nvPr/>
            </p:nvSpPr>
            <p:spPr bwMode="auto">
              <a:xfrm>
                <a:off x="228567" y="4325997"/>
                <a:ext cx="4265362" cy="171334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27" name="Rectangle 26"/>
              <p:cNvSpPr/>
              <p:nvPr/>
            </p:nvSpPr>
            <p:spPr bwMode="auto">
              <a:xfrm>
                <a:off x="228566" y="4148772"/>
                <a:ext cx="1212375"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IWXXM METAR/SPECI</a:t>
                </a:r>
                <a:endParaRPr lang="en-GB" sz="1000" kern="0" dirty="0">
                  <a:solidFill>
                    <a:sysClr val="windowText" lastClr="000000"/>
                  </a:solidFill>
                </a:endParaRPr>
              </a:p>
            </p:txBody>
          </p:sp>
        </p:grpSp>
        <p:sp>
          <p:nvSpPr>
            <p:cNvPr id="24" name="Rectangle 23"/>
            <p:cNvSpPr/>
            <p:nvPr/>
          </p:nvSpPr>
          <p:spPr bwMode="auto">
            <a:xfrm>
              <a:off x="313487" y="1880315"/>
              <a:ext cx="4315666" cy="1263883"/>
            </a:xfrm>
            <a:prstGeom prst="rect">
              <a:avLst/>
            </a:prstGeom>
            <a:gradFill>
              <a:gsLst>
                <a:gs pos="0">
                  <a:srgbClr val="FFFFCC"/>
                </a:gs>
                <a:gs pos="100000">
                  <a:srgbClr val="FF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u="sng" kern="0" dirty="0" smtClean="0">
                  <a:solidFill>
                    <a:sysClr val="windowText" lastClr="000000"/>
                  </a:solidFill>
                </a:rPr>
                <a:t>«</a:t>
              </a:r>
              <a:r>
                <a:rPr lang="en-GB" sz="1000" u="sng" kern="0" dirty="0" err="1" smtClean="0">
                  <a:solidFill>
                    <a:sysClr val="windowText" lastClr="000000"/>
                  </a:solidFill>
                </a:rPr>
                <a:t>FeatureType</a:t>
              </a:r>
              <a:r>
                <a:rPr lang="en-GB" sz="1000" u="sng" kern="0" dirty="0">
                  <a:solidFill>
                    <a:sysClr val="windowText" lastClr="000000"/>
                  </a:solidFill>
                </a:rPr>
                <a:t>»</a:t>
              </a:r>
            </a:p>
            <a:p>
              <a:pPr algn="ctr"/>
              <a:r>
                <a:rPr lang="en-GB" sz="1000" u="sng" kern="0" dirty="0" err="1" smtClean="0">
                  <a:solidFill>
                    <a:sysClr val="windowText" lastClr="000000"/>
                  </a:solidFill>
                </a:rPr>
                <a:t>MeteorologicalAerodromeObservation</a:t>
              </a:r>
              <a:endParaRPr lang="en-GB" sz="1000" u="sng" kern="0" dirty="0" smtClean="0">
                <a:solidFill>
                  <a:sysClr val="windowText" lastClr="000000"/>
                </a:solidFill>
              </a:endParaRPr>
            </a:p>
            <a:p>
              <a:pPr algn="ctr"/>
              <a:endParaRPr lang="en-GB" sz="1000" u="sng" kern="0" dirty="0">
                <a:solidFill>
                  <a:sysClr val="windowText" lastClr="000000"/>
                </a:solidFill>
              </a:endParaRPr>
            </a:p>
            <a:p>
              <a:pPr algn="ctr"/>
              <a:endParaRPr lang="en-GB" sz="600" u="sng" kern="0" dirty="0" smtClean="0">
                <a:solidFill>
                  <a:sysClr val="windowText" lastClr="000000"/>
                </a:solidFill>
              </a:endParaRPr>
            </a:p>
            <a:p>
              <a:pPr algn="ctr"/>
              <a:r>
                <a:rPr lang="en-GB" sz="1000" kern="0" dirty="0" smtClean="0">
                  <a:solidFill>
                    <a:sysClr val="windowText" lastClr="000000"/>
                  </a:solidFill>
                </a:rPr>
                <a:t>constraints</a:t>
              </a:r>
              <a:endParaRPr lang="en-GB" sz="1000" kern="0" dirty="0">
                <a:solidFill>
                  <a:sysClr val="windowText" lastClr="000000"/>
                </a:solidFill>
              </a:endParaRPr>
            </a:p>
            <a:p>
              <a:pPr algn="ctr"/>
              <a:r>
                <a:rPr lang="en-GB" sz="1000" kern="0" dirty="0" err="1">
                  <a:solidFill>
                    <a:sysClr val="windowText" lastClr="000000"/>
                  </a:solidFill>
                </a:rPr>
                <a:t>self.featureOfInterest.sampledFeature.oclIsKindOf</a:t>
              </a:r>
              <a:r>
                <a:rPr lang="en-GB" sz="1000" kern="0" dirty="0">
                  <a:solidFill>
                    <a:sysClr val="windowText" lastClr="000000"/>
                  </a:solidFill>
                </a:rPr>
                <a:t>(Aerodrome)</a:t>
              </a:r>
              <a:endParaRPr lang="en-GB" sz="1000" kern="0" dirty="0" smtClean="0">
                <a:solidFill>
                  <a:sysClr val="windowText" lastClr="000000"/>
                </a:solidFill>
              </a:endParaRPr>
            </a:p>
            <a:p>
              <a:pPr algn="ctr"/>
              <a:r>
                <a:rPr lang="en-GB" sz="1000" kern="0" dirty="0" err="1">
                  <a:solidFill>
                    <a:sysClr val="windowText" lastClr="000000"/>
                  </a:solidFill>
                </a:rPr>
                <a:t>self.result.oclIsKindOf</a:t>
              </a:r>
              <a:r>
                <a:rPr lang="en-GB" sz="1000" kern="0" dirty="0">
                  <a:solidFill>
                    <a:sysClr val="windowText" lastClr="000000"/>
                  </a:solidFill>
                </a:rPr>
                <a:t>( </a:t>
              </a:r>
              <a:r>
                <a:rPr lang="en-GB" sz="1000" kern="0" dirty="0" err="1">
                  <a:solidFill>
                    <a:sysClr val="windowText" lastClr="000000"/>
                  </a:solidFill>
                </a:rPr>
                <a:t>MeteorologicalAerodromeObservationRecord</a:t>
              </a:r>
              <a:r>
                <a:rPr lang="en-GB" sz="1000" kern="0" dirty="0" smtClean="0">
                  <a:solidFill>
                    <a:sysClr val="windowText" lastClr="000000"/>
                  </a:solidFill>
                </a:rPr>
                <a:t>)</a:t>
              </a:r>
              <a:endParaRPr lang="en-GB" sz="1000" u="sng" kern="0" dirty="0">
                <a:solidFill>
                  <a:sysClr val="windowText" lastClr="000000"/>
                </a:solidFill>
              </a:endParaRPr>
            </a:p>
          </p:txBody>
        </p:sp>
        <p:sp>
          <p:nvSpPr>
            <p:cNvPr id="25" name="Rectangle 24"/>
            <p:cNvSpPr/>
            <p:nvPr/>
          </p:nvSpPr>
          <p:spPr bwMode="auto">
            <a:xfrm>
              <a:off x="313492" y="2276562"/>
              <a:ext cx="4315661" cy="211995"/>
            </a:xfrm>
            <a:prstGeom prst="rect">
              <a:avLst/>
            </a:prstGeom>
            <a:noFill/>
            <a:ln w="9525" cap="flat" cmpd="sng" algn="ctr">
              <a:solidFill>
                <a:sysClr val="windowText" lastClr="000000"/>
              </a:solidFill>
              <a:prstDash val="solid"/>
            </a:ln>
            <a:effectLst/>
          </p:spPr>
          <p:txBody>
            <a:bodyPr anchor="ctr" anchorCtr="0"/>
            <a:lstStyle/>
            <a:p>
              <a:pPr>
                <a:defRPr/>
              </a:pPr>
              <a:endParaRPr lang="en-GB" sz="1000" kern="0" dirty="0">
                <a:solidFill>
                  <a:schemeClr val="accent2"/>
                </a:solidFill>
              </a:endParaRPr>
            </a:p>
          </p:txBody>
        </p:sp>
      </p:grpSp>
      <p:grpSp>
        <p:nvGrpSpPr>
          <p:cNvPr id="28" name="Group 27"/>
          <p:cNvGrpSpPr/>
          <p:nvPr/>
        </p:nvGrpSpPr>
        <p:grpSpPr>
          <a:xfrm>
            <a:off x="148500" y="3788004"/>
            <a:ext cx="8837334" cy="2923475"/>
            <a:chOff x="148500" y="6248137"/>
            <a:chExt cx="8837334" cy="2923475"/>
          </a:xfrm>
        </p:grpSpPr>
        <p:grpSp>
          <p:nvGrpSpPr>
            <p:cNvPr id="29" name="Group 28"/>
            <p:cNvGrpSpPr/>
            <p:nvPr/>
          </p:nvGrpSpPr>
          <p:grpSpPr>
            <a:xfrm>
              <a:off x="148500" y="6248137"/>
              <a:ext cx="8837334" cy="2923475"/>
              <a:chOff x="116251" y="5141429"/>
              <a:chExt cx="3399589" cy="2923475"/>
            </a:xfrm>
          </p:grpSpPr>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16251" y="5141429"/>
                <a:ext cx="3399589" cy="2923475"/>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32" name="TextBox 31"/>
              <p:cNvSpPr txBox="1"/>
              <p:nvPr/>
            </p:nvSpPr>
            <p:spPr bwMode="auto">
              <a:xfrm>
                <a:off x="119052" y="5141819"/>
                <a:ext cx="3395330" cy="2800767"/>
              </a:xfrm>
              <a:prstGeom prst="rect">
                <a:avLst/>
              </a:prstGeom>
              <a:noFill/>
            </p:spPr>
            <p:txBody>
              <a:bodyPr wrap="square">
                <a:spAutoFit/>
              </a:bodyPr>
              <a:lstStyle/>
              <a:p>
                <a:pPr>
                  <a:defRPr/>
                </a:pPr>
                <a:r>
                  <a:rPr lang="en-GB" sz="1600" kern="0" dirty="0" smtClean="0">
                    <a:solidFill>
                      <a:srgbClr val="002060"/>
                    </a:solidFill>
                  </a:rPr>
                  <a:t>&lt;</a:t>
                </a:r>
                <a:r>
                  <a:rPr lang="en-GB" sz="1600" kern="0" dirty="0" err="1">
                    <a:solidFill>
                      <a:srgbClr val="002060"/>
                    </a:solidFill>
                  </a:rPr>
                  <a:t>iwxxm:observation</a:t>
                </a:r>
                <a:r>
                  <a:rPr lang="en-GB" sz="1600" kern="0" dirty="0">
                    <a:solidFill>
                      <a:srgbClr val="002060"/>
                    </a:solidFill>
                  </a:rPr>
                  <a:t>&gt;</a:t>
                </a:r>
              </a:p>
              <a:p>
                <a:pPr>
                  <a:defRPr/>
                </a:pPr>
                <a:r>
                  <a:rPr lang="en-GB" sz="1600" kern="0" dirty="0" smtClean="0">
                    <a:solidFill>
                      <a:srgbClr val="002060"/>
                    </a:solidFill>
                  </a:rPr>
                  <a:t>   &lt;</a:t>
                </a:r>
                <a:r>
                  <a:rPr lang="en-GB" sz="1600" kern="0" dirty="0" err="1">
                    <a:solidFill>
                      <a:srgbClr val="002060"/>
                    </a:solidFill>
                  </a:rPr>
                  <a:t>om:OM_Observation</a:t>
                </a:r>
                <a:r>
                  <a:rPr lang="en-GB" sz="1600" kern="0" dirty="0">
                    <a:solidFill>
                      <a:srgbClr val="002060"/>
                    </a:solidFill>
                  </a:rPr>
                  <a:t> </a:t>
                </a:r>
                <a:r>
                  <a:rPr lang="en-GB" sz="1600" dirty="0" err="1">
                    <a:solidFill>
                      <a:schemeClr val="accent6">
                        <a:lumMod val="75000"/>
                      </a:schemeClr>
                    </a:solidFill>
                  </a:rPr>
                  <a:t>gml:id</a:t>
                </a:r>
                <a:r>
                  <a:rPr lang="en-GB" sz="1600" dirty="0">
                    <a:solidFill>
                      <a:schemeClr val="accent6">
                        <a:lumMod val="75000"/>
                      </a:schemeClr>
                    </a:solidFill>
                  </a:rPr>
                  <a:t>=</a:t>
                </a:r>
                <a:r>
                  <a:rPr lang="en-GB" sz="1600" dirty="0">
                    <a:solidFill>
                      <a:srgbClr val="542A00"/>
                    </a:solidFill>
                  </a:rPr>
                  <a:t>"..."</a:t>
                </a:r>
                <a:r>
                  <a:rPr lang="en-GB" sz="1600" kern="0" dirty="0" smtClean="0">
                    <a:solidFill>
                      <a:srgbClr val="002060"/>
                    </a:solidFill>
                  </a:rPr>
                  <a:t>&gt;</a:t>
                </a:r>
                <a:endParaRPr lang="en-GB" sz="1600" kern="0" dirty="0">
                  <a:solidFill>
                    <a:srgbClr val="002060"/>
                  </a:solidFill>
                </a:endParaRPr>
              </a:p>
              <a:p>
                <a:pPr>
                  <a:defRPr/>
                </a:pPr>
                <a:r>
                  <a:rPr lang="en-GB" sz="1600" kern="0" dirty="0" smtClean="0">
                    <a:solidFill>
                      <a:srgbClr val="002060"/>
                    </a:solidFill>
                  </a:rPr>
                  <a:t>      &lt;</a:t>
                </a:r>
                <a:r>
                  <a:rPr lang="en-GB" sz="1600" kern="0" dirty="0" err="1">
                    <a:solidFill>
                      <a:srgbClr val="002060"/>
                    </a:solidFill>
                  </a:rPr>
                  <a:t>om:type</a:t>
                </a:r>
                <a:r>
                  <a:rPr lang="en-GB" sz="1600" kern="0" dirty="0">
                    <a:solidFill>
                      <a:srgbClr val="002060"/>
                    </a:solidFill>
                  </a:rPr>
                  <a:t> </a:t>
                </a:r>
              </a:p>
              <a:p>
                <a:pPr>
                  <a:defRPr/>
                </a:pPr>
                <a:r>
                  <a:rPr lang="en-GB" sz="1600" dirty="0" smtClean="0">
                    <a:solidFill>
                      <a:schemeClr val="accent6">
                        <a:lumMod val="75000"/>
                      </a:schemeClr>
                    </a:solidFill>
                  </a:rPr>
                  <a:t>         </a:t>
                </a:r>
                <a:r>
                  <a:rPr lang="en-GB" sz="1600" dirty="0" err="1" smtClean="0">
                    <a:solidFill>
                      <a:schemeClr val="accent6">
                        <a:lumMod val="75000"/>
                      </a:schemeClr>
                    </a:solidFill>
                  </a:rPr>
                  <a:t>xlink:href</a:t>
                </a:r>
                <a:r>
                  <a:rPr lang="en-GB" sz="1600" dirty="0">
                    <a:solidFill>
                      <a:schemeClr val="accent6">
                        <a:lumMod val="75000"/>
                      </a:schemeClr>
                    </a:solidFill>
                  </a:rPr>
                  <a:t>=</a:t>
                </a:r>
                <a:r>
                  <a:rPr lang="en-GB" sz="1600" dirty="0">
                    <a:solidFill>
                      <a:srgbClr val="542A00"/>
                    </a:solidFill>
                  </a:rPr>
                  <a:t>"</a:t>
                </a:r>
                <a:r>
                  <a:rPr lang="en-GB" sz="1400" dirty="0">
                    <a:solidFill>
                      <a:srgbClr val="542A00"/>
                    </a:solidFill>
                  </a:rPr>
                  <a:t>http://data.wmo.int/</a:t>
                </a:r>
                <a:r>
                  <a:rPr lang="en-GB" sz="1400" dirty="0" err="1">
                    <a:solidFill>
                      <a:srgbClr val="542A00"/>
                    </a:solidFill>
                  </a:rPr>
                  <a:t>def</a:t>
                </a:r>
                <a:r>
                  <a:rPr lang="en-GB" sz="1400" dirty="0">
                    <a:solidFill>
                      <a:srgbClr val="542A00"/>
                    </a:solidFill>
                  </a:rPr>
                  <a:t>/</a:t>
                </a:r>
                <a:r>
                  <a:rPr lang="en-GB" sz="1400" dirty="0" err="1">
                    <a:solidFill>
                      <a:srgbClr val="542A00"/>
                    </a:solidFill>
                  </a:rPr>
                  <a:t>observationType</a:t>
                </a:r>
                <a:r>
                  <a:rPr lang="en-GB" sz="1400" dirty="0">
                    <a:solidFill>
                      <a:srgbClr val="542A00"/>
                    </a:solidFill>
                  </a:rPr>
                  <a:t>/</a:t>
                </a:r>
                <a:r>
                  <a:rPr lang="en-GB" sz="1400" dirty="0" err="1">
                    <a:solidFill>
                      <a:srgbClr val="542A00"/>
                    </a:solidFill>
                  </a:rPr>
                  <a:t>iwxxm</a:t>
                </a:r>
                <a:r>
                  <a:rPr lang="en-GB" sz="1400" dirty="0">
                    <a:solidFill>
                      <a:srgbClr val="542A00"/>
                    </a:solidFill>
                  </a:rPr>
                  <a:t>/1.0RC1/</a:t>
                </a:r>
                <a:r>
                  <a:rPr lang="en-GB" sz="1400" dirty="0" err="1">
                    <a:solidFill>
                      <a:srgbClr val="542A00"/>
                    </a:solidFill>
                  </a:rPr>
                  <a:t>MeteorologicalAerodromeObservation</a:t>
                </a:r>
                <a:r>
                  <a:rPr lang="en-GB" sz="1400" dirty="0">
                    <a:solidFill>
                      <a:srgbClr val="542A00"/>
                    </a:solidFill>
                  </a:rPr>
                  <a:t>"</a:t>
                </a:r>
                <a:r>
                  <a:rPr lang="en-GB" sz="1600" kern="0" dirty="0">
                    <a:solidFill>
                      <a:srgbClr val="002060"/>
                    </a:solidFill>
                  </a:rPr>
                  <a:t> </a:t>
                </a:r>
                <a:endParaRPr lang="en-GB" sz="1600" kern="0" dirty="0" smtClean="0">
                  <a:solidFill>
                    <a:srgbClr val="002060"/>
                  </a:solidFill>
                </a:endParaRPr>
              </a:p>
              <a:p>
                <a:pPr>
                  <a:defRPr/>
                </a:pPr>
                <a:r>
                  <a:rPr lang="en-GB" sz="1600" dirty="0" smtClean="0">
                    <a:solidFill>
                      <a:schemeClr val="accent6">
                        <a:lumMod val="75000"/>
                      </a:schemeClr>
                    </a:solidFill>
                  </a:rPr>
                  <a:t>         </a:t>
                </a:r>
                <a:r>
                  <a:rPr lang="en-GB" sz="1600" dirty="0" err="1" smtClean="0">
                    <a:solidFill>
                      <a:schemeClr val="accent6">
                        <a:lumMod val="75000"/>
                      </a:schemeClr>
                    </a:solidFill>
                  </a:rPr>
                  <a:t>xlink:title</a:t>
                </a:r>
                <a:r>
                  <a:rPr lang="en-GB" sz="1600" dirty="0">
                    <a:solidFill>
                      <a:schemeClr val="accent6">
                        <a:lumMod val="75000"/>
                      </a:schemeClr>
                    </a:solidFill>
                  </a:rPr>
                  <a:t>=</a:t>
                </a:r>
                <a:r>
                  <a:rPr lang="en-GB" sz="1600" dirty="0">
                    <a:solidFill>
                      <a:srgbClr val="542A00"/>
                    </a:solidFill>
                  </a:rPr>
                  <a:t>"</a:t>
                </a:r>
                <a:r>
                  <a:rPr lang="en-GB" sz="1600" dirty="0" err="1">
                    <a:solidFill>
                      <a:srgbClr val="542A00"/>
                    </a:solidFill>
                  </a:rPr>
                  <a:t>MeteorologicalAerodromeObservation</a:t>
                </a:r>
                <a:r>
                  <a:rPr lang="en-GB" sz="1600" dirty="0">
                    <a:solidFill>
                      <a:srgbClr val="542A00"/>
                    </a:solidFill>
                  </a:rPr>
                  <a:t>"</a:t>
                </a:r>
                <a:r>
                  <a:rPr lang="en-GB" sz="1600" kern="0" dirty="0">
                    <a:solidFill>
                      <a:srgbClr val="002060"/>
                    </a:solidFill>
                  </a:rPr>
                  <a:t>/&gt;</a:t>
                </a:r>
              </a:p>
              <a:p>
                <a:pPr>
                  <a:defRPr/>
                </a:pPr>
                <a:r>
                  <a:rPr lang="en-GB" sz="1600" kern="0" dirty="0" smtClean="0">
                    <a:solidFill>
                      <a:srgbClr val="002060"/>
                    </a:solidFill>
                  </a:rPr>
                  <a:t>      …</a:t>
                </a:r>
              </a:p>
              <a:p>
                <a:pPr>
                  <a:defRPr/>
                </a:pPr>
                <a:r>
                  <a:rPr lang="en-GB" sz="1600" kern="0" dirty="0" smtClean="0">
                    <a:solidFill>
                      <a:srgbClr val="002060"/>
                    </a:solidFill>
                  </a:rPr>
                  <a:t>      &lt;</a:t>
                </a:r>
                <a:r>
                  <a:rPr lang="en-GB" sz="1600" kern="0" dirty="0" err="1" smtClean="0">
                    <a:solidFill>
                      <a:srgbClr val="002060"/>
                    </a:solidFill>
                  </a:rPr>
                  <a:t>om:result</a:t>
                </a:r>
                <a:r>
                  <a:rPr lang="en-GB" sz="1600" kern="0" dirty="0" smtClean="0">
                    <a:solidFill>
                      <a:srgbClr val="002060"/>
                    </a:solidFill>
                  </a:rPr>
                  <a:t>&gt;</a:t>
                </a:r>
              </a:p>
              <a:p>
                <a:pPr>
                  <a:defRPr/>
                </a:pPr>
                <a:r>
                  <a:rPr lang="en-GB" sz="1600" kern="0" dirty="0">
                    <a:solidFill>
                      <a:srgbClr val="002060"/>
                    </a:solidFill>
                  </a:rPr>
                  <a:t>         &lt;</a:t>
                </a:r>
                <a:r>
                  <a:rPr lang="en-GB" sz="1600" kern="0" dirty="0" err="1" smtClean="0">
                    <a:solidFill>
                      <a:srgbClr val="002060"/>
                    </a:solidFill>
                  </a:rPr>
                  <a:t>iwxxm:MeteorologicalAerodromeObservationRecord</a:t>
                </a:r>
                <a:r>
                  <a:rPr lang="en-GB" sz="1600" kern="0" dirty="0" smtClean="0">
                    <a:solidFill>
                      <a:srgbClr val="002060"/>
                    </a:solidFill>
                  </a:rPr>
                  <a:t> … /&gt;</a:t>
                </a:r>
              </a:p>
              <a:p>
                <a:pPr>
                  <a:defRPr/>
                </a:pPr>
                <a:r>
                  <a:rPr lang="en-GB" sz="1600" kern="0" dirty="0" smtClean="0">
                    <a:solidFill>
                      <a:srgbClr val="002060"/>
                    </a:solidFill>
                  </a:rPr>
                  <a:t>      &lt;/</a:t>
                </a:r>
                <a:r>
                  <a:rPr lang="en-GB" sz="1600" kern="0" dirty="0" err="1" smtClean="0">
                    <a:solidFill>
                      <a:srgbClr val="002060"/>
                    </a:solidFill>
                  </a:rPr>
                  <a:t>om:result</a:t>
                </a:r>
                <a:r>
                  <a:rPr lang="en-GB" sz="1600" kern="0" dirty="0" smtClean="0">
                    <a:solidFill>
                      <a:srgbClr val="002060"/>
                    </a:solidFill>
                  </a:rPr>
                  <a:t>&gt;</a:t>
                </a:r>
              </a:p>
              <a:p>
                <a:pPr>
                  <a:defRPr/>
                </a:pPr>
                <a:r>
                  <a:rPr lang="en-GB" sz="1600" kern="0" dirty="0" smtClean="0">
                    <a:solidFill>
                      <a:srgbClr val="002060"/>
                    </a:solidFill>
                  </a:rPr>
                  <a:t>   &lt;/</a:t>
                </a:r>
                <a:r>
                  <a:rPr lang="en-GB" sz="1600" kern="0" dirty="0" err="1" smtClean="0">
                    <a:solidFill>
                      <a:srgbClr val="002060"/>
                    </a:solidFill>
                  </a:rPr>
                  <a:t>om:OM_Observation</a:t>
                </a:r>
                <a:r>
                  <a:rPr lang="en-GB" sz="1600" kern="0" dirty="0" smtClean="0">
                    <a:solidFill>
                      <a:srgbClr val="002060"/>
                    </a:solidFill>
                  </a:rPr>
                  <a:t>&gt;</a:t>
                </a:r>
              </a:p>
              <a:p>
                <a:pPr>
                  <a:defRPr/>
                </a:pPr>
                <a:r>
                  <a:rPr lang="en-GB" sz="1600" kern="0" dirty="0" smtClean="0">
                    <a:solidFill>
                      <a:srgbClr val="002060"/>
                    </a:solidFill>
                  </a:rPr>
                  <a:t>&lt;/</a:t>
                </a:r>
                <a:r>
                  <a:rPr lang="en-GB" sz="1600" kern="0" dirty="0" err="1" smtClean="0">
                    <a:solidFill>
                      <a:srgbClr val="002060"/>
                    </a:solidFill>
                  </a:rPr>
                  <a:t>iwxxm:observation</a:t>
                </a:r>
                <a:r>
                  <a:rPr lang="en-GB" sz="1600" kern="0" dirty="0">
                    <a:solidFill>
                      <a:srgbClr val="002060"/>
                    </a:solidFill>
                  </a:rPr>
                  <a:t>&gt;</a:t>
                </a:r>
              </a:p>
            </p:txBody>
          </p:sp>
        </p:grpSp>
        <p:pic>
          <p:nvPicPr>
            <p:cNvPr id="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6425" y="6310929"/>
              <a:ext cx="671868" cy="66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34</a:t>
            </a:fld>
            <a:endParaRPr lang="en-GB"/>
          </a:p>
        </p:txBody>
      </p:sp>
      <p:sp>
        <p:nvSpPr>
          <p:cNvPr id="33" name="Rectangle 32"/>
          <p:cNvSpPr/>
          <p:nvPr/>
        </p:nvSpPr>
        <p:spPr>
          <a:xfrm>
            <a:off x="4835358" y="1530150"/>
            <a:ext cx="4225637" cy="2144177"/>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The GML/XML encoding for sub-types of </a:t>
            </a:r>
            <a:r>
              <a:rPr lang="en-GB" sz="2000" b="1" i="1" kern="0" dirty="0" err="1" smtClean="0">
                <a:solidFill>
                  <a:srgbClr val="595959"/>
                </a:solidFill>
                <a:latin typeface="Calibri"/>
                <a:ea typeface="Times New Roman"/>
              </a:rPr>
              <a:t>OM_Observation</a:t>
            </a:r>
            <a:r>
              <a:rPr lang="en-GB" sz="2000" b="1" i="1" kern="0" dirty="0" smtClean="0">
                <a:solidFill>
                  <a:srgbClr val="595959"/>
                </a:solidFill>
                <a:latin typeface="Calibri"/>
                <a:ea typeface="Times New Roman"/>
              </a:rPr>
              <a:t> follows the pattern defined in: </a:t>
            </a:r>
          </a:p>
          <a:p>
            <a:pPr fontAlgn="auto">
              <a:spcBef>
                <a:spcPts val="0"/>
              </a:spcBef>
              <a:spcAft>
                <a:spcPts val="400"/>
              </a:spcAft>
              <a:defRPr/>
            </a:pPr>
            <a:r>
              <a:rPr lang="en-GB" sz="2000" kern="0" dirty="0" smtClean="0">
                <a:latin typeface="Calibri"/>
                <a:ea typeface="Times New Roman"/>
              </a:rPr>
              <a:t>OGC #10-025 </a:t>
            </a:r>
          </a:p>
          <a:p>
            <a:pPr fontAlgn="auto">
              <a:spcBef>
                <a:spcPts val="0"/>
              </a:spcBef>
              <a:spcAft>
                <a:spcPts val="1200"/>
              </a:spcAft>
              <a:defRPr/>
            </a:pPr>
            <a:r>
              <a:rPr lang="en-GB" sz="2000" kern="0" dirty="0" smtClean="0">
                <a:latin typeface="Calibri"/>
                <a:ea typeface="Times New Roman"/>
              </a:rPr>
              <a:t>‘Observations and measurements v2.0 – XML implementation’</a:t>
            </a:r>
          </a:p>
        </p:txBody>
      </p:sp>
      <p:pic>
        <p:nvPicPr>
          <p:cNvPr id="3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9341" y="2151059"/>
            <a:ext cx="752340" cy="86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Aside: serialisation </a:t>
            </a:r>
            <a:r>
              <a:rPr lang="en-GB" sz="2400" dirty="0" err="1" smtClean="0">
                <a:solidFill>
                  <a:srgbClr val="000000"/>
                </a:solidFill>
                <a:latin typeface="Arial" pitchFamily="34" charset="0"/>
                <a:ea typeface="ＭＳ Ｐゴシック" pitchFamily="34" charset="-128"/>
              </a:rPr>
              <a:t>OM_Observation</a:t>
            </a:r>
            <a:r>
              <a:rPr lang="en-GB" sz="2400" dirty="0" smtClean="0">
                <a:solidFill>
                  <a:srgbClr val="000000"/>
                </a:solidFill>
                <a:latin typeface="Arial" pitchFamily="34" charset="0"/>
                <a:ea typeface="ＭＳ Ｐゴシック" pitchFamily="34" charset="-128"/>
              </a:rPr>
              <a:t> sub-types – </a:t>
            </a:r>
          </a:p>
          <a:p>
            <a:pPr eaLnBrk="0" hangingPunct="0">
              <a:spcBef>
                <a:spcPct val="20000"/>
              </a:spcBef>
              <a:buClr>
                <a:srgbClr val="092E5C"/>
              </a:buClr>
            </a:pPr>
            <a:r>
              <a:rPr lang="en-GB" sz="2400" dirty="0">
                <a:solidFill>
                  <a:srgbClr val="000000"/>
                </a:solidFill>
                <a:latin typeface="Arial" pitchFamily="34" charset="0"/>
                <a:ea typeface="ＭＳ Ｐゴシック" pitchFamily="34" charset="-128"/>
              </a:rPr>
              <a:t>	</a:t>
            </a:r>
            <a:r>
              <a:rPr lang="en-GB" sz="2400" dirty="0" smtClean="0">
                <a:solidFill>
                  <a:srgbClr val="000000"/>
                </a:solidFill>
                <a:latin typeface="Arial" pitchFamily="34" charset="0"/>
                <a:ea typeface="ＭＳ Ｐゴシック" pitchFamily="34" charset="-128"/>
              </a:rPr>
              <a:t>use of OMXML pattern</a:t>
            </a:r>
            <a:endParaRPr lang="en-GB" sz="24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141693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35</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Detailed review of </a:t>
            </a:r>
            <a:r>
              <a:rPr lang="en-GB" sz="2400" i="1" dirty="0" smtClean="0">
                <a:solidFill>
                  <a:srgbClr val="000000"/>
                </a:solidFill>
                <a:latin typeface="Arial" pitchFamily="34" charset="0"/>
                <a:ea typeface="ＭＳ Ｐゴシック" pitchFamily="34" charset="-128"/>
              </a:rPr>
              <a:t>Record</a:t>
            </a:r>
            <a:r>
              <a:rPr lang="en-GB" sz="2400" dirty="0" smtClean="0">
                <a:solidFill>
                  <a:srgbClr val="000000"/>
                </a:solidFill>
                <a:latin typeface="Arial" pitchFamily="34" charset="0"/>
                <a:ea typeface="ＭＳ Ｐゴシック" pitchFamily="34" charset="-128"/>
              </a:rPr>
              <a:t> structure</a:t>
            </a:r>
            <a:endParaRPr lang="en-GB" sz="2400" dirty="0">
              <a:solidFill>
                <a:srgbClr val="000000"/>
              </a:solidFill>
              <a:latin typeface="Arial" pitchFamily="34" charset="0"/>
              <a:ea typeface="ＭＳ Ｐゴシック" pitchFamily="34" charset="-128"/>
            </a:endParaRPr>
          </a:p>
        </p:txBody>
      </p:sp>
      <p:pic>
        <p:nvPicPr>
          <p:cNvPr id="2050" name="Picture 2" descr="C:\Users\Jeremy\Documents\AvXML HTML documentation\AvXML-1.0RC1\EARoot\EA4\EA1\EA189.png"/>
          <p:cNvPicPr>
            <a:picLocks noChangeAspect="1" noChangeArrowheads="1"/>
          </p:cNvPicPr>
          <p:nvPr/>
        </p:nvPicPr>
        <p:blipFill rotWithShape="1">
          <a:blip r:embed="rId3">
            <a:extLst>
              <a:ext uri="{28A0092B-C50C-407E-A947-70E740481C1C}">
                <a14:useLocalDpi xmlns:a14="http://schemas.microsoft.com/office/drawing/2010/main" val="0"/>
              </a:ext>
            </a:extLst>
          </a:blip>
          <a:srcRect r="33518" b="50000"/>
          <a:stretch/>
        </p:blipFill>
        <p:spPr bwMode="auto">
          <a:xfrm>
            <a:off x="0" y="880749"/>
            <a:ext cx="9144000" cy="6029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80749"/>
            <a:ext cx="9134559" cy="3306240"/>
          </a:xfrm>
          <a:prstGeom prst="rect">
            <a:avLst/>
          </a:prstGeom>
          <a:gradFill>
            <a:gsLst>
              <a:gs pos="0">
                <a:srgbClr val="FFFFFF"/>
              </a:gs>
              <a:gs pos="78000">
                <a:schemeClr val="bg1">
                  <a:alpha val="9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88"/>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92275" y="1146250"/>
            <a:ext cx="7297346" cy="707886"/>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The properties included within the Record generally are drawn from one of four categories … </a:t>
            </a:r>
          </a:p>
        </p:txBody>
      </p:sp>
      <p:grpSp>
        <p:nvGrpSpPr>
          <p:cNvPr id="6" name="Group 5"/>
          <p:cNvGrpSpPr/>
          <p:nvPr/>
        </p:nvGrpSpPr>
        <p:grpSpPr>
          <a:xfrm>
            <a:off x="1692275" y="2179926"/>
            <a:ext cx="7297346" cy="3143056"/>
            <a:chOff x="1692275" y="2179926"/>
            <a:chExt cx="7297346" cy="3143056"/>
          </a:xfrm>
        </p:grpSpPr>
        <p:sp>
          <p:nvSpPr>
            <p:cNvPr id="17" name="Rectangle 16"/>
            <p:cNvSpPr/>
            <p:nvPr/>
          </p:nvSpPr>
          <p:spPr>
            <a:xfrm>
              <a:off x="1692275" y="2179926"/>
              <a:ext cx="7297346" cy="1015663"/>
            </a:xfrm>
            <a:prstGeom prst="rect">
              <a:avLst/>
            </a:prstGeom>
          </p:spPr>
          <p:txBody>
            <a:bodyPr wrap="square">
              <a:spAutoFit/>
            </a:bodyPr>
            <a:lstStyle/>
            <a:p>
              <a:pPr marL="457200" indent="-457200" fontAlgn="auto">
                <a:spcBef>
                  <a:spcPts val="0"/>
                </a:spcBef>
                <a:spcAft>
                  <a:spcPts val="1200"/>
                </a:spcAft>
                <a:buFont typeface="+mj-lt"/>
                <a:buAutoNum type="arabicPeriod"/>
                <a:defRPr/>
              </a:pPr>
              <a:r>
                <a:rPr lang="en-GB" sz="2000" b="1" i="1" kern="0" dirty="0" smtClean="0">
                  <a:solidFill>
                    <a:srgbClr val="595959"/>
                  </a:solidFill>
                  <a:latin typeface="Calibri"/>
                  <a:ea typeface="Times New Roman"/>
                </a:rPr>
                <a:t>A </a:t>
              </a:r>
              <a:r>
                <a:rPr lang="en-GB" sz="2000" b="1" i="1" kern="0" dirty="0" err="1" smtClean="0">
                  <a:solidFill>
                    <a:srgbClr val="595959"/>
                  </a:solidFill>
                  <a:latin typeface="Calibri"/>
                  <a:ea typeface="Times New Roman"/>
                </a:rPr>
                <a:t>boolean</a:t>
              </a:r>
              <a:r>
                <a:rPr lang="en-GB" sz="2000" b="1" i="1" kern="0" dirty="0" smtClean="0">
                  <a:solidFill>
                    <a:srgbClr val="595959"/>
                  </a:solidFill>
                  <a:latin typeface="Calibri"/>
                  <a:ea typeface="Times New Roman"/>
                </a:rPr>
                <a:t> (true/false) that is used to indicate the presence or absence of  a condition defined in the ICAO Annex 3 / WMO No. 49 II technical regulation; e.g. CAVOK</a:t>
              </a:r>
            </a:p>
          </p:txBody>
        </p:sp>
        <p:sp>
          <p:nvSpPr>
            <p:cNvPr id="20" name="Rounded Rectangle 19"/>
            <p:cNvSpPr/>
            <p:nvPr/>
          </p:nvSpPr>
          <p:spPr>
            <a:xfrm>
              <a:off x="5165440" y="4937391"/>
              <a:ext cx="2020287"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grpSp>
    </p:spTree>
    <p:extLst>
      <p:ext uri="{BB962C8B-B14F-4D97-AF65-F5344CB8AC3E}">
        <p14:creationId xmlns:p14="http://schemas.microsoft.com/office/powerpoint/2010/main" val="21333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36</a:t>
            </a:fld>
            <a:endParaRPr lang="en-GB"/>
          </a:p>
        </p:txBody>
      </p:sp>
      <p:pic>
        <p:nvPicPr>
          <p:cNvPr id="2050" name="Picture 2" descr="C:\Users\Jeremy\Documents\AvXML HTML documentation\AvXML-1.0RC1\EARoot\EA4\EA1\EA189.png"/>
          <p:cNvPicPr>
            <a:picLocks noChangeAspect="1" noChangeArrowheads="1"/>
          </p:cNvPicPr>
          <p:nvPr/>
        </p:nvPicPr>
        <p:blipFill rotWithShape="1">
          <a:blip r:embed="rId3">
            <a:extLst>
              <a:ext uri="{28A0092B-C50C-407E-A947-70E740481C1C}">
                <a14:useLocalDpi xmlns:a14="http://schemas.microsoft.com/office/drawing/2010/main" val="0"/>
              </a:ext>
            </a:extLst>
          </a:blip>
          <a:srcRect r="33518" b="50000"/>
          <a:stretch/>
        </p:blipFill>
        <p:spPr bwMode="auto">
          <a:xfrm>
            <a:off x="0" y="880749"/>
            <a:ext cx="9144000" cy="6029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80749"/>
            <a:ext cx="9134559" cy="3306240"/>
          </a:xfrm>
          <a:prstGeom prst="rect">
            <a:avLst/>
          </a:prstGeom>
          <a:gradFill>
            <a:gsLst>
              <a:gs pos="0">
                <a:srgbClr val="FFFFFF"/>
              </a:gs>
              <a:gs pos="78000">
                <a:schemeClr val="bg1">
                  <a:alpha val="9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692275" y="1146250"/>
            <a:ext cx="7297346" cy="707886"/>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The properties included within the Record generally are drawn from one of four categories … </a:t>
            </a:r>
          </a:p>
        </p:txBody>
      </p:sp>
      <p:grpSp>
        <p:nvGrpSpPr>
          <p:cNvPr id="6" name="Group 5"/>
          <p:cNvGrpSpPr/>
          <p:nvPr/>
        </p:nvGrpSpPr>
        <p:grpSpPr>
          <a:xfrm>
            <a:off x="1692275" y="2179926"/>
            <a:ext cx="7297346" cy="3143056"/>
            <a:chOff x="1692275" y="2179926"/>
            <a:chExt cx="7297346" cy="3143056"/>
          </a:xfrm>
        </p:grpSpPr>
        <p:sp>
          <p:nvSpPr>
            <p:cNvPr id="17" name="Rectangle 16"/>
            <p:cNvSpPr/>
            <p:nvPr/>
          </p:nvSpPr>
          <p:spPr>
            <a:xfrm>
              <a:off x="1692275" y="2179926"/>
              <a:ext cx="7297346" cy="1015663"/>
            </a:xfrm>
            <a:prstGeom prst="rect">
              <a:avLst/>
            </a:prstGeom>
          </p:spPr>
          <p:txBody>
            <a:bodyPr wrap="square">
              <a:spAutoFit/>
            </a:bodyPr>
            <a:lstStyle/>
            <a:p>
              <a:pPr marL="457200" indent="-457200" fontAlgn="auto">
                <a:spcBef>
                  <a:spcPts val="0"/>
                </a:spcBef>
                <a:spcAft>
                  <a:spcPts val="1200"/>
                </a:spcAft>
                <a:buFont typeface="+mj-lt"/>
                <a:buAutoNum type="arabicPeriod"/>
                <a:defRPr/>
              </a:pPr>
              <a:r>
                <a:rPr lang="en-GB" sz="2000" b="1" i="1" kern="0" dirty="0" smtClean="0">
                  <a:solidFill>
                    <a:srgbClr val="595959"/>
                  </a:solidFill>
                  <a:latin typeface="Calibri"/>
                  <a:ea typeface="Times New Roman"/>
                </a:rPr>
                <a:t>A </a:t>
              </a:r>
              <a:r>
                <a:rPr lang="en-GB" sz="2000" b="1" i="1" kern="0" dirty="0" err="1" smtClean="0">
                  <a:solidFill>
                    <a:srgbClr val="595959"/>
                  </a:solidFill>
                  <a:latin typeface="Calibri"/>
                  <a:ea typeface="Times New Roman"/>
                </a:rPr>
                <a:t>boolean</a:t>
              </a:r>
              <a:r>
                <a:rPr lang="en-GB" sz="2000" b="1" i="1" kern="0" dirty="0" smtClean="0">
                  <a:solidFill>
                    <a:srgbClr val="595959"/>
                  </a:solidFill>
                  <a:latin typeface="Calibri"/>
                  <a:ea typeface="Times New Roman"/>
                </a:rPr>
                <a:t> (true/false) that is used to indicate the presence or absence of  a condition defined in the ICAO Annex 3 / WMO No. 49 II technical regulation; e.g. CAVOK</a:t>
              </a:r>
            </a:p>
          </p:txBody>
        </p:sp>
        <p:sp>
          <p:nvSpPr>
            <p:cNvPr id="20" name="Rounded Rectangle 19"/>
            <p:cNvSpPr/>
            <p:nvPr/>
          </p:nvSpPr>
          <p:spPr>
            <a:xfrm>
              <a:off x="5165440" y="4937391"/>
              <a:ext cx="2020287"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grpSp>
      <p:sp>
        <p:nvSpPr>
          <p:cNvPr id="3" name="Rectangle 2"/>
          <p:cNvSpPr/>
          <p:nvPr/>
        </p:nvSpPr>
        <p:spPr>
          <a:xfrm>
            <a:off x="0" y="0"/>
            <a:ext cx="9144000" cy="691007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153768" y="1500293"/>
            <a:ext cx="4653181" cy="2217491"/>
            <a:chOff x="153768" y="2556223"/>
            <a:chExt cx="3701047" cy="2217491"/>
          </a:xfrm>
        </p:grpSpPr>
        <p:grpSp>
          <p:nvGrpSpPr>
            <p:cNvPr id="12" name="Group 11"/>
            <p:cNvGrpSpPr/>
            <p:nvPr/>
          </p:nvGrpSpPr>
          <p:grpSpPr>
            <a:xfrm>
              <a:off x="153768" y="2556223"/>
              <a:ext cx="3701047" cy="2217491"/>
              <a:chOff x="228566" y="4148772"/>
              <a:chExt cx="4265363" cy="2217491"/>
            </a:xfrm>
          </p:grpSpPr>
          <p:sp>
            <p:nvSpPr>
              <p:cNvPr id="18" name="Rectangle 17"/>
              <p:cNvSpPr/>
              <p:nvPr/>
            </p:nvSpPr>
            <p:spPr bwMode="auto">
              <a:xfrm>
                <a:off x="228567" y="4325997"/>
                <a:ext cx="4265362" cy="2040266"/>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19" name="Rectangle 18"/>
              <p:cNvSpPr/>
              <p:nvPr/>
            </p:nvSpPr>
            <p:spPr bwMode="auto">
              <a:xfrm>
                <a:off x="228566" y="4148772"/>
                <a:ext cx="1212375"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IWXXM METAR/SPECI</a:t>
                </a:r>
                <a:endParaRPr lang="en-GB" sz="1000" kern="0" dirty="0">
                  <a:solidFill>
                    <a:sysClr val="windowText" lastClr="000000"/>
                  </a:solidFill>
                </a:endParaRPr>
              </a:p>
            </p:txBody>
          </p:sp>
        </p:grpSp>
        <p:grpSp>
          <p:nvGrpSpPr>
            <p:cNvPr id="13" name="Group 12"/>
            <p:cNvGrpSpPr/>
            <p:nvPr/>
          </p:nvGrpSpPr>
          <p:grpSpPr>
            <a:xfrm>
              <a:off x="280805" y="2959395"/>
              <a:ext cx="3432594" cy="1611120"/>
              <a:chOff x="3699038" y="2224419"/>
              <a:chExt cx="1698265" cy="1611120"/>
            </a:xfrm>
          </p:grpSpPr>
          <p:sp>
            <p:nvSpPr>
              <p:cNvPr id="14" name="Rectangle 13"/>
              <p:cNvSpPr/>
              <p:nvPr/>
            </p:nvSpPr>
            <p:spPr bwMode="auto">
              <a:xfrm>
                <a:off x="3699038" y="2224419"/>
                <a:ext cx="1698265" cy="1611120"/>
              </a:xfrm>
              <a:prstGeom prst="rect">
                <a:avLst/>
              </a:prstGeom>
              <a:gradFill>
                <a:gsLst>
                  <a:gs pos="0">
                    <a:srgbClr val="CCFFCC"/>
                  </a:gs>
                  <a:gs pos="100000">
                    <a:srgbClr val="99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«Type»</a:t>
                </a:r>
              </a:p>
              <a:p>
                <a:pPr algn="ctr"/>
                <a:r>
                  <a:rPr lang="en-GB" sz="1000" kern="0" dirty="0" err="1">
                    <a:solidFill>
                      <a:sysClr val="windowText" lastClr="000000"/>
                    </a:solidFill>
                  </a:rPr>
                  <a:t>MeteorologicalAerodromeObservationRecord</a:t>
                </a:r>
                <a:endParaRPr lang="en-GB" sz="1000" kern="0" dirty="0">
                  <a:solidFill>
                    <a:sysClr val="windowText" lastClr="000000"/>
                  </a:solidFill>
                </a:endParaRPr>
              </a:p>
              <a:p>
                <a:pPr algn="ctr"/>
                <a:endParaRPr lang="en-GB" sz="1000" kern="0" dirty="0">
                  <a:solidFill>
                    <a:sysClr val="windowText" lastClr="000000"/>
                  </a:solidFill>
                </a:endParaRPr>
              </a:p>
              <a:p>
                <a:pPr algn="ctr"/>
                <a:endParaRPr lang="en-GB" sz="1000" kern="0" dirty="0">
                  <a:solidFill>
                    <a:sysClr val="windowText" lastClr="000000"/>
                  </a:solidFill>
                </a:endParaRPr>
              </a:p>
              <a:p>
                <a:pPr algn="ctr"/>
                <a:endParaRPr lang="en-GB" sz="1000" kern="0" dirty="0">
                  <a:solidFill>
                    <a:sysClr val="windowText" lastClr="000000"/>
                  </a:solidFill>
                </a:endParaRPr>
              </a:p>
              <a:p>
                <a:pPr algn="ctr"/>
                <a:endParaRPr lang="en-GB" sz="1000" kern="0" dirty="0">
                  <a:solidFill>
                    <a:sysClr val="windowText" lastClr="000000"/>
                  </a:solidFill>
                </a:endParaRPr>
              </a:p>
              <a:p>
                <a:pPr algn="ctr"/>
                <a:endParaRPr lang="en-GB" sz="1000" kern="0" dirty="0">
                  <a:solidFill>
                    <a:sysClr val="windowText" lastClr="000000"/>
                  </a:solidFill>
                </a:endParaRPr>
              </a:p>
              <a:p>
                <a:pPr algn="ctr"/>
                <a:endParaRPr lang="en-GB" sz="500" kern="0" dirty="0">
                  <a:solidFill>
                    <a:sysClr val="windowText" lastClr="000000"/>
                  </a:solidFill>
                </a:endParaRPr>
              </a:p>
              <a:p>
                <a:pPr algn="ctr"/>
                <a:r>
                  <a:rPr lang="en-GB" sz="1000" i="1" kern="0" dirty="0" smtClean="0">
                    <a:solidFill>
                      <a:srgbClr val="0070C0"/>
                    </a:solidFill>
                  </a:rPr>
                  <a:t>tagged values: </a:t>
                </a:r>
              </a:p>
              <a:p>
                <a:pPr algn="ctr"/>
                <a:r>
                  <a:rPr lang="en-GB" sz="1000" b="1" i="1" kern="0" dirty="0" err="1" smtClean="0">
                    <a:solidFill>
                      <a:srgbClr val="0070C0"/>
                    </a:solidFill>
                  </a:rPr>
                  <a:t>acceptXMLAttribute</a:t>
                </a:r>
                <a:r>
                  <a:rPr lang="en-GB" sz="1000" i="1" kern="0" dirty="0" smtClean="0">
                    <a:solidFill>
                      <a:srgbClr val="0070C0"/>
                    </a:solidFill>
                  </a:rPr>
                  <a:t> </a:t>
                </a:r>
                <a:r>
                  <a:rPr lang="en-GB" sz="1000" i="1" kern="0" dirty="0">
                    <a:solidFill>
                      <a:srgbClr val="0070C0"/>
                    </a:solidFill>
                  </a:rPr>
                  <a:t>= “true</a:t>
                </a:r>
                <a:r>
                  <a:rPr lang="en-GB" sz="1000" i="1" kern="0" dirty="0" smtClean="0">
                    <a:solidFill>
                      <a:srgbClr val="0070C0"/>
                    </a:solidFill>
                  </a:rPr>
                  <a:t>”</a:t>
                </a:r>
                <a:endParaRPr lang="en-GB" sz="1000" i="1" kern="0" dirty="0">
                  <a:solidFill>
                    <a:srgbClr val="0070C0"/>
                  </a:solidFill>
                </a:endParaRPr>
              </a:p>
            </p:txBody>
          </p:sp>
          <p:sp>
            <p:nvSpPr>
              <p:cNvPr id="15" name="Rectangle 14"/>
              <p:cNvSpPr/>
              <p:nvPr/>
            </p:nvSpPr>
            <p:spPr bwMode="auto">
              <a:xfrm>
                <a:off x="3699040" y="2597516"/>
                <a:ext cx="1698263" cy="780822"/>
              </a:xfrm>
              <a:prstGeom prst="rect">
                <a:avLst/>
              </a:prstGeom>
              <a:noFill/>
              <a:ln w="9525" cap="flat" cmpd="sng" algn="ctr">
                <a:solidFill>
                  <a:sysClr val="windowText" lastClr="000000"/>
                </a:solidFill>
                <a:prstDash val="solid"/>
              </a:ln>
              <a:effectLst/>
            </p:spPr>
            <p:txBody>
              <a:bodyPr anchor="ctr" anchorCtr="0"/>
              <a:lstStyle/>
              <a:p>
                <a:pPr>
                  <a:defRPr/>
                </a:pPr>
                <a:r>
                  <a:rPr lang="en-GB" sz="1000" kern="0" dirty="0" smtClean="0">
                    <a:solidFill>
                      <a:schemeClr val="accent2"/>
                    </a:solidFill>
                  </a:rPr>
                  <a:t>+ </a:t>
                </a:r>
                <a:r>
                  <a:rPr lang="en-GB" sz="1000" kern="0" dirty="0" err="1" smtClean="0">
                    <a:solidFill>
                      <a:schemeClr val="accent2"/>
                    </a:solidFill>
                  </a:rPr>
                  <a:t>ceilingAndVisibilityOK</a:t>
                </a:r>
                <a:r>
                  <a:rPr lang="en-GB" sz="1000" kern="0" dirty="0" smtClean="0">
                    <a:solidFill>
                      <a:schemeClr val="accent2"/>
                    </a:solidFill>
                  </a:rPr>
                  <a:t> : Boolean</a:t>
                </a:r>
                <a:r>
                  <a:rPr lang="en-GB" sz="1000" kern="0" dirty="0" smtClean="0">
                    <a:solidFill>
                      <a:sysClr val="windowText" lastClr="000000"/>
                    </a:solidFill>
                  </a:rPr>
                  <a:t> </a:t>
                </a:r>
                <a:r>
                  <a:rPr lang="en-GB" sz="1000" i="1" kern="0" dirty="0" smtClean="0">
                    <a:solidFill>
                      <a:srgbClr val="0070C0"/>
                    </a:solidFill>
                  </a:rPr>
                  <a:t>[ tagged values: </a:t>
                </a:r>
                <a:r>
                  <a:rPr lang="en-GB" sz="1000" b="1" i="1" kern="0" dirty="0" err="1" smtClean="0">
                    <a:solidFill>
                      <a:srgbClr val="0070C0"/>
                    </a:solidFill>
                  </a:rPr>
                  <a:t>allowXMLAttribute</a:t>
                </a:r>
                <a:r>
                  <a:rPr lang="en-GB" sz="1000" i="1" kern="0" dirty="0" smtClean="0">
                    <a:solidFill>
                      <a:srgbClr val="0070C0"/>
                    </a:solidFill>
                  </a:rPr>
                  <a:t> = “true” </a:t>
                </a:r>
                <a:r>
                  <a:rPr lang="en-GB" sz="1000" i="1" u="sng" kern="0" dirty="0" smtClean="0">
                    <a:solidFill>
                      <a:srgbClr val="0070C0"/>
                    </a:solidFill>
                  </a:rPr>
                  <a:t>]</a:t>
                </a:r>
              </a:p>
              <a:p>
                <a:pPr>
                  <a:defRPr/>
                </a:pPr>
                <a:r>
                  <a:rPr lang="en-GB" sz="1000" kern="0" dirty="0" smtClean="0">
                    <a:solidFill>
                      <a:schemeClr val="accent2"/>
                    </a:solidFill>
                  </a:rPr>
                  <a:t>+ </a:t>
                </a:r>
                <a:r>
                  <a:rPr lang="en-GB" sz="1000" kern="0" dirty="0" err="1" smtClean="0">
                    <a:solidFill>
                      <a:schemeClr val="accent2"/>
                    </a:solidFill>
                  </a:rPr>
                  <a:t>airTemperature</a:t>
                </a:r>
                <a:r>
                  <a:rPr lang="en-GB" sz="1000" kern="0" dirty="0" smtClean="0">
                    <a:solidFill>
                      <a:schemeClr val="accent2"/>
                    </a:solidFill>
                  </a:rPr>
                  <a:t> : </a:t>
                </a:r>
                <a:r>
                  <a:rPr lang="en-GB" sz="1000" kern="0" dirty="0" err="1" smtClean="0">
                    <a:solidFill>
                      <a:schemeClr val="accent2"/>
                    </a:solidFill>
                  </a:rPr>
                  <a:t>AirTemperature</a:t>
                </a:r>
                <a:endParaRPr lang="en-GB" sz="1000" kern="0" dirty="0" smtClean="0">
                  <a:solidFill>
                    <a:schemeClr val="accent2"/>
                  </a:solidFill>
                </a:endParaRPr>
              </a:p>
              <a:p>
                <a:pPr>
                  <a:defRPr/>
                </a:pPr>
                <a:r>
                  <a:rPr lang="en-GB" sz="1000" kern="0" dirty="0" smtClean="0">
                    <a:solidFill>
                      <a:schemeClr val="accent2"/>
                    </a:solidFill>
                  </a:rPr>
                  <a:t>+ </a:t>
                </a:r>
                <a:r>
                  <a:rPr lang="en-GB" sz="1000" kern="0" dirty="0" err="1" smtClean="0">
                    <a:solidFill>
                      <a:schemeClr val="accent2"/>
                    </a:solidFill>
                  </a:rPr>
                  <a:t>dewpointTemperature</a:t>
                </a:r>
                <a:r>
                  <a:rPr lang="en-GB" sz="1000" kern="0" dirty="0" smtClean="0">
                    <a:solidFill>
                      <a:schemeClr val="accent2"/>
                    </a:solidFill>
                  </a:rPr>
                  <a:t> : </a:t>
                </a:r>
                <a:r>
                  <a:rPr lang="en-GB" sz="1000" kern="0" dirty="0" err="1" smtClean="0">
                    <a:solidFill>
                      <a:schemeClr val="accent2"/>
                    </a:solidFill>
                  </a:rPr>
                  <a:t>DewPointTemperature</a:t>
                </a:r>
                <a:endParaRPr lang="en-GB" sz="1000" kern="0" dirty="0" smtClean="0">
                  <a:solidFill>
                    <a:schemeClr val="accent2"/>
                  </a:solidFill>
                </a:endParaRPr>
              </a:p>
              <a:p>
                <a:pPr>
                  <a:defRPr/>
                </a:pPr>
                <a:r>
                  <a:rPr lang="en-GB" sz="1000" kern="0" dirty="0" smtClean="0">
                    <a:solidFill>
                      <a:schemeClr val="accent2"/>
                    </a:solidFill>
                  </a:rPr>
                  <a:t>+ </a:t>
                </a:r>
                <a:r>
                  <a:rPr lang="en-GB" sz="1000" kern="0" dirty="0" err="1" smtClean="0">
                    <a:solidFill>
                      <a:schemeClr val="accent2"/>
                    </a:solidFill>
                  </a:rPr>
                  <a:t>qnh</a:t>
                </a:r>
                <a:r>
                  <a:rPr lang="en-GB" sz="1000" kern="0" dirty="0" smtClean="0">
                    <a:solidFill>
                      <a:schemeClr val="accent2"/>
                    </a:solidFill>
                  </a:rPr>
                  <a:t> : </a:t>
                </a:r>
                <a:r>
                  <a:rPr lang="en-GB" sz="1000" kern="0" dirty="0" err="1" smtClean="0">
                    <a:solidFill>
                      <a:schemeClr val="accent2"/>
                    </a:solidFill>
                  </a:rPr>
                  <a:t>AltimeterSetting</a:t>
                </a:r>
                <a:endParaRPr lang="en-GB" sz="1000" kern="0" dirty="0">
                  <a:solidFill>
                    <a:schemeClr val="accent2"/>
                  </a:solidFill>
                </a:endParaRPr>
              </a:p>
            </p:txBody>
          </p:sp>
        </p:grpSp>
      </p:gr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88"/>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Aside: serialisation of properties as XML attributes – GML encoding extension</a:t>
            </a:r>
            <a:endParaRPr lang="en-GB" sz="2400" dirty="0">
              <a:solidFill>
                <a:srgbClr val="000000"/>
              </a:solidFill>
              <a:latin typeface="Arial" pitchFamily="34" charset="0"/>
              <a:ea typeface="ＭＳ Ｐゴシック" pitchFamily="34" charset="-128"/>
            </a:endParaRPr>
          </a:p>
        </p:txBody>
      </p:sp>
      <p:pic>
        <p:nvPicPr>
          <p:cNvPr id="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837"/>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53768" y="3821418"/>
            <a:ext cx="8836014" cy="2168011"/>
            <a:chOff x="153768" y="3999543"/>
            <a:chExt cx="8836014" cy="2168011"/>
          </a:xfrm>
        </p:grpSpPr>
        <p:grpSp>
          <p:nvGrpSpPr>
            <p:cNvPr id="22" name="Group 21"/>
            <p:cNvGrpSpPr/>
            <p:nvPr/>
          </p:nvGrpSpPr>
          <p:grpSpPr>
            <a:xfrm>
              <a:off x="153768" y="3999543"/>
              <a:ext cx="8836014" cy="2168011"/>
              <a:chOff x="119052" y="5141819"/>
              <a:chExt cx="4270068" cy="2168011"/>
            </a:xfrm>
          </p:grpSpPr>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78">
                <a:off x="122477" y="5145745"/>
                <a:ext cx="4266643" cy="2164085"/>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24" name="TextBox 23"/>
              <p:cNvSpPr txBox="1"/>
              <p:nvPr/>
            </p:nvSpPr>
            <p:spPr bwMode="auto">
              <a:xfrm>
                <a:off x="119052" y="5141819"/>
                <a:ext cx="3395330" cy="2062103"/>
              </a:xfrm>
              <a:prstGeom prst="rect">
                <a:avLst/>
              </a:prstGeom>
              <a:noFill/>
            </p:spPr>
            <p:txBody>
              <a:bodyPr wrap="square">
                <a:spAutoFit/>
              </a:bodyPr>
              <a:lstStyle/>
              <a:p>
                <a:pPr>
                  <a:defRPr/>
                </a:pPr>
                <a:r>
                  <a:rPr lang="en-GB" sz="1600" dirty="0" smtClean="0">
                    <a:solidFill>
                      <a:srgbClr val="002060"/>
                    </a:solidFill>
                  </a:rPr>
                  <a:t>&lt;</a:t>
                </a:r>
                <a:r>
                  <a:rPr lang="en-GB" sz="1600" dirty="0" err="1">
                    <a:solidFill>
                      <a:srgbClr val="002060"/>
                    </a:solidFill>
                  </a:rPr>
                  <a:t>complexType</a:t>
                </a:r>
                <a:r>
                  <a:rPr lang="en-GB" sz="1600" dirty="0">
                    <a:solidFill>
                      <a:srgbClr val="002060"/>
                    </a:solidFill>
                  </a:rPr>
                  <a:t> </a:t>
                </a:r>
                <a:r>
                  <a:rPr lang="en-GB" sz="1600" dirty="0">
                    <a:solidFill>
                      <a:schemeClr val="accent6">
                        <a:lumMod val="75000"/>
                      </a:schemeClr>
                    </a:solidFill>
                  </a:rPr>
                  <a:t>name=</a:t>
                </a:r>
                <a:r>
                  <a:rPr lang="en-GB" sz="1600" dirty="0">
                    <a:solidFill>
                      <a:srgbClr val="542A00"/>
                    </a:solidFill>
                  </a:rPr>
                  <a:t>"</a:t>
                </a:r>
                <a:r>
                  <a:rPr lang="en-GB" sz="1600" dirty="0" err="1">
                    <a:solidFill>
                      <a:srgbClr val="542A00"/>
                    </a:solidFill>
                  </a:rPr>
                  <a:t>MeteorologicalAerodromeObservationRecordType</a:t>
                </a:r>
                <a:r>
                  <a:rPr lang="en-GB" sz="1600" dirty="0" smtClean="0">
                    <a:solidFill>
                      <a:srgbClr val="542A00"/>
                    </a:solidFill>
                  </a:rPr>
                  <a:t>"</a:t>
                </a:r>
                <a:r>
                  <a:rPr lang="en-GB" sz="1600" dirty="0" smtClean="0">
                    <a:solidFill>
                      <a:srgbClr val="002060"/>
                    </a:solidFill>
                  </a:rPr>
                  <a:t>&gt;</a:t>
                </a:r>
                <a:endParaRPr lang="fr-FR" sz="1600" dirty="0">
                  <a:solidFill>
                    <a:srgbClr val="002060"/>
                  </a:solidFill>
                </a:endParaRPr>
              </a:p>
              <a:p>
                <a:pPr>
                  <a:defRPr/>
                </a:pPr>
                <a:r>
                  <a:rPr lang="fr-FR" sz="1600" dirty="0" smtClean="0">
                    <a:solidFill>
                      <a:srgbClr val="002060"/>
                    </a:solidFill>
                  </a:rPr>
                  <a:t>   </a:t>
                </a:r>
                <a:r>
                  <a:rPr lang="fr-FR" sz="1600" dirty="0">
                    <a:solidFill>
                      <a:srgbClr val="002060"/>
                    </a:solidFill>
                  </a:rPr>
                  <a:t>&lt;</a:t>
                </a:r>
                <a:r>
                  <a:rPr lang="fr-FR" sz="1600" dirty="0" err="1">
                    <a:solidFill>
                      <a:srgbClr val="002060"/>
                    </a:solidFill>
                  </a:rPr>
                  <a:t>complexContent</a:t>
                </a:r>
                <a:r>
                  <a:rPr lang="fr-FR" sz="1600" dirty="0">
                    <a:solidFill>
                      <a:srgbClr val="002060"/>
                    </a:solidFill>
                  </a:rPr>
                  <a:t>&gt;</a:t>
                </a:r>
              </a:p>
              <a:p>
                <a:pPr>
                  <a:defRPr/>
                </a:pPr>
                <a:r>
                  <a:rPr lang="fr-FR" sz="1600" dirty="0" smtClean="0">
                    <a:solidFill>
                      <a:srgbClr val="002060"/>
                    </a:solidFill>
                  </a:rPr>
                  <a:t>      </a:t>
                </a:r>
                <a:r>
                  <a:rPr lang="fr-FR" sz="1600" dirty="0">
                    <a:solidFill>
                      <a:srgbClr val="002060"/>
                    </a:solidFill>
                  </a:rPr>
                  <a:t>&lt;extension base="</a:t>
                </a:r>
                <a:r>
                  <a:rPr lang="fr-FR" sz="1600" dirty="0" err="1">
                    <a:solidFill>
                      <a:srgbClr val="002060"/>
                    </a:solidFill>
                  </a:rPr>
                  <a:t>gml:AbstractGMLType</a:t>
                </a:r>
                <a:r>
                  <a:rPr lang="fr-FR" sz="1600" dirty="0">
                    <a:solidFill>
                      <a:srgbClr val="002060"/>
                    </a:solidFill>
                  </a:rPr>
                  <a:t>"&gt;</a:t>
                </a:r>
              </a:p>
              <a:p>
                <a:pPr>
                  <a:defRPr/>
                </a:pPr>
                <a:r>
                  <a:rPr lang="fr-FR" sz="1600" dirty="0" smtClean="0">
                    <a:solidFill>
                      <a:srgbClr val="002060"/>
                    </a:solidFill>
                  </a:rPr>
                  <a:t>         </a:t>
                </a:r>
                <a:r>
                  <a:rPr lang="fr-FR" sz="1600" dirty="0">
                    <a:solidFill>
                      <a:srgbClr val="002060"/>
                    </a:solidFill>
                  </a:rPr>
                  <a:t>&lt;</a:t>
                </a:r>
                <a:r>
                  <a:rPr lang="fr-FR" sz="1600" dirty="0" err="1">
                    <a:solidFill>
                      <a:srgbClr val="002060"/>
                    </a:solidFill>
                  </a:rPr>
                  <a:t>sequence</a:t>
                </a:r>
                <a:r>
                  <a:rPr lang="fr-FR" sz="1600" dirty="0" smtClean="0">
                    <a:solidFill>
                      <a:srgbClr val="002060"/>
                    </a:solidFill>
                  </a:rPr>
                  <a:t>&gt; </a:t>
                </a:r>
                <a:r>
                  <a:rPr lang="fr-FR" sz="1600" kern="0" dirty="0" smtClean="0">
                    <a:solidFill>
                      <a:srgbClr val="002060"/>
                    </a:solidFill>
                  </a:rPr>
                  <a:t>… </a:t>
                </a:r>
                <a:r>
                  <a:rPr lang="en-GB" sz="1600" kern="0" dirty="0">
                    <a:solidFill>
                      <a:srgbClr val="002060"/>
                    </a:solidFill>
                  </a:rPr>
                  <a:t>&lt;/sequence&gt;</a:t>
                </a:r>
              </a:p>
              <a:p>
                <a:pPr>
                  <a:defRPr/>
                </a:pPr>
                <a:r>
                  <a:rPr lang="en-GB" sz="1600" kern="0" dirty="0" smtClean="0">
                    <a:solidFill>
                      <a:srgbClr val="002060"/>
                    </a:solidFill>
                  </a:rPr>
                  <a:t>         </a:t>
                </a:r>
                <a:r>
                  <a:rPr lang="en-GB" sz="1600" kern="0" dirty="0">
                    <a:solidFill>
                      <a:srgbClr val="002060"/>
                    </a:solidFill>
                  </a:rPr>
                  <a:t>&lt;attribute </a:t>
                </a:r>
                <a:r>
                  <a:rPr lang="en-GB" sz="1600" dirty="0">
                    <a:solidFill>
                      <a:schemeClr val="accent6">
                        <a:lumMod val="75000"/>
                      </a:schemeClr>
                    </a:solidFill>
                  </a:rPr>
                  <a:t>name=</a:t>
                </a:r>
                <a:r>
                  <a:rPr lang="en-GB" sz="1600" dirty="0">
                    <a:solidFill>
                      <a:srgbClr val="542A00"/>
                    </a:solidFill>
                  </a:rPr>
                  <a:t>"</a:t>
                </a:r>
                <a:r>
                  <a:rPr lang="en-GB" sz="1600" dirty="0" err="1">
                    <a:solidFill>
                      <a:srgbClr val="542A00"/>
                    </a:solidFill>
                  </a:rPr>
                  <a:t>ceilingAndVisibilityOK</a:t>
                </a:r>
                <a:r>
                  <a:rPr lang="en-GB" sz="1600" dirty="0">
                    <a:solidFill>
                      <a:srgbClr val="542A00"/>
                    </a:solidFill>
                  </a:rPr>
                  <a:t>"</a:t>
                </a:r>
                <a:r>
                  <a:rPr lang="en-GB" sz="1600" kern="0" dirty="0">
                    <a:solidFill>
                      <a:srgbClr val="002060"/>
                    </a:solidFill>
                  </a:rPr>
                  <a:t> </a:t>
                </a:r>
                <a:r>
                  <a:rPr lang="en-GB" sz="1600" dirty="0">
                    <a:solidFill>
                      <a:schemeClr val="accent6">
                        <a:lumMod val="75000"/>
                      </a:schemeClr>
                    </a:solidFill>
                  </a:rPr>
                  <a:t>type=</a:t>
                </a:r>
                <a:r>
                  <a:rPr lang="en-GB" sz="1600" dirty="0">
                    <a:solidFill>
                      <a:srgbClr val="542A00"/>
                    </a:solidFill>
                  </a:rPr>
                  <a:t>"</a:t>
                </a:r>
                <a:r>
                  <a:rPr lang="en-GB" sz="1600" dirty="0" err="1" smtClean="0">
                    <a:solidFill>
                      <a:srgbClr val="542A00"/>
                    </a:solidFill>
                  </a:rPr>
                  <a:t>boolean</a:t>
                </a:r>
                <a:r>
                  <a:rPr lang="en-GB" sz="1600" dirty="0">
                    <a:solidFill>
                      <a:srgbClr val="542A00"/>
                    </a:solidFill>
                  </a:rPr>
                  <a:t>"</a:t>
                </a:r>
                <a:r>
                  <a:rPr lang="en-GB" sz="1600" kern="0" dirty="0">
                    <a:solidFill>
                      <a:srgbClr val="002060"/>
                    </a:solidFill>
                  </a:rPr>
                  <a:t> </a:t>
                </a:r>
                <a:r>
                  <a:rPr lang="en-GB" sz="1600" dirty="0">
                    <a:solidFill>
                      <a:schemeClr val="accent6">
                        <a:lumMod val="75000"/>
                      </a:schemeClr>
                    </a:solidFill>
                  </a:rPr>
                  <a:t>use=</a:t>
                </a:r>
                <a:r>
                  <a:rPr lang="en-GB" sz="1600" dirty="0">
                    <a:solidFill>
                      <a:srgbClr val="542A00"/>
                    </a:solidFill>
                  </a:rPr>
                  <a:t>"required"</a:t>
                </a:r>
                <a:r>
                  <a:rPr lang="en-GB" sz="1600" kern="0" dirty="0">
                    <a:solidFill>
                      <a:srgbClr val="002060"/>
                    </a:solidFill>
                  </a:rPr>
                  <a:t>/&gt;</a:t>
                </a:r>
              </a:p>
              <a:p>
                <a:pPr>
                  <a:defRPr/>
                </a:pPr>
                <a:r>
                  <a:rPr lang="en-GB" sz="1600" kern="0" dirty="0" smtClean="0">
                    <a:solidFill>
                      <a:srgbClr val="002060"/>
                    </a:solidFill>
                  </a:rPr>
                  <a:t>      </a:t>
                </a:r>
                <a:r>
                  <a:rPr lang="en-GB" sz="1600" kern="0" dirty="0">
                    <a:solidFill>
                      <a:srgbClr val="002060"/>
                    </a:solidFill>
                  </a:rPr>
                  <a:t>&lt;/extension&gt;</a:t>
                </a:r>
              </a:p>
              <a:p>
                <a:pPr>
                  <a:defRPr/>
                </a:pPr>
                <a:r>
                  <a:rPr lang="en-GB" sz="1600" kern="0" dirty="0" smtClean="0">
                    <a:solidFill>
                      <a:srgbClr val="002060"/>
                    </a:solidFill>
                  </a:rPr>
                  <a:t>   </a:t>
                </a:r>
                <a:r>
                  <a:rPr lang="en-GB" sz="1600" kern="0" dirty="0">
                    <a:solidFill>
                      <a:srgbClr val="002060"/>
                    </a:solidFill>
                  </a:rPr>
                  <a:t>&lt;/</a:t>
                </a:r>
                <a:r>
                  <a:rPr lang="en-GB" sz="1600" kern="0" dirty="0" err="1">
                    <a:solidFill>
                      <a:srgbClr val="002060"/>
                    </a:solidFill>
                  </a:rPr>
                  <a:t>complexContent</a:t>
                </a:r>
                <a:r>
                  <a:rPr lang="en-GB" sz="1600" kern="0" dirty="0">
                    <a:solidFill>
                      <a:srgbClr val="002060"/>
                    </a:solidFill>
                  </a:rPr>
                  <a:t>&gt;</a:t>
                </a:r>
              </a:p>
              <a:p>
                <a:pPr>
                  <a:defRPr/>
                </a:pPr>
                <a:r>
                  <a:rPr lang="en-GB" sz="1600" kern="0" dirty="0" smtClean="0">
                    <a:solidFill>
                      <a:srgbClr val="002060"/>
                    </a:solidFill>
                  </a:rPr>
                  <a:t>&lt;/</a:t>
                </a:r>
                <a:r>
                  <a:rPr lang="en-GB" sz="1600" kern="0" dirty="0" err="1">
                    <a:solidFill>
                      <a:srgbClr val="002060"/>
                    </a:solidFill>
                  </a:rPr>
                  <a:t>complexType</a:t>
                </a:r>
                <a:r>
                  <a:rPr lang="en-GB" sz="1600" kern="0" dirty="0">
                    <a:solidFill>
                      <a:srgbClr val="002060"/>
                    </a:solidFill>
                  </a:rPr>
                  <a:t>&gt;</a:t>
                </a:r>
                <a:endParaRPr lang="en-GB" sz="1600" kern="0" dirty="0" smtClean="0">
                  <a:solidFill>
                    <a:srgbClr val="002060"/>
                  </a:solidFill>
                </a:endParaRPr>
              </a:p>
            </p:txBody>
          </p:sp>
        </p:grpSp>
        <p:pic>
          <p:nvPicPr>
            <p:cNvPr id="25" name="Picture 2" descr="http://findicons.com/files/icons/1915/xml_docs/128/xs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7386" y="4064145"/>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153652" y="6070025"/>
            <a:ext cx="8837334" cy="747680"/>
            <a:chOff x="153652" y="6248150"/>
            <a:chExt cx="8837334" cy="747680"/>
          </a:xfrm>
        </p:grpSpPr>
        <p:grpSp>
          <p:nvGrpSpPr>
            <p:cNvPr id="26" name="Group 25"/>
            <p:cNvGrpSpPr/>
            <p:nvPr/>
          </p:nvGrpSpPr>
          <p:grpSpPr>
            <a:xfrm>
              <a:off x="153652" y="6248150"/>
              <a:ext cx="8837334" cy="747680"/>
              <a:chOff x="118233" y="5141442"/>
              <a:chExt cx="3399589" cy="747680"/>
            </a:xfrm>
          </p:grpSpPr>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78">
                <a:off x="118233" y="5141442"/>
                <a:ext cx="3399589" cy="747680"/>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28" name="TextBox 27"/>
              <p:cNvSpPr txBox="1"/>
              <p:nvPr/>
            </p:nvSpPr>
            <p:spPr bwMode="auto">
              <a:xfrm>
                <a:off x="119052" y="5141819"/>
                <a:ext cx="3395330" cy="338554"/>
              </a:xfrm>
              <a:prstGeom prst="rect">
                <a:avLst/>
              </a:prstGeom>
              <a:noFill/>
            </p:spPr>
            <p:txBody>
              <a:bodyPr wrap="square">
                <a:spAutoFit/>
              </a:bodyPr>
              <a:lstStyle/>
              <a:p>
                <a:pPr>
                  <a:defRPr/>
                </a:pPr>
                <a:r>
                  <a:rPr lang="en-GB" sz="1600" kern="0" dirty="0">
                    <a:solidFill>
                      <a:srgbClr val="002060"/>
                    </a:solidFill>
                  </a:rPr>
                  <a:t>&lt;</a:t>
                </a:r>
                <a:r>
                  <a:rPr lang="en-GB" sz="1600" kern="0" dirty="0" err="1">
                    <a:solidFill>
                      <a:srgbClr val="002060"/>
                    </a:solidFill>
                  </a:rPr>
                  <a:t>iwxxm:MeteorologicalAerodromeObservationRecord</a:t>
                </a:r>
                <a:r>
                  <a:rPr lang="en-GB" sz="1600" kern="0" dirty="0">
                    <a:solidFill>
                      <a:srgbClr val="002060"/>
                    </a:solidFill>
                  </a:rPr>
                  <a:t> </a:t>
                </a:r>
                <a:r>
                  <a:rPr lang="en-GB" sz="1600" dirty="0" err="1">
                    <a:solidFill>
                      <a:schemeClr val="accent6">
                        <a:lumMod val="75000"/>
                      </a:schemeClr>
                    </a:solidFill>
                  </a:rPr>
                  <a:t>ceilingAndVisibilityOK</a:t>
                </a:r>
                <a:r>
                  <a:rPr lang="en-GB" sz="1600" dirty="0">
                    <a:solidFill>
                      <a:schemeClr val="accent6">
                        <a:lumMod val="75000"/>
                      </a:schemeClr>
                    </a:solidFill>
                  </a:rPr>
                  <a:t>=</a:t>
                </a:r>
                <a:r>
                  <a:rPr lang="en-GB" sz="1600" dirty="0">
                    <a:solidFill>
                      <a:srgbClr val="542A00"/>
                    </a:solidFill>
                  </a:rPr>
                  <a:t>"false" </a:t>
                </a:r>
                <a:r>
                  <a:rPr lang="en-GB" sz="1600" dirty="0" err="1">
                    <a:solidFill>
                      <a:schemeClr val="accent6">
                        <a:lumMod val="75000"/>
                      </a:schemeClr>
                    </a:solidFill>
                  </a:rPr>
                  <a:t>gml:id</a:t>
                </a:r>
                <a:r>
                  <a:rPr lang="en-GB" sz="1600" dirty="0">
                    <a:solidFill>
                      <a:schemeClr val="accent6">
                        <a:lumMod val="75000"/>
                      </a:schemeClr>
                    </a:solidFill>
                  </a:rPr>
                  <a:t>=</a:t>
                </a:r>
                <a:r>
                  <a:rPr lang="en-GB" sz="1600" dirty="0" smtClean="0">
                    <a:solidFill>
                      <a:srgbClr val="542A00"/>
                    </a:solidFill>
                  </a:rPr>
                  <a:t>"..."</a:t>
                </a:r>
                <a:r>
                  <a:rPr lang="en-GB" sz="1600" kern="0" dirty="0" smtClean="0">
                    <a:solidFill>
                      <a:srgbClr val="002060"/>
                    </a:solidFill>
                  </a:rPr>
                  <a:t>&gt;</a:t>
                </a:r>
                <a:endParaRPr lang="en-GB" sz="1600" kern="0" dirty="0">
                  <a:solidFill>
                    <a:srgbClr val="002060"/>
                  </a:solidFill>
                </a:endParaRPr>
              </a:p>
            </p:txBody>
          </p:sp>
        </p:grpSp>
        <p:pic>
          <p:nvPicPr>
            <p:cNvPr id="3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6425" y="6310929"/>
              <a:ext cx="671868" cy="66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Rectangle 30"/>
          <p:cNvSpPr/>
          <p:nvPr/>
        </p:nvSpPr>
        <p:spPr>
          <a:xfrm>
            <a:off x="4916383" y="1298650"/>
            <a:ext cx="4225637" cy="2400657"/>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To improve readability of the resulting XML we have introduced an encoding extension to support serialisation as XML attributes.</a:t>
            </a:r>
          </a:p>
          <a:p>
            <a:pPr fontAlgn="auto">
              <a:spcBef>
                <a:spcPts val="0"/>
              </a:spcBef>
              <a:spcAft>
                <a:spcPts val="1200"/>
              </a:spcAft>
              <a:defRPr/>
            </a:pPr>
            <a:r>
              <a:rPr lang="en-GB" sz="2000" b="1" i="1" kern="0" dirty="0" smtClean="0">
                <a:solidFill>
                  <a:srgbClr val="595959"/>
                </a:solidFill>
                <a:latin typeface="Calibri"/>
                <a:ea typeface="Times New Roman"/>
              </a:rPr>
              <a:t>Both class and property within the model are amended with tagged value …</a:t>
            </a:r>
          </a:p>
        </p:txBody>
      </p:sp>
    </p:spTree>
    <p:extLst>
      <p:ext uri="{BB962C8B-B14F-4D97-AF65-F5344CB8AC3E}">
        <p14:creationId xmlns:p14="http://schemas.microsoft.com/office/powerpoint/2010/main" val="337431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37</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Detailed review of </a:t>
            </a:r>
            <a:r>
              <a:rPr lang="en-GB" sz="2400" i="1" dirty="0" smtClean="0">
                <a:solidFill>
                  <a:srgbClr val="000000"/>
                </a:solidFill>
                <a:latin typeface="Arial" pitchFamily="34" charset="0"/>
                <a:ea typeface="ＭＳ Ｐゴシック" pitchFamily="34" charset="-128"/>
              </a:rPr>
              <a:t>Record</a:t>
            </a:r>
            <a:r>
              <a:rPr lang="en-GB" sz="2400" dirty="0" smtClean="0">
                <a:solidFill>
                  <a:srgbClr val="000000"/>
                </a:solidFill>
                <a:latin typeface="Arial" pitchFamily="34" charset="0"/>
                <a:ea typeface="ＭＳ Ｐゴシック" pitchFamily="34" charset="-128"/>
              </a:rPr>
              <a:t> structure</a:t>
            </a:r>
            <a:endParaRPr lang="en-GB" sz="2400" dirty="0">
              <a:solidFill>
                <a:srgbClr val="000000"/>
              </a:solidFill>
              <a:latin typeface="Arial" pitchFamily="34" charset="0"/>
              <a:ea typeface="ＭＳ Ｐゴシック" pitchFamily="34" charset="-128"/>
            </a:endParaRPr>
          </a:p>
        </p:txBody>
      </p:sp>
      <p:pic>
        <p:nvPicPr>
          <p:cNvPr id="2050" name="Picture 2" descr="C:\Users\Jeremy\Documents\AvXML HTML documentation\AvXML-1.0RC1\EARoot\EA4\EA1\EA189.png"/>
          <p:cNvPicPr>
            <a:picLocks noChangeAspect="1" noChangeArrowheads="1"/>
          </p:cNvPicPr>
          <p:nvPr/>
        </p:nvPicPr>
        <p:blipFill rotWithShape="1">
          <a:blip r:embed="rId3">
            <a:extLst>
              <a:ext uri="{28A0092B-C50C-407E-A947-70E740481C1C}">
                <a14:useLocalDpi xmlns:a14="http://schemas.microsoft.com/office/drawing/2010/main" val="0"/>
              </a:ext>
            </a:extLst>
          </a:blip>
          <a:srcRect r="33518" b="50000"/>
          <a:stretch/>
        </p:blipFill>
        <p:spPr bwMode="auto">
          <a:xfrm>
            <a:off x="0" y="880749"/>
            <a:ext cx="9144000" cy="6029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80749"/>
            <a:ext cx="9134559" cy="3306240"/>
          </a:xfrm>
          <a:prstGeom prst="rect">
            <a:avLst/>
          </a:prstGeom>
          <a:gradFill>
            <a:gsLst>
              <a:gs pos="0">
                <a:srgbClr val="FFFFFF"/>
              </a:gs>
              <a:gs pos="78000">
                <a:schemeClr val="bg1">
                  <a:alpha val="9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88"/>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92275" y="1146250"/>
            <a:ext cx="7297346" cy="707886"/>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The properties included within the Record generally are drawn from one of four categories … </a:t>
            </a:r>
          </a:p>
        </p:txBody>
      </p:sp>
      <p:grpSp>
        <p:nvGrpSpPr>
          <p:cNvPr id="6" name="Group 5"/>
          <p:cNvGrpSpPr/>
          <p:nvPr/>
        </p:nvGrpSpPr>
        <p:grpSpPr>
          <a:xfrm>
            <a:off x="738187" y="2179926"/>
            <a:ext cx="8251434" cy="2730571"/>
            <a:chOff x="738187" y="2179926"/>
            <a:chExt cx="8251434" cy="2730571"/>
          </a:xfrm>
        </p:grpSpPr>
        <p:sp>
          <p:nvSpPr>
            <p:cNvPr id="17" name="Rectangle 16"/>
            <p:cNvSpPr/>
            <p:nvPr/>
          </p:nvSpPr>
          <p:spPr>
            <a:xfrm>
              <a:off x="1692275" y="2179926"/>
              <a:ext cx="7297346" cy="707886"/>
            </a:xfrm>
            <a:prstGeom prst="rect">
              <a:avLst/>
            </a:prstGeom>
          </p:spPr>
          <p:txBody>
            <a:bodyPr wrap="square">
              <a:spAutoFit/>
            </a:bodyPr>
            <a:lstStyle/>
            <a:p>
              <a:pPr marL="457200" indent="-457200" fontAlgn="auto">
                <a:spcBef>
                  <a:spcPts val="0"/>
                </a:spcBef>
                <a:spcAft>
                  <a:spcPts val="1200"/>
                </a:spcAft>
                <a:buFont typeface="+mj-lt"/>
                <a:buAutoNum type="arabicPeriod" startAt="2"/>
                <a:defRPr/>
              </a:pPr>
              <a:r>
                <a:rPr lang="en-GB" sz="2000" b="1" i="1" kern="0" dirty="0" smtClean="0">
                  <a:solidFill>
                    <a:srgbClr val="595959"/>
                  </a:solidFill>
                  <a:latin typeface="Calibri"/>
                  <a:ea typeface="Times New Roman"/>
                </a:rPr>
                <a:t>An identifiable entity; e.g. ‘runway’ (from SAF) or ‘volcano’ (from METCE)</a:t>
              </a:r>
            </a:p>
          </p:txBody>
        </p:sp>
        <p:sp>
          <p:nvSpPr>
            <p:cNvPr id="20" name="Rounded Rectangle 19"/>
            <p:cNvSpPr/>
            <p:nvPr/>
          </p:nvSpPr>
          <p:spPr>
            <a:xfrm>
              <a:off x="738187" y="4524906"/>
              <a:ext cx="1574707"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grpSp>
    </p:spTree>
    <p:extLst>
      <p:ext uri="{BB962C8B-B14F-4D97-AF65-F5344CB8AC3E}">
        <p14:creationId xmlns:p14="http://schemas.microsoft.com/office/powerpoint/2010/main" val="99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38</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Detailed review of </a:t>
            </a:r>
            <a:r>
              <a:rPr lang="en-GB" sz="2400" i="1" dirty="0" smtClean="0">
                <a:solidFill>
                  <a:srgbClr val="000000"/>
                </a:solidFill>
                <a:latin typeface="Arial" pitchFamily="34" charset="0"/>
                <a:ea typeface="ＭＳ Ｐゴシック" pitchFamily="34" charset="-128"/>
              </a:rPr>
              <a:t>Record</a:t>
            </a:r>
            <a:r>
              <a:rPr lang="en-GB" sz="2400" dirty="0" smtClean="0">
                <a:solidFill>
                  <a:srgbClr val="000000"/>
                </a:solidFill>
                <a:latin typeface="Arial" pitchFamily="34" charset="0"/>
                <a:ea typeface="ＭＳ Ｐゴシック" pitchFamily="34" charset="-128"/>
              </a:rPr>
              <a:t> structure</a:t>
            </a:r>
            <a:endParaRPr lang="en-GB" sz="2400" dirty="0">
              <a:solidFill>
                <a:srgbClr val="000000"/>
              </a:solidFill>
              <a:latin typeface="Arial" pitchFamily="34" charset="0"/>
              <a:ea typeface="ＭＳ Ｐゴシック" pitchFamily="34" charset="-128"/>
            </a:endParaRPr>
          </a:p>
        </p:txBody>
      </p:sp>
      <p:pic>
        <p:nvPicPr>
          <p:cNvPr id="2050" name="Picture 2" descr="C:\Users\Jeremy\Documents\AvXML HTML documentation\AvXML-1.0RC1\EARoot\EA4\EA1\EA189.png"/>
          <p:cNvPicPr>
            <a:picLocks noChangeAspect="1" noChangeArrowheads="1"/>
          </p:cNvPicPr>
          <p:nvPr/>
        </p:nvPicPr>
        <p:blipFill rotWithShape="1">
          <a:blip r:embed="rId3">
            <a:extLst>
              <a:ext uri="{28A0092B-C50C-407E-A947-70E740481C1C}">
                <a14:useLocalDpi xmlns:a14="http://schemas.microsoft.com/office/drawing/2010/main" val="0"/>
              </a:ext>
            </a:extLst>
          </a:blip>
          <a:srcRect r="33518" b="50000"/>
          <a:stretch/>
        </p:blipFill>
        <p:spPr bwMode="auto">
          <a:xfrm>
            <a:off x="0" y="880749"/>
            <a:ext cx="9144000" cy="6029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80749"/>
            <a:ext cx="9134559" cy="3306240"/>
          </a:xfrm>
          <a:prstGeom prst="rect">
            <a:avLst/>
          </a:prstGeom>
          <a:gradFill>
            <a:gsLst>
              <a:gs pos="0">
                <a:srgbClr val="FFFFFF"/>
              </a:gs>
              <a:gs pos="78000">
                <a:schemeClr val="bg1">
                  <a:alpha val="9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88"/>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92275" y="1146250"/>
            <a:ext cx="7297346" cy="707886"/>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The properties included within the Record generally are drawn from one of four categories … </a:t>
            </a:r>
          </a:p>
        </p:txBody>
      </p:sp>
      <p:grpSp>
        <p:nvGrpSpPr>
          <p:cNvPr id="6" name="Group 5"/>
          <p:cNvGrpSpPr/>
          <p:nvPr/>
        </p:nvGrpSpPr>
        <p:grpSpPr>
          <a:xfrm>
            <a:off x="1692275" y="2179926"/>
            <a:ext cx="7297346" cy="3295347"/>
            <a:chOff x="1692275" y="2179926"/>
            <a:chExt cx="7297346" cy="3295347"/>
          </a:xfrm>
        </p:grpSpPr>
        <p:sp>
          <p:nvSpPr>
            <p:cNvPr id="17" name="Rectangle 16"/>
            <p:cNvSpPr/>
            <p:nvPr/>
          </p:nvSpPr>
          <p:spPr>
            <a:xfrm>
              <a:off x="1692275" y="2179926"/>
              <a:ext cx="7297346" cy="707886"/>
            </a:xfrm>
            <a:prstGeom prst="rect">
              <a:avLst/>
            </a:prstGeom>
          </p:spPr>
          <p:txBody>
            <a:bodyPr wrap="square">
              <a:spAutoFit/>
            </a:bodyPr>
            <a:lstStyle/>
            <a:p>
              <a:pPr marL="457200" indent="-457200" fontAlgn="auto">
                <a:spcBef>
                  <a:spcPts val="0"/>
                </a:spcBef>
                <a:spcAft>
                  <a:spcPts val="1200"/>
                </a:spcAft>
                <a:buFont typeface="+mj-lt"/>
                <a:buAutoNum type="arabicPeriod" startAt="3"/>
                <a:defRPr/>
              </a:pPr>
              <a:r>
                <a:rPr lang="en-GB" sz="2000" b="1" i="1" kern="0" dirty="0" smtClean="0">
                  <a:solidFill>
                    <a:srgbClr val="595959"/>
                  </a:solidFill>
                  <a:latin typeface="Calibri"/>
                  <a:ea typeface="Times New Roman"/>
                </a:rPr>
                <a:t>A physical property which is expressed as a measurement (including the unit of measurement); e.g. air temperature</a:t>
              </a:r>
            </a:p>
          </p:txBody>
        </p:sp>
        <p:sp>
          <p:nvSpPr>
            <p:cNvPr id="20" name="Rounded Rectangle 19"/>
            <p:cNvSpPr/>
            <p:nvPr/>
          </p:nvSpPr>
          <p:spPr>
            <a:xfrm>
              <a:off x="5108482" y="5089682"/>
              <a:ext cx="2112589"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grpSp>
    </p:spTree>
    <p:extLst>
      <p:ext uri="{BB962C8B-B14F-4D97-AF65-F5344CB8AC3E}">
        <p14:creationId xmlns:p14="http://schemas.microsoft.com/office/powerpoint/2010/main" val="66943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39</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Detailed review of </a:t>
            </a:r>
            <a:r>
              <a:rPr lang="en-GB" sz="2400" i="1" dirty="0" smtClean="0">
                <a:solidFill>
                  <a:srgbClr val="000000"/>
                </a:solidFill>
                <a:latin typeface="Arial" pitchFamily="34" charset="0"/>
                <a:ea typeface="ＭＳ Ｐゴシック" pitchFamily="34" charset="-128"/>
              </a:rPr>
              <a:t>Record</a:t>
            </a:r>
            <a:r>
              <a:rPr lang="en-GB" sz="2400" dirty="0" smtClean="0">
                <a:solidFill>
                  <a:srgbClr val="000000"/>
                </a:solidFill>
                <a:latin typeface="Arial" pitchFamily="34" charset="0"/>
                <a:ea typeface="ＭＳ Ｐゴシック" pitchFamily="34" charset="-128"/>
              </a:rPr>
              <a:t> structure</a:t>
            </a:r>
            <a:endParaRPr lang="en-GB" sz="2400" dirty="0">
              <a:solidFill>
                <a:srgbClr val="000000"/>
              </a:solidFill>
              <a:latin typeface="Arial" pitchFamily="34" charset="0"/>
              <a:ea typeface="ＭＳ Ｐゴシック" pitchFamily="34" charset="-128"/>
            </a:endParaRPr>
          </a:p>
        </p:txBody>
      </p:sp>
      <p:pic>
        <p:nvPicPr>
          <p:cNvPr id="2050" name="Picture 2" descr="C:\Users\Jeremy\Documents\AvXML HTML documentation\AvXML-1.0RC1\EARoot\EA4\EA1\EA189.png"/>
          <p:cNvPicPr>
            <a:picLocks noChangeAspect="1" noChangeArrowheads="1"/>
          </p:cNvPicPr>
          <p:nvPr/>
        </p:nvPicPr>
        <p:blipFill rotWithShape="1">
          <a:blip r:embed="rId3">
            <a:extLst>
              <a:ext uri="{28A0092B-C50C-407E-A947-70E740481C1C}">
                <a14:useLocalDpi xmlns:a14="http://schemas.microsoft.com/office/drawing/2010/main" val="0"/>
              </a:ext>
            </a:extLst>
          </a:blip>
          <a:srcRect r="33518" b="50000"/>
          <a:stretch/>
        </p:blipFill>
        <p:spPr bwMode="auto">
          <a:xfrm>
            <a:off x="0" y="880749"/>
            <a:ext cx="9144000" cy="6029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80749"/>
            <a:ext cx="9134559" cy="3306240"/>
          </a:xfrm>
          <a:prstGeom prst="rect">
            <a:avLst/>
          </a:prstGeom>
          <a:gradFill>
            <a:gsLst>
              <a:gs pos="0">
                <a:srgbClr val="FFFFFF"/>
              </a:gs>
              <a:gs pos="78000">
                <a:schemeClr val="bg1">
                  <a:alpha val="9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88"/>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92275" y="1146250"/>
            <a:ext cx="7297346" cy="707886"/>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The properties included within the Record generally are drawn from one of four categories … </a:t>
            </a:r>
          </a:p>
        </p:txBody>
      </p:sp>
      <p:grpSp>
        <p:nvGrpSpPr>
          <p:cNvPr id="6" name="Group 5"/>
          <p:cNvGrpSpPr/>
          <p:nvPr/>
        </p:nvGrpSpPr>
        <p:grpSpPr>
          <a:xfrm>
            <a:off x="778530" y="2179926"/>
            <a:ext cx="8211091" cy="3241558"/>
            <a:chOff x="778530" y="2179926"/>
            <a:chExt cx="8211091" cy="3241558"/>
          </a:xfrm>
        </p:grpSpPr>
        <p:sp>
          <p:nvSpPr>
            <p:cNvPr id="17" name="Rectangle 16"/>
            <p:cNvSpPr/>
            <p:nvPr/>
          </p:nvSpPr>
          <p:spPr>
            <a:xfrm>
              <a:off x="1692275" y="2179926"/>
              <a:ext cx="7297346" cy="1015663"/>
            </a:xfrm>
            <a:prstGeom prst="rect">
              <a:avLst/>
            </a:prstGeom>
          </p:spPr>
          <p:txBody>
            <a:bodyPr wrap="square">
              <a:spAutoFit/>
            </a:bodyPr>
            <a:lstStyle/>
            <a:p>
              <a:pPr marL="457200" indent="-457200" fontAlgn="auto">
                <a:spcBef>
                  <a:spcPts val="0"/>
                </a:spcBef>
                <a:spcAft>
                  <a:spcPts val="1200"/>
                </a:spcAft>
                <a:buFont typeface="+mj-lt"/>
                <a:buAutoNum type="arabicPeriod" startAt="4"/>
                <a:defRPr/>
              </a:pPr>
              <a:r>
                <a:rPr lang="en-GB" sz="2000" b="1" i="1" kern="0" dirty="0" smtClean="0">
                  <a:solidFill>
                    <a:srgbClr val="595959"/>
                  </a:solidFill>
                  <a:latin typeface="Calibri"/>
                  <a:ea typeface="Times New Roman"/>
                </a:rPr>
                <a:t>A physical property, phenomenon or other condition that is expressed as a nominal value drawn from a controlled vocabulary; e.g. runway deposit type</a:t>
              </a:r>
            </a:p>
          </p:txBody>
        </p:sp>
        <p:sp>
          <p:nvSpPr>
            <p:cNvPr id="20" name="Rounded Rectangle 19"/>
            <p:cNvSpPr/>
            <p:nvPr/>
          </p:nvSpPr>
          <p:spPr>
            <a:xfrm>
              <a:off x="778530" y="5035893"/>
              <a:ext cx="2112589"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grpSp>
    </p:spTree>
    <p:extLst>
      <p:ext uri="{BB962C8B-B14F-4D97-AF65-F5344CB8AC3E}">
        <p14:creationId xmlns:p14="http://schemas.microsoft.com/office/powerpoint/2010/main" val="393579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C9B7A4-71B1-4A39-AFAE-EE49926846E8}" type="slidenum">
              <a:rPr lang="en-GB"/>
              <a:pPr>
                <a:defRPr/>
              </a:pPr>
              <a:t>4</a:t>
            </a:fld>
            <a:endParaRPr lang="en-GB"/>
          </a:p>
        </p:txBody>
      </p:sp>
      <p:sp>
        <p:nvSpPr>
          <p:cNvPr id="3174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smtClean="0">
                <a:solidFill>
                  <a:srgbClr val="000000"/>
                </a:solidFill>
                <a:latin typeface="Arial" pitchFamily="34" charset="0"/>
                <a:ea typeface="ＭＳ Ｐゴシック" pitchFamily="34" charset="-128"/>
              </a:rPr>
              <a:t>Components of Release Candidate 1</a:t>
            </a:r>
            <a:endParaRPr lang="en-GB" sz="2400" dirty="0">
              <a:solidFill>
                <a:srgbClr val="000000"/>
              </a:solidFill>
              <a:latin typeface="Arial" pitchFamily="34" charset="0"/>
              <a:ea typeface="ＭＳ Ｐゴシック" pitchFamily="34" charset="-128"/>
            </a:endParaRPr>
          </a:p>
        </p:txBody>
      </p:sp>
      <p:sp>
        <p:nvSpPr>
          <p:cNvPr id="5" name="Rectangle 4"/>
          <p:cNvSpPr/>
          <p:nvPr/>
        </p:nvSpPr>
        <p:spPr>
          <a:xfrm>
            <a:off x="1462088" y="1500188"/>
            <a:ext cx="7488237" cy="5232202"/>
          </a:xfrm>
          <a:prstGeom prst="rect">
            <a:avLst/>
          </a:prstGeom>
          <a:ln>
            <a:noFill/>
          </a:ln>
        </p:spPr>
        <p:txBody>
          <a:bodyPr>
            <a:spAutoFit/>
          </a:bodyPr>
          <a:lstStyle/>
          <a:p>
            <a:pPr marL="342900" indent="-342900" fontAlgn="auto">
              <a:spcBef>
                <a:spcPts val="0"/>
              </a:spcBef>
              <a:spcAft>
                <a:spcPts val="1200"/>
              </a:spcAft>
              <a:buFont typeface="Arial" pitchFamily="34" charset="0"/>
              <a:buChar char="•"/>
              <a:defRPr/>
            </a:pPr>
            <a:r>
              <a:rPr lang="en-GB" sz="2000" i="1" kern="0" dirty="0" err="1" smtClean="0">
                <a:solidFill>
                  <a:srgbClr val="595959"/>
                </a:solidFill>
                <a:latin typeface="+mn-lt"/>
                <a:ea typeface="Times New Roman"/>
                <a:cs typeface="+mn-cs"/>
              </a:rPr>
              <a:t>AvXML</a:t>
            </a:r>
            <a:r>
              <a:rPr lang="en-GB" sz="2000" i="1" kern="0" dirty="0" smtClean="0">
                <a:solidFill>
                  <a:srgbClr val="595959"/>
                </a:solidFill>
                <a:latin typeface="+mn-lt"/>
                <a:ea typeface="Times New Roman"/>
                <a:cs typeface="+mn-cs"/>
              </a:rPr>
              <a:t> 1.0RC1 is published for review at the WMO wiki:</a:t>
            </a:r>
          </a:p>
          <a:p>
            <a:pPr lvl="1" fontAlgn="auto">
              <a:spcBef>
                <a:spcPts val="0"/>
              </a:spcBef>
              <a:spcAft>
                <a:spcPts val="1200"/>
              </a:spcAft>
              <a:defRPr/>
            </a:pPr>
            <a:r>
              <a:rPr lang="en-GB" sz="1400" i="1" kern="0" dirty="0">
                <a:solidFill>
                  <a:srgbClr val="595959"/>
                </a:solidFill>
                <a:latin typeface="+mn-lt"/>
                <a:ea typeface="Times New Roman"/>
                <a:cs typeface="+mn-cs"/>
                <a:hlinkClick r:id="rId2"/>
              </a:rPr>
              <a:t>http://</a:t>
            </a:r>
            <a:r>
              <a:rPr lang="en-GB" sz="1400" i="1" kern="0" dirty="0" smtClean="0">
                <a:solidFill>
                  <a:srgbClr val="595959"/>
                </a:solidFill>
                <a:latin typeface="+mn-lt"/>
                <a:ea typeface="Times New Roman"/>
                <a:cs typeface="+mn-cs"/>
                <a:hlinkClick r:id="rId2"/>
              </a:rPr>
              <a:t>www.wmo.int/pages/prog/www/WIS/wiswiki/tiki-index.php?page=METCE-1.0RC1</a:t>
            </a:r>
            <a:r>
              <a:rPr lang="en-GB" sz="1400" i="1" kern="0" dirty="0" smtClean="0">
                <a:solidFill>
                  <a:srgbClr val="595959"/>
                </a:solidFill>
                <a:latin typeface="+mn-lt"/>
                <a:ea typeface="Times New Roman"/>
                <a:cs typeface="+mn-cs"/>
              </a:rPr>
              <a:t> </a:t>
            </a:r>
          </a:p>
          <a:p>
            <a:pPr marL="342900" indent="-342900" fontAlgn="auto">
              <a:spcBef>
                <a:spcPts val="0"/>
              </a:spcBef>
              <a:spcAft>
                <a:spcPts val="1200"/>
              </a:spcAft>
              <a:buFont typeface="Arial" pitchFamily="34" charset="0"/>
              <a:buChar char="•"/>
              <a:defRPr/>
            </a:pPr>
            <a:r>
              <a:rPr lang="en-GB" sz="2000" i="1" kern="0" dirty="0" err="1" smtClean="0">
                <a:solidFill>
                  <a:srgbClr val="595959"/>
                </a:solidFill>
                <a:latin typeface="+mn-lt"/>
                <a:ea typeface="Times New Roman"/>
                <a:cs typeface="+mn-cs"/>
              </a:rPr>
              <a:t>AvXML</a:t>
            </a:r>
            <a:r>
              <a:rPr lang="en-GB" sz="2000" i="1" kern="0" dirty="0" smtClean="0">
                <a:solidFill>
                  <a:srgbClr val="595959"/>
                </a:solidFill>
                <a:latin typeface="+mn-lt"/>
                <a:ea typeface="Times New Roman"/>
                <a:cs typeface="+mn-cs"/>
              </a:rPr>
              <a:t> 1.0 RC1 includes:</a:t>
            </a:r>
          </a:p>
          <a:p>
            <a:pPr marL="800100" lvl="1" indent="-342900" fontAlgn="auto">
              <a:spcBef>
                <a:spcPts val="0"/>
              </a:spcBef>
              <a:spcAft>
                <a:spcPts val="400"/>
              </a:spcAft>
              <a:buFont typeface="Arial" pitchFamily="34" charset="0"/>
              <a:buChar char="•"/>
              <a:defRPr/>
            </a:pPr>
            <a:r>
              <a:rPr lang="en-GB" sz="2000" i="1" kern="0" dirty="0" smtClean="0">
                <a:solidFill>
                  <a:srgbClr val="595959"/>
                </a:solidFill>
                <a:latin typeface="+mn-lt"/>
                <a:ea typeface="Times New Roman"/>
                <a:cs typeface="+mn-cs"/>
                <a:hlinkClick r:id="rId2"/>
              </a:rPr>
              <a:t>Release notes</a:t>
            </a:r>
            <a:endParaRPr lang="en-GB" sz="2000" i="1" kern="0" dirty="0" smtClean="0">
              <a:solidFill>
                <a:srgbClr val="595959"/>
              </a:solidFill>
              <a:latin typeface="+mn-lt"/>
              <a:ea typeface="Times New Roman"/>
              <a:cs typeface="+mn-cs"/>
            </a:endParaRPr>
          </a:p>
          <a:p>
            <a:pPr marL="800100" lvl="1" indent="-342900" fontAlgn="auto">
              <a:spcBef>
                <a:spcPts val="0"/>
              </a:spcBef>
              <a:spcAft>
                <a:spcPts val="400"/>
              </a:spcAft>
              <a:buFont typeface="Arial" pitchFamily="34" charset="0"/>
              <a:buChar char="•"/>
              <a:defRPr/>
            </a:pPr>
            <a:r>
              <a:rPr lang="en-GB" sz="2000" i="1" kern="0" dirty="0" smtClean="0">
                <a:solidFill>
                  <a:srgbClr val="595959"/>
                </a:solidFill>
                <a:latin typeface="+mn-lt"/>
                <a:ea typeface="Times New Roman"/>
                <a:cs typeface="+mn-cs"/>
              </a:rPr>
              <a:t>Conceptual model (UML) </a:t>
            </a:r>
          </a:p>
          <a:p>
            <a:pPr lvl="2" fontAlgn="auto">
              <a:spcBef>
                <a:spcPts val="0"/>
              </a:spcBef>
              <a:spcAft>
                <a:spcPts val="400"/>
              </a:spcAft>
              <a:defRPr/>
            </a:pPr>
            <a:r>
              <a:rPr lang="en-GB" sz="1600" i="1" kern="0" dirty="0" smtClean="0">
                <a:solidFill>
                  <a:srgbClr val="595959"/>
                </a:solidFill>
                <a:latin typeface="+mn-lt"/>
                <a:ea typeface="Times New Roman"/>
                <a:cs typeface="+mn-cs"/>
                <a:hlinkClick r:id="rId3"/>
              </a:rPr>
              <a:t>Enterprise Architect Project File (EAP)</a:t>
            </a:r>
            <a:endParaRPr lang="en-GB" sz="1600" i="1" kern="0" dirty="0" smtClean="0">
              <a:solidFill>
                <a:srgbClr val="595959"/>
              </a:solidFill>
              <a:latin typeface="+mn-lt"/>
              <a:ea typeface="Times New Roman"/>
              <a:cs typeface="+mn-cs"/>
            </a:endParaRPr>
          </a:p>
          <a:p>
            <a:pPr lvl="2" fontAlgn="auto">
              <a:spcBef>
                <a:spcPts val="0"/>
              </a:spcBef>
              <a:spcAft>
                <a:spcPts val="400"/>
              </a:spcAft>
              <a:defRPr/>
            </a:pPr>
            <a:r>
              <a:rPr lang="en-GB" sz="1600" i="1" kern="0" dirty="0" smtClean="0">
                <a:solidFill>
                  <a:srgbClr val="595959"/>
                </a:solidFill>
                <a:latin typeface="+mn-lt"/>
                <a:ea typeface="Times New Roman"/>
                <a:cs typeface="+mn-cs"/>
                <a:hlinkClick r:id="rId4"/>
              </a:rPr>
              <a:t>XMI format</a:t>
            </a:r>
            <a:endParaRPr lang="en-GB" sz="1600" i="1" kern="0" dirty="0" smtClean="0">
              <a:solidFill>
                <a:srgbClr val="595959"/>
              </a:solidFill>
              <a:latin typeface="+mn-lt"/>
              <a:ea typeface="Times New Roman"/>
              <a:cs typeface="+mn-cs"/>
            </a:endParaRPr>
          </a:p>
          <a:p>
            <a:pPr lvl="2" fontAlgn="auto">
              <a:spcBef>
                <a:spcPts val="0"/>
              </a:spcBef>
              <a:spcAft>
                <a:spcPts val="1200"/>
              </a:spcAft>
              <a:defRPr/>
            </a:pPr>
            <a:r>
              <a:rPr lang="en-GB" sz="1600" i="1" kern="0" dirty="0" smtClean="0">
                <a:solidFill>
                  <a:srgbClr val="595959"/>
                </a:solidFill>
                <a:latin typeface="+mn-lt"/>
                <a:ea typeface="Times New Roman"/>
                <a:cs typeface="+mn-cs"/>
                <a:hlinkClick r:id="rId5"/>
              </a:rPr>
              <a:t>HTML documentation package</a:t>
            </a:r>
            <a:r>
              <a:rPr lang="en-GB" sz="1600" i="1" kern="0" dirty="0" smtClean="0">
                <a:solidFill>
                  <a:srgbClr val="595959"/>
                </a:solidFill>
                <a:latin typeface="+mn-lt"/>
                <a:ea typeface="Times New Roman"/>
                <a:cs typeface="+mn-cs"/>
              </a:rPr>
              <a:t> (requires local deployment)</a:t>
            </a:r>
          </a:p>
          <a:p>
            <a:pPr marL="800100" lvl="1" indent="-342900" fontAlgn="auto">
              <a:spcBef>
                <a:spcPts val="0"/>
              </a:spcBef>
              <a:spcAft>
                <a:spcPts val="400"/>
              </a:spcAft>
              <a:buFont typeface="Arial" pitchFamily="34" charset="0"/>
              <a:buChar char="•"/>
              <a:defRPr/>
            </a:pPr>
            <a:r>
              <a:rPr lang="en-GB" sz="2000" i="1" kern="0" dirty="0" smtClean="0">
                <a:solidFill>
                  <a:srgbClr val="595959"/>
                </a:solidFill>
                <a:latin typeface="+mn-lt"/>
                <a:ea typeface="Times New Roman"/>
                <a:cs typeface="+mn-cs"/>
              </a:rPr>
              <a:t>XML Schemas</a:t>
            </a:r>
          </a:p>
          <a:p>
            <a:pPr lvl="2" fontAlgn="auto">
              <a:spcBef>
                <a:spcPts val="0"/>
              </a:spcBef>
              <a:spcAft>
                <a:spcPts val="400"/>
              </a:spcAft>
              <a:defRPr/>
            </a:pPr>
            <a:r>
              <a:rPr lang="en-GB" sz="1600" i="1" kern="0" dirty="0" smtClean="0">
                <a:solidFill>
                  <a:srgbClr val="595959"/>
                </a:solidFill>
                <a:latin typeface="+mn-lt"/>
                <a:ea typeface="Times New Roman"/>
                <a:cs typeface="+mn-cs"/>
                <a:hlinkClick r:id="rId6"/>
              </a:rPr>
              <a:t>Published online</a:t>
            </a:r>
            <a:endParaRPr lang="en-GB" sz="1600" i="1" kern="0" dirty="0" smtClean="0">
              <a:solidFill>
                <a:srgbClr val="595959"/>
              </a:solidFill>
              <a:latin typeface="+mn-lt"/>
              <a:ea typeface="Times New Roman"/>
              <a:cs typeface="+mn-cs"/>
            </a:endParaRPr>
          </a:p>
          <a:p>
            <a:pPr lvl="2" fontAlgn="auto">
              <a:spcBef>
                <a:spcPts val="0"/>
              </a:spcBef>
              <a:spcAft>
                <a:spcPts val="1200"/>
              </a:spcAft>
              <a:defRPr/>
            </a:pPr>
            <a:r>
              <a:rPr lang="en-GB" sz="1600" i="1" kern="0" dirty="0" smtClean="0">
                <a:solidFill>
                  <a:srgbClr val="595959"/>
                </a:solidFill>
                <a:latin typeface="+mn-lt"/>
                <a:ea typeface="Times New Roman"/>
                <a:cs typeface="+mn-cs"/>
                <a:hlinkClick r:id="rId7"/>
              </a:rPr>
              <a:t>Compressed file bundle</a:t>
            </a:r>
            <a:endParaRPr lang="en-GB" sz="1600" i="1" kern="0" dirty="0" smtClean="0">
              <a:solidFill>
                <a:srgbClr val="595959"/>
              </a:solidFill>
              <a:latin typeface="+mn-lt"/>
              <a:ea typeface="Times New Roman"/>
              <a:cs typeface="+mn-cs"/>
            </a:endParaRPr>
          </a:p>
          <a:p>
            <a:pPr marL="800100" lvl="1"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hlinkClick r:id="rId8"/>
              </a:rPr>
              <a:t>Java bindings for XML Schemas</a:t>
            </a:r>
            <a:endParaRPr lang="en-GB" sz="2000" i="1" kern="0" dirty="0" smtClean="0">
              <a:solidFill>
                <a:srgbClr val="595959"/>
              </a:solidFill>
              <a:latin typeface="+mn-lt"/>
              <a:ea typeface="Times New Roman"/>
              <a:cs typeface="+mn-cs"/>
            </a:endParaRPr>
          </a:p>
          <a:p>
            <a:pPr marL="800100" lvl="1" indent="-342900" fontAlgn="auto">
              <a:spcBef>
                <a:spcPts val="0"/>
              </a:spcBef>
              <a:spcAft>
                <a:spcPts val="1200"/>
              </a:spcAft>
              <a:buFont typeface="Arial" pitchFamily="34" charset="0"/>
              <a:buChar char="•"/>
              <a:defRPr/>
            </a:pPr>
            <a:r>
              <a:rPr lang="es-ES" sz="2000" i="1" kern="0" dirty="0">
                <a:solidFill>
                  <a:srgbClr val="595959"/>
                </a:solidFill>
                <a:latin typeface="+mn-lt"/>
                <a:ea typeface="Times New Roman"/>
                <a:cs typeface="+mn-cs"/>
                <a:hlinkClick r:id="rId9"/>
              </a:rPr>
              <a:t>Simple tutorial </a:t>
            </a:r>
            <a:r>
              <a:rPr lang="es-ES" sz="2000" i="1" kern="0" dirty="0" err="1">
                <a:solidFill>
                  <a:srgbClr val="595959"/>
                </a:solidFill>
                <a:latin typeface="+mn-lt"/>
                <a:ea typeface="Times New Roman"/>
                <a:cs typeface="+mn-cs"/>
                <a:hlinkClick r:id="rId9"/>
              </a:rPr>
              <a:t>describing</a:t>
            </a:r>
            <a:r>
              <a:rPr lang="es-ES" sz="2000" i="1" kern="0" dirty="0">
                <a:solidFill>
                  <a:srgbClr val="595959"/>
                </a:solidFill>
                <a:latin typeface="+mn-lt"/>
                <a:ea typeface="Times New Roman"/>
                <a:cs typeface="+mn-cs"/>
                <a:hlinkClick r:id="rId9"/>
              </a:rPr>
              <a:t> METAR and VA SIGMET XML </a:t>
            </a:r>
            <a:r>
              <a:rPr lang="es-ES" sz="2000" i="1" kern="0" dirty="0" err="1">
                <a:solidFill>
                  <a:srgbClr val="595959"/>
                </a:solidFill>
                <a:latin typeface="+mn-lt"/>
                <a:ea typeface="Times New Roman"/>
                <a:cs typeface="+mn-cs"/>
                <a:hlinkClick r:id="rId9"/>
              </a:rPr>
              <a:t>instances</a:t>
            </a:r>
            <a:r>
              <a:rPr lang="es-ES" sz="2000" i="1" kern="0" dirty="0">
                <a:solidFill>
                  <a:srgbClr val="595959"/>
                </a:solidFill>
                <a:latin typeface="+mn-lt"/>
                <a:ea typeface="Times New Roman"/>
                <a:cs typeface="+mn-cs"/>
              </a:rPr>
              <a:t> </a:t>
            </a:r>
            <a:endParaRPr lang="en-GB" sz="2000" i="1" kern="0" dirty="0" smtClean="0">
              <a:solidFill>
                <a:srgbClr val="595959"/>
              </a:solidFill>
              <a:latin typeface="+mn-lt"/>
              <a:ea typeface="Times New Roman"/>
              <a:cs typeface="+mn-cs"/>
            </a:endParaRPr>
          </a:p>
        </p:txBody>
      </p:sp>
    </p:spTree>
    <p:extLst>
      <p:ext uri="{BB962C8B-B14F-4D97-AF65-F5344CB8AC3E}">
        <p14:creationId xmlns:p14="http://schemas.microsoft.com/office/powerpoint/2010/main" val="1593439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40</a:t>
            </a:fld>
            <a:endParaRPr lang="en-GB">
              <a:solidFill>
                <a:prstClr val="black">
                  <a:tint val="75000"/>
                </a:prstClr>
              </a:solidFill>
            </a:endParaRPr>
          </a:p>
        </p:txBody>
      </p:sp>
      <p:sp>
        <p:nvSpPr>
          <p:cNvPr id="3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Provision of a re-usable palette of physical property classes</a:t>
            </a:r>
            <a:endParaRPr lang="en-GB" sz="2000" dirty="0">
              <a:solidFill>
                <a:srgbClr val="000000"/>
              </a:solidFill>
              <a:latin typeface="Arial" pitchFamily="34" charset="0"/>
              <a:ea typeface="ＭＳ Ｐゴシック" pitchFamily="34" charset="-128"/>
            </a:endParaRPr>
          </a:p>
        </p:txBody>
      </p:sp>
      <p:sp>
        <p:nvSpPr>
          <p:cNvPr id="38" name="Rectangle 37"/>
          <p:cNvSpPr/>
          <p:nvPr/>
        </p:nvSpPr>
        <p:spPr>
          <a:xfrm>
            <a:off x="3758081" y="1752528"/>
            <a:ext cx="5251449" cy="4031873"/>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Calibri"/>
                <a:ea typeface="Times New Roman"/>
              </a:rPr>
              <a:t>WMO already maintains a vast array of property definitions and code-tables in support of the WMO Table-Driven Code Forms (e.g. GRIB and BUFR)</a:t>
            </a:r>
          </a:p>
          <a:p>
            <a:pPr fontAlgn="auto">
              <a:spcBef>
                <a:spcPts val="0"/>
              </a:spcBef>
              <a:spcAft>
                <a:spcPts val="1200"/>
              </a:spcAft>
              <a:defRPr/>
            </a:pPr>
            <a:r>
              <a:rPr lang="en-GB" i="1" kern="0" dirty="0" smtClean="0">
                <a:solidFill>
                  <a:srgbClr val="595959"/>
                </a:solidFill>
                <a:latin typeface="Calibri"/>
                <a:ea typeface="Times New Roman"/>
              </a:rPr>
              <a:t>WMO seeks to re-use these existing definitions &amp; code-tables to:</a:t>
            </a:r>
          </a:p>
          <a:p>
            <a:pPr marL="342900" indent="-342900" fontAlgn="auto">
              <a:spcBef>
                <a:spcPts val="0"/>
              </a:spcBef>
              <a:spcAft>
                <a:spcPts val="1200"/>
              </a:spcAft>
              <a:buFont typeface="+mj-lt"/>
              <a:buAutoNum type="arabicPeriod"/>
              <a:defRPr/>
            </a:pPr>
            <a:r>
              <a:rPr lang="en-GB" i="1" kern="0" dirty="0" smtClean="0">
                <a:solidFill>
                  <a:srgbClr val="595959"/>
                </a:solidFill>
                <a:latin typeface="Calibri"/>
                <a:ea typeface="Times New Roman"/>
              </a:rPr>
              <a:t>ensure that the TDCF data-formats are harmonised with this ‘model-driven’ approach</a:t>
            </a:r>
          </a:p>
          <a:p>
            <a:pPr marL="342900" indent="-342900" fontAlgn="auto">
              <a:spcBef>
                <a:spcPts val="0"/>
              </a:spcBef>
              <a:spcAft>
                <a:spcPts val="1200"/>
              </a:spcAft>
              <a:buFont typeface="+mj-lt"/>
              <a:buAutoNum type="arabicPeriod"/>
              <a:defRPr/>
            </a:pPr>
            <a:r>
              <a:rPr lang="en-GB" i="1" kern="0" dirty="0" smtClean="0">
                <a:solidFill>
                  <a:srgbClr val="595959"/>
                </a:solidFill>
                <a:latin typeface="Calibri"/>
                <a:ea typeface="Times New Roman"/>
              </a:rPr>
              <a:t>mitigate increases in maintenance effort from maintaining additional data-exchange standards</a:t>
            </a:r>
          </a:p>
          <a:p>
            <a:pPr marL="342900" indent="-342900" fontAlgn="auto">
              <a:spcBef>
                <a:spcPts val="0"/>
              </a:spcBef>
              <a:spcAft>
                <a:spcPts val="1200"/>
              </a:spcAft>
              <a:buFont typeface="+mj-lt"/>
              <a:buAutoNum type="arabicPeriod"/>
              <a:defRPr/>
            </a:pPr>
            <a:r>
              <a:rPr lang="en-GB" i="1" kern="0" dirty="0" smtClean="0">
                <a:solidFill>
                  <a:srgbClr val="595959"/>
                </a:solidFill>
                <a:latin typeface="Calibri"/>
                <a:ea typeface="Times New Roman"/>
              </a:rPr>
              <a:t>ensure that consistent semantics are employed in Application Schema</a:t>
            </a:r>
            <a:r>
              <a:rPr lang="en-GB" i="1" kern="0" dirty="0">
                <a:solidFill>
                  <a:srgbClr val="595959"/>
                </a:solidFill>
                <a:latin typeface="Calibri"/>
                <a:ea typeface="Times New Roman"/>
              </a:rPr>
              <a:t> </a:t>
            </a:r>
            <a:r>
              <a:rPr lang="en-GB" i="1" kern="0" dirty="0" smtClean="0">
                <a:solidFill>
                  <a:srgbClr val="595959"/>
                </a:solidFill>
                <a:latin typeface="Calibri"/>
                <a:ea typeface="Times New Roman"/>
              </a:rPr>
              <a:t>describing meteorological phenomena.</a:t>
            </a:r>
            <a:endParaRPr lang="en-GB" i="1" kern="0" dirty="0">
              <a:solidFill>
                <a:srgbClr val="595959"/>
              </a:solidFill>
              <a:latin typeface="Calibri"/>
              <a:ea typeface="Times New Roman"/>
            </a:endParaRPr>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1429">
            <a:off x="305386" y="1620006"/>
            <a:ext cx="3105612" cy="4345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41</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Met-basic: meteorological basic types</a:t>
            </a:r>
            <a:endParaRPr lang="en-GB" sz="2400" dirty="0">
              <a:solidFill>
                <a:srgbClr val="000000"/>
              </a:solidFill>
              <a:latin typeface="Arial" pitchFamily="34" charset="0"/>
              <a:ea typeface="ＭＳ Ｐゴシック" pitchFamily="34" charset="-128"/>
            </a:endParaRPr>
          </a:p>
        </p:txBody>
      </p:sp>
      <p:sp>
        <p:nvSpPr>
          <p:cNvPr id="66" name="Rectangle 65"/>
          <p:cNvSpPr/>
          <p:nvPr/>
        </p:nvSpPr>
        <p:spPr bwMode="auto">
          <a:xfrm>
            <a:off x="3575145" y="1687714"/>
            <a:ext cx="1000957" cy="1457824"/>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1" name="Group 70"/>
          <p:cNvGrpSpPr/>
          <p:nvPr/>
        </p:nvGrpSpPr>
        <p:grpSpPr>
          <a:xfrm>
            <a:off x="3737698" y="1862645"/>
            <a:ext cx="680907" cy="980774"/>
            <a:chOff x="5270111" y="5698833"/>
            <a:chExt cx="680907" cy="980774"/>
          </a:xfrm>
        </p:grpSpPr>
        <p:pic>
          <p:nvPicPr>
            <p:cNvPr id="72"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75"/>
            <p:cNvGrpSpPr/>
            <p:nvPr/>
          </p:nvGrpSpPr>
          <p:grpSpPr>
            <a:xfrm>
              <a:off x="5300568" y="6341053"/>
              <a:ext cx="619987" cy="338554"/>
              <a:chOff x="5300570" y="4701937"/>
              <a:chExt cx="619987" cy="338554"/>
            </a:xfrm>
          </p:grpSpPr>
          <p:sp>
            <p:nvSpPr>
              <p:cNvPr id="77" name="Rectangle 76"/>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5" name="Rectangle 84"/>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grpSp>
        <p:nvGrpSpPr>
          <p:cNvPr id="30" name="Group 29"/>
          <p:cNvGrpSpPr/>
          <p:nvPr/>
        </p:nvGrpSpPr>
        <p:grpSpPr>
          <a:xfrm>
            <a:off x="351292" y="1934667"/>
            <a:ext cx="911648" cy="916139"/>
            <a:chOff x="915863" y="3183375"/>
            <a:chExt cx="911648" cy="916139"/>
          </a:xfrm>
        </p:grpSpPr>
        <p:sp>
          <p:nvSpPr>
            <p:cNvPr id="15" name="Rectangle 14"/>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3278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a:t>
              </a:r>
              <a:endParaRPr lang="en-GB" sz="1600" b="1" i="1" kern="0" dirty="0">
                <a:latin typeface="+mn-lt"/>
                <a:ea typeface="Times New Roman"/>
                <a:cs typeface="+mn-cs"/>
              </a:endParaRPr>
            </a:p>
          </p:txBody>
        </p:sp>
      </p:grpSp>
      <p:grpSp>
        <p:nvGrpSpPr>
          <p:cNvPr id="79" name="Group 78"/>
          <p:cNvGrpSpPr/>
          <p:nvPr/>
        </p:nvGrpSpPr>
        <p:grpSpPr>
          <a:xfrm>
            <a:off x="1371083" y="1934667"/>
            <a:ext cx="911648" cy="916139"/>
            <a:chOff x="915863" y="3183375"/>
            <a:chExt cx="911648" cy="916139"/>
          </a:xfrm>
        </p:grpSpPr>
        <p:sp>
          <p:nvSpPr>
            <p:cNvPr id="80" name="Rectangle 79"/>
            <p:cNvSpPr/>
            <p:nvPr/>
          </p:nvSpPr>
          <p:spPr bwMode="auto">
            <a:xfrm>
              <a:off x="937550" y="3183375"/>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8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280" y="3221210"/>
              <a:ext cx="628814"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SAF</a:t>
              </a:r>
              <a:endParaRPr lang="en-GB" sz="1600" b="1" i="1" kern="0" dirty="0">
                <a:latin typeface="+mn-lt"/>
                <a:ea typeface="Times New Roman"/>
                <a:cs typeface="+mn-cs"/>
              </a:endParaRPr>
            </a:p>
          </p:txBody>
        </p:sp>
      </p:grpSp>
      <p:sp>
        <p:nvSpPr>
          <p:cNvPr id="90" name="Rectangle 89"/>
          <p:cNvSpPr/>
          <p:nvPr/>
        </p:nvSpPr>
        <p:spPr bwMode="auto">
          <a:xfrm>
            <a:off x="180514" y="4848871"/>
            <a:ext cx="4390491" cy="888817"/>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1" name="Group 10"/>
          <p:cNvGrpSpPr/>
          <p:nvPr/>
        </p:nvGrpSpPr>
        <p:grpSpPr>
          <a:xfrm>
            <a:off x="399852" y="4982983"/>
            <a:ext cx="4062425" cy="628701"/>
            <a:chOff x="508273" y="4129000"/>
            <a:chExt cx="4062425" cy="628701"/>
          </a:xfrm>
        </p:grpSpPr>
        <p:pic>
          <p:nvPicPr>
            <p:cNvPr id="9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73" y="4129000"/>
              <a:ext cx="628813" cy="6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91"/>
            <p:cNvSpPr/>
            <p:nvPr/>
          </p:nvSpPr>
          <p:spPr>
            <a:xfrm>
              <a:off x="950776" y="4274073"/>
              <a:ext cx="3619922"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Geographic Information / </a:t>
              </a:r>
              <a:r>
                <a:rPr lang="en-GB" sz="1600" b="1" i="1" kern="0" dirty="0" err="1" smtClean="0">
                  <a:latin typeface="+mn-lt"/>
                  <a:ea typeface="Times New Roman"/>
                  <a:cs typeface="+mn-cs"/>
                </a:rPr>
                <a:t>Geomatics</a:t>
              </a:r>
              <a:r>
                <a:rPr lang="en-GB" sz="1600" b="1" i="1" kern="0" dirty="0" smtClean="0">
                  <a:latin typeface="+mn-lt"/>
                  <a:ea typeface="Times New Roman"/>
                  <a:cs typeface="+mn-cs"/>
                </a:rPr>
                <a:t> </a:t>
              </a:r>
              <a:endParaRPr lang="en-GB" sz="1600" b="1" i="1" kern="0" dirty="0">
                <a:latin typeface="+mn-lt"/>
                <a:ea typeface="Times New Roman"/>
                <a:cs typeface="+mn-cs"/>
              </a:endParaRPr>
            </a:p>
          </p:txBody>
        </p:sp>
      </p:grpSp>
      <p:sp>
        <p:nvSpPr>
          <p:cNvPr id="87" name="Rectangle 86"/>
          <p:cNvSpPr/>
          <p:nvPr/>
        </p:nvSpPr>
        <p:spPr bwMode="auto">
          <a:xfrm>
            <a:off x="180513" y="1687715"/>
            <a:ext cx="3306399" cy="145782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3" name="Rectangle 102"/>
          <p:cNvSpPr/>
          <p:nvPr/>
        </p:nvSpPr>
        <p:spPr>
          <a:xfrm>
            <a:off x="4719918" y="777488"/>
            <a:ext cx="4371805" cy="6017032"/>
          </a:xfrm>
          <a:prstGeom prst="rect">
            <a:avLst/>
          </a:prstGeom>
        </p:spPr>
        <p:txBody>
          <a:bodyPr wrap="square">
            <a:spAutoFit/>
          </a:bodyPr>
          <a:lstStyle/>
          <a:p>
            <a:pPr fontAlgn="auto">
              <a:spcBef>
                <a:spcPts val="0"/>
              </a:spcBef>
              <a:spcAft>
                <a:spcPts val="300"/>
              </a:spcAft>
              <a:defRPr/>
            </a:pPr>
            <a:r>
              <a:rPr lang="en-GB" i="1" kern="0" dirty="0" smtClean="0">
                <a:solidFill>
                  <a:srgbClr val="595959"/>
                </a:solidFill>
                <a:latin typeface="Calibri"/>
                <a:ea typeface="Times New Roman"/>
              </a:rPr>
              <a:t>Met-basic </a:t>
            </a:r>
            <a:r>
              <a:rPr lang="en-GB" i="1" kern="0" dirty="0">
                <a:solidFill>
                  <a:srgbClr val="595959"/>
                </a:solidFill>
                <a:latin typeface="Calibri"/>
                <a:ea typeface="Times New Roman"/>
              </a:rPr>
              <a:t>provides:</a:t>
            </a:r>
          </a:p>
          <a:p>
            <a:pPr marL="285750" indent="-285750" fontAlgn="auto">
              <a:spcBef>
                <a:spcPts val="0"/>
              </a:spcBef>
              <a:spcAft>
                <a:spcPts val="300"/>
              </a:spcAft>
              <a:buFont typeface="Arial" pitchFamily="34" charset="0"/>
              <a:buChar char="•"/>
              <a:defRPr/>
            </a:pPr>
            <a:r>
              <a:rPr lang="en-GB" i="1" kern="0" dirty="0">
                <a:solidFill>
                  <a:srgbClr val="595959"/>
                </a:solidFill>
                <a:latin typeface="Calibri"/>
                <a:ea typeface="Times New Roman"/>
              </a:rPr>
              <a:t>a palette of quantity value classes specialising Measure (from ISO 19103), or subclasses thereof, for meteorological, hydrological and oceanographic physical properties; and</a:t>
            </a:r>
          </a:p>
          <a:p>
            <a:pPr marL="285750" indent="-285750" fontAlgn="auto">
              <a:spcBef>
                <a:spcPts val="0"/>
              </a:spcBef>
              <a:spcAft>
                <a:spcPts val="1200"/>
              </a:spcAft>
              <a:buFont typeface="Arial" pitchFamily="34" charset="0"/>
              <a:buChar char="•"/>
              <a:defRPr/>
            </a:pPr>
            <a:r>
              <a:rPr lang="en-GB" i="1" kern="0" dirty="0">
                <a:solidFill>
                  <a:srgbClr val="595959"/>
                </a:solidFill>
                <a:latin typeface="Calibri"/>
                <a:ea typeface="Times New Roman"/>
              </a:rPr>
              <a:t>a palette of «</a:t>
            </a:r>
            <a:r>
              <a:rPr lang="en-GB" i="1" kern="0" dirty="0" err="1">
                <a:solidFill>
                  <a:srgbClr val="595959"/>
                </a:solidFill>
                <a:latin typeface="Calibri"/>
                <a:ea typeface="Times New Roman"/>
              </a:rPr>
              <a:t>CodeList</a:t>
            </a:r>
            <a:r>
              <a:rPr lang="en-GB" i="1" kern="0" dirty="0">
                <a:solidFill>
                  <a:srgbClr val="595959"/>
                </a:solidFill>
                <a:latin typeface="Calibri"/>
                <a:ea typeface="Times New Roman"/>
              </a:rPr>
              <a:t>» classes for expressing nominal values of meteorological, hydrological and oceanographic physical properties.</a:t>
            </a:r>
          </a:p>
          <a:p>
            <a:pPr fontAlgn="auto">
              <a:spcBef>
                <a:spcPts val="0"/>
              </a:spcBef>
              <a:spcAft>
                <a:spcPts val="1200"/>
              </a:spcAft>
              <a:defRPr/>
            </a:pPr>
            <a:r>
              <a:rPr lang="en-GB" i="1" kern="0" dirty="0">
                <a:solidFill>
                  <a:srgbClr val="595959"/>
                </a:solidFill>
                <a:latin typeface="Calibri"/>
                <a:ea typeface="Times New Roman"/>
              </a:rPr>
              <a:t>These classes describing meteorological, hydrologic and oceanographic quantity values and nominal property values are derived from the WMO code-tables and governed by </a:t>
            </a:r>
            <a:r>
              <a:rPr lang="en-GB" i="1" kern="0" dirty="0" smtClean="0">
                <a:solidFill>
                  <a:srgbClr val="595959"/>
                </a:solidFill>
                <a:latin typeface="Calibri"/>
                <a:ea typeface="Times New Roman"/>
              </a:rPr>
              <a:t>WMO.</a:t>
            </a:r>
          </a:p>
          <a:p>
            <a:pPr fontAlgn="auto">
              <a:spcBef>
                <a:spcPts val="0"/>
              </a:spcBef>
              <a:spcAft>
                <a:spcPts val="1200"/>
              </a:spcAft>
              <a:defRPr/>
            </a:pPr>
            <a:r>
              <a:rPr lang="en-GB" i="1" kern="0" dirty="0" smtClean="0">
                <a:solidFill>
                  <a:srgbClr val="595959"/>
                </a:solidFill>
                <a:latin typeface="Calibri"/>
                <a:ea typeface="Times New Roman"/>
              </a:rPr>
              <a:t>Currently, Met-basic _ONLY_ includes properties required to support International Air Navigation. In future iterations, it is expected that all terms from WMO TDCF will be included.</a:t>
            </a:r>
            <a:endParaRPr lang="en-GB" i="1" kern="0" dirty="0">
              <a:solidFill>
                <a:srgbClr val="595959"/>
              </a:solidFill>
              <a:latin typeface="Calibri"/>
              <a:ea typeface="Times New Roman"/>
            </a:endParaRPr>
          </a:p>
        </p:txBody>
      </p:sp>
      <p:sp>
        <p:nvSpPr>
          <p:cNvPr id="70" name="Rectangle 69"/>
          <p:cNvSpPr/>
          <p:nvPr/>
        </p:nvSpPr>
        <p:spPr bwMode="auto">
          <a:xfrm>
            <a:off x="3570048" y="3262629"/>
            <a:ext cx="1000957" cy="1457824"/>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3" name="Group 72"/>
          <p:cNvGrpSpPr/>
          <p:nvPr/>
        </p:nvGrpSpPr>
        <p:grpSpPr>
          <a:xfrm>
            <a:off x="3732601" y="3437560"/>
            <a:ext cx="680907" cy="980774"/>
            <a:chOff x="5270111" y="5698833"/>
            <a:chExt cx="680907" cy="980774"/>
          </a:xfrm>
        </p:grpSpPr>
        <p:pic>
          <p:nvPicPr>
            <p:cNvPr id="74"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11" y="5698833"/>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74"/>
            <p:cNvGrpSpPr/>
            <p:nvPr/>
          </p:nvGrpSpPr>
          <p:grpSpPr>
            <a:xfrm>
              <a:off x="5300568" y="6341053"/>
              <a:ext cx="619987" cy="338554"/>
              <a:chOff x="5300570" y="4701937"/>
              <a:chExt cx="619987" cy="338554"/>
            </a:xfrm>
          </p:grpSpPr>
          <p:sp>
            <p:nvSpPr>
              <p:cNvPr id="78" name="Rectangle 77"/>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3" name="Rectangle 82"/>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sp>
        <p:nvSpPr>
          <p:cNvPr id="102" name="Rectangle 101"/>
          <p:cNvSpPr/>
          <p:nvPr/>
        </p:nvSpPr>
        <p:spPr bwMode="auto">
          <a:xfrm>
            <a:off x="175416" y="3262630"/>
            <a:ext cx="3306399" cy="145782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5" name="Group 4"/>
          <p:cNvGrpSpPr/>
          <p:nvPr/>
        </p:nvGrpSpPr>
        <p:grpSpPr>
          <a:xfrm>
            <a:off x="346195" y="3509582"/>
            <a:ext cx="911648" cy="916139"/>
            <a:chOff x="346195" y="3509582"/>
            <a:chExt cx="911648" cy="916139"/>
          </a:xfrm>
        </p:grpSpPr>
        <p:grpSp>
          <p:nvGrpSpPr>
            <p:cNvPr id="84" name="Group 83"/>
            <p:cNvGrpSpPr/>
            <p:nvPr/>
          </p:nvGrpSpPr>
          <p:grpSpPr>
            <a:xfrm>
              <a:off x="346195" y="3509582"/>
              <a:ext cx="911648" cy="916139"/>
              <a:chOff x="915863" y="3183375"/>
              <a:chExt cx="911648" cy="916139"/>
            </a:xfrm>
          </p:grpSpPr>
          <p:sp>
            <p:nvSpPr>
              <p:cNvPr id="88" name="Rectangle 87"/>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sp>
            <p:nvSpPr>
              <p:cNvPr id="94" name="Rectangle 93"/>
              <p:cNvSpPr/>
              <p:nvPr/>
            </p:nvSpPr>
            <p:spPr>
              <a:xfrm>
                <a:off x="915863" y="3760960"/>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METCE</a:t>
                </a:r>
                <a:endParaRPr lang="en-GB" sz="1600" b="1" i="1" kern="0" dirty="0">
                  <a:latin typeface="+mn-lt"/>
                  <a:ea typeface="Times New Roman"/>
                  <a:cs typeface="+mn-cs"/>
                </a:endParaRPr>
              </a:p>
            </p:txBody>
          </p:sp>
        </p:grpSp>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22257" y="3539714"/>
              <a:ext cx="569717" cy="555624"/>
            </a:xfrm>
            <a:prstGeom prst="rect">
              <a:avLst/>
            </a:prstGeom>
            <a:effectLst>
              <a:softEdge rad="31750"/>
            </a:effectLst>
          </p:spPr>
        </p:pic>
      </p:grpSp>
      <p:grpSp>
        <p:nvGrpSpPr>
          <p:cNvPr id="7" name="Group 6"/>
          <p:cNvGrpSpPr/>
          <p:nvPr/>
        </p:nvGrpSpPr>
        <p:grpSpPr>
          <a:xfrm>
            <a:off x="1365986" y="3484152"/>
            <a:ext cx="911648" cy="941569"/>
            <a:chOff x="1365986" y="3484152"/>
            <a:chExt cx="911648" cy="941569"/>
          </a:xfrm>
        </p:grpSpPr>
        <p:sp>
          <p:nvSpPr>
            <p:cNvPr id="96" name="Rectangle 95"/>
            <p:cNvSpPr/>
            <p:nvPr/>
          </p:nvSpPr>
          <p:spPr bwMode="auto">
            <a:xfrm>
              <a:off x="1387673" y="3509582"/>
              <a:ext cx="86266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pic>
          <p:nvPicPr>
            <p:cNvPr id="10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6698" y="3484152"/>
              <a:ext cx="644616" cy="73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Rectangle 98"/>
            <p:cNvSpPr/>
            <p:nvPr/>
          </p:nvSpPr>
          <p:spPr>
            <a:xfrm>
              <a:off x="1365986" y="4087167"/>
              <a:ext cx="911648"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OPM</a:t>
              </a:r>
              <a:endParaRPr lang="en-GB" sz="1600" b="1" i="1" kern="0" dirty="0">
                <a:latin typeface="+mn-lt"/>
                <a:ea typeface="Times New Roman"/>
                <a:cs typeface="+mn-cs"/>
              </a:endParaRPr>
            </a:p>
          </p:txBody>
        </p:sp>
      </p:grpSp>
      <p:grpSp>
        <p:nvGrpSpPr>
          <p:cNvPr id="110" name="Group 109"/>
          <p:cNvGrpSpPr/>
          <p:nvPr/>
        </p:nvGrpSpPr>
        <p:grpSpPr>
          <a:xfrm>
            <a:off x="2386363" y="3513694"/>
            <a:ext cx="911648" cy="904564"/>
            <a:chOff x="346195" y="3509582"/>
            <a:chExt cx="911648" cy="904564"/>
          </a:xfrm>
        </p:grpSpPr>
        <p:grpSp>
          <p:nvGrpSpPr>
            <p:cNvPr id="111" name="Group 110"/>
            <p:cNvGrpSpPr/>
            <p:nvPr/>
          </p:nvGrpSpPr>
          <p:grpSpPr>
            <a:xfrm>
              <a:off x="346195" y="3509582"/>
              <a:ext cx="911648" cy="904564"/>
              <a:chOff x="915863" y="3183375"/>
              <a:chExt cx="911648" cy="904564"/>
            </a:xfrm>
          </p:grpSpPr>
          <p:sp>
            <p:nvSpPr>
              <p:cNvPr id="113" name="Rectangle 112"/>
              <p:cNvSpPr/>
              <p:nvPr/>
            </p:nvSpPr>
            <p:spPr bwMode="auto">
              <a:xfrm>
                <a:off x="937550" y="3183375"/>
                <a:ext cx="864006" cy="904564"/>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algn="r" fontAlgn="auto">
                  <a:spcBef>
                    <a:spcPts val="0"/>
                  </a:spcBef>
                  <a:spcAft>
                    <a:spcPts val="0"/>
                  </a:spcAft>
                  <a:defRPr/>
                </a:pPr>
                <a:endParaRPr lang="en-GB" sz="1600" b="1" i="1" kern="0" dirty="0">
                  <a:solidFill>
                    <a:sysClr val="windowText" lastClr="000000"/>
                  </a:solidFill>
                  <a:latin typeface="Calibri"/>
                  <a:cs typeface="+mn-cs"/>
                </a:endParaRPr>
              </a:p>
            </p:txBody>
          </p:sp>
          <p:sp>
            <p:nvSpPr>
              <p:cNvPr id="114" name="Rectangle 113"/>
              <p:cNvSpPr/>
              <p:nvPr/>
            </p:nvSpPr>
            <p:spPr>
              <a:xfrm>
                <a:off x="915863" y="3760960"/>
                <a:ext cx="911648" cy="276999"/>
              </a:xfrm>
              <a:prstGeom prst="rect">
                <a:avLst/>
              </a:prstGeom>
            </p:spPr>
            <p:txBody>
              <a:bodyPr wrap="square">
                <a:spAutoFit/>
              </a:bodyPr>
              <a:lstStyle/>
              <a:p>
                <a:pPr algn="ctr" fontAlgn="auto">
                  <a:spcBef>
                    <a:spcPts val="0"/>
                  </a:spcBef>
                  <a:spcAft>
                    <a:spcPts val="1200"/>
                  </a:spcAft>
                  <a:defRPr/>
                </a:pPr>
                <a:r>
                  <a:rPr lang="en-GB" sz="1200" b="1" i="1" kern="0" dirty="0" smtClean="0">
                    <a:latin typeface="+mn-lt"/>
                    <a:ea typeface="Times New Roman"/>
                    <a:cs typeface="+mn-cs"/>
                  </a:rPr>
                  <a:t>Met-basic</a:t>
                </a:r>
                <a:endParaRPr lang="en-GB" sz="1200" b="1" i="1" kern="0" dirty="0">
                  <a:latin typeface="+mn-lt"/>
                  <a:ea typeface="Times New Roman"/>
                  <a:cs typeface="+mn-cs"/>
                </a:endParaRPr>
              </a:p>
            </p:txBody>
          </p:sp>
        </p:grpSp>
        <p:pic>
          <p:nvPicPr>
            <p:cNvPr id="112" name="Picture 1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22257" y="3539714"/>
              <a:ext cx="569717" cy="555624"/>
            </a:xfrm>
            <a:prstGeom prst="rect">
              <a:avLst/>
            </a:prstGeom>
            <a:effectLst>
              <a:softEdge rad="31750"/>
            </a:effectLst>
          </p:spPr>
        </p:pic>
      </p:grpSp>
      <p:sp>
        <p:nvSpPr>
          <p:cNvPr id="45" name="Oval 44"/>
          <p:cNvSpPr>
            <a:spLocks noChangeArrowheads="1"/>
          </p:cNvSpPr>
          <p:nvPr/>
        </p:nvSpPr>
        <p:spPr bwMode="auto">
          <a:xfrm>
            <a:off x="2197124" y="3255024"/>
            <a:ext cx="1314602" cy="1410998"/>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Tree>
    <p:extLst>
      <p:ext uri="{BB962C8B-B14F-4D97-AF65-F5344CB8AC3E}">
        <p14:creationId xmlns:p14="http://schemas.microsoft.com/office/powerpoint/2010/main" val="159539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42</a:t>
            </a:fld>
            <a:endParaRPr lang="en-GB"/>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Met-basic package organisation</a:t>
            </a:r>
            <a:endParaRPr lang="en-GB" sz="2400" dirty="0">
              <a:solidFill>
                <a:srgbClr val="000000"/>
              </a:solidFill>
              <a:latin typeface="Arial" pitchFamily="34" charset="0"/>
              <a:ea typeface="ＭＳ Ｐゴシック" pitchFamily="34" charset="-128"/>
            </a:endParaRPr>
          </a:p>
        </p:txBody>
      </p:sp>
      <p:sp>
        <p:nvSpPr>
          <p:cNvPr id="103" name="Rectangle 102"/>
          <p:cNvSpPr/>
          <p:nvPr/>
        </p:nvSpPr>
        <p:spPr>
          <a:xfrm>
            <a:off x="4719918" y="777488"/>
            <a:ext cx="4371805" cy="5601533"/>
          </a:xfrm>
          <a:prstGeom prst="rect">
            <a:avLst/>
          </a:prstGeom>
        </p:spPr>
        <p:txBody>
          <a:bodyPr wrap="square">
            <a:spAutoFit/>
          </a:bodyPr>
          <a:lstStyle/>
          <a:p>
            <a:pPr fontAlgn="auto">
              <a:spcBef>
                <a:spcPts val="0"/>
              </a:spcBef>
              <a:spcAft>
                <a:spcPts val="1200"/>
              </a:spcAft>
              <a:defRPr/>
            </a:pPr>
            <a:r>
              <a:rPr lang="en-GB" i="1" kern="0" dirty="0">
                <a:solidFill>
                  <a:srgbClr val="595959"/>
                </a:solidFill>
                <a:latin typeface="Calibri"/>
                <a:ea typeface="Times New Roman"/>
              </a:rPr>
              <a:t>The physical properties </a:t>
            </a:r>
            <a:r>
              <a:rPr lang="en-GB" i="1" kern="0" dirty="0" smtClean="0">
                <a:solidFill>
                  <a:srgbClr val="595959"/>
                </a:solidFill>
                <a:latin typeface="Calibri"/>
                <a:ea typeface="Times New Roman"/>
              </a:rPr>
              <a:t> defined in Met-basic are </a:t>
            </a:r>
            <a:r>
              <a:rPr lang="en-GB" i="1" kern="0" dirty="0">
                <a:solidFill>
                  <a:srgbClr val="595959"/>
                </a:solidFill>
                <a:latin typeface="Calibri"/>
                <a:ea typeface="Times New Roman"/>
              </a:rPr>
              <a:t>organised according to the scheme used in WMO FM-92 (GRIB): </a:t>
            </a:r>
            <a:endParaRPr lang="en-GB" i="1" kern="0" dirty="0" smtClean="0">
              <a:solidFill>
                <a:srgbClr val="595959"/>
              </a:solidFill>
              <a:latin typeface="Calibri"/>
              <a:ea typeface="Times New Roman"/>
            </a:endParaRPr>
          </a:p>
          <a:p>
            <a:pPr fontAlgn="auto">
              <a:spcBef>
                <a:spcPts val="0"/>
              </a:spcBef>
              <a:spcAft>
                <a:spcPts val="1200"/>
              </a:spcAft>
              <a:defRPr/>
            </a:pPr>
            <a:r>
              <a:rPr lang="en-GB" i="1" kern="0" dirty="0" smtClean="0">
                <a:solidFill>
                  <a:srgbClr val="595959"/>
                </a:solidFill>
                <a:latin typeface="Calibri"/>
                <a:ea typeface="Times New Roman"/>
              </a:rPr>
              <a:t>discipline </a:t>
            </a:r>
            <a:r>
              <a:rPr lang="en-GB" i="1" kern="0" dirty="0">
                <a:solidFill>
                  <a:srgbClr val="595959"/>
                </a:solidFill>
                <a:latin typeface="Calibri"/>
                <a:ea typeface="Times New Roman"/>
              </a:rPr>
              <a:t>| category | </a:t>
            </a:r>
            <a:r>
              <a:rPr lang="en-GB" i="1" kern="0" dirty="0" smtClean="0">
                <a:solidFill>
                  <a:srgbClr val="595959"/>
                </a:solidFill>
                <a:latin typeface="Calibri"/>
                <a:ea typeface="Times New Roman"/>
              </a:rPr>
              <a:t>parameter</a:t>
            </a:r>
            <a:endParaRPr lang="en-GB"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000" i="1" kern="0" dirty="0">
              <a:solidFill>
                <a:srgbClr val="595959"/>
              </a:solidFill>
              <a:latin typeface="Calibri"/>
              <a:ea typeface="Times New Roman"/>
            </a:endParaRPr>
          </a:p>
          <a:p>
            <a:pPr fontAlgn="auto">
              <a:spcBef>
                <a:spcPts val="0"/>
              </a:spcBef>
              <a:spcAft>
                <a:spcPts val="1200"/>
              </a:spcAft>
              <a:defRPr/>
            </a:pPr>
            <a:r>
              <a:rPr lang="en-GB" i="1" kern="0" dirty="0" smtClean="0">
                <a:solidFill>
                  <a:srgbClr val="595959"/>
                </a:solidFill>
                <a:latin typeface="Calibri"/>
                <a:ea typeface="Times New Roman"/>
              </a:rPr>
              <a:t>Met-basic includes an additional “Aeronautical Meteorology” discipline and properties drawn from BUFR (usually relating to code-lists) that have no equivalent in GRIB2 (e.g. sea surface state; BUFR 0 22 061)</a:t>
            </a:r>
            <a:endParaRPr lang="en-GB" i="1" kern="0" dirty="0">
              <a:solidFill>
                <a:srgbClr val="595959"/>
              </a:solidFill>
              <a:latin typeface="Calibri"/>
              <a:ea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51" y="1579585"/>
            <a:ext cx="4271961" cy="497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Freeform 46"/>
          <p:cNvSpPr/>
          <p:nvPr/>
        </p:nvSpPr>
        <p:spPr>
          <a:xfrm>
            <a:off x="1787856" y="2115399"/>
            <a:ext cx="3536921" cy="1082389"/>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Lst>
            <a:ahLst/>
            <a:cxnLst>
              <a:cxn ang="0">
                <a:pos x="connsiteX0" y="connsiteY0"/>
              </a:cxn>
              <a:cxn ang="0">
                <a:pos x="connsiteX1" y="connsiteY1"/>
              </a:cxn>
            </a:cxnLst>
            <a:rect l="l" t="t" r="r" b="b"/>
            <a:pathLst>
              <a:path w="3536921" h="1082389">
                <a:moveTo>
                  <a:pt x="3534771" y="0"/>
                </a:moveTo>
                <a:cubicBezTo>
                  <a:pt x="3612108" y="777922"/>
                  <a:pt x="1587690" y="1173707"/>
                  <a:pt x="0" y="1064526"/>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48" name="Freeform 47"/>
          <p:cNvSpPr/>
          <p:nvPr/>
        </p:nvSpPr>
        <p:spPr>
          <a:xfrm>
            <a:off x="2540757" y="2115399"/>
            <a:ext cx="3799425" cy="2549450"/>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Lst>
            <a:ahLst/>
            <a:cxnLst>
              <a:cxn ang="0">
                <a:pos x="connsiteX0" y="connsiteY0"/>
              </a:cxn>
              <a:cxn ang="0">
                <a:pos x="connsiteX1" y="connsiteY1"/>
              </a:cxn>
            </a:cxnLst>
            <a:rect l="l" t="t" r="r" b="b"/>
            <a:pathLst>
              <a:path w="3799425" h="2549450">
                <a:moveTo>
                  <a:pt x="3794078" y="0"/>
                </a:moveTo>
                <a:cubicBezTo>
                  <a:pt x="3926006" y="1951630"/>
                  <a:pt x="1587690" y="2647665"/>
                  <a:pt x="0" y="2538484"/>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49" name="Freeform 48"/>
          <p:cNvSpPr/>
          <p:nvPr/>
        </p:nvSpPr>
        <p:spPr>
          <a:xfrm>
            <a:off x="2491792" y="2115399"/>
            <a:ext cx="4931769" cy="2954519"/>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 name="connsiteX0" fmla="*/ 4913194 w 4916865"/>
              <a:gd name="connsiteY0" fmla="*/ 0 h 2941745"/>
              <a:gd name="connsiteX1" fmla="*/ 0 w 4916865"/>
              <a:gd name="connsiteY1" fmla="*/ 2934269 h 2941745"/>
              <a:gd name="connsiteX0" fmla="*/ 4913194 w 4931769"/>
              <a:gd name="connsiteY0" fmla="*/ 0 h 2954519"/>
              <a:gd name="connsiteX1" fmla="*/ 0 w 4931769"/>
              <a:gd name="connsiteY1" fmla="*/ 2934269 h 2954519"/>
            </a:gdLst>
            <a:ahLst/>
            <a:cxnLst>
              <a:cxn ang="0">
                <a:pos x="connsiteX0" y="connsiteY0"/>
              </a:cxn>
              <a:cxn ang="0">
                <a:pos x="connsiteX1" y="connsiteY1"/>
              </a:cxn>
            </a:cxnLst>
            <a:rect l="l" t="t" r="r" b="b"/>
            <a:pathLst>
              <a:path w="4931769" h="2954519">
                <a:moveTo>
                  <a:pt x="4913194" y="0"/>
                </a:moveTo>
                <a:cubicBezTo>
                  <a:pt x="5222543" y="2797791"/>
                  <a:pt x="1587690" y="3043450"/>
                  <a:pt x="0" y="2934269"/>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50" name="Freeform 49"/>
          <p:cNvSpPr/>
          <p:nvPr/>
        </p:nvSpPr>
        <p:spPr>
          <a:xfrm>
            <a:off x="3197912" y="6157935"/>
            <a:ext cx="3657600" cy="518893"/>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 name="connsiteX0" fmla="*/ 4913194 w 4916865"/>
              <a:gd name="connsiteY0" fmla="*/ 0 h 2941745"/>
              <a:gd name="connsiteX1" fmla="*/ 0 w 4916865"/>
              <a:gd name="connsiteY1" fmla="*/ 2934269 h 2941745"/>
              <a:gd name="connsiteX0" fmla="*/ 4913194 w 4931769"/>
              <a:gd name="connsiteY0" fmla="*/ 0 h 2954519"/>
              <a:gd name="connsiteX1" fmla="*/ 0 w 4931769"/>
              <a:gd name="connsiteY1" fmla="*/ 2934269 h 2954519"/>
              <a:gd name="connsiteX0" fmla="*/ 4913194 w 4930178"/>
              <a:gd name="connsiteY0" fmla="*/ 0 h 3228068"/>
              <a:gd name="connsiteX1" fmla="*/ 0 w 4930178"/>
              <a:gd name="connsiteY1" fmla="*/ 2934269 h 3228068"/>
              <a:gd name="connsiteX0" fmla="*/ 3903260 w 3925542"/>
              <a:gd name="connsiteY0" fmla="*/ 27295 h 1471896"/>
              <a:gd name="connsiteX1" fmla="*/ 0 w 3925542"/>
              <a:gd name="connsiteY1" fmla="*/ 0 h 1471896"/>
              <a:gd name="connsiteX0" fmla="*/ 3903260 w 3903260"/>
              <a:gd name="connsiteY0" fmla="*/ 27295 h 469757"/>
              <a:gd name="connsiteX1" fmla="*/ 0 w 3903260"/>
              <a:gd name="connsiteY1" fmla="*/ 0 h 469757"/>
              <a:gd name="connsiteX0" fmla="*/ 3657600 w 3657600"/>
              <a:gd name="connsiteY0" fmla="*/ 150125 h 518893"/>
              <a:gd name="connsiteX1" fmla="*/ 0 w 3657600"/>
              <a:gd name="connsiteY1" fmla="*/ 0 h 518893"/>
            </a:gdLst>
            <a:ahLst/>
            <a:cxnLst>
              <a:cxn ang="0">
                <a:pos x="connsiteX0" y="connsiteY0"/>
              </a:cxn>
              <a:cxn ang="0">
                <a:pos x="connsiteX1" y="connsiteY1"/>
              </a:cxn>
            </a:cxnLst>
            <a:rect l="l" t="t" r="r" b="b"/>
            <a:pathLst>
              <a:path w="3657600" h="518893">
                <a:moveTo>
                  <a:pt x="3657600" y="150125"/>
                </a:moveTo>
                <a:cubicBezTo>
                  <a:pt x="3134435" y="477672"/>
                  <a:pt x="1219201" y="846160"/>
                  <a:pt x="0" y="0"/>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grpSp>
        <p:nvGrpSpPr>
          <p:cNvPr id="3" name="Group 2"/>
          <p:cNvGrpSpPr/>
          <p:nvPr/>
        </p:nvGrpSpPr>
        <p:grpSpPr>
          <a:xfrm>
            <a:off x="5526304" y="2958989"/>
            <a:ext cx="3398245" cy="1323784"/>
            <a:chOff x="119052" y="5141474"/>
            <a:chExt cx="3398245" cy="1323784"/>
          </a:xfrm>
        </p:grpSpPr>
        <p:pic>
          <p:nvPicPr>
            <p:cNvPr id="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23443" y="5141474"/>
              <a:ext cx="3393854" cy="1323780"/>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52" name="TextBox 51"/>
            <p:cNvSpPr txBox="1"/>
            <p:nvPr/>
          </p:nvSpPr>
          <p:spPr bwMode="auto">
            <a:xfrm>
              <a:off x="119052" y="5141819"/>
              <a:ext cx="3395330" cy="1323439"/>
            </a:xfrm>
            <a:prstGeom prst="rect">
              <a:avLst/>
            </a:prstGeom>
            <a:noFill/>
          </p:spPr>
          <p:txBody>
            <a:bodyPr wrap="square">
              <a:spAutoFit/>
            </a:bodyPr>
            <a:lstStyle/>
            <a:p>
              <a:pPr algn="ctr">
                <a:defRPr/>
              </a:pPr>
              <a:r>
                <a:rPr lang="en-GB" sz="1600" kern="0" dirty="0" smtClean="0">
                  <a:solidFill>
                    <a:sysClr val="windowText" lastClr="000000"/>
                  </a:solidFill>
                </a:rPr>
                <a:t>Note: model documentation provides a brief description of each property and identifies the source code-table from the WMO No. 306 Manual on Codes</a:t>
              </a:r>
              <a:endParaRPr lang="en-GB" sz="1600" kern="0" dirty="0">
                <a:solidFill>
                  <a:sysClr val="windowText" lastClr="000000"/>
                </a:solidFill>
              </a:endParaRPr>
            </a:p>
          </p:txBody>
        </p:sp>
      </p:grpSp>
    </p:spTree>
    <p:extLst>
      <p:ext uri="{BB962C8B-B14F-4D97-AF65-F5344CB8AC3E}">
        <p14:creationId xmlns:p14="http://schemas.microsoft.com/office/powerpoint/2010/main" val="235391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4719918" y="777488"/>
            <a:ext cx="4371805" cy="5601533"/>
          </a:xfrm>
          <a:prstGeom prst="rect">
            <a:avLst/>
          </a:prstGeom>
        </p:spPr>
        <p:txBody>
          <a:bodyPr wrap="square">
            <a:spAutoFit/>
          </a:bodyPr>
          <a:lstStyle/>
          <a:p>
            <a:pPr fontAlgn="auto">
              <a:spcBef>
                <a:spcPts val="0"/>
              </a:spcBef>
              <a:spcAft>
                <a:spcPts val="1200"/>
              </a:spcAft>
              <a:defRPr/>
            </a:pPr>
            <a:r>
              <a:rPr lang="en-GB" i="1" kern="0" dirty="0">
                <a:solidFill>
                  <a:srgbClr val="595959"/>
                </a:solidFill>
                <a:latin typeface="Calibri"/>
                <a:ea typeface="Times New Roman"/>
              </a:rPr>
              <a:t>The physical properties </a:t>
            </a:r>
            <a:r>
              <a:rPr lang="en-GB" i="1" kern="0" dirty="0" smtClean="0">
                <a:solidFill>
                  <a:srgbClr val="595959"/>
                </a:solidFill>
                <a:latin typeface="Calibri"/>
                <a:ea typeface="Times New Roman"/>
              </a:rPr>
              <a:t> defined in Met-basic are </a:t>
            </a:r>
            <a:r>
              <a:rPr lang="en-GB" i="1" kern="0" dirty="0">
                <a:solidFill>
                  <a:srgbClr val="595959"/>
                </a:solidFill>
                <a:latin typeface="Calibri"/>
                <a:ea typeface="Times New Roman"/>
              </a:rPr>
              <a:t>organised according to the scheme used in WMO FM-92 (GRIB): </a:t>
            </a:r>
            <a:endParaRPr lang="en-GB" i="1" kern="0" dirty="0" smtClean="0">
              <a:solidFill>
                <a:srgbClr val="595959"/>
              </a:solidFill>
              <a:latin typeface="Calibri"/>
              <a:ea typeface="Times New Roman"/>
            </a:endParaRPr>
          </a:p>
          <a:p>
            <a:pPr fontAlgn="auto">
              <a:spcBef>
                <a:spcPts val="0"/>
              </a:spcBef>
              <a:spcAft>
                <a:spcPts val="1200"/>
              </a:spcAft>
              <a:defRPr/>
            </a:pPr>
            <a:r>
              <a:rPr lang="en-GB" i="1" kern="0" dirty="0" smtClean="0">
                <a:solidFill>
                  <a:srgbClr val="595959"/>
                </a:solidFill>
                <a:latin typeface="Calibri"/>
                <a:ea typeface="Times New Roman"/>
              </a:rPr>
              <a:t>discipline </a:t>
            </a:r>
            <a:r>
              <a:rPr lang="en-GB" i="1" kern="0" dirty="0">
                <a:solidFill>
                  <a:srgbClr val="595959"/>
                </a:solidFill>
                <a:latin typeface="Calibri"/>
                <a:ea typeface="Times New Roman"/>
              </a:rPr>
              <a:t>| category | </a:t>
            </a:r>
            <a:r>
              <a:rPr lang="en-GB" i="1" kern="0" dirty="0" smtClean="0">
                <a:solidFill>
                  <a:srgbClr val="595959"/>
                </a:solidFill>
                <a:latin typeface="Calibri"/>
                <a:ea typeface="Times New Roman"/>
              </a:rPr>
              <a:t>parameter</a:t>
            </a:r>
            <a:endParaRPr lang="en-GB"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000" i="1" kern="0" dirty="0">
              <a:solidFill>
                <a:srgbClr val="595959"/>
              </a:solidFill>
              <a:latin typeface="Calibri"/>
              <a:ea typeface="Times New Roman"/>
            </a:endParaRPr>
          </a:p>
          <a:p>
            <a:pPr fontAlgn="auto">
              <a:spcBef>
                <a:spcPts val="0"/>
              </a:spcBef>
              <a:spcAft>
                <a:spcPts val="1200"/>
              </a:spcAft>
              <a:defRPr/>
            </a:pPr>
            <a:r>
              <a:rPr lang="en-GB" i="1" kern="0" dirty="0" smtClean="0">
                <a:solidFill>
                  <a:srgbClr val="595959"/>
                </a:solidFill>
                <a:latin typeface="Calibri"/>
                <a:ea typeface="Times New Roman"/>
              </a:rPr>
              <a:t>Met-basic includes an additional “Aeronautical Meteorology” discipline and properties drawn from BUFR (usually relating to code-lists) that have no equivalent in GRIB2 (e.g. sea surface state; BUFR 0 22 061)</a:t>
            </a:r>
            <a:endParaRPr lang="en-GB" i="1" kern="0" dirty="0">
              <a:solidFill>
                <a:srgbClr val="595959"/>
              </a:solidFill>
              <a:latin typeface="Calibri"/>
              <a:ea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51" y="1579585"/>
            <a:ext cx="4271961" cy="497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Freeform 46"/>
          <p:cNvSpPr/>
          <p:nvPr/>
        </p:nvSpPr>
        <p:spPr>
          <a:xfrm>
            <a:off x="1787856" y="2115399"/>
            <a:ext cx="3536921" cy="1082389"/>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Lst>
            <a:ahLst/>
            <a:cxnLst>
              <a:cxn ang="0">
                <a:pos x="connsiteX0" y="connsiteY0"/>
              </a:cxn>
              <a:cxn ang="0">
                <a:pos x="connsiteX1" y="connsiteY1"/>
              </a:cxn>
            </a:cxnLst>
            <a:rect l="l" t="t" r="r" b="b"/>
            <a:pathLst>
              <a:path w="3536921" h="1082389">
                <a:moveTo>
                  <a:pt x="3534771" y="0"/>
                </a:moveTo>
                <a:cubicBezTo>
                  <a:pt x="3612108" y="777922"/>
                  <a:pt x="1587690" y="1173707"/>
                  <a:pt x="0" y="1064526"/>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48" name="Freeform 47"/>
          <p:cNvSpPr/>
          <p:nvPr/>
        </p:nvSpPr>
        <p:spPr>
          <a:xfrm>
            <a:off x="2540757" y="2115399"/>
            <a:ext cx="3799425" cy="2549450"/>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Lst>
            <a:ahLst/>
            <a:cxnLst>
              <a:cxn ang="0">
                <a:pos x="connsiteX0" y="connsiteY0"/>
              </a:cxn>
              <a:cxn ang="0">
                <a:pos x="connsiteX1" y="connsiteY1"/>
              </a:cxn>
            </a:cxnLst>
            <a:rect l="l" t="t" r="r" b="b"/>
            <a:pathLst>
              <a:path w="3799425" h="2549450">
                <a:moveTo>
                  <a:pt x="3794078" y="0"/>
                </a:moveTo>
                <a:cubicBezTo>
                  <a:pt x="3926006" y="1951630"/>
                  <a:pt x="1587690" y="2647665"/>
                  <a:pt x="0" y="2538484"/>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49" name="Freeform 48"/>
          <p:cNvSpPr/>
          <p:nvPr/>
        </p:nvSpPr>
        <p:spPr>
          <a:xfrm>
            <a:off x="2491792" y="2115399"/>
            <a:ext cx="4931769" cy="2954519"/>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 name="connsiteX0" fmla="*/ 4913194 w 4916865"/>
              <a:gd name="connsiteY0" fmla="*/ 0 h 2941745"/>
              <a:gd name="connsiteX1" fmla="*/ 0 w 4916865"/>
              <a:gd name="connsiteY1" fmla="*/ 2934269 h 2941745"/>
              <a:gd name="connsiteX0" fmla="*/ 4913194 w 4931769"/>
              <a:gd name="connsiteY0" fmla="*/ 0 h 2954519"/>
              <a:gd name="connsiteX1" fmla="*/ 0 w 4931769"/>
              <a:gd name="connsiteY1" fmla="*/ 2934269 h 2954519"/>
            </a:gdLst>
            <a:ahLst/>
            <a:cxnLst>
              <a:cxn ang="0">
                <a:pos x="connsiteX0" y="connsiteY0"/>
              </a:cxn>
              <a:cxn ang="0">
                <a:pos x="connsiteX1" y="connsiteY1"/>
              </a:cxn>
            </a:cxnLst>
            <a:rect l="l" t="t" r="r" b="b"/>
            <a:pathLst>
              <a:path w="4931769" h="2954519">
                <a:moveTo>
                  <a:pt x="4913194" y="0"/>
                </a:moveTo>
                <a:cubicBezTo>
                  <a:pt x="5222543" y="2797791"/>
                  <a:pt x="1587690" y="3043450"/>
                  <a:pt x="0" y="2934269"/>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50" name="Freeform 49"/>
          <p:cNvSpPr/>
          <p:nvPr/>
        </p:nvSpPr>
        <p:spPr>
          <a:xfrm>
            <a:off x="3197912" y="6157935"/>
            <a:ext cx="3657600" cy="518893"/>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 name="connsiteX0" fmla="*/ 4913194 w 4916865"/>
              <a:gd name="connsiteY0" fmla="*/ 0 h 2941745"/>
              <a:gd name="connsiteX1" fmla="*/ 0 w 4916865"/>
              <a:gd name="connsiteY1" fmla="*/ 2934269 h 2941745"/>
              <a:gd name="connsiteX0" fmla="*/ 4913194 w 4931769"/>
              <a:gd name="connsiteY0" fmla="*/ 0 h 2954519"/>
              <a:gd name="connsiteX1" fmla="*/ 0 w 4931769"/>
              <a:gd name="connsiteY1" fmla="*/ 2934269 h 2954519"/>
              <a:gd name="connsiteX0" fmla="*/ 4913194 w 4930178"/>
              <a:gd name="connsiteY0" fmla="*/ 0 h 3228068"/>
              <a:gd name="connsiteX1" fmla="*/ 0 w 4930178"/>
              <a:gd name="connsiteY1" fmla="*/ 2934269 h 3228068"/>
              <a:gd name="connsiteX0" fmla="*/ 3903260 w 3925542"/>
              <a:gd name="connsiteY0" fmla="*/ 27295 h 1471896"/>
              <a:gd name="connsiteX1" fmla="*/ 0 w 3925542"/>
              <a:gd name="connsiteY1" fmla="*/ 0 h 1471896"/>
              <a:gd name="connsiteX0" fmla="*/ 3903260 w 3903260"/>
              <a:gd name="connsiteY0" fmla="*/ 27295 h 469757"/>
              <a:gd name="connsiteX1" fmla="*/ 0 w 3903260"/>
              <a:gd name="connsiteY1" fmla="*/ 0 h 469757"/>
              <a:gd name="connsiteX0" fmla="*/ 3657600 w 3657600"/>
              <a:gd name="connsiteY0" fmla="*/ 150125 h 518893"/>
              <a:gd name="connsiteX1" fmla="*/ 0 w 3657600"/>
              <a:gd name="connsiteY1" fmla="*/ 0 h 518893"/>
            </a:gdLst>
            <a:ahLst/>
            <a:cxnLst>
              <a:cxn ang="0">
                <a:pos x="connsiteX0" y="connsiteY0"/>
              </a:cxn>
              <a:cxn ang="0">
                <a:pos x="connsiteX1" y="connsiteY1"/>
              </a:cxn>
            </a:cxnLst>
            <a:rect l="l" t="t" r="r" b="b"/>
            <a:pathLst>
              <a:path w="3657600" h="518893">
                <a:moveTo>
                  <a:pt x="3657600" y="150125"/>
                </a:moveTo>
                <a:cubicBezTo>
                  <a:pt x="3134435" y="477672"/>
                  <a:pt x="1219201" y="846160"/>
                  <a:pt x="0" y="0"/>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grpSp>
        <p:nvGrpSpPr>
          <p:cNvPr id="3" name="Group 2"/>
          <p:cNvGrpSpPr/>
          <p:nvPr/>
        </p:nvGrpSpPr>
        <p:grpSpPr>
          <a:xfrm>
            <a:off x="5526304" y="2958989"/>
            <a:ext cx="3398245" cy="1323784"/>
            <a:chOff x="119052" y="5141474"/>
            <a:chExt cx="3398245" cy="1323784"/>
          </a:xfrm>
        </p:grpSpPr>
        <p:pic>
          <p:nvPicPr>
            <p:cNvPr id="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23443" y="5141474"/>
              <a:ext cx="3393854" cy="1323780"/>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52" name="TextBox 51"/>
            <p:cNvSpPr txBox="1"/>
            <p:nvPr/>
          </p:nvSpPr>
          <p:spPr bwMode="auto">
            <a:xfrm>
              <a:off x="119052" y="5141819"/>
              <a:ext cx="3395330" cy="1323439"/>
            </a:xfrm>
            <a:prstGeom prst="rect">
              <a:avLst/>
            </a:prstGeom>
            <a:noFill/>
          </p:spPr>
          <p:txBody>
            <a:bodyPr wrap="square">
              <a:spAutoFit/>
            </a:bodyPr>
            <a:lstStyle/>
            <a:p>
              <a:pPr algn="ctr">
                <a:defRPr/>
              </a:pPr>
              <a:r>
                <a:rPr lang="en-GB" sz="1600" kern="0" dirty="0" smtClean="0">
                  <a:solidFill>
                    <a:sysClr val="windowText" lastClr="000000"/>
                  </a:solidFill>
                </a:rPr>
                <a:t>Note: model documentation provides a brief description of each property and identifies the source code-table from the WMO No. 306 Manual on Codes</a:t>
              </a:r>
              <a:endParaRPr lang="en-GB" sz="1600" kern="0" dirty="0">
                <a:solidFill>
                  <a:sysClr val="windowText" lastClr="000000"/>
                </a:solidFill>
              </a:endParaRPr>
            </a:p>
          </p:txBody>
        </p:sp>
      </p:grpSp>
      <p:sp>
        <p:nvSpPr>
          <p:cNvPr id="13" name="Rectangle 12"/>
          <p:cNvSpPr/>
          <p:nvPr/>
        </p:nvSpPr>
        <p:spPr>
          <a:xfrm>
            <a:off x="0" y="0"/>
            <a:ext cx="9144000" cy="691007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6837"/>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Aside: </a:t>
            </a:r>
            <a:r>
              <a:rPr lang="en-GB" sz="2000" dirty="0" smtClean="0">
                <a:solidFill>
                  <a:srgbClr val="000000"/>
                </a:solidFill>
                <a:latin typeface="Arial" pitchFamily="34" charset="0"/>
                <a:ea typeface="ＭＳ Ｐゴシック" pitchFamily="34" charset="-128"/>
              </a:rPr>
              <a:t>specialisation of Measure (from ISO 19103) </a:t>
            </a:r>
            <a:r>
              <a:rPr lang="en-GB" sz="2000" dirty="0">
                <a:solidFill>
                  <a:srgbClr val="000000"/>
                </a:solidFill>
                <a:latin typeface="Arial" pitchFamily="34" charset="0"/>
                <a:ea typeface="ＭＳ Ｐゴシック" pitchFamily="34" charset="-128"/>
              </a:rPr>
              <a:t>– </a:t>
            </a:r>
            <a:endParaRPr lang="en-GB" sz="2000" dirty="0" smtClean="0">
              <a:solidFill>
                <a:srgbClr val="000000"/>
              </a:solidFill>
              <a:latin typeface="Arial" pitchFamily="34" charset="0"/>
              <a:ea typeface="ＭＳ Ｐゴシック" pitchFamily="34" charset="-128"/>
            </a:endParaRPr>
          </a:p>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	</a:t>
            </a:r>
            <a:r>
              <a:rPr lang="en-GB" sz="2000" dirty="0" smtClean="0">
                <a:solidFill>
                  <a:srgbClr val="000000"/>
                </a:solidFill>
                <a:latin typeface="Arial" pitchFamily="34" charset="0"/>
                <a:ea typeface="ＭＳ Ｐゴシック" pitchFamily="34" charset="-128"/>
              </a:rPr>
              <a:t>GML </a:t>
            </a:r>
            <a:r>
              <a:rPr lang="en-GB" sz="2000" dirty="0">
                <a:solidFill>
                  <a:srgbClr val="000000"/>
                </a:solidFill>
                <a:latin typeface="Arial" pitchFamily="34" charset="0"/>
                <a:ea typeface="ＭＳ Ｐゴシック" pitchFamily="34" charset="-128"/>
              </a:rPr>
              <a:t>encoding extension</a:t>
            </a:r>
          </a:p>
        </p:txBody>
      </p:sp>
      <p:grpSp>
        <p:nvGrpSpPr>
          <p:cNvPr id="15" name="Group 14"/>
          <p:cNvGrpSpPr/>
          <p:nvPr/>
        </p:nvGrpSpPr>
        <p:grpSpPr>
          <a:xfrm>
            <a:off x="407768" y="1917614"/>
            <a:ext cx="2002486" cy="1197358"/>
            <a:chOff x="153768" y="2556223"/>
            <a:chExt cx="1592737" cy="1197358"/>
          </a:xfrm>
        </p:grpSpPr>
        <p:grpSp>
          <p:nvGrpSpPr>
            <p:cNvPr id="16" name="Group 15"/>
            <p:cNvGrpSpPr/>
            <p:nvPr/>
          </p:nvGrpSpPr>
          <p:grpSpPr>
            <a:xfrm>
              <a:off x="153768" y="2556223"/>
              <a:ext cx="1592737" cy="1197358"/>
              <a:chOff x="228566" y="4148772"/>
              <a:chExt cx="1835589" cy="1197358"/>
            </a:xfrm>
          </p:grpSpPr>
          <p:sp>
            <p:nvSpPr>
              <p:cNvPr id="20" name="Rectangle 19"/>
              <p:cNvSpPr/>
              <p:nvPr/>
            </p:nvSpPr>
            <p:spPr bwMode="auto">
              <a:xfrm>
                <a:off x="228567" y="4325997"/>
                <a:ext cx="1835588" cy="102013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21" name="Rectangle 20"/>
              <p:cNvSpPr/>
              <p:nvPr/>
            </p:nvSpPr>
            <p:spPr bwMode="auto">
              <a:xfrm>
                <a:off x="228566" y="4148772"/>
                <a:ext cx="1212375"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ISO 19103 Basic types</a:t>
                </a:r>
                <a:endParaRPr lang="en-GB" sz="1000" kern="0" dirty="0">
                  <a:solidFill>
                    <a:sysClr val="windowText" lastClr="000000"/>
                  </a:solidFill>
                </a:endParaRPr>
              </a:p>
            </p:txBody>
          </p:sp>
        </p:grpSp>
        <p:grpSp>
          <p:nvGrpSpPr>
            <p:cNvPr id="17" name="Group 16"/>
            <p:cNvGrpSpPr/>
            <p:nvPr/>
          </p:nvGrpSpPr>
          <p:grpSpPr>
            <a:xfrm>
              <a:off x="280799" y="2959395"/>
              <a:ext cx="924939" cy="595513"/>
              <a:chOff x="3699038" y="2224419"/>
              <a:chExt cx="457611" cy="595513"/>
            </a:xfrm>
          </p:grpSpPr>
          <p:sp>
            <p:nvSpPr>
              <p:cNvPr id="18" name="Rectangle 17"/>
              <p:cNvSpPr/>
              <p:nvPr/>
            </p:nvSpPr>
            <p:spPr bwMode="auto">
              <a:xfrm>
                <a:off x="3699038" y="2224419"/>
                <a:ext cx="457611" cy="595513"/>
              </a:xfrm>
              <a:prstGeom prst="rect">
                <a:avLst/>
              </a:prstGeom>
              <a:solidFill>
                <a:schemeClr val="bg1"/>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smtClean="0">
                    <a:solidFill>
                      <a:sysClr val="windowText" lastClr="000000"/>
                    </a:solidFill>
                  </a:rPr>
                  <a:t>Measure</a:t>
                </a:r>
                <a:endParaRPr lang="en-GB" sz="1000" kern="0" dirty="0">
                  <a:solidFill>
                    <a:sysClr val="windowText" lastClr="000000"/>
                  </a:solidFill>
                </a:endParaRPr>
              </a:p>
            </p:txBody>
          </p:sp>
          <p:sp>
            <p:nvSpPr>
              <p:cNvPr id="19" name="Rectangle 18"/>
              <p:cNvSpPr/>
              <p:nvPr/>
            </p:nvSpPr>
            <p:spPr bwMode="auto">
              <a:xfrm>
                <a:off x="3699040" y="2455016"/>
                <a:ext cx="457609" cy="276629"/>
              </a:xfrm>
              <a:prstGeom prst="rect">
                <a:avLst/>
              </a:prstGeom>
              <a:noFill/>
              <a:ln w="9525" cap="flat" cmpd="sng" algn="ctr">
                <a:solidFill>
                  <a:sysClr val="windowText" lastClr="000000"/>
                </a:solidFill>
                <a:prstDash val="solid"/>
              </a:ln>
              <a:effectLst/>
            </p:spPr>
            <p:txBody>
              <a:bodyPr anchor="ctr" anchorCtr="0"/>
              <a:lstStyle/>
              <a:p>
                <a:pPr>
                  <a:defRPr/>
                </a:pPr>
                <a:r>
                  <a:rPr lang="en-GB" sz="1000" kern="0" dirty="0" smtClean="0">
                    <a:solidFill>
                      <a:schemeClr val="accent2"/>
                    </a:solidFill>
                  </a:rPr>
                  <a:t>+ value : Number</a:t>
                </a:r>
                <a:endParaRPr lang="en-GB" sz="1000" kern="0" dirty="0">
                  <a:solidFill>
                    <a:schemeClr val="accent2"/>
                  </a:solidFill>
                </a:endParaRPr>
              </a:p>
            </p:txBody>
          </p:sp>
        </p:grpSp>
      </p:grpSp>
      <p:grpSp>
        <p:nvGrpSpPr>
          <p:cNvPr id="22" name="Group 21"/>
          <p:cNvGrpSpPr/>
          <p:nvPr/>
        </p:nvGrpSpPr>
        <p:grpSpPr>
          <a:xfrm>
            <a:off x="153768" y="4658174"/>
            <a:ext cx="4804549" cy="1459171"/>
            <a:chOff x="153768" y="3993924"/>
            <a:chExt cx="4804549" cy="1459171"/>
          </a:xfrm>
        </p:grpSpPr>
        <p:grpSp>
          <p:nvGrpSpPr>
            <p:cNvPr id="23" name="Group 22"/>
            <p:cNvGrpSpPr/>
            <p:nvPr/>
          </p:nvGrpSpPr>
          <p:grpSpPr>
            <a:xfrm>
              <a:off x="153768" y="3993924"/>
              <a:ext cx="4804549" cy="1459171"/>
              <a:chOff x="119052" y="5136200"/>
              <a:chExt cx="2321833" cy="1459171"/>
            </a:xfrm>
          </p:grpSpPr>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23294" y="5136200"/>
                <a:ext cx="2317591" cy="1459171"/>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26" name="TextBox 25"/>
              <p:cNvSpPr txBox="1"/>
              <p:nvPr/>
            </p:nvSpPr>
            <p:spPr bwMode="auto">
              <a:xfrm>
                <a:off x="119052" y="5141819"/>
                <a:ext cx="2081990" cy="1323439"/>
              </a:xfrm>
              <a:prstGeom prst="rect">
                <a:avLst/>
              </a:prstGeom>
              <a:noFill/>
            </p:spPr>
            <p:txBody>
              <a:bodyPr wrap="square">
                <a:spAutoFit/>
              </a:bodyPr>
              <a:lstStyle/>
              <a:p>
                <a:pPr>
                  <a:defRPr/>
                </a:pPr>
                <a:r>
                  <a:rPr lang="en-GB" sz="1600" dirty="0" smtClean="0">
                    <a:solidFill>
                      <a:srgbClr val="002060"/>
                    </a:solidFill>
                  </a:rPr>
                  <a:t>   </a:t>
                </a:r>
                <a:r>
                  <a:rPr lang="en-GB" sz="1600" dirty="0">
                    <a:solidFill>
                      <a:srgbClr val="002060"/>
                    </a:solidFill>
                  </a:rPr>
                  <a:t>&lt;</a:t>
                </a:r>
                <a:r>
                  <a:rPr lang="en-GB" sz="1600" dirty="0" err="1">
                    <a:solidFill>
                      <a:srgbClr val="002060"/>
                    </a:solidFill>
                  </a:rPr>
                  <a:t>complexType</a:t>
                </a:r>
                <a:r>
                  <a:rPr lang="en-GB" sz="1600" dirty="0">
                    <a:solidFill>
                      <a:srgbClr val="002060"/>
                    </a:solidFill>
                  </a:rPr>
                  <a:t> </a:t>
                </a:r>
                <a:r>
                  <a:rPr lang="en-GB" sz="1600" dirty="0">
                    <a:solidFill>
                      <a:schemeClr val="accent6">
                        <a:lumMod val="75000"/>
                      </a:schemeClr>
                    </a:solidFill>
                  </a:rPr>
                  <a:t>name=</a:t>
                </a:r>
                <a:r>
                  <a:rPr lang="en-GB" sz="1600" dirty="0">
                    <a:solidFill>
                      <a:srgbClr val="542A00"/>
                    </a:solidFill>
                  </a:rPr>
                  <a:t>"</a:t>
                </a:r>
                <a:r>
                  <a:rPr lang="en-GB" sz="1600" dirty="0" err="1">
                    <a:solidFill>
                      <a:srgbClr val="542A00"/>
                    </a:solidFill>
                  </a:rPr>
                  <a:t>AirTemperatureType</a:t>
                </a:r>
                <a:r>
                  <a:rPr lang="en-GB" sz="1600" dirty="0">
                    <a:solidFill>
                      <a:srgbClr val="542A00"/>
                    </a:solidFill>
                  </a:rPr>
                  <a:t>"</a:t>
                </a:r>
                <a:r>
                  <a:rPr lang="en-GB" sz="1600" dirty="0">
                    <a:solidFill>
                      <a:srgbClr val="002060"/>
                    </a:solidFill>
                  </a:rPr>
                  <a:t>&gt;</a:t>
                </a:r>
              </a:p>
              <a:p>
                <a:pPr>
                  <a:defRPr/>
                </a:pPr>
                <a:r>
                  <a:rPr lang="en-GB" sz="1600" dirty="0">
                    <a:solidFill>
                      <a:srgbClr val="002060"/>
                    </a:solidFill>
                  </a:rPr>
                  <a:t>      &lt;</a:t>
                </a:r>
                <a:r>
                  <a:rPr lang="en-GB" sz="1600" dirty="0" err="1">
                    <a:solidFill>
                      <a:srgbClr val="002060"/>
                    </a:solidFill>
                  </a:rPr>
                  <a:t>simpleContent</a:t>
                </a:r>
                <a:r>
                  <a:rPr lang="en-GB" sz="1600" dirty="0">
                    <a:solidFill>
                      <a:srgbClr val="002060"/>
                    </a:solidFill>
                  </a:rPr>
                  <a:t>&gt;</a:t>
                </a:r>
              </a:p>
              <a:p>
                <a:pPr>
                  <a:defRPr/>
                </a:pPr>
                <a:r>
                  <a:rPr lang="en-GB" sz="1600" dirty="0">
                    <a:solidFill>
                      <a:srgbClr val="002060"/>
                    </a:solidFill>
                  </a:rPr>
                  <a:t>         &lt;extension </a:t>
                </a:r>
                <a:r>
                  <a:rPr lang="en-GB" sz="1600" dirty="0">
                    <a:solidFill>
                      <a:schemeClr val="accent6">
                        <a:lumMod val="75000"/>
                      </a:schemeClr>
                    </a:solidFill>
                  </a:rPr>
                  <a:t>base=</a:t>
                </a:r>
                <a:r>
                  <a:rPr lang="en-GB" sz="1600" dirty="0">
                    <a:solidFill>
                      <a:srgbClr val="542A00"/>
                    </a:solidFill>
                  </a:rPr>
                  <a:t>"</a:t>
                </a:r>
                <a:r>
                  <a:rPr lang="en-GB" sz="1600" dirty="0" err="1">
                    <a:solidFill>
                      <a:srgbClr val="542A00"/>
                    </a:solidFill>
                  </a:rPr>
                  <a:t>gml:MeasureType</a:t>
                </a:r>
                <a:r>
                  <a:rPr lang="en-GB" sz="1600" dirty="0">
                    <a:solidFill>
                      <a:srgbClr val="542A00"/>
                    </a:solidFill>
                  </a:rPr>
                  <a:t>"</a:t>
                </a:r>
                <a:r>
                  <a:rPr lang="en-GB" sz="1600" dirty="0">
                    <a:solidFill>
                      <a:srgbClr val="002060"/>
                    </a:solidFill>
                  </a:rPr>
                  <a:t>/&gt;</a:t>
                </a:r>
              </a:p>
              <a:p>
                <a:pPr>
                  <a:defRPr/>
                </a:pPr>
                <a:r>
                  <a:rPr lang="en-GB" sz="1600" dirty="0">
                    <a:solidFill>
                      <a:srgbClr val="002060"/>
                    </a:solidFill>
                  </a:rPr>
                  <a:t>      &lt;/</a:t>
                </a:r>
                <a:r>
                  <a:rPr lang="en-GB" sz="1600" dirty="0" err="1">
                    <a:solidFill>
                      <a:srgbClr val="002060"/>
                    </a:solidFill>
                  </a:rPr>
                  <a:t>simpleContent</a:t>
                </a:r>
                <a:r>
                  <a:rPr lang="en-GB" sz="1600" dirty="0">
                    <a:solidFill>
                      <a:srgbClr val="002060"/>
                    </a:solidFill>
                  </a:rPr>
                  <a:t>&gt;</a:t>
                </a:r>
              </a:p>
              <a:p>
                <a:pPr>
                  <a:defRPr/>
                </a:pPr>
                <a:r>
                  <a:rPr lang="en-GB" sz="1600" dirty="0">
                    <a:solidFill>
                      <a:srgbClr val="002060"/>
                    </a:solidFill>
                  </a:rPr>
                  <a:t>   &lt;/</a:t>
                </a:r>
                <a:r>
                  <a:rPr lang="en-GB" sz="1600" dirty="0" err="1">
                    <a:solidFill>
                      <a:srgbClr val="002060"/>
                    </a:solidFill>
                  </a:rPr>
                  <a:t>complexType</a:t>
                </a:r>
                <a:r>
                  <a:rPr lang="en-GB" sz="1600" dirty="0" smtClean="0">
                    <a:solidFill>
                      <a:srgbClr val="002060"/>
                    </a:solidFill>
                  </a:rPr>
                  <a:t>&gt;</a:t>
                </a:r>
                <a:endParaRPr lang="en-GB" sz="1600" kern="0" dirty="0" smtClean="0">
                  <a:solidFill>
                    <a:srgbClr val="002060"/>
                  </a:solidFill>
                </a:endParaRPr>
              </a:p>
            </p:txBody>
          </p:sp>
        </p:grpSp>
        <p:pic>
          <p:nvPicPr>
            <p:cNvPr id="24" name="Picture 2" descr="http://findicons.com/files/icons/1915/xml_docs/128/xs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1546" y="4064145"/>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31"/>
          <p:cNvSpPr/>
          <p:nvPr/>
        </p:nvSpPr>
        <p:spPr>
          <a:xfrm>
            <a:off x="5232401" y="1832050"/>
            <a:ext cx="3909620" cy="3477875"/>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Quantity-value classes from WMO </a:t>
            </a:r>
            <a:r>
              <a:rPr lang="en-GB" sz="2000" b="1" i="1" kern="0" dirty="0">
                <a:solidFill>
                  <a:srgbClr val="595959"/>
                </a:solidFill>
                <a:latin typeface="Calibri"/>
                <a:ea typeface="Times New Roman"/>
              </a:rPr>
              <a:t>Met-basic </a:t>
            </a:r>
            <a:r>
              <a:rPr lang="en-GB" sz="2000" b="1" i="1" kern="0" dirty="0" smtClean="0">
                <a:solidFill>
                  <a:srgbClr val="595959"/>
                </a:solidFill>
                <a:latin typeface="Calibri"/>
                <a:ea typeface="Times New Roman"/>
              </a:rPr>
              <a:t>specialise Measure (or sub-types thereof) from ISO 19103.</a:t>
            </a:r>
          </a:p>
          <a:p>
            <a:pPr fontAlgn="auto">
              <a:spcBef>
                <a:spcPts val="0"/>
              </a:spcBef>
              <a:spcAft>
                <a:spcPts val="1200"/>
              </a:spcAft>
              <a:defRPr/>
            </a:pPr>
            <a:r>
              <a:rPr lang="en-GB" sz="2000" b="1" i="1" kern="0" dirty="0" smtClean="0">
                <a:solidFill>
                  <a:srgbClr val="595959"/>
                </a:solidFill>
                <a:latin typeface="Calibri"/>
                <a:ea typeface="Times New Roman"/>
              </a:rPr>
              <a:t>However, the rules for Application Schema prohibit specialisation of classes from ISO 19103.</a:t>
            </a:r>
          </a:p>
          <a:p>
            <a:pPr fontAlgn="auto">
              <a:spcBef>
                <a:spcPts val="0"/>
              </a:spcBef>
              <a:spcAft>
                <a:spcPts val="1200"/>
              </a:spcAft>
              <a:defRPr/>
            </a:pPr>
            <a:r>
              <a:rPr lang="en-GB" sz="2000" b="1" i="1" kern="0" dirty="0" smtClean="0">
                <a:solidFill>
                  <a:srgbClr val="595959"/>
                </a:solidFill>
                <a:latin typeface="Calibri"/>
                <a:ea typeface="Times New Roman"/>
              </a:rPr>
              <a:t>Therefore WMO Met-basic is an _EXTENSION_ to standard GML; it is _NOT_ specified as an Application Schema itself.</a:t>
            </a:r>
          </a:p>
        </p:txBody>
      </p:sp>
      <p:grpSp>
        <p:nvGrpSpPr>
          <p:cNvPr id="33" name="Group 32"/>
          <p:cNvGrpSpPr/>
          <p:nvPr/>
        </p:nvGrpSpPr>
        <p:grpSpPr>
          <a:xfrm>
            <a:off x="2581007" y="2919270"/>
            <a:ext cx="2002486" cy="1197358"/>
            <a:chOff x="153768" y="2556223"/>
            <a:chExt cx="1592737" cy="1197358"/>
          </a:xfrm>
        </p:grpSpPr>
        <p:grpSp>
          <p:nvGrpSpPr>
            <p:cNvPr id="34" name="Group 33"/>
            <p:cNvGrpSpPr/>
            <p:nvPr/>
          </p:nvGrpSpPr>
          <p:grpSpPr>
            <a:xfrm>
              <a:off x="153768" y="2556223"/>
              <a:ext cx="1592737" cy="1197358"/>
              <a:chOff x="228566" y="4148772"/>
              <a:chExt cx="1835589" cy="1197358"/>
            </a:xfrm>
          </p:grpSpPr>
          <p:sp>
            <p:nvSpPr>
              <p:cNvPr id="38" name="Rectangle 37"/>
              <p:cNvSpPr/>
              <p:nvPr/>
            </p:nvSpPr>
            <p:spPr bwMode="auto">
              <a:xfrm>
                <a:off x="228567" y="4325997"/>
                <a:ext cx="1835588" cy="102013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39" name="Rectangle 38"/>
              <p:cNvSpPr/>
              <p:nvPr/>
            </p:nvSpPr>
            <p:spPr bwMode="auto">
              <a:xfrm>
                <a:off x="228566" y="4148772"/>
                <a:ext cx="1212375"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WMO Met-basic</a:t>
                </a:r>
                <a:endParaRPr lang="en-GB" sz="1000" kern="0" dirty="0">
                  <a:solidFill>
                    <a:sysClr val="windowText" lastClr="000000"/>
                  </a:solidFill>
                </a:endParaRPr>
              </a:p>
            </p:txBody>
          </p:sp>
        </p:grpSp>
        <p:grpSp>
          <p:nvGrpSpPr>
            <p:cNvPr id="35" name="Group 34"/>
            <p:cNvGrpSpPr/>
            <p:nvPr/>
          </p:nvGrpSpPr>
          <p:grpSpPr>
            <a:xfrm>
              <a:off x="280803" y="2959395"/>
              <a:ext cx="1309148" cy="595513"/>
              <a:chOff x="3699038" y="2224419"/>
              <a:chExt cx="647697" cy="595513"/>
            </a:xfrm>
          </p:grpSpPr>
          <p:sp>
            <p:nvSpPr>
              <p:cNvPr id="36" name="Rectangle 35"/>
              <p:cNvSpPr/>
              <p:nvPr/>
            </p:nvSpPr>
            <p:spPr bwMode="auto">
              <a:xfrm>
                <a:off x="3699038" y="2224419"/>
                <a:ext cx="647697" cy="595513"/>
              </a:xfrm>
              <a:prstGeom prst="rect">
                <a:avLst/>
              </a:prstGeom>
              <a:solidFill>
                <a:schemeClr val="bg1"/>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err="1" smtClean="0">
                    <a:solidFill>
                      <a:sysClr val="windowText" lastClr="000000"/>
                    </a:solidFill>
                  </a:rPr>
                  <a:t>AirTemperature</a:t>
                </a:r>
                <a:endParaRPr lang="en-GB" sz="1000" kern="0" dirty="0">
                  <a:solidFill>
                    <a:sysClr val="windowText" lastClr="000000"/>
                  </a:solidFill>
                </a:endParaRPr>
              </a:p>
            </p:txBody>
          </p:sp>
          <p:sp>
            <p:nvSpPr>
              <p:cNvPr id="37" name="Rectangle 36"/>
              <p:cNvSpPr/>
              <p:nvPr/>
            </p:nvSpPr>
            <p:spPr bwMode="auto">
              <a:xfrm>
                <a:off x="3699040" y="2455016"/>
                <a:ext cx="647695" cy="276629"/>
              </a:xfrm>
              <a:prstGeom prst="rect">
                <a:avLst/>
              </a:prstGeom>
              <a:noFill/>
              <a:ln w="9525" cap="flat" cmpd="sng" algn="ctr">
                <a:solidFill>
                  <a:sysClr val="windowText" lastClr="000000"/>
                </a:solidFill>
                <a:prstDash val="solid"/>
              </a:ln>
              <a:effectLst/>
            </p:spPr>
            <p:txBody>
              <a:bodyPr anchor="ctr" anchorCtr="0"/>
              <a:lstStyle/>
              <a:p>
                <a:pPr>
                  <a:defRPr/>
                </a:pPr>
                <a:r>
                  <a:rPr lang="en-GB" sz="1000" kern="0" dirty="0" smtClean="0">
                    <a:solidFill>
                      <a:schemeClr val="accent2"/>
                    </a:solidFill>
                  </a:rPr>
                  <a:t>+ </a:t>
                </a:r>
                <a:r>
                  <a:rPr lang="en-GB" sz="1000" kern="0" dirty="0" err="1" smtClean="0">
                    <a:solidFill>
                      <a:schemeClr val="accent2"/>
                    </a:solidFill>
                  </a:rPr>
                  <a:t>uom</a:t>
                </a:r>
                <a:r>
                  <a:rPr lang="en-GB" sz="1000" kern="0" dirty="0" smtClean="0">
                    <a:solidFill>
                      <a:schemeClr val="accent2"/>
                    </a:solidFill>
                  </a:rPr>
                  <a:t> : </a:t>
                </a:r>
                <a:r>
                  <a:rPr lang="en-GB" sz="1000" kern="0" dirty="0" err="1" smtClean="0">
                    <a:solidFill>
                      <a:schemeClr val="accent2"/>
                    </a:solidFill>
                  </a:rPr>
                  <a:t>UomTemperature</a:t>
                </a:r>
                <a:endParaRPr lang="en-GB" sz="1000" kern="0" dirty="0">
                  <a:solidFill>
                    <a:schemeClr val="accent2"/>
                  </a:solidFill>
                </a:endParaRPr>
              </a:p>
            </p:txBody>
          </p:sp>
        </p:grpSp>
      </p:grpSp>
      <p:grpSp>
        <p:nvGrpSpPr>
          <p:cNvPr id="40" name="Group 39"/>
          <p:cNvGrpSpPr/>
          <p:nvPr/>
        </p:nvGrpSpPr>
        <p:grpSpPr>
          <a:xfrm>
            <a:off x="1044360" y="2911982"/>
            <a:ext cx="214523" cy="708217"/>
            <a:chOff x="2733865" y="4775318"/>
            <a:chExt cx="214523" cy="708217"/>
          </a:xfrm>
        </p:grpSpPr>
        <p:sp>
          <p:nvSpPr>
            <p:cNvPr id="41" name="Isosceles Triangle 40"/>
            <p:cNvSpPr/>
            <p:nvPr/>
          </p:nvSpPr>
          <p:spPr>
            <a:xfrm>
              <a:off x="2733865" y="4775318"/>
              <a:ext cx="214523" cy="25717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900">
                <a:solidFill>
                  <a:prstClr val="black"/>
                </a:solidFill>
              </a:endParaRPr>
            </a:p>
          </p:txBody>
        </p:sp>
        <p:cxnSp>
          <p:nvCxnSpPr>
            <p:cNvPr id="42" name="Straight Connector 41"/>
            <p:cNvCxnSpPr>
              <a:stCxn id="41" idx="3"/>
            </p:cNvCxnSpPr>
            <p:nvPr/>
          </p:nvCxnSpPr>
          <p:spPr>
            <a:xfrm flipH="1">
              <a:off x="2838431" y="5032493"/>
              <a:ext cx="2696" cy="45104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a:stCxn id="36" idx="1"/>
          </p:cNvCxnSpPr>
          <p:nvPr/>
        </p:nvCxnSpPr>
        <p:spPr>
          <a:xfrm flipH="1">
            <a:off x="1151622" y="3620199"/>
            <a:ext cx="1589101"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43</a:t>
            </a:fld>
            <a:endParaRPr lang="en-GB"/>
          </a:p>
        </p:txBody>
      </p:sp>
    </p:spTree>
    <p:extLst>
      <p:ext uri="{BB962C8B-B14F-4D97-AF65-F5344CB8AC3E}">
        <p14:creationId xmlns:p14="http://schemas.microsoft.com/office/powerpoint/2010/main" val="417101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4719918" y="777488"/>
            <a:ext cx="4371805" cy="5601533"/>
          </a:xfrm>
          <a:prstGeom prst="rect">
            <a:avLst/>
          </a:prstGeom>
        </p:spPr>
        <p:txBody>
          <a:bodyPr wrap="square">
            <a:spAutoFit/>
          </a:bodyPr>
          <a:lstStyle/>
          <a:p>
            <a:pPr fontAlgn="auto">
              <a:spcBef>
                <a:spcPts val="0"/>
              </a:spcBef>
              <a:spcAft>
                <a:spcPts val="1200"/>
              </a:spcAft>
              <a:defRPr/>
            </a:pPr>
            <a:r>
              <a:rPr lang="en-GB" i="1" kern="0" dirty="0">
                <a:solidFill>
                  <a:srgbClr val="595959"/>
                </a:solidFill>
                <a:latin typeface="Calibri"/>
                <a:ea typeface="Times New Roman"/>
              </a:rPr>
              <a:t>The physical properties </a:t>
            </a:r>
            <a:r>
              <a:rPr lang="en-GB" i="1" kern="0" dirty="0" smtClean="0">
                <a:solidFill>
                  <a:srgbClr val="595959"/>
                </a:solidFill>
                <a:latin typeface="Calibri"/>
                <a:ea typeface="Times New Roman"/>
              </a:rPr>
              <a:t> defined in Met-basic are </a:t>
            </a:r>
            <a:r>
              <a:rPr lang="en-GB" i="1" kern="0" dirty="0">
                <a:solidFill>
                  <a:srgbClr val="595959"/>
                </a:solidFill>
                <a:latin typeface="Calibri"/>
                <a:ea typeface="Times New Roman"/>
              </a:rPr>
              <a:t>organised according to the scheme used in WMO FM-92 (GRIB): </a:t>
            </a:r>
            <a:endParaRPr lang="en-GB" i="1" kern="0" dirty="0" smtClean="0">
              <a:solidFill>
                <a:srgbClr val="595959"/>
              </a:solidFill>
              <a:latin typeface="Calibri"/>
              <a:ea typeface="Times New Roman"/>
            </a:endParaRPr>
          </a:p>
          <a:p>
            <a:pPr fontAlgn="auto">
              <a:spcBef>
                <a:spcPts val="0"/>
              </a:spcBef>
              <a:spcAft>
                <a:spcPts val="1200"/>
              </a:spcAft>
              <a:defRPr/>
            </a:pPr>
            <a:r>
              <a:rPr lang="en-GB" i="1" kern="0" dirty="0" smtClean="0">
                <a:solidFill>
                  <a:srgbClr val="595959"/>
                </a:solidFill>
                <a:latin typeface="Calibri"/>
                <a:ea typeface="Times New Roman"/>
              </a:rPr>
              <a:t>discipline </a:t>
            </a:r>
            <a:r>
              <a:rPr lang="en-GB" i="1" kern="0" dirty="0">
                <a:solidFill>
                  <a:srgbClr val="595959"/>
                </a:solidFill>
                <a:latin typeface="Calibri"/>
                <a:ea typeface="Times New Roman"/>
              </a:rPr>
              <a:t>| category | </a:t>
            </a:r>
            <a:r>
              <a:rPr lang="en-GB" i="1" kern="0" dirty="0" smtClean="0">
                <a:solidFill>
                  <a:srgbClr val="595959"/>
                </a:solidFill>
                <a:latin typeface="Calibri"/>
                <a:ea typeface="Times New Roman"/>
              </a:rPr>
              <a:t>parameter</a:t>
            </a:r>
            <a:endParaRPr lang="en-GB"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600" i="1" kern="0" dirty="0" smtClean="0">
              <a:solidFill>
                <a:srgbClr val="595959"/>
              </a:solidFill>
              <a:latin typeface="Calibri"/>
              <a:ea typeface="Times New Roman"/>
            </a:endParaRPr>
          </a:p>
          <a:p>
            <a:pPr fontAlgn="auto">
              <a:spcBef>
                <a:spcPts val="0"/>
              </a:spcBef>
              <a:spcAft>
                <a:spcPts val="1200"/>
              </a:spcAft>
              <a:defRPr/>
            </a:pPr>
            <a:endParaRPr lang="en-GB" sz="1600" i="1" kern="0" dirty="0">
              <a:solidFill>
                <a:srgbClr val="595959"/>
              </a:solidFill>
              <a:latin typeface="Calibri"/>
              <a:ea typeface="Times New Roman"/>
            </a:endParaRPr>
          </a:p>
          <a:p>
            <a:pPr fontAlgn="auto">
              <a:spcBef>
                <a:spcPts val="0"/>
              </a:spcBef>
              <a:spcAft>
                <a:spcPts val="1200"/>
              </a:spcAft>
              <a:defRPr/>
            </a:pPr>
            <a:endParaRPr lang="en-GB" sz="1000" i="1" kern="0" dirty="0">
              <a:solidFill>
                <a:srgbClr val="595959"/>
              </a:solidFill>
              <a:latin typeface="Calibri"/>
              <a:ea typeface="Times New Roman"/>
            </a:endParaRPr>
          </a:p>
          <a:p>
            <a:pPr fontAlgn="auto">
              <a:spcBef>
                <a:spcPts val="0"/>
              </a:spcBef>
              <a:spcAft>
                <a:spcPts val="1200"/>
              </a:spcAft>
              <a:defRPr/>
            </a:pPr>
            <a:r>
              <a:rPr lang="en-GB" i="1" kern="0" dirty="0" smtClean="0">
                <a:solidFill>
                  <a:srgbClr val="595959"/>
                </a:solidFill>
                <a:latin typeface="Calibri"/>
                <a:ea typeface="Times New Roman"/>
              </a:rPr>
              <a:t>Met-basic includes an additional “Aeronautical Meteorology” discipline and properties drawn from BUFR (usually relating to code-lists) that have no equivalent in GRIB2 (e.g. sea surface state; BUFR 0 22 061)</a:t>
            </a:r>
            <a:endParaRPr lang="en-GB" i="1" kern="0" dirty="0">
              <a:solidFill>
                <a:srgbClr val="595959"/>
              </a:solidFill>
              <a:latin typeface="Calibri"/>
              <a:ea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51" y="1579585"/>
            <a:ext cx="4271961" cy="497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Freeform 46"/>
          <p:cNvSpPr/>
          <p:nvPr/>
        </p:nvSpPr>
        <p:spPr>
          <a:xfrm>
            <a:off x="1787856" y="2115399"/>
            <a:ext cx="3536921" cy="1082389"/>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Lst>
            <a:ahLst/>
            <a:cxnLst>
              <a:cxn ang="0">
                <a:pos x="connsiteX0" y="connsiteY0"/>
              </a:cxn>
              <a:cxn ang="0">
                <a:pos x="connsiteX1" y="connsiteY1"/>
              </a:cxn>
            </a:cxnLst>
            <a:rect l="l" t="t" r="r" b="b"/>
            <a:pathLst>
              <a:path w="3536921" h="1082389">
                <a:moveTo>
                  <a:pt x="3534771" y="0"/>
                </a:moveTo>
                <a:cubicBezTo>
                  <a:pt x="3612108" y="777922"/>
                  <a:pt x="1587690" y="1173707"/>
                  <a:pt x="0" y="1064526"/>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48" name="Freeform 47"/>
          <p:cNvSpPr/>
          <p:nvPr/>
        </p:nvSpPr>
        <p:spPr>
          <a:xfrm>
            <a:off x="2540757" y="2115399"/>
            <a:ext cx="3799425" cy="2549450"/>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Lst>
            <a:ahLst/>
            <a:cxnLst>
              <a:cxn ang="0">
                <a:pos x="connsiteX0" y="connsiteY0"/>
              </a:cxn>
              <a:cxn ang="0">
                <a:pos x="connsiteX1" y="connsiteY1"/>
              </a:cxn>
            </a:cxnLst>
            <a:rect l="l" t="t" r="r" b="b"/>
            <a:pathLst>
              <a:path w="3799425" h="2549450">
                <a:moveTo>
                  <a:pt x="3794078" y="0"/>
                </a:moveTo>
                <a:cubicBezTo>
                  <a:pt x="3926006" y="1951630"/>
                  <a:pt x="1587690" y="2647665"/>
                  <a:pt x="0" y="2538484"/>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49" name="Freeform 48"/>
          <p:cNvSpPr/>
          <p:nvPr/>
        </p:nvSpPr>
        <p:spPr>
          <a:xfrm>
            <a:off x="2491792" y="2115399"/>
            <a:ext cx="4931769" cy="2954519"/>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 name="connsiteX0" fmla="*/ 4913194 w 4916865"/>
              <a:gd name="connsiteY0" fmla="*/ 0 h 2941745"/>
              <a:gd name="connsiteX1" fmla="*/ 0 w 4916865"/>
              <a:gd name="connsiteY1" fmla="*/ 2934269 h 2941745"/>
              <a:gd name="connsiteX0" fmla="*/ 4913194 w 4931769"/>
              <a:gd name="connsiteY0" fmla="*/ 0 h 2954519"/>
              <a:gd name="connsiteX1" fmla="*/ 0 w 4931769"/>
              <a:gd name="connsiteY1" fmla="*/ 2934269 h 2954519"/>
            </a:gdLst>
            <a:ahLst/>
            <a:cxnLst>
              <a:cxn ang="0">
                <a:pos x="connsiteX0" y="connsiteY0"/>
              </a:cxn>
              <a:cxn ang="0">
                <a:pos x="connsiteX1" y="connsiteY1"/>
              </a:cxn>
            </a:cxnLst>
            <a:rect l="l" t="t" r="r" b="b"/>
            <a:pathLst>
              <a:path w="4931769" h="2954519">
                <a:moveTo>
                  <a:pt x="4913194" y="0"/>
                </a:moveTo>
                <a:cubicBezTo>
                  <a:pt x="5222543" y="2797791"/>
                  <a:pt x="1587690" y="3043450"/>
                  <a:pt x="0" y="2934269"/>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sp>
        <p:nvSpPr>
          <p:cNvPr id="50" name="Freeform 49"/>
          <p:cNvSpPr/>
          <p:nvPr/>
        </p:nvSpPr>
        <p:spPr>
          <a:xfrm>
            <a:off x="3197912" y="6157935"/>
            <a:ext cx="3657600" cy="518893"/>
          </a:xfrm>
          <a:custGeom>
            <a:avLst/>
            <a:gdLst>
              <a:gd name="connsiteX0" fmla="*/ 3084394 w 3084394"/>
              <a:gd name="connsiteY0" fmla="*/ 2243 h 1912930"/>
              <a:gd name="connsiteX1" fmla="*/ 805218 w 3084394"/>
              <a:gd name="connsiteY1" fmla="*/ 234255 h 1912930"/>
              <a:gd name="connsiteX2" fmla="*/ 1937982 w 3084394"/>
              <a:gd name="connsiteY2" fmla="*/ 1476201 h 1912930"/>
              <a:gd name="connsiteX3" fmla="*/ 0 w 3084394"/>
              <a:gd name="connsiteY3" fmla="*/ 1912930 h 1912930"/>
              <a:gd name="connsiteX0" fmla="*/ 3084394 w 3084394"/>
              <a:gd name="connsiteY0" fmla="*/ 0 h 1910687"/>
              <a:gd name="connsiteX1" fmla="*/ 1937982 w 3084394"/>
              <a:gd name="connsiteY1" fmla="*/ 1473958 h 1910687"/>
              <a:gd name="connsiteX2" fmla="*/ 0 w 3084394"/>
              <a:gd name="connsiteY2" fmla="*/ 1910687 h 1910687"/>
              <a:gd name="connsiteX0" fmla="*/ 3084394 w 3084394"/>
              <a:gd name="connsiteY0" fmla="*/ 0 h 1910687"/>
              <a:gd name="connsiteX1" fmla="*/ 1937982 w 3084394"/>
              <a:gd name="connsiteY1" fmla="*/ 1473958 h 1910687"/>
              <a:gd name="connsiteX2" fmla="*/ 0 w 3084394"/>
              <a:gd name="connsiteY2" fmla="*/ 1910687 h 1910687"/>
              <a:gd name="connsiteX0" fmla="*/ 2279177 w 2279177"/>
              <a:gd name="connsiteY0" fmla="*/ 0 h 1378425"/>
              <a:gd name="connsiteX1" fmla="*/ 1937982 w 2279177"/>
              <a:gd name="connsiteY1" fmla="*/ 941696 h 1378425"/>
              <a:gd name="connsiteX2" fmla="*/ 0 w 2279177"/>
              <a:gd name="connsiteY2" fmla="*/ 1378425 h 1378425"/>
              <a:gd name="connsiteX0" fmla="*/ 2279177 w 2346621"/>
              <a:gd name="connsiteY0" fmla="*/ 0 h 1378425"/>
              <a:gd name="connsiteX1" fmla="*/ 1937982 w 2346621"/>
              <a:gd name="connsiteY1" fmla="*/ 941696 h 1378425"/>
              <a:gd name="connsiteX2" fmla="*/ 0 w 2346621"/>
              <a:gd name="connsiteY2" fmla="*/ 1378425 h 1378425"/>
              <a:gd name="connsiteX0" fmla="*/ 2279177 w 2279177"/>
              <a:gd name="connsiteY0" fmla="*/ 0 h 1378425"/>
              <a:gd name="connsiteX1" fmla="*/ 0 w 2279177"/>
              <a:gd name="connsiteY1" fmla="*/ 1378425 h 1378425"/>
              <a:gd name="connsiteX0" fmla="*/ 3534771 w 3534771"/>
              <a:gd name="connsiteY0" fmla="*/ 0 h 1064526"/>
              <a:gd name="connsiteX1" fmla="*/ 0 w 3534771"/>
              <a:gd name="connsiteY1" fmla="*/ 1064526 h 1064526"/>
              <a:gd name="connsiteX0" fmla="*/ 3534771 w 3534771"/>
              <a:gd name="connsiteY0" fmla="*/ 0 h 1074463"/>
              <a:gd name="connsiteX1" fmla="*/ 0 w 3534771"/>
              <a:gd name="connsiteY1" fmla="*/ 1064526 h 1074463"/>
              <a:gd name="connsiteX0" fmla="*/ 3534771 w 3536921"/>
              <a:gd name="connsiteY0" fmla="*/ 0 h 1082389"/>
              <a:gd name="connsiteX1" fmla="*/ 0 w 3536921"/>
              <a:gd name="connsiteY1" fmla="*/ 1064526 h 1082389"/>
              <a:gd name="connsiteX0" fmla="*/ 3794078 w 3795991"/>
              <a:gd name="connsiteY0" fmla="*/ 0 h 2543068"/>
              <a:gd name="connsiteX1" fmla="*/ 0 w 3795991"/>
              <a:gd name="connsiteY1" fmla="*/ 2538484 h 2543068"/>
              <a:gd name="connsiteX0" fmla="*/ 3794078 w 3799425"/>
              <a:gd name="connsiteY0" fmla="*/ 0 h 2549450"/>
              <a:gd name="connsiteX1" fmla="*/ 0 w 3799425"/>
              <a:gd name="connsiteY1" fmla="*/ 2538484 h 2549450"/>
              <a:gd name="connsiteX0" fmla="*/ 4913194 w 4916865"/>
              <a:gd name="connsiteY0" fmla="*/ 0 h 2941745"/>
              <a:gd name="connsiteX1" fmla="*/ 0 w 4916865"/>
              <a:gd name="connsiteY1" fmla="*/ 2934269 h 2941745"/>
              <a:gd name="connsiteX0" fmla="*/ 4913194 w 4931769"/>
              <a:gd name="connsiteY0" fmla="*/ 0 h 2954519"/>
              <a:gd name="connsiteX1" fmla="*/ 0 w 4931769"/>
              <a:gd name="connsiteY1" fmla="*/ 2934269 h 2954519"/>
              <a:gd name="connsiteX0" fmla="*/ 4913194 w 4930178"/>
              <a:gd name="connsiteY0" fmla="*/ 0 h 3228068"/>
              <a:gd name="connsiteX1" fmla="*/ 0 w 4930178"/>
              <a:gd name="connsiteY1" fmla="*/ 2934269 h 3228068"/>
              <a:gd name="connsiteX0" fmla="*/ 3903260 w 3925542"/>
              <a:gd name="connsiteY0" fmla="*/ 27295 h 1471896"/>
              <a:gd name="connsiteX1" fmla="*/ 0 w 3925542"/>
              <a:gd name="connsiteY1" fmla="*/ 0 h 1471896"/>
              <a:gd name="connsiteX0" fmla="*/ 3903260 w 3903260"/>
              <a:gd name="connsiteY0" fmla="*/ 27295 h 469757"/>
              <a:gd name="connsiteX1" fmla="*/ 0 w 3903260"/>
              <a:gd name="connsiteY1" fmla="*/ 0 h 469757"/>
              <a:gd name="connsiteX0" fmla="*/ 3657600 w 3657600"/>
              <a:gd name="connsiteY0" fmla="*/ 150125 h 518893"/>
              <a:gd name="connsiteX1" fmla="*/ 0 w 3657600"/>
              <a:gd name="connsiteY1" fmla="*/ 0 h 518893"/>
            </a:gdLst>
            <a:ahLst/>
            <a:cxnLst>
              <a:cxn ang="0">
                <a:pos x="connsiteX0" y="connsiteY0"/>
              </a:cxn>
              <a:cxn ang="0">
                <a:pos x="connsiteX1" y="connsiteY1"/>
              </a:cxn>
            </a:cxnLst>
            <a:rect l="l" t="t" r="r" b="b"/>
            <a:pathLst>
              <a:path w="3657600" h="518893">
                <a:moveTo>
                  <a:pt x="3657600" y="150125"/>
                </a:moveTo>
                <a:cubicBezTo>
                  <a:pt x="3134435" y="477672"/>
                  <a:pt x="1219201" y="846160"/>
                  <a:pt x="0" y="0"/>
                </a:cubicBezTo>
              </a:path>
            </a:pathLst>
          </a:custGeom>
          <a:noFill/>
          <a:ln w="57150" cap="rnd" cmpd="sng" algn="ctr">
            <a:solidFill>
              <a:srgbClr val="0070C0">
                <a:alpha val="80000"/>
              </a:srgbClr>
            </a:solidFill>
            <a:prstDash val="solid"/>
            <a:headEnd type="oval" w="med" len="med"/>
            <a:tailEnd type="arrow" w="med" len="med"/>
          </a:ln>
          <a:effectLst/>
        </p:spPr>
        <p:txBody>
          <a:bodyPr rtlCol="0" anchor="ctr"/>
          <a:lstStyle/>
          <a:p>
            <a:pPr algn="ctr"/>
            <a:endParaRPr lang="en-GB" sz="1100" kern="0">
              <a:solidFill>
                <a:srgbClr val="002368"/>
              </a:solidFill>
            </a:endParaRPr>
          </a:p>
        </p:txBody>
      </p:sp>
      <p:grpSp>
        <p:nvGrpSpPr>
          <p:cNvPr id="3" name="Group 2"/>
          <p:cNvGrpSpPr/>
          <p:nvPr/>
        </p:nvGrpSpPr>
        <p:grpSpPr>
          <a:xfrm>
            <a:off x="5526304" y="2958989"/>
            <a:ext cx="3398245" cy="1323784"/>
            <a:chOff x="119052" y="5141474"/>
            <a:chExt cx="3398245" cy="1323784"/>
          </a:xfrm>
        </p:grpSpPr>
        <p:pic>
          <p:nvPicPr>
            <p:cNvPr id="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23443" y="5141474"/>
              <a:ext cx="3393854" cy="1323780"/>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52" name="TextBox 51"/>
            <p:cNvSpPr txBox="1"/>
            <p:nvPr/>
          </p:nvSpPr>
          <p:spPr bwMode="auto">
            <a:xfrm>
              <a:off x="119052" y="5141819"/>
              <a:ext cx="3395330" cy="1323439"/>
            </a:xfrm>
            <a:prstGeom prst="rect">
              <a:avLst/>
            </a:prstGeom>
            <a:noFill/>
          </p:spPr>
          <p:txBody>
            <a:bodyPr wrap="square">
              <a:spAutoFit/>
            </a:bodyPr>
            <a:lstStyle/>
            <a:p>
              <a:pPr algn="ctr">
                <a:defRPr/>
              </a:pPr>
              <a:r>
                <a:rPr lang="en-GB" sz="1600" kern="0" dirty="0" smtClean="0">
                  <a:solidFill>
                    <a:sysClr val="windowText" lastClr="000000"/>
                  </a:solidFill>
                </a:rPr>
                <a:t>Note: model documentation provides a brief description of each property and identifies the source code-table from the WMO No. 306 Manual on Codes</a:t>
              </a:r>
              <a:endParaRPr lang="en-GB" sz="1600" kern="0" dirty="0">
                <a:solidFill>
                  <a:sysClr val="windowText" lastClr="000000"/>
                </a:solidFill>
              </a:endParaRPr>
            </a:p>
          </p:txBody>
        </p:sp>
      </p:grpSp>
      <p:sp>
        <p:nvSpPr>
          <p:cNvPr id="13" name="Rectangle 12"/>
          <p:cNvSpPr/>
          <p:nvPr/>
        </p:nvSpPr>
        <p:spPr>
          <a:xfrm>
            <a:off x="0" y="0"/>
            <a:ext cx="9144000" cy="691007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6837"/>
            <a:ext cx="14763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Aside: </a:t>
            </a:r>
            <a:r>
              <a:rPr lang="en-GB" sz="2000" dirty="0" smtClean="0">
                <a:solidFill>
                  <a:srgbClr val="000000"/>
                </a:solidFill>
                <a:latin typeface="Arial" pitchFamily="34" charset="0"/>
                <a:ea typeface="ＭＳ Ｐゴシック" pitchFamily="34" charset="-128"/>
              </a:rPr>
              <a:t>specialisation of Measure (from ISO 19103) </a:t>
            </a:r>
            <a:r>
              <a:rPr lang="en-GB" sz="2000" dirty="0">
                <a:solidFill>
                  <a:srgbClr val="000000"/>
                </a:solidFill>
                <a:latin typeface="Arial" pitchFamily="34" charset="0"/>
                <a:ea typeface="ＭＳ Ｐゴシック" pitchFamily="34" charset="-128"/>
              </a:rPr>
              <a:t>– </a:t>
            </a:r>
            <a:endParaRPr lang="en-GB" sz="2000" dirty="0" smtClean="0">
              <a:solidFill>
                <a:srgbClr val="000000"/>
              </a:solidFill>
              <a:latin typeface="Arial" pitchFamily="34" charset="0"/>
              <a:ea typeface="ＭＳ Ｐゴシック" pitchFamily="34" charset="-128"/>
            </a:endParaRPr>
          </a:p>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	</a:t>
            </a:r>
            <a:r>
              <a:rPr lang="en-GB" sz="2000" dirty="0" smtClean="0">
                <a:solidFill>
                  <a:srgbClr val="000000"/>
                </a:solidFill>
                <a:latin typeface="Arial" pitchFamily="34" charset="0"/>
                <a:ea typeface="ＭＳ Ｐゴシック" pitchFamily="34" charset="-128"/>
              </a:rPr>
              <a:t>usage in Application Schema and GML documents</a:t>
            </a:r>
            <a:endParaRPr lang="en-GB" sz="2000" dirty="0">
              <a:solidFill>
                <a:srgbClr val="000000"/>
              </a:solidFill>
              <a:latin typeface="Arial" pitchFamily="34" charset="0"/>
              <a:ea typeface="ＭＳ Ｐゴシック" pitchFamily="34" charset="-128"/>
            </a:endParaRPr>
          </a:p>
        </p:txBody>
      </p:sp>
      <p:grpSp>
        <p:nvGrpSpPr>
          <p:cNvPr id="44" name="Group 43"/>
          <p:cNvGrpSpPr/>
          <p:nvPr/>
        </p:nvGrpSpPr>
        <p:grpSpPr>
          <a:xfrm>
            <a:off x="153768" y="1500293"/>
            <a:ext cx="3249833" cy="1889831"/>
            <a:chOff x="153768" y="2556223"/>
            <a:chExt cx="2584852" cy="1889831"/>
          </a:xfrm>
        </p:grpSpPr>
        <p:grpSp>
          <p:nvGrpSpPr>
            <p:cNvPr id="45" name="Group 44"/>
            <p:cNvGrpSpPr/>
            <p:nvPr/>
          </p:nvGrpSpPr>
          <p:grpSpPr>
            <a:xfrm>
              <a:off x="153768" y="2556223"/>
              <a:ext cx="2584852" cy="1889831"/>
              <a:chOff x="228566" y="4148772"/>
              <a:chExt cx="2978976" cy="1889831"/>
            </a:xfrm>
          </p:grpSpPr>
          <p:sp>
            <p:nvSpPr>
              <p:cNvPr id="55" name="Rectangle 54"/>
              <p:cNvSpPr/>
              <p:nvPr/>
            </p:nvSpPr>
            <p:spPr bwMode="auto">
              <a:xfrm>
                <a:off x="228567" y="4325997"/>
                <a:ext cx="2978975" cy="1712606"/>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56" name="Rectangle 55"/>
              <p:cNvSpPr/>
              <p:nvPr/>
            </p:nvSpPr>
            <p:spPr bwMode="auto">
              <a:xfrm>
                <a:off x="228566" y="4148772"/>
                <a:ext cx="1212375"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IWXXM METAR/SPECI</a:t>
                </a:r>
                <a:endParaRPr lang="en-GB" sz="1000" kern="0" dirty="0">
                  <a:solidFill>
                    <a:sysClr val="windowText" lastClr="000000"/>
                  </a:solidFill>
                </a:endParaRPr>
              </a:p>
            </p:txBody>
          </p:sp>
        </p:grpSp>
        <p:grpSp>
          <p:nvGrpSpPr>
            <p:cNvPr id="46" name="Group 45"/>
            <p:cNvGrpSpPr/>
            <p:nvPr/>
          </p:nvGrpSpPr>
          <p:grpSpPr>
            <a:xfrm>
              <a:off x="280806" y="2959395"/>
              <a:ext cx="2294214" cy="1294323"/>
              <a:chOff x="3699038" y="2224419"/>
              <a:chExt cx="1135055" cy="1294323"/>
            </a:xfrm>
          </p:grpSpPr>
          <p:sp>
            <p:nvSpPr>
              <p:cNvPr id="53" name="Rectangle 52"/>
              <p:cNvSpPr/>
              <p:nvPr/>
            </p:nvSpPr>
            <p:spPr bwMode="auto">
              <a:xfrm>
                <a:off x="3699038" y="2224419"/>
                <a:ext cx="1135055" cy="1294323"/>
              </a:xfrm>
              <a:prstGeom prst="rect">
                <a:avLst/>
              </a:prstGeom>
              <a:gradFill>
                <a:gsLst>
                  <a:gs pos="0">
                    <a:srgbClr val="CCFFCC"/>
                  </a:gs>
                  <a:gs pos="100000">
                    <a:srgbClr val="99FF99"/>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a:solidFill>
                      <a:sysClr val="windowText" lastClr="000000"/>
                    </a:solidFill>
                  </a:rPr>
                  <a:t>«Type»</a:t>
                </a:r>
              </a:p>
              <a:p>
                <a:pPr algn="ctr"/>
                <a:r>
                  <a:rPr lang="en-GB" sz="1000" kern="0" dirty="0" err="1" smtClean="0">
                    <a:solidFill>
                      <a:sysClr val="windowText" lastClr="000000"/>
                    </a:solidFill>
                  </a:rPr>
                  <a:t>MeteorologicalAerodromeObservationRecord</a:t>
                </a:r>
                <a:endParaRPr lang="en-GB" sz="1000" kern="0" dirty="0">
                  <a:solidFill>
                    <a:sysClr val="windowText" lastClr="000000"/>
                  </a:solidFill>
                </a:endParaRPr>
              </a:p>
            </p:txBody>
          </p:sp>
          <p:sp>
            <p:nvSpPr>
              <p:cNvPr id="54" name="Rectangle 53"/>
              <p:cNvSpPr/>
              <p:nvPr/>
            </p:nvSpPr>
            <p:spPr bwMode="auto">
              <a:xfrm>
                <a:off x="3699040" y="2597516"/>
                <a:ext cx="1135053" cy="780822"/>
              </a:xfrm>
              <a:prstGeom prst="rect">
                <a:avLst/>
              </a:prstGeom>
              <a:noFill/>
              <a:ln w="9525" cap="flat" cmpd="sng" algn="ctr">
                <a:solidFill>
                  <a:sysClr val="windowText" lastClr="000000"/>
                </a:solidFill>
                <a:prstDash val="solid"/>
              </a:ln>
              <a:effectLst/>
            </p:spPr>
            <p:txBody>
              <a:bodyPr anchor="ctr" anchorCtr="0"/>
              <a:lstStyle/>
              <a:p>
                <a:pPr>
                  <a:defRPr/>
                </a:pPr>
                <a:r>
                  <a:rPr lang="en-GB" sz="1000" kern="0" dirty="0" smtClean="0">
                    <a:solidFill>
                      <a:schemeClr val="accent2"/>
                    </a:solidFill>
                  </a:rPr>
                  <a:t>+ </a:t>
                </a:r>
                <a:r>
                  <a:rPr lang="en-GB" sz="1000" kern="0" dirty="0" err="1" smtClean="0">
                    <a:solidFill>
                      <a:schemeClr val="accent2"/>
                    </a:solidFill>
                  </a:rPr>
                  <a:t>ceilingAndVisibilityOK</a:t>
                </a:r>
                <a:r>
                  <a:rPr lang="en-GB" sz="1000" kern="0" dirty="0" smtClean="0">
                    <a:solidFill>
                      <a:schemeClr val="accent2"/>
                    </a:solidFill>
                  </a:rPr>
                  <a:t> : Boolean</a:t>
                </a:r>
                <a:endParaRPr lang="en-GB" sz="1000" i="1" u="sng" kern="0" dirty="0" smtClean="0">
                  <a:solidFill>
                    <a:srgbClr val="0070C0"/>
                  </a:solidFill>
                </a:endParaRPr>
              </a:p>
              <a:p>
                <a:pPr>
                  <a:defRPr/>
                </a:pPr>
                <a:r>
                  <a:rPr lang="en-GB" sz="1000" kern="0" dirty="0" smtClean="0">
                    <a:solidFill>
                      <a:schemeClr val="accent2"/>
                    </a:solidFill>
                  </a:rPr>
                  <a:t>+ </a:t>
                </a:r>
                <a:r>
                  <a:rPr lang="en-GB" sz="1000" kern="0" dirty="0" err="1" smtClean="0">
                    <a:solidFill>
                      <a:schemeClr val="accent2"/>
                    </a:solidFill>
                  </a:rPr>
                  <a:t>airTemperature</a:t>
                </a:r>
                <a:r>
                  <a:rPr lang="en-GB" sz="1000" kern="0" dirty="0" smtClean="0">
                    <a:solidFill>
                      <a:schemeClr val="accent2"/>
                    </a:solidFill>
                  </a:rPr>
                  <a:t> : </a:t>
                </a:r>
                <a:r>
                  <a:rPr lang="en-GB" sz="1000" kern="0" dirty="0" err="1" smtClean="0">
                    <a:solidFill>
                      <a:schemeClr val="accent2"/>
                    </a:solidFill>
                  </a:rPr>
                  <a:t>AirTemperature</a:t>
                </a:r>
                <a:endParaRPr lang="en-GB" sz="1000" kern="0" dirty="0" smtClean="0">
                  <a:solidFill>
                    <a:schemeClr val="accent2"/>
                  </a:solidFill>
                </a:endParaRPr>
              </a:p>
              <a:p>
                <a:pPr>
                  <a:defRPr/>
                </a:pPr>
                <a:r>
                  <a:rPr lang="en-GB" sz="1000" kern="0" dirty="0" smtClean="0">
                    <a:solidFill>
                      <a:schemeClr val="accent2"/>
                    </a:solidFill>
                  </a:rPr>
                  <a:t>+ </a:t>
                </a:r>
                <a:r>
                  <a:rPr lang="en-GB" sz="1000" kern="0" dirty="0" err="1" smtClean="0">
                    <a:solidFill>
                      <a:schemeClr val="accent2"/>
                    </a:solidFill>
                  </a:rPr>
                  <a:t>dewpointTemperature</a:t>
                </a:r>
                <a:r>
                  <a:rPr lang="en-GB" sz="1000" kern="0" dirty="0" smtClean="0">
                    <a:solidFill>
                      <a:schemeClr val="accent2"/>
                    </a:solidFill>
                  </a:rPr>
                  <a:t> : </a:t>
                </a:r>
                <a:r>
                  <a:rPr lang="en-GB" sz="1000" kern="0" dirty="0" err="1" smtClean="0">
                    <a:solidFill>
                      <a:schemeClr val="accent2"/>
                    </a:solidFill>
                  </a:rPr>
                  <a:t>DewPointTemperature</a:t>
                </a:r>
                <a:endParaRPr lang="en-GB" sz="1000" kern="0" dirty="0" smtClean="0">
                  <a:solidFill>
                    <a:schemeClr val="accent2"/>
                  </a:solidFill>
                </a:endParaRPr>
              </a:p>
              <a:p>
                <a:pPr>
                  <a:defRPr/>
                </a:pPr>
                <a:r>
                  <a:rPr lang="en-GB" sz="1000" kern="0" dirty="0" smtClean="0">
                    <a:solidFill>
                      <a:schemeClr val="accent2"/>
                    </a:solidFill>
                  </a:rPr>
                  <a:t>+ </a:t>
                </a:r>
                <a:r>
                  <a:rPr lang="en-GB" sz="1000" kern="0" dirty="0" err="1" smtClean="0">
                    <a:solidFill>
                      <a:schemeClr val="accent2"/>
                    </a:solidFill>
                  </a:rPr>
                  <a:t>qnh</a:t>
                </a:r>
                <a:r>
                  <a:rPr lang="en-GB" sz="1000" kern="0" dirty="0" smtClean="0">
                    <a:solidFill>
                      <a:schemeClr val="accent2"/>
                    </a:solidFill>
                  </a:rPr>
                  <a:t> : </a:t>
                </a:r>
                <a:r>
                  <a:rPr lang="en-GB" sz="1000" kern="0" dirty="0" err="1" smtClean="0">
                    <a:solidFill>
                      <a:schemeClr val="accent2"/>
                    </a:solidFill>
                  </a:rPr>
                  <a:t>AltimeterSetting</a:t>
                </a:r>
                <a:endParaRPr lang="en-GB" sz="1000" kern="0" dirty="0">
                  <a:solidFill>
                    <a:schemeClr val="accent2"/>
                  </a:solidFill>
                </a:endParaRPr>
              </a:p>
            </p:txBody>
          </p:sp>
        </p:grpSp>
      </p:grpSp>
      <p:grpSp>
        <p:nvGrpSpPr>
          <p:cNvPr id="57" name="Group 56"/>
          <p:cNvGrpSpPr/>
          <p:nvPr/>
        </p:nvGrpSpPr>
        <p:grpSpPr>
          <a:xfrm>
            <a:off x="153768" y="3516363"/>
            <a:ext cx="7070182" cy="2858487"/>
            <a:chOff x="153768" y="3999288"/>
            <a:chExt cx="7070182" cy="2858487"/>
          </a:xfrm>
        </p:grpSpPr>
        <p:grpSp>
          <p:nvGrpSpPr>
            <p:cNvPr id="58" name="Group 57"/>
            <p:cNvGrpSpPr/>
            <p:nvPr/>
          </p:nvGrpSpPr>
          <p:grpSpPr>
            <a:xfrm>
              <a:off x="153768" y="3999288"/>
              <a:ext cx="7070182" cy="2858487"/>
              <a:chOff x="119052" y="5141564"/>
              <a:chExt cx="3416717" cy="2858487"/>
            </a:xfrm>
          </p:grpSpPr>
          <p:pic>
            <p:nvPicPr>
              <p:cNvPr id="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21687" y="5141564"/>
                <a:ext cx="3414082" cy="2858487"/>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61" name="TextBox 60"/>
              <p:cNvSpPr txBox="1"/>
              <p:nvPr/>
            </p:nvSpPr>
            <p:spPr bwMode="auto">
              <a:xfrm>
                <a:off x="119052" y="5141819"/>
                <a:ext cx="3395330" cy="2800767"/>
              </a:xfrm>
              <a:prstGeom prst="rect">
                <a:avLst/>
              </a:prstGeom>
              <a:noFill/>
            </p:spPr>
            <p:txBody>
              <a:bodyPr wrap="square">
                <a:spAutoFit/>
              </a:bodyPr>
              <a:lstStyle/>
              <a:p>
                <a:pPr>
                  <a:defRPr/>
                </a:pPr>
                <a:r>
                  <a:rPr lang="en-GB" sz="1600" dirty="0" smtClean="0">
                    <a:solidFill>
                      <a:srgbClr val="002060"/>
                    </a:solidFill>
                  </a:rPr>
                  <a:t>&lt;</a:t>
                </a:r>
                <a:r>
                  <a:rPr lang="en-GB" sz="1600" dirty="0" err="1">
                    <a:solidFill>
                      <a:srgbClr val="002060"/>
                    </a:solidFill>
                  </a:rPr>
                  <a:t>complexType</a:t>
                </a:r>
                <a:r>
                  <a:rPr lang="en-GB" sz="1600" dirty="0">
                    <a:solidFill>
                      <a:srgbClr val="002060"/>
                    </a:solidFill>
                  </a:rPr>
                  <a:t> </a:t>
                </a:r>
                <a:r>
                  <a:rPr lang="en-GB" sz="1600" dirty="0">
                    <a:solidFill>
                      <a:schemeClr val="accent6">
                        <a:lumMod val="75000"/>
                      </a:schemeClr>
                    </a:solidFill>
                  </a:rPr>
                  <a:t>name=</a:t>
                </a:r>
                <a:r>
                  <a:rPr lang="en-GB" sz="1600" dirty="0">
                    <a:solidFill>
                      <a:srgbClr val="542A00"/>
                    </a:solidFill>
                  </a:rPr>
                  <a:t>"</a:t>
                </a:r>
                <a:r>
                  <a:rPr lang="en-GB" sz="1600" dirty="0" err="1">
                    <a:solidFill>
                      <a:srgbClr val="542A00"/>
                    </a:solidFill>
                  </a:rPr>
                  <a:t>MeteorologicalAerodromeObservationRecordType</a:t>
                </a:r>
                <a:r>
                  <a:rPr lang="en-GB" sz="1600" dirty="0" smtClean="0">
                    <a:solidFill>
                      <a:srgbClr val="542A00"/>
                    </a:solidFill>
                  </a:rPr>
                  <a:t>"</a:t>
                </a:r>
                <a:r>
                  <a:rPr lang="en-GB" sz="1600" dirty="0" smtClean="0">
                    <a:solidFill>
                      <a:srgbClr val="002060"/>
                    </a:solidFill>
                  </a:rPr>
                  <a:t>&gt;</a:t>
                </a:r>
                <a:endParaRPr lang="fr-FR" sz="1600" dirty="0">
                  <a:solidFill>
                    <a:srgbClr val="002060"/>
                  </a:solidFill>
                </a:endParaRPr>
              </a:p>
              <a:p>
                <a:pPr>
                  <a:defRPr/>
                </a:pPr>
                <a:r>
                  <a:rPr lang="fr-FR" sz="1600" dirty="0" smtClean="0">
                    <a:solidFill>
                      <a:srgbClr val="002060"/>
                    </a:solidFill>
                  </a:rPr>
                  <a:t>   </a:t>
                </a:r>
                <a:r>
                  <a:rPr lang="fr-FR" sz="1600" dirty="0">
                    <a:solidFill>
                      <a:srgbClr val="002060"/>
                    </a:solidFill>
                  </a:rPr>
                  <a:t>&lt;</a:t>
                </a:r>
                <a:r>
                  <a:rPr lang="fr-FR" sz="1600" dirty="0" err="1">
                    <a:solidFill>
                      <a:srgbClr val="002060"/>
                    </a:solidFill>
                  </a:rPr>
                  <a:t>complexContent</a:t>
                </a:r>
                <a:r>
                  <a:rPr lang="fr-FR" sz="1600" dirty="0">
                    <a:solidFill>
                      <a:srgbClr val="002060"/>
                    </a:solidFill>
                  </a:rPr>
                  <a:t>&gt;</a:t>
                </a:r>
              </a:p>
              <a:p>
                <a:pPr>
                  <a:defRPr/>
                </a:pPr>
                <a:r>
                  <a:rPr lang="fr-FR" sz="1600" dirty="0" smtClean="0">
                    <a:solidFill>
                      <a:srgbClr val="002060"/>
                    </a:solidFill>
                  </a:rPr>
                  <a:t>      </a:t>
                </a:r>
                <a:r>
                  <a:rPr lang="fr-FR" sz="1600" dirty="0">
                    <a:solidFill>
                      <a:srgbClr val="002060"/>
                    </a:solidFill>
                  </a:rPr>
                  <a:t>&lt;extension base="</a:t>
                </a:r>
                <a:r>
                  <a:rPr lang="fr-FR" sz="1600" dirty="0" err="1">
                    <a:solidFill>
                      <a:srgbClr val="002060"/>
                    </a:solidFill>
                  </a:rPr>
                  <a:t>gml:AbstractGMLType</a:t>
                </a:r>
                <a:r>
                  <a:rPr lang="fr-FR" sz="1600" dirty="0">
                    <a:solidFill>
                      <a:srgbClr val="002060"/>
                    </a:solidFill>
                  </a:rPr>
                  <a:t>"&gt;</a:t>
                </a:r>
              </a:p>
              <a:p>
                <a:pPr>
                  <a:defRPr/>
                </a:pPr>
                <a:r>
                  <a:rPr lang="fr-FR" sz="1600" dirty="0" smtClean="0">
                    <a:solidFill>
                      <a:srgbClr val="002060"/>
                    </a:solidFill>
                  </a:rPr>
                  <a:t>         </a:t>
                </a:r>
                <a:r>
                  <a:rPr lang="fr-FR" sz="1600" dirty="0">
                    <a:solidFill>
                      <a:srgbClr val="002060"/>
                    </a:solidFill>
                  </a:rPr>
                  <a:t>&lt;</a:t>
                </a:r>
                <a:r>
                  <a:rPr lang="fr-FR" sz="1600" dirty="0" err="1">
                    <a:solidFill>
                      <a:srgbClr val="002060"/>
                    </a:solidFill>
                  </a:rPr>
                  <a:t>sequence</a:t>
                </a:r>
                <a:r>
                  <a:rPr lang="fr-FR" sz="1600" dirty="0" smtClean="0">
                    <a:solidFill>
                      <a:srgbClr val="002060"/>
                    </a:solidFill>
                  </a:rPr>
                  <a:t>&gt;</a:t>
                </a:r>
              </a:p>
              <a:p>
                <a:pPr>
                  <a:defRPr/>
                </a:pPr>
                <a:r>
                  <a:rPr lang="fr-FR" sz="1600" dirty="0">
                    <a:solidFill>
                      <a:srgbClr val="002060"/>
                    </a:solidFill>
                  </a:rPr>
                  <a:t> </a:t>
                </a:r>
                <a:r>
                  <a:rPr lang="fr-FR" sz="1600" dirty="0" smtClean="0">
                    <a:solidFill>
                      <a:srgbClr val="002060"/>
                    </a:solidFill>
                  </a:rPr>
                  <a:t>           </a:t>
                </a:r>
                <a:r>
                  <a:rPr lang="en-GB" sz="1600" dirty="0">
                    <a:solidFill>
                      <a:srgbClr val="002060"/>
                    </a:solidFill>
                  </a:rPr>
                  <a:t>&lt;element </a:t>
                </a:r>
                <a:r>
                  <a:rPr lang="en-GB" sz="1600" dirty="0">
                    <a:solidFill>
                      <a:schemeClr val="accent6">
                        <a:lumMod val="75000"/>
                      </a:schemeClr>
                    </a:solidFill>
                  </a:rPr>
                  <a:t>name=</a:t>
                </a:r>
                <a:r>
                  <a:rPr lang="en-GB" sz="1600" dirty="0">
                    <a:solidFill>
                      <a:srgbClr val="542A00"/>
                    </a:solidFill>
                  </a:rPr>
                  <a:t>"</a:t>
                </a:r>
                <a:r>
                  <a:rPr lang="en-GB" sz="1600" dirty="0" err="1">
                    <a:solidFill>
                      <a:srgbClr val="542A00"/>
                    </a:solidFill>
                  </a:rPr>
                  <a:t>airTemperature</a:t>
                </a:r>
                <a:r>
                  <a:rPr lang="en-GB" sz="1600" dirty="0">
                    <a:solidFill>
                      <a:srgbClr val="542A00"/>
                    </a:solidFill>
                  </a:rPr>
                  <a:t>" </a:t>
                </a:r>
                <a:r>
                  <a:rPr lang="en-GB" sz="1600" dirty="0">
                    <a:solidFill>
                      <a:schemeClr val="accent6">
                        <a:lumMod val="75000"/>
                      </a:schemeClr>
                    </a:solidFill>
                  </a:rPr>
                  <a:t>type=</a:t>
                </a:r>
                <a:r>
                  <a:rPr lang="en-GB" sz="1600" dirty="0">
                    <a:solidFill>
                      <a:srgbClr val="542A00"/>
                    </a:solidFill>
                  </a:rPr>
                  <a:t>"</a:t>
                </a:r>
                <a:r>
                  <a:rPr lang="en-GB" sz="1600" dirty="0" err="1" smtClean="0">
                    <a:solidFill>
                      <a:srgbClr val="542A00"/>
                    </a:solidFill>
                  </a:rPr>
                  <a:t>met-basic:AirTemperatureType</a:t>
                </a:r>
                <a:r>
                  <a:rPr lang="en-GB" sz="1600" dirty="0" smtClean="0">
                    <a:solidFill>
                      <a:srgbClr val="542A00"/>
                    </a:solidFill>
                  </a:rPr>
                  <a:t>“</a:t>
                </a:r>
                <a:r>
                  <a:rPr lang="en-GB" sz="1600" dirty="0">
                    <a:solidFill>
                      <a:srgbClr val="002060"/>
                    </a:solidFill>
                  </a:rPr>
                  <a:t>/</a:t>
                </a:r>
                <a:r>
                  <a:rPr lang="en-GB" sz="1600" dirty="0" smtClean="0">
                    <a:solidFill>
                      <a:srgbClr val="002060"/>
                    </a:solidFill>
                  </a:rPr>
                  <a:t>&gt;</a:t>
                </a:r>
                <a:endParaRPr lang="fr-FR" sz="1600" dirty="0" smtClean="0">
                  <a:solidFill>
                    <a:srgbClr val="002060"/>
                  </a:solidFill>
                </a:endParaRPr>
              </a:p>
              <a:p>
                <a:pPr>
                  <a:defRPr/>
                </a:pPr>
                <a:r>
                  <a:rPr lang="fr-FR" sz="1600" dirty="0">
                    <a:solidFill>
                      <a:srgbClr val="002060"/>
                    </a:solidFill>
                  </a:rPr>
                  <a:t> </a:t>
                </a:r>
                <a:r>
                  <a:rPr lang="fr-FR" sz="1600" dirty="0" smtClean="0">
                    <a:solidFill>
                      <a:srgbClr val="002060"/>
                    </a:solidFill>
                  </a:rPr>
                  <a:t>            </a:t>
                </a:r>
                <a:r>
                  <a:rPr lang="fr-FR" sz="1600" kern="0" dirty="0" smtClean="0">
                    <a:solidFill>
                      <a:srgbClr val="002060"/>
                    </a:solidFill>
                  </a:rPr>
                  <a:t>… </a:t>
                </a:r>
              </a:p>
              <a:p>
                <a:pPr>
                  <a:defRPr/>
                </a:pPr>
                <a:r>
                  <a:rPr lang="fr-FR" sz="1600" kern="0" dirty="0">
                    <a:solidFill>
                      <a:srgbClr val="002060"/>
                    </a:solidFill>
                  </a:rPr>
                  <a:t> </a:t>
                </a:r>
                <a:r>
                  <a:rPr lang="fr-FR" sz="1600" kern="0" dirty="0" smtClean="0">
                    <a:solidFill>
                      <a:srgbClr val="002060"/>
                    </a:solidFill>
                  </a:rPr>
                  <a:t>        </a:t>
                </a:r>
                <a:r>
                  <a:rPr lang="en-GB" sz="1600" kern="0" dirty="0" smtClean="0">
                    <a:solidFill>
                      <a:srgbClr val="002060"/>
                    </a:solidFill>
                  </a:rPr>
                  <a:t>&lt;/</a:t>
                </a:r>
                <a:r>
                  <a:rPr lang="en-GB" sz="1600" kern="0" dirty="0">
                    <a:solidFill>
                      <a:srgbClr val="002060"/>
                    </a:solidFill>
                  </a:rPr>
                  <a:t>sequence&gt;</a:t>
                </a:r>
              </a:p>
              <a:p>
                <a:pPr>
                  <a:defRPr/>
                </a:pPr>
                <a:r>
                  <a:rPr lang="en-GB" sz="1600" kern="0" dirty="0" smtClean="0">
                    <a:solidFill>
                      <a:srgbClr val="002060"/>
                    </a:solidFill>
                  </a:rPr>
                  <a:t>         </a:t>
                </a:r>
                <a:r>
                  <a:rPr lang="en-GB" sz="1600" kern="0" dirty="0">
                    <a:solidFill>
                      <a:srgbClr val="002060"/>
                    </a:solidFill>
                  </a:rPr>
                  <a:t>&lt;</a:t>
                </a:r>
                <a:r>
                  <a:rPr lang="en-GB" sz="1600" kern="0" dirty="0" smtClean="0">
                    <a:solidFill>
                      <a:srgbClr val="002060"/>
                    </a:solidFill>
                  </a:rPr>
                  <a:t>attribute … /&gt;</a:t>
                </a:r>
                <a:endParaRPr lang="en-GB" sz="1600" kern="0" dirty="0">
                  <a:solidFill>
                    <a:srgbClr val="002060"/>
                  </a:solidFill>
                </a:endParaRPr>
              </a:p>
              <a:p>
                <a:pPr>
                  <a:defRPr/>
                </a:pPr>
                <a:r>
                  <a:rPr lang="en-GB" sz="1600" kern="0" dirty="0" smtClean="0">
                    <a:solidFill>
                      <a:srgbClr val="002060"/>
                    </a:solidFill>
                  </a:rPr>
                  <a:t>      </a:t>
                </a:r>
                <a:r>
                  <a:rPr lang="en-GB" sz="1600" kern="0" dirty="0">
                    <a:solidFill>
                      <a:srgbClr val="002060"/>
                    </a:solidFill>
                  </a:rPr>
                  <a:t>&lt;/extension&gt;</a:t>
                </a:r>
              </a:p>
              <a:p>
                <a:pPr>
                  <a:defRPr/>
                </a:pPr>
                <a:r>
                  <a:rPr lang="en-GB" sz="1600" kern="0" dirty="0" smtClean="0">
                    <a:solidFill>
                      <a:srgbClr val="002060"/>
                    </a:solidFill>
                  </a:rPr>
                  <a:t>   </a:t>
                </a:r>
                <a:r>
                  <a:rPr lang="en-GB" sz="1600" kern="0" dirty="0">
                    <a:solidFill>
                      <a:srgbClr val="002060"/>
                    </a:solidFill>
                  </a:rPr>
                  <a:t>&lt;/</a:t>
                </a:r>
                <a:r>
                  <a:rPr lang="en-GB" sz="1600" kern="0" dirty="0" err="1">
                    <a:solidFill>
                      <a:srgbClr val="002060"/>
                    </a:solidFill>
                  </a:rPr>
                  <a:t>complexContent</a:t>
                </a:r>
                <a:r>
                  <a:rPr lang="en-GB" sz="1600" kern="0" dirty="0">
                    <a:solidFill>
                      <a:srgbClr val="002060"/>
                    </a:solidFill>
                  </a:rPr>
                  <a:t>&gt;</a:t>
                </a:r>
              </a:p>
              <a:p>
                <a:pPr>
                  <a:defRPr/>
                </a:pPr>
                <a:r>
                  <a:rPr lang="en-GB" sz="1600" kern="0" dirty="0" smtClean="0">
                    <a:solidFill>
                      <a:srgbClr val="002060"/>
                    </a:solidFill>
                  </a:rPr>
                  <a:t>&lt;/</a:t>
                </a:r>
                <a:r>
                  <a:rPr lang="en-GB" sz="1600" kern="0" dirty="0" err="1">
                    <a:solidFill>
                      <a:srgbClr val="002060"/>
                    </a:solidFill>
                  </a:rPr>
                  <a:t>complexType</a:t>
                </a:r>
                <a:r>
                  <a:rPr lang="en-GB" sz="1600" kern="0" dirty="0">
                    <a:solidFill>
                      <a:srgbClr val="002060"/>
                    </a:solidFill>
                  </a:rPr>
                  <a:t>&gt;</a:t>
                </a:r>
                <a:endParaRPr lang="en-GB" sz="1600" kern="0" dirty="0" smtClean="0">
                  <a:solidFill>
                    <a:srgbClr val="002060"/>
                  </a:solidFill>
                </a:endParaRPr>
              </a:p>
            </p:txBody>
          </p:sp>
        </p:grpSp>
        <p:pic>
          <p:nvPicPr>
            <p:cNvPr id="59" name="Picture 2" descr="http://findicons.com/files/icons/1915/xml_docs/128/xs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4962" y="4064145"/>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Rectangle 66"/>
          <p:cNvSpPr/>
          <p:nvPr/>
        </p:nvSpPr>
        <p:spPr>
          <a:xfrm>
            <a:off x="3966945" y="1666183"/>
            <a:ext cx="4225637" cy="1631216"/>
          </a:xfrm>
          <a:prstGeom prst="rect">
            <a:avLst/>
          </a:prstGeom>
        </p:spPr>
        <p:txBody>
          <a:bodyPr wrap="square">
            <a:spAutoFit/>
          </a:bodyPr>
          <a:lstStyle/>
          <a:p>
            <a:pPr algn="ctr" fontAlgn="auto">
              <a:spcBef>
                <a:spcPts val="0"/>
              </a:spcBef>
              <a:spcAft>
                <a:spcPts val="1200"/>
              </a:spcAft>
              <a:defRPr/>
            </a:pPr>
            <a:r>
              <a:rPr lang="en-GB" sz="2000" b="1" i="1" kern="0" dirty="0" smtClean="0">
                <a:solidFill>
                  <a:srgbClr val="595959"/>
                </a:solidFill>
                <a:latin typeface="Calibri"/>
                <a:ea typeface="Times New Roman"/>
              </a:rPr>
              <a:t>Within </a:t>
            </a:r>
            <a:r>
              <a:rPr lang="en-GB" sz="2000" b="1" i="1" kern="0" dirty="0" err="1" smtClean="0">
                <a:solidFill>
                  <a:srgbClr val="595959"/>
                </a:solidFill>
                <a:latin typeface="Calibri"/>
                <a:ea typeface="Times New Roman"/>
              </a:rPr>
              <a:t>ApplicationSchema</a:t>
            </a:r>
            <a:r>
              <a:rPr lang="en-GB" sz="2000" b="1" i="1" kern="0" dirty="0" smtClean="0">
                <a:solidFill>
                  <a:srgbClr val="595959"/>
                </a:solidFill>
                <a:latin typeface="Calibri"/>
                <a:ea typeface="Times New Roman"/>
              </a:rPr>
              <a:t> referencing meteorological physical properties, use Types from Met-basic in the same way as Measure (and sub-types thereof) from ISO 19103. </a:t>
            </a:r>
          </a:p>
        </p:txBody>
      </p:sp>
      <p:sp>
        <p:nvSpPr>
          <p:cNvPr id="68" name="Oval 67"/>
          <p:cNvSpPr>
            <a:spLocks noChangeArrowheads="1"/>
          </p:cNvSpPr>
          <p:nvPr/>
        </p:nvSpPr>
        <p:spPr bwMode="auto">
          <a:xfrm>
            <a:off x="1153057" y="2273408"/>
            <a:ext cx="1314602" cy="6351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44</a:t>
            </a:fld>
            <a:endParaRPr lang="en-GB"/>
          </a:p>
        </p:txBody>
      </p:sp>
      <p:grpSp>
        <p:nvGrpSpPr>
          <p:cNvPr id="69" name="Group 68"/>
          <p:cNvGrpSpPr/>
          <p:nvPr/>
        </p:nvGrpSpPr>
        <p:grpSpPr>
          <a:xfrm>
            <a:off x="1737569" y="5848769"/>
            <a:ext cx="7174415" cy="835312"/>
            <a:chOff x="153465" y="6244212"/>
            <a:chExt cx="7174415" cy="835312"/>
          </a:xfrm>
        </p:grpSpPr>
        <p:grpSp>
          <p:nvGrpSpPr>
            <p:cNvPr id="70" name="Group 69"/>
            <p:cNvGrpSpPr/>
            <p:nvPr/>
          </p:nvGrpSpPr>
          <p:grpSpPr>
            <a:xfrm>
              <a:off x="153465" y="6244212"/>
              <a:ext cx="7174415" cy="835312"/>
              <a:chOff x="118161" y="5137504"/>
              <a:chExt cx="2759889" cy="835312"/>
            </a:xfrm>
          </p:grpSpPr>
          <p:pic>
            <p:nvPicPr>
              <p:cNvPr id="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18161" y="5137504"/>
                <a:ext cx="2759889" cy="831347"/>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73" name="TextBox 72"/>
              <p:cNvSpPr txBox="1"/>
              <p:nvPr/>
            </p:nvSpPr>
            <p:spPr bwMode="auto">
              <a:xfrm>
                <a:off x="119053" y="5141819"/>
                <a:ext cx="2720430" cy="830997"/>
              </a:xfrm>
              <a:prstGeom prst="rect">
                <a:avLst/>
              </a:prstGeom>
              <a:noFill/>
            </p:spPr>
            <p:txBody>
              <a:bodyPr wrap="square">
                <a:spAutoFit/>
              </a:bodyPr>
              <a:lstStyle/>
              <a:p>
                <a:pPr>
                  <a:defRPr/>
                </a:pPr>
                <a:r>
                  <a:rPr lang="en-GB" sz="1600" kern="0" dirty="0" smtClean="0">
                    <a:solidFill>
                      <a:srgbClr val="002060"/>
                    </a:solidFill>
                  </a:rPr>
                  <a:t>&lt;</a:t>
                </a:r>
                <a:r>
                  <a:rPr lang="en-GB" sz="1600" kern="0" dirty="0" err="1">
                    <a:solidFill>
                      <a:srgbClr val="002060"/>
                    </a:solidFill>
                  </a:rPr>
                  <a:t>iwxxm:airTemperature</a:t>
                </a:r>
                <a:r>
                  <a:rPr lang="en-GB" sz="1600" kern="0" dirty="0">
                    <a:solidFill>
                      <a:srgbClr val="002060"/>
                    </a:solidFill>
                  </a:rPr>
                  <a:t> </a:t>
                </a:r>
                <a:r>
                  <a:rPr lang="en-GB" sz="1600" dirty="0" err="1" smtClean="0">
                    <a:solidFill>
                      <a:schemeClr val="accent6">
                        <a:lumMod val="75000"/>
                      </a:schemeClr>
                    </a:solidFill>
                  </a:rPr>
                  <a:t>uom</a:t>
                </a:r>
                <a:r>
                  <a:rPr lang="en-GB" sz="1600" dirty="0" smtClean="0">
                    <a:solidFill>
                      <a:schemeClr val="accent6">
                        <a:lumMod val="75000"/>
                      </a:schemeClr>
                    </a:solidFill>
                  </a:rPr>
                  <a:t>=</a:t>
                </a:r>
                <a:r>
                  <a:rPr lang="en-GB" sz="1600" dirty="0">
                    <a:solidFill>
                      <a:srgbClr val="542A00"/>
                    </a:solidFill>
                  </a:rPr>
                  <a:t>"http://opengis.net/</a:t>
                </a:r>
                <a:r>
                  <a:rPr lang="en-GB" sz="1600" dirty="0" err="1">
                    <a:solidFill>
                      <a:srgbClr val="542A00"/>
                    </a:solidFill>
                  </a:rPr>
                  <a:t>def</a:t>
                </a:r>
                <a:r>
                  <a:rPr lang="en-GB" sz="1600" dirty="0">
                    <a:solidFill>
                      <a:srgbClr val="542A00"/>
                    </a:solidFill>
                  </a:rPr>
                  <a:t>/</a:t>
                </a:r>
                <a:r>
                  <a:rPr lang="en-GB" sz="1600" dirty="0" err="1">
                    <a:solidFill>
                      <a:srgbClr val="542A00"/>
                    </a:solidFill>
                  </a:rPr>
                  <a:t>uom</a:t>
                </a:r>
                <a:r>
                  <a:rPr lang="en-GB" sz="1600" dirty="0">
                    <a:solidFill>
                      <a:srgbClr val="542A00"/>
                    </a:solidFill>
                  </a:rPr>
                  <a:t>/UCUM/0/</a:t>
                </a:r>
                <a:r>
                  <a:rPr lang="en-GB" sz="1600" dirty="0" err="1">
                    <a:solidFill>
                      <a:srgbClr val="542A00"/>
                    </a:solidFill>
                  </a:rPr>
                  <a:t>Cel</a:t>
                </a:r>
                <a:r>
                  <a:rPr lang="en-GB" sz="1600" dirty="0" smtClean="0">
                    <a:solidFill>
                      <a:srgbClr val="542A00"/>
                    </a:solidFill>
                  </a:rPr>
                  <a:t>"</a:t>
                </a:r>
                <a:r>
                  <a:rPr lang="en-GB" sz="1600" kern="0" dirty="0" smtClean="0">
                    <a:solidFill>
                      <a:srgbClr val="002060"/>
                    </a:solidFill>
                  </a:rPr>
                  <a:t>&gt;</a:t>
                </a:r>
              </a:p>
              <a:p>
                <a:pPr>
                  <a:defRPr/>
                </a:pPr>
                <a:r>
                  <a:rPr lang="en-GB" sz="1600" kern="0" dirty="0" smtClean="0">
                    <a:solidFill>
                      <a:srgbClr val="002060"/>
                    </a:solidFill>
                  </a:rPr>
                  <a:t>    </a:t>
                </a:r>
                <a:r>
                  <a:rPr lang="en-GB" sz="1600" kern="0" dirty="0" smtClean="0"/>
                  <a:t>27</a:t>
                </a:r>
                <a:r>
                  <a:rPr lang="en-GB" sz="1600" kern="0" dirty="0" smtClean="0">
                    <a:solidFill>
                      <a:srgbClr val="002060"/>
                    </a:solidFill>
                  </a:rPr>
                  <a:t> </a:t>
                </a:r>
              </a:p>
              <a:p>
                <a:pPr>
                  <a:defRPr/>
                </a:pPr>
                <a:r>
                  <a:rPr lang="en-GB" sz="1600" kern="0" dirty="0" smtClean="0">
                    <a:solidFill>
                      <a:srgbClr val="002060"/>
                    </a:solidFill>
                  </a:rPr>
                  <a:t>&lt;/</a:t>
                </a:r>
                <a:r>
                  <a:rPr lang="en-GB" sz="1600" kern="0" dirty="0" err="1" smtClean="0">
                    <a:solidFill>
                      <a:srgbClr val="002060"/>
                    </a:solidFill>
                  </a:rPr>
                  <a:t>iwxxm:airTemperature</a:t>
                </a:r>
                <a:r>
                  <a:rPr lang="en-GB" sz="1600" kern="0" dirty="0" smtClean="0">
                    <a:solidFill>
                      <a:srgbClr val="002060"/>
                    </a:solidFill>
                  </a:rPr>
                  <a:t>&gt;</a:t>
                </a:r>
                <a:endParaRPr lang="en-GB" sz="1600" kern="0" dirty="0">
                  <a:solidFill>
                    <a:srgbClr val="002060"/>
                  </a:solidFill>
                </a:endParaRPr>
              </a:p>
            </p:txBody>
          </p:sp>
        </p:grpSp>
        <p:pic>
          <p:nvPicPr>
            <p:cNvPr id="7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8478" y="6310929"/>
              <a:ext cx="671868" cy="66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7421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WMO code-tables published as web-accessible resources</a:t>
            </a:r>
            <a:endParaRPr lang="en-GB" sz="2000" dirty="0">
              <a:solidFill>
                <a:srgbClr val="000000"/>
              </a:solidFill>
              <a:latin typeface="Arial" pitchFamily="34" charset="0"/>
              <a:ea typeface="ＭＳ Ｐゴシック" pitchFamily="34" charset="-128"/>
            </a:endParaRPr>
          </a:p>
        </p:txBody>
      </p:sp>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1429">
            <a:off x="305386" y="1620006"/>
            <a:ext cx="3105612" cy="4345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45</a:t>
            </a:fld>
            <a:endParaRPr lang="en-GB">
              <a:solidFill>
                <a:prstClr val="black">
                  <a:tint val="75000"/>
                </a:prstClr>
              </a:solidFill>
            </a:endParaRP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903403" y="3341998"/>
            <a:ext cx="6849116" cy="3384826"/>
          </a:xfrm>
          <a:prstGeom prst="rect">
            <a:avLst/>
          </a:prstGeom>
          <a:ln>
            <a:solidFill>
              <a:schemeClr val="tx1"/>
            </a:solidFill>
            <a:prstDash val="sysDot"/>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402" y="3619747"/>
            <a:ext cx="6851094" cy="2833120"/>
          </a:xfrm>
          <a:prstGeom prst="rect">
            <a:avLst/>
          </a:prstGeom>
          <a:ln w="9525">
            <a:solidFill>
              <a:schemeClr val="tx1"/>
            </a:solidFill>
            <a:miter lim="800000"/>
            <a:headEnd/>
            <a:tailEnd/>
          </a:ln>
          <a:effectLst>
            <a:softEdge rad="63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30"/>
          <p:cNvSpPr>
            <a:spLocks noChangeArrowheads="1"/>
          </p:cNvSpPr>
          <p:nvPr/>
        </p:nvSpPr>
        <p:spPr bwMode="auto">
          <a:xfrm>
            <a:off x="3677648" y="3616219"/>
            <a:ext cx="1314602" cy="6351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sp>
        <p:nvSpPr>
          <p:cNvPr id="38" name="Rectangle 37"/>
          <p:cNvSpPr/>
          <p:nvPr/>
        </p:nvSpPr>
        <p:spPr>
          <a:xfrm>
            <a:off x="909401" y="6407568"/>
            <a:ext cx="5518590" cy="307777"/>
          </a:xfrm>
          <a:prstGeom prst="rect">
            <a:avLst/>
          </a:prstGeom>
        </p:spPr>
        <p:txBody>
          <a:bodyPr wrap="square">
            <a:spAutoFit/>
          </a:bodyPr>
          <a:lstStyle/>
          <a:p>
            <a:pPr fontAlgn="auto">
              <a:spcBef>
                <a:spcPts val="0"/>
              </a:spcBef>
              <a:spcAft>
                <a:spcPts val="1200"/>
              </a:spcAft>
              <a:defRPr/>
            </a:pPr>
            <a:r>
              <a:rPr lang="en-GB" sz="1400" i="1" kern="0" dirty="0" smtClean="0">
                <a:solidFill>
                  <a:schemeClr val="bg1">
                    <a:lumMod val="65000"/>
                  </a:schemeClr>
                </a:solidFill>
                <a:latin typeface="Calibri"/>
                <a:ea typeface="Times New Roman"/>
              </a:rPr>
              <a:t>Excerpt from BUFR edition 4 Code- and Flag-tables</a:t>
            </a:r>
            <a:endParaRPr lang="en-GB" sz="1400" i="1" kern="0" dirty="0">
              <a:solidFill>
                <a:schemeClr val="bg1">
                  <a:lumMod val="65000"/>
                </a:schemeClr>
              </a:solidFill>
              <a:latin typeface="Calibri"/>
              <a:ea typeface="Times New Roman"/>
            </a:endParaRPr>
          </a:p>
        </p:txBody>
      </p:sp>
      <p:sp>
        <p:nvSpPr>
          <p:cNvPr id="11" name="Rectangle 10"/>
          <p:cNvSpPr/>
          <p:nvPr/>
        </p:nvSpPr>
        <p:spPr>
          <a:xfrm>
            <a:off x="3668696" y="697784"/>
            <a:ext cx="5231977" cy="2893100"/>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Calibri"/>
                <a:ea typeface="Times New Roman"/>
              </a:rPr>
              <a:t>To complement the WMO model, terms from WMO Code-tables are in the process of being published as web-accessible resources. </a:t>
            </a:r>
          </a:p>
          <a:p>
            <a:pPr fontAlgn="auto">
              <a:spcBef>
                <a:spcPts val="0"/>
              </a:spcBef>
              <a:spcAft>
                <a:spcPts val="1200"/>
              </a:spcAft>
              <a:defRPr/>
            </a:pPr>
            <a:r>
              <a:rPr lang="en-GB" i="1" kern="0" dirty="0" smtClean="0">
                <a:solidFill>
                  <a:srgbClr val="595959"/>
                </a:solidFill>
                <a:latin typeface="Calibri"/>
                <a:ea typeface="Times New Roman"/>
              </a:rPr>
              <a:t>It is anticipated that these web-accessible resources will be available for RC2.</a:t>
            </a:r>
          </a:p>
          <a:p>
            <a:pPr fontAlgn="auto">
              <a:spcBef>
                <a:spcPts val="0"/>
              </a:spcBef>
              <a:spcAft>
                <a:spcPts val="1200"/>
              </a:spcAft>
              <a:defRPr/>
            </a:pPr>
            <a:r>
              <a:rPr lang="en-GB" i="1" kern="0" dirty="0" smtClean="0">
                <a:solidFill>
                  <a:srgbClr val="595959"/>
                </a:solidFill>
                <a:latin typeface="Calibri"/>
                <a:ea typeface="Times New Roman"/>
              </a:rPr>
              <a:t>Each code-table and each term will be assigned HTTP URIs which resolve to useful information about those entities; e.g. human-readable web-pages or machine-readable content.</a:t>
            </a:r>
            <a:endParaRPr lang="en-GB" i="1" kern="0" dirty="0">
              <a:solidFill>
                <a:srgbClr val="595959"/>
              </a:solidFill>
              <a:latin typeface="Calibri"/>
              <a:ea typeface="Times New Roman"/>
            </a:endParaRPr>
          </a:p>
        </p:txBody>
      </p:sp>
      <p:grpSp>
        <p:nvGrpSpPr>
          <p:cNvPr id="3" name="Group 2"/>
          <p:cNvGrpSpPr/>
          <p:nvPr/>
        </p:nvGrpSpPr>
        <p:grpSpPr>
          <a:xfrm>
            <a:off x="4142106" y="4182308"/>
            <a:ext cx="4968027" cy="369332"/>
            <a:chOff x="3465979" y="5853066"/>
            <a:chExt cx="4968027" cy="369332"/>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3473119" y="5864526"/>
              <a:ext cx="4840978" cy="357695"/>
            </a:xfrm>
            <a:prstGeom prst="rect">
              <a:avLst/>
            </a:prstGeom>
            <a:ln>
              <a:solidFill>
                <a:schemeClr val="accent2">
                  <a:lumMod val="75000"/>
                </a:schemeClr>
              </a:solidFill>
              <a:prstDash val="sysDot"/>
            </a:ln>
            <a:effectLst>
              <a:outerShdw blurRad="63500" dist="63500" dir="2700000" algn="tl" rotWithShape="0">
                <a:srgbClr val="C00000">
                  <a:alpha val="15000"/>
                </a:srgbClr>
              </a:outerShdw>
            </a:effectLst>
            <a:extLst>
              <a:ext uri="{909E8E84-426E-40DD-AFC4-6F175D3DCCD1}">
                <a14:hiddenFill xmlns:a14="http://schemas.microsoft.com/office/drawing/2010/main">
                  <a:solidFill>
                    <a:schemeClr val="accent1"/>
                  </a:solidFill>
                </a14:hiddenFill>
              </a:ext>
            </a:extLst>
          </p:spPr>
        </p:pic>
        <p:sp>
          <p:nvSpPr>
            <p:cNvPr id="40" name="Rectangle 39"/>
            <p:cNvSpPr/>
            <p:nvPr/>
          </p:nvSpPr>
          <p:spPr>
            <a:xfrm>
              <a:off x="3465979" y="5853066"/>
              <a:ext cx="4968027" cy="369332"/>
            </a:xfrm>
            <a:prstGeom prst="rect">
              <a:avLst/>
            </a:prstGeom>
          </p:spPr>
          <p:txBody>
            <a:bodyPr wrap="none">
              <a:spAutoFit/>
            </a:bodyPr>
            <a:lstStyle/>
            <a:p>
              <a:r>
                <a:rPr lang="en-GB" kern="0" dirty="0" smtClean="0">
                  <a:solidFill>
                    <a:srgbClr val="0070C0"/>
                  </a:solidFill>
                  <a:latin typeface="Arial" pitchFamily="34" charset="0"/>
                  <a:ea typeface="Times New Roman"/>
                  <a:hlinkClick r:id="rId6" action="ppaction://hlinksldjump"/>
                </a:rPr>
                <a:t>http://data.wmo.int/def/bufr4/codeflag/0-20-086</a:t>
              </a:r>
              <a:endParaRPr lang="en-GB" dirty="0"/>
            </a:p>
          </p:txBody>
        </p:sp>
      </p:grpSp>
      <p:sp>
        <p:nvSpPr>
          <p:cNvPr id="46" name="Rounded Rectangle 45"/>
          <p:cNvSpPr/>
          <p:nvPr/>
        </p:nvSpPr>
        <p:spPr>
          <a:xfrm>
            <a:off x="1601963" y="5194821"/>
            <a:ext cx="1520752" cy="385591"/>
          </a:xfrm>
          <a:prstGeom prst="roundRect">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2163872" y="5520638"/>
            <a:ext cx="5060986" cy="357695"/>
          </a:xfrm>
          <a:prstGeom prst="rect">
            <a:avLst/>
          </a:prstGeom>
          <a:ln>
            <a:solidFill>
              <a:schemeClr val="accent2">
                <a:lumMod val="75000"/>
              </a:schemeClr>
            </a:solidFill>
            <a:prstDash val="sysDot"/>
          </a:ln>
          <a:effectLst>
            <a:outerShdw blurRad="63500" dist="63500" dir="2700000" algn="tl" rotWithShape="0">
              <a:srgbClr val="C00000">
                <a:alpha val="15000"/>
              </a:srgbClr>
            </a:outerShdw>
          </a:effectLst>
          <a:extLst>
            <a:ext uri="{909E8E84-426E-40DD-AFC4-6F175D3DCCD1}">
              <a14:hiddenFill xmlns:a14="http://schemas.microsoft.com/office/drawing/2010/main">
                <a:solidFill>
                  <a:schemeClr val="accent1"/>
                </a:solidFill>
              </a14:hiddenFill>
            </a:ext>
          </a:extLst>
        </p:spPr>
      </p:pic>
      <p:sp>
        <p:nvSpPr>
          <p:cNvPr id="45" name="Rectangle 44"/>
          <p:cNvSpPr/>
          <p:nvPr/>
        </p:nvSpPr>
        <p:spPr>
          <a:xfrm>
            <a:off x="2156733" y="5508657"/>
            <a:ext cx="5160387" cy="369332"/>
          </a:xfrm>
          <a:prstGeom prst="rect">
            <a:avLst/>
          </a:prstGeom>
        </p:spPr>
        <p:txBody>
          <a:bodyPr wrap="none">
            <a:spAutoFit/>
          </a:bodyPr>
          <a:lstStyle/>
          <a:p>
            <a:r>
              <a:rPr lang="en-GB" kern="0" dirty="0" smtClean="0">
                <a:solidFill>
                  <a:srgbClr val="0070C0"/>
                </a:solidFill>
                <a:latin typeface="Arial" pitchFamily="34" charset="0"/>
                <a:ea typeface="Times New Roman"/>
                <a:hlinkClick r:id="rId7" action="ppaction://hlinksldjump"/>
              </a:rPr>
              <a:t>http://data.wmo.int/def/bufr4/codeflag/0-20-086/6</a:t>
            </a:r>
            <a:endParaRPr lang="en-GB" dirty="0"/>
          </a:p>
        </p:txBody>
      </p:sp>
      <p:grpSp>
        <p:nvGrpSpPr>
          <p:cNvPr id="47" name="Group 46"/>
          <p:cNvGrpSpPr/>
          <p:nvPr/>
        </p:nvGrpSpPr>
        <p:grpSpPr>
          <a:xfrm>
            <a:off x="5526304" y="4630021"/>
            <a:ext cx="3399411" cy="831357"/>
            <a:chOff x="119052" y="5141476"/>
            <a:chExt cx="3399411" cy="831357"/>
          </a:xfrm>
        </p:grpSpPr>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124609" y="5141476"/>
              <a:ext cx="3393854" cy="831357"/>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49" name="TextBox 48"/>
            <p:cNvSpPr txBox="1"/>
            <p:nvPr/>
          </p:nvSpPr>
          <p:spPr bwMode="auto">
            <a:xfrm>
              <a:off x="119052" y="5141819"/>
              <a:ext cx="3395330" cy="830997"/>
            </a:xfrm>
            <a:prstGeom prst="rect">
              <a:avLst/>
            </a:prstGeom>
            <a:noFill/>
          </p:spPr>
          <p:txBody>
            <a:bodyPr wrap="square">
              <a:spAutoFit/>
            </a:bodyPr>
            <a:lstStyle/>
            <a:p>
              <a:pPr algn="ctr">
                <a:defRPr/>
              </a:pPr>
              <a:r>
                <a:rPr lang="en-GB" sz="1600" kern="0" dirty="0" smtClean="0">
                  <a:solidFill>
                    <a:sysClr val="windowText" lastClr="000000"/>
                  </a:solidFill>
                </a:rPr>
                <a:t>Note: at a minimum, a code-list resource will define the members of the code-list</a:t>
              </a:r>
              <a:endParaRPr lang="en-GB" sz="1600" kern="0" dirty="0">
                <a:solidFill>
                  <a:sysClr val="windowText" lastClr="000000"/>
                </a:solidFill>
              </a:endParaRPr>
            </a:p>
          </p:txBody>
        </p:sp>
      </p:grpSp>
    </p:spTree>
    <p:extLst>
      <p:ext uri="{BB962C8B-B14F-4D97-AF65-F5344CB8AC3E}">
        <p14:creationId xmlns:p14="http://schemas.microsoft.com/office/powerpoint/2010/main" val="365274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Binding «</a:t>
            </a:r>
            <a:r>
              <a:rPr lang="en-GB" sz="2000" dirty="0" err="1" smtClean="0">
                <a:solidFill>
                  <a:srgbClr val="000000"/>
                </a:solidFill>
                <a:latin typeface="Arial" pitchFamily="34" charset="0"/>
                <a:ea typeface="ＭＳ Ｐゴシック" pitchFamily="34" charset="-128"/>
              </a:rPr>
              <a:t>CodeList</a:t>
            </a:r>
            <a:r>
              <a:rPr lang="en-GB" sz="2000" dirty="0" smtClean="0">
                <a:solidFill>
                  <a:srgbClr val="000000"/>
                </a:solidFill>
                <a:latin typeface="Arial" pitchFamily="34" charset="0"/>
                <a:ea typeface="ＭＳ Ｐゴシック" pitchFamily="34" charset="-128"/>
              </a:rPr>
              <a:t>» classes to controlled vocabularies</a:t>
            </a:r>
            <a:endParaRPr lang="en-GB" sz="2000" dirty="0">
              <a:solidFill>
                <a:srgbClr val="000000"/>
              </a:solidFill>
              <a:latin typeface="Arial" pitchFamily="34" charset="0"/>
              <a:ea typeface="ＭＳ Ｐゴシック" pitchFamily="34" charset="-128"/>
            </a:endParaRPr>
          </a:p>
        </p:txBody>
      </p:sp>
      <p:sp>
        <p:nvSpPr>
          <p:cNvPr id="11" name="Rectangle 10"/>
          <p:cNvSpPr/>
          <p:nvPr/>
        </p:nvSpPr>
        <p:spPr>
          <a:xfrm>
            <a:off x="1692275" y="740892"/>
            <a:ext cx="7208397" cy="3939540"/>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Calibri"/>
                <a:ea typeface="Times New Roman"/>
              </a:rPr>
              <a:t>A «</a:t>
            </a:r>
            <a:r>
              <a:rPr lang="en-GB" i="1" kern="0" dirty="0" err="1" smtClean="0">
                <a:solidFill>
                  <a:srgbClr val="595959"/>
                </a:solidFill>
                <a:latin typeface="Calibri"/>
                <a:ea typeface="Times New Roman"/>
              </a:rPr>
              <a:t>CodeList</a:t>
            </a:r>
            <a:r>
              <a:rPr lang="en-GB" i="1" kern="0" dirty="0" smtClean="0">
                <a:solidFill>
                  <a:srgbClr val="595959"/>
                </a:solidFill>
                <a:latin typeface="Calibri"/>
                <a:ea typeface="Times New Roman"/>
              </a:rPr>
              <a:t>» class is used to indicate that permissible values for a property or attribute are taken from a specific controlled vocabulary governed externally to the model.</a:t>
            </a:r>
          </a:p>
          <a:p>
            <a:pPr fontAlgn="auto">
              <a:spcBef>
                <a:spcPts val="0"/>
              </a:spcBef>
              <a:spcAft>
                <a:spcPts val="1200"/>
              </a:spcAft>
              <a:defRPr/>
            </a:pPr>
            <a:r>
              <a:rPr lang="en-GB" i="1" kern="0" dirty="0" smtClean="0">
                <a:solidFill>
                  <a:srgbClr val="595959"/>
                </a:solidFill>
                <a:latin typeface="Calibri"/>
                <a:ea typeface="Times New Roman"/>
              </a:rPr>
              <a:t>Each </a:t>
            </a:r>
            <a:r>
              <a:rPr lang="en-GB" i="1" kern="0" dirty="0">
                <a:solidFill>
                  <a:srgbClr val="595959"/>
                </a:solidFill>
                <a:latin typeface="Calibri"/>
                <a:ea typeface="Times New Roman"/>
              </a:rPr>
              <a:t>«</a:t>
            </a:r>
            <a:r>
              <a:rPr lang="en-GB" i="1" kern="0" dirty="0" err="1">
                <a:solidFill>
                  <a:srgbClr val="595959"/>
                </a:solidFill>
                <a:latin typeface="Calibri"/>
                <a:ea typeface="Times New Roman"/>
              </a:rPr>
              <a:t>CodeList</a:t>
            </a:r>
            <a:r>
              <a:rPr lang="en-GB" i="1" kern="0" dirty="0" smtClean="0">
                <a:solidFill>
                  <a:srgbClr val="595959"/>
                </a:solidFill>
                <a:latin typeface="Calibri"/>
                <a:ea typeface="Times New Roman"/>
              </a:rPr>
              <a:t>» carries two additional tagged values:</a:t>
            </a:r>
          </a:p>
          <a:p>
            <a:pPr marL="285750" indent="-285750" fontAlgn="auto">
              <a:spcBef>
                <a:spcPts val="0"/>
              </a:spcBef>
              <a:spcAft>
                <a:spcPts val="1200"/>
              </a:spcAft>
              <a:buFont typeface="Arial" pitchFamily="34" charset="0"/>
              <a:buChar char="•"/>
              <a:defRPr/>
            </a:pPr>
            <a:r>
              <a:rPr lang="en-GB" b="1" i="1" kern="0" dirty="0" smtClean="0">
                <a:solidFill>
                  <a:srgbClr val="595959"/>
                </a:solidFill>
                <a:latin typeface="Calibri"/>
                <a:ea typeface="Times New Roman"/>
              </a:rPr>
              <a:t>vocabulary</a:t>
            </a:r>
            <a:r>
              <a:rPr lang="en-GB" i="1" kern="0" dirty="0">
                <a:solidFill>
                  <a:srgbClr val="595959"/>
                </a:solidFill>
                <a:latin typeface="Calibri"/>
                <a:ea typeface="Times New Roman"/>
              </a:rPr>
              <a:t>: </a:t>
            </a:r>
            <a:r>
              <a:rPr lang="en-GB" sz="1600" i="1" kern="0" dirty="0" smtClean="0">
                <a:solidFill>
                  <a:srgbClr val="595959"/>
                </a:solidFill>
                <a:latin typeface="Calibri"/>
                <a:ea typeface="Times New Roman"/>
              </a:rPr>
              <a:t>used </a:t>
            </a:r>
            <a:r>
              <a:rPr lang="en-GB" sz="1600" i="1" kern="0" dirty="0">
                <a:solidFill>
                  <a:srgbClr val="595959"/>
                </a:solidFill>
                <a:latin typeface="Calibri"/>
                <a:ea typeface="Times New Roman"/>
              </a:rPr>
              <a:t>to refer to the authoritative list of terms using an HTTP URI. This authoritative list may be implemented as a GML dictionary, SKOS concept scheme etc.</a:t>
            </a:r>
            <a:endParaRPr lang="en-GB" sz="1600" i="1" kern="0" dirty="0" smtClean="0">
              <a:solidFill>
                <a:srgbClr val="595959"/>
              </a:solidFill>
              <a:latin typeface="Calibri"/>
              <a:ea typeface="Times New Roman"/>
            </a:endParaRPr>
          </a:p>
          <a:p>
            <a:pPr marL="285750" indent="-285750" fontAlgn="auto">
              <a:spcBef>
                <a:spcPts val="0"/>
              </a:spcBef>
              <a:spcAft>
                <a:spcPts val="1200"/>
              </a:spcAft>
              <a:buFont typeface="Arial" pitchFamily="34" charset="0"/>
              <a:buChar char="•"/>
              <a:defRPr/>
            </a:pPr>
            <a:r>
              <a:rPr lang="en-GB" b="1" i="1" kern="0" dirty="0" smtClean="0">
                <a:solidFill>
                  <a:srgbClr val="595959"/>
                </a:solidFill>
                <a:latin typeface="Calibri"/>
                <a:ea typeface="Times New Roman"/>
              </a:rPr>
              <a:t>extensibility</a:t>
            </a:r>
            <a:r>
              <a:rPr lang="en-GB" i="1" kern="0" dirty="0">
                <a:solidFill>
                  <a:srgbClr val="595959"/>
                </a:solidFill>
                <a:latin typeface="Calibri"/>
                <a:ea typeface="Times New Roman"/>
              </a:rPr>
              <a:t>: </a:t>
            </a:r>
            <a:r>
              <a:rPr lang="en-GB" sz="1600" i="1" kern="0" dirty="0">
                <a:solidFill>
                  <a:srgbClr val="595959"/>
                </a:solidFill>
                <a:latin typeface="Calibri"/>
                <a:ea typeface="Times New Roman"/>
              </a:rPr>
              <a:t>indicates the governance regime applied to evaluation of terms used as values of the &lt;</a:t>
            </a:r>
            <a:r>
              <a:rPr lang="en-GB" sz="1600" i="1" kern="0" dirty="0" err="1">
                <a:solidFill>
                  <a:srgbClr val="595959"/>
                </a:solidFill>
                <a:latin typeface="Calibri"/>
                <a:ea typeface="Times New Roman"/>
              </a:rPr>
              <a:t>CodeList</a:t>
            </a:r>
            <a:r>
              <a:rPr lang="en-GB" sz="1600" i="1" kern="0" dirty="0">
                <a:solidFill>
                  <a:srgbClr val="595959"/>
                </a:solidFill>
                <a:latin typeface="Calibri"/>
                <a:ea typeface="Times New Roman"/>
              </a:rPr>
              <a:t>&gt; class; "none", "narrower" or "any". Basically, "none" implies _ONLY_ terms from the specified code list are permitted, "narrower" implies you can use terms with more refined definitions (e.g. narrower semantics), and "any" implies that anything goes and the specified code list is simply a recommendation</a:t>
            </a:r>
            <a:r>
              <a:rPr lang="en-GB" sz="1600" i="1" kern="0" dirty="0" smtClean="0">
                <a:solidFill>
                  <a:srgbClr val="595959"/>
                </a:solidFill>
                <a:latin typeface="Calibri"/>
                <a:ea typeface="Times New Roman"/>
              </a:rPr>
              <a:t>!</a:t>
            </a: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46</a:t>
            </a:fld>
            <a:endParaRPr lang="en-GB">
              <a:solidFill>
                <a:prstClr val="black">
                  <a:tint val="75000"/>
                </a:prstClr>
              </a:solidFill>
            </a:endParaRPr>
          </a:p>
        </p:txBody>
      </p:sp>
      <p:grpSp>
        <p:nvGrpSpPr>
          <p:cNvPr id="4" name="Group 3"/>
          <p:cNvGrpSpPr/>
          <p:nvPr/>
        </p:nvGrpSpPr>
        <p:grpSpPr>
          <a:xfrm>
            <a:off x="153769" y="4767509"/>
            <a:ext cx="3986182" cy="1740258"/>
            <a:chOff x="153769" y="2556223"/>
            <a:chExt cx="3986182" cy="1740258"/>
          </a:xfrm>
        </p:grpSpPr>
        <p:grpSp>
          <p:nvGrpSpPr>
            <p:cNvPr id="28" name="Group 27"/>
            <p:cNvGrpSpPr/>
            <p:nvPr/>
          </p:nvGrpSpPr>
          <p:grpSpPr>
            <a:xfrm>
              <a:off x="153769" y="2556223"/>
              <a:ext cx="3986182" cy="1740258"/>
              <a:chOff x="228567" y="4148772"/>
              <a:chExt cx="4593974" cy="1740258"/>
            </a:xfrm>
          </p:grpSpPr>
          <p:sp>
            <p:nvSpPr>
              <p:cNvPr id="50" name="Rectangle 49"/>
              <p:cNvSpPr/>
              <p:nvPr/>
            </p:nvSpPr>
            <p:spPr bwMode="auto">
              <a:xfrm>
                <a:off x="228567" y="4325997"/>
                <a:ext cx="4593974" cy="156303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51" name="Rectangle 50"/>
              <p:cNvSpPr/>
              <p:nvPr/>
            </p:nvSpPr>
            <p:spPr bwMode="auto">
              <a:xfrm>
                <a:off x="228567" y="4148772"/>
                <a:ext cx="1197027"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WMO Met-basic</a:t>
                </a:r>
                <a:endParaRPr lang="en-GB" sz="1000" kern="0" dirty="0">
                  <a:solidFill>
                    <a:sysClr val="windowText" lastClr="000000"/>
                  </a:solidFill>
                </a:endParaRPr>
              </a:p>
            </p:txBody>
          </p:sp>
        </p:grpSp>
        <p:grpSp>
          <p:nvGrpSpPr>
            <p:cNvPr id="35" name="Group 34"/>
            <p:cNvGrpSpPr/>
            <p:nvPr/>
          </p:nvGrpSpPr>
          <p:grpSpPr>
            <a:xfrm>
              <a:off x="280804" y="2959395"/>
              <a:ext cx="3735142" cy="1070772"/>
              <a:chOff x="3699038" y="2224419"/>
              <a:chExt cx="1847950" cy="1070772"/>
            </a:xfrm>
          </p:grpSpPr>
          <p:sp>
            <p:nvSpPr>
              <p:cNvPr id="36" name="Rectangle 35"/>
              <p:cNvSpPr/>
              <p:nvPr/>
            </p:nvSpPr>
            <p:spPr bwMode="auto">
              <a:xfrm>
                <a:off x="3699038" y="2224419"/>
                <a:ext cx="1847950" cy="107077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CodeList</a:t>
                </a:r>
                <a:r>
                  <a:rPr lang="en-GB" sz="1000" kern="0" dirty="0" smtClean="0">
                    <a:solidFill>
                      <a:sysClr val="windowText" lastClr="000000"/>
                    </a:solidFill>
                  </a:rPr>
                  <a:t>»</a:t>
                </a:r>
              </a:p>
              <a:p>
                <a:pPr algn="ctr">
                  <a:defRPr/>
                </a:pPr>
                <a:r>
                  <a:rPr lang="en-GB" sz="1000" kern="0" dirty="0" err="1" smtClean="0">
                    <a:solidFill>
                      <a:sysClr val="windowText" lastClr="000000"/>
                    </a:solidFill>
                  </a:rPr>
                  <a:t>RunwayDeposits</a:t>
                </a:r>
                <a:endParaRPr lang="en-GB" sz="1000" kern="0" dirty="0" smtClean="0">
                  <a:solidFill>
                    <a:sysClr val="windowText" lastClr="000000"/>
                  </a:solidFill>
                </a:endParaRPr>
              </a:p>
              <a:p>
                <a:pPr algn="ctr">
                  <a:defRPr/>
                </a:pPr>
                <a:endParaRPr lang="en-GB" sz="1000" kern="0" dirty="0">
                  <a:solidFill>
                    <a:sysClr val="windowText" lastClr="000000"/>
                  </a:solidFill>
                </a:endParaRPr>
              </a:p>
              <a:p>
                <a:pPr algn="ctr">
                  <a:defRPr/>
                </a:pPr>
                <a:r>
                  <a:rPr lang="en-GB" sz="1000" b="1" kern="0" dirty="0" smtClean="0">
                    <a:solidFill>
                      <a:srgbClr val="0070C0"/>
                    </a:solidFill>
                  </a:rPr>
                  <a:t>tagged values</a:t>
                </a:r>
                <a:r>
                  <a:rPr lang="en-GB" sz="1000" kern="0" dirty="0" smtClean="0">
                    <a:solidFill>
                      <a:srgbClr val="0070C0"/>
                    </a:solidFill>
                  </a:rPr>
                  <a:t>:</a:t>
                </a:r>
              </a:p>
              <a:p>
                <a:pPr algn="ctr">
                  <a:defRPr/>
                </a:pPr>
                <a:r>
                  <a:rPr lang="en-GB" sz="1000" b="1" kern="0" dirty="0" smtClean="0">
                    <a:solidFill>
                      <a:srgbClr val="0070C0"/>
                    </a:solidFill>
                  </a:rPr>
                  <a:t>vocabulary</a:t>
                </a:r>
                <a:r>
                  <a:rPr lang="en-GB" sz="1000" kern="0" dirty="0" smtClean="0">
                    <a:solidFill>
                      <a:srgbClr val="0070C0"/>
                    </a:solidFill>
                  </a:rPr>
                  <a:t> = “http://data.wmo.int/</a:t>
                </a:r>
                <a:r>
                  <a:rPr lang="en-GB" sz="1000" kern="0" dirty="0" err="1" smtClean="0">
                    <a:solidFill>
                      <a:srgbClr val="0070C0"/>
                    </a:solidFill>
                  </a:rPr>
                  <a:t>def</a:t>
                </a:r>
                <a:r>
                  <a:rPr lang="en-GB" sz="1000" kern="0" dirty="0" smtClean="0">
                    <a:solidFill>
                      <a:srgbClr val="0070C0"/>
                    </a:solidFill>
                  </a:rPr>
                  <a:t>/bufr4/</a:t>
                </a:r>
                <a:r>
                  <a:rPr lang="en-GB" sz="1000" kern="0" dirty="0" err="1" smtClean="0">
                    <a:solidFill>
                      <a:srgbClr val="0070C0"/>
                    </a:solidFill>
                  </a:rPr>
                  <a:t>codeflag</a:t>
                </a:r>
                <a:r>
                  <a:rPr lang="en-GB" sz="1000" kern="0" dirty="0" smtClean="0">
                    <a:solidFill>
                      <a:srgbClr val="0070C0"/>
                    </a:solidFill>
                  </a:rPr>
                  <a:t>/0-20-086”</a:t>
                </a:r>
              </a:p>
              <a:p>
                <a:pPr algn="ctr">
                  <a:defRPr/>
                </a:pPr>
                <a:r>
                  <a:rPr lang="en-GB" sz="1000" b="1" kern="0" dirty="0" smtClean="0">
                    <a:solidFill>
                      <a:srgbClr val="0070C0"/>
                    </a:solidFill>
                  </a:rPr>
                  <a:t>extensibility</a:t>
                </a:r>
                <a:r>
                  <a:rPr lang="en-GB" sz="1000" kern="0" dirty="0" smtClean="0">
                    <a:solidFill>
                      <a:srgbClr val="0070C0"/>
                    </a:solidFill>
                  </a:rPr>
                  <a:t> = “none”</a:t>
                </a:r>
                <a:endParaRPr lang="en-GB" sz="1000" kern="0" dirty="0">
                  <a:solidFill>
                    <a:srgbClr val="0070C0"/>
                  </a:solidFill>
                </a:endParaRPr>
              </a:p>
            </p:txBody>
          </p:sp>
          <p:sp>
            <p:nvSpPr>
              <p:cNvPr id="37" name="Rectangle 36"/>
              <p:cNvSpPr/>
              <p:nvPr/>
            </p:nvSpPr>
            <p:spPr bwMode="auto">
              <a:xfrm>
                <a:off x="3699040" y="2597516"/>
                <a:ext cx="1847948"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grpSp>
      <p:sp>
        <p:nvSpPr>
          <p:cNvPr id="19" name="Rectangle 18"/>
          <p:cNvSpPr/>
          <p:nvPr/>
        </p:nvSpPr>
        <p:spPr>
          <a:xfrm>
            <a:off x="4303651" y="4562789"/>
            <a:ext cx="4597021" cy="2185214"/>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Calibri"/>
                <a:ea typeface="Times New Roman"/>
              </a:rPr>
              <a:t>Once published as web-accessible resources, the WMO code-tables can be specified as the controlled vocabulary for </a:t>
            </a:r>
            <a:r>
              <a:rPr lang="en-GB" i="1" kern="0" dirty="0">
                <a:solidFill>
                  <a:srgbClr val="595959"/>
                </a:solidFill>
                <a:latin typeface="Calibri"/>
                <a:ea typeface="Times New Roman"/>
              </a:rPr>
              <a:t>«</a:t>
            </a:r>
            <a:r>
              <a:rPr lang="en-GB" i="1" kern="0" dirty="0" err="1">
                <a:solidFill>
                  <a:srgbClr val="595959"/>
                </a:solidFill>
                <a:latin typeface="Calibri"/>
                <a:ea typeface="Times New Roman"/>
              </a:rPr>
              <a:t>CodeList</a:t>
            </a:r>
            <a:r>
              <a:rPr lang="en-GB" i="1" kern="0" dirty="0">
                <a:solidFill>
                  <a:srgbClr val="595959"/>
                </a:solidFill>
                <a:latin typeface="Calibri"/>
                <a:ea typeface="Times New Roman"/>
              </a:rPr>
              <a:t>» </a:t>
            </a:r>
            <a:r>
              <a:rPr lang="en-GB" i="1" kern="0" dirty="0" smtClean="0">
                <a:solidFill>
                  <a:srgbClr val="595959"/>
                </a:solidFill>
                <a:latin typeface="Calibri"/>
                <a:ea typeface="Times New Roman"/>
              </a:rPr>
              <a:t>classes.</a:t>
            </a:r>
          </a:p>
          <a:p>
            <a:pPr fontAlgn="auto">
              <a:spcBef>
                <a:spcPts val="0"/>
              </a:spcBef>
              <a:spcAft>
                <a:spcPts val="1200"/>
              </a:spcAft>
              <a:defRPr/>
            </a:pPr>
            <a:r>
              <a:rPr lang="en-GB" i="1" kern="0" dirty="0" smtClean="0">
                <a:solidFill>
                  <a:srgbClr val="595959"/>
                </a:solidFill>
                <a:latin typeface="Calibri"/>
                <a:ea typeface="Times New Roman"/>
              </a:rPr>
              <a:t>Crucially, note that in line with best practice, </a:t>
            </a:r>
            <a:r>
              <a:rPr lang="en-GB" i="1" kern="0" dirty="0">
                <a:solidFill>
                  <a:srgbClr val="595959"/>
                </a:solidFill>
                <a:latin typeface="Calibri"/>
                <a:ea typeface="Times New Roman"/>
              </a:rPr>
              <a:t>«</a:t>
            </a:r>
            <a:r>
              <a:rPr lang="en-GB" i="1" kern="0" dirty="0" err="1">
                <a:solidFill>
                  <a:srgbClr val="595959"/>
                </a:solidFill>
                <a:latin typeface="Calibri"/>
                <a:ea typeface="Times New Roman"/>
              </a:rPr>
              <a:t>CodeList</a:t>
            </a:r>
            <a:r>
              <a:rPr lang="en-GB" i="1" kern="0" dirty="0">
                <a:solidFill>
                  <a:srgbClr val="595959"/>
                </a:solidFill>
                <a:latin typeface="Calibri"/>
                <a:ea typeface="Times New Roman"/>
              </a:rPr>
              <a:t>» </a:t>
            </a:r>
            <a:r>
              <a:rPr lang="en-GB" i="1" kern="0" dirty="0" smtClean="0">
                <a:solidFill>
                  <a:srgbClr val="595959"/>
                </a:solidFill>
                <a:latin typeface="Calibri"/>
                <a:ea typeface="Times New Roman"/>
              </a:rPr>
              <a:t>resources are managed externally to the model; in this case using existing WMO governance processes.</a:t>
            </a:r>
          </a:p>
        </p:txBody>
      </p:sp>
    </p:spTree>
    <p:extLst>
      <p:ext uri="{BB962C8B-B14F-4D97-AF65-F5344CB8AC3E}">
        <p14:creationId xmlns:p14="http://schemas.microsoft.com/office/powerpoint/2010/main" val="62399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Aside: </a:t>
            </a:r>
            <a:r>
              <a:rPr lang="en-GB" sz="2000" dirty="0" smtClean="0">
                <a:solidFill>
                  <a:srgbClr val="000000"/>
                </a:solidFill>
                <a:latin typeface="Arial" pitchFamily="34" charset="0"/>
                <a:ea typeface="ＭＳ Ｐゴシック" pitchFamily="34" charset="-128"/>
              </a:rPr>
              <a:t>additional tagged values for </a:t>
            </a:r>
            <a:r>
              <a:rPr lang="en-GB" sz="2000" dirty="0">
                <a:solidFill>
                  <a:srgbClr val="000000"/>
                </a:solidFill>
                <a:latin typeface="Arial" pitchFamily="34" charset="0"/>
                <a:ea typeface="ＭＳ Ｐゴシック" pitchFamily="34" charset="-128"/>
              </a:rPr>
              <a:t>«</a:t>
            </a:r>
            <a:r>
              <a:rPr lang="en-GB" sz="2000" dirty="0" err="1">
                <a:solidFill>
                  <a:srgbClr val="000000"/>
                </a:solidFill>
                <a:latin typeface="Arial" pitchFamily="34" charset="0"/>
                <a:ea typeface="ＭＳ Ｐゴシック" pitchFamily="34" charset="-128"/>
              </a:rPr>
              <a:t>CodeList</a:t>
            </a:r>
            <a:r>
              <a:rPr lang="en-GB" sz="2000" dirty="0" smtClean="0">
                <a:solidFill>
                  <a:srgbClr val="000000"/>
                </a:solidFill>
                <a:latin typeface="Arial" pitchFamily="34" charset="0"/>
                <a:ea typeface="ＭＳ Ｐゴシック" pitchFamily="34" charset="-128"/>
              </a:rPr>
              <a:t>» classes </a:t>
            </a:r>
            <a:r>
              <a:rPr lang="en-GB" sz="2000" dirty="0">
                <a:solidFill>
                  <a:srgbClr val="000000"/>
                </a:solidFill>
                <a:latin typeface="Arial" pitchFamily="34" charset="0"/>
                <a:ea typeface="ＭＳ Ｐゴシック" pitchFamily="34" charset="-128"/>
              </a:rPr>
              <a:t>– </a:t>
            </a:r>
          </a:p>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	GML encoding extension</a:t>
            </a: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47</a:t>
            </a:fld>
            <a:endParaRPr lang="en-GB">
              <a:solidFill>
                <a:prstClr val="black">
                  <a:tint val="75000"/>
                </a:prstClr>
              </a:solidFill>
            </a:endParaRPr>
          </a:p>
        </p:txBody>
      </p:sp>
      <p:grpSp>
        <p:nvGrpSpPr>
          <p:cNvPr id="13" name="Group 12"/>
          <p:cNvGrpSpPr/>
          <p:nvPr/>
        </p:nvGrpSpPr>
        <p:grpSpPr>
          <a:xfrm>
            <a:off x="153768" y="1533576"/>
            <a:ext cx="8736231" cy="3646582"/>
            <a:chOff x="153768" y="3999543"/>
            <a:chExt cx="8736231" cy="3646582"/>
          </a:xfrm>
        </p:grpSpPr>
        <p:grpSp>
          <p:nvGrpSpPr>
            <p:cNvPr id="14" name="Group 13"/>
            <p:cNvGrpSpPr/>
            <p:nvPr/>
          </p:nvGrpSpPr>
          <p:grpSpPr>
            <a:xfrm>
              <a:off x="153768" y="3999543"/>
              <a:ext cx="8736231" cy="3646582"/>
              <a:chOff x="119052" y="5141819"/>
              <a:chExt cx="4221847" cy="3646582"/>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78">
                <a:off x="120785" y="5145496"/>
                <a:ext cx="4217597" cy="3642905"/>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17" name="TextBox 16"/>
              <p:cNvSpPr txBox="1"/>
              <p:nvPr/>
            </p:nvSpPr>
            <p:spPr bwMode="auto">
              <a:xfrm>
                <a:off x="119052" y="5141819"/>
                <a:ext cx="4221847" cy="3508653"/>
              </a:xfrm>
              <a:prstGeom prst="rect">
                <a:avLst/>
              </a:prstGeom>
              <a:noFill/>
            </p:spPr>
            <p:txBody>
              <a:bodyPr wrap="square">
                <a:spAutoFit/>
              </a:bodyPr>
              <a:lstStyle/>
              <a:p>
                <a:pPr>
                  <a:defRPr/>
                </a:pPr>
                <a:r>
                  <a:rPr lang="en-GB" sz="1600" dirty="0" smtClean="0">
                    <a:solidFill>
                      <a:srgbClr val="002060"/>
                    </a:solidFill>
                  </a:rPr>
                  <a:t>&lt;</a:t>
                </a:r>
                <a:r>
                  <a:rPr lang="en-GB" sz="1600" dirty="0" err="1">
                    <a:solidFill>
                      <a:srgbClr val="002060"/>
                    </a:solidFill>
                  </a:rPr>
                  <a:t>complexType</a:t>
                </a:r>
                <a:r>
                  <a:rPr lang="en-GB" sz="1600" dirty="0">
                    <a:solidFill>
                      <a:srgbClr val="002060"/>
                    </a:solidFill>
                  </a:rPr>
                  <a:t> </a:t>
                </a:r>
                <a:r>
                  <a:rPr lang="en-GB" sz="1600" dirty="0">
                    <a:solidFill>
                      <a:schemeClr val="accent6">
                        <a:lumMod val="75000"/>
                      </a:schemeClr>
                    </a:solidFill>
                  </a:rPr>
                  <a:t>name=</a:t>
                </a:r>
                <a:r>
                  <a:rPr lang="en-GB" sz="1600" dirty="0">
                    <a:solidFill>
                      <a:srgbClr val="542A00"/>
                    </a:solidFill>
                  </a:rPr>
                  <a:t>"</a:t>
                </a:r>
                <a:r>
                  <a:rPr lang="en-GB" sz="1600" dirty="0" err="1">
                    <a:solidFill>
                      <a:srgbClr val="542A00"/>
                    </a:solidFill>
                  </a:rPr>
                  <a:t>RunwayDepositsType</a:t>
                </a:r>
                <a:r>
                  <a:rPr lang="en-GB" sz="1600" dirty="0">
                    <a:solidFill>
                      <a:srgbClr val="542A00"/>
                    </a:solidFill>
                  </a:rPr>
                  <a:t>"</a:t>
                </a:r>
                <a:r>
                  <a:rPr lang="en-GB" sz="1600" dirty="0">
                    <a:solidFill>
                      <a:srgbClr val="002060"/>
                    </a:solidFill>
                  </a:rPr>
                  <a:t>&gt;</a:t>
                </a:r>
              </a:p>
              <a:p>
                <a:pPr>
                  <a:defRPr/>
                </a:pPr>
                <a:r>
                  <a:rPr lang="en-GB" sz="1600" dirty="0" smtClean="0">
                    <a:solidFill>
                      <a:srgbClr val="002060"/>
                    </a:solidFill>
                  </a:rPr>
                  <a:t>   </a:t>
                </a:r>
                <a:r>
                  <a:rPr lang="en-GB" sz="1600" dirty="0">
                    <a:solidFill>
                      <a:srgbClr val="002060"/>
                    </a:solidFill>
                  </a:rPr>
                  <a:t>&lt;annotation&gt;</a:t>
                </a:r>
              </a:p>
              <a:p>
                <a:pPr>
                  <a:defRPr/>
                </a:pPr>
                <a:r>
                  <a:rPr lang="en-GB" sz="1600" dirty="0" smtClean="0">
                    <a:solidFill>
                      <a:srgbClr val="002060"/>
                    </a:solidFill>
                  </a:rPr>
                  <a:t>      </a:t>
                </a:r>
                <a:r>
                  <a:rPr lang="en-GB" sz="1600" dirty="0">
                    <a:solidFill>
                      <a:srgbClr val="002060"/>
                    </a:solidFill>
                  </a:rPr>
                  <a:t>&lt;</a:t>
                </a:r>
                <a:r>
                  <a:rPr lang="en-GB" sz="1600" dirty="0" err="1">
                    <a:solidFill>
                      <a:srgbClr val="002060"/>
                    </a:solidFill>
                  </a:rPr>
                  <a:t>appinfo</a:t>
                </a:r>
                <a:r>
                  <a:rPr lang="en-GB" sz="1600" dirty="0">
                    <a:solidFill>
                      <a:srgbClr val="002060"/>
                    </a:solidFill>
                  </a:rPr>
                  <a:t>&gt;</a:t>
                </a:r>
              </a:p>
              <a:p>
                <a:pPr>
                  <a:defRPr/>
                </a:pPr>
                <a:r>
                  <a:rPr lang="en-GB" sz="1600" b="1" dirty="0" smtClean="0">
                    <a:solidFill>
                      <a:srgbClr val="002060"/>
                    </a:solidFill>
                  </a:rPr>
                  <a:t>         </a:t>
                </a:r>
                <a:r>
                  <a:rPr lang="en-GB" sz="1600" b="1" dirty="0">
                    <a:solidFill>
                      <a:srgbClr val="002060"/>
                    </a:solidFill>
                  </a:rPr>
                  <a:t>&lt;vocabulary</a:t>
                </a:r>
                <a:r>
                  <a:rPr lang="en-GB" sz="1600" b="1" dirty="0" smtClean="0">
                    <a:solidFill>
                      <a:srgbClr val="002060"/>
                    </a:solidFill>
                  </a:rPr>
                  <a:t>&gt; </a:t>
                </a:r>
                <a:r>
                  <a:rPr lang="en-GB" sz="1600" b="1" dirty="0" smtClean="0"/>
                  <a:t>http</a:t>
                </a:r>
                <a:r>
                  <a:rPr lang="en-GB" sz="1600" b="1" dirty="0"/>
                  <a:t>://</a:t>
                </a:r>
                <a:r>
                  <a:rPr lang="en-GB" sz="1600" b="1" dirty="0" smtClean="0"/>
                  <a:t>data.wmo.int/def/bufr4/codeflag/0-20-086 </a:t>
                </a:r>
                <a:r>
                  <a:rPr lang="en-GB" sz="1600" b="1" dirty="0" smtClean="0">
                    <a:solidFill>
                      <a:srgbClr val="002060"/>
                    </a:solidFill>
                  </a:rPr>
                  <a:t>&lt;/</a:t>
                </a:r>
                <a:r>
                  <a:rPr lang="en-GB" sz="1600" b="1" dirty="0">
                    <a:solidFill>
                      <a:srgbClr val="002060"/>
                    </a:solidFill>
                  </a:rPr>
                  <a:t>vocabulary&gt;</a:t>
                </a:r>
              </a:p>
              <a:p>
                <a:pPr>
                  <a:defRPr/>
                </a:pPr>
                <a:r>
                  <a:rPr lang="en-GB" sz="1600" b="1" dirty="0" smtClean="0">
                    <a:solidFill>
                      <a:srgbClr val="002060"/>
                    </a:solidFill>
                  </a:rPr>
                  <a:t>         </a:t>
                </a:r>
                <a:r>
                  <a:rPr lang="en-GB" sz="1600" b="1" dirty="0">
                    <a:solidFill>
                      <a:srgbClr val="002060"/>
                    </a:solidFill>
                  </a:rPr>
                  <a:t>&lt;extensibility</a:t>
                </a:r>
                <a:r>
                  <a:rPr lang="en-GB" sz="1600" b="1" dirty="0" smtClean="0">
                    <a:solidFill>
                      <a:srgbClr val="002060"/>
                    </a:solidFill>
                  </a:rPr>
                  <a:t>&gt; </a:t>
                </a:r>
                <a:r>
                  <a:rPr lang="en-GB" sz="1600" b="1" dirty="0" smtClean="0"/>
                  <a:t>none</a:t>
                </a:r>
                <a:r>
                  <a:rPr lang="en-GB" sz="1600" b="1" dirty="0" smtClean="0">
                    <a:solidFill>
                      <a:srgbClr val="002060"/>
                    </a:solidFill>
                  </a:rPr>
                  <a:t> &lt;/</a:t>
                </a:r>
                <a:r>
                  <a:rPr lang="en-GB" sz="1600" b="1" dirty="0">
                    <a:solidFill>
                      <a:srgbClr val="002060"/>
                    </a:solidFill>
                  </a:rPr>
                  <a:t>extensibility&gt;</a:t>
                </a:r>
              </a:p>
              <a:p>
                <a:pPr>
                  <a:defRPr/>
                </a:pPr>
                <a:r>
                  <a:rPr lang="en-GB" sz="1600" dirty="0" smtClean="0">
                    <a:solidFill>
                      <a:srgbClr val="002060"/>
                    </a:solidFill>
                  </a:rPr>
                  <a:t>      </a:t>
                </a:r>
                <a:r>
                  <a:rPr lang="en-GB" sz="1600" dirty="0">
                    <a:solidFill>
                      <a:srgbClr val="002060"/>
                    </a:solidFill>
                  </a:rPr>
                  <a:t>&lt;/</a:t>
                </a:r>
                <a:r>
                  <a:rPr lang="en-GB" sz="1600" dirty="0" err="1">
                    <a:solidFill>
                      <a:srgbClr val="002060"/>
                    </a:solidFill>
                  </a:rPr>
                  <a:t>appinfo</a:t>
                </a:r>
                <a:r>
                  <a:rPr lang="en-GB" sz="1600" dirty="0">
                    <a:solidFill>
                      <a:srgbClr val="002060"/>
                    </a:solidFill>
                  </a:rPr>
                  <a:t>&gt;</a:t>
                </a:r>
              </a:p>
              <a:p>
                <a:pPr>
                  <a:defRPr/>
                </a:pPr>
                <a:r>
                  <a:rPr lang="en-GB" sz="1600" dirty="0" smtClean="0">
                    <a:solidFill>
                      <a:srgbClr val="002060"/>
                    </a:solidFill>
                  </a:rPr>
                  <a:t>      </a:t>
                </a:r>
                <a:r>
                  <a:rPr lang="en-GB" sz="1600" dirty="0">
                    <a:solidFill>
                      <a:srgbClr val="002060"/>
                    </a:solidFill>
                  </a:rPr>
                  <a:t>&lt;documentation</a:t>
                </a:r>
                <a:r>
                  <a:rPr lang="en-GB" sz="1600" dirty="0" smtClean="0">
                    <a:solidFill>
                      <a:srgbClr val="002060"/>
                    </a:solidFill>
                  </a:rPr>
                  <a:t>&gt;</a:t>
                </a:r>
              </a:p>
              <a:p>
                <a:pPr>
                  <a:defRPr/>
                </a:pPr>
                <a:r>
                  <a:rPr lang="en-GB" sz="1400" dirty="0" smtClean="0">
                    <a:solidFill>
                      <a:srgbClr val="002060"/>
                    </a:solidFill>
                  </a:rPr>
                  <a:t>           </a:t>
                </a:r>
                <a:r>
                  <a:rPr lang="en-GB" sz="1400" dirty="0" smtClean="0"/>
                  <a:t>Type </a:t>
                </a:r>
                <a:r>
                  <a:rPr lang="en-GB" sz="1400" dirty="0"/>
                  <a:t>of deposit on runway.  See WMO No. 306: - WMO Code table 0919; and - BUFR </a:t>
                </a:r>
                <a:r>
                  <a:rPr lang="en-GB" sz="1400" dirty="0" smtClean="0"/>
                  <a:t>Code table </a:t>
                </a:r>
                <a:r>
                  <a:rPr lang="en-GB" sz="1400" dirty="0"/>
                  <a:t>0 20 086</a:t>
                </a:r>
                <a:endParaRPr lang="en-GB" sz="1600" dirty="0"/>
              </a:p>
              <a:p>
                <a:pPr>
                  <a:defRPr/>
                </a:pPr>
                <a:r>
                  <a:rPr lang="en-GB" sz="1600" dirty="0" smtClean="0">
                    <a:solidFill>
                      <a:srgbClr val="002060"/>
                    </a:solidFill>
                  </a:rPr>
                  <a:t>      </a:t>
                </a:r>
                <a:r>
                  <a:rPr lang="en-GB" sz="1600" dirty="0">
                    <a:solidFill>
                      <a:srgbClr val="002060"/>
                    </a:solidFill>
                  </a:rPr>
                  <a:t>&lt;/documentation&gt;</a:t>
                </a:r>
              </a:p>
              <a:p>
                <a:pPr>
                  <a:defRPr/>
                </a:pPr>
                <a:r>
                  <a:rPr lang="en-GB" sz="1600" dirty="0" smtClean="0">
                    <a:solidFill>
                      <a:srgbClr val="002060"/>
                    </a:solidFill>
                  </a:rPr>
                  <a:t>   </a:t>
                </a:r>
                <a:r>
                  <a:rPr lang="en-GB" sz="1600" dirty="0">
                    <a:solidFill>
                      <a:srgbClr val="002060"/>
                    </a:solidFill>
                  </a:rPr>
                  <a:t>&lt;/annotation&gt;</a:t>
                </a:r>
              </a:p>
              <a:p>
                <a:pPr>
                  <a:defRPr/>
                </a:pPr>
                <a:r>
                  <a:rPr lang="en-GB" sz="1600" dirty="0" smtClean="0">
                    <a:solidFill>
                      <a:srgbClr val="002060"/>
                    </a:solidFill>
                  </a:rPr>
                  <a:t>    </a:t>
                </a:r>
                <a:r>
                  <a:rPr lang="en-GB" sz="1600" dirty="0">
                    <a:solidFill>
                      <a:srgbClr val="002060"/>
                    </a:solidFill>
                  </a:rPr>
                  <a:t>&lt;</a:t>
                </a:r>
                <a:r>
                  <a:rPr lang="en-GB" sz="1600" dirty="0" err="1">
                    <a:solidFill>
                      <a:srgbClr val="002060"/>
                    </a:solidFill>
                  </a:rPr>
                  <a:t>complexContent</a:t>
                </a:r>
                <a:r>
                  <a:rPr lang="en-GB" sz="1600" dirty="0">
                    <a:solidFill>
                      <a:srgbClr val="002060"/>
                    </a:solidFill>
                  </a:rPr>
                  <a:t>&gt;</a:t>
                </a:r>
              </a:p>
              <a:p>
                <a:pPr>
                  <a:defRPr/>
                </a:pPr>
                <a:r>
                  <a:rPr lang="en-GB" sz="1600" dirty="0" smtClean="0">
                    <a:solidFill>
                      <a:srgbClr val="002060"/>
                    </a:solidFill>
                  </a:rPr>
                  <a:t>      </a:t>
                </a:r>
                <a:r>
                  <a:rPr lang="en-GB" sz="1600" dirty="0">
                    <a:solidFill>
                      <a:srgbClr val="002060"/>
                    </a:solidFill>
                  </a:rPr>
                  <a:t>&lt;extension </a:t>
                </a:r>
                <a:r>
                  <a:rPr lang="en-GB" sz="1600" dirty="0">
                    <a:solidFill>
                      <a:schemeClr val="accent6">
                        <a:lumMod val="75000"/>
                      </a:schemeClr>
                    </a:solidFill>
                  </a:rPr>
                  <a:t>base=</a:t>
                </a:r>
                <a:r>
                  <a:rPr lang="en-GB" sz="1600" dirty="0">
                    <a:solidFill>
                      <a:srgbClr val="542A00"/>
                    </a:solidFill>
                  </a:rPr>
                  <a:t>"</a:t>
                </a:r>
                <a:r>
                  <a:rPr lang="en-GB" sz="1600" dirty="0" err="1">
                    <a:solidFill>
                      <a:srgbClr val="542A00"/>
                    </a:solidFill>
                  </a:rPr>
                  <a:t>gml:ReferenceType</a:t>
                </a:r>
                <a:r>
                  <a:rPr lang="en-GB" sz="1600" dirty="0">
                    <a:solidFill>
                      <a:srgbClr val="542A00"/>
                    </a:solidFill>
                  </a:rPr>
                  <a:t>"</a:t>
                </a:r>
                <a:r>
                  <a:rPr lang="en-GB" sz="1600" dirty="0">
                    <a:solidFill>
                      <a:srgbClr val="002060"/>
                    </a:solidFill>
                  </a:rPr>
                  <a:t>/&gt;</a:t>
                </a:r>
              </a:p>
              <a:p>
                <a:pPr>
                  <a:defRPr/>
                </a:pPr>
                <a:r>
                  <a:rPr lang="en-GB" sz="1600" dirty="0" smtClean="0">
                    <a:solidFill>
                      <a:srgbClr val="002060"/>
                    </a:solidFill>
                  </a:rPr>
                  <a:t>   </a:t>
                </a:r>
                <a:r>
                  <a:rPr lang="en-GB" sz="1600" dirty="0">
                    <a:solidFill>
                      <a:srgbClr val="002060"/>
                    </a:solidFill>
                  </a:rPr>
                  <a:t>&lt;/</a:t>
                </a:r>
                <a:r>
                  <a:rPr lang="en-GB" sz="1600" dirty="0" err="1">
                    <a:solidFill>
                      <a:srgbClr val="002060"/>
                    </a:solidFill>
                  </a:rPr>
                  <a:t>complexContent</a:t>
                </a:r>
                <a:r>
                  <a:rPr lang="en-GB" sz="1600" dirty="0">
                    <a:solidFill>
                      <a:srgbClr val="002060"/>
                    </a:solidFill>
                  </a:rPr>
                  <a:t>&gt;</a:t>
                </a:r>
              </a:p>
              <a:p>
                <a:pPr>
                  <a:defRPr/>
                </a:pPr>
                <a:r>
                  <a:rPr lang="en-GB" sz="1600" dirty="0" smtClean="0">
                    <a:solidFill>
                      <a:srgbClr val="002060"/>
                    </a:solidFill>
                  </a:rPr>
                  <a:t>&lt;/</a:t>
                </a:r>
                <a:r>
                  <a:rPr lang="en-GB" sz="1600" dirty="0" err="1">
                    <a:solidFill>
                      <a:srgbClr val="002060"/>
                    </a:solidFill>
                  </a:rPr>
                  <a:t>complexType</a:t>
                </a:r>
                <a:r>
                  <a:rPr lang="en-GB" sz="1600" dirty="0" smtClean="0">
                    <a:solidFill>
                      <a:srgbClr val="002060"/>
                    </a:solidFill>
                  </a:rPr>
                  <a:t>&gt;</a:t>
                </a:r>
                <a:endParaRPr lang="en-GB" sz="1600" kern="0" dirty="0" smtClean="0">
                  <a:solidFill>
                    <a:srgbClr val="002060"/>
                  </a:solidFill>
                </a:endParaRPr>
              </a:p>
            </p:txBody>
          </p:sp>
        </p:grpSp>
        <p:pic>
          <p:nvPicPr>
            <p:cNvPr id="15"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546" y="4064145"/>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5027329" y="4630226"/>
            <a:ext cx="3986182" cy="1740258"/>
            <a:chOff x="153769" y="2556223"/>
            <a:chExt cx="3986182" cy="1740258"/>
          </a:xfrm>
        </p:grpSpPr>
        <p:grpSp>
          <p:nvGrpSpPr>
            <p:cNvPr id="28" name="Group 27"/>
            <p:cNvGrpSpPr/>
            <p:nvPr/>
          </p:nvGrpSpPr>
          <p:grpSpPr>
            <a:xfrm>
              <a:off x="153769" y="2556223"/>
              <a:ext cx="3986182" cy="1740258"/>
              <a:chOff x="228567" y="4148772"/>
              <a:chExt cx="4593974" cy="1740258"/>
            </a:xfrm>
          </p:grpSpPr>
          <p:sp>
            <p:nvSpPr>
              <p:cNvPr id="50" name="Rectangle 49"/>
              <p:cNvSpPr/>
              <p:nvPr/>
            </p:nvSpPr>
            <p:spPr bwMode="auto">
              <a:xfrm>
                <a:off x="228567" y="4325997"/>
                <a:ext cx="4593974" cy="156303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51" name="Rectangle 50"/>
              <p:cNvSpPr/>
              <p:nvPr/>
            </p:nvSpPr>
            <p:spPr bwMode="auto">
              <a:xfrm>
                <a:off x="228567" y="4148772"/>
                <a:ext cx="1197027"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WMO Met-basic</a:t>
                </a:r>
                <a:endParaRPr lang="en-GB" sz="1000" kern="0" dirty="0">
                  <a:solidFill>
                    <a:sysClr val="windowText" lastClr="000000"/>
                  </a:solidFill>
                </a:endParaRPr>
              </a:p>
            </p:txBody>
          </p:sp>
        </p:grpSp>
        <p:grpSp>
          <p:nvGrpSpPr>
            <p:cNvPr id="35" name="Group 34"/>
            <p:cNvGrpSpPr/>
            <p:nvPr/>
          </p:nvGrpSpPr>
          <p:grpSpPr>
            <a:xfrm>
              <a:off x="280804" y="2959395"/>
              <a:ext cx="3735142" cy="1070772"/>
              <a:chOff x="3699038" y="2224419"/>
              <a:chExt cx="1847950" cy="1070772"/>
            </a:xfrm>
          </p:grpSpPr>
          <p:sp>
            <p:nvSpPr>
              <p:cNvPr id="36" name="Rectangle 35"/>
              <p:cNvSpPr/>
              <p:nvPr/>
            </p:nvSpPr>
            <p:spPr bwMode="auto">
              <a:xfrm>
                <a:off x="3699038" y="2224419"/>
                <a:ext cx="1847950" cy="1070772"/>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defRPr/>
                </a:pPr>
                <a:r>
                  <a:rPr lang="en-GB" sz="1000" kern="0" dirty="0" smtClean="0">
                    <a:solidFill>
                      <a:sysClr val="windowText" lastClr="000000"/>
                    </a:solidFill>
                  </a:rPr>
                  <a:t>«</a:t>
                </a:r>
                <a:r>
                  <a:rPr lang="en-GB" sz="1000" kern="0" dirty="0" err="1" smtClean="0">
                    <a:solidFill>
                      <a:sysClr val="windowText" lastClr="000000"/>
                    </a:solidFill>
                  </a:rPr>
                  <a:t>CodeList</a:t>
                </a:r>
                <a:r>
                  <a:rPr lang="en-GB" sz="1000" kern="0" dirty="0" smtClean="0">
                    <a:solidFill>
                      <a:sysClr val="windowText" lastClr="000000"/>
                    </a:solidFill>
                  </a:rPr>
                  <a:t>»</a:t>
                </a:r>
              </a:p>
              <a:p>
                <a:pPr algn="ctr">
                  <a:defRPr/>
                </a:pPr>
                <a:r>
                  <a:rPr lang="en-GB" sz="1000" kern="0" dirty="0" err="1" smtClean="0">
                    <a:solidFill>
                      <a:sysClr val="windowText" lastClr="000000"/>
                    </a:solidFill>
                  </a:rPr>
                  <a:t>RunwayDeposits</a:t>
                </a:r>
                <a:endParaRPr lang="en-GB" sz="1000" kern="0" dirty="0" smtClean="0">
                  <a:solidFill>
                    <a:sysClr val="windowText" lastClr="000000"/>
                  </a:solidFill>
                </a:endParaRPr>
              </a:p>
              <a:p>
                <a:pPr algn="ctr">
                  <a:defRPr/>
                </a:pPr>
                <a:endParaRPr lang="en-GB" sz="1000" kern="0" dirty="0">
                  <a:solidFill>
                    <a:sysClr val="windowText" lastClr="000000"/>
                  </a:solidFill>
                </a:endParaRPr>
              </a:p>
              <a:p>
                <a:pPr algn="ctr">
                  <a:defRPr/>
                </a:pPr>
                <a:r>
                  <a:rPr lang="en-GB" sz="1000" b="1" kern="0" dirty="0" smtClean="0">
                    <a:solidFill>
                      <a:srgbClr val="0070C0"/>
                    </a:solidFill>
                  </a:rPr>
                  <a:t>tagged values</a:t>
                </a:r>
                <a:r>
                  <a:rPr lang="en-GB" sz="1000" kern="0" dirty="0" smtClean="0">
                    <a:solidFill>
                      <a:srgbClr val="0070C0"/>
                    </a:solidFill>
                  </a:rPr>
                  <a:t>:</a:t>
                </a:r>
              </a:p>
              <a:p>
                <a:pPr algn="ctr">
                  <a:defRPr/>
                </a:pPr>
                <a:r>
                  <a:rPr lang="en-GB" sz="1000" b="1" kern="0" dirty="0" smtClean="0">
                    <a:solidFill>
                      <a:srgbClr val="0070C0"/>
                    </a:solidFill>
                  </a:rPr>
                  <a:t>vocabulary</a:t>
                </a:r>
                <a:r>
                  <a:rPr lang="en-GB" sz="1000" kern="0" dirty="0" smtClean="0">
                    <a:solidFill>
                      <a:srgbClr val="0070C0"/>
                    </a:solidFill>
                  </a:rPr>
                  <a:t> = “http://data.wmo.int/</a:t>
                </a:r>
                <a:r>
                  <a:rPr lang="en-GB" sz="1000" kern="0" dirty="0" err="1" smtClean="0">
                    <a:solidFill>
                      <a:srgbClr val="0070C0"/>
                    </a:solidFill>
                  </a:rPr>
                  <a:t>def</a:t>
                </a:r>
                <a:r>
                  <a:rPr lang="en-GB" sz="1000" kern="0" dirty="0" smtClean="0">
                    <a:solidFill>
                      <a:srgbClr val="0070C0"/>
                    </a:solidFill>
                  </a:rPr>
                  <a:t>/bufr4/</a:t>
                </a:r>
                <a:r>
                  <a:rPr lang="en-GB" sz="1000" kern="0" dirty="0" err="1" smtClean="0">
                    <a:solidFill>
                      <a:srgbClr val="0070C0"/>
                    </a:solidFill>
                  </a:rPr>
                  <a:t>codeflag</a:t>
                </a:r>
                <a:r>
                  <a:rPr lang="en-GB" sz="1000" kern="0" dirty="0" smtClean="0">
                    <a:solidFill>
                      <a:srgbClr val="0070C0"/>
                    </a:solidFill>
                  </a:rPr>
                  <a:t>/0-20-086”</a:t>
                </a:r>
              </a:p>
              <a:p>
                <a:pPr algn="ctr">
                  <a:defRPr/>
                </a:pPr>
                <a:r>
                  <a:rPr lang="en-GB" sz="1000" b="1" kern="0" dirty="0" smtClean="0">
                    <a:solidFill>
                      <a:srgbClr val="0070C0"/>
                    </a:solidFill>
                  </a:rPr>
                  <a:t>extensibility</a:t>
                </a:r>
                <a:r>
                  <a:rPr lang="en-GB" sz="1000" kern="0" dirty="0" smtClean="0">
                    <a:solidFill>
                      <a:srgbClr val="0070C0"/>
                    </a:solidFill>
                  </a:rPr>
                  <a:t> = “none”</a:t>
                </a:r>
                <a:endParaRPr lang="en-GB" sz="1000" kern="0" dirty="0">
                  <a:solidFill>
                    <a:srgbClr val="0070C0"/>
                  </a:solidFill>
                </a:endParaRPr>
              </a:p>
            </p:txBody>
          </p:sp>
          <p:sp>
            <p:nvSpPr>
              <p:cNvPr id="37" name="Rectangle 36"/>
              <p:cNvSpPr/>
              <p:nvPr/>
            </p:nvSpPr>
            <p:spPr bwMode="auto">
              <a:xfrm>
                <a:off x="3699040" y="2597516"/>
                <a:ext cx="1847948" cy="123678"/>
              </a:xfrm>
              <a:prstGeom prst="rect">
                <a:avLst/>
              </a:prstGeom>
              <a:solidFill>
                <a:sysClr val="window" lastClr="FFFFFF"/>
              </a:solidFill>
              <a:ln w="9525" cap="flat" cmpd="sng" algn="ctr">
                <a:solidFill>
                  <a:sysClr val="windowText" lastClr="000000"/>
                </a:solidFill>
                <a:prstDash val="solid"/>
              </a:ln>
              <a:effectLst/>
            </p:spPr>
            <p:txBody>
              <a:bodyPr anchor="ctr" anchorCtr="0"/>
              <a:lstStyle/>
              <a:p>
                <a:pPr algn="ctr">
                  <a:defRPr/>
                </a:pPr>
                <a:endParaRPr lang="en-GB" sz="1000" u="sng" kern="0" dirty="0">
                  <a:solidFill>
                    <a:sysClr val="windowText" lastClr="000000"/>
                  </a:solidFill>
                </a:endParaRPr>
              </a:p>
            </p:txBody>
          </p:sp>
        </p:grpSp>
      </p:grpSp>
      <p:sp>
        <p:nvSpPr>
          <p:cNvPr id="18" name="Rectangle 17"/>
          <p:cNvSpPr/>
          <p:nvPr/>
        </p:nvSpPr>
        <p:spPr>
          <a:xfrm>
            <a:off x="106469" y="5181218"/>
            <a:ext cx="4873561" cy="1631216"/>
          </a:xfrm>
          <a:prstGeom prst="rect">
            <a:avLst/>
          </a:prstGeom>
        </p:spPr>
        <p:txBody>
          <a:bodyPr wrap="square">
            <a:spAutoFit/>
          </a:bodyPr>
          <a:lstStyle/>
          <a:p>
            <a:pPr fontAlgn="auto">
              <a:spcBef>
                <a:spcPts val="0"/>
              </a:spcBef>
              <a:spcAft>
                <a:spcPts val="1200"/>
              </a:spcAft>
              <a:defRPr/>
            </a:pPr>
            <a:r>
              <a:rPr lang="en-GB" sz="2000" b="1" i="1" kern="0" dirty="0" smtClean="0">
                <a:solidFill>
                  <a:srgbClr val="595959"/>
                </a:solidFill>
                <a:latin typeface="Calibri"/>
                <a:ea typeface="Times New Roman"/>
              </a:rPr>
              <a:t>Serialisation of «</a:t>
            </a:r>
            <a:r>
              <a:rPr lang="en-GB" sz="2000" b="1" i="1" kern="0" dirty="0" err="1" smtClean="0">
                <a:solidFill>
                  <a:srgbClr val="595959"/>
                </a:solidFill>
                <a:latin typeface="Calibri"/>
                <a:ea typeface="Times New Roman"/>
              </a:rPr>
              <a:t>CodeList</a:t>
            </a:r>
            <a:r>
              <a:rPr lang="en-GB" sz="2000" b="1" i="1" kern="0" dirty="0" smtClean="0">
                <a:solidFill>
                  <a:srgbClr val="595959"/>
                </a:solidFill>
                <a:latin typeface="Calibri"/>
                <a:ea typeface="Times New Roman"/>
              </a:rPr>
              <a:t>» classes follows practice from GML 3.3; </a:t>
            </a:r>
            <a:r>
              <a:rPr lang="en-GB" sz="2000" b="1" i="1" kern="0" dirty="0" err="1" smtClean="0">
                <a:solidFill>
                  <a:srgbClr val="595959"/>
                </a:solidFill>
                <a:latin typeface="Calibri"/>
                <a:ea typeface="Times New Roman"/>
              </a:rPr>
              <a:t>gml:ReferenceType</a:t>
            </a:r>
            <a:r>
              <a:rPr lang="en-GB" sz="2000" b="1" i="1" kern="0" dirty="0" smtClean="0">
                <a:solidFill>
                  <a:srgbClr val="595959"/>
                </a:solidFill>
                <a:latin typeface="Calibri"/>
                <a:ea typeface="Times New Roman"/>
              </a:rPr>
              <a:t> is used as extension base. Tagged values are included in schema documentation for developer reference.</a:t>
            </a:r>
          </a:p>
        </p:txBody>
      </p:sp>
    </p:spTree>
    <p:extLst>
      <p:ext uri="{BB962C8B-B14F-4D97-AF65-F5344CB8AC3E}">
        <p14:creationId xmlns:p14="http://schemas.microsoft.com/office/powerpoint/2010/main" val="171790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Aside: </a:t>
            </a:r>
            <a:r>
              <a:rPr lang="en-GB" sz="2000" dirty="0" smtClean="0">
                <a:solidFill>
                  <a:srgbClr val="000000"/>
                </a:solidFill>
                <a:latin typeface="Arial" pitchFamily="34" charset="0"/>
                <a:ea typeface="ＭＳ Ｐゴシック" pitchFamily="34" charset="-128"/>
              </a:rPr>
              <a:t>additional tagged values for </a:t>
            </a:r>
            <a:r>
              <a:rPr lang="en-GB" sz="2000" dirty="0">
                <a:solidFill>
                  <a:srgbClr val="000000"/>
                </a:solidFill>
                <a:latin typeface="Arial" pitchFamily="34" charset="0"/>
                <a:ea typeface="ＭＳ Ｐゴシック" pitchFamily="34" charset="-128"/>
              </a:rPr>
              <a:t>«</a:t>
            </a:r>
            <a:r>
              <a:rPr lang="en-GB" sz="2000" dirty="0" err="1">
                <a:solidFill>
                  <a:srgbClr val="000000"/>
                </a:solidFill>
                <a:latin typeface="Arial" pitchFamily="34" charset="0"/>
                <a:ea typeface="ＭＳ Ｐゴシック" pitchFamily="34" charset="-128"/>
              </a:rPr>
              <a:t>CodeList</a:t>
            </a:r>
            <a:r>
              <a:rPr lang="en-GB" sz="2000" dirty="0" smtClean="0">
                <a:solidFill>
                  <a:srgbClr val="000000"/>
                </a:solidFill>
                <a:latin typeface="Arial" pitchFamily="34" charset="0"/>
                <a:ea typeface="ＭＳ Ｐゴシック" pitchFamily="34" charset="-128"/>
              </a:rPr>
              <a:t>» classes </a:t>
            </a:r>
            <a:r>
              <a:rPr lang="en-GB" sz="2000" dirty="0">
                <a:solidFill>
                  <a:srgbClr val="000000"/>
                </a:solidFill>
                <a:latin typeface="Arial" pitchFamily="34" charset="0"/>
                <a:ea typeface="ＭＳ Ｐゴシック" pitchFamily="34" charset="-128"/>
              </a:rPr>
              <a:t>– </a:t>
            </a:r>
          </a:p>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	 usage in Application </a:t>
            </a:r>
            <a:r>
              <a:rPr lang="en-GB" sz="2000" dirty="0" smtClean="0">
                <a:solidFill>
                  <a:srgbClr val="000000"/>
                </a:solidFill>
                <a:latin typeface="Arial" pitchFamily="34" charset="0"/>
                <a:ea typeface="ＭＳ Ｐゴシック" pitchFamily="34" charset="-128"/>
              </a:rPr>
              <a:t>Schema and GML documents</a:t>
            </a:r>
            <a:endParaRPr lang="en-GB" sz="2000" dirty="0">
              <a:solidFill>
                <a:srgbClr val="000000"/>
              </a:solidFill>
              <a:latin typeface="Arial" pitchFamily="34" charset="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48</a:t>
            </a:fld>
            <a:endParaRPr lang="en-GB">
              <a:solidFill>
                <a:prstClr val="black">
                  <a:tint val="75000"/>
                </a:prstClr>
              </a:solidFill>
            </a:endParaRPr>
          </a:p>
        </p:txBody>
      </p:sp>
      <p:grpSp>
        <p:nvGrpSpPr>
          <p:cNvPr id="19" name="Group 18"/>
          <p:cNvGrpSpPr/>
          <p:nvPr/>
        </p:nvGrpSpPr>
        <p:grpSpPr>
          <a:xfrm>
            <a:off x="5664080" y="1103018"/>
            <a:ext cx="3249833" cy="2347087"/>
            <a:chOff x="153768" y="2556223"/>
            <a:chExt cx="2584852" cy="2347087"/>
          </a:xfrm>
        </p:grpSpPr>
        <p:grpSp>
          <p:nvGrpSpPr>
            <p:cNvPr id="20" name="Group 19"/>
            <p:cNvGrpSpPr/>
            <p:nvPr/>
          </p:nvGrpSpPr>
          <p:grpSpPr>
            <a:xfrm>
              <a:off x="153768" y="2556223"/>
              <a:ext cx="2584852" cy="2347087"/>
              <a:chOff x="228566" y="4148772"/>
              <a:chExt cx="2978976" cy="2347087"/>
            </a:xfrm>
          </p:grpSpPr>
          <p:sp>
            <p:nvSpPr>
              <p:cNvPr id="24" name="Rectangle 23"/>
              <p:cNvSpPr/>
              <p:nvPr/>
            </p:nvSpPr>
            <p:spPr bwMode="auto">
              <a:xfrm>
                <a:off x="228567" y="4325996"/>
                <a:ext cx="2978975" cy="216986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25" name="Rectangle 24"/>
              <p:cNvSpPr/>
              <p:nvPr/>
            </p:nvSpPr>
            <p:spPr bwMode="auto">
              <a:xfrm>
                <a:off x="228566" y="4148772"/>
                <a:ext cx="1212375"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IWXXM METAR/SPECI</a:t>
                </a:r>
                <a:endParaRPr lang="en-GB" sz="1000" kern="0" dirty="0">
                  <a:solidFill>
                    <a:sysClr val="windowText" lastClr="000000"/>
                  </a:solidFill>
                </a:endParaRPr>
              </a:p>
            </p:txBody>
          </p:sp>
        </p:grpSp>
        <p:grpSp>
          <p:nvGrpSpPr>
            <p:cNvPr id="21" name="Group 20"/>
            <p:cNvGrpSpPr/>
            <p:nvPr/>
          </p:nvGrpSpPr>
          <p:grpSpPr>
            <a:xfrm>
              <a:off x="280806" y="2959395"/>
              <a:ext cx="2294214" cy="1780014"/>
              <a:chOff x="3699038" y="2224419"/>
              <a:chExt cx="1135055" cy="1780014"/>
            </a:xfrm>
          </p:grpSpPr>
          <p:sp>
            <p:nvSpPr>
              <p:cNvPr id="22" name="Rectangle 21"/>
              <p:cNvSpPr/>
              <p:nvPr/>
            </p:nvSpPr>
            <p:spPr bwMode="auto">
              <a:xfrm>
                <a:off x="3699038" y="2224419"/>
                <a:ext cx="1135055" cy="1780014"/>
              </a:xfrm>
              <a:prstGeom prst="rect">
                <a:avLst/>
              </a:prstGeom>
              <a:gradFill>
                <a:gsLst>
                  <a:gs pos="0">
                    <a:srgbClr val="FEF4EC"/>
                  </a:gs>
                  <a:gs pos="100000">
                    <a:srgbClr val="FDEAC7"/>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smtClean="0">
                    <a:solidFill>
                      <a:sysClr val="windowText" lastClr="000000"/>
                    </a:solidFill>
                  </a:rPr>
                  <a:t>«</a:t>
                </a:r>
                <a:r>
                  <a:rPr lang="en-GB" sz="1000" kern="0" dirty="0" err="1" smtClean="0">
                    <a:solidFill>
                      <a:sysClr val="windowText" lastClr="000000"/>
                    </a:solidFill>
                  </a:rPr>
                  <a:t>DataType</a:t>
                </a:r>
                <a:r>
                  <a:rPr lang="en-GB" sz="1000" kern="0" dirty="0">
                    <a:solidFill>
                      <a:sysClr val="windowText" lastClr="000000"/>
                    </a:solidFill>
                  </a:rPr>
                  <a:t>»</a:t>
                </a:r>
              </a:p>
              <a:p>
                <a:pPr algn="ctr"/>
                <a:r>
                  <a:rPr lang="en-GB" sz="1000" kern="0" dirty="0" err="1" smtClean="0">
                    <a:solidFill>
                      <a:sysClr val="windowText" lastClr="000000"/>
                    </a:solidFill>
                  </a:rPr>
                  <a:t>AerodromeRunwayState</a:t>
                </a:r>
                <a:endParaRPr lang="en-GB" sz="1000" kern="0" dirty="0">
                  <a:solidFill>
                    <a:sysClr val="windowText" lastClr="000000"/>
                  </a:solidFill>
                </a:endParaRPr>
              </a:p>
            </p:txBody>
          </p:sp>
          <p:sp>
            <p:nvSpPr>
              <p:cNvPr id="23" name="Rectangle 22"/>
              <p:cNvSpPr/>
              <p:nvPr/>
            </p:nvSpPr>
            <p:spPr bwMode="auto">
              <a:xfrm>
                <a:off x="3699040" y="2597516"/>
                <a:ext cx="1135053" cy="1304658"/>
              </a:xfrm>
              <a:prstGeom prst="rect">
                <a:avLst/>
              </a:prstGeom>
              <a:noFill/>
              <a:ln w="9525" cap="flat" cmpd="sng" algn="ctr">
                <a:solidFill>
                  <a:sysClr val="windowText" lastClr="000000"/>
                </a:solidFill>
                <a:prstDash val="solid"/>
              </a:ln>
              <a:effectLst/>
            </p:spPr>
            <p:txBody>
              <a:bodyPr anchor="ctr" anchorCtr="0"/>
              <a:lstStyle/>
              <a:p>
                <a:pPr>
                  <a:defRPr/>
                </a:pPr>
                <a:r>
                  <a:rPr lang="en-GB" sz="1000" kern="0" dirty="0" smtClean="0">
                    <a:solidFill>
                      <a:schemeClr val="accent2"/>
                    </a:solidFill>
                  </a:rPr>
                  <a:t>+ runway : Runway [0..1]</a:t>
                </a:r>
                <a:endParaRPr lang="en-GB" sz="1000" i="1" u="sng" kern="0" dirty="0" smtClean="0">
                  <a:solidFill>
                    <a:srgbClr val="0070C0"/>
                  </a:solidFill>
                </a:endParaRPr>
              </a:p>
              <a:p>
                <a:pPr>
                  <a:defRPr/>
                </a:pPr>
                <a:r>
                  <a:rPr lang="en-GB" sz="1000" kern="0" dirty="0" smtClean="0">
                    <a:solidFill>
                      <a:schemeClr val="accent2"/>
                    </a:solidFill>
                  </a:rPr>
                  <a:t>+ cleared : Boolean [0..1]</a:t>
                </a:r>
              </a:p>
              <a:p>
                <a:pPr>
                  <a:defRPr/>
                </a:pPr>
                <a:r>
                  <a:rPr lang="en-GB" sz="1000" kern="0" dirty="0" smtClean="0">
                    <a:solidFill>
                      <a:schemeClr val="accent2"/>
                    </a:solidFill>
                  </a:rPr>
                  <a:t>+ contamination : </a:t>
                </a:r>
                <a:r>
                  <a:rPr lang="en-GB" sz="1000" kern="0" dirty="0" err="1" smtClean="0">
                    <a:solidFill>
                      <a:schemeClr val="accent2"/>
                    </a:solidFill>
                  </a:rPr>
                  <a:t>RunwayContamination</a:t>
                </a:r>
                <a:r>
                  <a:rPr lang="en-GB" sz="1000" kern="0" dirty="0" smtClean="0">
                    <a:solidFill>
                      <a:schemeClr val="accent2"/>
                    </a:solidFill>
                  </a:rPr>
                  <a:t> [0..1]</a:t>
                </a:r>
              </a:p>
              <a:p>
                <a:pPr>
                  <a:defRPr/>
                </a:pPr>
                <a:r>
                  <a:rPr lang="en-GB" sz="1000" kern="0" dirty="0" smtClean="0">
                    <a:solidFill>
                      <a:schemeClr val="accent2"/>
                    </a:solidFill>
                  </a:rPr>
                  <a:t>+ </a:t>
                </a:r>
                <a:r>
                  <a:rPr lang="en-GB" sz="1000" kern="0" dirty="0" err="1" smtClean="0">
                    <a:solidFill>
                      <a:schemeClr val="accent2"/>
                    </a:solidFill>
                  </a:rPr>
                  <a:t>snowClosure</a:t>
                </a:r>
                <a:r>
                  <a:rPr lang="en-GB" sz="1000" kern="0" dirty="0" smtClean="0">
                    <a:solidFill>
                      <a:schemeClr val="accent2"/>
                    </a:solidFill>
                  </a:rPr>
                  <a:t> : Boolean [0..1]</a:t>
                </a:r>
              </a:p>
              <a:p>
                <a:pPr>
                  <a:defRPr/>
                </a:pPr>
                <a:r>
                  <a:rPr lang="en-GB" sz="1000" kern="0" dirty="0" smtClean="0">
                    <a:solidFill>
                      <a:schemeClr val="accent2"/>
                    </a:solidFill>
                  </a:rPr>
                  <a:t>+ </a:t>
                </a:r>
                <a:r>
                  <a:rPr lang="en-GB" sz="1000" kern="0" dirty="0" err="1" smtClean="0">
                    <a:solidFill>
                      <a:schemeClr val="accent2"/>
                    </a:solidFill>
                  </a:rPr>
                  <a:t>depositType</a:t>
                </a:r>
                <a:r>
                  <a:rPr lang="en-GB" sz="1000" kern="0" dirty="0" smtClean="0">
                    <a:solidFill>
                      <a:schemeClr val="accent2"/>
                    </a:solidFill>
                  </a:rPr>
                  <a:t> : </a:t>
                </a:r>
                <a:r>
                  <a:rPr lang="en-GB" sz="1000" kern="0" dirty="0" err="1" smtClean="0">
                    <a:solidFill>
                      <a:schemeClr val="accent2"/>
                    </a:solidFill>
                  </a:rPr>
                  <a:t>RunwayDeposits</a:t>
                </a:r>
                <a:r>
                  <a:rPr lang="en-GB" sz="1000" kern="0" dirty="0" smtClean="0">
                    <a:solidFill>
                      <a:schemeClr val="accent2"/>
                    </a:solidFill>
                  </a:rPr>
                  <a:t> [0..1]</a:t>
                </a:r>
              </a:p>
              <a:p>
                <a:pPr>
                  <a:defRPr/>
                </a:pPr>
                <a:r>
                  <a:rPr lang="en-GB" sz="1000" kern="0" dirty="0" smtClean="0">
                    <a:solidFill>
                      <a:schemeClr val="accent2"/>
                    </a:solidFill>
                  </a:rPr>
                  <a:t>+ </a:t>
                </a:r>
                <a:r>
                  <a:rPr lang="en-GB" sz="1000" kern="0" dirty="0" err="1" smtClean="0">
                    <a:solidFill>
                      <a:schemeClr val="accent2"/>
                    </a:solidFill>
                  </a:rPr>
                  <a:t>depthOfDeposit</a:t>
                </a:r>
                <a:r>
                  <a:rPr lang="en-GB" sz="1000" kern="0" dirty="0" smtClean="0">
                    <a:solidFill>
                      <a:schemeClr val="accent2"/>
                    </a:solidFill>
                  </a:rPr>
                  <a:t> : </a:t>
                </a:r>
                <a:r>
                  <a:rPr lang="en-GB" sz="1000" kern="0" dirty="0" err="1" smtClean="0">
                    <a:solidFill>
                      <a:schemeClr val="accent2"/>
                    </a:solidFill>
                  </a:rPr>
                  <a:t>DepthOfDeposit</a:t>
                </a:r>
                <a:r>
                  <a:rPr lang="en-GB" sz="1000" kern="0" dirty="0" smtClean="0">
                    <a:solidFill>
                      <a:schemeClr val="accent2"/>
                    </a:solidFill>
                  </a:rPr>
                  <a:t> [0..1]</a:t>
                </a:r>
              </a:p>
              <a:p>
                <a:pPr>
                  <a:defRPr/>
                </a:pPr>
                <a:r>
                  <a:rPr lang="en-GB" sz="1000" kern="0" dirty="0" smtClean="0">
                    <a:solidFill>
                      <a:schemeClr val="accent2"/>
                    </a:solidFill>
                  </a:rPr>
                  <a:t>+ </a:t>
                </a:r>
                <a:r>
                  <a:rPr lang="en-GB" sz="1000" kern="0" dirty="0" err="1" smtClean="0">
                    <a:solidFill>
                      <a:schemeClr val="accent2"/>
                    </a:solidFill>
                  </a:rPr>
                  <a:t>brakingAction</a:t>
                </a:r>
                <a:r>
                  <a:rPr lang="en-GB" sz="1000" kern="0" dirty="0" smtClean="0">
                    <a:solidFill>
                      <a:schemeClr val="accent2"/>
                    </a:solidFill>
                  </a:rPr>
                  <a:t> : </a:t>
                </a:r>
                <a:r>
                  <a:rPr lang="en-GB" sz="1000" kern="0" dirty="0" err="1" smtClean="0">
                    <a:solidFill>
                      <a:schemeClr val="accent2"/>
                    </a:solidFill>
                  </a:rPr>
                  <a:t>BrakingAction</a:t>
                </a:r>
                <a:r>
                  <a:rPr lang="en-GB" sz="1000" kern="0" dirty="0" smtClean="0">
                    <a:solidFill>
                      <a:schemeClr val="accent2"/>
                    </a:solidFill>
                  </a:rPr>
                  <a:t> [0..1]</a:t>
                </a:r>
              </a:p>
              <a:p>
                <a:pPr>
                  <a:defRPr/>
                </a:pPr>
                <a:r>
                  <a:rPr lang="en-GB" sz="1000" kern="0" dirty="0" smtClean="0">
                    <a:solidFill>
                      <a:schemeClr val="accent2"/>
                    </a:solidFill>
                  </a:rPr>
                  <a:t>+ </a:t>
                </a:r>
                <a:r>
                  <a:rPr lang="en-GB" sz="1000" kern="0" dirty="0" err="1" smtClean="0">
                    <a:solidFill>
                      <a:schemeClr val="accent2"/>
                    </a:solidFill>
                  </a:rPr>
                  <a:t>frictionCoefficient</a:t>
                </a:r>
                <a:r>
                  <a:rPr lang="en-GB" sz="1000" kern="0" dirty="0" smtClean="0">
                    <a:solidFill>
                      <a:schemeClr val="accent2"/>
                    </a:solidFill>
                  </a:rPr>
                  <a:t> : </a:t>
                </a:r>
                <a:r>
                  <a:rPr lang="en-GB" sz="1000" kern="0" dirty="0" err="1" smtClean="0">
                    <a:solidFill>
                      <a:schemeClr val="accent2"/>
                    </a:solidFill>
                  </a:rPr>
                  <a:t>FrictionCoefficient</a:t>
                </a:r>
                <a:r>
                  <a:rPr lang="en-GB" sz="1000" kern="0" dirty="0" smtClean="0">
                    <a:solidFill>
                      <a:schemeClr val="accent2"/>
                    </a:solidFill>
                  </a:rPr>
                  <a:t> [0..1]</a:t>
                </a:r>
                <a:endParaRPr lang="en-GB" sz="1000" kern="0" dirty="0">
                  <a:solidFill>
                    <a:schemeClr val="accent2"/>
                  </a:solidFill>
                </a:endParaRPr>
              </a:p>
            </p:txBody>
          </p:sp>
        </p:grpSp>
      </p:grpSp>
      <p:sp>
        <p:nvSpPr>
          <p:cNvPr id="33" name="Oval 32"/>
          <p:cNvSpPr>
            <a:spLocks noChangeArrowheads="1"/>
          </p:cNvSpPr>
          <p:nvPr/>
        </p:nvSpPr>
        <p:spPr bwMode="auto">
          <a:xfrm>
            <a:off x="6648948" y="2287143"/>
            <a:ext cx="1314602" cy="635126"/>
          </a:xfrm>
          <a:prstGeom prst="ellipse">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a:ex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endParaRPr kumimoji="0" lang="en-GB" sz="5400" b="1" i="0" u="none" strike="noStrike" kern="0" cap="none" spc="0" normalizeH="0" baseline="0" noProof="0">
              <a:ln>
                <a:noFill/>
              </a:ln>
              <a:solidFill>
                <a:srgbClr val="FFFFFF"/>
              </a:solidFill>
              <a:effectLst/>
              <a:uLnTx/>
              <a:uFillTx/>
              <a:latin typeface="CG Times"/>
              <a:ea typeface="+mn-ea"/>
              <a:cs typeface="+mn-cs"/>
            </a:endParaRPr>
          </a:p>
        </p:txBody>
      </p:sp>
      <p:grpSp>
        <p:nvGrpSpPr>
          <p:cNvPr id="26" name="Group 25"/>
          <p:cNvGrpSpPr/>
          <p:nvPr/>
        </p:nvGrpSpPr>
        <p:grpSpPr>
          <a:xfrm>
            <a:off x="153768" y="3007061"/>
            <a:ext cx="7069038" cy="3341616"/>
            <a:chOff x="153768" y="3999286"/>
            <a:chExt cx="7069038" cy="3341616"/>
          </a:xfrm>
        </p:grpSpPr>
        <p:grpSp>
          <p:nvGrpSpPr>
            <p:cNvPr id="27" name="Group 26"/>
            <p:cNvGrpSpPr/>
            <p:nvPr/>
          </p:nvGrpSpPr>
          <p:grpSpPr>
            <a:xfrm>
              <a:off x="153768" y="3999286"/>
              <a:ext cx="7069038" cy="3341616"/>
              <a:chOff x="119052" y="5141562"/>
              <a:chExt cx="3416164" cy="3341616"/>
            </a:xfrm>
          </p:grpSpPr>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78">
                <a:off x="121134" y="5141562"/>
                <a:ext cx="3414082" cy="3341616"/>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31" name="TextBox 30"/>
              <p:cNvSpPr txBox="1"/>
              <p:nvPr/>
            </p:nvSpPr>
            <p:spPr bwMode="auto">
              <a:xfrm>
                <a:off x="119052" y="5141819"/>
                <a:ext cx="3395330" cy="3293209"/>
              </a:xfrm>
              <a:prstGeom prst="rect">
                <a:avLst/>
              </a:prstGeom>
              <a:noFill/>
            </p:spPr>
            <p:txBody>
              <a:bodyPr wrap="square">
                <a:spAutoFit/>
              </a:bodyPr>
              <a:lstStyle/>
              <a:p>
                <a:pPr>
                  <a:defRPr/>
                </a:pPr>
                <a:r>
                  <a:rPr lang="en-GB" sz="1600" dirty="0" smtClean="0">
                    <a:solidFill>
                      <a:srgbClr val="002060"/>
                    </a:solidFill>
                  </a:rPr>
                  <a:t>&lt;</a:t>
                </a:r>
                <a:r>
                  <a:rPr lang="en-GB" sz="1600" dirty="0" err="1">
                    <a:solidFill>
                      <a:srgbClr val="002060"/>
                    </a:solidFill>
                  </a:rPr>
                  <a:t>complexType</a:t>
                </a:r>
                <a:r>
                  <a:rPr lang="en-GB" sz="1600" dirty="0">
                    <a:solidFill>
                      <a:srgbClr val="002060"/>
                    </a:solidFill>
                  </a:rPr>
                  <a:t> </a:t>
                </a:r>
                <a:r>
                  <a:rPr lang="en-GB" sz="1600" dirty="0">
                    <a:solidFill>
                      <a:schemeClr val="accent6">
                        <a:lumMod val="75000"/>
                      </a:schemeClr>
                    </a:solidFill>
                  </a:rPr>
                  <a:t>name</a:t>
                </a:r>
                <a:r>
                  <a:rPr lang="en-GB" sz="1600" dirty="0" smtClean="0">
                    <a:solidFill>
                      <a:schemeClr val="accent6">
                        <a:lumMod val="75000"/>
                      </a:schemeClr>
                    </a:solidFill>
                  </a:rPr>
                  <a:t>=</a:t>
                </a:r>
                <a:r>
                  <a:rPr lang="en-GB" sz="1600" dirty="0" smtClean="0">
                    <a:solidFill>
                      <a:srgbClr val="542A00"/>
                    </a:solidFill>
                  </a:rPr>
                  <a:t>“</a:t>
                </a:r>
                <a:r>
                  <a:rPr lang="en-GB" sz="1600" dirty="0" err="1" smtClean="0">
                    <a:solidFill>
                      <a:srgbClr val="542A00"/>
                    </a:solidFill>
                  </a:rPr>
                  <a:t>AerodromeRunwayStateType</a:t>
                </a:r>
                <a:r>
                  <a:rPr lang="en-GB" sz="1600" dirty="0" smtClean="0">
                    <a:solidFill>
                      <a:srgbClr val="542A00"/>
                    </a:solidFill>
                  </a:rPr>
                  <a:t>"</a:t>
                </a:r>
                <a:r>
                  <a:rPr lang="en-GB" sz="1600" dirty="0" smtClean="0">
                    <a:solidFill>
                      <a:srgbClr val="002060"/>
                    </a:solidFill>
                  </a:rPr>
                  <a:t>&gt;</a:t>
                </a:r>
              </a:p>
              <a:p>
                <a:pPr>
                  <a:defRPr/>
                </a:pPr>
                <a:r>
                  <a:rPr lang="fr-FR" sz="1600" dirty="0" smtClean="0">
                    <a:solidFill>
                      <a:srgbClr val="002060"/>
                    </a:solidFill>
                  </a:rPr>
                  <a:t>   &lt;</a:t>
                </a:r>
                <a:r>
                  <a:rPr lang="fr-FR" sz="1600" dirty="0" err="1">
                    <a:solidFill>
                      <a:srgbClr val="002060"/>
                    </a:solidFill>
                  </a:rPr>
                  <a:t>sequence</a:t>
                </a:r>
                <a:r>
                  <a:rPr lang="fr-FR" sz="1600" dirty="0" smtClean="0">
                    <a:solidFill>
                      <a:srgbClr val="002060"/>
                    </a:solidFill>
                  </a:rPr>
                  <a:t>&gt;</a:t>
                </a:r>
              </a:p>
              <a:p>
                <a:pPr>
                  <a:defRPr/>
                </a:pPr>
                <a:r>
                  <a:rPr lang="fr-FR" sz="1600" dirty="0" smtClean="0">
                    <a:solidFill>
                      <a:srgbClr val="002060"/>
                    </a:solidFill>
                  </a:rPr>
                  <a:t>      …</a:t>
                </a:r>
              </a:p>
              <a:p>
                <a:pPr>
                  <a:defRPr/>
                </a:pPr>
                <a:r>
                  <a:rPr lang="en-GB" sz="1600" dirty="0" smtClean="0">
                    <a:solidFill>
                      <a:srgbClr val="002060"/>
                    </a:solidFill>
                  </a:rPr>
                  <a:t>      &lt;</a:t>
                </a:r>
                <a:r>
                  <a:rPr lang="en-GB" sz="1600" dirty="0">
                    <a:solidFill>
                      <a:srgbClr val="002060"/>
                    </a:solidFill>
                  </a:rPr>
                  <a:t>element </a:t>
                </a:r>
                <a:r>
                  <a:rPr lang="en-GB" sz="1600" dirty="0">
                    <a:solidFill>
                      <a:schemeClr val="accent6">
                        <a:lumMod val="75000"/>
                      </a:schemeClr>
                    </a:solidFill>
                  </a:rPr>
                  <a:t>name</a:t>
                </a:r>
                <a:r>
                  <a:rPr lang="en-GB" sz="1600" dirty="0" smtClean="0">
                    <a:solidFill>
                      <a:schemeClr val="accent6">
                        <a:lumMod val="75000"/>
                      </a:schemeClr>
                    </a:solidFill>
                  </a:rPr>
                  <a:t>=</a:t>
                </a:r>
                <a:r>
                  <a:rPr lang="en-GB" sz="1600" dirty="0" smtClean="0">
                    <a:solidFill>
                      <a:srgbClr val="542A00"/>
                    </a:solidFill>
                  </a:rPr>
                  <a:t>“</a:t>
                </a:r>
                <a:r>
                  <a:rPr lang="en-GB" sz="1600" dirty="0" err="1" smtClean="0">
                    <a:solidFill>
                      <a:srgbClr val="542A00"/>
                    </a:solidFill>
                  </a:rPr>
                  <a:t>depositType</a:t>
                </a:r>
                <a:r>
                  <a:rPr lang="en-GB" sz="1600" dirty="0" smtClean="0">
                    <a:solidFill>
                      <a:srgbClr val="542A00"/>
                    </a:solidFill>
                  </a:rPr>
                  <a:t>" </a:t>
                </a:r>
                <a:r>
                  <a:rPr lang="en-GB" sz="1600" dirty="0">
                    <a:solidFill>
                      <a:schemeClr val="accent6">
                        <a:lumMod val="75000"/>
                      </a:schemeClr>
                    </a:solidFill>
                  </a:rPr>
                  <a:t>type=</a:t>
                </a:r>
                <a:r>
                  <a:rPr lang="en-GB" sz="1600" dirty="0">
                    <a:solidFill>
                      <a:srgbClr val="542A00"/>
                    </a:solidFill>
                  </a:rPr>
                  <a:t>"</a:t>
                </a:r>
                <a:r>
                  <a:rPr lang="en-GB" sz="1600" dirty="0" err="1" smtClean="0">
                    <a:solidFill>
                      <a:srgbClr val="542A00"/>
                    </a:solidFill>
                  </a:rPr>
                  <a:t>met-basic:RunwayDepositsType</a:t>
                </a:r>
                <a:r>
                  <a:rPr lang="en-GB" sz="1600" dirty="0" smtClean="0">
                    <a:solidFill>
                      <a:srgbClr val="542A00"/>
                    </a:solidFill>
                  </a:rPr>
                  <a:t>"</a:t>
                </a:r>
                <a:r>
                  <a:rPr lang="en-GB" sz="1600" dirty="0" smtClean="0">
                    <a:solidFill>
                      <a:srgbClr val="002060"/>
                    </a:solidFill>
                  </a:rPr>
                  <a:t>&gt;</a:t>
                </a:r>
              </a:p>
              <a:p>
                <a:pPr>
                  <a:defRPr/>
                </a:pPr>
                <a:r>
                  <a:rPr lang="en-GB" sz="1600" dirty="0">
                    <a:solidFill>
                      <a:srgbClr val="002060"/>
                    </a:solidFill>
                  </a:rPr>
                  <a:t>         &lt;annotation</a:t>
                </a:r>
                <a:r>
                  <a:rPr lang="en-GB" sz="1600" dirty="0" smtClean="0">
                    <a:solidFill>
                      <a:srgbClr val="002060"/>
                    </a:solidFill>
                  </a:rPr>
                  <a:t>&gt;</a:t>
                </a:r>
              </a:p>
              <a:p>
                <a:pPr>
                  <a:defRPr/>
                </a:pPr>
                <a:r>
                  <a:rPr lang="en-GB" sz="1600" dirty="0" smtClean="0">
                    <a:solidFill>
                      <a:srgbClr val="002060"/>
                    </a:solidFill>
                  </a:rPr>
                  <a:t>            &lt;</a:t>
                </a:r>
                <a:r>
                  <a:rPr lang="en-GB" sz="1600" dirty="0">
                    <a:solidFill>
                      <a:srgbClr val="002060"/>
                    </a:solidFill>
                  </a:rPr>
                  <a:t>documentation</a:t>
                </a:r>
                <a:r>
                  <a:rPr lang="en-GB" sz="1600" dirty="0" smtClean="0">
                    <a:solidFill>
                      <a:srgbClr val="002060"/>
                    </a:solidFill>
                  </a:rPr>
                  <a:t>&gt;</a:t>
                </a:r>
              </a:p>
              <a:p>
                <a:pPr>
                  <a:defRPr/>
                </a:pPr>
                <a:r>
                  <a:rPr lang="en-GB" sz="1600" dirty="0">
                    <a:solidFill>
                      <a:srgbClr val="002060"/>
                    </a:solidFill>
                  </a:rPr>
                  <a:t> </a:t>
                </a:r>
                <a:r>
                  <a:rPr lang="en-GB" sz="1600" dirty="0" smtClean="0">
                    <a:solidFill>
                      <a:srgbClr val="002060"/>
                    </a:solidFill>
                  </a:rPr>
                  <a:t>              </a:t>
                </a:r>
                <a:r>
                  <a:rPr lang="en-GB" sz="1200" dirty="0" smtClean="0"/>
                  <a:t>The </a:t>
                </a:r>
                <a:r>
                  <a:rPr lang="en-GB" sz="1200" dirty="0"/>
                  <a:t>type of runway deposit, such as damp conditions, wet snow, or ice.  WMO 306: </a:t>
                </a:r>
                <a:r>
                  <a:rPr lang="en-GB" sz="1200" dirty="0" smtClean="0"/>
                  <a:t>Table </a:t>
                </a:r>
                <a:r>
                  <a:rPr lang="en-GB" sz="1200" dirty="0"/>
                  <a:t>0919</a:t>
                </a:r>
              </a:p>
              <a:p>
                <a:pPr>
                  <a:defRPr/>
                </a:pPr>
                <a:r>
                  <a:rPr lang="en-GB" sz="1600" dirty="0" smtClean="0">
                    <a:solidFill>
                      <a:srgbClr val="002060"/>
                    </a:solidFill>
                  </a:rPr>
                  <a:t>            &lt;/</a:t>
                </a:r>
                <a:r>
                  <a:rPr lang="en-GB" sz="1600" dirty="0">
                    <a:solidFill>
                      <a:srgbClr val="002060"/>
                    </a:solidFill>
                  </a:rPr>
                  <a:t>documentation&gt;</a:t>
                </a:r>
                <a:endParaRPr lang="en-GB" sz="1600" dirty="0" smtClean="0">
                  <a:solidFill>
                    <a:srgbClr val="002060"/>
                  </a:solidFill>
                </a:endParaRPr>
              </a:p>
              <a:p>
                <a:pPr>
                  <a:defRPr/>
                </a:pPr>
                <a:r>
                  <a:rPr lang="en-GB" sz="1600" dirty="0" smtClean="0">
                    <a:solidFill>
                      <a:srgbClr val="002060"/>
                    </a:solidFill>
                  </a:rPr>
                  <a:t>         &lt;/annotation</a:t>
                </a:r>
                <a:r>
                  <a:rPr lang="en-GB" sz="1600" dirty="0">
                    <a:solidFill>
                      <a:srgbClr val="002060"/>
                    </a:solidFill>
                  </a:rPr>
                  <a:t>&gt;</a:t>
                </a:r>
                <a:endParaRPr lang="en-GB" sz="1600" dirty="0" smtClean="0">
                  <a:solidFill>
                    <a:srgbClr val="002060"/>
                  </a:solidFill>
                </a:endParaRPr>
              </a:p>
              <a:p>
                <a:pPr>
                  <a:defRPr/>
                </a:pPr>
                <a:r>
                  <a:rPr lang="en-GB" sz="1600" dirty="0" smtClean="0">
                    <a:solidFill>
                      <a:srgbClr val="002060"/>
                    </a:solidFill>
                  </a:rPr>
                  <a:t>      &lt;/element&gt;</a:t>
                </a:r>
                <a:endParaRPr lang="fr-FR" sz="1600" dirty="0" smtClean="0">
                  <a:solidFill>
                    <a:srgbClr val="002060"/>
                  </a:solidFill>
                </a:endParaRPr>
              </a:p>
              <a:p>
                <a:pPr>
                  <a:defRPr/>
                </a:pPr>
                <a:r>
                  <a:rPr lang="fr-FR" sz="1600" kern="0" dirty="0" smtClean="0">
                    <a:solidFill>
                      <a:srgbClr val="002060"/>
                    </a:solidFill>
                  </a:rPr>
                  <a:t>      … </a:t>
                </a:r>
              </a:p>
              <a:p>
                <a:pPr>
                  <a:defRPr/>
                </a:pPr>
                <a:r>
                  <a:rPr lang="en-GB" sz="1600" kern="0" dirty="0" smtClean="0">
                    <a:solidFill>
                      <a:srgbClr val="002060"/>
                    </a:solidFill>
                  </a:rPr>
                  <a:t>   &lt;/</a:t>
                </a:r>
                <a:r>
                  <a:rPr lang="en-GB" sz="1600" kern="0" dirty="0">
                    <a:solidFill>
                      <a:srgbClr val="002060"/>
                    </a:solidFill>
                  </a:rPr>
                  <a:t>sequence</a:t>
                </a:r>
                <a:r>
                  <a:rPr lang="en-GB" sz="1600" kern="0" dirty="0" smtClean="0">
                    <a:solidFill>
                      <a:srgbClr val="002060"/>
                    </a:solidFill>
                  </a:rPr>
                  <a:t>&gt;</a:t>
                </a:r>
              </a:p>
              <a:p>
                <a:pPr>
                  <a:defRPr/>
                </a:pPr>
                <a:r>
                  <a:rPr lang="en-GB" sz="1600" kern="0" dirty="0" smtClean="0">
                    <a:solidFill>
                      <a:srgbClr val="002060"/>
                    </a:solidFill>
                  </a:rPr>
                  <a:t>&lt;/</a:t>
                </a:r>
                <a:r>
                  <a:rPr lang="en-GB" sz="1600" kern="0" dirty="0" err="1">
                    <a:solidFill>
                      <a:srgbClr val="002060"/>
                    </a:solidFill>
                  </a:rPr>
                  <a:t>complexType</a:t>
                </a:r>
                <a:r>
                  <a:rPr lang="en-GB" sz="1600" kern="0" dirty="0">
                    <a:solidFill>
                      <a:srgbClr val="002060"/>
                    </a:solidFill>
                  </a:rPr>
                  <a:t>&gt;</a:t>
                </a:r>
                <a:endParaRPr lang="en-GB" sz="1600" kern="0" dirty="0" smtClean="0">
                  <a:solidFill>
                    <a:srgbClr val="002060"/>
                  </a:solidFill>
                </a:endParaRPr>
              </a:p>
            </p:txBody>
          </p:sp>
        </p:grpSp>
        <p:pic>
          <p:nvPicPr>
            <p:cNvPr id="29"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962" y="4064145"/>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p:cNvGrpSpPr/>
          <p:nvPr/>
        </p:nvGrpSpPr>
        <p:grpSpPr>
          <a:xfrm>
            <a:off x="856528" y="5846683"/>
            <a:ext cx="8055461" cy="831347"/>
            <a:chOff x="-727576" y="6242126"/>
            <a:chExt cx="8055461" cy="831347"/>
          </a:xfrm>
        </p:grpSpPr>
        <p:grpSp>
          <p:nvGrpSpPr>
            <p:cNvPr id="38" name="Group 37"/>
            <p:cNvGrpSpPr/>
            <p:nvPr/>
          </p:nvGrpSpPr>
          <p:grpSpPr>
            <a:xfrm>
              <a:off x="-727576" y="6242126"/>
              <a:ext cx="8055461" cy="831347"/>
              <a:chOff x="-220762" y="5135418"/>
              <a:chExt cx="3098814" cy="831347"/>
            </a:xfrm>
          </p:grpSpPr>
          <p:pic>
            <p:nvPicPr>
              <p:cNvPr id="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78">
                <a:off x="-220746" y="5135418"/>
                <a:ext cx="3098798" cy="831347"/>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41" name="TextBox 40"/>
              <p:cNvSpPr txBox="1"/>
              <p:nvPr/>
            </p:nvSpPr>
            <p:spPr bwMode="auto">
              <a:xfrm>
                <a:off x="-220762" y="5141819"/>
                <a:ext cx="3060244" cy="584775"/>
              </a:xfrm>
              <a:prstGeom prst="rect">
                <a:avLst/>
              </a:prstGeom>
              <a:noFill/>
            </p:spPr>
            <p:txBody>
              <a:bodyPr wrap="square">
                <a:spAutoFit/>
              </a:bodyPr>
              <a:lstStyle/>
              <a:p>
                <a:pPr>
                  <a:defRPr/>
                </a:pPr>
                <a:r>
                  <a:rPr lang="en-GB" sz="1600" kern="0" dirty="0" smtClean="0">
                    <a:solidFill>
                      <a:srgbClr val="002060"/>
                    </a:solidFill>
                  </a:rPr>
                  <a:t>&lt;</a:t>
                </a:r>
                <a:r>
                  <a:rPr lang="en-GB" sz="1600" kern="0" dirty="0" err="1" smtClean="0">
                    <a:solidFill>
                      <a:srgbClr val="002060"/>
                    </a:solidFill>
                  </a:rPr>
                  <a:t>iwxxm:depositType</a:t>
                </a:r>
                <a:r>
                  <a:rPr lang="en-GB" sz="1600" kern="0" dirty="0" smtClean="0">
                    <a:solidFill>
                      <a:srgbClr val="002060"/>
                    </a:solidFill>
                  </a:rPr>
                  <a:t> </a:t>
                </a:r>
              </a:p>
              <a:p>
                <a:pPr>
                  <a:defRPr/>
                </a:pPr>
                <a:r>
                  <a:rPr lang="en-GB" sz="1600" kern="0" dirty="0">
                    <a:solidFill>
                      <a:srgbClr val="002060"/>
                    </a:solidFill>
                  </a:rPr>
                  <a:t> </a:t>
                </a:r>
                <a:r>
                  <a:rPr lang="en-GB" sz="1600" kern="0" dirty="0" smtClean="0">
                    <a:solidFill>
                      <a:srgbClr val="002060"/>
                    </a:solidFill>
                  </a:rPr>
                  <a:t>  </a:t>
                </a:r>
                <a:r>
                  <a:rPr lang="en-GB" sz="1600" dirty="0" err="1" smtClean="0">
                    <a:solidFill>
                      <a:schemeClr val="accent6">
                        <a:lumMod val="75000"/>
                      </a:schemeClr>
                    </a:solidFill>
                  </a:rPr>
                  <a:t>xlink:href</a:t>
                </a:r>
                <a:r>
                  <a:rPr lang="en-GB" sz="1600" dirty="0" smtClean="0">
                    <a:solidFill>
                      <a:schemeClr val="accent6">
                        <a:lumMod val="75000"/>
                      </a:schemeClr>
                    </a:solidFill>
                  </a:rPr>
                  <a:t>=</a:t>
                </a:r>
                <a:r>
                  <a:rPr lang="en-GB" sz="1600" dirty="0">
                    <a:solidFill>
                      <a:srgbClr val="542A00"/>
                    </a:solidFill>
                  </a:rPr>
                  <a:t>"http://</a:t>
                </a:r>
                <a:r>
                  <a:rPr lang="en-GB" sz="1600" dirty="0" smtClean="0">
                    <a:solidFill>
                      <a:srgbClr val="542A00"/>
                    </a:solidFill>
                  </a:rPr>
                  <a:t>data.wmo.int/</a:t>
                </a:r>
                <a:r>
                  <a:rPr lang="en-GB" sz="1600" dirty="0" err="1" smtClean="0">
                    <a:solidFill>
                      <a:srgbClr val="542A00"/>
                    </a:solidFill>
                  </a:rPr>
                  <a:t>def</a:t>
                </a:r>
                <a:r>
                  <a:rPr lang="en-GB" sz="1600" dirty="0" smtClean="0">
                    <a:solidFill>
                      <a:srgbClr val="542A00"/>
                    </a:solidFill>
                  </a:rPr>
                  <a:t>/bufr4/</a:t>
                </a:r>
                <a:r>
                  <a:rPr lang="en-GB" sz="1600" dirty="0" err="1" smtClean="0">
                    <a:solidFill>
                      <a:srgbClr val="542A00"/>
                    </a:solidFill>
                  </a:rPr>
                  <a:t>codeflag</a:t>
                </a:r>
                <a:r>
                  <a:rPr lang="en-GB" sz="1600" dirty="0" smtClean="0">
                    <a:solidFill>
                      <a:srgbClr val="542A00"/>
                    </a:solidFill>
                  </a:rPr>
                  <a:t>/0-20-086/1"</a:t>
                </a:r>
                <a:r>
                  <a:rPr lang="en-GB" sz="1600" kern="0" dirty="0">
                    <a:solidFill>
                      <a:srgbClr val="002060"/>
                    </a:solidFill>
                  </a:rPr>
                  <a:t> </a:t>
                </a:r>
                <a:r>
                  <a:rPr lang="en-GB" sz="1600" dirty="0" err="1" smtClean="0">
                    <a:solidFill>
                      <a:schemeClr val="accent6">
                        <a:lumMod val="75000"/>
                      </a:schemeClr>
                    </a:solidFill>
                  </a:rPr>
                  <a:t>xlink:title</a:t>
                </a:r>
                <a:r>
                  <a:rPr lang="en-GB" sz="1600" dirty="0" smtClean="0">
                    <a:solidFill>
                      <a:schemeClr val="accent6">
                        <a:lumMod val="75000"/>
                      </a:schemeClr>
                    </a:solidFill>
                  </a:rPr>
                  <a:t>=</a:t>
                </a:r>
                <a:r>
                  <a:rPr lang="en-GB" sz="1600" dirty="0" smtClean="0">
                    <a:solidFill>
                      <a:srgbClr val="542A00"/>
                    </a:solidFill>
                  </a:rPr>
                  <a:t>“Damp"</a:t>
                </a:r>
                <a:r>
                  <a:rPr lang="en-GB" sz="1600" kern="0" dirty="0" smtClean="0">
                    <a:solidFill>
                      <a:srgbClr val="002060"/>
                    </a:solidFill>
                  </a:rPr>
                  <a:t>/&gt;</a:t>
                </a:r>
              </a:p>
            </p:txBody>
          </p:sp>
        </p:gr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8478" y="6310929"/>
              <a:ext cx="671868" cy="66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Rectangle 41"/>
          <p:cNvSpPr/>
          <p:nvPr/>
        </p:nvSpPr>
        <p:spPr>
          <a:xfrm>
            <a:off x="338968" y="1506260"/>
            <a:ext cx="5147437" cy="1323439"/>
          </a:xfrm>
          <a:prstGeom prst="rect">
            <a:avLst/>
          </a:prstGeom>
        </p:spPr>
        <p:txBody>
          <a:bodyPr wrap="square">
            <a:spAutoFit/>
          </a:bodyPr>
          <a:lstStyle/>
          <a:p>
            <a:pPr algn="ctr" fontAlgn="auto">
              <a:spcBef>
                <a:spcPts val="0"/>
              </a:spcBef>
              <a:spcAft>
                <a:spcPts val="1200"/>
              </a:spcAft>
              <a:defRPr/>
            </a:pPr>
            <a:r>
              <a:rPr lang="en-GB" sz="2000" b="1" i="1" kern="0" dirty="0" smtClean="0">
                <a:solidFill>
                  <a:srgbClr val="595959"/>
                </a:solidFill>
                <a:latin typeface="Calibri"/>
                <a:ea typeface="Times New Roman"/>
              </a:rPr>
              <a:t>Within </a:t>
            </a:r>
            <a:r>
              <a:rPr lang="en-GB" sz="2000" b="1" i="1" kern="0" dirty="0" err="1" smtClean="0">
                <a:solidFill>
                  <a:srgbClr val="595959"/>
                </a:solidFill>
                <a:latin typeface="Calibri"/>
                <a:ea typeface="Times New Roman"/>
              </a:rPr>
              <a:t>ApplicationSchema</a:t>
            </a:r>
            <a:r>
              <a:rPr lang="en-GB" sz="2000" b="1" i="1" kern="0" dirty="0" smtClean="0">
                <a:solidFill>
                  <a:srgbClr val="595959"/>
                </a:solidFill>
                <a:latin typeface="Calibri"/>
                <a:ea typeface="Times New Roman"/>
              </a:rPr>
              <a:t> referencing meteorological code-tables, use Types from Met-basic. GML documents use XLINK to refer to the terms from the necessary code-table.</a:t>
            </a:r>
          </a:p>
        </p:txBody>
      </p:sp>
    </p:spTree>
    <p:extLst>
      <p:ext uri="{BB962C8B-B14F-4D97-AF65-F5344CB8AC3E}">
        <p14:creationId xmlns:p14="http://schemas.microsoft.com/office/powerpoint/2010/main" val="412411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Validation of code entries within data products</a:t>
            </a:r>
            <a:endParaRPr lang="en-GB" sz="2000" dirty="0">
              <a:solidFill>
                <a:srgbClr val="000000"/>
              </a:solidFill>
              <a:latin typeface="Arial" pitchFamily="34" charset="0"/>
              <a:ea typeface="ＭＳ Ｐゴシック" pitchFamily="34" charset="-128"/>
            </a:endParaRPr>
          </a:p>
        </p:txBody>
      </p:sp>
      <p:sp>
        <p:nvSpPr>
          <p:cNvPr id="11" name="Rectangle 10"/>
          <p:cNvSpPr/>
          <p:nvPr/>
        </p:nvSpPr>
        <p:spPr>
          <a:xfrm>
            <a:off x="286603" y="3865744"/>
            <a:ext cx="8614069" cy="1631216"/>
          </a:xfrm>
          <a:prstGeom prst="rect">
            <a:avLst/>
          </a:prstGeom>
        </p:spPr>
        <p:txBody>
          <a:bodyPr wrap="square">
            <a:spAutoFit/>
          </a:bodyPr>
          <a:lstStyle/>
          <a:p>
            <a:pPr fontAlgn="auto">
              <a:spcBef>
                <a:spcPts val="0"/>
              </a:spcBef>
              <a:spcAft>
                <a:spcPts val="1200"/>
              </a:spcAft>
              <a:defRPr/>
            </a:pPr>
            <a:r>
              <a:rPr lang="en-GB" sz="2000" i="1" kern="0" dirty="0" smtClean="0">
                <a:solidFill>
                  <a:srgbClr val="595959"/>
                </a:solidFill>
                <a:latin typeface="Calibri"/>
                <a:ea typeface="Times New Roman"/>
              </a:rPr>
              <a:t>Given that each WMO code-table required to support international air navigation services will be published as web-accessible resources, it is anticipated that IWXXM will include the facility to validate that a term given in a data product (e.g. a GML instance of TAF, METAR or SIGMET) _IS_ a member of the appropriate code-list as defined in the conceptual model.</a:t>
            </a:r>
            <a:endParaRPr lang="en-GB" i="1" kern="0" dirty="0" smtClean="0">
              <a:solidFill>
                <a:srgbClr val="595959"/>
              </a:solidFill>
              <a:latin typeface="Calibri"/>
              <a:ea typeface="Times New Roman"/>
            </a:endParaRP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49</a:t>
            </a:fld>
            <a:endParaRPr lang="en-GB">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411" y="1863292"/>
            <a:ext cx="1428750" cy="1714500"/>
          </a:xfrm>
          <a:prstGeom prst="rect">
            <a:avLst/>
          </a:prstGeom>
        </p:spPr>
      </p:pic>
      <p:sp>
        <p:nvSpPr>
          <p:cNvPr id="14" name="Rectangle 13"/>
          <p:cNvSpPr/>
          <p:nvPr/>
        </p:nvSpPr>
        <p:spPr bwMode="auto">
          <a:xfrm>
            <a:off x="6771654" y="2070673"/>
            <a:ext cx="2105599" cy="1050389"/>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smtClean="0">
                <a:solidFill>
                  <a:sysClr val="windowText" lastClr="000000"/>
                </a:solidFill>
                <a:latin typeface="+mn-lt"/>
                <a:cs typeface="+mn-cs"/>
              </a:rPr>
              <a:t>TAF</a:t>
            </a:r>
          </a:p>
          <a:p>
            <a:pPr fontAlgn="auto">
              <a:spcBef>
                <a:spcPts val="0"/>
              </a:spcBef>
              <a:spcAft>
                <a:spcPts val="0"/>
              </a:spcAft>
              <a:defRPr/>
            </a:pPr>
            <a:r>
              <a:rPr lang="fr-FR" sz="1600" b="1" i="1" kern="0" dirty="0" smtClean="0">
                <a:solidFill>
                  <a:sysClr val="windowText" lastClr="000000"/>
                </a:solidFill>
                <a:latin typeface="+mn-lt"/>
                <a:cs typeface="+mn-cs"/>
              </a:rPr>
              <a:t>METAR/SPECI</a:t>
            </a:r>
          </a:p>
          <a:p>
            <a:pPr fontAlgn="auto">
              <a:spcBef>
                <a:spcPts val="0"/>
              </a:spcBef>
              <a:spcAft>
                <a:spcPts val="0"/>
              </a:spcAft>
              <a:defRPr/>
            </a:pPr>
            <a:r>
              <a:rPr lang="fr-FR" sz="1600" b="1" i="1" kern="0" dirty="0" smtClean="0">
                <a:solidFill>
                  <a:sysClr val="windowText" lastClr="000000"/>
                </a:solidFill>
                <a:latin typeface="+mn-lt"/>
                <a:cs typeface="+mn-cs"/>
              </a:rPr>
              <a:t>SIGMET</a:t>
            </a:r>
            <a:endParaRPr lang="en-GB" sz="1600" b="1" i="1" kern="0" dirty="0">
              <a:solidFill>
                <a:sysClr val="windowText" lastClr="000000"/>
              </a:solidFill>
              <a:latin typeface="Calibri"/>
              <a:cs typeface="+mn-cs"/>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2410" y="2218409"/>
            <a:ext cx="765494" cy="75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502713" y="2426590"/>
            <a:ext cx="2790745" cy="338554"/>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IWXXM Validation Services</a:t>
            </a:r>
            <a:endParaRPr lang="en-GB" sz="1600" b="1" i="1" kern="0" dirty="0">
              <a:latin typeface="+mn-lt"/>
              <a:ea typeface="Times New Roman"/>
              <a:cs typeface="+mn-cs"/>
            </a:endParaRPr>
          </a:p>
        </p:txBody>
      </p:sp>
    </p:spTree>
    <p:extLst>
      <p:ext uri="{BB962C8B-B14F-4D97-AF65-F5344CB8AC3E}">
        <p14:creationId xmlns:p14="http://schemas.microsoft.com/office/powerpoint/2010/main" val="86770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C9B7A4-71B1-4A39-AFAE-EE49926846E8}" type="slidenum">
              <a:rPr lang="en-GB"/>
              <a:pPr>
                <a:defRPr/>
              </a:pPr>
              <a:t>5</a:t>
            </a:fld>
            <a:endParaRPr lang="en-GB"/>
          </a:p>
        </p:txBody>
      </p:sp>
      <p:sp>
        <p:nvSpPr>
          <p:cNvPr id="3174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smtClean="0">
                <a:solidFill>
                  <a:srgbClr val="000000"/>
                </a:solidFill>
                <a:latin typeface="Arial" pitchFamily="34" charset="0"/>
                <a:ea typeface="ＭＳ Ｐゴシック" pitchFamily="34" charset="-128"/>
              </a:rPr>
              <a:t>Further information on Release Candidate 1</a:t>
            </a:r>
            <a:endParaRPr lang="en-GB" sz="2400" dirty="0">
              <a:solidFill>
                <a:srgbClr val="000000"/>
              </a:solidFill>
              <a:latin typeface="Arial" pitchFamily="34" charset="0"/>
              <a:ea typeface="ＭＳ Ｐゴシック" pitchFamily="34" charset="-128"/>
            </a:endParaRPr>
          </a:p>
        </p:txBody>
      </p:sp>
      <p:sp>
        <p:nvSpPr>
          <p:cNvPr id="5" name="Rectangle 4"/>
          <p:cNvSpPr/>
          <p:nvPr/>
        </p:nvSpPr>
        <p:spPr>
          <a:xfrm>
            <a:off x="1462088" y="1500188"/>
            <a:ext cx="7488237" cy="2339102"/>
          </a:xfrm>
          <a:prstGeom prst="rect">
            <a:avLst/>
          </a:prstGeom>
          <a:ln>
            <a:noFill/>
          </a:ln>
        </p:spPr>
        <p:txBody>
          <a:bodyPr>
            <a:spAutoFit/>
          </a:bodyPr>
          <a:lstStyle/>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FAQ page:</a:t>
            </a:r>
          </a:p>
          <a:p>
            <a:pPr lvl="1" fontAlgn="auto">
              <a:spcBef>
                <a:spcPts val="0"/>
              </a:spcBef>
              <a:spcAft>
                <a:spcPts val="1200"/>
              </a:spcAft>
              <a:defRPr/>
            </a:pPr>
            <a:r>
              <a:rPr lang="en-GB" sz="1400" i="1" kern="0" dirty="0">
                <a:solidFill>
                  <a:srgbClr val="595959"/>
                </a:solidFill>
                <a:latin typeface="+mn-lt"/>
                <a:ea typeface="Times New Roman"/>
                <a:cs typeface="+mn-cs"/>
                <a:hlinkClick r:id="rId2"/>
              </a:rPr>
              <a:t>http://</a:t>
            </a:r>
            <a:r>
              <a:rPr lang="en-GB" sz="1400" i="1" kern="0" dirty="0" smtClean="0">
                <a:solidFill>
                  <a:srgbClr val="595959"/>
                </a:solidFill>
                <a:latin typeface="+mn-lt"/>
                <a:ea typeface="Times New Roman"/>
                <a:cs typeface="+mn-cs"/>
                <a:hlinkClick r:id="rId2"/>
              </a:rPr>
              <a:t>www.wmo.int/pages/prog/www/WIS/wiswiki/tiki-index.php?page=METCE-1.0RC1-FAQ</a:t>
            </a:r>
            <a:r>
              <a:rPr lang="en-GB" sz="1400" i="1" kern="0" dirty="0" smtClean="0">
                <a:solidFill>
                  <a:srgbClr val="595959"/>
                </a:solidFill>
                <a:latin typeface="+mn-lt"/>
                <a:ea typeface="Times New Roman"/>
                <a:cs typeface="+mn-cs"/>
              </a:rPr>
              <a:t>  </a:t>
            </a:r>
          </a:p>
          <a:p>
            <a:pPr marL="342900" indent="-342900" fontAlgn="auto">
              <a:spcBef>
                <a:spcPts val="0"/>
              </a:spcBef>
              <a:spcAft>
                <a:spcPts val="1200"/>
              </a:spcAft>
              <a:buFont typeface="Arial" pitchFamily="34" charset="0"/>
              <a:buChar char="•"/>
              <a:defRPr/>
            </a:pPr>
            <a:r>
              <a:rPr lang="en-GB" sz="2000" i="1" kern="0" dirty="0" smtClean="0">
                <a:solidFill>
                  <a:srgbClr val="595959"/>
                </a:solidFill>
                <a:latin typeface="+mn-lt"/>
                <a:ea typeface="Times New Roman"/>
                <a:cs typeface="+mn-cs"/>
              </a:rPr>
              <a:t>Moderated public review comments:</a:t>
            </a:r>
          </a:p>
          <a:p>
            <a:pPr lvl="1" fontAlgn="auto">
              <a:spcBef>
                <a:spcPts val="0"/>
              </a:spcBef>
              <a:spcAft>
                <a:spcPts val="1200"/>
              </a:spcAft>
              <a:defRPr/>
            </a:pPr>
            <a:r>
              <a:rPr lang="en-GB" sz="2000" i="1" kern="0" dirty="0" smtClean="0">
                <a:solidFill>
                  <a:srgbClr val="595959"/>
                </a:solidFill>
                <a:latin typeface="+mn-lt"/>
                <a:ea typeface="Times New Roman"/>
                <a:cs typeface="+mn-cs"/>
                <a:hlinkClick r:id="rId3"/>
              </a:rPr>
              <a:t>CBS-TT-</a:t>
            </a:r>
            <a:r>
              <a:rPr lang="en-GB" sz="2000" i="1" kern="0" dirty="0" err="1" smtClean="0">
                <a:solidFill>
                  <a:srgbClr val="595959"/>
                </a:solidFill>
                <a:latin typeface="+mn-lt"/>
                <a:ea typeface="Times New Roman"/>
                <a:cs typeface="+mn-cs"/>
                <a:hlinkClick r:id="rId3"/>
              </a:rPr>
              <a:t>AvXML</a:t>
            </a:r>
            <a:r>
              <a:rPr lang="en-GB" sz="2000" i="1" kern="0" dirty="0" smtClean="0">
                <a:solidFill>
                  <a:srgbClr val="595959"/>
                </a:solidFill>
                <a:latin typeface="+mn-lt"/>
                <a:ea typeface="Times New Roman"/>
                <a:cs typeface="+mn-cs"/>
                <a:hlinkClick r:id="rId3"/>
              </a:rPr>
              <a:t> Google Group</a:t>
            </a:r>
            <a:endParaRPr lang="en-GB" sz="2000" i="1" kern="0" dirty="0">
              <a:solidFill>
                <a:srgbClr val="595959"/>
              </a:solidFill>
              <a:latin typeface="+mn-lt"/>
              <a:ea typeface="Times New Roman"/>
              <a:cs typeface="+mn-cs"/>
            </a:endParaRPr>
          </a:p>
          <a:p>
            <a:pPr lvl="1" fontAlgn="auto">
              <a:spcBef>
                <a:spcPts val="0"/>
              </a:spcBef>
              <a:spcAft>
                <a:spcPts val="1200"/>
              </a:spcAft>
              <a:defRPr/>
            </a:pPr>
            <a:r>
              <a:rPr lang="en-GB" sz="1600" i="1" kern="0" dirty="0" smtClean="0">
                <a:solidFill>
                  <a:srgbClr val="595959"/>
                </a:solidFill>
                <a:latin typeface="+mn-lt"/>
                <a:ea typeface="Times New Roman"/>
                <a:cs typeface="+mn-cs"/>
              </a:rPr>
              <a:t>Note that comments on </a:t>
            </a:r>
            <a:r>
              <a:rPr lang="en-GB" sz="1600" i="1" kern="0" dirty="0" err="1" smtClean="0">
                <a:solidFill>
                  <a:srgbClr val="595959"/>
                </a:solidFill>
                <a:latin typeface="+mn-lt"/>
                <a:ea typeface="Times New Roman"/>
                <a:cs typeface="+mn-cs"/>
              </a:rPr>
              <a:t>AvXML</a:t>
            </a:r>
            <a:r>
              <a:rPr lang="en-GB" sz="1600" i="1" kern="0" dirty="0" smtClean="0">
                <a:solidFill>
                  <a:srgbClr val="595959"/>
                </a:solidFill>
                <a:latin typeface="+mn-lt"/>
                <a:ea typeface="Times New Roman"/>
                <a:cs typeface="+mn-cs"/>
              </a:rPr>
              <a:t> 1.0RC1 should be submitted to the Google group using a subject line beginning with </a:t>
            </a:r>
            <a:r>
              <a:rPr lang="en-GB" sz="1600" i="1" kern="0" dirty="0">
                <a:solidFill>
                  <a:srgbClr val="595959"/>
                </a:solidFill>
                <a:latin typeface="+mn-lt"/>
                <a:ea typeface="Times New Roman"/>
                <a:cs typeface="+mn-cs"/>
              </a:rPr>
              <a:t>the text “[1.0RC1-feedback</a:t>
            </a:r>
            <a:r>
              <a:rPr lang="en-GB" sz="1600" i="1" kern="0" dirty="0" smtClean="0">
                <a:solidFill>
                  <a:srgbClr val="595959"/>
                </a:solidFill>
                <a:latin typeface="+mn-lt"/>
                <a:ea typeface="Times New Roman"/>
                <a:cs typeface="+mn-cs"/>
              </a:rPr>
              <a:t>]”</a:t>
            </a:r>
          </a:p>
        </p:txBody>
      </p:sp>
    </p:spTree>
    <p:extLst>
      <p:ext uri="{BB962C8B-B14F-4D97-AF65-F5344CB8AC3E}">
        <p14:creationId xmlns:p14="http://schemas.microsoft.com/office/powerpoint/2010/main" val="682340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Aside: </a:t>
            </a:r>
            <a:r>
              <a:rPr lang="en-GB" sz="2000" dirty="0" smtClean="0">
                <a:solidFill>
                  <a:srgbClr val="000000"/>
                </a:solidFill>
                <a:latin typeface="Arial" pitchFamily="34" charset="0"/>
                <a:ea typeface="ＭＳ Ｐゴシック" pitchFamily="34" charset="-128"/>
              </a:rPr>
              <a:t>implementation of constraints as </a:t>
            </a:r>
            <a:r>
              <a:rPr lang="en-GB" sz="2000" dirty="0" err="1" smtClean="0">
                <a:solidFill>
                  <a:srgbClr val="000000"/>
                </a:solidFill>
                <a:latin typeface="Arial" pitchFamily="34" charset="0"/>
                <a:ea typeface="ＭＳ Ｐゴシック" pitchFamily="34" charset="-128"/>
              </a:rPr>
              <a:t>schematron</a:t>
            </a:r>
            <a:r>
              <a:rPr lang="en-GB" sz="2000" dirty="0" smtClean="0">
                <a:solidFill>
                  <a:srgbClr val="000000"/>
                </a:solidFill>
                <a:latin typeface="Arial" pitchFamily="34" charset="0"/>
                <a:ea typeface="ＭＳ Ｐゴシック" pitchFamily="34" charset="-128"/>
              </a:rPr>
              <a:t> </a:t>
            </a:r>
            <a:r>
              <a:rPr lang="en-GB" sz="2000" dirty="0">
                <a:solidFill>
                  <a:srgbClr val="000000"/>
                </a:solidFill>
                <a:latin typeface="Arial" pitchFamily="34" charset="0"/>
                <a:ea typeface="ＭＳ Ｐゴシック" pitchFamily="34" charset="-128"/>
              </a:rPr>
              <a:t>– </a:t>
            </a:r>
          </a:p>
          <a:p>
            <a:pPr eaLnBrk="0" hangingPunct="0">
              <a:spcBef>
                <a:spcPct val="20000"/>
              </a:spcBef>
              <a:buClr>
                <a:srgbClr val="092E5C"/>
              </a:buClr>
            </a:pPr>
            <a:r>
              <a:rPr lang="en-GB" sz="2000" dirty="0">
                <a:solidFill>
                  <a:srgbClr val="000000"/>
                </a:solidFill>
                <a:latin typeface="Arial" pitchFamily="34" charset="0"/>
                <a:ea typeface="ＭＳ Ｐゴシック" pitchFamily="34" charset="-128"/>
              </a:rPr>
              <a:t>	 </a:t>
            </a:r>
            <a:r>
              <a:rPr lang="en-GB" sz="2000" dirty="0" smtClean="0">
                <a:solidFill>
                  <a:srgbClr val="000000"/>
                </a:solidFill>
                <a:latin typeface="Arial" pitchFamily="34" charset="0"/>
                <a:ea typeface="ＭＳ Ｐゴシック" pitchFamily="34" charset="-128"/>
              </a:rPr>
              <a:t>embedded in XSD documents; </a:t>
            </a:r>
            <a:r>
              <a:rPr lang="en-GB" sz="2000" i="1" dirty="0" smtClean="0">
                <a:solidFill>
                  <a:srgbClr val="000000"/>
                </a:solidFill>
                <a:latin typeface="Arial" pitchFamily="34" charset="0"/>
                <a:ea typeface="ＭＳ Ｐゴシック" pitchFamily="34" charset="-128"/>
              </a:rPr>
              <a:t>extension to </a:t>
            </a:r>
            <a:r>
              <a:rPr lang="en-GB" sz="2000" i="1" dirty="0" err="1" smtClean="0">
                <a:solidFill>
                  <a:srgbClr val="000000"/>
                </a:solidFill>
                <a:latin typeface="Arial" pitchFamily="34" charset="0"/>
                <a:ea typeface="ＭＳ Ｐゴシック" pitchFamily="34" charset="-128"/>
              </a:rPr>
              <a:t>FullMoon</a:t>
            </a:r>
            <a:endParaRPr lang="en-GB" sz="2000" i="1" dirty="0">
              <a:solidFill>
                <a:srgbClr val="000000"/>
              </a:solidFill>
              <a:latin typeface="Arial" pitchFamily="34" charset="0"/>
              <a:ea typeface="ＭＳ Ｐゴシック" pitchFamily="34" charset="-128"/>
            </a:endParaRPr>
          </a:p>
        </p:txBody>
      </p:sp>
      <p:grpSp>
        <p:nvGrpSpPr>
          <p:cNvPr id="12" name="Group 11"/>
          <p:cNvGrpSpPr/>
          <p:nvPr/>
        </p:nvGrpSpPr>
        <p:grpSpPr>
          <a:xfrm>
            <a:off x="153768" y="1629872"/>
            <a:ext cx="8760145" cy="4121765"/>
            <a:chOff x="153768" y="4092143"/>
            <a:chExt cx="8760145" cy="4121765"/>
          </a:xfrm>
        </p:grpSpPr>
        <p:grpSp>
          <p:nvGrpSpPr>
            <p:cNvPr id="13" name="Group 12"/>
            <p:cNvGrpSpPr/>
            <p:nvPr/>
          </p:nvGrpSpPr>
          <p:grpSpPr>
            <a:xfrm>
              <a:off x="153768" y="4092143"/>
              <a:ext cx="8760145" cy="4121765"/>
              <a:chOff x="119052" y="5234419"/>
              <a:chExt cx="4233404" cy="4121765"/>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78">
                <a:off x="120033" y="5234441"/>
                <a:ext cx="4231051" cy="4121743"/>
              </a:xfrm>
              <a:prstGeom prst="rect">
                <a:avLst/>
              </a:prstGeom>
              <a:ln>
                <a:solidFill>
                  <a:schemeClr val="tx1"/>
                </a:solidFill>
                <a:prstDash val="sysDot"/>
              </a:ln>
              <a:effectLst>
                <a:outerShdw blurRad="63500" sx="102000" sy="102000" algn="ctr" rotWithShape="0">
                  <a:schemeClr val="bg1">
                    <a:lumMod val="75000"/>
                    <a:alpha val="40000"/>
                  </a:schemeClr>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bwMode="auto">
              <a:xfrm>
                <a:off x="119052" y="5234419"/>
                <a:ext cx="4233404" cy="3970318"/>
              </a:xfrm>
              <a:prstGeom prst="rect">
                <a:avLst/>
              </a:prstGeom>
              <a:noFill/>
            </p:spPr>
            <p:txBody>
              <a:bodyPr wrap="square">
                <a:spAutoFit/>
              </a:bodyPr>
              <a:lstStyle/>
              <a:p>
                <a:pPr>
                  <a:defRPr/>
                </a:pPr>
                <a:r>
                  <a:rPr lang="en-GB" sz="1400" dirty="0" smtClean="0">
                    <a:solidFill>
                      <a:srgbClr val="002060"/>
                    </a:solidFill>
                  </a:rPr>
                  <a:t>&lt;</a:t>
                </a:r>
                <a:r>
                  <a:rPr lang="en-GB" sz="1400" dirty="0">
                    <a:solidFill>
                      <a:srgbClr val="002060"/>
                    </a:solidFill>
                  </a:rPr>
                  <a:t>element </a:t>
                </a:r>
                <a:r>
                  <a:rPr lang="en-GB" sz="1400" dirty="0">
                    <a:solidFill>
                      <a:schemeClr val="accent6">
                        <a:lumMod val="75000"/>
                      </a:schemeClr>
                    </a:solidFill>
                  </a:rPr>
                  <a:t>name=</a:t>
                </a:r>
                <a:r>
                  <a:rPr lang="en-GB" sz="1400" dirty="0">
                    <a:solidFill>
                      <a:srgbClr val="542A00"/>
                    </a:solidFill>
                  </a:rPr>
                  <a:t>"</a:t>
                </a:r>
                <a:r>
                  <a:rPr lang="en-GB" sz="1400" dirty="0" err="1">
                    <a:solidFill>
                      <a:srgbClr val="542A00"/>
                    </a:solidFill>
                  </a:rPr>
                  <a:t>AerodromeHorizontalVisibility</a:t>
                </a:r>
                <a:r>
                  <a:rPr lang="en-GB" sz="1400" dirty="0">
                    <a:solidFill>
                      <a:srgbClr val="542A00"/>
                    </a:solidFill>
                  </a:rPr>
                  <a:t>" </a:t>
                </a:r>
                <a:endParaRPr lang="en-GB" sz="1400" dirty="0" smtClean="0">
                  <a:solidFill>
                    <a:srgbClr val="542A00"/>
                  </a:solidFill>
                </a:endParaRPr>
              </a:p>
              <a:p>
                <a:pPr>
                  <a:defRPr/>
                </a:pPr>
                <a:r>
                  <a:rPr lang="en-GB" sz="1400" dirty="0">
                    <a:solidFill>
                      <a:srgbClr val="542A00"/>
                    </a:solidFill>
                  </a:rPr>
                  <a:t> </a:t>
                </a:r>
                <a:r>
                  <a:rPr lang="en-GB" sz="1400" dirty="0" smtClean="0">
                    <a:solidFill>
                      <a:srgbClr val="542A00"/>
                    </a:solidFill>
                  </a:rPr>
                  <a:t>  </a:t>
                </a:r>
                <a:r>
                  <a:rPr lang="en-GB" sz="1400" dirty="0" err="1" smtClean="0">
                    <a:solidFill>
                      <a:schemeClr val="accent6">
                        <a:lumMod val="75000"/>
                      </a:schemeClr>
                    </a:solidFill>
                  </a:rPr>
                  <a:t>substitutionGroup</a:t>
                </a:r>
                <a:r>
                  <a:rPr lang="en-GB" sz="1400" dirty="0">
                    <a:solidFill>
                      <a:schemeClr val="accent6">
                        <a:lumMod val="75000"/>
                      </a:schemeClr>
                    </a:solidFill>
                  </a:rPr>
                  <a:t>=</a:t>
                </a:r>
                <a:r>
                  <a:rPr lang="en-GB" sz="1400" dirty="0">
                    <a:solidFill>
                      <a:srgbClr val="542A00"/>
                    </a:solidFill>
                  </a:rPr>
                  <a:t>"</a:t>
                </a:r>
                <a:r>
                  <a:rPr lang="en-GB" sz="1400" dirty="0" err="1">
                    <a:solidFill>
                      <a:srgbClr val="542A00"/>
                    </a:solidFill>
                  </a:rPr>
                  <a:t>gml:AbstractObject</a:t>
                </a:r>
                <a:r>
                  <a:rPr lang="en-GB" sz="1400" dirty="0">
                    <a:solidFill>
                      <a:srgbClr val="542A00"/>
                    </a:solidFill>
                  </a:rPr>
                  <a:t>" </a:t>
                </a:r>
                <a:r>
                  <a:rPr lang="en-GB" sz="1400" dirty="0">
                    <a:solidFill>
                      <a:schemeClr val="accent6">
                        <a:lumMod val="75000"/>
                      </a:schemeClr>
                    </a:solidFill>
                  </a:rPr>
                  <a:t>type=</a:t>
                </a:r>
                <a:r>
                  <a:rPr lang="en-GB" sz="1400" dirty="0">
                    <a:solidFill>
                      <a:srgbClr val="542A00"/>
                    </a:solidFill>
                  </a:rPr>
                  <a:t>"</a:t>
                </a:r>
                <a:r>
                  <a:rPr lang="en-GB" sz="1400" dirty="0" err="1">
                    <a:solidFill>
                      <a:srgbClr val="542A00"/>
                    </a:solidFill>
                  </a:rPr>
                  <a:t>iwxxm:AerodromeHorizontalVisibilityType</a:t>
                </a:r>
                <a:r>
                  <a:rPr lang="en-GB" sz="1400" dirty="0">
                    <a:solidFill>
                      <a:srgbClr val="542A00"/>
                    </a:solidFill>
                  </a:rPr>
                  <a:t>"</a:t>
                </a:r>
                <a:r>
                  <a:rPr lang="en-GB" sz="1400" dirty="0">
                    <a:solidFill>
                      <a:srgbClr val="002060"/>
                    </a:solidFill>
                  </a:rPr>
                  <a:t>&gt;</a:t>
                </a:r>
              </a:p>
              <a:p>
                <a:pPr>
                  <a:defRPr/>
                </a:pPr>
                <a:r>
                  <a:rPr lang="en-GB" sz="1400" dirty="0" smtClean="0">
                    <a:solidFill>
                      <a:srgbClr val="002060"/>
                    </a:solidFill>
                  </a:rPr>
                  <a:t>   &lt;</a:t>
                </a:r>
                <a:r>
                  <a:rPr lang="en-GB" sz="1400" dirty="0">
                    <a:solidFill>
                      <a:srgbClr val="002060"/>
                    </a:solidFill>
                  </a:rPr>
                  <a:t>annotation&gt;</a:t>
                </a:r>
              </a:p>
              <a:p>
                <a:pPr>
                  <a:defRPr/>
                </a:pPr>
                <a:r>
                  <a:rPr lang="en-GB" sz="1400" dirty="0">
                    <a:solidFill>
                      <a:srgbClr val="002060"/>
                    </a:solidFill>
                  </a:rPr>
                  <a:t>   </a:t>
                </a:r>
                <a:r>
                  <a:rPr lang="en-GB" sz="1400" dirty="0" smtClean="0">
                    <a:solidFill>
                      <a:srgbClr val="002060"/>
                    </a:solidFill>
                  </a:rPr>
                  <a:t>   &lt;</a:t>
                </a:r>
                <a:r>
                  <a:rPr lang="en-GB" sz="1400" dirty="0">
                    <a:solidFill>
                      <a:srgbClr val="002060"/>
                    </a:solidFill>
                  </a:rPr>
                  <a:t>documentation</a:t>
                </a:r>
                <a:r>
                  <a:rPr lang="en-GB" sz="1400" dirty="0" smtClean="0">
                    <a:solidFill>
                      <a:srgbClr val="002060"/>
                    </a:solidFill>
                  </a:rPr>
                  <a:t>&gt; </a:t>
                </a:r>
                <a:r>
                  <a:rPr lang="en-GB" sz="1400" dirty="0" smtClean="0"/>
                  <a:t>An </a:t>
                </a:r>
                <a:r>
                  <a:rPr lang="en-GB" sz="1400" dirty="0"/>
                  <a:t>aggregation of horizontal visibility conditions typically reported together </a:t>
                </a:r>
                <a:r>
                  <a:rPr lang="en-GB" sz="1400" dirty="0" smtClean="0"/>
                  <a:t>at an </a:t>
                </a:r>
                <a:r>
                  <a:rPr lang="en-GB" sz="1400" dirty="0"/>
                  <a:t>aerodrome, including the prevailing visibility and minimum visibility.</a:t>
                </a:r>
                <a:r>
                  <a:rPr lang="en-GB" sz="1400" dirty="0">
                    <a:solidFill>
                      <a:srgbClr val="002060"/>
                    </a:solidFill>
                  </a:rPr>
                  <a:t> </a:t>
                </a:r>
                <a:r>
                  <a:rPr lang="en-GB" sz="1400" dirty="0" smtClean="0">
                    <a:solidFill>
                      <a:srgbClr val="002060"/>
                    </a:solidFill>
                  </a:rPr>
                  <a:t>&lt;/</a:t>
                </a:r>
                <a:r>
                  <a:rPr lang="en-GB" sz="1400" dirty="0">
                    <a:solidFill>
                      <a:srgbClr val="002060"/>
                    </a:solidFill>
                  </a:rPr>
                  <a:t>documentation&gt;</a:t>
                </a:r>
              </a:p>
              <a:p>
                <a:pPr>
                  <a:defRPr/>
                </a:pPr>
                <a:r>
                  <a:rPr lang="en-GB" sz="1400" dirty="0" smtClean="0">
                    <a:solidFill>
                      <a:srgbClr val="002060"/>
                    </a:solidFill>
                  </a:rPr>
                  <a:t>      &lt;</a:t>
                </a:r>
                <a:r>
                  <a:rPr lang="en-GB" sz="1400" dirty="0" err="1">
                    <a:solidFill>
                      <a:srgbClr val="002060"/>
                    </a:solidFill>
                  </a:rPr>
                  <a:t>appinfo</a:t>
                </a:r>
                <a:r>
                  <a:rPr lang="en-GB" sz="1400" dirty="0">
                    <a:solidFill>
                      <a:srgbClr val="002060"/>
                    </a:solidFill>
                  </a:rPr>
                  <a:t>&gt;</a:t>
                </a:r>
              </a:p>
              <a:p>
                <a:pPr>
                  <a:defRPr/>
                </a:pPr>
                <a:r>
                  <a:rPr lang="en-GB" sz="1400" dirty="0">
                    <a:solidFill>
                      <a:srgbClr val="002060"/>
                    </a:solidFill>
                  </a:rPr>
                  <a:t>      </a:t>
                </a:r>
                <a:r>
                  <a:rPr lang="en-GB" sz="1400" dirty="0" smtClean="0">
                    <a:solidFill>
                      <a:srgbClr val="002060"/>
                    </a:solidFill>
                  </a:rPr>
                  <a:t>   &lt;</a:t>
                </a:r>
                <a:r>
                  <a:rPr lang="en-GB" sz="1400" dirty="0" err="1">
                    <a:solidFill>
                      <a:srgbClr val="002060"/>
                    </a:solidFill>
                  </a:rPr>
                  <a:t>sch:pattern</a:t>
                </a:r>
                <a:r>
                  <a:rPr lang="en-GB" sz="1400" dirty="0">
                    <a:solidFill>
                      <a:srgbClr val="002060"/>
                    </a:solidFill>
                  </a:rPr>
                  <a:t> </a:t>
                </a:r>
                <a:r>
                  <a:rPr lang="en-GB" sz="1400" dirty="0" err="1">
                    <a:solidFill>
                      <a:srgbClr val="00B0F0"/>
                    </a:solidFill>
                  </a:rPr>
                  <a:t>xmlns:sch</a:t>
                </a:r>
                <a:r>
                  <a:rPr lang="en-GB" sz="1400" dirty="0">
                    <a:solidFill>
                      <a:schemeClr val="accent6">
                        <a:lumMod val="75000"/>
                      </a:schemeClr>
                    </a:solidFill>
                  </a:rPr>
                  <a:t>=</a:t>
                </a:r>
                <a:r>
                  <a:rPr lang="en-GB" sz="1400" dirty="0">
                    <a:solidFill>
                      <a:srgbClr val="542A00"/>
                    </a:solidFill>
                  </a:rPr>
                  <a:t>"http://purl.oclc.org/</a:t>
                </a:r>
                <a:r>
                  <a:rPr lang="en-GB" sz="1400" dirty="0" err="1">
                    <a:solidFill>
                      <a:srgbClr val="542A00"/>
                    </a:solidFill>
                  </a:rPr>
                  <a:t>dsdl</a:t>
                </a:r>
                <a:r>
                  <a:rPr lang="en-GB" sz="1400" dirty="0">
                    <a:solidFill>
                      <a:srgbClr val="542A00"/>
                    </a:solidFill>
                  </a:rPr>
                  <a:t>/</a:t>
                </a:r>
                <a:r>
                  <a:rPr lang="en-GB" sz="1400" dirty="0" err="1">
                    <a:solidFill>
                      <a:srgbClr val="542A00"/>
                    </a:solidFill>
                  </a:rPr>
                  <a:t>schematron</a:t>
                </a:r>
                <a:r>
                  <a:rPr lang="en-GB" sz="1400" dirty="0">
                    <a:solidFill>
                      <a:srgbClr val="542A00"/>
                    </a:solidFill>
                  </a:rPr>
                  <a:t>" </a:t>
                </a:r>
                <a:endParaRPr lang="en-GB" sz="1400" dirty="0" smtClean="0">
                  <a:solidFill>
                    <a:srgbClr val="542A00"/>
                  </a:solidFill>
                </a:endParaRPr>
              </a:p>
              <a:p>
                <a:pPr>
                  <a:defRPr/>
                </a:pPr>
                <a:r>
                  <a:rPr lang="en-GB" sz="1400" dirty="0">
                    <a:solidFill>
                      <a:srgbClr val="542A00"/>
                    </a:solidFill>
                  </a:rPr>
                  <a:t> </a:t>
                </a:r>
                <a:r>
                  <a:rPr lang="en-GB" sz="1400" dirty="0" smtClean="0">
                    <a:solidFill>
                      <a:srgbClr val="542A00"/>
                    </a:solidFill>
                  </a:rPr>
                  <a:t>           </a:t>
                </a:r>
                <a:r>
                  <a:rPr lang="en-GB" sz="1400" dirty="0" smtClean="0">
                    <a:solidFill>
                      <a:schemeClr val="accent6">
                        <a:lumMod val="75000"/>
                      </a:schemeClr>
                    </a:solidFill>
                  </a:rPr>
                  <a:t>name</a:t>
                </a:r>
                <a:r>
                  <a:rPr lang="en-GB" sz="1400" dirty="0">
                    <a:solidFill>
                      <a:schemeClr val="accent6">
                        <a:lumMod val="75000"/>
                      </a:schemeClr>
                    </a:solidFill>
                  </a:rPr>
                  <a:t>=</a:t>
                </a:r>
                <a:r>
                  <a:rPr lang="en-GB" sz="1400" dirty="0">
                    <a:solidFill>
                      <a:srgbClr val="542A00"/>
                    </a:solidFill>
                  </a:rPr>
                  <a:t>"AerodromeHorizontalVisibility1"</a:t>
                </a:r>
                <a:r>
                  <a:rPr lang="en-GB" sz="1400" dirty="0">
                    <a:solidFill>
                      <a:srgbClr val="002060"/>
                    </a:solidFill>
                  </a:rPr>
                  <a:t>&gt;</a:t>
                </a:r>
              </a:p>
              <a:p>
                <a:pPr>
                  <a:defRPr/>
                </a:pPr>
                <a:r>
                  <a:rPr lang="en-GB" sz="1400" dirty="0">
                    <a:solidFill>
                      <a:srgbClr val="002060"/>
                    </a:solidFill>
                  </a:rPr>
                  <a:t>            </a:t>
                </a:r>
                <a:r>
                  <a:rPr lang="en-GB" sz="1400" dirty="0" smtClean="0">
                    <a:solidFill>
                      <a:srgbClr val="002060"/>
                    </a:solidFill>
                  </a:rPr>
                  <a:t>&lt;</a:t>
                </a:r>
                <a:r>
                  <a:rPr lang="en-GB" sz="1400" dirty="0" err="1">
                    <a:solidFill>
                      <a:srgbClr val="002060"/>
                    </a:solidFill>
                  </a:rPr>
                  <a:t>sch:rule</a:t>
                </a:r>
                <a:r>
                  <a:rPr lang="en-GB" sz="1400" dirty="0">
                    <a:solidFill>
                      <a:srgbClr val="002060"/>
                    </a:solidFill>
                  </a:rPr>
                  <a:t> </a:t>
                </a:r>
                <a:r>
                  <a:rPr lang="en-GB" sz="1400" dirty="0">
                    <a:solidFill>
                      <a:schemeClr val="accent6">
                        <a:lumMod val="75000"/>
                      </a:schemeClr>
                    </a:solidFill>
                  </a:rPr>
                  <a:t>context=</a:t>
                </a:r>
                <a:r>
                  <a:rPr lang="en-GB" sz="1400" dirty="0">
                    <a:solidFill>
                      <a:srgbClr val="542A00"/>
                    </a:solidFill>
                  </a:rPr>
                  <a:t>"//</a:t>
                </a:r>
                <a:r>
                  <a:rPr lang="en-GB" sz="1400" dirty="0" err="1">
                    <a:solidFill>
                      <a:srgbClr val="542A00"/>
                    </a:solidFill>
                  </a:rPr>
                  <a:t>iwxxm:AerodromeHorizontalVisibility</a:t>
                </a:r>
                <a:r>
                  <a:rPr lang="en-GB" sz="1400" dirty="0">
                    <a:solidFill>
                      <a:srgbClr val="542A00"/>
                    </a:solidFill>
                  </a:rPr>
                  <a:t>"</a:t>
                </a:r>
                <a:r>
                  <a:rPr lang="en-GB" sz="1400" dirty="0">
                    <a:solidFill>
                      <a:srgbClr val="002060"/>
                    </a:solidFill>
                  </a:rPr>
                  <a:t>&gt;</a:t>
                </a:r>
              </a:p>
              <a:p>
                <a:pPr>
                  <a:defRPr/>
                </a:pPr>
                <a:r>
                  <a:rPr lang="en-GB" sz="1400" dirty="0">
                    <a:solidFill>
                      <a:srgbClr val="002060"/>
                    </a:solidFill>
                  </a:rPr>
                  <a:t>            </a:t>
                </a:r>
                <a:r>
                  <a:rPr lang="en-GB" sz="1400" dirty="0" smtClean="0">
                    <a:solidFill>
                      <a:srgbClr val="002060"/>
                    </a:solidFill>
                  </a:rPr>
                  <a:t>   &lt;</a:t>
                </a:r>
                <a:r>
                  <a:rPr lang="en-GB" sz="1400" dirty="0" err="1" smtClean="0">
                    <a:solidFill>
                      <a:srgbClr val="002060"/>
                    </a:solidFill>
                  </a:rPr>
                  <a:t>sch:assert</a:t>
                </a:r>
                <a:r>
                  <a:rPr lang="en-GB" sz="1400" dirty="0" smtClean="0">
                    <a:solidFill>
                      <a:srgbClr val="002060"/>
                    </a:solidFill>
                  </a:rPr>
                  <a:t> </a:t>
                </a:r>
              </a:p>
              <a:p>
                <a:pPr>
                  <a:defRPr/>
                </a:pPr>
                <a:r>
                  <a:rPr lang="en-GB" sz="1400" dirty="0">
                    <a:solidFill>
                      <a:srgbClr val="002060"/>
                    </a:solidFill>
                  </a:rPr>
                  <a:t> </a:t>
                </a:r>
                <a:r>
                  <a:rPr lang="en-GB" sz="1400" dirty="0" smtClean="0">
                    <a:solidFill>
                      <a:srgbClr val="002060"/>
                    </a:solidFill>
                  </a:rPr>
                  <a:t>                 </a:t>
                </a:r>
                <a:r>
                  <a:rPr lang="en-GB" sz="1400" dirty="0" smtClean="0">
                    <a:solidFill>
                      <a:schemeClr val="accent6">
                        <a:lumMod val="75000"/>
                      </a:schemeClr>
                    </a:solidFill>
                  </a:rPr>
                  <a:t>test</a:t>
                </a:r>
                <a:r>
                  <a:rPr lang="en-GB" sz="1400" dirty="0">
                    <a:solidFill>
                      <a:schemeClr val="accent6">
                        <a:lumMod val="75000"/>
                      </a:schemeClr>
                    </a:solidFill>
                  </a:rPr>
                  <a:t>=</a:t>
                </a:r>
                <a:r>
                  <a:rPr lang="en-GB" sz="1400" dirty="0">
                    <a:solidFill>
                      <a:srgbClr val="542A00"/>
                    </a:solidFill>
                  </a:rPr>
                  <a:t>"</a:t>
                </a:r>
                <a:r>
                  <a:rPr lang="en-GB" sz="1400" dirty="0"/>
                  <a:t>(</a:t>
                </a:r>
                <a:r>
                  <a:rPr lang="en-GB" sz="1400" dirty="0">
                    <a:solidFill>
                      <a:srgbClr val="00B0F0"/>
                    </a:solidFill>
                  </a:rPr>
                  <a:t>if</a:t>
                </a:r>
                <a:r>
                  <a:rPr lang="en-GB" sz="1400" dirty="0"/>
                  <a:t>( exists(</a:t>
                </a:r>
                <a:r>
                  <a:rPr lang="en-GB" sz="1400" b="1" dirty="0" err="1">
                    <a:solidFill>
                      <a:srgbClr val="0000FF"/>
                    </a:solidFill>
                  </a:rPr>
                  <a:t>iwxxm:minimumVisibility</a:t>
                </a:r>
                <a:r>
                  <a:rPr lang="en-GB" sz="1400" dirty="0"/>
                  <a:t>) ) </a:t>
                </a:r>
                <a:r>
                  <a:rPr lang="en-GB" sz="1400" dirty="0">
                    <a:solidFill>
                      <a:srgbClr val="00B0F0"/>
                    </a:solidFill>
                  </a:rPr>
                  <a:t>then</a:t>
                </a:r>
                <a:r>
                  <a:rPr lang="en-GB" sz="1400" dirty="0"/>
                  <a:t> exists(</a:t>
                </a:r>
                <a:r>
                  <a:rPr lang="en-GB" sz="1400" b="1" dirty="0" err="1">
                    <a:solidFill>
                      <a:srgbClr val="0000FF"/>
                    </a:solidFill>
                  </a:rPr>
                  <a:t>iwxxm:minimumVisibilityDirection</a:t>
                </a:r>
                <a:r>
                  <a:rPr lang="en-GB" sz="1400" dirty="0"/>
                  <a:t>) </a:t>
                </a:r>
                <a:r>
                  <a:rPr lang="en-GB" sz="1400" dirty="0">
                    <a:solidFill>
                      <a:srgbClr val="00B0F0"/>
                    </a:solidFill>
                  </a:rPr>
                  <a:t>else</a:t>
                </a:r>
                <a:r>
                  <a:rPr lang="en-GB" sz="1400" dirty="0"/>
                  <a:t> true</a:t>
                </a:r>
                <a:r>
                  <a:rPr lang="en-GB" sz="1400" dirty="0" smtClean="0"/>
                  <a:t>())</a:t>
                </a:r>
                <a:r>
                  <a:rPr lang="en-GB" sz="1400" dirty="0" smtClean="0">
                    <a:solidFill>
                      <a:srgbClr val="542A00"/>
                    </a:solidFill>
                  </a:rPr>
                  <a:t>"</a:t>
                </a:r>
                <a:r>
                  <a:rPr lang="en-GB" sz="1400" dirty="0" smtClean="0">
                    <a:solidFill>
                      <a:srgbClr val="002060"/>
                    </a:solidFill>
                  </a:rPr>
                  <a:t>&gt;</a:t>
                </a:r>
              </a:p>
              <a:p>
                <a:pPr>
                  <a:defRPr/>
                </a:pPr>
                <a:r>
                  <a:rPr lang="en-GB" sz="1400" dirty="0">
                    <a:solidFill>
                      <a:srgbClr val="002060"/>
                    </a:solidFill>
                  </a:rPr>
                  <a:t> </a:t>
                </a:r>
                <a:r>
                  <a:rPr lang="en-GB" sz="1400" dirty="0" smtClean="0">
                    <a:solidFill>
                      <a:srgbClr val="002060"/>
                    </a:solidFill>
                  </a:rPr>
                  <a:t>                  </a:t>
                </a:r>
                <a:r>
                  <a:rPr lang="en-GB" sz="1400" dirty="0" err="1" smtClean="0"/>
                  <a:t>AerodromeHorizontalVisibility</a:t>
                </a:r>
                <a:r>
                  <a:rPr lang="en-GB" sz="1400" dirty="0"/>
                  <a:t>: Minimum visibility and the direction must be </a:t>
                </a:r>
                <a:r>
                  <a:rPr lang="en-GB" sz="1400" dirty="0" smtClean="0"/>
                  <a:t>reported together</a:t>
                </a:r>
              </a:p>
              <a:p>
                <a:pPr>
                  <a:defRPr/>
                </a:pPr>
                <a:r>
                  <a:rPr lang="en-GB" sz="1400" dirty="0" smtClean="0">
                    <a:solidFill>
                      <a:srgbClr val="002060"/>
                    </a:solidFill>
                  </a:rPr>
                  <a:t>               &lt;/</a:t>
                </a:r>
                <a:r>
                  <a:rPr lang="en-GB" sz="1400" dirty="0" err="1" smtClean="0">
                    <a:solidFill>
                      <a:srgbClr val="002060"/>
                    </a:solidFill>
                  </a:rPr>
                  <a:t>sch:assert</a:t>
                </a:r>
                <a:r>
                  <a:rPr lang="en-GB" sz="1400" dirty="0" smtClean="0">
                    <a:solidFill>
                      <a:srgbClr val="002060"/>
                    </a:solidFill>
                  </a:rPr>
                  <a:t>&gt;</a:t>
                </a:r>
              </a:p>
              <a:p>
                <a:pPr>
                  <a:defRPr/>
                </a:pPr>
                <a:r>
                  <a:rPr lang="en-GB" sz="1400" dirty="0" smtClean="0">
                    <a:solidFill>
                      <a:srgbClr val="002060"/>
                    </a:solidFill>
                  </a:rPr>
                  <a:t>            </a:t>
                </a:r>
                <a:r>
                  <a:rPr lang="en-GB" sz="1400" dirty="0">
                    <a:solidFill>
                      <a:srgbClr val="002060"/>
                    </a:solidFill>
                  </a:rPr>
                  <a:t>&lt;/</a:t>
                </a:r>
                <a:r>
                  <a:rPr lang="en-GB" sz="1400" dirty="0" err="1">
                    <a:solidFill>
                      <a:srgbClr val="002060"/>
                    </a:solidFill>
                  </a:rPr>
                  <a:t>sch:rule</a:t>
                </a:r>
                <a:r>
                  <a:rPr lang="en-GB" sz="1400" dirty="0">
                    <a:solidFill>
                      <a:srgbClr val="002060"/>
                    </a:solidFill>
                  </a:rPr>
                  <a:t>&gt;</a:t>
                </a:r>
              </a:p>
              <a:p>
                <a:pPr>
                  <a:defRPr/>
                </a:pPr>
                <a:r>
                  <a:rPr lang="en-GB" sz="1400" dirty="0" smtClean="0">
                    <a:solidFill>
                      <a:srgbClr val="002060"/>
                    </a:solidFill>
                  </a:rPr>
                  <a:t>         </a:t>
                </a:r>
                <a:r>
                  <a:rPr lang="en-GB" sz="1400" dirty="0">
                    <a:solidFill>
                      <a:srgbClr val="002060"/>
                    </a:solidFill>
                  </a:rPr>
                  <a:t>&lt;/</a:t>
                </a:r>
                <a:r>
                  <a:rPr lang="en-GB" sz="1400" dirty="0" err="1">
                    <a:solidFill>
                      <a:srgbClr val="002060"/>
                    </a:solidFill>
                  </a:rPr>
                  <a:t>sch:pattern</a:t>
                </a:r>
                <a:r>
                  <a:rPr lang="en-GB" sz="1400" dirty="0">
                    <a:solidFill>
                      <a:srgbClr val="002060"/>
                    </a:solidFill>
                  </a:rPr>
                  <a:t>&gt;</a:t>
                </a:r>
              </a:p>
              <a:p>
                <a:pPr>
                  <a:defRPr/>
                </a:pPr>
                <a:r>
                  <a:rPr lang="en-GB" sz="1400" dirty="0" smtClean="0">
                    <a:solidFill>
                      <a:srgbClr val="002060"/>
                    </a:solidFill>
                  </a:rPr>
                  <a:t>      </a:t>
                </a:r>
                <a:r>
                  <a:rPr lang="en-GB" sz="1400" dirty="0">
                    <a:solidFill>
                      <a:srgbClr val="002060"/>
                    </a:solidFill>
                  </a:rPr>
                  <a:t>&lt;/</a:t>
                </a:r>
                <a:r>
                  <a:rPr lang="en-GB" sz="1400" dirty="0" err="1">
                    <a:solidFill>
                      <a:srgbClr val="002060"/>
                    </a:solidFill>
                  </a:rPr>
                  <a:t>appinfo</a:t>
                </a:r>
                <a:r>
                  <a:rPr lang="en-GB" sz="1400" dirty="0">
                    <a:solidFill>
                      <a:srgbClr val="002060"/>
                    </a:solidFill>
                  </a:rPr>
                  <a:t>&gt;</a:t>
                </a:r>
              </a:p>
              <a:p>
                <a:pPr>
                  <a:defRPr/>
                </a:pPr>
                <a:r>
                  <a:rPr lang="en-GB" sz="1400" dirty="0" smtClean="0">
                    <a:solidFill>
                      <a:srgbClr val="002060"/>
                    </a:solidFill>
                  </a:rPr>
                  <a:t>   </a:t>
                </a:r>
                <a:r>
                  <a:rPr lang="en-GB" sz="1400" dirty="0">
                    <a:solidFill>
                      <a:srgbClr val="002060"/>
                    </a:solidFill>
                  </a:rPr>
                  <a:t>&lt;/annotation&gt;</a:t>
                </a:r>
              </a:p>
              <a:p>
                <a:pPr>
                  <a:defRPr/>
                </a:pPr>
                <a:r>
                  <a:rPr lang="en-GB" sz="1400" dirty="0" smtClean="0">
                    <a:solidFill>
                      <a:srgbClr val="002060"/>
                    </a:solidFill>
                  </a:rPr>
                  <a:t>&lt;/</a:t>
                </a:r>
                <a:r>
                  <a:rPr lang="en-GB" sz="1400" dirty="0">
                    <a:solidFill>
                      <a:srgbClr val="002060"/>
                    </a:solidFill>
                  </a:rPr>
                  <a:t>element</a:t>
                </a:r>
                <a:r>
                  <a:rPr lang="en-GB" sz="1400" dirty="0" smtClean="0">
                    <a:solidFill>
                      <a:srgbClr val="002060"/>
                    </a:solidFill>
                  </a:rPr>
                  <a:t>&gt;</a:t>
                </a:r>
              </a:p>
            </p:txBody>
          </p:sp>
        </p:grpSp>
        <p:pic>
          <p:nvPicPr>
            <p:cNvPr id="14" name="Picture 2" descr="http://findicons.com/files/icons/1915/xml_docs/128/x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308" y="4156742"/>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4980416" y="6670126"/>
            <a:ext cx="5147437" cy="400110"/>
          </a:xfrm>
          <a:prstGeom prst="rect">
            <a:avLst/>
          </a:prstGeom>
        </p:spPr>
        <p:txBody>
          <a:bodyPr wrap="square">
            <a:spAutoFit/>
          </a:bodyPr>
          <a:lstStyle/>
          <a:p>
            <a:pPr algn="ctr" fontAlgn="auto">
              <a:spcBef>
                <a:spcPts val="0"/>
              </a:spcBef>
              <a:spcAft>
                <a:spcPts val="1200"/>
              </a:spcAft>
              <a:defRPr/>
            </a:pPr>
            <a:r>
              <a:rPr lang="en-GB" sz="2000" b="1" i="1" kern="0" dirty="0" smtClean="0">
                <a:solidFill>
                  <a:srgbClr val="595959"/>
                </a:solidFill>
                <a:latin typeface="Calibri"/>
                <a:ea typeface="Times New Roman"/>
              </a:rPr>
              <a:t>…</a:t>
            </a:r>
          </a:p>
        </p:txBody>
      </p:sp>
      <p:sp>
        <p:nvSpPr>
          <p:cNvPr id="19" name="Rounded Rectangle 18"/>
          <p:cNvSpPr/>
          <p:nvPr/>
        </p:nvSpPr>
        <p:spPr>
          <a:xfrm>
            <a:off x="373693" y="2848323"/>
            <a:ext cx="8365193" cy="2151939"/>
          </a:xfrm>
          <a:prstGeom prst="roundRect">
            <a:avLst>
              <a:gd name="adj" fmla="val 5372"/>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grpSp>
        <p:nvGrpSpPr>
          <p:cNvPr id="5" name="Group 4"/>
          <p:cNvGrpSpPr/>
          <p:nvPr/>
        </p:nvGrpSpPr>
        <p:grpSpPr>
          <a:xfrm>
            <a:off x="5062180" y="4415639"/>
            <a:ext cx="3249833" cy="2347087"/>
            <a:chOff x="153768" y="2556223"/>
            <a:chExt cx="2584852" cy="2347087"/>
          </a:xfrm>
        </p:grpSpPr>
        <p:grpSp>
          <p:nvGrpSpPr>
            <p:cNvPr id="6" name="Group 5"/>
            <p:cNvGrpSpPr/>
            <p:nvPr/>
          </p:nvGrpSpPr>
          <p:grpSpPr>
            <a:xfrm>
              <a:off x="153768" y="2556223"/>
              <a:ext cx="2584852" cy="2347087"/>
              <a:chOff x="228566" y="4148772"/>
              <a:chExt cx="2978976" cy="2347087"/>
            </a:xfrm>
          </p:grpSpPr>
          <p:sp>
            <p:nvSpPr>
              <p:cNvPr id="10" name="Rectangle 9"/>
              <p:cNvSpPr/>
              <p:nvPr/>
            </p:nvSpPr>
            <p:spPr bwMode="auto">
              <a:xfrm>
                <a:off x="228567" y="4325996"/>
                <a:ext cx="2978975" cy="2169863"/>
              </a:xfrm>
              <a:prstGeom prst="rect">
                <a:avLst/>
              </a:prstGeom>
              <a:gradFill>
                <a:gsLst>
                  <a:gs pos="0">
                    <a:schemeClr val="bg1">
                      <a:lumMod val="95000"/>
                    </a:schemeClr>
                  </a:gs>
                  <a:gs pos="100000">
                    <a:schemeClr val="bg1"/>
                  </a:gs>
                </a:gsLst>
                <a:lin ang="16200000" scaled="0"/>
              </a:gradFill>
              <a:ln w="9525" cap="flat" cmpd="sng" algn="ctr">
                <a:solidFill>
                  <a:sysClr val="windowText" lastClr="000000"/>
                </a:solidFill>
                <a:prstDash val="solid"/>
              </a:ln>
              <a:effectLst/>
            </p:spPr>
            <p:txBody>
              <a:bodyPr anchor="t" anchorCtr="0"/>
              <a:lstStyle/>
              <a:p>
                <a:pPr algn="ctr">
                  <a:defRPr/>
                </a:pPr>
                <a:endParaRPr lang="en-GB" sz="1000" kern="0" dirty="0">
                  <a:solidFill>
                    <a:sysClr val="windowText" lastClr="000000"/>
                  </a:solidFill>
                </a:endParaRPr>
              </a:p>
            </p:txBody>
          </p:sp>
          <p:sp>
            <p:nvSpPr>
              <p:cNvPr id="11" name="Rectangle 10"/>
              <p:cNvSpPr/>
              <p:nvPr/>
            </p:nvSpPr>
            <p:spPr bwMode="auto">
              <a:xfrm>
                <a:off x="228566" y="4148772"/>
                <a:ext cx="1212375" cy="177225"/>
              </a:xfrm>
              <a:prstGeom prst="rect">
                <a:avLst/>
              </a:prstGeom>
              <a:solidFill>
                <a:schemeClr val="bg1"/>
              </a:solidFill>
              <a:ln w="9525" cap="flat" cmpd="sng" algn="ctr">
                <a:solidFill>
                  <a:sysClr val="windowText" lastClr="000000"/>
                </a:solidFill>
                <a:prstDash val="solid"/>
              </a:ln>
              <a:effectLst/>
            </p:spPr>
            <p:txBody>
              <a:bodyPr anchor="ctr" anchorCtr="0"/>
              <a:lstStyle/>
              <a:p>
                <a:pPr algn="ctr">
                  <a:defRPr/>
                </a:pPr>
                <a:r>
                  <a:rPr lang="en-GB" sz="1000" kern="0" dirty="0" smtClean="0">
                    <a:solidFill>
                      <a:sysClr val="windowText" lastClr="000000"/>
                    </a:solidFill>
                  </a:rPr>
                  <a:t>IWXXM METAR/SPECI</a:t>
                </a:r>
                <a:endParaRPr lang="en-GB" sz="1000" kern="0" dirty="0">
                  <a:solidFill>
                    <a:sysClr val="windowText" lastClr="000000"/>
                  </a:solidFill>
                </a:endParaRPr>
              </a:p>
            </p:txBody>
          </p:sp>
        </p:grpSp>
        <p:grpSp>
          <p:nvGrpSpPr>
            <p:cNvPr id="7" name="Group 6"/>
            <p:cNvGrpSpPr/>
            <p:nvPr/>
          </p:nvGrpSpPr>
          <p:grpSpPr>
            <a:xfrm>
              <a:off x="280806" y="2959395"/>
              <a:ext cx="2294214" cy="1780014"/>
              <a:chOff x="3699038" y="2224419"/>
              <a:chExt cx="1135055" cy="1780014"/>
            </a:xfrm>
          </p:grpSpPr>
          <p:sp>
            <p:nvSpPr>
              <p:cNvPr id="8" name="Rectangle 7"/>
              <p:cNvSpPr/>
              <p:nvPr/>
            </p:nvSpPr>
            <p:spPr bwMode="auto">
              <a:xfrm>
                <a:off x="3699038" y="2224419"/>
                <a:ext cx="1135055" cy="1780014"/>
              </a:xfrm>
              <a:prstGeom prst="rect">
                <a:avLst/>
              </a:prstGeom>
              <a:gradFill>
                <a:gsLst>
                  <a:gs pos="0">
                    <a:srgbClr val="FEF4EC"/>
                  </a:gs>
                  <a:gs pos="100000">
                    <a:srgbClr val="FDEAC7"/>
                  </a:gs>
                </a:gsLst>
                <a:lin ang="16200000" scaled="0"/>
              </a:gra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t" anchorCtr="0"/>
              <a:lstStyle/>
              <a:p>
                <a:pPr algn="ctr"/>
                <a:r>
                  <a:rPr lang="en-GB" sz="1000" kern="0" dirty="0" smtClean="0">
                    <a:solidFill>
                      <a:sysClr val="windowText" lastClr="000000"/>
                    </a:solidFill>
                  </a:rPr>
                  <a:t>«</a:t>
                </a:r>
                <a:r>
                  <a:rPr lang="en-GB" sz="1000" kern="0" dirty="0" err="1" smtClean="0">
                    <a:solidFill>
                      <a:sysClr val="windowText" lastClr="000000"/>
                    </a:solidFill>
                  </a:rPr>
                  <a:t>DataType</a:t>
                </a:r>
                <a:r>
                  <a:rPr lang="en-GB" sz="1000" kern="0" dirty="0">
                    <a:solidFill>
                      <a:sysClr val="windowText" lastClr="000000"/>
                    </a:solidFill>
                  </a:rPr>
                  <a:t>»</a:t>
                </a:r>
              </a:p>
              <a:p>
                <a:pPr algn="ctr"/>
                <a:r>
                  <a:rPr lang="en-GB" sz="1000" kern="0" dirty="0" err="1" smtClean="0">
                    <a:solidFill>
                      <a:sysClr val="windowText" lastClr="000000"/>
                    </a:solidFill>
                  </a:rPr>
                  <a:t>AerodromeHorizontalVisibility</a:t>
                </a:r>
                <a:endParaRPr lang="en-GB" sz="1000" kern="0" dirty="0" smtClean="0">
                  <a:solidFill>
                    <a:sysClr val="windowText" lastClr="000000"/>
                  </a:solidFill>
                </a:endParaRPr>
              </a:p>
              <a:p>
                <a:pPr algn="ctr"/>
                <a:endParaRPr lang="en-GB" sz="1000" kern="0" dirty="0">
                  <a:solidFill>
                    <a:sysClr val="windowText" lastClr="000000"/>
                  </a:solidFill>
                </a:endParaRPr>
              </a:p>
              <a:p>
                <a:pPr algn="ctr"/>
                <a:endParaRPr lang="en-GB" sz="1000" kern="0" dirty="0" smtClean="0">
                  <a:solidFill>
                    <a:sysClr val="windowText" lastClr="000000"/>
                  </a:solidFill>
                </a:endParaRPr>
              </a:p>
              <a:p>
                <a:pPr algn="ctr"/>
                <a:endParaRPr lang="en-GB" sz="1000" kern="0" dirty="0">
                  <a:solidFill>
                    <a:sysClr val="windowText" lastClr="000000"/>
                  </a:solidFill>
                </a:endParaRPr>
              </a:p>
              <a:p>
                <a:pPr algn="ctr"/>
                <a:endParaRPr lang="en-GB" sz="1000" kern="0" dirty="0" smtClean="0">
                  <a:solidFill>
                    <a:sysClr val="windowText" lastClr="000000"/>
                  </a:solidFill>
                </a:endParaRPr>
              </a:p>
              <a:p>
                <a:pPr algn="ctr"/>
                <a:endParaRPr lang="en-GB" sz="1000" kern="0" dirty="0">
                  <a:solidFill>
                    <a:sysClr val="windowText" lastClr="000000"/>
                  </a:solidFill>
                </a:endParaRPr>
              </a:p>
              <a:p>
                <a:pPr algn="ctr"/>
                <a:r>
                  <a:rPr lang="en-GB" sz="1000" kern="0" dirty="0" smtClean="0">
                    <a:solidFill>
                      <a:sysClr val="windowText" lastClr="000000"/>
                    </a:solidFill>
                  </a:rPr>
                  <a:t>constraints</a:t>
                </a:r>
              </a:p>
              <a:p>
                <a:pPr algn="ctr"/>
                <a:r>
                  <a:rPr lang="en-GB" sz="1000" kern="0" dirty="0">
                    <a:solidFill>
                      <a:sysClr val="windowText" lastClr="000000"/>
                    </a:solidFill>
                  </a:rPr>
                  <a:t>if( </a:t>
                </a:r>
                <a:r>
                  <a:rPr lang="en-GB" sz="1000" kern="0" dirty="0" err="1">
                    <a:solidFill>
                      <a:sysClr val="windowText" lastClr="000000"/>
                    </a:solidFill>
                  </a:rPr>
                  <a:t>self.minimumVisibility</a:t>
                </a:r>
                <a:r>
                  <a:rPr lang="en-GB" sz="1000" kern="0" dirty="0">
                    <a:solidFill>
                      <a:sysClr val="windowText" lastClr="000000"/>
                    </a:solidFill>
                  </a:rPr>
                  <a:t> NOT NULL ) </a:t>
                </a:r>
                <a:r>
                  <a:rPr lang="en-GB" sz="1000" kern="0" dirty="0" err="1">
                    <a:solidFill>
                      <a:sysClr val="windowText" lastClr="000000"/>
                    </a:solidFill>
                  </a:rPr>
                  <a:t>minimumVisibilityDirection</a:t>
                </a:r>
                <a:r>
                  <a:rPr lang="en-GB" sz="1000" kern="0" dirty="0">
                    <a:solidFill>
                      <a:sysClr val="windowText" lastClr="000000"/>
                    </a:solidFill>
                  </a:rPr>
                  <a:t> NOT NULL</a:t>
                </a:r>
              </a:p>
            </p:txBody>
          </p:sp>
          <p:sp>
            <p:nvSpPr>
              <p:cNvPr id="9" name="Rectangle 8"/>
              <p:cNvSpPr/>
              <p:nvPr/>
            </p:nvSpPr>
            <p:spPr bwMode="auto">
              <a:xfrm>
                <a:off x="3699040" y="2597516"/>
                <a:ext cx="1135053" cy="652329"/>
              </a:xfrm>
              <a:prstGeom prst="rect">
                <a:avLst/>
              </a:prstGeom>
              <a:noFill/>
              <a:ln w="9525" cap="flat" cmpd="sng" algn="ctr">
                <a:solidFill>
                  <a:sysClr val="windowText" lastClr="000000"/>
                </a:solidFill>
                <a:prstDash val="solid"/>
              </a:ln>
              <a:effectLst/>
            </p:spPr>
            <p:txBody>
              <a:bodyPr anchor="ctr" anchorCtr="0"/>
              <a:lstStyle/>
              <a:p>
                <a:pPr>
                  <a:defRPr/>
                </a:pPr>
                <a:r>
                  <a:rPr lang="en-GB" sz="1000" kern="0" dirty="0" smtClean="0">
                    <a:solidFill>
                      <a:schemeClr val="accent2"/>
                    </a:solidFill>
                  </a:rPr>
                  <a:t>+ </a:t>
                </a:r>
                <a:r>
                  <a:rPr lang="en-GB" sz="1000" kern="0" dirty="0" err="1" smtClean="0">
                    <a:solidFill>
                      <a:schemeClr val="accent2"/>
                    </a:solidFill>
                  </a:rPr>
                  <a:t>prevailingVisibility</a:t>
                </a:r>
                <a:r>
                  <a:rPr lang="en-GB" sz="1000" kern="0" dirty="0" smtClean="0">
                    <a:solidFill>
                      <a:schemeClr val="accent2"/>
                    </a:solidFill>
                  </a:rPr>
                  <a:t> : </a:t>
                </a:r>
                <a:r>
                  <a:rPr lang="en-GB" sz="1000" kern="0" dirty="0" err="1" smtClean="0">
                    <a:solidFill>
                      <a:schemeClr val="accent2"/>
                    </a:solidFill>
                  </a:rPr>
                  <a:t>PrevailingVisibility</a:t>
                </a:r>
                <a:endParaRPr lang="en-GB" sz="1000" i="1" u="sng" kern="0" dirty="0" smtClean="0">
                  <a:solidFill>
                    <a:srgbClr val="0070C0"/>
                  </a:solidFill>
                </a:endParaRPr>
              </a:p>
              <a:p>
                <a:pPr>
                  <a:defRPr/>
                </a:pPr>
                <a:r>
                  <a:rPr lang="en-GB" sz="1000" kern="0" dirty="0" smtClean="0">
                    <a:solidFill>
                      <a:schemeClr val="accent2"/>
                    </a:solidFill>
                  </a:rPr>
                  <a:t>+ </a:t>
                </a:r>
                <a:r>
                  <a:rPr lang="en-GB" sz="1000" kern="0" dirty="0" err="1" smtClean="0">
                    <a:solidFill>
                      <a:schemeClr val="accent2"/>
                    </a:solidFill>
                  </a:rPr>
                  <a:t>minimumVisibility</a:t>
                </a:r>
                <a:r>
                  <a:rPr lang="en-GB" sz="1000" kern="0" dirty="0" smtClean="0">
                    <a:solidFill>
                      <a:schemeClr val="accent2"/>
                    </a:solidFill>
                  </a:rPr>
                  <a:t>: </a:t>
                </a:r>
                <a:r>
                  <a:rPr lang="en-GB" sz="1000" kern="0" dirty="0" err="1" smtClean="0">
                    <a:solidFill>
                      <a:schemeClr val="accent2"/>
                    </a:solidFill>
                  </a:rPr>
                  <a:t>VisibilityAero</a:t>
                </a:r>
                <a:r>
                  <a:rPr lang="en-GB" sz="1000" kern="0" dirty="0" smtClean="0">
                    <a:solidFill>
                      <a:schemeClr val="accent2"/>
                    </a:solidFill>
                  </a:rPr>
                  <a:t>[0..1]</a:t>
                </a:r>
              </a:p>
              <a:p>
                <a:pPr>
                  <a:defRPr/>
                </a:pPr>
                <a:r>
                  <a:rPr lang="en-GB" sz="1000" kern="0" dirty="0" smtClean="0">
                    <a:solidFill>
                      <a:schemeClr val="accent2"/>
                    </a:solidFill>
                  </a:rPr>
                  <a:t>+ </a:t>
                </a:r>
                <a:r>
                  <a:rPr lang="en-GB" sz="1000" kern="0" dirty="0" err="1" smtClean="0">
                    <a:solidFill>
                      <a:schemeClr val="accent2"/>
                    </a:solidFill>
                  </a:rPr>
                  <a:t>minimumVisibilityDirection</a:t>
                </a:r>
                <a:r>
                  <a:rPr lang="en-GB" sz="1000" kern="0" dirty="0" smtClean="0">
                    <a:solidFill>
                      <a:schemeClr val="accent2"/>
                    </a:solidFill>
                  </a:rPr>
                  <a:t> : Angle [0..1]</a:t>
                </a:r>
                <a:endParaRPr lang="en-GB" sz="1000" kern="0" dirty="0">
                  <a:solidFill>
                    <a:schemeClr val="accent2"/>
                  </a:solidFill>
                </a:endParaRPr>
              </a:p>
            </p:txBody>
          </p:sp>
        </p:grpSp>
      </p:grpSp>
      <p:sp>
        <p:nvSpPr>
          <p:cNvPr id="2" name="Slide Number Placeholder 1"/>
          <p:cNvSpPr>
            <a:spLocks noGrp="1"/>
          </p:cNvSpPr>
          <p:nvPr>
            <p:ph type="sldNum" sz="quarter" idx="12"/>
          </p:nvPr>
        </p:nvSpPr>
        <p:spPr/>
        <p:txBody>
          <a:bodyPr/>
          <a:lstStyle/>
          <a:p>
            <a:pPr>
              <a:defRPr/>
            </a:pPr>
            <a:fld id="{FE0E367B-788A-4042-B6FC-B27CABC69E08}" type="slidenum">
              <a:rPr lang="en-GB" smtClean="0"/>
              <a:pPr>
                <a:defRPr/>
              </a:pPr>
              <a:t>50</a:t>
            </a:fld>
            <a:endParaRPr lang="en-GB"/>
          </a:p>
        </p:txBody>
      </p:sp>
      <p:sp>
        <p:nvSpPr>
          <p:cNvPr id="18" name="Rounded Rectangle 17"/>
          <p:cNvSpPr/>
          <p:nvPr/>
        </p:nvSpPr>
        <p:spPr>
          <a:xfrm>
            <a:off x="5441286" y="5844237"/>
            <a:ext cx="2441073" cy="672310"/>
          </a:xfrm>
          <a:prstGeom prst="roundRect">
            <a:avLst>
              <a:gd name="adj" fmla="val 9780"/>
            </a:avLst>
          </a:prstGeom>
          <a:noFill/>
          <a:ln w="76200" cap="flat" cmpd="sng" algn="ctr">
            <a:gradFill>
              <a:gsLst>
                <a:gs pos="0">
                  <a:srgbClr val="C00000">
                    <a:alpha val="40000"/>
                  </a:srgbClr>
                </a:gs>
                <a:gs pos="100000">
                  <a:srgbClr val="FF0000">
                    <a:alpha val="40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r" eaLnBrk="0" hangingPunct="0">
              <a:lnSpc>
                <a:spcPct val="85000"/>
              </a:lnSpc>
            </a:pPr>
            <a:endParaRPr lang="en-GB" sz="5400" b="1" kern="0">
              <a:solidFill>
                <a:srgbClr val="FFFFFF"/>
              </a:solidFill>
              <a:latin typeface="CG Times"/>
            </a:endParaRPr>
          </a:p>
        </p:txBody>
      </p:sp>
    </p:spTree>
    <p:extLst>
      <p:ext uri="{BB962C8B-B14F-4D97-AF65-F5344CB8AC3E}">
        <p14:creationId xmlns:p14="http://schemas.microsoft.com/office/powerpoint/2010/main" val="1806594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42417">
            <a:off x="305958" y="1896525"/>
            <a:ext cx="3130972" cy="4396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WMO No. 306 </a:t>
            </a:r>
            <a:r>
              <a:rPr lang="en-GB" sz="2000" dirty="0" err="1" smtClean="0">
                <a:solidFill>
                  <a:srgbClr val="000000"/>
                </a:solidFill>
                <a:latin typeface="Arial" pitchFamily="34" charset="0"/>
                <a:ea typeface="ＭＳ Ｐゴシック" pitchFamily="34" charset="-128"/>
              </a:rPr>
              <a:t>Vol</a:t>
            </a:r>
            <a:r>
              <a:rPr lang="en-GB" sz="2000" dirty="0" smtClean="0">
                <a:solidFill>
                  <a:srgbClr val="000000"/>
                </a:solidFill>
                <a:latin typeface="Arial" pitchFamily="34" charset="0"/>
                <a:ea typeface="ＭＳ Ｐゴシック" pitchFamily="34" charset="-128"/>
              </a:rPr>
              <a:t> I.1 Code-table 4678 Significant Weather</a:t>
            </a:r>
            <a:endParaRPr lang="en-GB" sz="2000" dirty="0">
              <a:solidFill>
                <a:srgbClr val="000000"/>
              </a:solidFill>
              <a:latin typeface="Arial" pitchFamily="34" charset="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51</a:t>
            </a:fld>
            <a:endParaRPr lang="en-GB">
              <a:solidFill>
                <a:prstClr val="black">
                  <a:tint val="75000"/>
                </a:prstClr>
              </a:solidFill>
            </a:endParaRPr>
          </a:p>
        </p:txBody>
      </p:sp>
      <p:grpSp>
        <p:nvGrpSpPr>
          <p:cNvPr id="4" name="Group 3"/>
          <p:cNvGrpSpPr/>
          <p:nvPr/>
        </p:nvGrpSpPr>
        <p:grpSpPr>
          <a:xfrm>
            <a:off x="2145473" y="1568304"/>
            <a:ext cx="6852921" cy="5162861"/>
            <a:chOff x="895427" y="3325800"/>
            <a:chExt cx="6852921" cy="5162861"/>
          </a:xfrm>
        </p:grpSpPr>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899232" y="3341988"/>
              <a:ext cx="6849116" cy="5146624"/>
            </a:xfrm>
            <a:prstGeom prst="rect">
              <a:avLst/>
            </a:prstGeom>
            <a:ln>
              <a:solidFill>
                <a:schemeClr val="tx1"/>
              </a:solidFill>
              <a:prstDash val="sysDot"/>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427" y="3325800"/>
              <a:ext cx="6843792" cy="5162861"/>
            </a:xfrm>
            <a:prstGeom prst="rect">
              <a:avLst/>
            </a:prstGeom>
            <a:ln w="9525">
              <a:solidFill>
                <a:schemeClr val="tx1"/>
              </a:solidFill>
              <a:miter lim="800000"/>
              <a:headEnd/>
              <a:tailEnd/>
            </a:ln>
            <a:effectLst>
              <a:softEdge rad="63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2220629" y="8180884"/>
              <a:ext cx="5518590" cy="307777"/>
            </a:xfrm>
            <a:prstGeom prst="rect">
              <a:avLst/>
            </a:prstGeom>
          </p:spPr>
          <p:txBody>
            <a:bodyPr wrap="square">
              <a:spAutoFit/>
            </a:bodyPr>
            <a:lstStyle/>
            <a:p>
              <a:pPr algn="r" fontAlgn="auto">
                <a:spcBef>
                  <a:spcPts val="0"/>
                </a:spcBef>
                <a:spcAft>
                  <a:spcPts val="1200"/>
                </a:spcAft>
                <a:defRPr/>
              </a:pPr>
              <a:r>
                <a:rPr lang="en-GB" sz="1400" i="1" kern="0" dirty="0" smtClean="0">
                  <a:solidFill>
                    <a:schemeClr val="bg1">
                      <a:lumMod val="65000"/>
                    </a:schemeClr>
                  </a:solidFill>
                  <a:latin typeface="Calibri"/>
                  <a:ea typeface="Times New Roman"/>
                </a:rPr>
                <a:t>Excerpt from WMO No. 306 </a:t>
              </a:r>
              <a:r>
                <a:rPr lang="en-GB" sz="1400" i="1" kern="0" dirty="0" err="1" smtClean="0">
                  <a:solidFill>
                    <a:schemeClr val="bg1">
                      <a:lumMod val="65000"/>
                    </a:schemeClr>
                  </a:solidFill>
                  <a:latin typeface="Calibri"/>
                  <a:ea typeface="Times New Roman"/>
                </a:rPr>
                <a:t>Vol</a:t>
              </a:r>
              <a:r>
                <a:rPr lang="en-GB" sz="1400" i="1" kern="0" dirty="0" smtClean="0">
                  <a:solidFill>
                    <a:schemeClr val="bg1">
                      <a:lumMod val="65000"/>
                    </a:schemeClr>
                  </a:solidFill>
                  <a:latin typeface="Calibri"/>
                  <a:ea typeface="Times New Roman"/>
                </a:rPr>
                <a:t> I.1</a:t>
              </a:r>
              <a:endParaRPr lang="en-GB" sz="1400" i="1" kern="0" dirty="0">
                <a:solidFill>
                  <a:schemeClr val="bg1">
                    <a:lumMod val="65000"/>
                  </a:schemeClr>
                </a:solidFill>
                <a:latin typeface="Calibri"/>
                <a:ea typeface="Times New Roman"/>
              </a:endParaRPr>
            </a:p>
          </p:txBody>
        </p:sp>
      </p:grpSp>
      <p:sp>
        <p:nvSpPr>
          <p:cNvPr id="22" name="Rectangle 21"/>
          <p:cNvSpPr/>
          <p:nvPr/>
        </p:nvSpPr>
        <p:spPr>
          <a:xfrm>
            <a:off x="1692275" y="681722"/>
            <a:ext cx="7451725" cy="923330"/>
          </a:xfrm>
          <a:prstGeom prst="rect">
            <a:avLst/>
          </a:prstGeom>
        </p:spPr>
        <p:txBody>
          <a:bodyPr wrap="square">
            <a:spAutoFit/>
          </a:bodyPr>
          <a:lstStyle/>
          <a:p>
            <a:pPr fontAlgn="auto">
              <a:spcBef>
                <a:spcPts val="0"/>
              </a:spcBef>
              <a:spcAft>
                <a:spcPts val="1200"/>
              </a:spcAft>
              <a:defRPr/>
            </a:pPr>
            <a:r>
              <a:rPr lang="en-GB" i="1" kern="0" dirty="0">
                <a:solidFill>
                  <a:srgbClr val="595959"/>
                </a:solidFill>
                <a:latin typeface="Calibri"/>
                <a:ea typeface="Times New Roman"/>
              </a:rPr>
              <a:t>Code-table 4678 is organised into 5-categories from which terms can be combined to form appropriate significant weather codes (e.g. +DZSNRA 'Heavy' 'Drizzle', 'Snow' and 'Rain</a:t>
            </a:r>
            <a:r>
              <a:rPr lang="en-GB" i="1" kern="0" dirty="0" smtClean="0">
                <a:solidFill>
                  <a:srgbClr val="595959"/>
                </a:solidFill>
                <a:latin typeface="Calibri"/>
                <a:ea typeface="Times New Roman"/>
              </a:rPr>
              <a:t>') where meteorologically valid.</a:t>
            </a:r>
            <a:endParaRPr lang="en-GB" sz="1600" i="1" kern="0" dirty="0" smtClean="0">
              <a:solidFill>
                <a:srgbClr val="595959"/>
              </a:solidFill>
              <a:latin typeface="Calibri"/>
              <a:ea typeface="Times New Roman"/>
            </a:endParaRPr>
          </a:p>
        </p:txBody>
      </p:sp>
    </p:spTree>
    <p:extLst>
      <p:ext uri="{BB962C8B-B14F-4D97-AF65-F5344CB8AC3E}">
        <p14:creationId xmlns:p14="http://schemas.microsoft.com/office/powerpoint/2010/main" val="2633286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42417">
            <a:off x="305958" y="1896525"/>
            <a:ext cx="3130972" cy="4396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WMO No. 306 </a:t>
            </a:r>
            <a:r>
              <a:rPr lang="en-GB" sz="2000" dirty="0" err="1" smtClean="0">
                <a:solidFill>
                  <a:srgbClr val="000000"/>
                </a:solidFill>
                <a:latin typeface="Arial" pitchFamily="34" charset="0"/>
                <a:ea typeface="ＭＳ Ｐゴシック" pitchFamily="34" charset="-128"/>
              </a:rPr>
              <a:t>Vol</a:t>
            </a:r>
            <a:r>
              <a:rPr lang="en-GB" sz="2000" dirty="0" smtClean="0">
                <a:solidFill>
                  <a:srgbClr val="000000"/>
                </a:solidFill>
                <a:latin typeface="Arial" pitchFamily="34" charset="0"/>
                <a:ea typeface="ＭＳ Ｐゴシック" pitchFamily="34" charset="-128"/>
              </a:rPr>
              <a:t> I.1 Code-table 4678 Significant Weather</a:t>
            </a:r>
            <a:endParaRPr lang="en-GB" sz="2000" dirty="0">
              <a:solidFill>
                <a:srgbClr val="000000"/>
              </a:solidFill>
              <a:latin typeface="Arial" pitchFamily="34" charset="0"/>
              <a:ea typeface="ＭＳ Ｐゴシック" pitchFamily="34" charset="-128"/>
            </a:endParaRPr>
          </a:p>
        </p:txBody>
      </p:sp>
      <p:grpSp>
        <p:nvGrpSpPr>
          <p:cNvPr id="4" name="Group 3"/>
          <p:cNvGrpSpPr/>
          <p:nvPr/>
        </p:nvGrpSpPr>
        <p:grpSpPr>
          <a:xfrm>
            <a:off x="2145473" y="1568304"/>
            <a:ext cx="6852921" cy="5162861"/>
            <a:chOff x="895427" y="3325800"/>
            <a:chExt cx="6852921" cy="5162861"/>
          </a:xfrm>
        </p:grpSpPr>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78">
              <a:off x="899232" y="3341988"/>
              <a:ext cx="6849116" cy="5146624"/>
            </a:xfrm>
            <a:prstGeom prst="rect">
              <a:avLst/>
            </a:prstGeom>
            <a:ln>
              <a:solidFill>
                <a:schemeClr val="tx1"/>
              </a:solidFill>
              <a:prstDash val="sysDot"/>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427" y="3325800"/>
              <a:ext cx="6843792" cy="5162861"/>
            </a:xfrm>
            <a:prstGeom prst="rect">
              <a:avLst/>
            </a:prstGeom>
            <a:ln w="9525">
              <a:solidFill>
                <a:schemeClr val="tx1"/>
              </a:solidFill>
              <a:miter lim="800000"/>
              <a:headEnd/>
              <a:tailEnd/>
            </a:ln>
            <a:effectLst>
              <a:softEdge rad="63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2220629" y="8180884"/>
              <a:ext cx="5518590" cy="307777"/>
            </a:xfrm>
            <a:prstGeom prst="rect">
              <a:avLst/>
            </a:prstGeom>
          </p:spPr>
          <p:txBody>
            <a:bodyPr wrap="square">
              <a:spAutoFit/>
            </a:bodyPr>
            <a:lstStyle/>
            <a:p>
              <a:pPr algn="r" fontAlgn="auto">
                <a:spcBef>
                  <a:spcPts val="0"/>
                </a:spcBef>
                <a:spcAft>
                  <a:spcPts val="1200"/>
                </a:spcAft>
                <a:defRPr/>
              </a:pPr>
              <a:r>
                <a:rPr lang="en-GB" sz="1400" i="1" kern="0" dirty="0" smtClean="0">
                  <a:solidFill>
                    <a:schemeClr val="bg1">
                      <a:lumMod val="65000"/>
                    </a:schemeClr>
                  </a:solidFill>
                  <a:latin typeface="Calibri"/>
                  <a:ea typeface="Times New Roman"/>
                </a:rPr>
                <a:t>Excerpt from WMO No. 306 </a:t>
              </a:r>
              <a:r>
                <a:rPr lang="en-GB" sz="1400" i="1" kern="0" dirty="0" err="1" smtClean="0">
                  <a:solidFill>
                    <a:schemeClr val="bg1">
                      <a:lumMod val="65000"/>
                    </a:schemeClr>
                  </a:solidFill>
                  <a:latin typeface="Calibri"/>
                  <a:ea typeface="Times New Roman"/>
                </a:rPr>
                <a:t>Vol</a:t>
              </a:r>
              <a:r>
                <a:rPr lang="en-GB" sz="1400" i="1" kern="0" dirty="0" smtClean="0">
                  <a:solidFill>
                    <a:schemeClr val="bg1">
                      <a:lumMod val="65000"/>
                    </a:schemeClr>
                  </a:solidFill>
                  <a:latin typeface="Calibri"/>
                  <a:ea typeface="Times New Roman"/>
                </a:rPr>
                <a:t> I.1</a:t>
              </a:r>
              <a:endParaRPr lang="en-GB" sz="1400" i="1" kern="0" dirty="0">
                <a:solidFill>
                  <a:schemeClr val="bg1">
                    <a:lumMod val="65000"/>
                  </a:schemeClr>
                </a:solidFill>
                <a:latin typeface="Calibri"/>
                <a:ea typeface="Times New Roman"/>
              </a:endParaRPr>
            </a:p>
          </p:txBody>
        </p:sp>
      </p:grpSp>
      <p:sp>
        <p:nvSpPr>
          <p:cNvPr id="3" name="Rectangle 2"/>
          <p:cNvSpPr/>
          <p:nvPr/>
        </p:nvSpPr>
        <p:spPr>
          <a:xfrm>
            <a:off x="0" y="1431985"/>
            <a:ext cx="9144000" cy="5426015"/>
          </a:xfrm>
          <a:prstGeom prst="rect">
            <a:avLst/>
          </a:prstGeom>
          <a:gradFill>
            <a:gsLst>
              <a:gs pos="39000">
                <a:srgbClr val="FFFFFF"/>
              </a:gs>
              <a:gs pos="99000">
                <a:srgbClr val="FFFFFF">
                  <a:alpha val="8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6861" y="1487755"/>
            <a:ext cx="8782404" cy="5324535"/>
          </a:xfrm>
          <a:prstGeom prst="rect">
            <a:avLst/>
          </a:prstGeom>
        </p:spPr>
        <p:txBody>
          <a:bodyPr wrap="square">
            <a:spAutoFit/>
          </a:bodyPr>
          <a:lstStyle/>
          <a:p>
            <a:pPr fontAlgn="auto">
              <a:spcBef>
                <a:spcPts val="0"/>
              </a:spcBef>
              <a:spcAft>
                <a:spcPts val="1200"/>
              </a:spcAft>
              <a:defRPr/>
            </a:pPr>
            <a:r>
              <a:rPr lang="en-GB" sz="2000" i="1" kern="0" dirty="0">
                <a:solidFill>
                  <a:srgbClr val="595959"/>
                </a:solidFill>
                <a:latin typeface="Calibri"/>
                <a:ea typeface="Times New Roman"/>
              </a:rPr>
              <a:t>Assessment of significant weather codes to determine their validity is complex. As a result, the GML/XML implementation of METAR/SPECI and TAF will use a register of predefined codes for significant weather. Validation of significant weather codes can then be simply achieved by checking whether the term appears on within the register</a:t>
            </a:r>
            <a:r>
              <a:rPr lang="en-GB" sz="2000" i="1" kern="0" dirty="0" smtClean="0">
                <a:solidFill>
                  <a:srgbClr val="595959"/>
                </a:solidFill>
                <a:latin typeface="Calibri"/>
                <a:ea typeface="Times New Roman"/>
              </a:rPr>
              <a:t>.</a:t>
            </a:r>
          </a:p>
          <a:p>
            <a:pPr fontAlgn="auto">
              <a:spcBef>
                <a:spcPts val="0"/>
              </a:spcBef>
              <a:spcAft>
                <a:spcPts val="1200"/>
              </a:spcAft>
              <a:defRPr/>
            </a:pPr>
            <a:r>
              <a:rPr lang="en-GB" i="1" kern="0" dirty="0">
                <a:solidFill>
                  <a:srgbClr val="595959"/>
                </a:solidFill>
                <a:latin typeface="Calibri"/>
                <a:ea typeface="Times New Roman"/>
              </a:rPr>
              <a:t>The register containing the complete set of valid terms derived from code-table 4678 shall be published by WMO as a web accessible resource. The URI of this register shall be</a:t>
            </a:r>
            <a:r>
              <a:rPr lang="en-GB" i="1" kern="0" dirty="0" smtClean="0">
                <a:solidFill>
                  <a:srgbClr val="595959"/>
                </a:solidFill>
                <a:latin typeface="Calibri"/>
                <a:ea typeface="Times New Roman"/>
              </a:rPr>
              <a:t>:</a:t>
            </a:r>
          </a:p>
          <a:p>
            <a:pPr lvl="1" fontAlgn="auto">
              <a:spcBef>
                <a:spcPts val="0"/>
              </a:spcBef>
              <a:spcAft>
                <a:spcPts val="1200"/>
              </a:spcAft>
              <a:defRPr/>
            </a:pPr>
            <a:r>
              <a:rPr lang="en-GB" dirty="0">
                <a:solidFill>
                  <a:srgbClr val="0070C0"/>
                </a:solidFill>
              </a:rPr>
              <a:t>http://data.wmo.int/def/306/4678</a:t>
            </a:r>
            <a:endParaRPr lang="en-GB" i="1" kern="0" dirty="0" smtClean="0">
              <a:solidFill>
                <a:srgbClr val="0070C0"/>
              </a:solidFill>
              <a:latin typeface="Calibri"/>
              <a:ea typeface="Times New Roman"/>
            </a:endParaRPr>
          </a:p>
          <a:p>
            <a:pPr fontAlgn="auto">
              <a:spcBef>
                <a:spcPts val="0"/>
              </a:spcBef>
              <a:spcAft>
                <a:spcPts val="400"/>
              </a:spcAft>
              <a:defRPr/>
            </a:pPr>
            <a:r>
              <a:rPr lang="en-GB" i="1" kern="0" dirty="0">
                <a:solidFill>
                  <a:srgbClr val="595959"/>
                </a:solidFill>
                <a:latin typeface="Calibri"/>
                <a:ea typeface="Times New Roman"/>
              </a:rPr>
              <a:t>Each of the valid significant weather codes will also be assigned an HTTP URI within the namespace of the </a:t>
            </a:r>
            <a:r>
              <a:rPr lang="en-GB" i="1" kern="0" dirty="0" smtClean="0">
                <a:solidFill>
                  <a:srgbClr val="595959"/>
                </a:solidFill>
                <a:latin typeface="Calibri"/>
                <a:ea typeface="Times New Roman"/>
              </a:rPr>
              <a:t>register using familiar codes for the significant weather terms; </a:t>
            </a:r>
            <a:r>
              <a:rPr lang="en-GB" i="1" kern="0" dirty="0">
                <a:solidFill>
                  <a:srgbClr val="595959"/>
                </a:solidFill>
                <a:latin typeface="Calibri"/>
                <a:ea typeface="Times New Roman"/>
              </a:rPr>
              <a:t>e.g. </a:t>
            </a:r>
            <a:endParaRPr lang="en-GB" i="1" kern="0" dirty="0" smtClean="0">
              <a:solidFill>
                <a:srgbClr val="595959"/>
              </a:solidFill>
              <a:latin typeface="Calibri"/>
              <a:ea typeface="Times New Roman"/>
            </a:endParaRPr>
          </a:p>
          <a:p>
            <a:pPr lvl="1" fontAlgn="auto">
              <a:spcBef>
                <a:spcPts val="0"/>
              </a:spcBef>
              <a:spcAft>
                <a:spcPts val="400"/>
              </a:spcAft>
              <a:defRPr/>
            </a:pPr>
            <a:r>
              <a:rPr lang="en-GB" i="1" kern="0" dirty="0" smtClean="0">
                <a:solidFill>
                  <a:srgbClr val="595959"/>
                </a:solidFill>
                <a:latin typeface="Calibri"/>
                <a:ea typeface="Times New Roman"/>
              </a:rPr>
              <a:t>(light) ‘drizzle’: </a:t>
            </a:r>
            <a:r>
              <a:rPr lang="en-GB" dirty="0" smtClean="0">
                <a:solidFill>
                  <a:srgbClr val="0070C0"/>
                </a:solidFill>
              </a:rPr>
              <a:t>http://data.wmo.int/def/306/4678/-DZ</a:t>
            </a:r>
            <a:endParaRPr lang="en-GB" i="1" dirty="0" smtClean="0">
              <a:solidFill>
                <a:schemeClr val="bg1">
                  <a:lumMod val="50000"/>
                </a:schemeClr>
              </a:solidFill>
            </a:endParaRPr>
          </a:p>
          <a:p>
            <a:pPr lvl="1" fontAlgn="auto">
              <a:spcBef>
                <a:spcPts val="0"/>
              </a:spcBef>
              <a:spcAft>
                <a:spcPts val="400"/>
              </a:spcAft>
              <a:defRPr/>
            </a:pPr>
            <a:r>
              <a:rPr lang="en-GB" i="1" kern="0" dirty="0" smtClean="0">
                <a:solidFill>
                  <a:srgbClr val="595959"/>
                </a:solidFill>
                <a:latin typeface="Calibri"/>
                <a:ea typeface="Times New Roman"/>
              </a:rPr>
              <a:t>(</a:t>
            </a:r>
            <a:r>
              <a:rPr lang="en-GB" i="1" kern="0" dirty="0">
                <a:solidFill>
                  <a:srgbClr val="595959"/>
                </a:solidFill>
                <a:latin typeface="Calibri"/>
                <a:ea typeface="Times New Roman"/>
              </a:rPr>
              <a:t>moderate) </a:t>
            </a:r>
            <a:r>
              <a:rPr lang="en-GB" i="1" kern="0" dirty="0" smtClean="0">
                <a:solidFill>
                  <a:srgbClr val="595959"/>
                </a:solidFill>
                <a:latin typeface="Calibri"/>
                <a:ea typeface="Times New Roman"/>
              </a:rPr>
              <a:t>‘drizzle’: </a:t>
            </a:r>
            <a:r>
              <a:rPr lang="en-GB" dirty="0">
                <a:solidFill>
                  <a:srgbClr val="0070C0"/>
                </a:solidFill>
              </a:rPr>
              <a:t>http://</a:t>
            </a:r>
            <a:r>
              <a:rPr lang="en-GB" dirty="0" smtClean="0">
                <a:solidFill>
                  <a:srgbClr val="0070C0"/>
                </a:solidFill>
              </a:rPr>
              <a:t>data.wmo.int/def/306/4678/DZ</a:t>
            </a:r>
            <a:endParaRPr lang="en-GB" i="1" dirty="0">
              <a:solidFill>
                <a:schemeClr val="bg1">
                  <a:lumMod val="50000"/>
                </a:schemeClr>
              </a:solidFill>
            </a:endParaRPr>
          </a:p>
          <a:p>
            <a:pPr lvl="1" fontAlgn="auto">
              <a:spcBef>
                <a:spcPts val="0"/>
              </a:spcBef>
              <a:spcAft>
                <a:spcPts val="400"/>
              </a:spcAft>
              <a:defRPr/>
            </a:pPr>
            <a:r>
              <a:rPr lang="en-GB" i="1" kern="0" dirty="0" smtClean="0">
                <a:solidFill>
                  <a:srgbClr val="595959"/>
                </a:solidFill>
                <a:latin typeface="Calibri"/>
                <a:ea typeface="Times New Roman"/>
              </a:rPr>
              <a:t>(heavy) ‘drizzle’: </a:t>
            </a:r>
            <a:r>
              <a:rPr lang="en-GB" dirty="0">
                <a:solidFill>
                  <a:srgbClr val="0070C0"/>
                </a:solidFill>
              </a:rPr>
              <a:t>http://</a:t>
            </a:r>
            <a:r>
              <a:rPr lang="en-GB" dirty="0" smtClean="0">
                <a:solidFill>
                  <a:srgbClr val="0070C0"/>
                </a:solidFill>
              </a:rPr>
              <a:t>data.wmo.int/def/306/4678/+DZ</a:t>
            </a:r>
          </a:p>
          <a:p>
            <a:pPr lvl="1" fontAlgn="auto">
              <a:spcBef>
                <a:spcPts val="0"/>
              </a:spcBef>
              <a:spcAft>
                <a:spcPts val="1200"/>
              </a:spcAft>
              <a:defRPr/>
            </a:pPr>
            <a:r>
              <a:rPr lang="en-GB" i="1" kern="0" dirty="0">
                <a:solidFill>
                  <a:srgbClr val="595959"/>
                </a:solidFill>
                <a:latin typeface="Calibri"/>
                <a:ea typeface="Times New Roman"/>
              </a:rPr>
              <a:t>(moderate) ‘showers’ ‘in vicinity’: </a:t>
            </a:r>
            <a:r>
              <a:rPr lang="en-GB" dirty="0">
                <a:solidFill>
                  <a:srgbClr val="0070C0"/>
                </a:solidFill>
              </a:rPr>
              <a:t>http://</a:t>
            </a:r>
            <a:r>
              <a:rPr lang="en-GB" dirty="0" smtClean="0">
                <a:solidFill>
                  <a:srgbClr val="0070C0"/>
                </a:solidFill>
              </a:rPr>
              <a:t>data.wmo.int/def/306/4678/VCSH</a:t>
            </a:r>
            <a:endParaRPr lang="en-GB" i="1" dirty="0" smtClean="0">
              <a:solidFill>
                <a:schemeClr val="bg1">
                  <a:lumMod val="50000"/>
                </a:schemeClr>
              </a:solidFill>
            </a:endParaRPr>
          </a:p>
          <a:p>
            <a:pPr fontAlgn="auto">
              <a:spcBef>
                <a:spcPts val="0"/>
              </a:spcBef>
              <a:spcAft>
                <a:spcPts val="1200"/>
              </a:spcAft>
              <a:defRPr/>
            </a:pPr>
            <a:r>
              <a:rPr lang="en-GB" sz="2000" i="1" kern="0" dirty="0" smtClean="0">
                <a:solidFill>
                  <a:schemeClr val="bg1">
                    <a:lumMod val="50000"/>
                  </a:schemeClr>
                </a:solidFill>
                <a:latin typeface="Calibri"/>
                <a:ea typeface="Times New Roman"/>
              </a:rPr>
              <a:t>PLEASE </a:t>
            </a:r>
            <a:r>
              <a:rPr lang="en-GB" sz="2000" i="1" kern="0" dirty="0" smtClean="0">
                <a:solidFill>
                  <a:schemeClr val="bg1">
                    <a:lumMod val="50000"/>
                  </a:schemeClr>
                </a:solidFill>
                <a:latin typeface="Calibri"/>
                <a:ea typeface="Times New Roman"/>
                <a:hlinkClick r:id="rId6"/>
              </a:rPr>
              <a:t>HELP DETERMINE THE COMPLETE SET OF VALID COMBINATIONS</a:t>
            </a:r>
            <a:endParaRPr lang="en-GB" sz="2000" i="1" kern="0" dirty="0" smtClean="0">
              <a:solidFill>
                <a:schemeClr val="bg1">
                  <a:lumMod val="50000"/>
                </a:schemeClr>
              </a:solidFill>
              <a:latin typeface="Calibri"/>
              <a:ea typeface="Times New Roman"/>
            </a:endParaRP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52</a:t>
            </a:fld>
            <a:endParaRPr lang="en-GB">
              <a:solidFill>
                <a:prstClr val="black">
                  <a:tint val="75000"/>
                </a:prstClr>
              </a:solidFill>
            </a:endParaRPr>
          </a:p>
        </p:txBody>
      </p:sp>
    </p:spTree>
    <p:extLst>
      <p:ext uri="{BB962C8B-B14F-4D97-AF65-F5344CB8AC3E}">
        <p14:creationId xmlns:p14="http://schemas.microsoft.com/office/powerpoint/2010/main" val="4005022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err="1" smtClean="0">
                <a:solidFill>
                  <a:srgbClr val="000000"/>
                </a:solidFill>
                <a:latin typeface="Arial" pitchFamily="34" charset="0"/>
                <a:ea typeface="ＭＳ Ｐゴシック" pitchFamily="34" charset="-128"/>
              </a:rPr>
              <a:t>AvXML</a:t>
            </a:r>
            <a:r>
              <a:rPr lang="en-GB" sz="2000" dirty="0" smtClean="0">
                <a:solidFill>
                  <a:srgbClr val="000000"/>
                </a:solidFill>
                <a:latin typeface="Arial" pitchFamily="34" charset="0"/>
                <a:ea typeface="ＭＳ Ｐゴシック" pitchFamily="34" charset="-128"/>
              </a:rPr>
              <a:t> 1.0RC1 model overview</a:t>
            </a:r>
            <a:endParaRPr lang="en-GB" sz="2000" dirty="0">
              <a:solidFill>
                <a:srgbClr val="000000"/>
              </a:solidFill>
              <a:latin typeface="Arial" pitchFamily="34" charset="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53</a:t>
            </a:fld>
            <a:endParaRPr lang="en-GB">
              <a:solidFill>
                <a:prstClr val="black">
                  <a:tint val="75000"/>
                </a:prstClr>
              </a:solidFill>
            </a:endParaRPr>
          </a:p>
        </p:txBody>
      </p:sp>
      <p:pic>
        <p:nvPicPr>
          <p:cNvPr id="12290" name="Picture 2" descr="C:\Users\Jeremy\Documents\AvXML HTML documentation\AvXML-1.0RC1\EARoot\EA4\EA1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096" y="1838737"/>
            <a:ext cx="5917354" cy="48282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692275" y="817265"/>
            <a:ext cx="7175680" cy="1200329"/>
          </a:xfrm>
          <a:prstGeom prst="rect">
            <a:avLst/>
          </a:prstGeom>
        </p:spPr>
        <p:txBody>
          <a:bodyPr wrap="square">
            <a:spAutoFit/>
          </a:bodyPr>
          <a:lstStyle/>
          <a:p>
            <a:pPr fontAlgn="auto">
              <a:spcBef>
                <a:spcPts val="0"/>
              </a:spcBef>
              <a:spcAft>
                <a:spcPts val="1200"/>
              </a:spcAft>
              <a:defRPr/>
            </a:pPr>
            <a:r>
              <a:rPr lang="en-GB" i="1" kern="0" dirty="0" smtClean="0">
                <a:solidFill>
                  <a:srgbClr val="595959"/>
                </a:solidFill>
                <a:latin typeface="Calibri"/>
                <a:ea typeface="Times New Roman"/>
              </a:rPr>
              <a:t>Please use the </a:t>
            </a:r>
            <a:r>
              <a:rPr lang="en-GB" i="1" kern="0" dirty="0" smtClean="0">
                <a:solidFill>
                  <a:srgbClr val="595959"/>
                </a:solidFill>
                <a:latin typeface="Calibri"/>
                <a:ea typeface="Times New Roman"/>
                <a:hlinkClick r:id="rId4"/>
              </a:rPr>
              <a:t>HTML documentation</a:t>
            </a:r>
            <a:r>
              <a:rPr lang="en-GB" i="1" kern="0" dirty="0" smtClean="0">
                <a:solidFill>
                  <a:srgbClr val="595959"/>
                </a:solidFill>
                <a:latin typeface="Calibri"/>
                <a:ea typeface="Times New Roman"/>
              </a:rPr>
              <a:t>, </a:t>
            </a:r>
            <a:r>
              <a:rPr lang="en-GB" i="1" kern="0" dirty="0" smtClean="0">
                <a:solidFill>
                  <a:srgbClr val="595959"/>
                </a:solidFill>
                <a:latin typeface="Calibri"/>
                <a:ea typeface="Times New Roman"/>
                <a:hlinkClick r:id="rId5"/>
              </a:rPr>
              <a:t>EA Project file</a:t>
            </a:r>
            <a:r>
              <a:rPr lang="en-GB" i="1" kern="0" dirty="0" smtClean="0">
                <a:solidFill>
                  <a:srgbClr val="595959"/>
                </a:solidFill>
                <a:latin typeface="Calibri"/>
                <a:ea typeface="Times New Roman"/>
              </a:rPr>
              <a:t> or </a:t>
            </a:r>
            <a:r>
              <a:rPr lang="en-GB" i="1" kern="0" dirty="0" smtClean="0">
                <a:solidFill>
                  <a:srgbClr val="595959"/>
                </a:solidFill>
                <a:latin typeface="Calibri"/>
                <a:ea typeface="Times New Roman"/>
                <a:hlinkClick r:id="rId6"/>
              </a:rPr>
              <a:t>XMI export</a:t>
            </a:r>
            <a:r>
              <a:rPr lang="en-GB" i="1" kern="0" dirty="0" smtClean="0">
                <a:solidFill>
                  <a:srgbClr val="595959"/>
                </a:solidFill>
                <a:latin typeface="Calibri"/>
                <a:ea typeface="Times New Roman"/>
              </a:rPr>
              <a:t> to browse the remaining aspects of the model – paying particular attention to how the components from IWXXM implement the technical regulation from ICAO Annex 3 / WMO No. 49 II</a:t>
            </a:r>
          </a:p>
        </p:txBody>
      </p:sp>
    </p:spTree>
    <p:extLst>
      <p:ext uri="{BB962C8B-B14F-4D97-AF65-F5344CB8AC3E}">
        <p14:creationId xmlns:p14="http://schemas.microsoft.com/office/powerpoint/2010/main" val="200765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Worked example 1: XML encoded simple METAR</a:t>
            </a:r>
            <a:endParaRPr lang="en-GB" sz="2000" dirty="0">
              <a:solidFill>
                <a:srgbClr val="000000"/>
              </a:solidFill>
              <a:latin typeface="Arial" pitchFamily="34" charset="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54</a:t>
            </a:fld>
            <a:endParaRPr lang="en-GB">
              <a:solidFill>
                <a:prstClr val="black">
                  <a:tint val="75000"/>
                </a:prstClr>
              </a:solidFill>
            </a:endParaRPr>
          </a:p>
        </p:txBody>
      </p:sp>
      <p:sp>
        <p:nvSpPr>
          <p:cNvPr id="13" name="Rectangle 12"/>
          <p:cNvSpPr/>
          <p:nvPr/>
        </p:nvSpPr>
        <p:spPr>
          <a:xfrm>
            <a:off x="1692275" y="1334850"/>
            <a:ext cx="7175680" cy="400110"/>
          </a:xfrm>
          <a:prstGeom prst="rect">
            <a:avLst/>
          </a:prstGeom>
        </p:spPr>
        <p:txBody>
          <a:bodyPr wrap="square">
            <a:spAutoFit/>
          </a:bodyPr>
          <a:lstStyle/>
          <a:p>
            <a:pPr fontAlgn="auto">
              <a:spcBef>
                <a:spcPts val="0"/>
              </a:spcBef>
              <a:spcAft>
                <a:spcPts val="1200"/>
              </a:spcAft>
              <a:defRPr/>
            </a:pPr>
            <a:r>
              <a:rPr lang="en-GB" sz="2000" i="1" kern="0" dirty="0">
                <a:solidFill>
                  <a:srgbClr val="595959"/>
                </a:solidFill>
                <a:latin typeface="Calibri"/>
                <a:ea typeface="Times New Roman"/>
                <a:hlinkClick r:id="rId3"/>
              </a:rPr>
              <a:t>METAR FOR KARLOVY VARY AIRPORT, MIDDAY 25-JULY-2007</a:t>
            </a:r>
            <a:endParaRPr lang="en-GB" sz="2000" i="1" kern="0" dirty="0" smtClean="0">
              <a:solidFill>
                <a:srgbClr val="595959"/>
              </a:solidFill>
              <a:latin typeface="Calibri"/>
              <a:ea typeface="Times New Roman"/>
            </a:endParaRPr>
          </a:p>
        </p:txBody>
      </p:sp>
    </p:spTree>
    <p:extLst>
      <p:ext uri="{BB962C8B-B14F-4D97-AF65-F5344CB8AC3E}">
        <p14:creationId xmlns:p14="http://schemas.microsoft.com/office/powerpoint/2010/main" val="3367397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000" dirty="0" smtClean="0">
                <a:solidFill>
                  <a:srgbClr val="000000"/>
                </a:solidFill>
                <a:latin typeface="Arial" pitchFamily="34" charset="0"/>
                <a:ea typeface="ＭＳ Ｐゴシック" pitchFamily="34" charset="-128"/>
              </a:rPr>
              <a:t>Worked example 2: XML encoded VA SIGMET</a:t>
            </a:r>
            <a:endParaRPr lang="en-GB" sz="2000" dirty="0">
              <a:solidFill>
                <a:srgbClr val="000000"/>
              </a:solidFill>
              <a:latin typeface="Arial" pitchFamily="34" charset="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FE0E367B-788A-4042-B6FC-B27CABC69E08}" type="slidenum">
              <a:rPr lang="en-GB" smtClean="0">
                <a:solidFill>
                  <a:prstClr val="black">
                    <a:tint val="75000"/>
                  </a:prstClr>
                </a:solidFill>
              </a:rPr>
              <a:pPr>
                <a:defRPr/>
              </a:pPr>
              <a:t>55</a:t>
            </a:fld>
            <a:endParaRPr lang="en-GB">
              <a:solidFill>
                <a:prstClr val="black">
                  <a:tint val="75000"/>
                </a:prstClr>
              </a:solidFill>
            </a:endParaRPr>
          </a:p>
        </p:txBody>
      </p:sp>
      <p:sp>
        <p:nvSpPr>
          <p:cNvPr id="13" name="Rectangle 12"/>
          <p:cNvSpPr/>
          <p:nvPr/>
        </p:nvSpPr>
        <p:spPr>
          <a:xfrm>
            <a:off x="1692275" y="1334850"/>
            <a:ext cx="7175680" cy="707886"/>
          </a:xfrm>
          <a:prstGeom prst="rect">
            <a:avLst/>
          </a:prstGeom>
        </p:spPr>
        <p:txBody>
          <a:bodyPr wrap="square">
            <a:spAutoFit/>
          </a:bodyPr>
          <a:lstStyle/>
          <a:p>
            <a:pPr fontAlgn="auto">
              <a:spcBef>
                <a:spcPts val="0"/>
              </a:spcBef>
              <a:spcAft>
                <a:spcPts val="1200"/>
              </a:spcAft>
              <a:defRPr/>
            </a:pPr>
            <a:r>
              <a:rPr lang="en-GB" sz="2000" i="1" kern="0" dirty="0">
                <a:solidFill>
                  <a:srgbClr val="595959"/>
                </a:solidFill>
                <a:latin typeface="Calibri"/>
                <a:ea typeface="Times New Roman"/>
                <a:hlinkClick r:id="rId3"/>
              </a:rPr>
              <a:t>VA SIGMET FOR SHANWICK OCEANIC FLIGHT INFORMATION REGION, 16:00Z 25-MONTH-YEAR</a:t>
            </a:r>
            <a:endParaRPr lang="en-GB" sz="2000" i="1" kern="0" dirty="0" smtClean="0">
              <a:solidFill>
                <a:srgbClr val="595959"/>
              </a:solidFill>
              <a:latin typeface="Calibri"/>
              <a:ea typeface="Times New Roman"/>
            </a:endParaRPr>
          </a:p>
        </p:txBody>
      </p:sp>
    </p:spTree>
    <p:extLst>
      <p:ext uri="{BB962C8B-B14F-4D97-AF65-F5344CB8AC3E}">
        <p14:creationId xmlns:p14="http://schemas.microsoft.com/office/powerpoint/2010/main" val="1502278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C9B7A4-71B1-4A39-AFAE-EE49926846E8}" type="slidenum">
              <a:rPr lang="en-GB">
                <a:solidFill>
                  <a:prstClr val="black">
                    <a:tint val="75000"/>
                  </a:prstClr>
                </a:solidFill>
              </a:rPr>
              <a:pPr>
                <a:defRPr/>
              </a:pPr>
              <a:t>56</a:t>
            </a:fld>
            <a:endParaRPr lang="en-GB">
              <a:solidFill>
                <a:prstClr val="black">
                  <a:tint val="75000"/>
                </a:prstClr>
              </a:solidFill>
            </a:endParaRPr>
          </a:p>
        </p:txBody>
      </p:sp>
      <p:sp>
        <p:nvSpPr>
          <p:cNvPr id="3174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err="1" smtClean="0">
                <a:solidFill>
                  <a:srgbClr val="000000"/>
                </a:solidFill>
                <a:latin typeface="Arial" pitchFamily="34" charset="0"/>
                <a:ea typeface="ＭＳ Ｐゴシック" pitchFamily="34" charset="-128"/>
              </a:rPr>
              <a:t>AvXML</a:t>
            </a:r>
            <a:r>
              <a:rPr lang="en-GB" sz="2800" dirty="0" smtClean="0">
                <a:solidFill>
                  <a:srgbClr val="000000"/>
                </a:solidFill>
                <a:latin typeface="Arial" pitchFamily="34" charset="0"/>
                <a:ea typeface="ＭＳ Ｐゴシック" pitchFamily="34" charset="-128"/>
              </a:rPr>
              <a:t> 1.0 standard development schedule</a:t>
            </a:r>
            <a:endParaRPr lang="en-GB" sz="2400" dirty="0">
              <a:solidFill>
                <a:srgbClr val="000000"/>
              </a:solidFill>
              <a:latin typeface="Arial" pitchFamily="34" charset="0"/>
              <a:ea typeface="ＭＳ Ｐゴシック" pitchFamily="34" charset="-128"/>
            </a:endParaRPr>
          </a:p>
        </p:txBody>
      </p:sp>
      <p:sp>
        <p:nvSpPr>
          <p:cNvPr id="5" name="Rectangle 4"/>
          <p:cNvSpPr/>
          <p:nvPr/>
        </p:nvSpPr>
        <p:spPr>
          <a:xfrm>
            <a:off x="1462088" y="1500188"/>
            <a:ext cx="7488237" cy="3139321"/>
          </a:xfrm>
          <a:prstGeom prst="rect">
            <a:avLst/>
          </a:prstGeom>
          <a:ln>
            <a:noFill/>
          </a:ln>
        </p:spPr>
        <p:txBody>
          <a:bodyPr>
            <a:spAutoFit/>
          </a:bodyPr>
          <a:lstStyle/>
          <a:p>
            <a:pPr marL="342900" indent="-342900" fontAlgn="auto">
              <a:spcBef>
                <a:spcPts val="0"/>
              </a:spcBef>
              <a:spcAft>
                <a:spcPts val="1200"/>
              </a:spcAft>
              <a:buFont typeface="Arial" pitchFamily="34" charset="0"/>
              <a:buChar char="•"/>
              <a:defRPr/>
            </a:pPr>
            <a:r>
              <a:rPr lang="en-GB" sz="2000" kern="0" dirty="0" smtClean="0">
                <a:latin typeface="Calibri"/>
                <a:ea typeface="Times New Roman"/>
              </a:rPr>
              <a:t>[1</a:t>
            </a:r>
            <a:r>
              <a:rPr lang="en-GB" sz="2000" kern="0" baseline="30000" dirty="0" smtClean="0">
                <a:latin typeface="Calibri"/>
                <a:ea typeface="Times New Roman"/>
              </a:rPr>
              <a:t>st</a:t>
            </a:r>
            <a:r>
              <a:rPr lang="en-GB" sz="2000" kern="0" dirty="0" smtClean="0">
                <a:latin typeface="Calibri"/>
                <a:ea typeface="Times New Roman"/>
              </a:rPr>
              <a:t> Feb 2013]</a:t>
            </a:r>
            <a:r>
              <a:rPr lang="en-GB" sz="2000" i="1" kern="0" dirty="0" smtClean="0">
                <a:latin typeface="Calibri"/>
                <a:ea typeface="Times New Roman"/>
              </a:rPr>
              <a:t> 1.0RC1 review closes</a:t>
            </a:r>
          </a:p>
          <a:p>
            <a:pPr marL="342900" indent="-342900" fontAlgn="auto">
              <a:spcBef>
                <a:spcPts val="0"/>
              </a:spcBef>
              <a:spcAft>
                <a:spcPts val="1200"/>
              </a:spcAft>
              <a:buFont typeface="Arial" pitchFamily="34" charset="0"/>
              <a:buChar char="•"/>
              <a:defRPr/>
            </a:pPr>
            <a:r>
              <a:rPr lang="en-GB" sz="2000" kern="0" dirty="0" smtClean="0">
                <a:solidFill>
                  <a:schemeClr val="bg1">
                    <a:lumMod val="75000"/>
                  </a:schemeClr>
                </a:solidFill>
                <a:latin typeface="Calibri"/>
                <a:ea typeface="Times New Roman"/>
              </a:rPr>
              <a:t>[1-8 Feb 2013]</a:t>
            </a:r>
            <a:r>
              <a:rPr lang="en-GB" sz="2000" i="1" kern="0" dirty="0" smtClean="0">
                <a:solidFill>
                  <a:schemeClr val="bg1">
                    <a:lumMod val="75000"/>
                  </a:schemeClr>
                </a:solidFill>
                <a:latin typeface="Calibri"/>
                <a:ea typeface="Times New Roman"/>
              </a:rPr>
              <a:t> 1.0RC1 feedback clarification</a:t>
            </a:r>
          </a:p>
          <a:p>
            <a:pPr marL="342900" indent="-342900" fontAlgn="auto">
              <a:spcBef>
                <a:spcPts val="0"/>
              </a:spcBef>
              <a:spcAft>
                <a:spcPts val="1200"/>
              </a:spcAft>
              <a:buFont typeface="Arial" pitchFamily="34" charset="0"/>
              <a:buChar char="•"/>
              <a:defRPr/>
            </a:pPr>
            <a:r>
              <a:rPr lang="en-GB" sz="2000" kern="0" dirty="0" smtClean="0">
                <a:solidFill>
                  <a:schemeClr val="bg1">
                    <a:lumMod val="75000"/>
                  </a:schemeClr>
                </a:solidFill>
                <a:latin typeface="Calibri"/>
                <a:ea typeface="Times New Roman"/>
              </a:rPr>
              <a:t>[Feb-Mar 2013]</a:t>
            </a:r>
            <a:r>
              <a:rPr lang="en-GB" sz="2000" i="1" kern="0" dirty="0" smtClean="0">
                <a:solidFill>
                  <a:schemeClr val="bg1">
                    <a:lumMod val="75000"/>
                  </a:schemeClr>
                </a:solidFill>
                <a:latin typeface="Calibri"/>
                <a:ea typeface="Times New Roman"/>
              </a:rPr>
              <a:t> Amendments incorporated for 1.0RC2</a:t>
            </a:r>
          </a:p>
          <a:p>
            <a:pPr marL="342900" indent="-342900" fontAlgn="auto">
              <a:spcBef>
                <a:spcPts val="0"/>
              </a:spcBef>
              <a:spcAft>
                <a:spcPts val="1200"/>
              </a:spcAft>
              <a:buFont typeface="Arial" pitchFamily="34" charset="0"/>
              <a:buChar char="•"/>
              <a:defRPr/>
            </a:pPr>
            <a:r>
              <a:rPr lang="en-GB" sz="2000" kern="0" dirty="0" smtClean="0">
                <a:solidFill>
                  <a:schemeClr val="bg1">
                    <a:lumMod val="75000"/>
                  </a:schemeClr>
                </a:solidFill>
                <a:latin typeface="Calibri"/>
                <a:ea typeface="Times New Roman"/>
              </a:rPr>
              <a:t>[Mar 2013]</a:t>
            </a:r>
            <a:r>
              <a:rPr lang="en-GB" sz="2000" i="1" kern="0" dirty="0" smtClean="0">
                <a:solidFill>
                  <a:schemeClr val="bg1">
                    <a:lumMod val="75000"/>
                  </a:schemeClr>
                </a:solidFill>
                <a:latin typeface="Calibri"/>
                <a:ea typeface="Times New Roman"/>
              </a:rPr>
              <a:t> 1.0RC2 published for review</a:t>
            </a:r>
          </a:p>
          <a:p>
            <a:pPr lvl="1" fontAlgn="auto">
              <a:spcBef>
                <a:spcPts val="0"/>
              </a:spcBef>
              <a:spcAft>
                <a:spcPts val="1200"/>
              </a:spcAft>
              <a:defRPr/>
            </a:pPr>
            <a:r>
              <a:rPr lang="en-GB" sz="1600" i="1" kern="0" dirty="0" smtClean="0">
                <a:solidFill>
                  <a:schemeClr val="bg1">
                    <a:lumMod val="75000"/>
                  </a:schemeClr>
                </a:solidFill>
                <a:latin typeface="Calibri"/>
                <a:ea typeface="Times New Roman"/>
              </a:rPr>
              <a:t>Note that further information and training sessions are planned for the ‘4</a:t>
            </a:r>
            <a:r>
              <a:rPr lang="en-GB" sz="1600" i="1" kern="0" baseline="30000" dirty="0" smtClean="0">
                <a:solidFill>
                  <a:schemeClr val="bg1">
                    <a:lumMod val="75000"/>
                  </a:schemeClr>
                </a:solidFill>
                <a:latin typeface="Calibri"/>
                <a:ea typeface="Times New Roman"/>
              </a:rPr>
              <a:t>th</a:t>
            </a:r>
            <a:r>
              <a:rPr lang="en-GB" sz="1600" i="1" kern="0" dirty="0" smtClean="0">
                <a:solidFill>
                  <a:schemeClr val="bg1">
                    <a:lumMod val="75000"/>
                  </a:schemeClr>
                </a:solidFill>
                <a:latin typeface="Calibri"/>
                <a:ea typeface="Times New Roman"/>
              </a:rPr>
              <a:t> Workshop on the use of GIS in meteorology’ to be hosted at ECMWF, Reading, UK in early March 2013 </a:t>
            </a:r>
          </a:p>
          <a:p>
            <a:pPr marL="342900" indent="-342900" fontAlgn="auto">
              <a:spcBef>
                <a:spcPts val="0"/>
              </a:spcBef>
              <a:spcAft>
                <a:spcPts val="1200"/>
              </a:spcAft>
              <a:buFont typeface="Arial" pitchFamily="34" charset="0"/>
              <a:buChar char="•"/>
              <a:defRPr/>
            </a:pPr>
            <a:r>
              <a:rPr lang="en-GB" sz="2000" kern="0" dirty="0" smtClean="0">
                <a:solidFill>
                  <a:schemeClr val="bg1">
                    <a:lumMod val="75000"/>
                  </a:schemeClr>
                </a:solidFill>
                <a:latin typeface="Calibri"/>
                <a:ea typeface="Times New Roman"/>
              </a:rPr>
              <a:t>[July 2013]</a:t>
            </a:r>
            <a:r>
              <a:rPr lang="en-GB" sz="2000" i="1" kern="0" dirty="0" smtClean="0">
                <a:solidFill>
                  <a:schemeClr val="bg1">
                    <a:lumMod val="75000"/>
                  </a:schemeClr>
                </a:solidFill>
                <a:latin typeface="Calibri"/>
                <a:ea typeface="Times New Roman"/>
              </a:rPr>
              <a:t> </a:t>
            </a:r>
            <a:r>
              <a:rPr lang="en-GB" sz="2000" i="1" kern="0" dirty="0" err="1" smtClean="0">
                <a:solidFill>
                  <a:schemeClr val="bg1">
                    <a:lumMod val="75000"/>
                  </a:schemeClr>
                </a:solidFill>
                <a:latin typeface="Calibri"/>
                <a:ea typeface="Times New Roman"/>
              </a:rPr>
              <a:t>AvXML</a:t>
            </a:r>
            <a:r>
              <a:rPr lang="en-GB" sz="2000" i="1" kern="0" dirty="0" smtClean="0">
                <a:solidFill>
                  <a:schemeClr val="bg1">
                    <a:lumMod val="75000"/>
                  </a:schemeClr>
                </a:solidFill>
                <a:latin typeface="Calibri"/>
                <a:ea typeface="Times New Roman"/>
              </a:rPr>
              <a:t> 1.0 published</a:t>
            </a:r>
            <a:endParaRPr lang="en-GB" sz="1600" i="1" kern="0" dirty="0" smtClean="0">
              <a:solidFill>
                <a:schemeClr val="bg1">
                  <a:lumMod val="75000"/>
                </a:schemeClr>
              </a:solidFill>
              <a:latin typeface="Calibri"/>
              <a:ea typeface="Times New Roman"/>
            </a:endParaRPr>
          </a:p>
        </p:txBody>
      </p:sp>
      <p:sp>
        <p:nvSpPr>
          <p:cNvPr id="3" name="Rectangle 2"/>
          <p:cNvSpPr/>
          <p:nvPr/>
        </p:nvSpPr>
        <p:spPr>
          <a:xfrm>
            <a:off x="5553891" y="1262946"/>
            <a:ext cx="4171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1044987" y="1262946"/>
            <a:ext cx="4171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3200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20988"/>
            <a:ext cx="9144000" cy="403701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821329"/>
            <a:ext cx="9144000" cy="4036671"/>
          </a:xfrm>
          <a:prstGeom prst="rect">
            <a:avLst/>
          </a:prstGeom>
          <a:gradFill>
            <a:gsLst>
              <a:gs pos="0">
                <a:srgbClr val="FFFFFF"/>
              </a:gs>
              <a:gs pos="74000">
                <a:srgbClr val="FFFFFF">
                  <a:alpha val="80000"/>
                </a:srgbClr>
              </a:gs>
              <a:gs pos="48000">
                <a:srgbClr val="FFFFFF"/>
              </a:gs>
              <a:gs pos="100000">
                <a:srgbClr val="FFFFFF">
                  <a:alpha val="0"/>
                </a:srgb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fld id="{C18BBA59-FB05-442B-AAC3-07FF3D65DBB1}" type="slidenum">
              <a:rPr lang="en-GB" smtClean="0"/>
              <a:t>57</a:t>
            </a:fld>
            <a:endParaRPr lang="en-GB"/>
          </a:p>
        </p:txBody>
      </p:sp>
      <p:sp>
        <p:nvSpPr>
          <p:cNvPr id="3" name="Rectangle 4"/>
          <p:cNvSpPr txBox="1">
            <a:spLocks noChangeArrowheads="1"/>
          </p:cNvSpPr>
          <p:nvPr/>
        </p:nvSpPr>
        <p:spPr bwMode="auto">
          <a:xfrm>
            <a:off x="261257" y="527148"/>
            <a:ext cx="8621486" cy="950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233363" marR="0" lvl="0" indent="-233363" eaLnBrk="0" fontAlgn="base" hangingPunct="0">
              <a:lnSpc>
                <a:spcPct val="100000"/>
              </a:lnSpc>
              <a:spcBef>
                <a:spcPct val="20000"/>
              </a:spcBef>
              <a:spcAft>
                <a:spcPct val="0"/>
              </a:spcAft>
              <a:buClr>
                <a:srgbClr val="092E5C"/>
              </a:buClr>
              <a:buSzTx/>
              <a:buFontTx/>
              <a:buNone/>
              <a:tabLst/>
              <a:defRPr kumimoji="0" sz="3200" b="0" i="0" u="none" strike="noStrike" kern="0" cap="none" spc="0" normalizeH="0" baseline="0">
                <a:ln>
                  <a:noFill/>
                </a:ln>
                <a:solidFill>
                  <a:srgbClr val="000000"/>
                </a:solidFill>
                <a:effectLst>
                  <a:outerShdw blurRad="38100" dist="38100" dir="2700000" algn="tl">
                    <a:srgbClr val="C0C0C0"/>
                  </a:outerShdw>
                </a:effectLst>
                <a:uLnTx/>
                <a:uFillTx/>
                <a:latin typeface="Arial" pitchFamily="34" charset="0"/>
                <a:ea typeface="ＭＳ Ｐゴシック" pitchFamily="-65" charset="-128"/>
                <a:cs typeface="ＭＳ Ｐゴシック" pitchFamily="-65" charset="-128"/>
              </a:defRPr>
            </a:lvl1pPr>
            <a:lvl2pPr algn="ctr"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ea typeface="ＭＳ Ｐゴシック" pitchFamily="-65" charset="-128"/>
                <a:cs typeface="ＭＳ Ｐゴシック" pitchFamily="-65" charset="-128"/>
              </a:defRPr>
            </a:lvl2pPr>
            <a:lvl3pPr algn="ctr"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ea typeface="ＭＳ Ｐゴシック" pitchFamily="-65" charset="-128"/>
                <a:cs typeface="ＭＳ Ｐゴシック" pitchFamily="-65" charset="-128"/>
              </a:defRPr>
            </a:lvl3pPr>
            <a:lvl4pPr algn="ctr"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ea typeface="ＭＳ Ｐゴシック" pitchFamily="-65" charset="-128"/>
                <a:cs typeface="ＭＳ Ｐゴシック" pitchFamily="-65" charset="-128"/>
              </a:defRPr>
            </a:lvl4pPr>
            <a:lvl5pPr algn="ctr"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ea typeface="ＭＳ Ｐゴシック" pitchFamily="-65" charset="-128"/>
                <a:cs typeface="ＭＳ Ｐゴシック" pitchFamily="-65" charset="-128"/>
              </a:defRPr>
            </a:lvl5pPr>
            <a:lvl6pPr marL="457200" algn="ctr"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6pPr>
            <a:lvl7pPr marL="914400" algn="ctr"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7pPr>
            <a:lvl8pPr marL="1371600" algn="ctr"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8pPr>
            <a:lvl9pPr marL="1828800" algn="ctr"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9pPr>
          </a:lstStyle>
          <a:p>
            <a:pPr algn="ctr"/>
            <a:r>
              <a:rPr lang="en-GB" i="1" dirty="0" smtClean="0">
                <a:effectLst/>
              </a:rPr>
              <a:t>Any questions?</a:t>
            </a:r>
          </a:p>
          <a:p>
            <a:pPr algn="ctr"/>
            <a:endParaRPr lang="en-GB" sz="2800" i="1" dirty="0" smtClean="0">
              <a:effectLst/>
            </a:endParaRPr>
          </a:p>
          <a:p>
            <a:pPr marL="233363" lvl="1" indent="-233363">
              <a:spcBef>
                <a:spcPct val="20000"/>
              </a:spcBef>
              <a:buClr>
                <a:srgbClr val="092E5C"/>
              </a:buClr>
            </a:pPr>
            <a:r>
              <a:rPr lang="en-GB" sz="2800" i="1" dirty="0" err="1" smtClean="0">
                <a:effectLst/>
              </a:rPr>
              <a:t>AvXML</a:t>
            </a:r>
            <a:r>
              <a:rPr lang="en-GB" sz="2800" i="1" dirty="0" smtClean="0">
                <a:effectLst/>
              </a:rPr>
              <a:t> 1.0RC1 release page:</a:t>
            </a:r>
          </a:p>
          <a:p>
            <a:pPr marL="233363" lvl="1" indent="-233363">
              <a:spcBef>
                <a:spcPct val="20000"/>
              </a:spcBef>
              <a:buClr>
                <a:srgbClr val="092E5C"/>
              </a:buClr>
            </a:pPr>
            <a:r>
              <a:rPr lang="en-GB" sz="2000" i="1" kern="0" dirty="0">
                <a:solidFill>
                  <a:srgbClr val="595959"/>
                </a:solidFill>
                <a:latin typeface="Calibri"/>
                <a:ea typeface="Times New Roman"/>
                <a:hlinkClick r:id="rId4"/>
              </a:rPr>
              <a:t>http://www.wmo.int/pages/prog/www/WIS/wiswiki/tiki-index.php?page=METCE-1.0RC1</a:t>
            </a:r>
            <a:r>
              <a:rPr lang="en-GB" sz="2000" i="1" kern="0" dirty="0">
                <a:solidFill>
                  <a:srgbClr val="595959"/>
                </a:solidFill>
                <a:latin typeface="Calibri"/>
                <a:ea typeface="Times New Roman"/>
              </a:rPr>
              <a:t> </a:t>
            </a:r>
          </a:p>
          <a:p>
            <a:pPr marL="233363" lvl="1" indent="-233363">
              <a:spcBef>
                <a:spcPct val="20000"/>
              </a:spcBef>
              <a:buClr>
                <a:srgbClr val="092E5C"/>
              </a:buClr>
            </a:pPr>
            <a:endParaRPr lang="en-GB" sz="2800" i="1" dirty="0" smtClean="0">
              <a:effectLst/>
            </a:endParaRPr>
          </a:p>
          <a:p>
            <a:pPr marL="233363" lvl="1" indent="-233363">
              <a:spcBef>
                <a:spcPct val="20000"/>
              </a:spcBef>
              <a:buClr>
                <a:srgbClr val="092E5C"/>
              </a:buClr>
            </a:pPr>
            <a:r>
              <a:rPr lang="en-GB" sz="2800" i="1" dirty="0" smtClean="0">
                <a:effectLst/>
              </a:rPr>
              <a:t>Please provide your </a:t>
            </a:r>
            <a:r>
              <a:rPr lang="en-GB" sz="2800" i="1" dirty="0" err="1" smtClean="0">
                <a:effectLst/>
              </a:rPr>
              <a:t>AvXML</a:t>
            </a:r>
            <a:r>
              <a:rPr lang="en-GB" sz="2800" i="1" dirty="0" smtClean="0">
                <a:effectLst/>
              </a:rPr>
              <a:t> 1.0RC1 feedback and comments to the </a:t>
            </a:r>
            <a:r>
              <a:rPr lang="en-GB" sz="2000" i="1" kern="0" dirty="0">
                <a:solidFill>
                  <a:srgbClr val="595959"/>
                </a:solidFill>
                <a:latin typeface="Calibri"/>
                <a:ea typeface="Times New Roman"/>
                <a:hlinkClick r:id="rId5"/>
              </a:rPr>
              <a:t>CBS-TT-</a:t>
            </a:r>
            <a:r>
              <a:rPr lang="en-GB" sz="2000" i="1" kern="0" dirty="0" err="1">
                <a:solidFill>
                  <a:srgbClr val="595959"/>
                </a:solidFill>
                <a:latin typeface="Calibri"/>
                <a:ea typeface="Times New Roman"/>
                <a:hlinkClick r:id="rId5"/>
              </a:rPr>
              <a:t>AvXML</a:t>
            </a:r>
            <a:r>
              <a:rPr lang="en-GB" sz="2000" i="1" kern="0" dirty="0">
                <a:solidFill>
                  <a:srgbClr val="595959"/>
                </a:solidFill>
                <a:latin typeface="Calibri"/>
                <a:ea typeface="Times New Roman"/>
                <a:hlinkClick r:id="rId5"/>
              </a:rPr>
              <a:t> Google Group</a:t>
            </a:r>
            <a:endParaRPr lang="en-GB" sz="2000" i="1" kern="0" dirty="0">
              <a:solidFill>
                <a:srgbClr val="595959"/>
              </a:solidFill>
              <a:latin typeface="Calibri"/>
              <a:ea typeface="Times New Roman"/>
            </a:endParaRPr>
          </a:p>
          <a:p>
            <a:pPr algn="ctr"/>
            <a:endParaRPr lang="en-GB" sz="1000" dirty="0" smtClean="0">
              <a:solidFill>
                <a:srgbClr val="595959"/>
              </a:solidFill>
              <a:effectLst/>
              <a:latin typeface="Calibri"/>
              <a:ea typeface="Times New Roman"/>
            </a:endParaRPr>
          </a:p>
          <a:p>
            <a:pPr algn="ctr"/>
            <a:r>
              <a:rPr lang="en-GB" sz="2000" dirty="0" smtClean="0">
                <a:solidFill>
                  <a:srgbClr val="595959"/>
                </a:solidFill>
                <a:effectLst/>
                <a:latin typeface="Calibri"/>
                <a:ea typeface="Times New Roman"/>
              </a:rPr>
              <a:t>co</a:t>
            </a:r>
            <a:r>
              <a:rPr lang="en-GB" sz="1800" dirty="0" smtClean="0">
                <a:solidFill>
                  <a:srgbClr val="595959"/>
                </a:solidFill>
                <a:effectLst/>
                <a:latin typeface="Calibri"/>
                <a:ea typeface="Times New Roman"/>
              </a:rPr>
              <a:t>mments </a:t>
            </a:r>
            <a:r>
              <a:rPr lang="en-GB" sz="1800" dirty="0">
                <a:solidFill>
                  <a:srgbClr val="595959"/>
                </a:solidFill>
                <a:effectLst/>
                <a:latin typeface="Calibri"/>
                <a:ea typeface="Times New Roman"/>
              </a:rPr>
              <a:t>on </a:t>
            </a:r>
            <a:r>
              <a:rPr lang="en-GB" sz="1800" dirty="0" err="1">
                <a:solidFill>
                  <a:srgbClr val="595959"/>
                </a:solidFill>
                <a:effectLst/>
                <a:latin typeface="Calibri"/>
                <a:ea typeface="Times New Roman"/>
              </a:rPr>
              <a:t>AvXML</a:t>
            </a:r>
            <a:r>
              <a:rPr lang="en-GB" sz="1800" dirty="0">
                <a:solidFill>
                  <a:srgbClr val="595959"/>
                </a:solidFill>
                <a:effectLst/>
                <a:latin typeface="Calibri"/>
                <a:ea typeface="Times New Roman"/>
              </a:rPr>
              <a:t> 1.0RC1 should be submitted to the Google group using a subject line beginning with the text “[1.0RC1-feedback</a:t>
            </a:r>
            <a:r>
              <a:rPr lang="en-GB" sz="1800" dirty="0" smtClean="0">
                <a:solidFill>
                  <a:srgbClr val="595959"/>
                </a:solidFill>
                <a:effectLst/>
                <a:latin typeface="Calibri"/>
                <a:ea typeface="Times New Roman"/>
              </a:rPr>
              <a:t>]”</a:t>
            </a:r>
          </a:p>
          <a:p>
            <a:pPr algn="ctr"/>
            <a:endParaRPr lang="en-GB" sz="2800" dirty="0" smtClean="0">
              <a:effectLst/>
            </a:endParaRPr>
          </a:p>
          <a:p>
            <a:pPr algn="ctr"/>
            <a:endParaRPr lang="en-GB" sz="2800" dirty="0">
              <a:effectLst/>
            </a:endParaRPr>
          </a:p>
        </p:txBody>
      </p:sp>
    </p:spTree>
    <p:extLst>
      <p:ext uri="{BB962C8B-B14F-4D97-AF65-F5344CB8AC3E}">
        <p14:creationId xmlns:p14="http://schemas.microsoft.com/office/powerpoint/2010/main" val="22762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4400" dirty="0"/>
              <a:t>Thank you</a:t>
            </a:r>
          </a:p>
        </p:txBody>
      </p:sp>
      <p:sp>
        <p:nvSpPr>
          <p:cNvPr id="7475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B868A29-F014-4EFB-9ECD-35BA2255C844}" type="slidenum">
              <a:rPr lang="en-GB" smtClean="0">
                <a:solidFill>
                  <a:srgbClr val="000000"/>
                </a:solidFill>
                <a:latin typeface="Arial" pitchFamily="34" charset="0"/>
              </a:rPr>
              <a:pPr fontAlgn="base">
                <a:spcBef>
                  <a:spcPct val="0"/>
                </a:spcBef>
                <a:spcAft>
                  <a:spcPct val="0"/>
                </a:spcAft>
              </a:pPr>
              <a:t>58</a:t>
            </a:fld>
            <a:endParaRPr lang="en-GB" smtClean="0">
              <a:solidFill>
                <a:srgbClr val="00000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527858" cy="157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 name="Rectangle 1"/>
          <p:cNvSpPr>
            <a:spLocks noChangeArrowheads="1"/>
          </p:cNvSpPr>
          <p:nvPr/>
        </p:nvSpPr>
        <p:spPr bwMode="auto">
          <a:xfrm>
            <a:off x="0" y="-186899"/>
            <a:ext cx="24144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Tahoma" pitchFamily="34" charset="0"/>
                <a:cs typeface="Tahoma" pitchFamily="34" charset="0"/>
              </a:rPr>
              <a:t/>
            </a:r>
            <a:br>
              <a:rPr kumimoji="0" lang="en-US" sz="1200" b="1" i="0" u="sng" strike="noStrike" cap="none" normalizeH="0" baseline="0" dirty="0" smtClean="0">
                <a:ln>
                  <a:noFill/>
                </a:ln>
                <a:solidFill>
                  <a:srgbClr val="000000"/>
                </a:solidFill>
                <a:effectLst/>
                <a:latin typeface="Tahoma" pitchFamily="34" charset="0"/>
                <a:cs typeface="Tahoma" pitchFamily="34" charset="0"/>
              </a:rPr>
            </a:br>
            <a:r>
              <a:rPr kumimoji="0" lang="en-US" sz="1200" b="1" i="0" u="sng" strike="noStrike" cap="none" normalizeH="0" baseline="0" dirty="0" smtClean="0">
                <a:ln>
                  <a:noFill/>
                </a:ln>
                <a:solidFill>
                  <a:srgbClr val="000000"/>
                </a:solidFill>
                <a:effectLst/>
                <a:latin typeface="Tahoma" pitchFamily="34" charset="0"/>
                <a:cs typeface="Tahoma" pitchFamily="34" charset="0"/>
              </a:rPr>
              <a:t>READ request for '0-20-086':</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cs typeface="Tahoma" pitchFamily="34" charset="0"/>
              </a:rPr>
              <a:t/>
            </a:r>
            <a:br>
              <a:rPr kumimoji="0" lang="en-US" sz="1200" b="0" i="0" u="none" strike="noStrike" cap="none" normalizeH="0" baseline="0" dirty="0" smtClean="0">
                <a:ln>
                  <a:noFill/>
                </a:ln>
                <a:solidFill>
                  <a:srgbClr val="000000"/>
                </a:solidFill>
                <a:effectLst/>
                <a:latin typeface="Tahoma" pitchFamily="34" charset="0"/>
                <a:cs typeface="Tahoma" pitchFamily="34" charset="0"/>
              </a:rPr>
            </a:br>
            <a:endParaRPr kumimoji="0" lang="en-US" sz="1200" b="0" i="0" u="none" strike="noStrike" cap="none" normalizeH="0" baseline="0" dirty="0" smtClean="0">
              <a:ln>
                <a:noFill/>
              </a:ln>
              <a:solidFill>
                <a:schemeClr val="tx1"/>
              </a:solidFill>
              <a:effectLst/>
              <a:latin typeface="Arial" pitchFamily="34" charset="0"/>
            </a:endParaRPr>
          </a:p>
        </p:txBody>
      </p:sp>
      <p:sp>
        <p:nvSpPr>
          <p:cNvPr id="6" name="Rectangle 3"/>
          <p:cNvSpPr>
            <a:spLocks noChangeArrowheads="1"/>
          </p:cNvSpPr>
          <p:nvPr/>
        </p:nvSpPr>
        <p:spPr bwMode="auto">
          <a:xfrm>
            <a:off x="0" y="360799"/>
            <a:ext cx="42755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GET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/0-20-086 HTTP/1.1</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Host: data.wmo.int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Accept: application/</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ld+json,application</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json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Accept-Language: en-</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gb</a:t>
            </a:r>
            <a:endParaRPr kumimoji="0" lang="en-US" sz="1200" b="0" i="0" u="none" strike="noStrike" cap="none" normalizeH="0" baseline="0" dirty="0" smtClean="0">
              <a:ln>
                <a:noFill/>
              </a:ln>
              <a:solidFill>
                <a:schemeClr val="tx1"/>
              </a:solidFill>
              <a:effectLst/>
              <a:latin typeface="Arial" pitchFamily="34" charset="0"/>
            </a:endParaRPr>
          </a:p>
        </p:txBody>
      </p:sp>
      <p:sp>
        <p:nvSpPr>
          <p:cNvPr id="8" name="Rectangle 5"/>
          <p:cNvSpPr>
            <a:spLocks noChangeArrowheads="1"/>
          </p:cNvSpPr>
          <p:nvPr/>
        </p:nvSpPr>
        <p:spPr bwMode="auto">
          <a:xfrm>
            <a:off x="-13311" y="1188961"/>
            <a:ext cx="9761005" cy="2742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HTTP/1.1 200 OK</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Date: Sat, 24-Nov-2012 21:18:41 GMT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Last-Modified: Sat, 24-Nov-2012 20:47:03 GMT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Content-type: application/</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ld+json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r>
            <a:br>
              <a:rPr kumimoji="0" lang="en-US" sz="1200" b="0" i="0" u="none" strike="noStrike" cap="none" normalizeH="0" baseline="0" dirty="0" smtClean="0">
                <a:ln>
                  <a:noFill/>
                </a:ln>
                <a:solidFill>
                  <a:srgbClr val="000000"/>
                </a:solidFill>
                <a:effectLst/>
                <a:latin typeface="Courier New" pitchFamily="49" charset="0"/>
                <a:cs typeface="Courier New" pitchFamily="49" charset="0"/>
              </a:rPr>
            </a:b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"@context":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reg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2"/>
              </a:rPr>
              <a:t>http://purl.org/linked-data/registry#</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rdfs</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3"/>
              </a:rPr>
              <a:t>http://www.w3.org/2000/01/rdf-schema#</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"owl":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4"/>
              </a:rPr>
              <a:t>http://www.w3.org/2002/07/owl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dct</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5"/>
              </a:rPr>
              <a:t>http://purl.org/dc/terms/</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6"/>
              </a:rPr>
              <a:t>http://www.w3.org/2004/02/skos/core#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"@graph":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reg:Register</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skos:ConceptScheme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rdfs:label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"Runway deposits (Scheme)",</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dct:description</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"BUFR Code-table 0-20-086: Runway deposits.",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reg:inverseMembershipPredicate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reg:containedItemClass</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reg:owner</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9"/>
              </a:rPr>
              <a:t>http://www.wmo.int/foo/agent/data-representation-metadata-and-monitoring#id</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reg:manager</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0"/>
              </a:rPr>
              <a:t>http://www.wmo.int/foo/agent/ashimazaki.#id</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owl:versionInfo</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"1"</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1"/>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1"/>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1"/>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1"/>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1"/>
              </a:rPr>
              <a:t>/0-20-086/0</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"Clear and dry",</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2"/>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2"/>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2"/>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2"/>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2"/>
              </a:rPr>
              <a:t>/0-20-086/1</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"Damp",</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3"/>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3"/>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3"/>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3"/>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3"/>
              </a:rPr>
              <a:t>/0-20-086/2</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"Wet with water patches",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4"/>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4"/>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4"/>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4"/>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4"/>
              </a:rPr>
              <a:t>/0-20-086/3</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"Rime and frost covered (depth normally less than 1 mm)",</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5"/>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5"/>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5"/>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5"/>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5"/>
              </a:rPr>
              <a:t>/0-20-086/4</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"Dry snow",</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6"/>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6"/>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6"/>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6"/>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6"/>
              </a:rPr>
              <a:t>/0-20-086/5</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"Wet snow",</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7"/>
              </a:rPr>
              <a:t>/0-20-086/6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"Slush",</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8"/>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8"/>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8"/>
              </a:rPr>
              <a:t>/0-20-086/7</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"Ice",</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9"/>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9"/>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9"/>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9"/>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9"/>
              </a:rPr>
              <a:t>/0-20-086/8</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"Compact or rolled snow",</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20"/>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20"/>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20"/>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20"/>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20"/>
              </a:rPr>
              <a:t>/0-20-086/9</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"Frozen ruts or ridges",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"@id":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21"/>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21"/>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21"/>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21"/>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21"/>
              </a:rPr>
              <a:t>/0-20-086/15</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"@type":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8"/>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/bufr4/b/20/086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skos:prefLabel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"@value": "Missing or not reported (e.g. due to runway clearance in progress)",</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"@language": "en"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skos:topConceptOf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skos:inScheme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/bufr4/</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7"/>
              </a:rPr>
              <a:t>codeflag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/0-20-086</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cs typeface="Tahoma" pitchFamily="34" charset="0"/>
              </a:rPr>
              <a:t/>
            </a:r>
            <a:br>
              <a:rPr kumimoji="0" lang="en-US" sz="1200" b="0" i="0" u="none" strike="noStrike" cap="none" normalizeH="0" baseline="0" dirty="0" smtClean="0">
                <a:ln>
                  <a:noFill/>
                </a:ln>
                <a:solidFill>
                  <a:srgbClr val="000000"/>
                </a:solidFill>
                <a:effectLst/>
                <a:latin typeface="Tahoma" pitchFamily="34" charset="0"/>
                <a:cs typeface="Tahoma" pitchFamily="34" charset="0"/>
              </a:rPr>
            </a:br>
            <a:endParaRPr kumimoji="0" lang="en-US" sz="1200" b="0" i="0" u="none" strike="noStrike" cap="none" normalizeH="0" baseline="0" dirty="0" smtClean="0">
              <a:ln>
                <a:noFill/>
              </a:ln>
              <a:solidFill>
                <a:schemeClr val="tx1"/>
              </a:solidFill>
              <a:effectLst/>
              <a:latin typeface="Arial" pitchFamily="34" charset="0"/>
            </a:endParaRPr>
          </a:p>
        </p:txBody>
      </p:sp>
      <p:cxnSp>
        <p:nvCxnSpPr>
          <p:cNvPr id="14" name="Straight Connector 13"/>
          <p:cNvCxnSpPr/>
          <p:nvPr/>
        </p:nvCxnSpPr>
        <p:spPr>
          <a:xfrm flipH="1">
            <a:off x="0" y="289375"/>
            <a:ext cx="9144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25" y="1253403"/>
            <a:ext cx="9144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2189974"/>
            <a:ext cx="9144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Picture 17">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98972" y="0"/>
            <a:ext cx="1045028" cy="1045028"/>
          </a:xfrm>
          <a:prstGeom prst="rect">
            <a:avLst/>
          </a:prstGeom>
        </p:spPr>
      </p:pic>
    </p:spTree>
    <p:extLst>
      <p:ext uri="{BB962C8B-B14F-4D97-AF65-F5344CB8AC3E}">
        <p14:creationId xmlns:p14="http://schemas.microsoft.com/office/powerpoint/2010/main" val="14127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CC9B7A4-71B1-4A39-AFAE-EE49926846E8}" type="slidenum">
              <a:rPr lang="en-GB"/>
              <a:pPr>
                <a:defRPr/>
              </a:pPr>
              <a:t>6</a:t>
            </a:fld>
            <a:endParaRPr lang="en-GB"/>
          </a:p>
        </p:txBody>
      </p:sp>
      <p:sp>
        <p:nvSpPr>
          <p:cNvPr id="3174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800" dirty="0" err="1" smtClean="0">
                <a:solidFill>
                  <a:srgbClr val="000000"/>
                </a:solidFill>
                <a:latin typeface="Arial" pitchFamily="34" charset="0"/>
                <a:ea typeface="ＭＳ Ｐゴシック" pitchFamily="34" charset="-128"/>
              </a:rPr>
              <a:t>AvXML</a:t>
            </a:r>
            <a:r>
              <a:rPr lang="en-GB" sz="2800" dirty="0" smtClean="0">
                <a:solidFill>
                  <a:srgbClr val="000000"/>
                </a:solidFill>
                <a:latin typeface="Arial" pitchFamily="34" charset="0"/>
                <a:ea typeface="ＭＳ Ｐゴシック" pitchFamily="34" charset="-128"/>
              </a:rPr>
              <a:t> 1.0 standard development schedule</a:t>
            </a:r>
            <a:endParaRPr lang="en-GB" sz="2400" dirty="0">
              <a:solidFill>
                <a:srgbClr val="000000"/>
              </a:solidFill>
              <a:latin typeface="Arial" pitchFamily="34" charset="0"/>
              <a:ea typeface="ＭＳ Ｐゴシック" pitchFamily="34" charset="-128"/>
            </a:endParaRPr>
          </a:p>
        </p:txBody>
      </p:sp>
      <p:sp>
        <p:nvSpPr>
          <p:cNvPr id="5" name="Rectangle 4"/>
          <p:cNvSpPr/>
          <p:nvPr/>
        </p:nvSpPr>
        <p:spPr>
          <a:xfrm>
            <a:off x="1462088" y="1500188"/>
            <a:ext cx="7488237" cy="3139321"/>
          </a:xfrm>
          <a:prstGeom prst="rect">
            <a:avLst/>
          </a:prstGeom>
          <a:ln>
            <a:noFill/>
          </a:ln>
        </p:spPr>
        <p:txBody>
          <a:bodyPr>
            <a:spAutoFit/>
          </a:bodyPr>
          <a:lstStyle/>
          <a:p>
            <a:pPr marL="342900" indent="-342900" fontAlgn="auto">
              <a:spcBef>
                <a:spcPts val="0"/>
              </a:spcBef>
              <a:spcAft>
                <a:spcPts val="1200"/>
              </a:spcAft>
              <a:buFont typeface="Arial" pitchFamily="34" charset="0"/>
              <a:buChar char="•"/>
              <a:defRPr/>
            </a:pPr>
            <a:r>
              <a:rPr lang="en-GB" sz="2000" kern="0" dirty="0" smtClean="0">
                <a:solidFill>
                  <a:srgbClr val="595959"/>
                </a:solidFill>
                <a:latin typeface="+mn-lt"/>
                <a:ea typeface="Times New Roman"/>
                <a:cs typeface="+mn-cs"/>
              </a:rPr>
              <a:t>[1</a:t>
            </a:r>
            <a:r>
              <a:rPr lang="en-GB" sz="2000" kern="0" baseline="30000" dirty="0" smtClean="0">
                <a:solidFill>
                  <a:srgbClr val="595959"/>
                </a:solidFill>
                <a:latin typeface="+mn-lt"/>
                <a:ea typeface="Times New Roman"/>
                <a:cs typeface="+mn-cs"/>
              </a:rPr>
              <a:t>st</a:t>
            </a:r>
            <a:r>
              <a:rPr lang="en-GB" sz="2000" kern="0" dirty="0" smtClean="0">
                <a:solidFill>
                  <a:srgbClr val="595959"/>
                </a:solidFill>
                <a:latin typeface="+mn-lt"/>
                <a:ea typeface="Times New Roman"/>
                <a:cs typeface="+mn-cs"/>
              </a:rPr>
              <a:t> Feb 2013]</a:t>
            </a:r>
            <a:r>
              <a:rPr lang="en-GB" sz="2000" i="1" kern="0" dirty="0" smtClean="0">
                <a:solidFill>
                  <a:srgbClr val="595959"/>
                </a:solidFill>
                <a:latin typeface="+mn-lt"/>
                <a:ea typeface="Times New Roman"/>
                <a:cs typeface="+mn-cs"/>
              </a:rPr>
              <a:t> 1.0RC1 review closes</a:t>
            </a:r>
          </a:p>
          <a:p>
            <a:pPr marL="342900" indent="-342900" fontAlgn="auto">
              <a:spcBef>
                <a:spcPts val="0"/>
              </a:spcBef>
              <a:spcAft>
                <a:spcPts val="1200"/>
              </a:spcAft>
              <a:buFont typeface="Arial" pitchFamily="34" charset="0"/>
              <a:buChar char="•"/>
              <a:defRPr/>
            </a:pPr>
            <a:r>
              <a:rPr lang="en-GB" sz="2000" kern="0" dirty="0" smtClean="0">
                <a:solidFill>
                  <a:srgbClr val="595959"/>
                </a:solidFill>
                <a:latin typeface="+mn-lt"/>
                <a:ea typeface="Times New Roman"/>
                <a:cs typeface="+mn-cs"/>
              </a:rPr>
              <a:t>[1-8 Feb 2013]</a:t>
            </a:r>
            <a:r>
              <a:rPr lang="en-GB" sz="2000" i="1" kern="0" dirty="0" smtClean="0">
                <a:solidFill>
                  <a:srgbClr val="595959"/>
                </a:solidFill>
                <a:latin typeface="+mn-lt"/>
                <a:ea typeface="Times New Roman"/>
                <a:cs typeface="+mn-cs"/>
              </a:rPr>
              <a:t> 1.0RC1 feedback clarification</a:t>
            </a:r>
          </a:p>
          <a:p>
            <a:pPr marL="342900" indent="-342900" fontAlgn="auto">
              <a:spcBef>
                <a:spcPts val="0"/>
              </a:spcBef>
              <a:spcAft>
                <a:spcPts val="1200"/>
              </a:spcAft>
              <a:buFont typeface="Arial" pitchFamily="34" charset="0"/>
              <a:buChar char="•"/>
              <a:defRPr/>
            </a:pPr>
            <a:r>
              <a:rPr lang="en-GB" sz="2000" kern="0" dirty="0" smtClean="0">
                <a:solidFill>
                  <a:srgbClr val="595959"/>
                </a:solidFill>
                <a:latin typeface="+mn-lt"/>
                <a:ea typeface="Times New Roman"/>
                <a:cs typeface="+mn-cs"/>
              </a:rPr>
              <a:t>[Feb-Mar 2013]</a:t>
            </a:r>
            <a:r>
              <a:rPr lang="en-GB" sz="2000" i="1" kern="0" dirty="0" smtClean="0">
                <a:solidFill>
                  <a:srgbClr val="595959"/>
                </a:solidFill>
                <a:latin typeface="+mn-lt"/>
                <a:ea typeface="Times New Roman"/>
                <a:cs typeface="+mn-cs"/>
              </a:rPr>
              <a:t> Amendments incorporated for 1.0RC2</a:t>
            </a:r>
          </a:p>
          <a:p>
            <a:pPr marL="342900" indent="-342900" fontAlgn="auto">
              <a:spcBef>
                <a:spcPts val="0"/>
              </a:spcBef>
              <a:spcAft>
                <a:spcPts val="1200"/>
              </a:spcAft>
              <a:buFont typeface="Arial" pitchFamily="34" charset="0"/>
              <a:buChar char="•"/>
              <a:defRPr/>
            </a:pPr>
            <a:r>
              <a:rPr lang="en-GB" sz="2000" kern="0" dirty="0" smtClean="0">
                <a:solidFill>
                  <a:srgbClr val="595959"/>
                </a:solidFill>
                <a:latin typeface="+mn-lt"/>
                <a:ea typeface="Times New Roman"/>
                <a:cs typeface="+mn-cs"/>
              </a:rPr>
              <a:t>[Mar 2013]</a:t>
            </a:r>
            <a:r>
              <a:rPr lang="en-GB" sz="2000" i="1" kern="0" dirty="0" smtClean="0">
                <a:solidFill>
                  <a:srgbClr val="595959"/>
                </a:solidFill>
                <a:latin typeface="+mn-lt"/>
                <a:ea typeface="Times New Roman"/>
                <a:cs typeface="+mn-cs"/>
              </a:rPr>
              <a:t> 1.0RC2 published for review</a:t>
            </a:r>
          </a:p>
          <a:p>
            <a:pPr lvl="1" fontAlgn="auto">
              <a:spcBef>
                <a:spcPts val="0"/>
              </a:spcBef>
              <a:spcAft>
                <a:spcPts val="1200"/>
              </a:spcAft>
              <a:defRPr/>
            </a:pPr>
            <a:r>
              <a:rPr lang="en-GB" sz="1600" i="1" kern="0" dirty="0" smtClean="0">
                <a:solidFill>
                  <a:srgbClr val="595959"/>
                </a:solidFill>
                <a:latin typeface="+mn-lt"/>
                <a:ea typeface="Times New Roman"/>
                <a:cs typeface="+mn-cs"/>
              </a:rPr>
              <a:t>Note that further information and training sessions are planned for the ‘4</a:t>
            </a:r>
            <a:r>
              <a:rPr lang="en-GB" sz="1600" i="1" kern="0" baseline="30000" dirty="0" smtClean="0">
                <a:solidFill>
                  <a:srgbClr val="595959"/>
                </a:solidFill>
                <a:latin typeface="+mn-lt"/>
                <a:ea typeface="Times New Roman"/>
                <a:cs typeface="+mn-cs"/>
              </a:rPr>
              <a:t>th</a:t>
            </a:r>
            <a:r>
              <a:rPr lang="en-GB" sz="1600" i="1" kern="0" dirty="0" smtClean="0">
                <a:solidFill>
                  <a:srgbClr val="595959"/>
                </a:solidFill>
                <a:latin typeface="+mn-lt"/>
                <a:ea typeface="Times New Roman"/>
                <a:cs typeface="+mn-cs"/>
              </a:rPr>
              <a:t> Workshop on the use of GIS in meteorology’ to be hosted at ECMWF, Reading, UK in early March 2013 </a:t>
            </a:r>
          </a:p>
          <a:p>
            <a:pPr marL="342900" indent="-342900" fontAlgn="auto">
              <a:spcBef>
                <a:spcPts val="0"/>
              </a:spcBef>
              <a:spcAft>
                <a:spcPts val="1200"/>
              </a:spcAft>
              <a:buFont typeface="Arial" pitchFamily="34" charset="0"/>
              <a:buChar char="•"/>
              <a:defRPr/>
            </a:pPr>
            <a:r>
              <a:rPr lang="en-GB" sz="2000" kern="0" dirty="0" smtClean="0">
                <a:solidFill>
                  <a:srgbClr val="595959"/>
                </a:solidFill>
                <a:latin typeface="+mn-lt"/>
                <a:ea typeface="Times New Roman"/>
                <a:cs typeface="+mn-cs"/>
              </a:rPr>
              <a:t>[July 2013]</a:t>
            </a:r>
            <a:r>
              <a:rPr lang="en-GB" sz="2000" i="1" kern="0" dirty="0" smtClean="0">
                <a:solidFill>
                  <a:srgbClr val="595959"/>
                </a:solidFill>
                <a:latin typeface="+mn-lt"/>
                <a:ea typeface="Times New Roman"/>
                <a:cs typeface="+mn-cs"/>
              </a:rPr>
              <a:t> </a:t>
            </a:r>
            <a:r>
              <a:rPr lang="en-GB" sz="2000" i="1" kern="0" dirty="0" err="1" smtClean="0">
                <a:solidFill>
                  <a:srgbClr val="595959"/>
                </a:solidFill>
                <a:latin typeface="+mn-lt"/>
                <a:ea typeface="Times New Roman"/>
                <a:cs typeface="+mn-cs"/>
              </a:rPr>
              <a:t>AvXML</a:t>
            </a:r>
            <a:r>
              <a:rPr lang="en-GB" sz="2000" i="1" kern="0" dirty="0" smtClean="0">
                <a:solidFill>
                  <a:srgbClr val="595959"/>
                </a:solidFill>
                <a:latin typeface="+mn-lt"/>
                <a:ea typeface="Times New Roman"/>
                <a:cs typeface="+mn-cs"/>
              </a:rPr>
              <a:t> 1.0 published</a:t>
            </a:r>
            <a:endParaRPr lang="en-GB" sz="1600" i="1" kern="0" dirty="0" smtClean="0">
              <a:solidFill>
                <a:srgbClr val="595959"/>
              </a:solidFill>
              <a:latin typeface="+mn-lt"/>
              <a:ea typeface="Times New Roman"/>
              <a:cs typeface="+mn-cs"/>
            </a:endParaRPr>
          </a:p>
        </p:txBody>
      </p:sp>
    </p:spTree>
    <p:extLst>
      <p:ext uri="{BB962C8B-B14F-4D97-AF65-F5344CB8AC3E}">
        <p14:creationId xmlns:p14="http://schemas.microsoft.com/office/powerpoint/2010/main" val="4175233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527858" cy="157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4" name="Straight Connector 13"/>
          <p:cNvCxnSpPr/>
          <p:nvPr/>
        </p:nvCxnSpPr>
        <p:spPr>
          <a:xfrm flipH="1">
            <a:off x="0" y="289375"/>
            <a:ext cx="9144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25" y="1253403"/>
            <a:ext cx="9144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2189974"/>
            <a:ext cx="9144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Picture 1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972" y="0"/>
            <a:ext cx="1045028" cy="1045028"/>
          </a:xfrm>
          <a:prstGeom prst="rect">
            <a:avLst/>
          </a:prstGeom>
        </p:spPr>
      </p:pic>
      <p:sp>
        <p:nvSpPr>
          <p:cNvPr id="2" name="Rectangle 1"/>
          <p:cNvSpPr>
            <a:spLocks noChangeArrowheads="1"/>
          </p:cNvSpPr>
          <p:nvPr/>
        </p:nvSpPr>
        <p:spPr bwMode="auto">
          <a:xfrm>
            <a:off x="0" y="11076"/>
            <a:ext cx="36118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Tahoma" pitchFamily="34" charset="0"/>
                <a:cs typeface="Tahoma" pitchFamily="34" charset="0"/>
              </a:rPr>
              <a:t>READ request for item #6 within '0-20-086':</a:t>
            </a:r>
            <a:endParaRPr kumimoji="0" lang="en-US" sz="1200" b="0" i="0" u="none" strike="noStrike" cap="none" normalizeH="0" baseline="0" dirty="0" smtClean="0">
              <a:ln>
                <a:noFill/>
              </a:ln>
              <a:solidFill>
                <a:schemeClr val="tx1"/>
              </a:solidFill>
              <a:effectLst/>
              <a:latin typeface="Arial" pitchFamily="34" charset="0"/>
            </a:endParaRPr>
          </a:p>
        </p:txBody>
      </p:sp>
      <p:sp>
        <p:nvSpPr>
          <p:cNvPr id="7" name="Rectangle 3"/>
          <p:cNvSpPr>
            <a:spLocks noChangeArrowheads="1"/>
          </p:cNvSpPr>
          <p:nvPr/>
        </p:nvSpPr>
        <p:spPr bwMode="auto">
          <a:xfrm>
            <a:off x="-279" y="360290"/>
            <a:ext cx="42755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GET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/bufr4/g/0-20-086/6 HTTP/1.1</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Host: data.wmo.int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Accept: application/</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ld+json,application</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json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Accept-Language: en-</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gb</a:t>
            </a:r>
            <a:endParaRPr kumimoji="0" lang="en-US" sz="1200" b="0" i="0" u="none" strike="noStrike" cap="none" normalizeH="0" baseline="0" dirty="0" smtClean="0">
              <a:ln>
                <a:noFill/>
              </a:ln>
              <a:solidFill>
                <a:schemeClr val="tx1"/>
              </a:solidFill>
              <a:effectLst/>
              <a:latin typeface="Arial" pitchFamily="34" charset="0"/>
            </a:endParaRPr>
          </a:p>
        </p:txBody>
      </p:sp>
      <p:sp>
        <p:nvSpPr>
          <p:cNvPr id="10" name="Rectangle 5"/>
          <p:cNvSpPr>
            <a:spLocks noChangeArrowheads="1"/>
          </p:cNvSpPr>
          <p:nvPr/>
        </p:nvSpPr>
        <p:spPr bwMode="auto">
          <a:xfrm>
            <a:off x="-279" y="1318955"/>
            <a:ext cx="1496755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HTTP/1.1 200 OK</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Date: Sat, 24-Nov-2012 22:37:59 GMT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Last-Modified: Sat, 24-Nov-2012 22:26:09 GMT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Content-type: application/</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ld+json</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"@context":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reg</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5"/>
              </a:rPr>
              <a:t>http://purl.org/linked-data/registry#</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rdfs</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6"/>
              </a:rPr>
              <a:t>http://www.w3.org/2000/01/rdf-schema#</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"owl":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7"/>
              </a:rPr>
              <a:t>http://www.w3.org/2002/07/owl</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dct</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8"/>
              </a:rPr>
              <a:t>http://purl.org/dc/terms/</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skos</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9"/>
              </a:rPr>
              <a:t>http://www.w3.org/2004/02/skos/core#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wmo</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0"/>
              </a:rPr>
              <a:t>http://data.wmo.int/</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hlinkClick r:id="rId10"/>
              </a:rPr>
              <a:t>def</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0"/>
              </a:rPr>
              <a:t>/bufr4/core#</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000000"/>
                </a:solidFill>
                <a:effectLst/>
                <a:latin typeface="Courier New" pitchFamily="49" charset="0"/>
                <a:cs typeface="Courier New" pitchFamily="49" charset="0"/>
              </a:rPr>
              <a:t>xsd</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hlinkClick r:id="rId11"/>
              </a:rPr>
              <a:t>http://www.w3.org/2001/XMLSchema#</a:t>
            </a: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urier New" pitchFamily="49" charset="0"/>
                <a:cs typeface="Courier New" pitchFamily="49" charset="0"/>
              </a:rPr>
              <a:t>    },</a:t>
            </a:r>
          </a:p>
          <a:p>
            <a:pPr lvl="0" eaLnBrk="0" hangingPunct="0"/>
            <a:r>
              <a:rPr lang="en-US" sz="1200" dirty="0">
                <a:solidFill>
                  <a:srgbClr val="000000"/>
                </a:solidFill>
                <a:latin typeface="Courier New" pitchFamily="49" charset="0"/>
                <a:cs typeface="Courier New" pitchFamily="49" charset="0"/>
              </a:rPr>
              <a:t>    "@id": "</a:t>
            </a:r>
            <a:r>
              <a:rPr lang="en-US" sz="1200" dirty="0">
                <a:solidFill>
                  <a:srgbClr val="000000"/>
                </a:solidFill>
                <a:latin typeface="Courier New" pitchFamily="49" charset="0"/>
                <a:cs typeface="Courier New" pitchFamily="49" charset="0"/>
                <a:hlinkClick r:id="rId12"/>
              </a:rPr>
              <a:t>http://data.wmo.int/</a:t>
            </a:r>
            <a:r>
              <a:rPr lang="en-US" sz="1200" dirty="0" err="1">
                <a:solidFill>
                  <a:srgbClr val="000000"/>
                </a:solidFill>
                <a:latin typeface="Courier New" pitchFamily="49" charset="0"/>
                <a:cs typeface="Courier New" pitchFamily="49" charset="0"/>
                <a:hlinkClick r:id="rId12"/>
              </a:rPr>
              <a:t>def</a:t>
            </a:r>
            <a:r>
              <a:rPr lang="en-US" sz="1200" dirty="0">
                <a:solidFill>
                  <a:srgbClr val="000000"/>
                </a:solidFill>
                <a:latin typeface="Courier New" pitchFamily="49" charset="0"/>
                <a:cs typeface="Courier New" pitchFamily="49" charset="0"/>
                <a:hlinkClick r:id="rId12"/>
              </a:rPr>
              <a:t>/bufr4/</a:t>
            </a:r>
            <a:r>
              <a:rPr lang="en-US" sz="1200" dirty="0" err="1">
                <a:solidFill>
                  <a:srgbClr val="000000"/>
                </a:solidFill>
                <a:latin typeface="Courier New" pitchFamily="49" charset="0"/>
                <a:cs typeface="Courier New" pitchFamily="49" charset="0"/>
                <a:hlinkClick r:id="rId12"/>
              </a:rPr>
              <a:t>codeflag</a:t>
            </a:r>
            <a:r>
              <a:rPr lang="en-US" sz="1200" dirty="0">
                <a:solidFill>
                  <a:srgbClr val="000000"/>
                </a:solidFill>
                <a:latin typeface="Courier New" pitchFamily="49" charset="0"/>
                <a:cs typeface="Courier New" pitchFamily="49" charset="0"/>
                <a:hlinkClick r:id="rId12"/>
              </a:rPr>
              <a:t>/0-20-086/6</a:t>
            </a:r>
            <a:r>
              <a:rPr lang="en-US" sz="1200" dirty="0">
                <a:solidFill>
                  <a:srgbClr val="000000"/>
                </a:solidFill>
                <a:latin typeface="Courier New" pitchFamily="49" charset="0"/>
                <a:cs typeface="Courier New" pitchFamily="49" charset="0"/>
              </a:rPr>
              <a:t>",</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a:t>
            </a:r>
            <a:r>
              <a:rPr lang="en-US" sz="1200" dirty="0" smtClean="0">
                <a:solidFill>
                  <a:srgbClr val="000000"/>
                </a:solidFill>
                <a:latin typeface="Courier New" pitchFamily="49" charset="0"/>
                <a:cs typeface="Courier New" pitchFamily="49" charset="0"/>
              </a:rPr>
              <a:t>"@</a:t>
            </a:r>
            <a:r>
              <a:rPr lang="en-US" sz="1200" dirty="0">
                <a:solidFill>
                  <a:srgbClr val="000000"/>
                </a:solidFill>
                <a:latin typeface="Courier New" pitchFamily="49" charset="0"/>
                <a:cs typeface="Courier New" pitchFamily="49" charset="0"/>
              </a:rPr>
              <a:t>type": "</a:t>
            </a:r>
            <a:r>
              <a:rPr lang="en-US" sz="1200" dirty="0">
                <a:solidFill>
                  <a:srgbClr val="000000"/>
                </a:solidFill>
                <a:latin typeface="Courier New" pitchFamily="49" charset="0"/>
                <a:cs typeface="Courier New" pitchFamily="49" charset="0"/>
                <a:hlinkClick r:id="rId13"/>
              </a:rPr>
              <a:t>http://data.wmo.int/</a:t>
            </a:r>
            <a:r>
              <a:rPr lang="en-US" sz="1200" dirty="0" err="1">
                <a:solidFill>
                  <a:srgbClr val="000000"/>
                </a:solidFill>
                <a:latin typeface="Courier New" pitchFamily="49" charset="0"/>
                <a:cs typeface="Courier New" pitchFamily="49" charset="0"/>
                <a:hlinkClick r:id="rId13"/>
              </a:rPr>
              <a:t>def</a:t>
            </a:r>
            <a:r>
              <a:rPr lang="en-US" sz="1200" dirty="0">
                <a:solidFill>
                  <a:srgbClr val="000000"/>
                </a:solidFill>
                <a:latin typeface="Courier New" pitchFamily="49" charset="0"/>
                <a:cs typeface="Courier New" pitchFamily="49" charset="0"/>
                <a:hlinkClick r:id="rId13"/>
              </a:rPr>
              <a:t>/bufr4/b/20/086</a:t>
            </a:r>
            <a:r>
              <a:rPr lang="en-US" sz="1200" dirty="0">
                <a:solidFill>
                  <a:srgbClr val="000000"/>
                </a:solidFill>
                <a:latin typeface="Courier New" pitchFamily="49" charset="0"/>
                <a:cs typeface="Courier New" pitchFamily="49" charset="0"/>
              </a:rPr>
              <a:t>",</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a:t>
            </a:r>
            <a:r>
              <a:rPr lang="en-US" sz="1200" dirty="0" smtClean="0">
                <a:solidFill>
                  <a:srgbClr val="000000"/>
                </a:solidFill>
                <a:latin typeface="Courier New" pitchFamily="49" charset="0"/>
                <a:cs typeface="Courier New" pitchFamily="49" charset="0"/>
              </a:rPr>
              <a:t>"</a:t>
            </a:r>
            <a:r>
              <a:rPr lang="en-US" sz="1200" dirty="0" err="1">
                <a:solidFill>
                  <a:srgbClr val="000000"/>
                </a:solidFill>
                <a:latin typeface="Courier New" pitchFamily="49" charset="0"/>
                <a:cs typeface="Courier New" pitchFamily="49" charset="0"/>
              </a:rPr>
              <a:t>skos:prefLabel</a:t>
            </a:r>
            <a:r>
              <a:rPr lang="en-US" sz="1200" dirty="0">
                <a:solidFill>
                  <a:srgbClr val="000000"/>
                </a:solidFill>
                <a:latin typeface="Courier New" pitchFamily="49" charset="0"/>
                <a:cs typeface="Courier New" pitchFamily="49" charset="0"/>
              </a:rPr>
              <a:t>": </a:t>
            </a:r>
            <a:r>
              <a:rPr lang="en-US" sz="1200" dirty="0" smtClean="0">
                <a:solidFill>
                  <a:srgbClr val="000000"/>
                </a:solidFill>
                <a:latin typeface="Courier New" pitchFamily="49" charset="0"/>
                <a:cs typeface="Courier New" pitchFamily="49" charset="0"/>
              </a:rPr>
              <a:t>{</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"@value": "Slush",</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"@language": "en"</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a:t>
            </a:r>
            <a:r>
              <a:rPr lang="en-US" sz="1200" dirty="0" smtClean="0">
                <a:solidFill>
                  <a:srgbClr val="000000"/>
                </a:solidFill>
                <a:latin typeface="Courier New" pitchFamily="49" charset="0"/>
                <a:cs typeface="Courier New" pitchFamily="49" charset="0"/>
              </a:rPr>
              <a:t>},</a:t>
            </a:r>
            <a:endParaRPr lang="en-US" sz="1200" dirty="0" smtClean="0">
              <a:latin typeface="Arial" pitchFamily="34" charset="0"/>
            </a:endParaRPr>
          </a:p>
          <a:p>
            <a:pPr lvl="0" eaLnBrk="0" hangingPunct="0"/>
            <a:r>
              <a:rPr lang="en-US" sz="1200" dirty="0" smtClean="0">
                <a:solidFill>
                  <a:srgbClr val="000000"/>
                </a:solidFill>
                <a:latin typeface="Courier New" pitchFamily="49" charset="0"/>
                <a:cs typeface="Courier New" pitchFamily="49" charset="0"/>
              </a:rPr>
              <a:t>   "</a:t>
            </a:r>
            <a:r>
              <a:rPr lang="en-US" sz="1200" dirty="0" err="1">
                <a:solidFill>
                  <a:srgbClr val="000000"/>
                </a:solidFill>
                <a:latin typeface="Courier New" pitchFamily="49" charset="0"/>
                <a:cs typeface="Courier New" pitchFamily="49" charset="0"/>
              </a:rPr>
              <a:t>skos:definition</a:t>
            </a:r>
            <a:r>
              <a:rPr lang="en-US" sz="1200" dirty="0">
                <a:solidFill>
                  <a:srgbClr val="000000"/>
                </a:solidFill>
                <a:latin typeface="Courier New" pitchFamily="49" charset="0"/>
                <a:cs typeface="Courier New" pitchFamily="49" charset="0"/>
              </a:rPr>
              <a:t>": </a:t>
            </a:r>
            <a:r>
              <a:rPr lang="en-US" sz="1200" dirty="0" smtClean="0">
                <a:solidFill>
                  <a:srgbClr val="000000"/>
                </a:solidFill>
                <a:latin typeface="Courier New" pitchFamily="49" charset="0"/>
                <a:cs typeface="Courier New" pitchFamily="49" charset="0"/>
              </a:rPr>
              <a:t>{</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"@value": "Snow or ice on the ground that has been reduced to a soft watery mixture by rain, warm temperature, and/or chemical treatment.",</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"@language": "en"</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a:t>
            </a:r>
            <a:r>
              <a:rPr lang="en-US" sz="1200" dirty="0" smtClean="0">
                <a:solidFill>
                  <a:srgbClr val="000000"/>
                </a:solidFill>
                <a:latin typeface="Courier New" pitchFamily="49" charset="0"/>
                <a:cs typeface="Courier New" pitchFamily="49" charset="0"/>
              </a:rPr>
              <a:t>},</a:t>
            </a:r>
          </a:p>
          <a:p>
            <a:pPr lvl="0" eaLnBrk="0" hangingPunct="0"/>
            <a:r>
              <a:rPr lang="en-US" sz="1200" dirty="0" smtClean="0">
                <a:solidFill>
                  <a:srgbClr val="000000"/>
                </a:solidFill>
                <a:latin typeface="Courier New" pitchFamily="49" charset="0"/>
                <a:cs typeface="Courier New" pitchFamily="49" charset="0"/>
              </a:rPr>
              <a:t>   </a:t>
            </a:r>
            <a:r>
              <a:rPr lang="en-US" sz="1200" dirty="0">
                <a:solidFill>
                  <a:srgbClr val="000000"/>
                </a:solidFill>
                <a:latin typeface="Courier New" pitchFamily="49" charset="0"/>
                <a:cs typeface="Courier New" pitchFamily="49" charset="0"/>
              </a:rPr>
              <a:t>"</a:t>
            </a:r>
            <a:r>
              <a:rPr lang="en-US" sz="1200" dirty="0" err="1">
                <a:solidFill>
                  <a:srgbClr val="000000"/>
                </a:solidFill>
                <a:latin typeface="Courier New" pitchFamily="49" charset="0"/>
                <a:cs typeface="Courier New" pitchFamily="49" charset="0"/>
              </a:rPr>
              <a:t>skos:topConceptOf</a:t>
            </a:r>
            <a:r>
              <a:rPr lang="en-US" sz="1200" dirty="0">
                <a:solidFill>
                  <a:srgbClr val="000000"/>
                </a:solidFill>
                <a:latin typeface="Courier New" pitchFamily="49" charset="0"/>
                <a:cs typeface="Courier New" pitchFamily="49" charset="0"/>
              </a:rPr>
              <a:t>": "</a:t>
            </a:r>
            <a:r>
              <a:rPr lang="en-US" sz="1200" dirty="0">
                <a:solidFill>
                  <a:srgbClr val="000000"/>
                </a:solidFill>
                <a:latin typeface="Courier New" pitchFamily="49" charset="0"/>
                <a:cs typeface="Courier New" pitchFamily="49" charset="0"/>
                <a:hlinkClick r:id="rId14"/>
              </a:rPr>
              <a:t>http://data.wmo.int/</a:t>
            </a:r>
            <a:r>
              <a:rPr lang="en-US" sz="1200" dirty="0" err="1">
                <a:solidFill>
                  <a:srgbClr val="000000"/>
                </a:solidFill>
                <a:latin typeface="Courier New" pitchFamily="49" charset="0"/>
                <a:cs typeface="Courier New" pitchFamily="49" charset="0"/>
                <a:hlinkClick r:id="rId14"/>
              </a:rPr>
              <a:t>def</a:t>
            </a:r>
            <a:r>
              <a:rPr lang="en-US" sz="1200" dirty="0">
                <a:solidFill>
                  <a:srgbClr val="000000"/>
                </a:solidFill>
                <a:latin typeface="Courier New" pitchFamily="49" charset="0"/>
                <a:cs typeface="Courier New" pitchFamily="49" charset="0"/>
                <a:hlinkClick r:id="rId14"/>
              </a:rPr>
              <a:t>/bufr4/</a:t>
            </a:r>
            <a:r>
              <a:rPr lang="en-US" sz="1200" dirty="0" err="1">
                <a:solidFill>
                  <a:srgbClr val="000000"/>
                </a:solidFill>
                <a:latin typeface="Courier New" pitchFamily="49" charset="0"/>
                <a:cs typeface="Courier New" pitchFamily="49" charset="0"/>
                <a:hlinkClick r:id="rId14"/>
              </a:rPr>
              <a:t>codeflag</a:t>
            </a:r>
            <a:r>
              <a:rPr lang="en-US" sz="1200" dirty="0">
                <a:solidFill>
                  <a:srgbClr val="000000"/>
                </a:solidFill>
                <a:latin typeface="Courier New" pitchFamily="49" charset="0"/>
                <a:cs typeface="Courier New" pitchFamily="49" charset="0"/>
                <a:hlinkClick r:id="rId14"/>
              </a:rPr>
              <a:t>/0-20-086</a:t>
            </a:r>
            <a:r>
              <a:rPr lang="en-US" sz="1200" dirty="0">
                <a:solidFill>
                  <a:srgbClr val="000000"/>
                </a:solidFill>
                <a:latin typeface="Courier New" pitchFamily="49" charset="0"/>
                <a:cs typeface="Courier New" pitchFamily="49" charset="0"/>
              </a:rPr>
              <a:t>",</a:t>
            </a:r>
            <a:endParaRPr lang="en-US" sz="1200" dirty="0">
              <a:latin typeface="Arial" pitchFamily="34" charset="0"/>
            </a:endParaRPr>
          </a:p>
          <a:p>
            <a:pPr lvl="0" eaLnBrk="0" hangingPunct="0"/>
            <a:r>
              <a:rPr lang="en-US" sz="1200" dirty="0">
                <a:solidFill>
                  <a:srgbClr val="000000"/>
                </a:solidFill>
                <a:latin typeface="Courier New" pitchFamily="49" charset="0"/>
                <a:cs typeface="Courier New" pitchFamily="49" charset="0"/>
              </a:rPr>
              <a:t>  </a:t>
            </a:r>
            <a:r>
              <a:rPr lang="en-US" sz="1200" dirty="0" smtClean="0">
                <a:solidFill>
                  <a:srgbClr val="000000"/>
                </a:solidFill>
                <a:latin typeface="Courier New" pitchFamily="49" charset="0"/>
                <a:cs typeface="Courier New" pitchFamily="49" charset="0"/>
              </a:rPr>
              <a:t> </a:t>
            </a:r>
            <a:r>
              <a:rPr lang="en-US" sz="1200" dirty="0">
                <a:solidFill>
                  <a:srgbClr val="000000"/>
                </a:solidFill>
                <a:latin typeface="Courier New" pitchFamily="49" charset="0"/>
                <a:cs typeface="Courier New" pitchFamily="49" charset="0"/>
              </a:rPr>
              <a:t>"</a:t>
            </a:r>
            <a:r>
              <a:rPr lang="en-US" sz="1200" dirty="0" err="1">
                <a:solidFill>
                  <a:srgbClr val="000000"/>
                </a:solidFill>
                <a:latin typeface="Courier New" pitchFamily="49" charset="0"/>
                <a:cs typeface="Courier New" pitchFamily="49" charset="0"/>
              </a:rPr>
              <a:t>skos:inScheme</a:t>
            </a:r>
            <a:r>
              <a:rPr lang="en-US" sz="1200" dirty="0">
                <a:solidFill>
                  <a:srgbClr val="000000"/>
                </a:solidFill>
                <a:latin typeface="Courier New" pitchFamily="49" charset="0"/>
                <a:cs typeface="Courier New" pitchFamily="49" charset="0"/>
              </a:rPr>
              <a:t>": </a:t>
            </a:r>
            <a:r>
              <a:rPr lang="en-US" sz="1200" dirty="0" smtClean="0">
                <a:solidFill>
                  <a:srgbClr val="000000"/>
                </a:solidFill>
                <a:latin typeface="Courier New" pitchFamily="49" charset="0"/>
                <a:cs typeface="Courier New" pitchFamily="49" charset="0"/>
                <a:hlinkClick r:id="rId14"/>
              </a:rPr>
              <a:t>http</a:t>
            </a:r>
            <a:r>
              <a:rPr lang="en-US" sz="1200" dirty="0">
                <a:solidFill>
                  <a:srgbClr val="000000"/>
                </a:solidFill>
                <a:latin typeface="Courier New" pitchFamily="49" charset="0"/>
                <a:cs typeface="Courier New" pitchFamily="49" charset="0"/>
                <a:hlinkClick r:id="rId14"/>
              </a:rPr>
              <a:t>://</a:t>
            </a:r>
            <a:r>
              <a:rPr lang="en-US" sz="1200" dirty="0" smtClean="0">
                <a:solidFill>
                  <a:srgbClr val="000000"/>
                </a:solidFill>
                <a:latin typeface="Courier New" pitchFamily="49" charset="0"/>
                <a:cs typeface="Courier New" pitchFamily="49" charset="0"/>
                <a:hlinkClick r:id="rId14"/>
              </a:rPr>
              <a:t>data.wmo.int/def/bufr4/codeflag/0-20-086</a:t>
            </a:r>
            <a:endParaRPr lang="en-US" sz="1200" dirty="0" smtClean="0">
              <a:latin typeface="Arial" pitchFamily="34" charset="0"/>
            </a:endParaRPr>
          </a:p>
          <a:p>
            <a:pPr lvl="0" eaLnBrk="0" hangingPunct="0"/>
            <a:r>
              <a:rPr lang="en-US" sz="1200" dirty="0" smtClean="0">
                <a:solidFill>
                  <a:srgbClr val="000000"/>
                </a:solidFill>
                <a:latin typeface="Courier New" pitchFamily="49"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545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0E367B-788A-4042-B6FC-B27CABC69E08}" type="slidenum">
              <a:rPr lang="en-GB" smtClean="0"/>
              <a:pPr>
                <a:defRPr/>
              </a:pPr>
              <a:t>61</a:t>
            </a:fld>
            <a:endParaRPr lang="en-GB"/>
          </a:p>
        </p:txBody>
      </p:sp>
    </p:spTree>
    <p:extLst>
      <p:ext uri="{BB962C8B-B14F-4D97-AF65-F5344CB8AC3E}">
        <p14:creationId xmlns:p14="http://schemas.microsoft.com/office/powerpoint/2010/main" val="19924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788" y="3962210"/>
            <a:ext cx="1726149" cy="2424113"/>
          </a:xfrm>
          <a:prstGeom prst="rect">
            <a:avLst/>
          </a:prstGeom>
          <a:noFill/>
          <a:ln w="9525">
            <a:solidFill>
              <a:schemeClr val="tx1"/>
            </a:solidFill>
            <a:miter lim="800000"/>
            <a:headEnd/>
            <a:tailEnd/>
          </a:ln>
          <a:effectLst/>
          <a:scene3d>
            <a:camera prst="perspectiveAbove">
              <a:rot lat="20418982" lon="637656" rev="21383004"/>
            </a:camera>
            <a:lightRig rig="threePt" dir="t"/>
          </a:scene3d>
          <a:sp3d extrusionH="381000" prstMaterial="matte">
            <a:extrusionClr>
              <a:schemeClr val="tx2">
                <a:lumMod val="75000"/>
              </a:schemeClr>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7</a:t>
            </a:fld>
            <a:endParaRPr lang="en-GB"/>
          </a:p>
        </p:txBody>
      </p:sp>
      <p:sp>
        <p:nvSpPr>
          <p:cNvPr id="25" name="Rectangle 24"/>
          <p:cNvSpPr/>
          <p:nvPr/>
        </p:nvSpPr>
        <p:spPr>
          <a:xfrm>
            <a:off x="3494306" y="1814338"/>
            <a:ext cx="2790745" cy="984885"/>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ICAO Annex 3 / WMO No. 49 II</a:t>
            </a:r>
          </a:p>
          <a:p>
            <a:pPr algn="ctr" fontAlgn="auto">
              <a:spcBef>
                <a:spcPts val="0"/>
              </a:spcBef>
              <a:spcAft>
                <a:spcPts val="1200"/>
              </a:spcAft>
              <a:defRPr/>
            </a:pPr>
            <a:r>
              <a:rPr lang="en-GB" sz="1600" b="1" i="1" kern="0" dirty="0" smtClean="0">
                <a:latin typeface="+mn-lt"/>
                <a:ea typeface="Times New Roman"/>
                <a:cs typeface="+mn-cs"/>
              </a:rPr>
              <a:t>Meteorological Service for International Air Navigation</a:t>
            </a:r>
            <a:endParaRPr lang="en-GB" sz="1600" b="1" i="1" kern="0" dirty="0">
              <a:latin typeface="+mn-lt"/>
              <a:ea typeface="Times New Roman"/>
              <a:cs typeface="+mn-cs"/>
            </a:endParaRPr>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Technical regulation: Meteorological Service for 			   International Air Navigation</a:t>
            </a:r>
            <a:endParaRPr lang="en-GB" sz="2400" dirty="0">
              <a:solidFill>
                <a:srgbClr val="000000"/>
              </a:solidFill>
              <a:latin typeface="Arial" pitchFamily="34" charset="0"/>
              <a:ea typeface="ＭＳ Ｐゴシック" pitchFamily="34" charset="-128"/>
            </a:endParaRPr>
          </a:p>
        </p:txBody>
      </p:sp>
      <p:sp>
        <p:nvSpPr>
          <p:cNvPr id="120" name="Rectangle 119"/>
          <p:cNvSpPr/>
          <p:nvPr/>
        </p:nvSpPr>
        <p:spPr>
          <a:xfrm>
            <a:off x="3061606" y="5540059"/>
            <a:ext cx="2790745" cy="933589"/>
          </a:xfrm>
          <a:prstGeom prst="rect">
            <a:avLst/>
          </a:prstGeom>
        </p:spPr>
        <p:txBody>
          <a:bodyPr wrap="square">
            <a:spAutoFit/>
          </a:bodyPr>
          <a:lstStyle/>
          <a:p>
            <a:pPr fontAlgn="auto">
              <a:spcBef>
                <a:spcPts val="0"/>
              </a:spcBef>
              <a:spcAft>
                <a:spcPts val="400"/>
              </a:spcAft>
              <a:defRPr/>
            </a:pPr>
            <a:r>
              <a:rPr lang="en-GB" sz="1600" b="1" i="1" kern="0" dirty="0" smtClean="0">
                <a:latin typeface="+mn-lt"/>
                <a:ea typeface="Times New Roman"/>
                <a:cs typeface="+mn-cs"/>
              </a:rPr>
              <a:t>WMO No. 306 </a:t>
            </a:r>
            <a:r>
              <a:rPr lang="en-GB" sz="1600" b="1" i="1" kern="0" dirty="0" err="1" smtClean="0">
                <a:latin typeface="+mn-lt"/>
                <a:ea typeface="Times New Roman"/>
                <a:cs typeface="+mn-cs"/>
              </a:rPr>
              <a:t>Vol</a:t>
            </a:r>
            <a:r>
              <a:rPr lang="en-GB" sz="1600" b="1" i="1" kern="0" dirty="0" smtClean="0">
                <a:latin typeface="+mn-lt"/>
                <a:ea typeface="Times New Roman"/>
                <a:cs typeface="+mn-cs"/>
              </a:rPr>
              <a:t> I.1</a:t>
            </a:r>
          </a:p>
          <a:p>
            <a:pPr fontAlgn="auto">
              <a:spcBef>
                <a:spcPts val="0"/>
              </a:spcBef>
              <a:spcAft>
                <a:spcPts val="400"/>
              </a:spcAft>
              <a:defRPr/>
            </a:pPr>
            <a:r>
              <a:rPr lang="en-GB" sz="1600" b="1" i="1" kern="0" dirty="0" smtClean="0">
                <a:latin typeface="+mn-lt"/>
                <a:ea typeface="Times New Roman"/>
                <a:cs typeface="+mn-cs"/>
              </a:rPr>
              <a:t>Manual on Codes</a:t>
            </a:r>
          </a:p>
          <a:p>
            <a:pPr fontAlgn="auto">
              <a:spcBef>
                <a:spcPts val="0"/>
              </a:spcBef>
              <a:spcAft>
                <a:spcPts val="400"/>
              </a:spcAft>
              <a:defRPr/>
            </a:pPr>
            <a:r>
              <a:rPr lang="en-GB" sz="1600" b="1" i="1" kern="0" dirty="0" smtClean="0">
                <a:latin typeface="+mn-lt"/>
                <a:ea typeface="Times New Roman"/>
                <a:cs typeface="+mn-cs"/>
              </a:rPr>
              <a:t>Part A – Alphanumeric Codes</a:t>
            </a:r>
            <a:endParaRPr lang="en-GB" sz="1400" b="1" i="1" kern="0" dirty="0">
              <a:latin typeface="+mn-lt"/>
              <a:ea typeface="Times New Roman"/>
              <a:cs typeface="+mn-cs"/>
            </a:endParaRPr>
          </a:p>
        </p:txBody>
      </p:sp>
      <p:sp>
        <p:nvSpPr>
          <p:cNvPr id="32772" name="Down Arrow 32771"/>
          <p:cNvSpPr/>
          <p:nvPr/>
        </p:nvSpPr>
        <p:spPr>
          <a:xfrm rot="354968">
            <a:off x="2123808" y="3100668"/>
            <a:ext cx="793702" cy="1122221"/>
          </a:xfrm>
          <a:prstGeom prst="downArrow">
            <a:avLst/>
          </a:prstGeom>
          <a:gradFill>
            <a:gsLst>
              <a:gs pos="0">
                <a:schemeClr val="bg1">
                  <a:lumMod val="50000"/>
                  <a:alpha val="20000"/>
                </a:schemeClr>
              </a:gs>
              <a:gs pos="100000">
                <a:schemeClr val="bg1">
                  <a:lumMod val="85000"/>
                  <a:alpha val="10000"/>
                </a:schemeClr>
              </a:gs>
            </a:gsLst>
            <a:lin ang="16200000" scaled="0"/>
          </a:gradFill>
          <a:ln w="12700" cap="flat" cmpd="sng" algn="ctr">
            <a:gradFill>
              <a:gsLst>
                <a:gs pos="0">
                  <a:sysClr val="window" lastClr="FFFFFF"/>
                </a:gs>
                <a:gs pos="100000">
                  <a:schemeClr val="bg1">
                    <a:lumMod val="50000"/>
                  </a:schemeClr>
                </a:gs>
              </a:gsLst>
              <a:lin ang="5400000" scaled="0"/>
            </a:gradFill>
            <a:prstDash val="solid"/>
            <a:round/>
            <a:headEnd type="none" w="med" len="med"/>
            <a:tailEnd type="none" w="med" len="med"/>
          </a:ln>
          <a:effectLst/>
        </p:spPr>
        <p:txBody>
          <a:bodyPr/>
          <a:lstStyle/>
          <a:p>
            <a:pPr algn="r" fontAlgn="auto">
              <a:lnSpc>
                <a:spcPct val="85000"/>
              </a:lnSpc>
              <a:spcBef>
                <a:spcPts val="0"/>
              </a:spcBef>
              <a:spcAft>
                <a:spcPts val="0"/>
              </a:spcAft>
            </a:pPr>
            <a:endParaRPr lang="en-GB" sz="5400" kern="0">
              <a:solidFill>
                <a:srgbClr val="FFFFFF"/>
              </a:solidFill>
              <a:latin typeface="Arial" charset="0"/>
            </a:endParaRPr>
          </a:p>
        </p:txBody>
      </p:sp>
      <p:sp>
        <p:nvSpPr>
          <p:cNvPr id="133" name="Rectangle 132"/>
          <p:cNvSpPr/>
          <p:nvPr/>
        </p:nvSpPr>
        <p:spPr>
          <a:xfrm>
            <a:off x="3831764" y="3432361"/>
            <a:ext cx="3679370" cy="1077218"/>
          </a:xfrm>
          <a:prstGeom prst="rect">
            <a:avLst/>
          </a:prstGeom>
        </p:spPr>
        <p:txBody>
          <a:bodyPr wrap="square">
            <a:spAutoFit/>
          </a:bodyPr>
          <a:lstStyle/>
          <a:p>
            <a:pPr algn="ctr" fontAlgn="auto">
              <a:spcBef>
                <a:spcPts val="0"/>
              </a:spcBef>
              <a:spcAft>
                <a:spcPts val="1200"/>
              </a:spcAft>
              <a:defRPr/>
            </a:pPr>
            <a:r>
              <a:rPr lang="en-GB" sz="1600" b="1" i="1" kern="0" dirty="0" smtClean="0">
                <a:solidFill>
                  <a:srgbClr val="595959"/>
                </a:solidFill>
                <a:latin typeface="+mn-lt"/>
                <a:ea typeface="Times New Roman"/>
                <a:cs typeface="+mn-cs"/>
              </a:rPr>
              <a:t>Management of data exchange standards in support of meteorological services for international air navigation (OPMET) are delegated by ICAO to WMO</a:t>
            </a:r>
            <a:endParaRPr lang="en-GB" sz="1600" b="1" i="1" kern="0" dirty="0">
              <a:solidFill>
                <a:srgbClr val="595959"/>
              </a:solidFill>
              <a:latin typeface="+mn-lt"/>
              <a:ea typeface="Times New Roman"/>
              <a:cs typeface="+mn-cs"/>
            </a:endParaRPr>
          </a:p>
        </p:txBody>
      </p:sp>
      <p:pic>
        <p:nvPicPr>
          <p:cNvPr id="10" name="Picture 9" descr="icao-annex3.jpg"/>
          <p:cNvPicPr>
            <a:picLocks noChangeAspect="1"/>
          </p:cNvPicPr>
          <p:nvPr/>
        </p:nvPicPr>
        <p:blipFill>
          <a:blip r:embed="rId4" cstate="print"/>
          <a:stretch>
            <a:fillRect/>
          </a:stretch>
        </p:blipFill>
        <p:spPr>
          <a:xfrm>
            <a:off x="1513506" y="876783"/>
            <a:ext cx="1987040" cy="2577006"/>
          </a:xfrm>
          <a:prstGeom prst="rect">
            <a:avLst/>
          </a:prstGeom>
          <a:noFill/>
          <a:ln w="9525">
            <a:solidFill>
              <a:schemeClr val="tx1"/>
            </a:solidFill>
            <a:miter lim="800000"/>
            <a:headEnd/>
            <a:tailEnd/>
          </a:ln>
          <a:effectLst/>
          <a:scene3d>
            <a:camera prst="perspectiveAbove">
              <a:rot lat="20418987" lon="20962342" rev="216987"/>
            </a:camera>
            <a:lightRig rig="threePt" dir="t"/>
          </a:scene3d>
          <a:sp3d extrusionH="381000" prstMaterial="matte">
            <a:extrusionClr>
              <a:schemeClr val="bg1">
                <a:lumMod val="65000"/>
              </a:schemeClr>
            </a:extrusionClr>
          </a:sp3d>
        </p:spPr>
      </p:pic>
    </p:spTree>
    <p:extLst>
      <p:ext uri="{BB962C8B-B14F-4D97-AF65-F5344CB8AC3E}">
        <p14:creationId xmlns:p14="http://schemas.microsoft.com/office/powerpoint/2010/main" val="40949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788" y="3962210"/>
            <a:ext cx="1726149" cy="2424113"/>
          </a:xfrm>
          <a:prstGeom prst="rect">
            <a:avLst/>
          </a:prstGeom>
          <a:noFill/>
          <a:ln w="9525">
            <a:solidFill>
              <a:schemeClr val="tx1"/>
            </a:solidFill>
            <a:miter lim="800000"/>
            <a:headEnd/>
            <a:tailEnd/>
          </a:ln>
          <a:effectLst/>
          <a:scene3d>
            <a:camera prst="perspectiveAbove">
              <a:rot lat="20418982" lon="637656" rev="21383004"/>
            </a:camera>
            <a:lightRig rig="threePt" dir="t"/>
          </a:scene3d>
          <a:sp3d extrusionH="381000" prstMaterial="matte">
            <a:extrusionClr>
              <a:schemeClr val="tx2">
                <a:lumMod val="75000"/>
              </a:schemeClr>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6789230" y="3887440"/>
            <a:ext cx="2105599" cy="1050389"/>
            <a:chOff x="6789230" y="4072640"/>
            <a:chExt cx="2105599" cy="1050389"/>
          </a:xfrm>
        </p:grpSpPr>
        <p:sp>
          <p:nvSpPr>
            <p:cNvPr id="55" name="Rectangle 54"/>
            <p:cNvSpPr/>
            <p:nvPr/>
          </p:nvSpPr>
          <p:spPr bwMode="auto">
            <a:xfrm>
              <a:off x="6789230" y="4072640"/>
              <a:ext cx="2105599" cy="1050389"/>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smtClean="0">
                  <a:solidFill>
                    <a:sysClr val="windowText" lastClr="000000"/>
                  </a:solidFill>
                  <a:latin typeface="+mn-lt"/>
                  <a:cs typeface="+mn-cs"/>
                </a:rPr>
                <a:t>TAF</a:t>
              </a:r>
            </a:p>
            <a:p>
              <a:pPr fontAlgn="auto">
                <a:spcBef>
                  <a:spcPts val="0"/>
                </a:spcBef>
                <a:spcAft>
                  <a:spcPts val="0"/>
                </a:spcAft>
                <a:defRPr/>
              </a:pPr>
              <a:r>
                <a:rPr lang="fr-FR" sz="1600" b="1" i="1" kern="0" dirty="0" smtClean="0">
                  <a:solidFill>
                    <a:sysClr val="windowText" lastClr="000000"/>
                  </a:solidFill>
                  <a:latin typeface="+mn-lt"/>
                  <a:cs typeface="+mn-cs"/>
                </a:rPr>
                <a:t>METAR/SPECI</a:t>
              </a:r>
            </a:p>
            <a:p>
              <a:pPr fontAlgn="auto">
                <a:spcBef>
                  <a:spcPts val="0"/>
                </a:spcBef>
                <a:spcAft>
                  <a:spcPts val="0"/>
                </a:spcAft>
                <a:defRPr/>
              </a:pPr>
              <a:r>
                <a:rPr lang="fr-FR" sz="1600" b="1" i="1" kern="0" dirty="0" smtClean="0">
                  <a:solidFill>
                    <a:sysClr val="windowText" lastClr="000000"/>
                  </a:solidFill>
                  <a:latin typeface="+mn-lt"/>
                  <a:cs typeface="+mn-cs"/>
                </a:rPr>
                <a:t>SIGMET</a:t>
              </a:r>
              <a:endParaRPr lang="en-GB" sz="1600" b="1" i="1" kern="0" dirty="0">
                <a:solidFill>
                  <a:sysClr val="windowText" lastClr="000000"/>
                </a:solidFill>
                <a:latin typeface="Calibri"/>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707" y="4237002"/>
              <a:ext cx="714605" cy="714605"/>
            </a:xfrm>
            <a:prstGeom prst="rect">
              <a:avLst/>
            </a:prstGeom>
          </p:spPr>
        </p:pic>
      </p:grp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8</a:t>
            </a:fld>
            <a:endParaRPr lang="en-GB"/>
          </a:p>
        </p:txBody>
      </p:sp>
      <p:sp>
        <p:nvSpPr>
          <p:cNvPr id="25" name="Rectangle 24"/>
          <p:cNvSpPr/>
          <p:nvPr/>
        </p:nvSpPr>
        <p:spPr>
          <a:xfrm>
            <a:off x="3494306" y="1814338"/>
            <a:ext cx="2790745" cy="984885"/>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ICAO Annex 3 / WMO No. 49 II</a:t>
            </a:r>
          </a:p>
          <a:p>
            <a:pPr algn="ctr" fontAlgn="auto">
              <a:spcBef>
                <a:spcPts val="0"/>
              </a:spcBef>
              <a:spcAft>
                <a:spcPts val="1200"/>
              </a:spcAft>
              <a:defRPr/>
            </a:pPr>
            <a:r>
              <a:rPr lang="en-GB" sz="1600" b="1" i="1" kern="0" dirty="0" smtClean="0">
                <a:latin typeface="+mn-lt"/>
                <a:ea typeface="Times New Roman"/>
                <a:cs typeface="+mn-cs"/>
              </a:rPr>
              <a:t>Meteorological Service for International Air Navigation</a:t>
            </a:r>
            <a:endParaRPr lang="en-GB" sz="1600" b="1" i="1" kern="0" dirty="0">
              <a:latin typeface="+mn-lt"/>
              <a:ea typeface="Times New Roman"/>
              <a:cs typeface="+mn-cs"/>
            </a:endParaRPr>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Amendment 76 to ICAO Annex 3 (Nov 2013)</a:t>
            </a:r>
            <a:endParaRPr lang="en-GB" sz="2400" dirty="0">
              <a:solidFill>
                <a:srgbClr val="000000"/>
              </a:solidFill>
              <a:latin typeface="Arial" pitchFamily="34" charset="0"/>
              <a:ea typeface="ＭＳ Ｐゴシック" pitchFamily="34" charset="-128"/>
            </a:endParaRPr>
          </a:p>
        </p:txBody>
      </p:sp>
      <p:sp>
        <p:nvSpPr>
          <p:cNvPr id="120" name="Rectangle 119"/>
          <p:cNvSpPr/>
          <p:nvPr/>
        </p:nvSpPr>
        <p:spPr>
          <a:xfrm>
            <a:off x="3061606" y="5540059"/>
            <a:ext cx="2790745" cy="933589"/>
          </a:xfrm>
          <a:prstGeom prst="rect">
            <a:avLst/>
          </a:prstGeom>
        </p:spPr>
        <p:txBody>
          <a:bodyPr wrap="square">
            <a:spAutoFit/>
          </a:bodyPr>
          <a:lstStyle/>
          <a:p>
            <a:pPr fontAlgn="auto">
              <a:spcBef>
                <a:spcPts val="0"/>
              </a:spcBef>
              <a:spcAft>
                <a:spcPts val="400"/>
              </a:spcAft>
              <a:defRPr/>
            </a:pPr>
            <a:r>
              <a:rPr lang="en-GB" sz="1600" b="1" i="1" kern="0" dirty="0" smtClean="0">
                <a:latin typeface="+mn-lt"/>
                <a:ea typeface="Times New Roman"/>
                <a:cs typeface="+mn-cs"/>
              </a:rPr>
              <a:t>WMO No. 306 </a:t>
            </a:r>
            <a:r>
              <a:rPr lang="en-GB" sz="1600" b="1" i="1" kern="0" dirty="0" err="1" smtClean="0">
                <a:latin typeface="+mn-lt"/>
                <a:ea typeface="Times New Roman"/>
                <a:cs typeface="+mn-cs"/>
              </a:rPr>
              <a:t>Vol</a:t>
            </a:r>
            <a:r>
              <a:rPr lang="en-GB" sz="1600" b="1" i="1" kern="0" dirty="0" smtClean="0">
                <a:latin typeface="+mn-lt"/>
                <a:ea typeface="Times New Roman"/>
                <a:cs typeface="+mn-cs"/>
              </a:rPr>
              <a:t> I.1</a:t>
            </a:r>
          </a:p>
          <a:p>
            <a:pPr fontAlgn="auto">
              <a:spcBef>
                <a:spcPts val="0"/>
              </a:spcBef>
              <a:spcAft>
                <a:spcPts val="400"/>
              </a:spcAft>
              <a:defRPr/>
            </a:pPr>
            <a:r>
              <a:rPr lang="en-GB" sz="1600" b="1" i="1" kern="0" dirty="0" smtClean="0">
                <a:latin typeface="+mn-lt"/>
                <a:ea typeface="Times New Roman"/>
                <a:cs typeface="+mn-cs"/>
              </a:rPr>
              <a:t>Manual on Codes</a:t>
            </a:r>
          </a:p>
          <a:p>
            <a:pPr fontAlgn="auto">
              <a:spcBef>
                <a:spcPts val="0"/>
              </a:spcBef>
              <a:spcAft>
                <a:spcPts val="400"/>
              </a:spcAft>
              <a:defRPr/>
            </a:pPr>
            <a:r>
              <a:rPr lang="en-GB" sz="1600" b="1" i="1" kern="0" dirty="0" smtClean="0">
                <a:latin typeface="+mn-lt"/>
                <a:ea typeface="Times New Roman"/>
                <a:cs typeface="+mn-cs"/>
              </a:rPr>
              <a:t>Part A – Alphanumeric Codes</a:t>
            </a:r>
            <a:endParaRPr lang="en-GB" sz="1400" b="1" i="1" kern="0" dirty="0">
              <a:latin typeface="+mn-lt"/>
              <a:ea typeface="Times New Roman"/>
              <a:cs typeface="+mn-cs"/>
            </a:endParaRPr>
          </a:p>
        </p:txBody>
      </p:sp>
      <p:sp>
        <p:nvSpPr>
          <p:cNvPr id="32772" name="Down Arrow 32771"/>
          <p:cNvSpPr/>
          <p:nvPr/>
        </p:nvSpPr>
        <p:spPr>
          <a:xfrm rot="354968">
            <a:off x="2123808" y="3100668"/>
            <a:ext cx="793702" cy="1122221"/>
          </a:xfrm>
          <a:prstGeom prst="downArrow">
            <a:avLst/>
          </a:prstGeom>
          <a:gradFill>
            <a:gsLst>
              <a:gs pos="0">
                <a:schemeClr val="bg1">
                  <a:lumMod val="50000"/>
                  <a:alpha val="20000"/>
                </a:schemeClr>
              </a:gs>
              <a:gs pos="100000">
                <a:schemeClr val="bg1">
                  <a:lumMod val="85000"/>
                  <a:alpha val="10000"/>
                </a:schemeClr>
              </a:gs>
            </a:gsLst>
            <a:lin ang="16200000" scaled="0"/>
          </a:gradFill>
          <a:ln w="12700" cap="flat" cmpd="sng" algn="ctr">
            <a:gradFill>
              <a:gsLst>
                <a:gs pos="0">
                  <a:sysClr val="window" lastClr="FFFFFF"/>
                </a:gs>
                <a:gs pos="100000">
                  <a:schemeClr val="bg1">
                    <a:lumMod val="50000"/>
                  </a:schemeClr>
                </a:gs>
              </a:gsLst>
              <a:lin ang="5400000" scaled="0"/>
            </a:gradFill>
            <a:prstDash val="solid"/>
            <a:round/>
            <a:headEnd type="none" w="med" len="med"/>
            <a:tailEnd type="none" w="med" len="med"/>
          </a:ln>
          <a:effectLst/>
        </p:spPr>
        <p:txBody>
          <a:bodyPr/>
          <a:lstStyle/>
          <a:p>
            <a:pPr algn="r" fontAlgn="auto">
              <a:lnSpc>
                <a:spcPct val="85000"/>
              </a:lnSpc>
              <a:spcBef>
                <a:spcPts val="0"/>
              </a:spcBef>
              <a:spcAft>
                <a:spcPts val="0"/>
              </a:spcAft>
            </a:pPr>
            <a:endParaRPr lang="en-GB" sz="5400" kern="0">
              <a:solidFill>
                <a:srgbClr val="FFFFFF"/>
              </a:solidFill>
              <a:latin typeface="Arial" charset="0"/>
            </a:endParaRPr>
          </a:p>
        </p:txBody>
      </p:sp>
      <p:sp>
        <p:nvSpPr>
          <p:cNvPr id="132" name="Down Arrow 131"/>
          <p:cNvSpPr/>
          <p:nvPr/>
        </p:nvSpPr>
        <p:spPr>
          <a:xfrm rot="17503765">
            <a:off x="4607074" y="1536599"/>
            <a:ext cx="793702" cy="4062595"/>
          </a:xfrm>
          <a:prstGeom prst="downArrow">
            <a:avLst/>
          </a:prstGeom>
          <a:gradFill>
            <a:gsLst>
              <a:gs pos="0">
                <a:schemeClr val="bg1">
                  <a:lumMod val="50000"/>
                  <a:alpha val="20000"/>
                </a:schemeClr>
              </a:gs>
              <a:gs pos="100000">
                <a:schemeClr val="bg1">
                  <a:lumMod val="85000"/>
                  <a:alpha val="10000"/>
                </a:schemeClr>
              </a:gs>
            </a:gsLst>
            <a:lin ang="16200000" scaled="0"/>
          </a:gradFill>
          <a:ln w="12700" cap="flat" cmpd="sng" algn="ctr">
            <a:gradFill>
              <a:gsLst>
                <a:gs pos="0">
                  <a:sysClr val="window" lastClr="FFFFFF"/>
                </a:gs>
                <a:gs pos="100000">
                  <a:schemeClr val="bg1">
                    <a:lumMod val="50000"/>
                  </a:schemeClr>
                </a:gs>
              </a:gsLst>
              <a:lin ang="5400000" scaled="0"/>
            </a:gradFill>
            <a:prstDash val="solid"/>
            <a:round/>
            <a:headEnd type="none" w="med" len="med"/>
            <a:tailEnd type="none" w="med" len="med"/>
          </a:ln>
          <a:effectLst/>
        </p:spPr>
        <p:txBody>
          <a:bodyPr/>
          <a:lstStyle/>
          <a:p>
            <a:pPr algn="r" fontAlgn="auto">
              <a:lnSpc>
                <a:spcPct val="85000"/>
              </a:lnSpc>
              <a:spcBef>
                <a:spcPts val="0"/>
              </a:spcBef>
              <a:spcAft>
                <a:spcPts val="0"/>
              </a:spcAft>
            </a:pPr>
            <a:endParaRPr lang="en-GB" sz="5400" kern="0">
              <a:solidFill>
                <a:srgbClr val="FFFFFF"/>
              </a:solidFill>
              <a:latin typeface="Arial" charset="0"/>
            </a:endParaRPr>
          </a:p>
        </p:txBody>
      </p:sp>
      <p:sp>
        <p:nvSpPr>
          <p:cNvPr id="127" name="Rectangle 126"/>
          <p:cNvSpPr/>
          <p:nvPr/>
        </p:nvSpPr>
        <p:spPr>
          <a:xfrm>
            <a:off x="3526964" y="3062246"/>
            <a:ext cx="3679370" cy="1077218"/>
          </a:xfrm>
          <a:prstGeom prst="rect">
            <a:avLst/>
          </a:prstGeom>
        </p:spPr>
        <p:txBody>
          <a:bodyPr wrap="square">
            <a:spAutoFit/>
          </a:bodyPr>
          <a:lstStyle/>
          <a:p>
            <a:pPr algn="ctr" fontAlgn="auto">
              <a:spcBef>
                <a:spcPts val="0"/>
              </a:spcBef>
              <a:spcAft>
                <a:spcPts val="1200"/>
              </a:spcAft>
              <a:defRPr/>
            </a:pPr>
            <a:r>
              <a:rPr lang="en-GB" sz="1600" b="1" i="1" kern="0" dirty="0">
                <a:solidFill>
                  <a:srgbClr val="595959"/>
                </a:solidFill>
                <a:latin typeface="+mn-lt"/>
                <a:ea typeface="Times New Roman"/>
                <a:cs typeface="+mn-cs"/>
              </a:rPr>
              <a:t>Amendment 76 (2013) to ICAO Annex 3  shall, for states in a position to do so to, permit bilateral exchange of OPMET data via XML</a:t>
            </a:r>
          </a:p>
        </p:txBody>
      </p:sp>
      <p:pic>
        <p:nvPicPr>
          <p:cNvPr id="14" name="Picture 13" descr="icao-annex3.jpg"/>
          <p:cNvPicPr>
            <a:picLocks noChangeAspect="1"/>
          </p:cNvPicPr>
          <p:nvPr/>
        </p:nvPicPr>
        <p:blipFill>
          <a:blip r:embed="rId5" cstate="print"/>
          <a:stretch>
            <a:fillRect/>
          </a:stretch>
        </p:blipFill>
        <p:spPr>
          <a:xfrm>
            <a:off x="1513506" y="876783"/>
            <a:ext cx="1987040" cy="2577006"/>
          </a:xfrm>
          <a:prstGeom prst="rect">
            <a:avLst/>
          </a:prstGeom>
          <a:noFill/>
          <a:ln w="9525">
            <a:solidFill>
              <a:schemeClr val="tx1"/>
            </a:solidFill>
            <a:miter lim="800000"/>
            <a:headEnd/>
            <a:tailEnd/>
          </a:ln>
          <a:effectLst/>
          <a:scene3d>
            <a:camera prst="perspectiveAbove">
              <a:rot lat="20418987" lon="20962342" rev="216987"/>
            </a:camera>
            <a:lightRig rig="threePt" dir="t"/>
          </a:scene3d>
          <a:sp3d extrusionH="381000" prstMaterial="matte">
            <a:extrusionClr>
              <a:schemeClr val="bg1">
                <a:lumMod val="65000"/>
              </a:schemeClr>
            </a:extrusionClr>
          </a:sp3d>
        </p:spPr>
      </p:pic>
    </p:spTree>
    <p:extLst>
      <p:ext uri="{BB962C8B-B14F-4D97-AF65-F5344CB8AC3E}">
        <p14:creationId xmlns:p14="http://schemas.microsoft.com/office/powerpoint/2010/main" val="31586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789230" y="3887440"/>
            <a:ext cx="2105599" cy="1050389"/>
            <a:chOff x="6789230" y="4072640"/>
            <a:chExt cx="2105599" cy="1050389"/>
          </a:xfrm>
        </p:grpSpPr>
        <p:sp>
          <p:nvSpPr>
            <p:cNvPr id="55" name="Rectangle 54"/>
            <p:cNvSpPr/>
            <p:nvPr/>
          </p:nvSpPr>
          <p:spPr bwMode="auto">
            <a:xfrm>
              <a:off x="6789230" y="4072640"/>
              <a:ext cx="2105599" cy="1050389"/>
            </a:xfrm>
            <a:prstGeom prst="rect">
              <a:avLst/>
            </a:prstGeom>
            <a:solidFill>
              <a:sysClr val="window" lastClr="FFFFFF"/>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r>
                <a:rPr lang="fr-FR" sz="1600" b="1" i="1" kern="0" dirty="0" smtClean="0">
                  <a:solidFill>
                    <a:sysClr val="windowText" lastClr="000000"/>
                  </a:solidFill>
                  <a:latin typeface="+mn-lt"/>
                  <a:cs typeface="+mn-cs"/>
                </a:rPr>
                <a:t>TAF</a:t>
              </a:r>
            </a:p>
            <a:p>
              <a:pPr fontAlgn="auto">
                <a:spcBef>
                  <a:spcPts val="0"/>
                </a:spcBef>
                <a:spcAft>
                  <a:spcPts val="0"/>
                </a:spcAft>
                <a:defRPr/>
              </a:pPr>
              <a:r>
                <a:rPr lang="fr-FR" sz="1600" b="1" i="1" kern="0" dirty="0" smtClean="0">
                  <a:solidFill>
                    <a:sysClr val="windowText" lastClr="000000"/>
                  </a:solidFill>
                  <a:latin typeface="+mn-lt"/>
                  <a:cs typeface="+mn-cs"/>
                </a:rPr>
                <a:t>METAR/SPECI</a:t>
              </a:r>
            </a:p>
            <a:p>
              <a:pPr fontAlgn="auto">
                <a:spcBef>
                  <a:spcPts val="0"/>
                </a:spcBef>
                <a:spcAft>
                  <a:spcPts val="0"/>
                </a:spcAft>
                <a:defRPr/>
              </a:pPr>
              <a:r>
                <a:rPr lang="fr-FR" sz="1600" b="1" i="1" kern="0" dirty="0" smtClean="0">
                  <a:solidFill>
                    <a:sysClr val="windowText" lastClr="000000"/>
                  </a:solidFill>
                  <a:latin typeface="+mn-lt"/>
                  <a:cs typeface="+mn-cs"/>
                </a:rPr>
                <a:t>SIGMET</a:t>
              </a:r>
              <a:endParaRPr lang="en-GB" sz="1600" b="1" i="1" kern="0" dirty="0">
                <a:solidFill>
                  <a:sysClr val="windowText" lastClr="000000"/>
                </a:solidFill>
                <a:latin typeface="Calibri"/>
                <a:cs typeface="+mn-cs"/>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707" y="4237002"/>
              <a:ext cx="714605" cy="714605"/>
            </a:xfrm>
            <a:prstGeom prst="rect">
              <a:avLst/>
            </a:prstGeom>
          </p:spPr>
        </p:pic>
      </p:grpSp>
      <p:sp>
        <p:nvSpPr>
          <p:cNvPr id="2" name="Slide Number Placeholder 1"/>
          <p:cNvSpPr>
            <a:spLocks noGrp="1"/>
          </p:cNvSpPr>
          <p:nvPr>
            <p:ph type="sldNum" sz="quarter" idx="12"/>
          </p:nvPr>
        </p:nvSpPr>
        <p:spPr/>
        <p:txBody>
          <a:bodyPr/>
          <a:lstStyle/>
          <a:p>
            <a:pPr>
              <a:defRPr/>
            </a:pPr>
            <a:fld id="{0DAB526D-70D0-4463-93EA-E96D5F7D3E41}" type="slidenum">
              <a:rPr lang="en-GB"/>
              <a:pPr>
                <a:defRPr/>
              </a:pPr>
              <a:t>9</a:t>
            </a:fld>
            <a:endParaRPr lang="en-GB"/>
          </a:p>
        </p:txBody>
      </p:sp>
      <p:sp>
        <p:nvSpPr>
          <p:cNvPr id="25" name="Rectangle 24"/>
          <p:cNvSpPr/>
          <p:nvPr/>
        </p:nvSpPr>
        <p:spPr>
          <a:xfrm>
            <a:off x="3494306" y="1814338"/>
            <a:ext cx="2790745" cy="984885"/>
          </a:xfrm>
          <a:prstGeom prst="rect">
            <a:avLst/>
          </a:prstGeom>
        </p:spPr>
        <p:txBody>
          <a:bodyPr wrap="square">
            <a:spAutoFit/>
          </a:bodyPr>
          <a:lstStyle/>
          <a:p>
            <a:pPr algn="ctr" fontAlgn="auto">
              <a:spcBef>
                <a:spcPts val="0"/>
              </a:spcBef>
              <a:spcAft>
                <a:spcPts val="1200"/>
              </a:spcAft>
              <a:defRPr/>
            </a:pPr>
            <a:r>
              <a:rPr lang="en-GB" sz="1600" b="1" i="1" kern="0" dirty="0" smtClean="0">
                <a:latin typeface="+mn-lt"/>
                <a:ea typeface="Times New Roman"/>
                <a:cs typeface="+mn-cs"/>
              </a:rPr>
              <a:t>ICAO Annex 3 / WMO No. 49 II</a:t>
            </a:r>
          </a:p>
          <a:p>
            <a:pPr algn="ctr" fontAlgn="auto">
              <a:spcBef>
                <a:spcPts val="0"/>
              </a:spcBef>
              <a:spcAft>
                <a:spcPts val="1200"/>
              </a:spcAft>
              <a:defRPr/>
            </a:pPr>
            <a:r>
              <a:rPr lang="en-GB" sz="1600" b="1" i="1" kern="0" dirty="0" smtClean="0">
                <a:latin typeface="+mn-lt"/>
                <a:ea typeface="Times New Roman"/>
                <a:cs typeface="+mn-cs"/>
              </a:rPr>
              <a:t>Meteorological Service for International Air Navigation</a:t>
            </a:r>
            <a:endParaRPr lang="en-GB" sz="1600" b="1" i="1" kern="0" dirty="0">
              <a:latin typeface="+mn-lt"/>
              <a:ea typeface="Times New Roman"/>
              <a:cs typeface="+mn-cs"/>
            </a:endParaRPr>
          </a:p>
        </p:txBody>
      </p:sp>
      <p:sp>
        <p:nvSpPr>
          <p:cNvPr id="32777" name="Rectangle 4"/>
          <p:cNvSpPr txBox="1">
            <a:spLocks noChangeArrowheads="1"/>
          </p:cNvSpPr>
          <p:nvPr/>
        </p:nvSpPr>
        <p:spPr bwMode="auto">
          <a:xfrm>
            <a:off x="1692275" y="319088"/>
            <a:ext cx="7451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Clr>
                <a:srgbClr val="092E5C"/>
              </a:buClr>
            </a:pPr>
            <a:r>
              <a:rPr lang="en-GB" sz="2400" dirty="0" smtClean="0">
                <a:solidFill>
                  <a:srgbClr val="000000"/>
                </a:solidFill>
                <a:latin typeface="Arial" pitchFamily="34" charset="0"/>
                <a:ea typeface="ＭＳ Ｐゴシック" pitchFamily="34" charset="-128"/>
              </a:rPr>
              <a:t>Model-driven data exchange standards</a:t>
            </a:r>
            <a:endParaRPr lang="en-GB" sz="2400" dirty="0">
              <a:solidFill>
                <a:srgbClr val="000000"/>
              </a:solidFill>
              <a:latin typeface="Arial" pitchFamily="34" charset="0"/>
              <a:ea typeface="ＭＳ Ｐゴシック" pitchFamily="34" charset="-128"/>
            </a:endParaRPr>
          </a:p>
        </p:txBody>
      </p:sp>
      <p:grpSp>
        <p:nvGrpSpPr>
          <p:cNvPr id="3" name="Group 2"/>
          <p:cNvGrpSpPr/>
          <p:nvPr/>
        </p:nvGrpSpPr>
        <p:grpSpPr>
          <a:xfrm>
            <a:off x="3951182" y="3798944"/>
            <a:ext cx="2838048" cy="2850705"/>
            <a:chOff x="3951182" y="3798944"/>
            <a:chExt cx="2838048" cy="2850705"/>
          </a:xfrm>
        </p:grpSpPr>
        <p:cxnSp>
          <p:nvCxnSpPr>
            <p:cNvPr id="32791" name="Straight Arrow Connector 83"/>
            <p:cNvCxnSpPr>
              <a:cxnSpLocks noChangeShapeType="1"/>
              <a:stCxn id="55" idx="1"/>
            </p:cNvCxnSpPr>
            <p:nvPr/>
          </p:nvCxnSpPr>
          <p:spPr bwMode="auto">
            <a:xfrm flipH="1" flipV="1">
              <a:off x="6084110" y="4407753"/>
              <a:ext cx="705120" cy="4882"/>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45" name="Rectangle 44"/>
            <p:cNvSpPr/>
            <p:nvPr/>
          </p:nvSpPr>
          <p:spPr bwMode="auto">
            <a:xfrm rot="16200000">
              <a:off x="6032086" y="4265520"/>
              <a:ext cx="1098378"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conforms to »</a:t>
              </a:r>
              <a:endParaRPr lang="en-GB" sz="1100" b="1" dirty="0">
                <a:latin typeface="+mn-lt"/>
                <a:cs typeface="+mn-cs"/>
              </a:endParaRPr>
            </a:p>
          </p:txBody>
        </p:sp>
        <p:sp>
          <p:nvSpPr>
            <p:cNvPr id="52" name="Rectangle 51"/>
            <p:cNvSpPr/>
            <p:nvPr/>
          </p:nvSpPr>
          <p:spPr bwMode="auto">
            <a:xfrm>
              <a:off x="3955757" y="3798944"/>
              <a:ext cx="2329295" cy="2850705"/>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2770" name="Group 32769"/>
            <p:cNvGrpSpPr/>
            <p:nvPr/>
          </p:nvGrpSpPr>
          <p:grpSpPr>
            <a:xfrm>
              <a:off x="5418137" y="3962210"/>
              <a:ext cx="680907" cy="975619"/>
              <a:chOff x="5270111" y="4064872"/>
              <a:chExt cx="680907" cy="975619"/>
            </a:xfrm>
          </p:grpSpPr>
          <p:pic>
            <p:nvPicPr>
              <p:cNvPr id="65" name="Picture 2" descr="http://findicons.com/files/icons/1915/xml_docs/128/xs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111" y="4064872"/>
                <a:ext cx="680907" cy="6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46"/>
              <p:cNvGrpSpPr/>
              <p:nvPr/>
            </p:nvGrpSpPr>
            <p:grpSpPr>
              <a:xfrm>
                <a:off x="5300570" y="4701937"/>
                <a:ext cx="619987" cy="338554"/>
                <a:chOff x="5300570" y="4701937"/>
                <a:chExt cx="619987" cy="338554"/>
              </a:xfrm>
            </p:grpSpPr>
            <p:sp>
              <p:nvSpPr>
                <p:cNvPr id="44" name="Rectangle 43"/>
                <p:cNvSpPr/>
                <p:nvPr/>
              </p:nvSpPr>
              <p:spPr>
                <a:xfrm>
                  <a:off x="5300570" y="4753532"/>
                  <a:ext cx="619987" cy="241620"/>
                </a:xfrm>
                <a:prstGeom prst="rect">
                  <a:avLst/>
                </a:prstGeom>
                <a:solidFill>
                  <a:srgbClr val="FF33CC"/>
                </a:solidFill>
                <a:ln>
                  <a:noFill/>
                </a:ln>
                <a:effectLst>
                  <a:outerShdw blurRad="50800" dist="12700" dir="2700000" algn="tl" rotWithShape="0">
                    <a:prstClr val="black">
                      <a:alpha val="40000"/>
                    </a:prstClr>
                  </a:outerShdw>
                </a:effectLst>
                <a:scene3d>
                  <a:camera prst="orthographicFront"/>
                  <a:lightRig rig="threePt" dir="t">
                    <a:rot lat="0" lon="0" rev="2700000"/>
                  </a:lightRig>
                </a:scene3d>
                <a:sp3d extrusionH="38100" prstMaterial="plastic">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6" name="Rectangle 45"/>
                <p:cNvSpPr/>
                <p:nvPr/>
              </p:nvSpPr>
              <p:spPr>
                <a:xfrm>
                  <a:off x="5340296" y="4701937"/>
                  <a:ext cx="540533" cy="338554"/>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SCH</a:t>
                  </a:r>
                  <a:endParaRPr lang="en-US" sz="16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pSp>
        </p:grpSp>
        <p:sp>
          <p:nvSpPr>
            <p:cNvPr id="125" name="Rectangle 124"/>
            <p:cNvSpPr/>
            <p:nvPr/>
          </p:nvSpPr>
          <p:spPr>
            <a:xfrm>
              <a:off x="3951182" y="4234311"/>
              <a:ext cx="1584501" cy="687368"/>
            </a:xfrm>
            <a:prstGeom prst="rect">
              <a:avLst/>
            </a:prstGeom>
          </p:spPr>
          <p:txBody>
            <a:bodyPr wrap="square">
              <a:spAutoFit/>
            </a:bodyPr>
            <a:lstStyle/>
            <a:p>
              <a:pPr algn="r" fontAlgn="auto">
                <a:spcBef>
                  <a:spcPts val="0"/>
                </a:spcBef>
                <a:spcAft>
                  <a:spcPts val="800"/>
                </a:spcAft>
                <a:defRPr/>
              </a:pPr>
              <a:r>
                <a:rPr lang="en-GB" sz="1600" b="1" i="1" kern="0" dirty="0" smtClean="0">
                  <a:latin typeface="+mn-lt"/>
                  <a:ea typeface="Times New Roman"/>
                  <a:cs typeface="+mn-cs"/>
                </a:rPr>
                <a:t>XML Schema 1.0</a:t>
              </a:r>
            </a:p>
            <a:p>
              <a:pPr algn="r" fontAlgn="auto">
                <a:spcBef>
                  <a:spcPts val="0"/>
                </a:spcBef>
                <a:spcAft>
                  <a:spcPts val="800"/>
                </a:spcAft>
                <a:defRPr/>
              </a:pPr>
              <a:r>
                <a:rPr lang="en-GB" sz="1600" b="1" i="1" kern="0" dirty="0" err="1" smtClean="0">
                  <a:latin typeface="+mn-lt"/>
                  <a:ea typeface="Times New Roman"/>
                  <a:cs typeface="+mn-cs"/>
                </a:rPr>
                <a:t>Schematron</a:t>
              </a:r>
              <a:r>
                <a:rPr lang="en-GB" sz="1600" b="1" i="1" kern="0" dirty="0" smtClean="0">
                  <a:latin typeface="+mn-lt"/>
                  <a:ea typeface="Times New Roman"/>
                  <a:cs typeface="+mn-cs"/>
                </a:rPr>
                <a:t>  </a:t>
              </a:r>
              <a:r>
                <a:rPr lang="en-GB" sz="1600" b="1" i="1" kern="0" dirty="0" smtClean="0">
                  <a:solidFill>
                    <a:schemeClr val="bg1"/>
                  </a:solidFill>
                  <a:latin typeface="+mn-lt"/>
                  <a:ea typeface="Times New Roman"/>
                  <a:cs typeface="+mn-cs"/>
                </a:rPr>
                <a:t>.</a:t>
              </a:r>
              <a:endParaRPr lang="en-GB" sz="1400" b="1" i="1" kern="0" dirty="0">
                <a:solidFill>
                  <a:schemeClr val="bg1"/>
                </a:solidFill>
                <a:latin typeface="+mn-lt"/>
                <a:ea typeface="Times New Roman"/>
                <a:cs typeface="+mn-cs"/>
              </a:endParaRPr>
            </a:p>
          </p:txBody>
        </p:sp>
        <p:sp>
          <p:nvSpPr>
            <p:cNvPr id="126" name="Rectangle 125"/>
            <p:cNvSpPr/>
            <p:nvPr/>
          </p:nvSpPr>
          <p:spPr>
            <a:xfrm>
              <a:off x="4141764" y="5931078"/>
              <a:ext cx="1957280" cy="584775"/>
            </a:xfrm>
            <a:prstGeom prst="rect">
              <a:avLst/>
            </a:prstGeom>
          </p:spPr>
          <p:txBody>
            <a:bodyPr wrap="square">
              <a:spAutoFit/>
            </a:bodyPr>
            <a:lstStyle/>
            <a:p>
              <a:pPr algn="ctr" fontAlgn="auto">
                <a:spcBef>
                  <a:spcPts val="0"/>
                </a:spcBef>
                <a:spcAft>
                  <a:spcPts val="1200"/>
                </a:spcAft>
                <a:defRPr/>
              </a:pPr>
              <a:r>
                <a:rPr lang="en-GB" sz="1600" b="1" i="1" kern="0" dirty="0" smtClean="0">
                  <a:solidFill>
                    <a:srgbClr val="595959"/>
                  </a:solidFill>
                  <a:latin typeface="+mn-lt"/>
                  <a:ea typeface="Times New Roman"/>
                  <a:cs typeface="+mn-cs"/>
                </a:rPr>
                <a:t>Validation schema and rules</a:t>
              </a:r>
              <a:endParaRPr lang="en-GB" sz="1600" b="1" i="1" kern="0" dirty="0">
                <a:solidFill>
                  <a:srgbClr val="595959"/>
                </a:solidFill>
                <a:latin typeface="+mn-lt"/>
                <a:ea typeface="Times New Roman"/>
                <a:cs typeface="+mn-cs"/>
              </a:endParaRPr>
            </a:p>
          </p:txBody>
        </p:sp>
      </p:grpSp>
      <p:sp>
        <p:nvSpPr>
          <p:cNvPr id="127" name="Rectangle 126"/>
          <p:cNvSpPr/>
          <p:nvPr/>
        </p:nvSpPr>
        <p:spPr>
          <a:xfrm>
            <a:off x="7127887" y="5083024"/>
            <a:ext cx="1428284" cy="584775"/>
          </a:xfrm>
          <a:prstGeom prst="rect">
            <a:avLst/>
          </a:prstGeom>
        </p:spPr>
        <p:txBody>
          <a:bodyPr wrap="square">
            <a:spAutoFit/>
          </a:bodyPr>
          <a:lstStyle/>
          <a:p>
            <a:pPr algn="ctr" fontAlgn="auto">
              <a:spcBef>
                <a:spcPts val="0"/>
              </a:spcBef>
              <a:spcAft>
                <a:spcPts val="1200"/>
              </a:spcAft>
              <a:defRPr/>
            </a:pPr>
            <a:r>
              <a:rPr lang="en-GB" sz="1600" b="1" i="1" u="sng" kern="0" dirty="0" err="1" smtClean="0">
                <a:solidFill>
                  <a:srgbClr val="595959"/>
                </a:solidFill>
                <a:latin typeface="+mn-lt"/>
                <a:ea typeface="Times New Roman"/>
                <a:cs typeface="+mn-cs"/>
              </a:rPr>
              <a:t>Validatable</a:t>
            </a:r>
            <a:r>
              <a:rPr lang="en-GB" sz="1600" b="1" i="1" kern="0" dirty="0" smtClean="0">
                <a:solidFill>
                  <a:srgbClr val="595959"/>
                </a:solidFill>
                <a:latin typeface="+mn-lt"/>
                <a:ea typeface="Times New Roman"/>
                <a:cs typeface="+mn-cs"/>
              </a:rPr>
              <a:t> data products</a:t>
            </a:r>
            <a:endParaRPr lang="en-GB" sz="1600" b="1" i="1" kern="0" dirty="0">
              <a:solidFill>
                <a:srgbClr val="595959"/>
              </a:solidFill>
              <a:latin typeface="+mn-lt"/>
              <a:ea typeface="Times New Roman"/>
              <a:cs typeface="+mn-cs"/>
            </a:endParaRPr>
          </a:p>
        </p:txBody>
      </p:sp>
      <p:pic>
        <p:nvPicPr>
          <p:cNvPr id="48" name="Picture 47" descr="icao-annex3.jpg"/>
          <p:cNvPicPr>
            <a:picLocks noChangeAspect="1"/>
          </p:cNvPicPr>
          <p:nvPr/>
        </p:nvPicPr>
        <p:blipFill>
          <a:blip r:embed="rId5" cstate="print"/>
          <a:stretch>
            <a:fillRect/>
          </a:stretch>
        </p:blipFill>
        <p:spPr>
          <a:xfrm>
            <a:off x="1513506" y="876783"/>
            <a:ext cx="1987040" cy="2577006"/>
          </a:xfrm>
          <a:prstGeom prst="rect">
            <a:avLst/>
          </a:prstGeom>
          <a:noFill/>
          <a:ln w="9525">
            <a:solidFill>
              <a:schemeClr val="tx1"/>
            </a:solidFill>
            <a:miter lim="800000"/>
            <a:headEnd/>
            <a:tailEnd/>
          </a:ln>
          <a:effectLst/>
          <a:scene3d>
            <a:camera prst="perspectiveAbove">
              <a:rot lat="20418987" lon="20962342" rev="216987"/>
            </a:camera>
            <a:lightRig rig="threePt" dir="t"/>
          </a:scene3d>
          <a:sp3d extrusionH="381000" prstMaterial="matte">
            <a:extrusionClr>
              <a:schemeClr val="bg1">
                <a:lumMod val="65000"/>
              </a:schemeClr>
            </a:extrusionClr>
          </a:sp3d>
        </p:spPr>
      </p:pic>
      <p:grpSp>
        <p:nvGrpSpPr>
          <p:cNvPr id="8" name="Group 7"/>
          <p:cNvGrpSpPr/>
          <p:nvPr/>
        </p:nvGrpSpPr>
        <p:grpSpPr>
          <a:xfrm>
            <a:off x="-642413" y="1295903"/>
            <a:ext cx="4754869" cy="5353747"/>
            <a:chOff x="-642413" y="1295903"/>
            <a:chExt cx="4754869" cy="5353747"/>
          </a:xfrm>
        </p:grpSpPr>
        <p:grpSp>
          <p:nvGrpSpPr>
            <p:cNvPr id="7" name="Group 6"/>
            <p:cNvGrpSpPr/>
            <p:nvPr/>
          </p:nvGrpSpPr>
          <p:grpSpPr>
            <a:xfrm>
              <a:off x="91013" y="3798944"/>
              <a:ext cx="4021443" cy="2850706"/>
              <a:chOff x="91013" y="3798944"/>
              <a:chExt cx="4021443" cy="2850706"/>
            </a:xfrm>
          </p:grpSpPr>
          <p:grpSp>
            <p:nvGrpSpPr>
              <p:cNvPr id="105" name="Group 104"/>
              <p:cNvGrpSpPr/>
              <p:nvPr/>
            </p:nvGrpSpPr>
            <p:grpSpPr>
              <a:xfrm>
                <a:off x="617663" y="4024004"/>
                <a:ext cx="2269844" cy="1644742"/>
                <a:chOff x="1985545" y="2393858"/>
                <a:chExt cx="2269844" cy="1644742"/>
              </a:xfrm>
            </p:grpSpPr>
            <p:grpSp>
              <p:nvGrpSpPr>
                <p:cNvPr id="106" name="Group 105"/>
                <p:cNvGrpSpPr/>
                <p:nvPr/>
              </p:nvGrpSpPr>
              <p:grpSpPr>
                <a:xfrm>
                  <a:off x="2238097" y="2393858"/>
                  <a:ext cx="809903" cy="673795"/>
                  <a:chOff x="7646884" y="3147368"/>
                  <a:chExt cx="1396559" cy="673795"/>
                </a:xfrm>
              </p:grpSpPr>
              <p:sp>
                <p:nvSpPr>
                  <p:cNvPr id="117" name="Rectangle 116"/>
                  <p:cNvSpPr/>
                  <p:nvPr/>
                </p:nvSpPr>
                <p:spPr>
                  <a:xfrm>
                    <a:off x="7646884" y="3148709"/>
                    <a:ext cx="1396559" cy="672454"/>
                  </a:xfrm>
                  <a:prstGeom prst="rect">
                    <a:avLst/>
                  </a:prstGeom>
                  <a:solidFill>
                    <a:schemeClr val="bg1"/>
                  </a:solidFill>
                  <a:ln w="952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000" b="1" dirty="0" smtClean="0">
                        <a:solidFill>
                          <a:prstClr val="black"/>
                        </a:solidFill>
                      </a:rPr>
                      <a:t>********</a:t>
                    </a:r>
                    <a:endParaRPr lang="en-GB" sz="1000" b="1" dirty="0">
                      <a:solidFill>
                        <a:prstClr val="black"/>
                      </a:solidFill>
                    </a:endParaRPr>
                  </a:p>
                </p:txBody>
              </p:sp>
              <p:sp>
                <p:nvSpPr>
                  <p:cNvPr id="118" name="Rectangle 117"/>
                  <p:cNvSpPr/>
                  <p:nvPr/>
                </p:nvSpPr>
                <p:spPr>
                  <a:xfrm>
                    <a:off x="7646884" y="3345353"/>
                    <a:ext cx="1396559" cy="38127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900" b="1" dirty="0" smtClean="0">
                        <a:solidFill>
                          <a:prstClr val="black"/>
                        </a:solidFill>
                      </a:rPr>
                      <a:t>****</a:t>
                    </a:r>
                    <a:endParaRPr lang="en-GB" sz="900" dirty="0">
                      <a:solidFill>
                        <a:prstClr val="black"/>
                      </a:solidFill>
                    </a:endParaRPr>
                  </a:p>
                  <a:p>
                    <a:r>
                      <a:rPr lang="en-GB" sz="900" b="1" dirty="0" smtClean="0">
                        <a:solidFill>
                          <a:prstClr val="black"/>
                        </a:solidFill>
                      </a:rPr>
                      <a:t>*******</a:t>
                    </a:r>
                    <a:endParaRPr lang="en-GB" sz="900" b="1" dirty="0">
                      <a:solidFill>
                        <a:prstClr val="black"/>
                      </a:solidFill>
                    </a:endParaRPr>
                  </a:p>
                </p:txBody>
              </p:sp>
              <p:cxnSp>
                <p:nvCxnSpPr>
                  <p:cNvPr id="119" name="Straight Connector 118"/>
                  <p:cNvCxnSpPr/>
                  <p:nvPr/>
                </p:nvCxnSpPr>
                <p:spPr>
                  <a:xfrm>
                    <a:off x="9043443" y="3147368"/>
                    <a:ext cx="0" cy="67379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1985545" y="3565433"/>
                  <a:ext cx="809903" cy="473167"/>
                  <a:chOff x="7646884" y="3147368"/>
                  <a:chExt cx="1396559" cy="473167"/>
                </a:xfrm>
              </p:grpSpPr>
              <p:sp>
                <p:nvSpPr>
                  <p:cNvPr id="114" name="Rectangle 113"/>
                  <p:cNvSpPr/>
                  <p:nvPr/>
                </p:nvSpPr>
                <p:spPr>
                  <a:xfrm>
                    <a:off x="7646884" y="3148709"/>
                    <a:ext cx="1396559" cy="471826"/>
                  </a:xfrm>
                  <a:prstGeom prst="rect">
                    <a:avLst/>
                  </a:prstGeom>
                  <a:solidFill>
                    <a:schemeClr val="bg1"/>
                  </a:solidFill>
                  <a:ln w="952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000" b="1" dirty="0" smtClean="0">
                        <a:solidFill>
                          <a:prstClr val="black"/>
                        </a:solidFill>
                      </a:rPr>
                      <a:t>*********</a:t>
                    </a:r>
                    <a:endParaRPr lang="en-GB" sz="1000" b="1" dirty="0">
                      <a:solidFill>
                        <a:prstClr val="black"/>
                      </a:solidFill>
                    </a:endParaRPr>
                  </a:p>
                </p:txBody>
              </p:sp>
              <p:sp>
                <p:nvSpPr>
                  <p:cNvPr id="115" name="Rectangle 114"/>
                  <p:cNvSpPr/>
                  <p:nvPr/>
                </p:nvSpPr>
                <p:spPr>
                  <a:xfrm>
                    <a:off x="7646884" y="3345353"/>
                    <a:ext cx="1396559" cy="1906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900" b="1" dirty="0" smtClean="0">
                        <a:solidFill>
                          <a:prstClr val="black"/>
                        </a:solidFill>
                      </a:rPr>
                      <a:t>*********</a:t>
                    </a:r>
                    <a:endParaRPr lang="en-GB" sz="900" dirty="0">
                      <a:solidFill>
                        <a:prstClr val="black"/>
                      </a:solidFill>
                    </a:endParaRPr>
                  </a:p>
                </p:txBody>
              </p:sp>
              <p:cxnSp>
                <p:nvCxnSpPr>
                  <p:cNvPr id="116" name="Straight Connector 115"/>
                  <p:cNvCxnSpPr/>
                  <p:nvPr/>
                </p:nvCxnSpPr>
                <p:spPr>
                  <a:xfrm>
                    <a:off x="9043443" y="3147368"/>
                    <a:ext cx="0" cy="4731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3445486" y="2872680"/>
                  <a:ext cx="809903" cy="882301"/>
                  <a:chOff x="7646884" y="3147368"/>
                  <a:chExt cx="1396559" cy="882301"/>
                </a:xfrm>
              </p:grpSpPr>
              <p:sp>
                <p:nvSpPr>
                  <p:cNvPr id="111" name="Rectangle 110"/>
                  <p:cNvSpPr/>
                  <p:nvPr/>
                </p:nvSpPr>
                <p:spPr>
                  <a:xfrm>
                    <a:off x="7646884" y="3148708"/>
                    <a:ext cx="1396559" cy="880961"/>
                  </a:xfrm>
                  <a:prstGeom prst="rect">
                    <a:avLst/>
                  </a:prstGeom>
                  <a:solidFill>
                    <a:schemeClr val="bg1"/>
                  </a:solidFill>
                  <a:ln w="952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000" b="1" dirty="0" smtClean="0">
                        <a:solidFill>
                          <a:prstClr val="black"/>
                        </a:solidFill>
                      </a:rPr>
                      <a:t>********</a:t>
                    </a:r>
                    <a:endParaRPr lang="en-GB" sz="1000" b="1" dirty="0">
                      <a:solidFill>
                        <a:prstClr val="black"/>
                      </a:solidFill>
                    </a:endParaRPr>
                  </a:p>
                </p:txBody>
              </p:sp>
              <p:sp>
                <p:nvSpPr>
                  <p:cNvPr id="112" name="Rectangle 111"/>
                  <p:cNvSpPr/>
                  <p:nvPr/>
                </p:nvSpPr>
                <p:spPr>
                  <a:xfrm>
                    <a:off x="7646884" y="3345352"/>
                    <a:ext cx="1396559" cy="58899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900" b="1" dirty="0" smtClean="0">
                        <a:solidFill>
                          <a:prstClr val="black"/>
                        </a:solidFill>
                      </a:rPr>
                      <a:t>**</a:t>
                    </a:r>
                    <a:endParaRPr lang="en-GB" sz="900" dirty="0">
                      <a:solidFill>
                        <a:prstClr val="black"/>
                      </a:solidFill>
                    </a:endParaRPr>
                  </a:p>
                  <a:p>
                    <a:r>
                      <a:rPr lang="en-GB" sz="900" b="1" dirty="0" smtClean="0">
                        <a:solidFill>
                          <a:prstClr val="black"/>
                        </a:solidFill>
                      </a:rPr>
                      <a:t>*******</a:t>
                    </a:r>
                  </a:p>
                  <a:p>
                    <a:r>
                      <a:rPr lang="en-GB" sz="900" b="1" dirty="0" smtClean="0">
                        <a:solidFill>
                          <a:prstClr val="black"/>
                        </a:solidFill>
                      </a:rPr>
                      <a:t>**********</a:t>
                    </a:r>
                  </a:p>
                  <a:p>
                    <a:r>
                      <a:rPr lang="en-GB" sz="900" b="1" dirty="0" smtClean="0">
                        <a:solidFill>
                          <a:prstClr val="black"/>
                        </a:solidFill>
                      </a:rPr>
                      <a:t>**</a:t>
                    </a:r>
                    <a:endParaRPr lang="en-GB" sz="900" b="1" dirty="0">
                      <a:solidFill>
                        <a:prstClr val="black"/>
                      </a:solidFill>
                    </a:endParaRPr>
                  </a:p>
                </p:txBody>
              </p:sp>
              <p:cxnSp>
                <p:nvCxnSpPr>
                  <p:cNvPr id="113" name="Straight Connector 112"/>
                  <p:cNvCxnSpPr/>
                  <p:nvPr/>
                </p:nvCxnSpPr>
                <p:spPr>
                  <a:xfrm>
                    <a:off x="9043443" y="3147368"/>
                    <a:ext cx="0" cy="8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Straight Arrow Connector 83"/>
                <p:cNvCxnSpPr>
                  <a:cxnSpLocks noChangeShapeType="1"/>
                </p:cNvCxnSpPr>
                <p:nvPr/>
              </p:nvCxnSpPr>
              <p:spPr bwMode="auto">
                <a:xfrm>
                  <a:off x="3048000" y="2912364"/>
                  <a:ext cx="397486" cy="15830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10" name="Straight Arrow Connector 83"/>
                <p:cNvCxnSpPr>
                  <a:cxnSpLocks noChangeShapeType="1"/>
                  <a:stCxn id="112" idx="1"/>
                </p:cNvCxnSpPr>
                <p:nvPr/>
              </p:nvCxnSpPr>
              <p:spPr bwMode="auto">
                <a:xfrm flipH="1">
                  <a:off x="2795448" y="3365164"/>
                  <a:ext cx="650038" cy="294499"/>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87" name="Rectangle 86"/>
              <p:cNvSpPr/>
              <p:nvPr/>
            </p:nvSpPr>
            <p:spPr bwMode="auto">
              <a:xfrm>
                <a:off x="91741" y="3798944"/>
                <a:ext cx="3600583" cy="2850706"/>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69" name="Straight Arrow Connector 83"/>
              <p:cNvCxnSpPr>
                <a:cxnSpLocks noChangeShapeType="1"/>
                <a:stCxn id="52" idx="1"/>
                <a:endCxn id="87" idx="3"/>
              </p:cNvCxnSpPr>
              <p:nvPr/>
            </p:nvCxnSpPr>
            <p:spPr bwMode="auto">
              <a:xfrm flipH="1">
                <a:off x="3692324" y="5224297"/>
                <a:ext cx="263433" cy="0"/>
              </a:xfrm>
              <a:prstGeom prst="straightConnector1">
                <a:avLst/>
              </a:prstGeom>
              <a:noFill/>
              <a:ln w="9525" algn="ctr">
                <a:solidFill>
                  <a:srgbClr val="000000"/>
                </a:solidFill>
                <a:prstDash val="lgDash"/>
                <a:round/>
                <a:headEnd/>
                <a:tailEnd type="arrow" w="med" len="med"/>
              </a:ln>
              <a:extLst>
                <a:ext uri="{909E8E84-426E-40DD-AFC4-6F175D3DCCD1}">
                  <a14:hiddenFill xmlns:a14="http://schemas.microsoft.com/office/drawing/2010/main">
                    <a:noFill/>
                  </a14:hiddenFill>
                </a:ext>
              </a:extLst>
            </p:spPr>
          </p:cxnSp>
          <p:sp>
            <p:nvSpPr>
              <p:cNvPr id="64" name="Rectangle 63"/>
              <p:cNvSpPr/>
              <p:nvPr/>
            </p:nvSpPr>
            <p:spPr bwMode="auto">
              <a:xfrm rot="16200000">
                <a:off x="3378924" y="5108923"/>
                <a:ext cx="1149674" cy="261610"/>
              </a:xfrm>
              <a:prstGeom prst="rect">
                <a:avLst/>
              </a:prstGeom>
              <a:solidFill>
                <a:schemeClr val="bg1">
                  <a:alpha val="80000"/>
                </a:schemeClr>
              </a:solidFill>
            </p:spPr>
            <p:txBody>
              <a:bodyPr wrap="none">
                <a:spAutoFit/>
              </a:bodyPr>
              <a:lstStyle/>
              <a:p>
                <a:pPr fontAlgn="auto">
                  <a:spcBef>
                    <a:spcPts val="0"/>
                  </a:spcBef>
                  <a:spcAft>
                    <a:spcPts val="0"/>
                  </a:spcAft>
                  <a:defRPr/>
                </a:pPr>
                <a:r>
                  <a:rPr lang="en-GB" sz="1100" b="1" i="1" kern="0" dirty="0" smtClean="0">
                    <a:solidFill>
                      <a:srgbClr val="595959"/>
                    </a:solidFill>
                    <a:latin typeface="+mn-lt"/>
                    <a:ea typeface="Times New Roman"/>
                    <a:cs typeface="+mn-cs"/>
                  </a:rPr>
                  <a:t>« derived from »</a:t>
                </a:r>
                <a:endParaRPr lang="en-GB" sz="1100" b="1" dirty="0">
                  <a:latin typeface="+mn-lt"/>
                  <a:cs typeface="+mn-cs"/>
                </a:endParaRPr>
              </a:p>
            </p:txBody>
          </p:sp>
          <p:sp>
            <p:nvSpPr>
              <p:cNvPr id="120" name="Rectangle 119"/>
              <p:cNvSpPr/>
              <p:nvPr/>
            </p:nvSpPr>
            <p:spPr>
              <a:xfrm>
                <a:off x="1321711" y="3808446"/>
                <a:ext cx="2790745" cy="605294"/>
              </a:xfrm>
              <a:prstGeom prst="rect">
                <a:avLst/>
              </a:prstGeom>
            </p:spPr>
            <p:txBody>
              <a:bodyPr wrap="square">
                <a:spAutoFit/>
              </a:bodyPr>
              <a:lstStyle/>
              <a:p>
                <a:pPr algn="ctr" fontAlgn="auto">
                  <a:spcBef>
                    <a:spcPts val="0"/>
                  </a:spcBef>
                  <a:spcAft>
                    <a:spcPts val="400"/>
                  </a:spcAft>
                  <a:defRPr/>
                </a:pPr>
                <a:r>
                  <a:rPr lang="en-GB" sz="1600" b="1" i="1" kern="0" dirty="0" smtClean="0">
                    <a:latin typeface="+mn-lt"/>
                    <a:ea typeface="Times New Roman"/>
                    <a:cs typeface="+mn-cs"/>
                  </a:rPr>
                  <a:t>Application Schema</a:t>
                </a:r>
              </a:p>
              <a:p>
                <a:pPr algn="ctr" fontAlgn="auto">
                  <a:spcBef>
                    <a:spcPts val="0"/>
                  </a:spcBef>
                  <a:spcAft>
                    <a:spcPts val="400"/>
                  </a:spcAft>
                  <a:defRPr/>
                </a:pPr>
                <a:r>
                  <a:rPr lang="en-GB" sz="1400" b="1" i="1" kern="0" dirty="0" smtClean="0">
                    <a:latin typeface="+mn-lt"/>
                    <a:ea typeface="Times New Roman"/>
                    <a:cs typeface="+mn-cs"/>
                  </a:rPr>
                  <a:t>(aka ‘conceptual model’)</a:t>
                </a:r>
                <a:endParaRPr lang="en-GB" sz="1400" b="1" i="1" kern="0" dirty="0">
                  <a:latin typeface="+mn-lt"/>
                  <a:ea typeface="Times New Roman"/>
                  <a:cs typeface="+mn-cs"/>
                </a:endParaRPr>
              </a:p>
            </p:txBody>
          </p:sp>
          <p:sp>
            <p:nvSpPr>
              <p:cNvPr id="121" name="Rectangle 120"/>
              <p:cNvSpPr/>
              <p:nvPr/>
            </p:nvSpPr>
            <p:spPr>
              <a:xfrm>
                <a:off x="91013" y="5767789"/>
                <a:ext cx="3601311" cy="830997"/>
              </a:xfrm>
              <a:prstGeom prst="rect">
                <a:avLst/>
              </a:prstGeom>
            </p:spPr>
            <p:txBody>
              <a:bodyPr wrap="square">
                <a:spAutoFit/>
              </a:bodyPr>
              <a:lstStyle/>
              <a:p>
                <a:pPr algn="ctr" fontAlgn="auto">
                  <a:spcBef>
                    <a:spcPts val="0"/>
                  </a:spcBef>
                  <a:spcAft>
                    <a:spcPts val="1200"/>
                  </a:spcAft>
                  <a:defRPr/>
                </a:pPr>
                <a:r>
                  <a:rPr lang="en-GB" sz="1600" b="1" i="1" kern="0" dirty="0" smtClean="0">
                    <a:solidFill>
                      <a:srgbClr val="595959"/>
                    </a:solidFill>
                    <a:latin typeface="+mn-lt"/>
                    <a:ea typeface="Times New Roman"/>
                    <a:cs typeface="+mn-cs"/>
                  </a:rPr>
                  <a:t>Technology independent description of content and structure of information to be exchanged for a given application</a:t>
                </a:r>
                <a:endParaRPr lang="en-GB" sz="1600" b="1" i="1" kern="0" dirty="0">
                  <a:solidFill>
                    <a:srgbClr val="595959"/>
                  </a:solidFill>
                  <a:latin typeface="+mn-lt"/>
                  <a:ea typeface="Times New Roman"/>
                  <a:cs typeface="+mn-cs"/>
                </a:endParaRPr>
              </a:p>
            </p:txBody>
          </p:sp>
        </p:grpSp>
        <p:sp>
          <p:nvSpPr>
            <p:cNvPr id="94" name="Curved Left Arrow 93"/>
            <p:cNvSpPr/>
            <p:nvPr/>
          </p:nvSpPr>
          <p:spPr>
            <a:xfrm rot="13324036" flipV="1">
              <a:off x="985455" y="1295903"/>
              <a:ext cx="1319022" cy="2975061"/>
            </a:xfrm>
            <a:prstGeom prst="curvedLeftArrow">
              <a:avLst/>
            </a:prstGeom>
            <a:gradFill>
              <a:gsLst>
                <a:gs pos="0">
                  <a:srgbClr val="4F81BD">
                    <a:lumMod val="75000"/>
                    <a:alpha val="20000"/>
                  </a:srgbClr>
                </a:gs>
                <a:gs pos="100000">
                  <a:srgbClr val="1F497D">
                    <a:lumMod val="60000"/>
                    <a:lumOff val="40000"/>
                    <a:alpha val="10000"/>
                  </a:srgbClr>
                </a:gs>
              </a:gsLst>
              <a:lin ang="16200000" scaled="0"/>
            </a:gradFill>
            <a:ln w="12700" cap="flat" cmpd="sng" algn="ctr">
              <a:gradFill>
                <a:gsLst>
                  <a:gs pos="0">
                    <a:sysClr val="window" lastClr="FFFFFF"/>
                  </a:gs>
                  <a:gs pos="100000">
                    <a:srgbClr val="4F81BD">
                      <a:lumMod val="75000"/>
                    </a:srgbClr>
                  </a:gs>
                </a:gsLst>
                <a:lin ang="5400000" scaled="0"/>
              </a:gra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algn="r" eaLnBrk="1" fontAlgn="auto" hangingPunct="1">
                <a:lnSpc>
                  <a:spcPct val="85000"/>
                </a:lnSpc>
                <a:spcBef>
                  <a:spcPts val="0"/>
                </a:spcBef>
                <a:spcAft>
                  <a:spcPts val="0"/>
                </a:spcAft>
                <a:defRPr/>
              </a:pPr>
              <a:endParaRPr lang="en-GB" sz="5400" b="0" kern="0">
                <a:solidFill>
                  <a:srgbClr val="FFFFFF"/>
                </a:solidFill>
                <a:latin typeface="Arial" charset="0"/>
              </a:endParaRPr>
            </a:p>
          </p:txBody>
        </p:sp>
        <p:sp>
          <p:nvSpPr>
            <p:cNvPr id="95" name="Rectangle 94"/>
            <p:cNvSpPr/>
            <p:nvPr/>
          </p:nvSpPr>
          <p:spPr>
            <a:xfrm>
              <a:off x="-642413" y="3042315"/>
              <a:ext cx="2790745" cy="338554"/>
            </a:xfrm>
            <a:prstGeom prst="rect">
              <a:avLst/>
            </a:prstGeom>
          </p:spPr>
          <p:txBody>
            <a:bodyPr wrap="square">
              <a:spAutoFit/>
            </a:bodyPr>
            <a:lstStyle/>
            <a:p>
              <a:pPr algn="ctr" fontAlgn="auto">
                <a:spcBef>
                  <a:spcPts val="0"/>
                </a:spcBef>
                <a:spcAft>
                  <a:spcPts val="1200"/>
                </a:spcAft>
                <a:defRPr/>
              </a:pPr>
              <a:r>
                <a:rPr lang="en-GB" sz="1600" b="1" i="1" kern="0" dirty="0">
                  <a:solidFill>
                    <a:srgbClr val="595959"/>
                  </a:solidFill>
                  <a:latin typeface="+mn-lt"/>
                  <a:ea typeface="Times New Roman"/>
                  <a:cs typeface="+mn-cs"/>
                </a:rPr>
                <a:t>« </a:t>
              </a:r>
              <a:r>
                <a:rPr lang="en-GB" sz="1600" b="1" i="1" kern="0" dirty="0" smtClean="0">
                  <a:solidFill>
                    <a:srgbClr val="595959"/>
                  </a:solidFill>
                  <a:latin typeface="+mn-lt"/>
                  <a:ea typeface="Times New Roman"/>
                  <a:cs typeface="+mn-cs"/>
                </a:rPr>
                <a:t>formalised as </a:t>
              </a:r>
              <a:r>
                <a:rPr lang="en-GB" sz="1600" b="1" i="1" kern="0" dirty="0">
                  <a:solidFill>
                    <a:srgbClr val="595959"/>
                  </a:solidFill>
                  <a:latin typeface="+mn-lt"/>
                  <a:ea typeface="Times New Roman"/>
                  <a:cs typeface="+mn-cs"/>
                </a:rPr>
                <a:t>»</a:t>
              </a:r>
            </a:p>
          </p:txBody>
        </p:sp>
        <p:pic>
          <p:nvPicPr>
            <p:cNvPr id="51" name="Picture 50" descr="UML_logo.gif"/>
            <p:cNvPicPr>
              <a:picLocks noChangeAspect="1"/>
            </p:cNvPicPr>
            <p:nvPr/>
          </p:nvPicPr>
          <p:blipFill rotWithShape="1">
            <a:blip r:embed="rId6" cstate="print">
              <a:extLst>
                <a:ext uri="{28A0092B-C50C-407E-A947-70E740481C1C}">
                  <a14:useLocalDpi xmlns:a14="http://schemas.microsoft.com/office/drawing/2010/main" val="0"/>
                </a:ext>
              </a:extLst>
            </a:blip>
            <a:srcRect l="32922"/>
            <a:stretch/>
          </p:blipFill>
          <p:spPr>
            <a:xfrm>
              <a:off x="143650" y="3847135"/>
              <a:ext cx="672246" cy="712432"/>
            </a:xfrm>
            <a:prstGeom prst="rect">
              <a:avLst/>
            </a:prstGeom>
          </p:spPr>
        </p:pic>
      </p:grpSp>
      <p:grpSp>
        <p:nvGrpSpPr>
          <p:cNvPr id="6" name="Group 5"/>
          <p:cNvGrpSpPr/>
          <p:nvPr/>
        </p:nvGrpSpPr>
        <p:grpSpPr>
          <a:xfrm>
            <a:off x="3074637" y="4598509"/>
            <a:ext cx="1516817" cy="1200317"/>
            <a:chOff x="3063062" y="4598509"/>
            <a:chExt cx="1516817" cy="1200317"/>
          </a:xfrm>
        </p:grpSpPr>
        <p:sp>
          <p:nvSpPr>
            <p:cNvPr id="50" name="Rectangle 49"/>
            <p:cNvSpPr/>
            <p:nvPr/>
          </p:nvSpPr>
          <p:spPr>
            <a:xfrm>
              <a:off x="3063062" y="5029391"/>
              <a:ext cx="1516817" cy="338554"/>
            </a:xfrm>
            <a:prstGeom prst="rect">
              <a:avLst/>
            </a:prstGeom>
            <a:solidFill>
              <a:schemeClr val="bg1">
                <a:alpha val="80000"/>
              </a:schemeClr>
            </a:solidFill>
          </p:spPr>
          <p:txBody>
            <a:bodyPr wrap="square">
              <a:spAutoFit/>
            </a:bodyPr>
            <a:lstStyle/>
            <a:p>
              <a:pPr algn="ctr" fontAlgn="auto">
                <a:spcBef>
                  <a:spcPts val="0"/>
                </a:spcBef>
                <a:spcAft>
                  <a:spcPts val="1200"/>
                </a:spcAft>
                <a:defRPr/>
              </a:pPr>
              <a:r>
                <a:rPr lang="en-GB" sz="1600" b="1" kern="0" dirty="0" err="1" smtClean="0">
                  <a:solidFill>
                    <a:srgbClr val="C00000"/>
                  </a:solidFill>
                  <a:latin typeface="+mn-lt"/>
                  <a:ea typeface="Times New Roman"/>
                  <a:cs typeface="+mn-cs"/>
                </a:rPr>
                <a:t>FullMoon</a:t>
              </a:r>
              <a:endParaRPr lang="en-GB" sz="1600" b="1" kern="0" dirty="0">
                <a:solidFill>
                  <a:srgbClr val="C00000"/>
                </a:solidFill>
                <a:latin typeface="+mn-lt"/>
                <a:ea typeface="Times New Roman"/>
                <a:cs typeface="+mn-cs"/>
              </a:endParaRPr>
            </a:p>
          </p:txBody>
        </p:sp>
        <p:sp>
          <p:nvSpPr>
            <p:cNvPr id="49" name="Down Arrow 48"/>
            <p:cNvSpPr/>
            <p:nvPr/>
          </p:nvSpPr>
          <p:spPr>
            <a:xfrm rot="5400000" flipH="1" flipV="1">
              <a:off x="3196813" y="4544481"/>
              <a:ext cx="1200317" cy="1308374"/>
            </a:xfrm>
            <a:prstGeom prst="downArrow">
              <a:avLst/>
            </a:prstGeom>
            <a:gradFill>
              <a:gsLst>
                <a:gs pos="0">
                  <a:srgbClr val="C00000">
                    <a:alpha val="20000"/>
                  </a:srgbClr>
                </a:gs>
                <a:gs pos="100000">
                  <a:srgbClr val="FF0000">
                    <a:alpha val="0"/>
                  </a:srgbClr>
                </a:gs>
              </a:gsLst>
              <a:lin ang="16200000" scaled="0"/>
            </a:gradFill>
            <a:ln w="12700" cap="flat" cmpd="sng" algn="ctr">
              <a:gradFill>
                <a:gsLst>
                  <a:gs pos="0">
                    <a:sysClr val="window" lastClr="FFFFFF"/>
                  </a:gs>
                  <a:gs pos="100000">
                    <a:srgbClr val="FF0000"/>
                  </a:gs>
                </a:gsLst>
                <a:lin ang="5400000" scaled="0"/>
              </a:gra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000" b="1" kern="1200">
                  <a:solidFill>
                    <a:schemeClr val="tx1"/>
                  </a:solidFill>
                  <a:latin typeface="CG Times"/>
                  <a:ea typeface="+mn-ea"/>
                  <a:cs typeface="+mn-cs"/>
                </a:defRPr>
              </a:lvl1pPr>
              <a:lvl2pPr marL="457200" algn="l" rtl="0" eaLnBrk="0" fontAlgn="base" hangingPunct="0">
                <a:spcBef>
                  <a:spcPct val="0"/>
                </a:spcBef>
                <a:spcAft>
                  <a:spcPct val="0"/>
                </a:spcAft>
                <a:defRPr sz="1000" b="1" kern="1200">
                  <a:solidFill>
                    <a:schemeClr val="tx1"/>
                  </a:solidFill>
                  <a:latin typeface="CG Times"/>
                  <a:ea typeface="+mn-ea"/>
                  <a:cs typeface="+mn-cs"/>
                </a:defRPr>
              </a:lvl2pPr>
              <a:lvl3pPr marL="914400" algn="l" rtl="0" eaLnBrk="0" fontAlgn="base" hangingPunct="0">
                <a:spcBef>
                  <a:spcPct val="0"/>
                </a:spcBef>
                <a:spcAft>
                  <a:spcPct val="0"/>
                </a:spcAft>
                <a:defRPr sz="1000" b="1" kern="1200">
                  <a:solidFill>
                    <a:schemeClr val="tx1"/>
                  </a:solidFill>
                  <a:latin typeface="CG Times"/>
                  <a:ea typeface="+mn-ea"/>
                  <a:cs typeface="+mn-cs"/>
                </a:defRPr>
              </a:lvl3pPr>
              <a:lvl4pPr marL="1371600" algn="l" rtl="0" eaLnBrk="0" fontAlgn="base" hangingPunct="0">
                <a:spcBef>
                  <a:spcPct val="0"/>
                </a:spcBef>
                <a:spcAft>
                  <a:spcPct val="0"/>
                </a:spcAft>
                <a:defRPr sz="1000" b="1" kern="1200">
                  <a:solidFill>
                    <a:schemeClr val="tx1"/>
                  </a:solidFill>
                  <a:latin typeface="CG Times"/>
                  <a:ea typeface="+mn-ea"/>
                  <a:cs typeface="+mn-cs"/>
                </a:defRPr>
              </a:lvl4pPr>
              <a:lvl5pPr marL="1828800" algn="l" rtl="0" eaLnBrk="0" fontAlgn="base" hangingPunct="0">
                <a:spcBef>
                  <a:spcPct val="0"/>
                </a:spcBef>
                <a:spcAft>
                  <a:spcPct val="0"/>
                </a:spcAft>
                <a:defRPr sz="1000" b="1" kern="1200">
                  <a:solidFill>
                    <a:schemeClr val="tx1"/>
                  </a:solidFill>
                  <a:latin typeface="CG Times"/>
                  <a:ea typeface="+mn-ea"/>
                  <a:cs typeface="+mn-cs"/>
                </a:defRPr>
              </a:lvl5pPr>
              <a:lvl6pPr marL="2286000" algn="l" defTabSz="914400" rtl="0" eaLnBrk="1" latinLnBrk="0" hangingPunct="1">
                <a:defRPr sz="1000" b="1" kern="1200">
                  <a:solidFill>
                    <a:schemeClr val="tx1"/>
                  </a:solidFill>
                  <a:latin typeface="CG Times"/>
                  <a:ea typeface="+mn-ea"/>
                  <a:cs typeface="+mn-cs"/>
                </a:defRPr>
              </a:lvl6pPr>
              <a:lvl7pPr marL="2743200" algn="l" defTabSz="914400" rtl="0" eaLnBrk="1" latinLnBrk="0" hangingPunct="1">
                <a:defRPr sz="1000" b="1" kern="1200">
                  <a:solidFill>
                    <a:schemeClr val="tx1"/>
                  </a:solidFill>
                  <a:latin typeface="CG Times"/>
                  <a:ea typeface="+mn-ea"/>
                  <a:cs typeface="+mn-cs"/>
                </a:defRPr>
              </a:lvl7pPr>
              <a:lvl8pPr marL="3200400" algn="l" defTabSz="914400" rtl="0" eaLnBrk="1" latinLnBrk="0" hangingPunct="1">
                <a:defRPr sz="1000" b="1" kern="1200">
                  <a:solidFill>
                    <a:schemeClr val="tx1"/>
                  </a:solidFill>
                  <a:latin typeface="CG Times"/>
                  <a:ea typeface="+mn-ea"/>
                  <a:cs typeface="+mn-cs"/>
                </a:defRPr>
              </a:lvl8pPr>
              <a:lvl9pPr marL="3657600" algn="l" defTabSz="914400" rtl="0" eaLnBrk="1" latinLnBrk="0" hangingPunct="1">
                <a:defRPr sz="1000" b="1" kern="1200">
                  <a:solidFill>
                    <a:schemeClr val="tx1"/>
                  </a:solidFill>
                  <a:latin typeface="CG Times"/>
                  <a:ea typeface="+mn-ea"/>
                  <a:cs typeface="+mn-cs"/>
                </a:defRPr>
              </a:lvl9pPr>
            </a:lstStyle>
            <a:p>
              <a:pPr algn="r" eaLnBrk="1" fontAlgn="auto" hangingPunct="1">
                <a:lnSpc>
                  <a:spcPct val="85000"/>
                </a:lnSpc>
                <a:spcBef>
                  <a:spcPts val="0"/>
                </a:spcBef>
                <a:spcAft>
                  <a:spcPts val="0"/>
                </a:spcAft>
                <a:defRPr/>
              </a:pPr>
              <a:endParaRPr lang="en-GB" sz="5400" b="0" kern="0">
                <a:solidFill>
                  <a:srgbClr val="FFFFFF"/>
                </a:solidFill>
                <a:latin typeface="Arial" charset="0"/>
              </a:endParaRPr>
            </a:p>
          </p:txBody>
        </p:sp>
      </p:grpSp>
    </p:spTree>
    <p:extLst>
      <p:ext uri="{BB962C8B-B14F-4D97-AF65-F5344CB8AC3E}">
        <p14:creationId xmlns:p14="http://schemas.microsoft.com/office/powerpoint/2010/main" val="144588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CEA1E7-FC31-4D47-8B6B-9730B49B920E}"/>
</file>

<file path=customXml/itemProps2.xml><?xml version="1.0" encoding="utf-8"?>
<ds:datastoreItem xmlns:ds="http://schemas.openxmlformats.org/officeDocument/2006/customXml" ds:itemID="{931C78CD-3C04-4EA2-A438-C85532BC2686}"/>
</file>

<file path=customXml/itemProps3.xml><?xml version="1.0" encoding="utf-8"?>
<ds:datastoreItem xmlns:ds="http://schemas.openxmlformats.org/officeDocument/2006/customXml" ds:itemID="{AFC94397-6ABA-40B9-BA2A-DF8CB586B83A}"/>
</file>

<file path=docProps/app.xml><?xml version="1.0" encoding="utf-8"?>
<Properties xmlns="http://schemas.openxmlformats.org/officeDocument/2006/extended-properties" xmlns:vt="http://schemas.openxmlformats.org/officeDocument/2006/docPropsVTypes">
  <TotalTime>20291</TotalTime>
  <Words>6975</Words>
  <Application>Microsoft Office PowerPoint</Application>
  <PresentationFormat>On-screen Show (4:3)</PresentationFormat>
  <Paragraphs>1214</Paragraphs>
  <Slides>61</Slides>
  <Notes>39</Notes>
  <HiddenSlides>0</HiddenSlides>
  <MMClips>0</MMClips>
  <ScaleCrop>false</ScaleCrop>
  <HeadingPairs>
    <vt:vector size="4" baseType="variant">
      <vt:variant>
        <vt:lpstr>Theme</vt:lpstr>
      </vt:variant>
      <vt:variant>
        <vt:i4>4</vt:i4>
      </vt:variant>
      <vt:variant>
        <vt:lpstr>Slide Titles</vt:lpstr>
      </vt:variant>
      <vt:variant>
        <vt:i4>61</vt:i4>
      </vt:variant>
    </vt:vector>
  </HeadingPairs>
  <TitlesOfParts>
    <vt:vector size="65" baseType="lpstr">
      <vt:lpstr>Office Theme</vt:lpstr>
      <vt:lpstr>WMO Template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dc:creator>
  <cp:lastModifiedBy>Jeremy</cp:lastModifiedBy>
  <cp:revision>371</cp:revision>
  <dcterms:created xsi:type="dcterms:W3CDTF">2012-02-15T11:38:29Z</dcterms:created>
  <dcterms:modified xsi:type="dcterms:W3CDTF">2013-02-05T16:08:39Z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