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11"/>
  </p:notesMasterIdLst>
  <p:sldIdLst>
    <p:sldId id="355" r:id="rId3"/>
    <p:sldId id="331" r:id="rId4"/>
    <p:sldId id="377" r:id="rId5"/>
    <p:sldId id="378" r:id="rId6"/>
    <p:sldId id="372" r:id="rId7"/>
    <p:sldId id="374" r:id="rId8"/>
    <p:sldId id="373" r:id="rId9"/>
    <p:sldId id="376" r:id="rId10"/>
  </p:sldIdLst>
  <p:sldSz cx="9144000" cy="6858000" type="screen4x3"/>
  <p:notesSz cx="6858000" cy="9144000"/>
  <p:custDataLst>
    <p:tags r:id="rId12"/>
  </p:custDataLst>
  <p:defaultTextStyle>
    <a:defPPr>
      <a:defRPr lang="en-GB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9" autoAdjust="0"/>
    <p:restoredTop sz="87024" autoAdjust="0"/>
  </p:normalViewPr>
  <p:slideViewPr>
    <p:cSldViewPr>
      <p:cViewPr varScale="1">
        <p:scale>
          <a:sx n="101" d="100"/>
          <a:sy n="101" d="100"/>
        </p:scale>
        <p:origin x="-1914" y="924"/>
      </p:cViewPr>
      <p:guideLst>
        <p:guide orient="horz" pos="2400"/>
        <p:guide orient="horz" pos="3888"/>
        <p:guide orient="horz" pos="1389"/>
        <p:guide orient="horz" pos="1180"/>
        <p:guide pos="285"/>
        <p:guide pos="5472"/>
        <p:guide pos="1184"/>
        <p:guide pos="3152"/>
        <p:guide pos="3334"/>
        <p:guide pos="35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43B6775-42B9-42CD-9527-5D2E0F1D49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8A1D5-E522-4262-9069-2CCDDA5859DD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PowerPoint guidelines. 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Our refreshed PowerPoint style matches our refreshed corporate values. These guidelines ensure we achieve consistent, professional-looking presentations.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Font:</a:t>
            </a:r>
            <a:r>
              <a:rPr lang="en-US" sz="1000" dirty="0" smtClean="0"/>
              <a:t> Arial only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Bullets:</a:t>
            </a:r>
            <a:r>
              <a:rPr lang="en-US" sz="1000" dirty="0" smtClean="0"/>
              <a:t> Arial round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Front page slide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Headline text point size 53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Subtitle text point size 20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Presenter, location and date point size 12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Divider slides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Should be used to break up subjects or when changing content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Headline text point size 40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Subtitle text point size 20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Content slides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Headline text size: minimum 40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GB" sz="1000" dirty="0" smtClean="0"/>
              <a:t>First Level Bullet Points 24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GB" sz="1000" dirty="0" smtClean="0"/>
              <a:t>Subsequent Level; Bullet Points 20</a:t>
            </a: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Body text size: minimum 16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Printing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Please select greyscale when printing, this will remove the backgrounds and save on ink.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Colour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Web safe green #CFF33 (R204, G255, B51), can be used to highlight important words or phrases.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GB" sz="1000" dirty="0" smtClean="0"/>
              <a:t>Web safe red </a:t>
            </a:r>
            <a:r>
              <a:rPr lang="en-US" sz="1000" dirty="0" smtClean="0"/>
              <a:t>#ED2939 (R237, G41, B57), can be used to highlight severe weather warnings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Campaign presentations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If your presentation is part of a campaign or event then please ask the studio for assistance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B6775-42B9-42CD-9527-5D2E0F1D49BA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B6775-42B9-42CD-9527-5D2E0F1D49BA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79988"/>
            <a:ext cx="8591550" cy="849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Section slide heading Arial 40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645150"/>
            <a:ext cx="7896225" cy="66357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Section slide subtitle heading Arial 20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47663"/>
            <a:ext cx="69342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52600" y="1773238"/>
            <a:ext cx="6934200" cy="4751387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>
    <p:wip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261938" indent="-261938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623888" indent="-1825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2pPr>
      <a:lvl3pPr marL="987425" indent="-184150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3pPr>
      <a:lvl4pPr marL="1349375" indent="-1825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4pPr>
      <a:lvl5pPr marL="1698625" indent="-1698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5pPr>
      <a:lvl6pPr marL="21558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6pPr>
      <a:lvl7pPr marL="26130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7pPr>
      <a:lvl8pPr marL="30702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8pPr>
      <a:lvl9pPr marL="35274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>
    <p:wip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9pPr>
    </p:titleStyle>
    <p:bodyStyle>
      <a:lvl1pPr marL="261938" indent="-261938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23888" indent="-1825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2pPr>
      <a:lvl3pPr marL="987425" indent="-184150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3pPr>
      <a:lvl4pPr marL="1349375" indent="-1825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4pPr>
      <a:lvl5pPr marL="1698625" indent="-1698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5pPr>
      <a:lvl6pPr marL="21558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6pPr>
      <a:lvl7pPr marL="26130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7pPr>
      <a:lvl8pPr marL="30702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8pPr>
      <a:lvl9pPr marL="35274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800600"/>
            <a:ext cx="7772400" cy="1079500"/>
          </a:xfrm>
          <a:noFill/>
        </p:spPr>
        <p:txBody>
          <a:bodyPr/>
          <a:lstStyle/>
          <a:p>
            <a:pPr eaLnBrk="1" hangingPunct="1"/>
            <a:r>
              <a:rPr lang="en-GB" sz="2800" b="1" dirty="0" smtClean="0">
                <a:solidFill>
                  <a:schemeClr val="tx1"/>
                </a:solidFill>
              </a:rPr>
              <a:t/>
            </a:r>
            <a:br>
              <a:rPr lang="en-GB" sz="28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GISC Exeter Status Report - 2015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645150"/>
            <a:ext cx="7896225" cy="534988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TT-GISC Brasilia 13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 to 16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 October 2015</a:t>
            </a:r>
          </a:p>
          <a:p>
            <a:pPr eaLnBrk="1" hangingPunct="1">
              <a:lnSpc>
                <a:spcPct val="7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Mark Francis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23850" y="6021388"/>
            <a:ext cx="789622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Contents</a:t>
            </a:r>
            <a:endParaRPr 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28775"/>
            <a:ext cx="6934200" cy="47513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b="1" dirty="0" smtClean="0"/>
              <a:t>GISC/R</a:t>
            </a:r>
            <a:r>
              <a:rPr lang="en-GB" b="1" dirty="0" smtClean="0">
                <a:cs typeface="Times New Roman" pitchFamily="18" charset="0"/>
              </a:rPr>
              <a:t>TH Exeter Status Report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RTH Exeter GTS connectivity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GISC Exeter WIS connectivity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WIS Items of interest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OpenWIS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WIS Issues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47663"/>
            <a:ext cx="6934200" cy="993105"/>
          </a:xfrm>
        </p:spPr>
        <p:txBody>
          <a:bodyPr/>
          <a:lstStyle/>
          <a:p>
            <a:pPr eaLnBrk="1" hangingPunct="1"/>
            <a:r>
              <a:rPr lang="en-GB" sz="2800" dirty="0" smtClean="0"/>
              <a:t>RTH Exeter GTS connectivity</a:t>
            </a:r>
            <a:endParaRPr lang="en-US" sz="280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95536" y="1844824"/>
            <a:ext cx="813690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 Connections to RTHs: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kern="0" dirty="0" smtClean="0">
                <a:solidFill>
                  <a:srgbClr val="000000"/>
                </a:solidFill>
                <a:latin typeface="+mn-lt"/>
                <a:ea typeface="+mj-ea"/>
                <a:cs typeface="+mj-cs"/>
              </a:rPr>
              <a:t>  Melbourne, Moscow, </a:t>
            </a:r>
            <a:r>
              <a:rPr lang="en-GB" sz="1600" kern="0" dirty="0" smtClean="0">
                <a:solidFill>
                  <a:srgbClr val="000000"/>
                </a:solidFill>
              </a:rPr>
              <a:t>New Delhi</a:t>
            </a:r>
            <a:r>
              <a:rPr lang="en-GB" sz="1600" kern="0" dirty="0" smtClean="0">
                <a:solidFill>
                  <a:srgbClr val="000000"/>
                </a:solidFill>
                <a:latin typeface="+mn-lt"/>
                <a:ea typeface="+mj-ea"/>
                <a:cs typeface="+mj-cs"/>
              </a:rPr>
              <a:t>, Offenbach, </a:t>
            </a:r>
            <a:r>
              <a:rPr lang="en-GB" sz="1600" kern="0" dirty="0" smtClean="0">
                <a:solidFill>
                  <a:srgbClr val="000000"/>
                </a:solidFill>
              </a:rPr>
              <a:t>Pretoria</a:t>
            </a:r>
            <a:endParaRPr lang="en-GB" sz="1600" kern="0" dirty="0" smtClean="0">
              <a:solidFill>
                <a:srgbClr val="000000"/>
              </a:solidFill>
              <a:latin typeface="+mn-lt"/>
              <a:ea typeface="+mj-ea"/>
              <a:cs typeface="+mj-cs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kern="0" dirty="0" smtClean="0">
                <a:solidFill>
                  <a:srgbClr val="000000"/>
                </a:solidFill>
                <a:latin typeface="+mn-lt"/>
                <a:ea typeface="+mj-ea"/>
                <a:cs typeface="+mj-cs"/>
              </a:rPr>
              <a:t>  Rome, Tokyo, </a:t>
            </a:r>
            <a:r>
              <a:rPr lang="en-GB" sz="1600" kern="0" dirty="0" smtClean="0">
                <a:solidFill>
                  <a:srgbClr val="000000"/>
                </a:solidFill>
              </a:rPr>
              <a:t>Toulouse</a:t>
            </a:r>
            <a:r>
              <a:rPr lang="en-GB" sz="1600" kern="0" dirty="0" smtClean="0">
                <a:solidFill>
                  <a:srgbClr val="000000"/>
                </a:solidFill>
                <a:latin typeface="+mn-lt"/>
                <a:ea typeface="+mj-ea"/>
                <a:cs typeface="+mj-cs"/>
              </a:rPr>
              <a:t>, Washington</a:t>
            </a:r>
            <a:endParaRPr lang="en-US" sz="1600" kern="0" dirty="0" smtClean="0">
              <a:solidFill>
                <a:srgbClr val="000000"/>
              </a:solidFill>
              <a:latin typeface="+mn-lt"/>
              <a:ea typeface="+mj-ea"/>
              <a:cs typeface="+mj-cs"/>
            </a:endParaRPr>
          </a:p>
          <a:p>
            <a:pPr lvl="1">
              <a:buFont typeface="Arial" pitchFamily="34" charset="0"/>
              <a:buChar char="•"/>
            </a:pPr>
            <a:endParaRPr lang="en-US" sz="2000" kern="0" dirty="0" smtClean="0">
              <a:solidFill>
                <a:srgbClr val="000000"/>
              </a:solidFill>
              <a:latin typeface="+mn-lt"/>
              <a:ea typeface="+mj-ea"/>
              <a:cs typeface="+mj-cs"/>
            </a:endParaRPr>
          </a:p>
          <a:p>
            <a:pPr lvl="0">
              <a:buFont typeface="Arial" pitchFamily="34" charset="0"/>
              <a:buChar char="•"/>
              <a:defRPr/>
            </a:pPr>
            <a:r>
              <a:rPr lang="en-GB" sz="2000" kern="0" dirty="0" smtClean="0">
                <a:solidFill>
                  <a:srgbClr val="000000"/>
                </a:solidFill>
              </a:rPr>
              <a:t>  Connections to NMCs: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kern="0" dirty="0" smtClean="0">
                <a:solidFill>
                  <a:srgbClr val="000000"/>
                </a:solidFill>
              </a:rPr>
              <a:t>  Brussels, Copenhagen, De Bilt, Dublin, Lisbon,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kern="0" dirty="0" smtClean="0">
                <a:solidFill>
                  <a:srgbClr val="000000"/>
                </a:solidFill>
              </a:rPr>
              <a:t>  Madrid, Montreal, Oslo, Reykjavik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endParaRPr lang="en-GB" sz="2000" kern="0" dirty="0" smtClean="0">
              <a:solidFill>
                <a:srgbClr val="000000"/>
              </a:solidFill>
              <a:latin typeface="+mn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en-GB" sz="2000" kern="0" dirty="0" smtClean="0">
                <a:solidFill>
                  <a:srgbClr val="000000"/>
                </a:solidFill>
                <a:latin typeface="+mn-lt"/>
                <a:ea typeface="+mj-ea"/>
                <a:cs typeface="+mj-cs"/>
              </a:rPr>
              <a:t>  Daily traffic: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kern="0" dirty="0" smtClean="0">
                <a:solidFill>
                  <a:srgbClr val="000000"/>
                </a:solidFill>
                <a:latin typeface="+mn-lt"/>
                <a:ea typeface="+mj-ea"/>
                <a:cs typeface="+mj-cs"/>
              </a:rPr>
              <a:t>  Input	16 GBytes per day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kern="0" dirty="0" smtClean="0">
                <a:solidFill>
                  <a:srgbClr val="000000"/>
                </a:solidFill>
                <a:latin typeface="+mn-lt"/>
                <a:ea typeface="+mj-ea"/>
                <a:cs typeface="+mj-cs"/>
              </a:rPr>
              <a:t>  Output	37 GBytes per day</a:t>
            </a:r>
          </a:p>
          <a:p>
            <a:pPr lvl="1">
              <a:buFont typeface="Arial" pitchFamily="34" charset="0"/>
              <a:buChar char="•"/>
            </a:pPr>
            <a:endParaRPr lang="en-GB" sz="2000" kern="0" dirty="0" smtClean="0">
              <a:solidFill>
                <a:srgbClr val="000000"/>
              </a:solidFill>
              <a:latin typeface="+mn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en-GB" sz="2000" kern="0" dirty="0" smtClean="0">
                <a:solidFill>
                  <a:srgbClr val="000000"/>
                </a:solidFill>
              </a:rPr>
              <a:t>  99.99% availability between September 2014 and August 2015.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kern="0" dirty="0" smtClean="0">
                <a:solidFill>
                  <a:srgbClr val="000000"/>
                </a:solidFill>
                <a:latin typeface="+mn-lt"/>
                <a:ea typeface="+mj-ea"/>
                <a:cs typeface="+mj-cs"/>
              </a:rPr>
              <a:t>  SLA for the RTH service at Exeter is 99.8% availability.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47663"/>
            <a:ext cx="6934200" cy="993105"/>
          </a:xfrm>
        </p:spPr>
        <p:txBody>
          <a:bodyPr/>
          <a:lstStyle/>
          <a:p>
            <a:pPr eaLnBrk="1" hangingPunct="1"/>
            <a:r>
              <a:rPr lang="en-GB" sz="2800" dirty="0" smtClean="0"/>
              <a:t>GISC Exeter WIS connectivity</a:t>
            </a:r>
            <a:endParaRPr lang="en-US" sz="280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552" y="1700808"/>
            <a:ext cx="799288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Font typeface="Arial" pitchFamily="34" charset="0"/>
              <a:buChar char="•"/>
            </a:pPr>
            <a:r>
              <a:rPr lang="en-GB" sz="2000" kern="0" dirty="0" smtClean="0">
                <a:solidFill>
                  <a:srgbClr val="000000"/>
                </a:solidFill>
                <a:latin typeface="+mn-lt"/>
                <a:ea typeface="+mj-ea"/>
                <a:cs typeface="+mj-cs"/>
              </a:rPr>
              <a:t>  Backup of user subscriptions in co-operation with Météo-France.</a:t>
            </a:r>
          </a:p>
          <a:p>
            <a:pPr lvl="0"/>
            <a:endParaRPr lang="en-GB" sz="2000" kern="0" dirty="0" smtClean="0">
              <a:solidFill>
                <a:srgbClr val="000000"/>
              </a:solidFill>
              <a:latin typeface="+mn-lt"/>
              <a:ea typeface="+mj-ea"/>
              <a:cs typeface="+mj-cs"/>
            </a:endParaRPr>
          </a:p>
          <a:p>
            <a:pPr lvl="0">
              <a:buFont typeface="Arial" pitchFamily="34" charset="0"/>
              <a:buChar char="•"/>
            </a:pPr>
            <a:r>
              <a:rPr lang="en-GB" sz="2000" kern="0" dirty="0" smtClean="0">
                <a:solidFill>
                  <a:srgbClr val="000000"/>
                </a:solidFill>
              </a:rPr>
              <a:t>  Daily traffic statistics: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kern="0" dirty="0" smtClean="0">
                <a:solidFill>
                  <a:srgbClr val="000000"/>
                </a:solidFill>
              </a:rPr>
              <a:t>  Ingesting 6.5GBytes of Essential data into 24hr Cache.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kern="0" dirty="0" smtClean="0">
                <a:solidFill>
                  <a:srgbClr val="000000"/>
                </a:solidFill>
              </a:rPr>
              <a:t>  Replicating 280Mbytes of Essential data with GISC Météo-France.</a:t>
            </a:r>
          </a:p>
          <a:p>
            <a:pPr lvl="0">
              <a:defRPr/>
            </a:pPr>
            <a:endParaRPr lang="en-GB" sz="2000" kern="0" dirty="0" smtClean="0">
              <a:solidFill>
                <a:srgbClr val="000000"/>
              </a:solidFill>
            </a:endParaRPr>
          </a:p>
          <a:p>
            <a:pPr lvl="0">
              <a:buFont typeface="Arial" pitchFamily="34" charset="0"/>
              <a:buChar char="•"/>
              <a:defRPr/>
            </a:pPr>
            <a:r>
              <a:rPr lang="en-GB" sz="2000" kern="0" dirty="0" smtClean="0">
                <a:solidFill>
                  <a:srgbClr val="000000"/>
                </a:solidFill>
              </a:rPr>
              <a:t>  Metadata catalog contains 149,000 records.</a:t>
            </a:r>
          </a:p>
          <a:p>
            <a:pPr lvl="0">
              <a:defRPr/>
            </a:pPr>
            <a:endParaRPr lang="en-GB" sz="2000" kern="0" dirty="0" smtClean="0">
              <a:solidFill>
                <a:srgbClr val="000000"/>
              </a:solidFill>
            </a:endParaRPr>
          </a:p>
          <a:p>
            <a:pPr lvl="0">
              <a:buFont typeface="Arial" pitchFamily="34" charset="0"/>
              <a:buChar char="•"/>
              <a:defRPr/>
            </a:pPr>
            <a:r>
              <a:rPr lang="en-GB" sz="2000" kern="0" dirty="0" smtClean="0">
                <a:solidFill>
                  <a:srgbClr val="000000"/>
                </a:solidFill>
              </a:rPr>
              <a:t>  Daily catalog synchronisation with GISCs: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kern="0" dirty="0" smtClean="0">
                <a:solidFill>
                  <a:srgbClr val="000000"/>
                </a:solidFill>
              </a:rPr>
              <a:t>  Beijing, Brasilia, Melbourne, Moscow, Offenbach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kern="0" dirty="0" smtClean="0">
                <a:solidFill>
                  <a:srgbClr val="000000"/>
                </a:solidFill>
              </a:rPr>
              <a:t>  Seoul, Tehran, Tokyo and Toulouse.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000" kern="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000" kern="0" dirty="0" smtClean="0">
                <a:solidFill>
                  <a:srgbClr val="000000"/>
                </a:solidFill>
              </a:rPr>
              <a:t>  100% availability between September 2014 and August 2015.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kern="0" dirty="0" smtClean="0">
                <a:solidFill>
                  <a:srgbClr val="000000"/>
                </a:solidFill>
              </a:rPr>
              <a:t>  SLA for the GISC service at Exeter is 99.8% availability.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GB" sz="1600" kern="0" dirty="0" smtClean="0">
              <a:solidFill>
                <a:srgbClr val="000000"/>
              </a:solidFill>
              <a:latin typeface="+mn-lt"/>
              <a:ea typeface="+mj-ea"/>
              <a:cs typeface="+mj-cs"/>
            </a:endParaRPr>
          </a:p>
          <a:p>
            <a:pPr lvl="0"/>
            <a:r>
              <a:rPr lang="en-GB" sz="2000" kern="0" dirty="0" smtClean="0">
                <a:solidFill>
                  <a:srgbClr val="000000"/>
                </a:solidFill>
                <a:latin typeface="+mn-lt"/>
                <a:ea typeface="+mj-ea"/>
                <a:cs typeface="+mj-cs"/>
              </a:rPr>
              <a:t> </a:t>
            </a:r>
            <a:endParaRPr lang="en-US" sz="1600" kern="0" dirty="0" smtClean="0">
              <a:solidFill>
                <a:srgbClr val="000000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47663"/>
            <a:ext cx="6934200" cy="849089"/>
          </a:xfrm>
        </p:spPr>
        <p:txBody>
          <a:bodyPr/>
          <a:lstStyle/>
          <a:p>
            <a:r>
              <a:rPr lang="en-GB" sz="2800" dirty="0" smtClean="0"/>
              <a:t>WIS Items of Interest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9"/>
            <a:ext cx="8147248" cy="4608512"/>
          </a:xfrm>
        </p:spPr>
        <p:txBody>
          <a:bodyPr/>
          <a:lstStyle/>
          <a:p>
            <a:r>
              <a:rPr lang="en-GB" sz="2000" dirty="0" smtClean="0"/>
              <a:t>Implemented basic WIS Monitoring.</a:t>
            </a:r>
          </a:p>
          <a:p>
            <a:r>
              <a:rPr lang="en-GB" sz="2000" dirty="0" smtClean="0"/>
              <a:t>In September 2015, the first OpenWIS Development Conference took place at the Met Office in Exeter.  Attended by experts from: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Met Office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Météo-France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Météo-France International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Korean Met Agency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Australian Bureau of Meteorology.</a:t>
            </a:r>
          </a:p>
          <a:p>
            <a:r>
              <a:rPr lang="en-GB" sz="2000" dirty="0" smtClean="0"/>
              <a:t>Taking part in the pilot project to synchronize GISC cache through the cloud.</a:t>
            </a:r>
          </a:p>
          <a:p>
            <a:r>
              <a:rPr lang="en-GB" sz="2000" dirty="0" smtClean="0"/>
              <a:t>Exeter DCPC will be operational in December 2015.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47663"/>
            <a:ext cx="6934200" cy="921097"/>
          </a:xfrm>
        </p:spPr>
        <p:txBody>
          <a:bodyPr/>
          <a:lstStyle/>
          <a:p>
            <a:r>
              <a:rPr lang="en-GB" sz="2800" dirty="0" smtClean="0"/>
              <a:t>OpenWIS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352928" cy="4824536"/>
          </a:xfrm>
        </p:spPr>
        <p:txBody>
          <a:bodyPr/>
          <a:lstStyle/>
          <a:p>
            <a:r>
              <a:rPr lang="en-GB" sz="2000" dirty="0" smtClean="0"/>
              <a:t>GISC, vGISC, DCPC, NC functions all use OpenWIS software.</a:t>
            </a:r>
          </a:p>
          <a:p>
            <a:r>
              <a:rPr lang="en-GB" sz="2000" dirty="0" smtClean="0"/>
              <a:t>Non-profit, Limited liability Association to own IPR created in August 2015.</a:t>
            </a:r>
          </a:p>
          <a:p>
            <a:r>
              <a:rPr lang="en-GB" sz="2000" dirty="0" smtClean="0"/>
              <a:t>Association members are GISCs:</a:t>
            </a:r>
          </a:p>
          <a:p>
            <a:pPr lvl="1"/>
            <a:r>
              <a:rPr lang="en-GB" sz="1600" dirty="0" smtClean="0"/>
              <a:t>Exeter, Toulouse, Melbourne, Seoul, Washington</a:t>
            </a:r>
          </a:p>
          <a:p>
            <a:r>
              <a:rPr lang="en-GB" sz="2000" dirty="0" smtClean="0"/>
              <a:t>OpenWIS will be in public GitHub repository</a:t>
            </a:r>
          </a:p>
          <a:p>
            <a:pPr lvl="1"/>
            <a:r>
              <a:rPr lang="en-GB" sz="1600" dirty="0" smtClean="0"/>
              <a:t>Documentation, test cases, etc.</a:t>
            </a:r>
          </a:p>
          <a:p>
            <a:r>
              <a:rPr lang="en-GB" sz="2000" dirty="0" smtClean="0"/>
              <a:t>Open Source governance:</a:t>
            </a:r>
          </a:p>
          <a:p>
            <a:pPr lvl="1"/>
            <a:r>
              <a:rPr lang="en-GB" sz="1600" dirty="0" smtClean="0"/>
              <a:t>Ordinary member – annual fee, influence direction.</a:t>
            </a:r>
          </a:p>
          <a:p>
            <a:pPr lvl="1"/>
            <a:r>
              <a:rPr lang="en-GB" sz="1600" dirty="0" smtClean="0"/>
              <a:t>Strategic member - big fee, control direction.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47663"/>
            <a:ext cx="6934200" cy="921097"/>
          </a:xfrm>
        </p:spPr>
        <p:txBody>
          <a:bodyPr/>
          <a:lstStyle/>
          <a:p>
            <a:r>
              <a:rPr lang="en-GB" sz="2800" dirty="0" smtClean="0"/>
              <a:t>WIS Issues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896544"/>
          </a:xfrm>
        </p:spPr>
        <p:txBody>
          <a:bodyPr/>
          <a:lstStyle/>
          <a:p>
            <a:r>
              <a:rPr lang="en-GB" sz="2000" dirty="0" smtClean="0"/>
              <a:t>All Metadata will need updating </a:t>
            </a:r>
            <a:r>
              <a:rPr lang="en-GB" sz="2000" smtClean="0"/>
              <a:t>in the next </a:t>
            </a:r>
            <a:r>
              <a:rPr lang="en-GB" sz="2000" dirty="0" smtClean="0"/>
              <a:t>year:</a:t>
            </a:r>
          </a:p>
          <a:p>
            <a:pPr lvl="1"/>
            <a:r>
              <a:rPr lang="en-GB" sz="1600" dirty="0" smtClean="0"/>
              <a:t>ISO19115:2006 -&gt; ISO19115:2013</a:t>
            </a:r>
          </a:p>
          <a:p>
            <a:pPr lvl="1"/>
            <a:r>
              <a:rPr lang="en-GB" sz="1600" dirty="0" smtClean="0"/>
              <a:t>WMO Core Metadata 1.3 -&gt; 2.0?</a:t>
            </a:r>
          </a:p>
          <a:p>
            <a:pPr lvl="1"/>
            <a:r>
              <a:rPr lang="en-GB" sz="1600" dirty="0" smtClean="0"/>
              <a:t>What strategic approach to adopt?</a:t>
            </a:r>
          </a:p>
          <a:p>
            <a:pPr lvl="1"/>
            <a:r>
              <a:rPr lang="en-GB" sz="1600" dirty="0" smtClean="0"/>
              <a:t>Use WMO Core 1.1 -&gt; Core 1.2 -&gt; Core 1.3 as prototype?</a:t>
            </a:r>
          </a:p>
          <a:p>
            <a:r>
              <a:rPr lang="en-GB" sz="2000" dirty="0" smtClean="0"/>
              <a:t>Hierarchical metadata expected by users:</a:t>
            </a:r>
          </a:p>
          <a:p>
            <a:pPr lvl="1"/>
            <a:r>
              <a:rPr lang="en-GB" sz="1600" dirty="0" smtClean="0"/>
              <a:t>Is it possible to have common sets defined?</a:t>
            </a:r>
          </a:p>
          <a:p>
            <a:pPr lvl="1"/>
            <a:r>
              <a:rPr lang="en-GB" sz="1600" dirty="0" smtClean="0"/>
              <a:t>Can common and specific sets be defined?</a:t>
            </a:r>
          </a:p>
          <a:p>
            <a:r>
              <a:rPr lang="en-GB" sz="2000" dirty="0" smtClean="0"/>
              <a:t>User search experience needs to be improved.</a:t>
            </a:r>
          </a:p>
          <a:p>
            <a:r>
              <a:rPr lang="en-GB" sz="2000" dirty="0" smtClean="0"/>
              <a:t>Performance &amp; Quality monitoring.</a:t>
            </a:r>
          </a:p>
          <a:p>
            <a:pPr lvl="0"/>
            <a:r>
              <a:rPr lang="en-GB" sz="2000" dirty="0" smtClean="0"/>
              <a:t>Possibility of standardising subscription API using </a:t>
            </a:r>
            <a:r>
              <a:rPr lang="en-GB" sz="2000" dirty="0" err="1" smtClean="0"/>
              <a:t>PubSub</a:t>
            </a:r>
            <a:r>
              <a:rPr lang="en-GB" sz="2000" dirty="0" smtClean="0"/>
              <a:t> (publish / subscribe pattern).</a:t>
            </a:r>
          </a:p>
          <a:p>
            <a:endParaRPr lang="en-GB" sz="2000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28775"/>
            <a:ext cx="6934200" cy="47513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Any questions?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standard_template">
  <a:themeElements>
    <a:clrScheme name="standard_template 14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ED2939"/>
      </a:accent2>
      <a:accent3>
        <a:srgbClr val="AAAAAA"/>
      </a:accent3>
      <a:accent4>
        <a:srgbClr val="DADADA"/>
      </a:accent4>
      <a:accent5>
        <a:srgbClr val="DAEDEF"/>
      </a:accent5>
      <a:accent6>
        <a:srgbClr val="D72433"/>
      </a:accent6>
      <a:hlink>
        <a:srgbClr val="009999"/>
      </a:hlink>
      <a:folHlink>
        <a:srgbClr val="B9DB0E"/>
      </a:folHlink>
    </a:clrScheme>
    <a:fontScheme name="standard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CCFF33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DFE4DB-B109-4312-8B37-F1830F0E7AB9}"/>
</file>

<file path=customXml/itemProps2.xml><?xml version="1.0" encoding="utf-8"?>
<ds:datastoreItem xmlns:ds="http://schemas.openxmlformats.org/officeDocument/2006/customXml" ds:itemID="{0153EEF5-A302-495C-B214-65964F262EAC}"/>
</file>

<file path=customXml/itemProps3.xml><?xml version="1.0" encoding="utf-8"?>
<ds:datastoreItem xmlns:ds="http://schemas.openxmlformats.org/officeDocument/2006/customXml" ds:itemID="{86FF8552-031D-4ADD-9DA8-DF9188CD8DFD}"/>
</file>

<file path=docProps/app.xml><?xml version="1.0" encoding="utf-8"?>
<Properties xmlns="http://schemas.openxmlformats.org/officeDocument/2006/extended-properties" xmlns:vt="http://schemas.openxmlformats.org/officeDocument/2006/docPropsVTypes">
  <Template>standard_template</Template>
  <TotalTime>9270</TotalTime>
  <Words>645</Words>
  <Application>Microsoft Office PowerPoint</Application>
  <PresentationFormat>On-screen Show (4:3)</PresentationFormat>
  <Paragraphs>121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standard_template</vt:lpstr>
      <vt:lpstr>1_Blank Presentation</vt:lpstr>
      <vt:lpstr> GISC Exeter Status Report - 2015</vt:lpstr>
      <vt:lpstr>Contents</vt:lpstr>
      <vt:lpstr>RTH Exeter GTS connectivity</vt:lpstr>
      <vt:lpstr>GISC Exeter WIS connectivity</vt:lpstr>
      <vt:lpstr>WIS Items of Interest</vt:lpstr>
      <vt:lpstr>OpenWIS</vt:lpstr>
      <vt:lpstr>WIS Issues</vt:lpstr>
      <vt:lpstr>Slide 8</vt:lpstr>
    </vt:vector>
  </TitlesOfParts>
  <Company>Met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ICT GTS-WIS MTN and ET-GTS WIS OI</dc:title>
  <dc:creator>duncan.jeffery</dc:creator>
  <dc:description>submitted 26.7.2005     CHG015666 refers</dc:description>
  <cp:lastModifiedBy>mark.francis</cp:lastModifiedBy>
  <cp:revision>141</cp:revision>
  <cp:lastPrinted>2004-10-15T09:34:20Z</cp:lastPrinted>
  <dcterms:created xsi:type="dcterms:W3CDTF">2008-09-09T09:52:41Z</dcterms:created>
  <dcterms:modified xsi:type="dcterms:W3CDTF">2015-10-08T12:57:49Z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