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3" r:id="rId3"/>
    <p:sldId id="284" r:id="rId4"/>
    <p:sldId id="285" r:id="rId5"/>
    <p:sldId id="286" r:id="rId6"/>
    <p:sldId id="287" r:id="rId7"/>
    <p:sldId id="294" r:id="rId8"/>
    <p:sldId id="268" r:id="rId9"/>
    <p:sldId id="269" r:id="rId10"/>
    <p:sldId id="265" r:id="rId11"/>
    <p:sldId id="282" r:id="rId12"/>
    <p:sldId id="290" r:id="rId13"/>
    <p:sldId id="291" r:id="rId14"/>
    <p:sldId id="292" r:id="rId15"/>
    <p:sldId id="293" r:id="rId16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66" autoAdjust="0"/>
  </p:normalViewPr>
  <p:slideViewPr>
    <p:cSldViewPr>
      <p:cViewPr>
        <p:scale>
          <a:sx n="101" d="100"/>
          <a:sy n="101" d="100"/>
        </p:scale>
        <p:origin x="-1914" y="-7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0610F-33A2-45B4-834B-ED170934E7FE}" type="datetimeFigureOut">
              <a:rPr kumimoji="1" lang="ja-JP" altLang="en-US" smtClean="0"/>
              <a:pPr/>
              <a:t>2015/10/8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46E8-9230-4883-9A10-F60ED1173A4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316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3C0BF-0770-4C37-A298-994981A6BF1A}" type="datetimeFigureOut">
              <a:rPr kumimoji="1" lang="ja-JP" altLang="en-US" smtClean="0"/>
              <a:pPr/>
              <a:t>2015/10/8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62011-F9F3-49B6-AAA3-93E091A04EE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54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62011-F9F3-49B6-AAA3-93E091A04EE1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230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62011-F9F3-49B6-AAA3-93E091A04EE1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590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62011-F9F3-49B6-AAA3-93E091A04EE1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957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62011-F9F3-49B6-AAA3-93E091A04EE1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794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62011-F9F3-49B6-AAA3-93E091A04EE1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6427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62011-F9F3-49B6-AAA3-93E091A04EE1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873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62011-F9F3-49B6-AAA3-93E091A04EE1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78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4" descr="cloud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0ED720-0104-4369-84BC-D37694168613}" type="datetimeFigureOut">
              <a:rPr kumimoji="1" lang="ja-JP" altLang="en-US" smtClean="0"/>
              <a:pPr/>
              <a:t>2015/10/8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0ED720-0104-4369-84BC-D37694168613}" type="datetimeFigureOut">
              <a:rPr kumimoji="1" lang="ja-JP" altLang="en-US" smtClean="0"/>
              <a:pPr/>
              <a:t>2015/10/8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0ED720-0104-4369-84BC-D37694168613}" type="datetimeFigureOut">
              <a:rPr kumimoji="1" lang="ja-JP" altLang="en-US" smtClean="0"/>
              <a:pPr/>
              <a:t>2015/10/8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0ED720-0104-4369-84BC-D37694168613}" type="datetimeFigureOut">
              <a:rPr kumimoji="1" lang="ja-JP" altLang="en-US" smtClean="0"/>
              <a:pPr/>
              <a:t>2015/10/8</a:t>
            </a:fld>
            <a:endParaRPr kumimoji="1"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0ED720-0104-4369-84BC-D37694168613}" type="datetimeFigureOut">
              <a:rPr kumimoji="1" lang="ja-JP" altLang="en-US" smtClean="0"/>
              <a:pPr/>
              <a:t>2015/10/8</a:t>
            </a:fld>
            <a:endParaRPr kumimoji="1"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0ED720-0104-4369-84BC-D37694168613}" type="datetimeFigureOut">
              <a:rPr kumimoji="1" lang="ja-JP" altLang="en-US" smtClean="0"/>
              <a:pPr/>
              <a:t>2015/10/8</a:t>
            </a:fld>
            <a:endParaRPr kumimoji="1"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0ED720-0104-4369-84BC-D37694168613}" type="datetimeFigureOut">
              <a:rPr kumimoji="1" lang="ja-JP" altLang="en-US" smtClean="0"/>
              <a:pPr/>
              <a:t>2015/10/8</a:t>
            </a:fld>
            <a:endParaRPr kumimoji="1"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0ED720-0104-4369-84BC-D37694168613}" type="datetimeFigureOut">
              <a:rPr kumimoji="1" lang="ja-JP" altLang="en-US" smtClean="0"/>
              <a:pPr/>
              <a:t>2015/10/8</a:t>
            </a:fld>
            <a:endParaRPr kumimoji="1"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0ED720-0104-4369-84BC-D37694168613}" type="datetimeFigureOut">
              <a:rPr kumimoji="1" lang="ja-JP" altLang="en-US" smtClean="0"/>
              <a:pPr/>
              <a:t>2015/10/8</a:t>
            </a:fld>
            <a:endParaRPr kumimoji="1"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4" descr="clouds_header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8" name="図 7" descr="jmalogo-cm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532440" y="6165304"/>
            <a:ext cx="420638" cy="42063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792074" y="6642556"/>
            <a:ext cx="23519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MS UI Gothic" pitchFamily="50" charset="-128"/>
                <a:cs typeface="Tahoma" pitchFamily="34" charset="0"/>
              </a:rPr>
              <a:t>GISC Tokyo/Japan Meteorological Agency</a:t>
            </a:r>
            <a:endParaRPr kumimoji="1" lang="ja-JP" altLang="en-US" sz="800" b="1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MS UI Gothic" pitchFamily="50" charset="-128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Status</a:t>
            </a:r>
            <a:r>
              <a:rPr lang="ja-JP" altLang="en-US" dirty="0"/>
              <a:t> </a:t>
            </a:r>
            <a:r>
              <a:rPr lang="en-US" altLang="ja-JP" dirty="0" smtClean="0"/>
              <a:t>of </a:t>
            </a:r>
            <a:r>
              <a:rPr kumimoji="1" lang="en-US" altLang="ja-JP" dirty="0" smtClean="0"/>
              <a:t>GISC Tokyo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pPr algn="r"/>
            <a:r>
              <a:rPr lang="en-US" altLang="ja-JP" sz="2800" dirty="0" smtClean="0"/>
              <a:t>GISC Tokyo/JMA</a:t>
            </a:r>
            <a:endParaRPr kumimoji="1" lang="ja-JP" alt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087035"/>
          </a:xfrm>
        </p:spPr>
        <p:txBody>
          <a:bodyPr/>
          <a:lstStyle/>
          <a:p>
            <a:r>
              <a:rPr kumimoji="1" lang="en-US" altLang="ja-JP" sz="4000" dirty="0" smtClean="0"/>
              <a:t>Daily Download Volume From GISC Tokyo</a:t>
            </a:r>
            <a:endParaRPr kumimoji="1" lang="ja-JP" altLang="en-US" sz="4000" dirty="0"/>
          </a:p>
        </p:txBody>
      </p:sp>
      <p:sp>
        <p:nvSpPr>
          <p:cNvPr id="7" name="AutoShape 7" descr="Term Graph"/>
          <p:cNvSpPr>
            <a:spLocks noChangeAspect="1" noChangeArrowheads="1"/>
          </p:cNvSpPr>
          <p:nvPr/>
        </p:nvSpPr>
        <p:spPr bwMode="auto">
          <a:xfrm>
            <a:off x="155575" y="-800100"/>
            <a:ext cx="6238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1876148" y="1638501"/>
            <a:ext cx="4906022" cy="751812"/>
            <a:chOff x="1876148" y="1638501"/>
            <a:chExt cx="4906022" cy="751812"/>
          </a:xfrm>
        </p:grpSpPr>
        <p:sp>
          <p:nvSpPr>
            <p:cNvPr id="4" name="下矢印 3"/>
            <p:cNvSpPr/>
            <p:nvPr/>
          </p:nvSpPr>
          <p:spPr>
            <a:xfrm>
              <a:off x="1876148" y="2009313"/>
              <a:ext cx="228600" cy="381000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下矢印 7"/>
            <p:cNvSpPr/>
            <p:nvPr/>
          </p:nvSpPr>
          <p:spPr>
            <a:xfrm>
              <a:off x="2590800" y="2009313"/>
              <a:ext cx="228600" cy="381000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下矢印 8"/>
            <p:cNvSpPr/>
            <p:nvPr/>
          </p:nvSpPr>
          <p:spPr>
            <a:xfrm>
              <a:off x="3465620" y="2009313"/>
              <a:ext cx="228600" cy="381000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下矢印 9"/>
            <p:cNvSpPr/>
            <p:nvPr/>
          </p:nvSpPr>
          <p:spPr>
            <a:xfrm>
              <a:off x="5029200" y="2009313"/>
              <a:ext cx="228600" cy="381000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下矢印 10"/>
            <p:cNvSpPr/>
            <p:nvPr/>
          </p:nvSpPr>
          <p:spPr>
            <a:xfrm>
              <a:off x="6553570" y="2009313"/>
              <a:ext cx="228600" cy="381000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876148" y="1638501"/>
              <a:ext cx="4906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Numerical Weather Prediction Products</a:t>
              </a:r>
              <a:endParaRPr kumimoji="1" lang="ja-JP" altLang="en-US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7494956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8931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Network Diagram of GISC Tokyo 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899592" y="1844824"/>
            <a:ext cx="6552728" cy="3240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雲 4"/>
          <p:cNvSpPr/>
          <p:nvPr/>
        </p:nvSpPr>
        <p:spPr bwMode="auto">
          <a:xfrm>
            <a:off x="3307552" y="3046804"/>
            <a:ext cx="2176598" cy="845747"/>
          </a:xfrm>
          <a:prstGeom prst="cloud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altLang="ja-JP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雲 5"/>
          <p:cNvSpPr/>
          <p:nvPr/>
        </p:nvSpPr>
        <p:spPr bwMode="auto">
          <a:xfrm>
            <a:off x="5639735" y="3103302"/>
            <a:ext cx="1768387" cy="823326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altLang="ja-JP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雲 6"/>
          <p:cNvSpPr/>
          <p:nvPr/>
        </p:nvSpPr>
        <p:spPr bwMode="auto">
          <a:xfrm>
            <a:off x="1116714" y="3103302"/>
            <a:ext cx="1909732" cy="823326"/>
          </a:xfrm>
          <a:prstGeom prst="cloud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altLang="ja-JP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テキスト ボックス 172"/>
          <p:cNvSpPr txBox="1">
            <a:spLocks noChangeArrowheads="1"/>
          </p:cNvSpPr>
          <p:nvPr/>
        </p:nvSpPr>
        <p:spPr bwMode="auto">
          <a:xfrm>
            <a:off x="3353417" y="2659970"/>
            <a:ext cx="872874" cy="2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 smtClean="0">
                <a:latin typeface="Calibri" pitchFamily="34" charset="0"/>
                <a:ea typeface="Arial Unicode MS" pitchFamily="50" charset="-128"/>
                <a:cs typeface="Arial" charset="0"/>
              </a:rPr>
              <a:t>10M </a:t>
            </a:r>
            <a:r>
              <a:rPr lang="en-US" altLang="ja-JP" sz="1400" dirty="0">
                <a:latin typeface="Calibri" pitchFamily="34" charset="0"/>
                <a:ea typeface="Arial Unicode MS" pitchFamily="50" charset="-128"/>
                <a:cs typeface="Arial" charset="0"/>
              </a:rPr>
              <a:t>x 2</a:t>
            </a:r>
            <a:endParaRPr lang="ja-JP" altLang="en-US" sz="1400" dirty="0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9" name="テキスト ボックス 172"/>
          <p:cNvSpPr txBox="1">
            <a:spLocks noChangeArrowheads="1"/>
          </p:cNvSpPr>
          <p:nvPr/>
        </p:nvSpPr>
        <p:spPr bwMode="auto">
          <a:xfrm>
            <a:off x="5286374" y="2651314"/>
            <a:ext cx="872874" cy="2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 smtClean="0">
                <a:latin typeface="Calibri" pitchFamily="34" charset="0"/>
                <a:ea typeface="Arial Unicode MS" pitchFamily="50" charset="-128"/>
                <a:cs typeface="Arial" charset="0"/>
              </a:rPr>
              <a:t>2M </a:t>
            </a:r>
            <a:endParaRPr lang="ja-JP" altLang="en-US" sz="1400" dirty="0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0" name="テキスト ボックス 172"/>
          <p:cNvSpPr txBox="1">
            <a:spLocks noChangeArrowheads="1"/>
          </p:cNvSpPr>
          <p:nvPr/>
        </p:nvSpPr>
        <p:spPr bwMode="auto">
          <a:xfrm>
            <a:off x="1374596" y="2651314"/>
            <a:ext cx="872874" cy="2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 smtClean="0">
                <a:latin typeface="Calibri" pitchFamily="34" charset="0"/>
                <a:ea typeface="Arial Unicode MS" pitchFamily="50" charset="-128"/>
                <a:cs typeface="Arial" charset="0"/>
              </a:rPr>
              <a:t>100M </a:t>
            </a:r>
            <a:endParaRPr lang="ja-JP" altLang="en-US" sz="1400" dirty="0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1" name="角丸四角形 104"/>
          <p:cNvSpPr>
            <a:spLocks noChangeArrowheads="1"/>
          </p:cNvSpPr>
          <p:nvPr/>
        </p:nvSpPr>
        <p:spPr bwMode="auto">
          <a:xfrm>
            <a:off x="7335868" y="2481818"/>
            <a:ext cx="1109332" cy="32260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1600" dirty="0">
                <a:latin typeface="Calibri" pitchFamily="34" charset="0"/>
                <a:cs typeface="Arial" charset="0"/>
              </a:rPr>
              <a:t>Seoul</a:t>
            </a:r>
            <a:endParaRPr lang="ja-JP" altLang="en-US" sz="1600" dirty="0">
              <a:latin typeface="Calibri" pitchFamily="34" charset="0"/>
              <a:cs typeface="Arial" charset="0"/>
            </a:endParaRPr>
          </a:p>
        </p:txBody>
      </p:sp>
      <p:sp>
        <p:nvSpPr>
          <p:cNvPr id="12" name="角丸四角形 105"/>
          <p:cNvSpPr>
            <a:spLocks noChangeArrowheads="1"/>
          </p:cNvSpPr>
          <p:nvPr/>
        </p:nvSpPr>
        <p:spPr bwMode="auto">
          <a:xfrm>
            <a:off x="7335868" y="1973331"/>
            <a:ext cx="1458336" cy="32385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1600" dirty="0">
                <a:latin typeface="Calibri" pitchFamily="34" charset="0"/>
                <a:cs typeface="Arial" charset="0"/>
              </a:rPr>
              <a:t>Khabarovsk</a:t>
            </a:r>
            <a:endParaRPr lang="ja-JP" altLang="en-US" sz="1600" dirty="0">
              <a:latin typeface="Calibri" pitchFamily="34" charset="0"/>
              <a:cs typeface="Arial" charset="0"/>
            </a:endParaRPr>
          </a:p>
        </p:txBody>
      </p:sp>
      <p:sp>
        <p:nvSpPr>
          <p:cNvPr id="13" name="円柱 12"/>
          <p:cNvSpPr/>
          <p:nvPr/>
        </p:nvSpPr>
        <p:spPr bwMode="auto">
          <a:xfrm rot="5400000">
            <a:off x="6685742" y="2086231"/>
            <a:ext cx="169497" cy="282689"/>
          </a:xfrm>
          <a:prstGeom prst="can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0">
                <a:schemeClr val="bg2">
                  <a:lumMod val="20000"/>
                  <a:lumOff val="80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ja-JP" altLang="en-US" sz="2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円柱 13"/>
          <p:cNvSpPr/>
          <p:nvPr/>
        </p:nvSpPr>
        <p:spPr bwMode="auto">
          <a:xfrm rot="5400000">
            <a:off x="6685742" y="2312225"/>
            <a:ext cx="169497" cy="282689"/>
          </a:xfrm>
          <a:prstGeom prst="can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0">
                <a:schemeClr val="bg2">
                  <a:lumMod val="20000"/>
                  <a:lumOff val="80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ja-JP" altLang="en-US" sz="2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" name="フリーフォーム 14"/>
          <p:cNvSpPr/>
          <p:nvPr/>
        </p:nvSpPr>
        <p:spPr>
          <a:xfrm>
            <a:off x="6890069" y="2145854"/>
            <a:ext cx="434841" cy="73964"/>
          </a:xfrm>
          <a:custGeom>
            <a:avLst/>
            <a:gdLst>
              <a:gd name="connsiteX0" fmla="*/ 0 w 443060"/>
              <a:gd name="connsiteY0" fmla="*/ 94268 h 94268"/>
              <a:gd name="connsiteX1" fmla="*/ 179109 w 443060"/>
              <a:gd name="connsiteY1" fmla="*/ 84841 h 94268"/>
              <a:gd name="connsiteX2" fmla="*/ 443060 w 443060"/>
              <a:gd name="connsiteY2" fmla="*/ 0 h 9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3060" h="94268">
                <a:moveTo>
                  <a:pt x="0" y="94268"/>
                </a:moveTo>
                <a:lnTo>
                  <a:pt x="179109" y="84841"/>
                </a:lnTo>
                <a:cubicBezTo>
                  <a:pt x="252952" y="69130"/>
                  <a:pt x="348006" y="34565"/>
                  <a:pt x="443060" y="0"/>
                </a:cubicBezTo>
              </a:path>
            </a:pathLst>
          </a:cu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Calibri" pitchFamily="34" charset="0"/>
            </a:endParaRPr>
          </a:p>
        </p:txBody>
      </p:sp>
      <p:sp>
        <p:nvSpPr>
          <p:cNvPr id="16" name="フリーフォーム 15"/>
          <p:cNvSpPr/>
          <p:nvPr/>
        </p:nvSpPr>
        <p:spPr>
          <a:xfrm>
            <a:off x="6899322" y="2456503"/>
            <a:ext cx="425589" cy="177515"/>
          </a:xfrm>
          <a:custGeom>
            <a:avLst/>
            <a:gdLst>
              <a:gd name="connsiteX0" fmla="*/ 0 w 433633"/>
              <a:gd name="connsiteY0" fmla="*/ 0 h 226244"/>
              <a:gd name="connsiteX1" fmla="*/ 179109 w 433633"/>
              <a:gd name="connsiteY1" fmla="*/ 94268 h 226244"/>
              <a:gd name="connsiteX2" fmla="*/ 433633 w 433633"/>
              <a:gd name="connsiteY2" fmla="*/ 226244 h 22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633" h="226244">
                <a:moveTo>
                  <a:pt x="0" y="0"/>
                </a:moveTo>
                <a:lnTo>
                  <a:pt x="179109" y="94268"/>
                </a:lnTo>
                <a:lnTo>
                  <a:pt x="433633" y="226244"/>
                </a:lnTo>
              </a:path>
            </a:pathLst>
          </a:cu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Calibri" pitchFamily="34" charset="0"/>
            </a:endParaRPr>
          </a:p>
        </p:txBody>
      </p:sp>
      <p:sp>
        <p:nvSpPr>
          <p:cNvPr id="17" name="フリーフォーム 16"/>
          <p:cNvSpPr/>
          <p:nvPr/>
        </p:nvSpPr>
        <p:spPr>
          <a:xfrm>
            <a:off x="4487652" y="2604431"/>
            <a:ext cx="228213" cy="1672823"/>
          </a:xfrm>
          <a:custGeom>
            <a:avLst/>
            <a:gdLst>
              <a:gd name="connsiteX0" fmla="*/ 6284 w 232527"/>
              <a:gd name="connsiteY0" fmla="*/ 0 h 2132029"/>
              <a:gd name="connsiteX1" fmla="*/ 6284 w 232527"/>
              <a:gd name="connsiteY1" fmla="*/ 556182 h 2132029"/>
              <a:gd name="connsiteX2" fmla="*/ 43991 w 232527"/>
              <a:gd name="connsiteY2" fmla="*/ 1875934 h 2132029"/>
              <a:gd name="connsiteX3" fmla="*/ 232527 w 232527"/>
              <a:gd name="connsiteY3" fmla="*/ 2092751 h 213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527" h="2132029">
                <a:moveTo>
                  <a:pt x="6284" y="0"/>
                </a:moveTo>
                <a:cubicBezTo>
                  <a:pt x="3142" y="121763"/>
                  <a:pt x="0" y="243526"/>
                  <a:pt x="6284" y="556182"/>
                </a:cubicBezTo>
                <a:cubicBezTo>
                  <a:pt x="12568" y="868838"/>
                  <a:pt x="6284" y="1619839"/>
                  <a:pt x="43991" y="1875934"/>
                </a:cubicBezTo>
                <a:cubicBezTo>
                  <a:pt x="81698" y="2132029"/>
                  <a:pt x="157112" y="2112390"/>
                  <a:pt x="232527" y="2092751"/>
                </a:cubicBezTo>
              </a:path>
            </a:pathLst>
          </a:cu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Calibri" pitchFamily="34" charset="0"/>
            </a:endParaRPr>
          </a:p>
        </p:txBody>
      </p:sp>
      <p:sp>
        <p:nvSpPr>
          <p:cNvPr id="18" name="フリーフォーム 17"/>
          <p:cNvSpPr/>
          <p:nvPr/>
        </p:nvSpPr>
        <p:spPr>
          <a:xfrm>
            <a:off x="4422111" y="2594815"/>
            <a:ext cx="369558" cy="1977451"/>
          </a:xfrm>
          <a:custGeom>
            <a:avLst/>
            <a:gdLst>
              <a:gd name="connsiteX0" fmla="*/ 6284 w 232527"/>
              <a:gd name="connsiteY0" fmla="*/ 0 h 2132029"/>
              <a:gd name="connsiteX1" fmla="*/ 6284 w 232527"/>
              <a:gd name="connsiteY1" fmla="*/ 556182 h 2132029"/>
              <a:gd name="connsiteX2" fmla="*/ 43991 w 232527"/>
              <a:gd name="connsiteY2" fmla="*/ 1875934 h 2132029"/>
              <a:gd name="connsiteX3" fmla="*/ 232527 w 232527"/>
              <a:gd name="connsiteY3" fmla="*/ 2092751 h 213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527" h="2132029">
                <a:moveTo>
                  <a:pt x="6284" y="0"/>
                </a:moveTo>
                <a:cubicBezTo>
                  <a:pt x="3142" y="121763"/>
                  <a:pt x="0" y="243526"/>
                  <a:pt x="6284" y="556182"/>
                </a:cubicBezTo>
                <a:cubicBezTo>
                  <a:pt x="12568" y="868838"/>
                  <a:pt x="6284" y="1619839"/>
                  <a:pt x="43991" y="1875934"/>
                </a:cubicBezTo>
                <a:cubicBezTo>
                  <a:pt x="81698" y="2132029"/>
                  <a:pt x="157112" y="2112390"/>
                  <a:pt x="232527" y="2092751"/>
                </a:cubicBezTo>
              </a:path>
            </a:pathLst>
          </a:cu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Calibri" pitchFamily="34" charset="0"/>
            </a:endParaRPr>
          </a:p>
        </p:txBody>
      </p:sp>
      <p:sp>
        <p:nvSpPr>
          <p:cNvPr id="19" name="フリーフォーム 18"/>
          <p:cNvSpPr/>
          <p:nvPr/>
        </p:nvSpPr>
        <p:spPr>
          <a:xfrm>
            <a:off x="4351439" y="2594815"/>
            <a:ext cx="369558" cy="2372941"/>
          </a:xfrm>
          <a:custGeom>
            <a:avLst/>
            <a:gdLst>
              <a:gd name="connsiteX0" fmla="*/ 6284 w 232527"/>
              <a:gd name="connsiteY0" fmla="*/ 0 h 2132029"/>
              <a:gd name="connsiteX1" fmla="*/ 6284 w 232527"/>
              <a:gd name="connsiteY1" fmla="*/ 556182 h 2132029"/>
              <a:gd name="connsiteX2" fmla="*/ 43991 w 232527"/>
              <a:gd name="connsiteY2" fmla="*/ 1875934 h 2132029"/>
              <a:gd name="connsiteX3" fmla="*/ 232527 w 232527"/>
              <a:gd name="connsiteY3" fmla="*/ 2092751 h 213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527" h="2132029">
                <a:moveTo>
                  <a:pt x="6284" y="0"/>
                </a:moveTo>
                <a:cubicBezTo>
                  <a:pt x="3142" y="121763"/>
                  <a:pt x="0" y="243526"/>
                  <a:pt x="6284" y="556182"/>
                </a:cubicBezTo>
                <a:cubicBezTo>
                  <a:pt x="12568" y="868838"/>
                  <a:pt x="6284" y="1619839"/>
                  <a:pt x="43991" y="1875934"/>
                </a:cubicBezTo>
                <a:cubicBezTo>
                  <a:pt x="81698" y="2132029"/>
                  <a:pt x="157112" y="2112390"/>
                  <a:pt x="232527" y="2092751"/>
                </a:cubicBezTo>
              </a:path>
            </a:pathLst>
          </a:cu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Calibri" pitchFamily="34" charset="0"/>
            </a:endParaRPr>
          </a:p>
        </p:txBody>
      </p:sp>
      <p:sp>
        <p:nvSpPr>
          <p:cNvPr id="20" name="フリーフォーム 19"/>
          <p:cNvSpPr/>
          <p:nvPr/>
        </p:nvSpPr>
        <p:spPr>
          <a:xfrm flipH="1">
            <a:off x="3943601" y="2594815"/>
            <a:ext cx="369558" cy="2356746"/>
          </a:xfrm>
          <a:custGeom>
            <a:avLst/>
            <a:gdLst>
              <a:gd name="connsiteX0" fmla="*/ 6284 w 232527"/>
              <a:gd name="connsiteY0" fmla="*/ 0 h 2132029"/>
              <a:gd name="connsiteX1" fmla="*/ 6284 w 232527"/>
              <a:gd name="connsiteY1" fmla="*/ 556182 h 2132029"/>
              <a:gd name="connsiteX2" fmla="*/ 43991 w 232527"/>
              <a:gd name="connsiteY2" fmla="*/ 1875934 h 2132029"/>
              <a:gd name="connsiteX3" fmla="*/ 232527 w 232527"/>
              <a:gd name="connsiteY3" fmla="*/ 2092751 h 213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527" h="2132029">
                <a:moveTo>
                  <a:pt x="6284" y="0"/>
                </a:moveTo>
                <a:cubicBezTo>
                  <a:pt x="3142" y="121763"/>
                  <a:pt x="0" y="243526"/>
                  <a:pt x="6284" y="556182"/>
                </a:cubicBezTo>
                <a:cubicBezTo>
                  <a:pt x="12568" y="868838"/>
                  <a:pt x="6284" y="1619839"/>
                  <a:pt x="43991" y="1875934"/>
                </a:cubicBezTo>
                <a:cubicBezTo>
                  <a:pt x="81698" y="2132029"/>
                  <a:pt x="157112" y="2112390"/>
                  <a:pt x="232527" y="2092751"/>
                </a:cubicBezTo>
              </a:path>
            </a:pathLst>
          </a:cu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Calibri" pitchFamily="34" charset="0"/>
            </a:endParaRPr>
          </a:p>
        </p:txBody>
      </p:sp>
      <p:sp>
        <p:nvSpPr>
          <p:cNvPr id="21" name="フリーフォーム 20"/>
          <p:cNvSpPr/>
          <p:nvPr/>
        </p:nvSpPr>
        <p:spPr>
          <a:xfrm flipH="1">
            <a:off x="3872930" y="2594815"/>
            <a:ext cx="369558" cy="1977451"/>
          </a:xfrm>
          <a:custGeom>
            <a:avLst/>
            <a:gdLst>
              <a:gd name="connsiteX0" fmla="*/ 6284 w 232527"/>
              <a:gd name="connsiteY0" fmla="*/ 0 h 2132029"/>
              <a:gd name="connsiteX1" fmla="*/ 6284 w 232527"/>
              <a:gd name="connsiteY1" fmla="*/ 556182 h 2132029"/>
              <a:gd name="connsiteX2" fmla="*/ 43991 w 232527"/>
              <a:gd name="connsiteY2" fmla="*/ 1875934 h 2132029"/>
              <a:gd name="connsiteX3" fmla="*/ 232527 w 232527"/>
              <a:gd name="connsiteY3" fmla="*/ 2092751 h 213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527" h="2132029">
                <a:moveTo>
                  <a:pt x="6284" y="0"/>
                </a:moveTo>
                <a:cubicBezTo>
                  <a:pt x="3142" y="121763"/>
                  <a:pt x="0" y="243526"/>
                  <a:pt x="6284" y="556182"/>
                </a:cubicBezTo>
                <a:cubicBezTo>
                  <a:pt x="12568" y="868838"/>
                  <a:pt x="6284" y="1619839"/>
                  <a:pt x="43991" y="1875934"/>
                </a:cubicBezTo>
                <a:cubicBezTo>
                  <a:pt x="81698" y="2132029"/>
                  <a:pt x="157112" y="2112390"/>
                  <a:pt x="232527" y="2092751"/>
                </a:cubicBezTo>
              </a:path>
            </a:pathLst>
          </a:cu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Calibri" pitchFamily="34" charset="0"/>
            </a:endParaRPr>
          </a:p>
        </p:txBody>
      </p:sp>
      <p:sp>
        <p:nvSpPr>
          <p:cNvPr id="22" name="フリーフォーム 21"/>
          <p:cNvSpPr/>
          <p:nvPr/>
        </p:nvSpPr>
        <p:spPr>
          <a:xfrm flipH="1">
            <a:off x="3943602" y="2594815"/>
            <a:ext cx="228213" cy="1672823"/>
          </a:xfrm>
          <a:custGeom>
            <a:avLst/>
            <a:gdLst>
              <a:gd name="connsiteX0" fmla="*/ 6284 w 232527"/>
              <a:gd name="connsiteY0" fmla="*/ 0 h 2132029"/>
              <a:gd name="connsiteX1" fmla="*/ 6284 w 232527"/>
              <a:gd name="connsiteY1" fmla="*/ 556182 h 2132029"/>
              <a:gd name="connsiteX2" fmla="*/ 43991 w 232527"/>
              <a:gd name="connsiteY2" fmla="*/ 1875934 h 2132029"/>
              <a:gd name="connsiteX3" fmla="*/ 232527 w 232527"/>
              <a:gd name="connsiteY3" fmla="*/ 2092751 h 213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527" h="2132029">
                <a:moveTo>
                  <a:pt x="6284" y="0"/>
                </a:moveTo>
                <a:cubicBezTo>
                  <a:pt x="3142" y="121763"/>
                  <a:pt x="0" y="243526"/>
                  <a:pt x="6284" y="556182"/>
                </a:cubicBezTo>
                <a:cubicBezTo>
                  <a:pt x="12568" y="868838"/>
                  <a:pt x="6284" y="1619839"/>
                  <a:pt x="43991" y="1875934"/>
                </a:cubicBezTo>
                <a:cubicBezTo>
                  <a:pt x="81698" y="2132029"/>
                  <a:pt x="157112" y="2112390"/>
                  <a:pt x="232527" y="2092751"/>
                </a:cubicBezTo>
              </a:path>
            </a:pathLst>
          </a:cu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Calibri" pitchFamily="34" charset="0"/>
            </a:endParaRPr>
          </a:p>
        </p:txBody>
      </p:sp>
      <p:sp>
        <p:nvSpPr>
          <p:cNvPr id="23" name="フリーフォーム 22"/>
          <p:cNvSpPr/>
          <p:nvPr/>
        </p:nvSpPr>
        <p:spPr>
          <a:xfrm>
            <a:off x="1823436" y="2594816"/>
            <a:ext cx="494705" cy="1581960"/>
          </a:xfrm>
          <a:custGeom>
            <a:avLst/>
            <a:gdLst>
              <a:gd name="connsiteX0" fmla="*/ 480767 w 518474"/>
              <a:gd name="connsiteY0" fmla="*/ 0 h 2634791"/>
              <a:gd name="connsiteX1" fmla="*/ 480767 w 518474"/>
              <a:gd name="connsiteY1" fmla="*/ 1310326 h 2634791"/>
              <a:gd name="connsiteX2" fmla="*/ 254524 w 518474"/>
              <a:gd name="connsiteY2" fmla="*/ 2422688 h 2634791"/>
              <a:gd name="connsiteX3" fmla="*/ 0 w 518474"/>
              <a:gd name="connsiteY3" fmla="*/ 2582944 h 263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474" h="2634791">
                <a:moveTo>
                  <a:pt x="480767" y="0"/>
                </a:moveTo>
                <a:cubicBezTo>
                  <a:pt x="499620" y="453272"/>
                  <a:pt x="518474" y="906545"/>
                  <a:pt x="480767" y="1310326"/>
                </a:cubicBezTo>
                <a:cubicBezTo>
                  <a:pt x="443060" y="1714107"/>
                  <a:pt x="334652" y="2210585"/>
                  <a:pt x="254524" y="2422688"/>
                </a:cubicBezTo>
                <a:cubicBezTo>
                  <a:pt x="174396" y="2634791"/>
                  <a:pt x="87198" y="2608867"/>
                  <a:pt x="0" y="2582944"/>
                </a:cubicBezTo>
              </a:path>
            </a:pathLst>
          </a:cu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Calibri" pitchFamily="34" charset="0"/>
            </a:endParaRPr>
          </a:p>
        </p:txBody>
      </p:sp>
      <p:sp>
        <p:nvSpPr>
          <p:cNvPr id="24" name="フリーフォーム 23"/>
          <p:cNvSpPr/>
          <p:nvPr/>
        </p:nvSpPr>
        <p:spPr>
          <a:xfrm>
            <a:off x="1894108" y="2594815"/>
            <a:ext cx="494705" cy="2274345"/>
          </a:xfrm>
          <a:custGeom>
            <a:avLst/>
            <a:gdLst>
              <a:gd name="connsiteX0" fmla="*/ 480767 w 518474"/>
              <a:gd name="connsiteY0" fmla="*/ 0 h 2634791"/>
              <a:gd name="connsiteX1" fmla="*/ 480767 w 518474"/>
              <a:gd name="connsiteY1" fmla="*/ 1310326 h 2634791"/>
              <a:gd name="connsiteX2" fmla="*/ 254524 w 518474"/>
              <a:gd name="connsiteY2" fmla="*/ 2422688 h 2634791"/>
              <a:gd name="connsiteX3" fmla="*/ 0 w 518474"/>
              <a:gd name="connsiteY3" fmla="*/ 2582944 h 263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474" h="2634791">
                <a:moveTo>
                  <a:pt x="480767" y="0"/>
                </a:moveTo>
                <a:cubicBezTo>
                  <a:pt x="499620" y="453272"/>
                  <a:pt x="518474" y="906545"/>
                  <a:pt x="480767" y="1310326"/>
                </a:cubicBezTo>
                <a:cubicBezTo>
                  <a:pt x="443060" y="1714107"/>
                  <a:pt x="334652" y="2210585"/>
                  <a:pt x="254524" y="2422688"/>
                </a:cubicBezTo>
                <a:cubicBezTo>
                  <a:pt x="174396" y="2634791"/>
                  <a:pt x="87198" y="2608867"/>
                  <a:pt x="0" y="2582944"/>
                </a:cubicBezTo>
              </a:path>
            </a:pathLst>
          </a:cu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Calibri" pitchFamily="34" charset="0"/>
            </a:endParaRPr>
          </a:p>
        </p:txBody>
      </p:sp>
      <p:sp>
        <p:nvSpPr>
          <p:cNvPr id="25" name="角丸四角形 24"/>
          <p:cNvSpPr/>
          <p:nvPr/>
        </p:nvSpPr>
        <p:spPr bwMode="auto">
          <a:xfrm>
            <a:off x="323528" y="3950781"/>
            <a:ext cx="1585036" cy="39549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1600" dirty="0" smtClean="0">
                <a:latin typeface="Calibri" pitchFamily="34" charset="0"/>
                <a:cs typeface="Arial" pitchFamily="34" charset="0"/>
              </a:rPr>
              <a:t>DAR Users</a:t>
            </a:r>
            <a:endParaRPr lang="ja-JP" alt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角丸四角形 25"/>
          <p:cNvSpPr/>
          <p:nvPr/>
        </p:nvSpPr>
        <p:spPr bwMode="auto">
          <a:xfrm>
            <a:off x="323528" y="4437112"/>
            <a:ext cx="1585036" cy="79208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1200" dirty="0" smtClean="0">
                <a:latin typeface="Calibri" pitchFamily="34" charset="0"/>
              </a:rPr>
              <a:t>NMHS users of MTSAT Imagery and High-resolution GSM</a:t>
            </a:r>
            <a:endParaRPr lang="ja-JP" altLang="en-US" sz="1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角丸四角形 26"/>
          <p:cNvSpPr/>
          <p:nvPr/>
        </p:nvSpPr>
        <p:spPr bwMode="auto">
          <a:xfrm>
            <a:off x="2555776" y="4459269"/>
            <a:ext cx="1410041" cy="32333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latin typeface="Calibri" pitchFamily="34" charset="0"/>
                <a:cs typeface="Arial" pitchFamily="34" charset="0"/>
              </a:rPr>
              <a:t>Melbourne</a:t>
            </a:r>
            <a:endParaRPr lang="ja-JP" alt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8" name="角丸四角形 27"/>
          <p:cNvSpPr/>
          <p:nvPr/>
        </p:nvSpPr>
        <p:spPr bwMode="auto">
          <a:xfrm>
            <a:off x="2555776" y="4063778"/>
            <a:ext cx="1402282" cy="32333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latin typeface="Calibri" pitchFamily="34" charset="0"/>
                <a:cs typeface="Arial" pitchFamily="34" charset="0"/>
              </a:rPr>
              <a:t>Washington</a:t>
            </a:r>
            <a:endParaRPr lang="ja-JP" alt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9" name="角丸四角形 28"/>
          <p:cNvSpPr/>
          <p:nvPr/>
        </p:nvSpPr>
        <p:spPr bwMode="auto">
          <a:xfrm>
            <a:off x="2742175" y="4854759"/>
            <a:ext cx="1182103" cy="32333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latin typeface="Calibri" pitchFamily="34" charset="0"/>
                <a:cs typeface="Arial" pitchFamily="34" charset="0"/>
              </a:rPr>
              <a:t>Beijing</a:t>
            </a:r>
            <a:endParaRPr lang="ja-JP" alt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0" name="角丸四角形 29"/>
          <p:cNvSpPr/>
          <p:nvPr/>
        </p:nvSpPr>
        <p:spPr bwMode="auto">
          <a:xfrm>
            <a:off x="4718086" y="4854759"/>
            <a:ext cx="1182103" cy="32333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latin typeface="Calibri" pitchFamily="34" charset="0"/>
                <a:cs typeface="Arial" pitchFamily="34" charset="0"/>
              </a:rPr>
              <a:t>Exeter</a:t>
            </a:r>
            <a:endParaRPr lang="ja-JP" alt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1" name="角丸四角形 30"/>
          <p:cNvSpPr/>
          <p:nvPr/>
        </p:nvSpPr>
        <p:spPr bwMode="auto">
          <a:xfrm>
            <a:off x="4718087" y="4063778"/>
            <a:ext cx="1294074" cy="32333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latin typeface="Calibri" pitchFamily="34" charset="0"/>
                <a:cs typeface="Arial" pitchFamily="34" charset="0"/>
              </a:rPr>
              <a:t>New Delhi</a:t>
            </a:r>
            <a:endParaRPr lang="ja-JP" alt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2" name="角丸四角形 31"/>
          <p:cNvSpPr/>
          <p:nvPr/>
        </p:nvSpPr>
        <p:spPr bwMode="auto">
          <a:xfrm>
            <a:off x="4718087" y="4459269"/>
            <a:ext cx="1294074" cy="32333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latin typeface="Calibri" pitchFamily="34" charset="0"/>
                <a:cs typeface="Arial" pitchFamily="34" charset="0"/>
              </a:rPr>
              <a:t>EUMETSAT</a:t>
            </a:r>
            <a:endParaRPr lang="ja-JP" alt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3" name="テキスト ボックス 172"/>
          <p:cNvSpPr txBox="1">
            <a:spLocks noChangeArrowheads="1"/>
          </p:cNvSpPr>
          <p:nvPr/>
        </p:nvSpPr>
        <p:spPr bwMode="auto">
          <a:xfrm>
            <a:off x="6346457" y="2538317"/>
            <a:ext cx="872874" cy="2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 smtClean="0">
                <a:latin typeface="Calibri" pitchFamily="34" charset="0"/>
                <a:ea typeface="Arial Unicode MS" pitchFamily="50" charset="-128"/>
                <a:cs typeface="Arial" charset="0"/>
              </a:rPr>
              <a:t>128K </a:t>
            </a:r>
            <a:endParaRPr lang="ja-JP" altLang="en-US" sz="1400" dirty="0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34" name="テキスト ボックス 172"/>
          <p:cNvSpPr txBox="1">
            <a:spLocks noChangeArrowheads="1"/>
          </p:cNvSpPr>
          <p:nvPr/>
        </p:nvSpPr>
        <p:spPr bwMode="auto">
          <a:xfrm>
            <a:off x="6346457" y="1916832"/>
            <a:ext cx="872874" cy="2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 smtClean="0">
                <a:latin typeface="Calibri" pitchFamily="34" charset="0"/>
                <a:ea typeface="Arial Unicode MS" pitchFamily="50" charset="-128"/>
                <a:cs typeface="Arial" charset="0"/>
              </a:rPr>
              <a:t>64K </a:t>
            </a:r>
            <a:endParaRPr lang="ja-JP" altLang="en-US" sz="1400" dirty="0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35" name="フリーフォーム 34"/>
          <p:cNvSpPr/>
          <p:nvPr/>
        </p:nvSpPr>
        <p:spPr>
          <a:xfrm flipH="1">
            <a:off x="6275785" y="2594815"/>
            <a:ext cx="565378" cy="1581961"/>
          </a:xfrm>
          <a:custGeom>
            <a:avLst/>
            <a:gdLst>
              <a:gd name="connsiteX0" fmla="*/ 480767 w 518474"/>
              <a:gd name="connsiteY0" fmla="*/ 0 h 2634791"/>
              <a:gd name="connsiteX1" fmla="*/ 480767 w 518474"/>
              <a:gd name="connsiteY1" fmla="*/ 1310326 h 2634791"/>
              <a:gd name="connsiteX2" fmla="*/ 254524 w 518474"/>
              <a:gd name="connsiteY2" fmla="*/ 2422688 h 2634791"/>
              <a:gd name="connsiteX3" fmla="*/ 0 w 518474"/>
              <a:gd name="connsiteY3" fmla="*/ 2582944 h 263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474" h="2634791">
                <a:moveTo>
                  <a:pt x="480767" y="0"/>
                </a:moveTo>
                <a:cubicBezTo>
                  <a:pt x="499620" y="453272"/>
                  <a:pt x="518474" y="906545"/>
                  <a:pt x="480767" y="1310326"/>
                </a:cubicBezTo>
                <a:cubicBezTo>
                  <a:pt x="443060" y="1714107"/>
                  <a:pt x="334652" y="2210585"/>
                  <a:pt x="254524" y="2422688"/>
                </a:cubicBezTo>
                <a:cubicBezTo>
                  <a:pt x="174396" y="2634791"/>
                  <a:pt x="87198" y="2608867"/>
                  <a:pt x="0" y="2582944"/>
                </a:cubicBezTo>
              </a:path>
            </a:pathLst>
          </a:cu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Calibri" pitchFamily="34" charset="0"/>
            </a:endParaRPr>
          </a:p>
        </p:txBody>
      </p:sp>
      <p:sp>
        <p:nvSpPr>
          <p:cNvPr id="36" name="フリーフォーム 35"/>
          <p:cNvSpPr/>
          <p:nvPr/>
        </p:nvSpPr>
        <p:spPr>
          <a:xfrm flipH="1">
            <a:off x="6205113" y="2594815"/>
            <a:ext cx="636050" cy="1977451"/>
          </a:xfrm>
          <a:custGeom>
            <a:avLst/>
            <a:gdLst>
              <a:gd name="connsiteX0" fmla="*/ 480767 w 518474"/>
              <a:gd name="connsiteY0" fmla="*/ 0 h 2634791"/>
              <a:gd name="connsiteX1" fmla="*/ 480767 w 518474"/>
              <a:gd name="connsiteY1" fmla="*/ 1310326 h 2634791"/>
              <a:gd name="connsiteX2" fmla="*/ 254524 w 518474"/>
              <a:gd name="connsiteY2" fmla="*/ 2422688 h 2634791"/>
              <a:gd name="connsiteX3" fmla="*/ 0 w 518474"/>
              <a:gd name="connsiteY3" fmla="*/ 2582944 h 263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474" h="2634791">
                <a:moveTo>
                  <a:pt x="480767" y="0"/>
                </a:moveTo>
                <a:cubicBezTo>
                  <a:pt x="499620" y="453272"/>
                  <a:pt x="518474" y="906545"/>
                  <a:pt x="480767" y="1310326"/>
                </a:cubicBezTo>
                <a:cubicBezTo>
                  <a:pt x="443060" y="1714107"/>
                  <a:pt x="334652" y="2210585"/>
                  <a:pt x="254524" y="2422688"/>
                </a:cubicBezTo>
                <a:cubicBezTo>
                  <a:pt x="174396" y="2634791"/>
                  <a:pt x="87198" y="2608867"/>
                  <a:pt x="0" y="2582944"/>
                </a:cubicBezTo>
              </a:path>
            </a:pathLst>
          </a:cu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Calibri" pitchFamily="34" charset="0"/>
            </a:endParaRPr>
          </a:p>
        </p:txBody>
      </p:sp>
      <p:sp>
        <p:nvSpPr>
          <p:cNvPr id="37" name="フリーフォーム 36"/>
          <p:cNvSpPr/>
          <p:nvPr/>
        </p:nvSpPr>
        <p:spPr>
          <a:xfrm flipH="1">
            <a:off x="6134441" y="2594815"/>
            <a:ext cx="706722" cy="2372941"/>
          </a:xfrm>
          <a:custGeom>
            <a:avLst/>
            <a:gdLst>
              <a:gd name="connsiteX0" fmla="*/ 480767 w 518474"/>
              <a:gd name="connsiteY0" fmla="*/ 0 h 2634791"/>
              <a:gd name="connsiteX1" fmla="*/ 480767 w 518474"/>
              <a:gd name="connsiteY1" fmla="*/ 1310326 h 2634791"/>
              <a:gd name="connsiteX2" fmla="*/ 254524 w 518474"/>
              <a:gd name="connsiteY2" fmla="*/ 2422688 h 2634791"/>
              <a:gd name="connsiteX3" fmla="*/ 0 w 518474"/>
              <a:gd name="connsiteY3" fmla="*/ 2582944 h 263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474" h="2634791">
                <a:moveTo>
                  <a:pt x="480767" y="0"/>
                </a:moveTo>
                <a:cubicBezTo>
                  <a:pt x="499620" y="453272"/>
                  <a:pt x="518474" y="906545"/>
                  <a:pt x="480767" y="1310326"/>
                </a:cubicBezTo>
                <a:cubicBezTo>
                  <a:pt x="443060" y="1714107"/>
                  <a:pt x="334652" y="2210585"/>
                  <a:pt x="254524" y="2422688"/>
                </a:cubicBezTo>
                <a:cubicBezTo>
                  <a:pt x="174396" y="2634791"/>
                  <a:pt x="87198" y="2608867"/>
                  <a:pt x="0" y="2582944"/>
                </a:cubicBezTo>
              </a:path>
            </a:pathLst>
          </a:cu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Calibri" pitchFamily="34" charset="0"/>
            </a:endParaRPr>
          </a:p>
        </p:txBody>
      </p:sp>
      <p:sp>
        <p:nvSpPr>
          <p:cNvPr id="38" name="角丸四角形 37"/>
          <p:cNvSpPr/>
          <p:nvPr/>
        </p:nvSpPr>
        <p:spPr bwMode="auto">
          <a:xfrm>
            <a:off x="6841163" y="4798260"/>
            <a:ext cx="1189861" cy="32333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latin typeface="Calibri" pitchFamily="34" charset="0"/>
                <a:cs typeface="Arial" pitchFamily="34" charset="0"/>
              </a:rPr>
              <a:t>Manila</a:t>
            </a:r>
            <a:endParaRPr lang="ja-JP" alt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9" name="角丸四角形 38"/>
          <p:cNvSpPr/>
          <p:nvPr/>
        </p:nvSpPr>
        <p:spPr bwMode="auto">
          <a:xfrm>
            <a:off x="6841163" y="4402770"/>
            <a:ext cx="1458238" cy="32333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latin typeface="Calibri" pitchFamily="34" charset="0"/>
                <a:cs typeface="Arial" pitchFamily="34" charset="0"/>
              </a:rPr>
              <a:t>Hong Kong</a:t>
            </a:r>
            <a:endParaRPr lang="ja-JP" alt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0" name="角丸四角形 39"/>
          <p:cNvSpPr/>
          <p:nvPr/>
        </p:nvSpPr>
        <p:spPr bwMode="auto">
          <a:xfrm>
            <a:off x="6841163" y="4007280"/>
            <a:ext cx="1295350" cy="32333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latin typeface="Calibri" pitchFamily="34" charset="0"/>
                <a:cs typeface="Arial" pitchFamily="34" charset="0"/>
              </a:rPr>
              <a:t>Bangkok</a:t>
            </a:r>
            <a:endParaRPr lang="ja-JP" alt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1" name="正方形/長方形 124"/>
          <p:cNvSpPr>
            <a:spLocks noChangeArrowheads="1"/>
          </p:cNvSpPr>
          <p:nvPr/>
        </p:nvSpPr>
        <p:spPr bwMode="auto">
          <a:xfrm>
            <a:off x="5678686" y="3140968"/>
            <a:ext cx="16468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400" dirty="0">
                <a:latin typeface="Calibri" pitchFamily="34" charset="0"/>
                <a:cs typeface="Arial" charset="0"/>
              </a:rPr>
              <a:t>MPLS</a:t>
            </a:r>
          </a:p>
          <a:p>
            <a:pPr algn="ctr"/>
            <a:r>
              <a:rPr lang="en-US" altLang="ja-JP" sz="1400" dirty="0">
                <a:latin typeface="Calibri" pitchFamily="34" charset="0"/>
                <a:cs typeface="Arial" charset="0"/>
              </a:rPr>
              <a:t>Network</a:t>
            </a:r>
          </a:p>
          <a:p>
            <a:pPr algn="ctr"/>
            <a:r>
              <a:rPr lang="en-US" altLang="ja-JP" sz="1400" dirty="0">
                <a:latin typeface="Calibri" pitchFamily="34" charset="0"/>
                <a:cs typeface="Arial" charset="0"/>
              </a:rPr>
              <a:t>(</a:t>
            </a:r>
            <a:r>
              <a:rPr lang="en-US" altLang="ja-JP" sz="1400" dirty="0" smtClean="0">
                <a:latin typeface="Calibri" pitchFamily="34" charset="0"/>
                <a:cs typeface="Arial" charset="0"/>
              </a:rPr>
              <a:t>NTT-COM)</a:t>
            </a:r>
            <a:endParaRPr lang="en-US" altLang="ja-JP" sz="1400" dirty="0">
              <a:latin typeface="Calibri" pitchFamily="34" charset="0"/>
              <a:cs typeface="Arial" charset="0"/>
            </a:endParaRPr>
          </a:p>
        </p:txBody>
      </p:sp>
      <p:sp>
        <p:nvSpPr>
          <p:cNvPr id="42" name="円柱 41"/>
          <p:cNvSpPr/>
          <p:nvPr/>
        </p:nvSpPr>
        <p:spPr bwMode="auto">
          <a:xfrm rot="10800000">
            <a:off x="5922424" y="2651314"/>
            <a:ext cx="546192" cy="303846"/>
          </a:xfrm>
          <a:prstGeom prst="can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0">
                <a:schemeClr val="bg2">
                  <a:lumMod val="20000"/>
                  <a:lumOff val="80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ja-JP" altLang="en-US" sz="2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3" name="角丸四角形 42"/>
          <p:cNvSpPr/>
          <p:nvPr/>
        </p:nvSpPr>
        <p:spPr bwMode="auto">
          <a:xfrm>
            <a:off x="4716016" y="5265908"/>
            <a:ext cx="1402282" cy="32333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1600" dirty="0" smtClean="0">
                <a:latin typeface="Calibri" pitchFamily="34" charset="0"/>
                <a:cs typeface="Arial" pitchFamily="34" charset="0"/>
              </a:rPr>
              <a:t>Offenbach</a:t>
            </a:r>
            <a:endParaRPr lang="ja-JP" alt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4" name="フリーフォーム 43"/>
          <p:cNvSpPr/>
          <p:nvPr/>
        </p:nvSpPr>
        <p:spPr>
          <a:xfrm>
            <a:off x="4346458" y="2747215"/>
            <a:ext cx="369558" cy="2770017"/>
          </a:xfrm>
          <a:custGeom>
            <a:avLst/>
            <a:gdLst>
              <a:gd name="connsiteX0" fmla="*/ 6284 w 232527"/>
              <a:gd name="connsiteY0" fmla="*/ 0 h 2132029"/>
              <a:gd name="connsiteX1" fmla="*/ 6284 w 232527"/>
              <a:gd name="connsiteY1" fmla="*/ 556182 h 2132029"/>
              <a:gd name="connsiteX2" fmla="*/ 43991 w 232527"/>
              <a:gd name="connsiteY2" fmla="*/ 1875934 h 2132029"/>
              <a:gd name="connsiteX3" fmla="*/ 232527 w 232527"/>
              <a:gd name="connsiteY3" fmla="*/ 2092751 h 213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527" h="2132029">
                <a:moveTo>
                  <a:pt x="6284" y="0"/>
                </a:moveTo>
                <a:cubicBezTo>
                  <a:pt x="3142" y="121763"/>
                  <a:pt x="0" y="243526"/>
                  <a:pt x="6284" y="556182"/>
                </a:cubicBezTo>
                <a:cubicBezTo>
                  <a:pt x="12568" y="868838"/>
                  <a:pt x="6284" y="1619839"/>
                  <a:pt x="43991" y="1875934"/>
                </a:cubicBezTo>
                <a:cubicBezTo>
                  <a:pt x="81698" y="2132029"/>
                  <a:pt x="157112" y="2112390"/>
                  <a:pt x="232527" y="2092751"/>
                </a:cubicBezTo>
              </a:path>
            </a:pathLst>
          </a:cu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Calibri" pitchFamily="34" charset="0"/>
            </a:endParaRPr>
          </a:p>
        </p:txBody>
      </p:sp>
      <p:sp>
        <p:nvSpPr>
          <p:cNvPr id="46" name="正方形/長方形 120"/>
          <p:cNvSpPr>
            <a:spLocks noChangeArrowheads="1"/>
          </p:cNvSpPr>
          <p:nvPr/>
        </p:nvSpPr>
        <p:spPr bwMode="auto">
          <a:xfrm>
            <a:off x="3450893" y="3140968"/>
            <a:ext cx="18712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400" dirty="0">
                <a:latin typeface="Calibri" pitchFamily="34" charset="0"/>
                <a:cs typeface="Arial" charset="0"/>
              </a:rPr>
              <a:t>RMDCN MPLS</a:t>
            </a:r>
          </a:p>
          <a:p>
            <a:pPr algn="ctr"/>
            <a:r>
              <a:rPr lang="en-US" altLang="ja-JP" sz="1400" dirty="0">
                <a:latin typeface="Calibri" pitchFamily="34" charset="0"/>
                <a:cs typeface="Arial" charset="0"/>
              </a:rPr>
              <a:t>Network</a:t>
            </a:r>
          </a:p>
          <a:p>
            <a:pPr algn="ctr"/>
            <a:r>
              <a:rPr lang="en-US" altLang="ja-JP" sz="1400" dirty="0" smtClean="0">
                <a:latin typeface="Calibri" pitchFamily="34" charset="0"/>
                <a:cs typeface="Arial" charset="0"/>
              </a:rPr>
              <a:t>(</a:t>
            </a:r>
            <a:r>
              <a:rPr lang="en-US" altLang="ja-JP" sz="1400" dirty="0" err="1" smtClean="0">
                <a:latin typeface="Calibri" pitchFamily="34" charset="0"/>
                <a:cs typeface="Arial" charset="0"/>
              </a:rPr>
              <a:t>Interoute</a:t>
            </a:r>
            <a:r>
              <a:rPr lang="en-US" altLang="ja-JP" sz="1400" dirty="0" smtClean="0">
                <a:latin typeface="Calibri" pitchFamily="34" charset="0"/>
                <a:cs typeface="Arial" charset="0"/>
              </a:rPr>
              <a:t>)</a:t>
            </a:r>
            <a:endParaRPr lang="en-US" altLang="ja-JP" sz="1400" dirty="0">
              <a:latin typeface="Calibri" pitchFamily="34" charset="0"/>
              <a:cs typeface="Arial" charset="0"/>
            </a:endParaRPr>
          </a:p>
        </p:txBody>
      </p:sp>
      <p:sp>
        <p:nvSpPr>
          <p:cNvPr id="47" name="正方形/長方形 124"/>
          <p:cNvSpPr>
            <a:spLocks noChangeArrowheads="1"/>
          </p:cNvSpPr>
          <p:nvPr/>
        </p:nvSpPr>
        <p:spPr bwMode="auto">
          <a:xfrm>
            <a:off x="1399403" y="3329297"/>
            <a:ext cx="136417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latin typeface="Calibri" pitchFamily="34" charset="0"/>
                <a:cs typeface="Arial" charset="0"/>
              </a:rPr>
              <a:t>Internet</a:t>
            </a:r>
            <a:endParaRPr lang="en-US" altLang="ja-JP" sz="2000" dirty="0">
              <a:latin typeface="Calibri" pitchFamily="34" charset="0"/>
              <a:cs typeface="Arial" charset="0"/>
            </a:endParaRPr>
          </a:p>
        </p:txBody>
      </p:sp>
      <p:sp>
        <p:nvSpPr>
          <p:cNvPr id="48" name="円柱 47"/>
          <p:cNvSpPr/>
          <p:nvPr/>
        </p:nvSpPr>
        <p:spPr bwMode="auto">
          <a:xfrm rot="10800000">
            <a:off x="2125310" y="2651314"/>
            <a:ext cx="546192" cy="303846"/>
          </a:xfrm>
          <a:prstGeom prst="can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0">
                <a:schemeClr val="bg2">
                  <a:lumMod val="20000"/>
                  <a:lumOff val="80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ja-JP" altLang="en-US" sz="28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1964780" y="2086328"/>
            <a:ext cx="4664366" cy="507864"/>
          </a:xfrm>
          <a:prstGeom prst="roundRect">
            <a:avLst>
              <a:gd name="adj" fmla="val 1132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GISC Tokyo (RTH Tokyo)</a:t>
            </a:r>
            <a:endParaRPr lang="ja-JP" altLang="en-US" sz="20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" name="テキスト ボックス 172"/>
          <p:cNvSpPr txBox="1">
            <a:spLocks noChangeArrowheads="1"/>
          </p:cNvSpPr>
          <p:nvPr/>
        </p:nvSpPr>
        <p:spPr bwMode="auto">
          <a:xfrm>
            <a:off x="3424089" y="3870613"/>
            <a:ext cx="8728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050" dirty="0" smtClean="0">
                <a:latin typeface="Calibri" pitchFamily="34" charset="0"/>
                <a:ea typeface="Arial Unicode MS" pitchFamily="50" charset="-128"/>
                <a:cs typeface="Arial" charset="0"/>
              </a:rPr>
              <a:t>50M</a:t>
            </a:r>
            <a:endParaRPr lang="ja-JP" altLang="en-US" sz="1050" dirty="0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51" name="テキスト ボックス 172"/>
          <p:cNvSpPr txBox="1">
            <a:spLocks noChangeArrowheads="1"/>
          </p:cNvSpPr>
          <p:nvPr/>
        </p:nvSpPr>
        <p:spPr bwMode="auto">
          <a:xfrm>
            <a:off x="4203182" y="4194073"/>
            <a:ext cx="8728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050" dirty="0">
                <a:latin typeface="Calibri" pitchFamily="34" charset="0"/>
                <a:ea typeface="Arial Unicode MS" pitchFamily="50" charset="-128"/>
                <a:cs typeface="Arial" charset="0"/>
              </a:rPr>
              <a:t>4</a:t>
            </a:r>
            <a:r>
              <a:rPr lang="en-US" altLang="ja-JP" sz="1050" dirty="0" smtClean="0">
                <a:latin typeface="Calibri" pitchFamily="34" charset="0"/>
                <a:ea typeface="Arial Unicode MS" pitchFamily="50" charset="-128"/>
                <a:cs typeface="Arial" charset="0"/>
              </a:rPr>
              <a:t>M</a:t>
            </a:r>
            <a:endParaRPr lang="ja-JP" altLang="en-US" sz="1050" dirty="0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52" name="テキスト ボックス 172"/>
          <p:cNvSpPr txBox="1">
            <a:spLocks noChangeArrowheads="1"/>
          </p:cNvSpPr>
          <p:nvPr/>
        </p:nvSpPr>
        <p:spPr bwMode="auto">
          <a:xfrm>
            <a:off x="4114835" y="4518666"/>
            <a:ext cx="8728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050" dirty="0">
                <a:latin typeface="Calibri" pitchFamily="34" charset="0"/>
                <a:ea typeface="Arial Unicode MS" pitchFamily="50" charset="-128"/>
                <a:cs typeface="Arial" charset="0"/>
              </a:rPr>
              <a:t>2</a:t>
            </a:r>
            <a:r>
              <a:rPr lang="en-US" altLang="ja-JP" sz="1050" dirty="0" smtClean="0">
                <a:latin typeface="Calibri" pitchFamily="34" charset="0"/>
                <a:ea typeface="Arial Unicode MS" pitchFamily="50" charset="-128"/>
                <a:cs typeface="Arial" charset="0"/>
              </a:rPr>
              <a:t>0M</a:t>
            </a:r>
            <a:endParaRPr lang="ja-JP" altLang="en-US" sz="1050" dirty="0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53" name="テキスト ボックス 172"/>
          <p:cNvSpPr txBox="1">
            <a:spLocks noChangeArrowheads="1"/>
          </p:cNvSpPr>
          <p:nvPr/>
        </p:nvSpPr>
        <p:spPr bwMode="auto">
          <a:xfrm>
            <a:off x="4117067" y="4916481"/>
            <a:ext cx="8728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050" dirty="0">
                <a:latin typeface="Calibri" pitchFamily="34" charset="0"/>
                <a:ea typeface="Arial Unicode MS" pitchFamily="50" charset="-128"/>
                <a:cs typeface="Arial" charset="0"/>
              </a:rPr>
              <a:t>2</a:t>
            </a:r>
            <a:r>
              <a:rPr lang="en-US" altLang="ja-JP" sz="1050" dirty="0" smtClean="0">
                <a:latin typeface="Calibri" pitchFamily="34" charset="0"/>
                <a:ea typeface="Arial Unicode MS" pitchFamily="50" charset="-128"/>
                <a:cs typeface="Arial" charset="0"/>
              </a:rPr>
              <a:t>0M</a:t>
            </a:r>
            <a:endParaRPr lang="ja-JP" altLang="en-US" sz="1050" dirty="0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54" name="テキスト ボックス 172"/>
          <p:cNvSpPr txBox="1">
            <a:spLocks noChangeArrowheads="1"/>
          </p:cNvSpPr>
          <p:nvPr/>
        </p:nvSpPr>
        <p:spPr bwMode="auto">
          <a:xfrm>
            <a:off x="4149104" y="5426821"/>
            <a:ext cx="8728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050" dirty="0" smtClean="0">
                <a:latin typeface="Calibri" pitchFamily="34" charset="0"/>
                <a:ea typeface="Arial Unicode MS" pitchFamily="50" charset="-128"/>
                <a:cs typeface="Arial" charset="0"/>
              </a:rPr>
              <a:t>50M</a:t>
            </a:r>
            <a:endParaRPr lang="ja-JP" altLang="en-US" sz="1050" dirty="0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55" name="テキスト ボックス 172"/>
          <p:cNvSpPr txBox="1">
            <a:spLocks noChangeArrowheads="1"/>
          </p:cNvSpPr>
          <p:nvPr/>
        </p:nvSpPr>
        <p:spPr bwMode="auto">
          <a:xfrm>
            <a:off x="3635896" y="4509120"/>
            <a:ext cx="8728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050" dirty="0" smtClean="0">
                <a:latin typeface="Calibri" pitchFamily="34" charset="0"/>
                <a:ea typeface="Arial Unicode MS" pitchFamily="50" charset="-128"/>
                <a:cs typeface="Arial" charset="0"/>
              </a:rPr>
              <a:t>2M</a:t>
            </a:r>
            <a:endParaRPr lang="ja-JP" altLang="en-US" sz="1050" dirty="0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56" name="テキスト ボックス 172"/>
          <p:cNvSpPr txBox="1">
            <a:spLocks noChangeArrowheads="1"/>
          </p:cNvSpPr>
          <p:nvPr/>
        </p:nvSpPr>
        <p:spPr bwMode="auto">
          <a:xfrm>
            <a:off x="3627118" y="4923130"/>
            <a:ext cx="8728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050" dirty="0" smtClean="0">
                <a:latin typeface="Calibri" pitchFamily="34" charset="0"/>
                <a:ea typeface="Arial Unicode MS" pitchFamily="50" charset="-128"/>
                <a:cs typeface="Arial" charset="0"/>
              </a:rPr>
              <a:t>16M</a:t>
            </a:r>
            <a:endParaRPr lang="ja-JP" altLang="en-US" sz="1050" dirty="0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57" name="テキスト ボックス 172"/>
          <p:cNvSpPr txBox="1">
            <a:spLocks noChangeArrowheads="1"/>
          </p:cNvSpPr>
          <p:nvPr/>
        </p:nvSpPr>
        <p:spPr bwMode="auto">
          <a:xfrm>
            <a:off x="6228184" y="4149080"/>
            <a:ext cx="8728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050" dirty="0" smtClean="0">
                <a:latin typeface="Calibri" pitchFamily="34" charset="0"/>
                <a:ea typeface="Arial Unicode MS" pitchFamily="50" charset="-128"/>
                <a:cs typeface="Arial" charset="0"/>
              </a:rPr>
              <a:t>128K</a:t>
            </a:r>
            <a:endParaRPr lang="ja-JP" altLang="en-US" sz="1050" dirty="0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58" name="テキスト ボックス 172"/>
          <p:cNvSpPr txBox="1">
            <a:spLocks noChangeArrowheads="1"/>
          </p:cNvSpPr>
          <p:nvPr/>
        </p:nvSpPr>
        <p:spPr bwMode="auto">
          <a:xfrm>
            <a:off x="6234615" y="4554730"/>
            <a:ext cx="8728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050" dirty="0" smtClean="0">
                <a:latin typeface="Calibri" pitchFamily="34" charset="0"/>
                <a:ea typeface="Arial Unicode MS" pitchFamily="50" charset="-128"/>
                <a:cs typeface="Arial" charset="0"/>
              </a:rPr>
              <a:t>1M</a:t>
            </a:r>
            <a:endParaRPr lang="ja-JP" altLang="en-US" sz="1050" dirty="0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59" name="テキスト ボックス 172"/>
          <p:cNvSpPr txBox="1">
            <a:spLocks noChangeArrowheads="1"/>
          </p:cNvSpPr>
          <p:nvPr/>
        </p:nvSpPr>
        <p:spPr bwMode="auto">
          <a:xfrm>
            <a:off x="6228184" y="4941168"/>
            <a:ext cx="8728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050" dirty="0" smtClean="0">
                <a:latin typeface="Calibri" pitchFamily="34" charset="0"/>
                <a:ea typeface="Arial Unicode MS" pitchFamily="50" charset="-128"/>
                <a:cs typeface="Arial" charset="0"/>
              </a:rPr>
              <a:t>64K</a:t>
            </a:r>
            <a:endParaRPr lang="ja-JP" altLang="en-US" sz="1050" dirty="0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116" name="角丸四角形 115"/>
          <p:cNvSpPr/>
          <p:nvPr/>
        </p:nvSpPr>
        <p:spPr bwMode="auto">
          <a:xfrm>
            <a:off x="2563535" y="5309980"/>
            <a:ext cx="1402282" cy="32333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ja-JP" sz="1600" dirty="0" smtClean="0">
                <a:latin typeface="Calibri" pitchFamily="34" charset="0"/>
                <a:cs typeface="Arial" pitchFamily="34" charset="0"/>
              </a:rPr>
              <a:t>Toulouse</a:t>
            </a:r>
            <a:endParaRPr lang="ja-JP" alt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17" name="フリーフォーム 116"/>
          <p:cNvSpPr/>
          <p:nvPr/>
        </p:nvSpPr>
        <p:spPr>
          <a:xfrm flipH="1">
            <a:off x="3961839" y="2692240"/>
            <a:ext cx="369558" cy="2824992"/>
          </a:xfrm>
          <a:custGeom>
            <a:avLst/>
            <a:gdLst>
              <a:gd name="connsiteX0" fmla="*/ 6284 w 232527"/>
              <a:gd name="connsiteY0" fmla="*/ 0 h 2132029"/>
              <a:gd name="connsiteX1" fmla="*/ 6284 w 232527"/>
              <a:gd name="connsiteY1" fmla="*/ 556182 h 2132029"/>
              <a:gd name="connsiteX2" fmla="*/ 43991 w 232527"/>
              <a:gd name="connsiteY2" fmla="*/ 1875934 h 2132029"/>
              <a:gd name="connsiteX3" fmla="*/ 232527 w 232527"/>
              <a:gd name="connsiteY3" fmla="*/ 2092751 h 213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527" h="2132029">
                <a:moveTo>
                  <a:pt x="6284" y="0"/>
                </a:moveTo>
                <a:cubicBezTo>
                  <a:pt x="3142" y="121763"/>
                  <a:pt x="0" y="243526"/>
                  <a:pt x="6284" y="556182"/>
                </a:cubicBezTo>
                <a:cubicBezTo>
                  <a:pt x="12568" y="868838"/>
                  <a:pt x="6284" y="1619839"/>
                  <a:pt x="43991" y="1875934"/>
                </a:cubicBezTo>
                <a:cubicBezTo>
                  <a:pt x="81698" y="2132029"/>
                  <a:pt x="157112" y="2112390"/>
                  <a:pt x="232527" y="2092751"/>
                </a:cubicBezTo>
              </a:path>
            </a:pathLst>
          </a:cu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800">
              <a:latin typeface="Calibri" pitchFamily="34" charset="0"/>
            </a:endParaRPr>
          </a:p>
        </p:txBody>
      </p:sp>
      <p:sp>
        <p:nvSpPr>
          <p:cNvPr id="118" name="テキスト ボックス 172"/>
          <p:cNvSpPr txBox="1">
            <a:spLocks noChangeArrowheads="1"/>
          </p:cNvSpPr>
          <p:nvPr/>
        </p:nvSpPr>
        <p:spPr bwMode="auto">
          <a:xfrm>
            <a:off x="3699126" y="5427574"/>
            <a:ext cx="87287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050" dirty="0" smtClean="0">
                <a:latin typeface="Calibri" pitchFamily="34" charset="0"/>
                <a:ea typeface="Arial Unicode MS" pitchFamily="50" charset="-128"/>
                <a:cs typeface="Arial" charset="0"/>
              </a:rPr>
              <a:t>50M</a:t>
            </a:r>
            <a:endParaRPr lang="ja-JP" altLang="en-US" sz="1050" dirty="0">
              <a:latin typeface="Calibri" pitchFamily="34" charset="0"/>
              <a:ea typeface="Arial Unicode MS" pitchFamily="50" charset="-128"/>
              <a:cs typeface="Arial" charset="0"/>
            </a:endParaRPr>
          </a:p>
        </p:txBody>
      </p:sp>
      <p:sp>
        <p:nvSpPr>
          <p:cNvPr id="45" name="円柱 44"/>
          <p:cNvSpPr/>
          <p:nvPr/>
        </p:nvSpPr>
        <p:spPr bwMode="auto">
          <a:xfrm rot="10800000">
            <a:off x="4084947" y="2651314"/>
            <a:ext cx="546192" cy="303846"/>
          </a:xfrm>
          <a:prstGeom prst="can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0">
                <a:schemeClr val="bg2">
                  <a:lumMod val="20000"/>
                  <a:lumOff val="80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ja-JP" altLang="en-US" sz="28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622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8" name="タイトル 1"/>
          <p:cNvSpPr txBox="1">
            <a:spLocks/>
          </p:cNvSpPr>
          <p:nvPr/>
        </p:nvSpPr>
        <p:spPr bwMode="auto">
          <a:xfrm>
            <a:off x="251520" y="267644"/>
            <a:ext cx="832415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dirty="0" smtClean="0"/>
              <a:t>DRS: Disaster Recovery Site</a:t>
            </a:r>
            <a:endParaRPr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505385" y="3739479"/>
            <a:ext cx="3816424" cy="2658456"/>
            <a:chOff x="1066800" y="1461475"/>
            <a:chExt cx="5832648" cy="4321181"/>
          </a:xfrm>
        </p:grpSpPr>
        <p:pic>
          <p:nvPicPr>
            <p:cNvPr id="39" name="Picture 20" descr="C:\Documents and Settings\JMA1E5B\My Documents\My Pictures\Microsoft クリップ オーガナイザ\MC900405832.WMF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66800" y="1461475"/>
              <a:ext cx="5832648" cy="4321181"/>
            </a:xfrm>
            <a:prstGeom prst="rect">
              <a:avLst/>
            </a:prstGeom>
            <a:noFill/>
          </p:spPr>
        </p:pic>
        <p:sp>
          <p:nvSpPr>
            <p:cNvPr id="40" name="星 5 39"/>
            <p:cNvSpPr/>
            <p:nvPr/>
          </p:nvSpPr>
          <p:spPr>
            <a:xfrm>
              <a:off x="4451176" y="4197779"/>
              <a:ext cx="360040" cy="360040"/>
            </a:xfrm>
            <a:prstGeom prst="star5">
              <a:avLst/>
            </a:prstGeom>
            <a:solidFill>
              <a:srgbClr val="FFFF00"/>
            </a:solidFill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星 5 40"/>
            <p:cNvSpPr/>
            <p:nvPr/>
          </p:nvSpPr>
          <p:spPr>
            <a:xfrm>
              <a:off x="3227040" y="4269787"/>
              <a:ext cx="360040" cy="360040"/>
            </a:xfrm>
            <a:prstGeom prst="star5">
              <a:avLst/>
            </a:prstGeom>
            <a:solidFill>
              <a:srgbClr val="FFFF00"/>
            </a:solidFill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4883224" y="4341795"/>
              <a:ext cx="965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Tokyo</a:t>
              </a:r>
              <a:endParaRPr kumimoji="1" lang="ja-JP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083024" y="4845851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Osaka</a:t>
              </a:r>
              <a:endParaRPr kumimoji="1" lang="ja-JP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4" name="直線コネクタ 43"/>
            <p:cNvCxnSpPr/>
            <p:nvPr/>
          </p:nvCxnSpPr>
          <p:spPr>
            <a:xfrm>
              <a:off x="3371056" y="3333683"/>
              <a:ext cx="0" cy="936104"/>
            </a:xfrm>
            <a:prstGeom prst="line">
              <a:avLst/>
            </a:prstGeom>
            <a:ln w="381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4667200" y="3333683"/>
              <a:ext cx="0" cy="864096"/>
            </a:xfrm>
            <a:prstGeom prst="line">
              <a:avLst/>
            </a:prstGeom>
            <a:ln w="381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/>
            <p:nvPr/>
          </p:nvCxnSpPr>
          <p:spPr>
            <a:xfrm>
              <a:off x="3371056" y="3621715"/>
              <a:ext cx="1296144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正方形/長方形 46"/>
            <p:cNvSpPr/>
            <p:nvPr/>
          </p:nvSpPr>
          <p:spPr>
            <a:xfrm>
              <a:off x="2434951" y="1833052"/>
              <a:ext cx="2016223" cy="106858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500 Km</a:t>
              </a:r>
              <a:endParaRPr kumimoji="1" lang="ja-JP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8" name="直線矢印コネクタ 47"/>
            <p:cNvCxnSpPr/>
            <p:nvPr/>
          </p:nvCxnSpPr>
          <p:spPr>
            <a:xfrm>
              <a:off x="3803104" y="2757619"/>
              <a:ext cx="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/>
            <p:cNvCxnSpPr>
              <a:stCxn id="47" idx="2"/>
            </p:cNvCxnSpPr>
            <p:nvPr/>
          </p:nvCxnSpPr>
          <p:spPr>
            <a:xfrm>
              <a:off x="3443063" y="2901636"/>
              <a:ext cx="432049" cy="64807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テキスト ボックス 1"/>
          <p:cNvSpPr txBox="1"/>
          <p:nvPr/>
        </p:nvSpPr>
        <p:spPr>
          <a:xfrm>
            <a:off x="381000" y="1828800"/>
            <a:ext cx="810427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・</a:t>
            </a:r>
            <a:r>
              <a:rPr kumimoji="1" lang="en-US" altLang="ja-JP" sz="2800" dirty="0" smtClean="0"/>
              <a:t>Osaka site has been in operation since 3 March 2015</a:t>
            </a:r>
          </a:p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Some </a:t>
            </a:r>
            <a:r>
              <a:rPr lang="en-US" altLang="ja-JP" sz="2800" dirty="0" err="1" smtClean="0"/>
              <a:t>centres</a:t>
            </a:r>
            <a:r>
              <a:rPr lang="en-US" altLang="ja-JP" sz="2800" dirty="0" smtClean="0"/>
              <a:t> finished </a:t>
            </a:r>
            <a:r>
              <a:rPr lang="en-US" altLang="ja-JP" sz="2800" dirty="0"/>
              <a:t>a</a:t>
            </a:r>
            <a:r>
              <a:rPr lang="en-US" altLang="ja-JP" sz="2800" dirty="0" smtClean="0"/>
              <a:t> connection test 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and started backup operation</a:t>
            </a:r>
          </a:p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JMA is scheduling </a:t>
            </a:r>
            <a:r>
              <a:rPr lang="en-US" altLang="ja-JP" sz="2800" dirty="0"/>
              <a:t>a</a:t>
            </a:r>
            <a:r>
              <a:rPr lang="en-US" altLang="ja-JP" sz="2800" dirty="0" smtClean="0"/>
              <a:t> connection test for other </a:t>
            </a:r>
            <a:r>
              <a:rPr lang="en-US" altLang="ja-JP" sz="2800" dirty="0" err="1" smtClean="0"/>
              <a:t>centres</a:t>
            </a:r>
            <a:r>
              <a:rPr lang="en-US" altLang="ja-JP" sz="2800" dirty="0" smtClean="0"/>
              <a:t> 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642053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Himawari-8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4525963"/>
          </a:xfrm>
        </p:spPr>
        <p:txBody>
          <a:bodyPr/>
          <a:lstStyle/>
          <a:p>
            <a:r>
              <a:rPr lang="en-US" altLang="ja-JP" dirty="0"/>
              <a:t>Himawari-8 was successfully launched on 7 October 2014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GISC Tokyo has started providing Himawari-8 products since 7 July 2015.</a:t>
            </a:r>
            <a:endParaRPr lang="en-US" altLang="ja-JP" dirty="0"/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ja-JP" dirty="0" smtClean="0"/>
              <a:t>SATAID service( Satellite imagery): WIS portal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US" altLang="ja-JP" dirty="0" smtClean="0"/>
              <a:t>Atmospheric Motion Vectors(AMV): GTS, WIS portal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 smtClean="0"/>
              <a:t>Clear Sky Radiance(CSR) : GTS, WIS Portal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Picture 7" descr="H:\CREST三好\20141222_23_CRESTビッグデータキックオフミーティング＠磐田\trc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046956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70278"/>
            <a:ext cx="2924175" cy="1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0294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t-IT" altLang="ja-JP" dirty="0"/>
              <a:t>Himawari Data Distribution</a:t>
            </a:r>
            <a:br>
              <a:rPr lang="it-IT" altLang="ja-JP" dirty="0"/>
            </a:br>
            <a:r>
              <a:rPr lang="it-IT" altLang="ja-JP" dirty="0"/>
              <a:t>via HimawariCloud (Internet</a:t>
            </a:r>
            <a:r>
              <a:rPr lang="it-IT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Line 50"/>
          <p:cNvSpPr>
            <a:spLocks noChangeShapeType="1"/>
          </p:cNvSpPr>
          <p:nvPr/>
        </p:nvSpPr>
        <p:spPr bwMode="auto">
          <a:xfrm>
            <a:off x="6065912" y="5207253"/>
            <a:ext cx="720080" cy="1100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5982379"/>
            <a:ext cx="9144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indent="-257175" eaLnBrk="1" hangingPunct="1">
              <a:buFontTx/>
              <a:buAutoNum type="alphaLcParenBoth"/>
              <a:tabLst>
                <a:tab pos="1701800" algn="l"/>
              </a:tabLst>
              <a:defRPr/>
            </a:pPr>
            <a:r>
              <a:rPr lang="en-US" altLang="ja-JP" sz="1600" b="1" u="sng" dirty="0" smtClean="0">
                <a:solidFill>
                  <a:prstClr val="black"/>
                </a:solidFill>
                <a:latin typeface="Calibri"/>
              </a:rPr>
              <a:t> HimawariCloud</a:t>
            </a:r>
            <a:r>
              <a:rPr lang="en-US" altLang="ja-JP" sz="1600" b="1" dirty="0" smtClean="0">
                <a:solidFill>
                  <a:prstClr val="black"/>
                </a:solidFill>
                <a:latin typeface="Calibri"/>
              </a:rPr>
              <a:t>:</a:t>
            </a:r>
            <a:r>
              <a:rPr lang="en-US" altLang="ja-JP" sz="1600" b="1" dirty="0" smtClean="0">
                <a:solidFill>
                  <a:srgbClr val="3333FF"/>
                </a:solidFill>
                <a:latin typeface="Calibri"/>
              </a:rPr>
              <a:t> </a:t>
            </a:r>
            <a:r>
              <a:rPr lang="en-US" altLang="ja-JP" sz="1600" b="1" dirty="0" smtClean="0">
                <a:solidFill>
                  <a:srgbClr val="0000FF"/>
                </a:solidFill>
                <a:latin typeface="Calibri"/>
              </a:rPr>
              <a:t>for NMHSs (account: 1 agency / nation)</a:t>
            </a:r>
            <a:endParaRPr lang="en-US" altLang="ja-JP" sz="1600" b="1" dirty="0">
              <a:solidFill>
                <a:srgbClr val="0000FF"/>
              </a:solidFill>
              <a:latin typeface="Calibri"/>
            </a:endParaRPr>
          </a:p>
          <a:p>
            <a:pPr indent="-257175" eaLnBrk="1" hangingPunct="1">
              <a:buFontTx/>
              <a:buAutoNum type="alphaLcParenBoth"/>
              <a:tabLst>
                <a:tab pos="1701800" algn="l"/>
              </a:tabLst>
              <a:defRPr/>
            </a:pPr>
            <a:r>
              <a:rPr lang="en-US" altLang="ja-JP" sz="1600" b="1" u="sng" dirty="0" smtClean="0">
                <a:solidFill>
                  <a:prstClr val="black"/>
                </a:solidFill>
                <a:latin typeface="Calibri"/>
              </a:rPr>
              <a:t> Archive Server</a:t>
            </a:r>
            <a:r>
              <a:rPr lang="en-US" altLang="ja-JP" sz="1600" dirty="0" smtClean="0">
                <a:solidFill>
                  <a:prstClr val="black"/>
                </a:solidFill>
                <a:latin typeface="Calibri"/>
              </a:rPr>
              <a:t>:</a:t>
            </a:r>
            <a:r>
              <a:rPr lang="en-US" altLang="ja-JP" sz="1600" dirty="0">
                <a:solidFill>
                  <a:srgbClr val="3333FF"/>
                </a:solidFill>
                <a:latin typeface="Calibri"/>
              </a:rPr>
              <a:t> </a:t>
            </a:r>
            <a:r>
              <a:rPr lang="en-US" altLang="ja-JP" sz="1600" dirty="0" smtClean="0">
                <a:solidFill>
                  <a:srgbClr val="3333FF"/>
                </a:solidFill>
                <a:latin typeface="Calibri"/>
              </a:rPr>
              <a:t> </a:t>
            </a:r>
            <a:r>
              <a:rPr lang="en-US" altLang="ja-JP" sz="1600" b="1" dirty="0" smtClean="0">
                <a:solidFill>
                  <a:srgbClr val="0000FF"/>
                </a:solidFill>
                <a:latin typeface="Calibri"/>
              </a:rPr>
              <a:t>for Non-Profit R&amp;D Users </a:t>
            </a:r>
            <a:r>
              <a:rPr lang="en-US" altLang="ja-JP" sz="1600" b="1" dirty="0">
                <a:solidFill>
                  <a:srgbClr val="0000FF"/>
                </a:solidFill>
              </a:rPr>
              <a:t>o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perated </a:t>
            </a:r>
            <a:r>
              <a:rPr lang="en-US" altLang="ja-JP" sz="1600" b="1" dirty="0">
                <a:solidFill>
                  <a:srgbClr val="0000FF"/>
                </a:solidFill>
              </a:rPr>
              <a:t>by Japanese Science 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Group</a:t>
            </a:r>
            <a:endParaRPr lang="en-US" altLang="ja-JP" sz="1600" b="1" dirty="0" smtClean="0">
              <a:solidFill>
                <a:srgbClr val="0000FF"/>
              </a:solidFill>
              <a:latin typeface="Calibri"/>
            </a:endParaRPr>
          </a:p>
          <a:p>
            <a:pPr indent="-257175" eaLnBrk="1" hangingPunct="1">
              <a:buFontTx/>
              <a:buAutoNum type="alphaLcParenBoth"/>
              <a:tabLst>
                <a:tab pos="1701800" algn="l"/>
              </a:tabLst>
              <a:defRPr/>
            </a:pPr>
            <a:r>
              <a:rPr lang="en-US" altLang="ja-JP" sz="1600" b="1" u="sng" dirty="0" smtClean="0">
                <a:solidFill>
                  <a:prstClr val="black"/>
                </a:solidFill>
                <a:latin typeface="Calibri"/>
              </a:rPr>
              <a:t>WIS Portal</a:t>
            </a:r>
            <a:r>
              <a:rPr lang="en-US" altLang="ja-JP" sz="1600" b="1" dirty="0" smtClean="0">
                <a:solidFill>
                  <a:prstClr val="black"/>
                </a:solidFill>
                <a:latin typeface="Calibri"/>
              </a:rPr>
              <a:t> and (d) </a:t>
            </a:r>
            <a:r>
              <a:rPr lang="en-US" altLang="ja-JP" sz="1600" b="1" u="sng" dirty="0" smtClean="0">
                <a:solidFill>
                  <a:prstClr val="black"/>
                </a:solidFill>
                <a:latin typeface="Calibri"/>
              </a:rPr>
              <a:t>JDDS</a:t>
            </a:r>
            <a:r>
              <a:rPr lang="en-US" altLang="ja-JP" sz="1600" dirty="0" smtClean="0">
                <a:solidFill>
                  <a:prstClr val="black"/>
                </a:solidFill>
                <a:latin typeface="Calibri"/>
              </a:rPr>
              <a:t>:</a:t>
            </a:r>
            <a:r>
              <a:rPr lang="en-US" altLang="ja-JP" sz="1600" dirty="0" smtClean="0">
                <a:solidFill>
                  <a:srgbClr val="3333FF"/>
                </a:solidFill>
                <a:latin typeface="Calibri"/>
              </a:rPr>
              <a:t> </a:t>
            </a:r>
            <a:r>
              <a:rPr lang="en-US" altLang="ja-JP" sz="1600" b="1" dirty="0" smtClean="0">
                <a:solidFill>
                  <a:srgbClr val="0000FF"/>
                </a:solidFill>
                <a:latin typeface="Calibri"/>
              </a:rPr>
              <a:t>for NMHSs</a:t>
            </a:r>
          </a:p>
        </p:txBody>
      </p:sp>
      <p:pic>
        <p:nvPicPr>
          <p:cNvPr id="6" name="Picture 9" descr="015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575050"/>
            <a:ext cx="11842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7"/>
          <p:cNvSpPr txBox="1">
            <a:spLocks noChangeArrowheads="1"/>
          </p:cNvSpPr>
          <p:nvPr/>
        </p:nvSpPr>
        <p:spPr bwMode="auto">
          <a:xfrm>
            <a:off x="179389" y="1177588"/>
            <a:ext cx="23043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kumimoji="0" lang="en-US" altLang="ja-JP" sz="2800" b="1" dirty="0">
                <a:solidFill>
                  <a:srgbClr val="0070C0"/>
                </a:solidFill>
                <a:latin typeface="Calibri"/>
              </a:rPr>
              <a:t>Himawari-8/9</a:t>
            </a:r>
          </a:p>
        </p:txBody>
      </p:sp>
      <p:sp>
        <p:nvSpPr>
          <p:cNvPr id="8" name="Line 50"/>
          <p:cNvSpPr>
            <a:spLocks noChangeShapeType="1"/>
          </p:cNvSpPr>
          <p:nvPr/>
        </p:nvSpPr>
        <p:spPr bwMode="auto">
          <a:xfrm>
            <a:off x="1068385" y="2564904"/>
            <a:ext cx="1" cy="1130796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Text Box 69"/>
          <p:cNvSpPr txBox="1">
            <a:spLocks noChangeArrowheads="1"/>
          </p:cNvSpPr>
          <p:nvPr/>
        </p:nvSpPr>
        <p:spPr bwMode="auto">
          <a:xfrm>
            <a:off x="251521" y="2833191"/>
            <a:ext cx="9361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kumimoji="0" lang="en-US" altLang="ja-JP" sz="1400" b="1" dirty="0">
                <a:solidFill>
                  <a:srgbClr val="0070C0"/>
                </a:solidFill>
                <a:latin typeface="Calibri"/>
              </a:rPr>
              <a:t>raw </a:t>
            </a:r>
            <a:r>
              <a:rPr kumimoji="0" lang="en-US" altLang="ja-JP" sz="1400" b="1" dirty="0" smtClean="0">
                <a:solidFill>
                  <a:srgbClr val="0070C0"/>
                </a:solidFill>
                <a:latin typeface="Calibri"/>
              </a:rPr>
              <a:t>data</a:t>
            </a:r>
          </a:p>
          <a:p>
            <a:pPr>
              <a:defRPr/>
            </a:pPr>
            <a:r>
              <a:rPr kumimoji="0" lang="en-US" altLang="ja-JP" sz="1400" b="1" dirty="0" smtClean="0">
                <a:solidFill>
                  <a:srgbClr val="0070C0"/>
                </a:solidFill>
                <a:latin typeface="Calibri"/>
              </a:rPr>
              <a:t>(level 0)</a:t>
            </a:r>
            <a:endParaRPr kumimoji="0" lang="ja-JP" altLang="en-US" sz="1400" b="1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10" name="Picture 325" descr="\\Jz200822\衛星課共有\[ 班 ]運用管理班\90　ポンチ絵素材\無題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52" r="68700"/>
          <a:stretch>
            <a:fillRect/>
          </a:stretch>
        </p:blipFill>
        <p:spPr bwMode="auto">
          <a:xfrm>
            <a:off x="395288" y="1653233"/>
            <a:ext cx="1103312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21"/>
          <p:cNvSpPr txBox="1">
            <a:spLocks noChangeArrowheads="1"/>
          </p:cNvSpPr>
          <p:nvPr/>
        </p:nvSpPr>
        <p:spPr bwMode="auto">
          <a:xfrm>
            <a:off x="179512" y="3965054"/>
            <a:ext cx="86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kumimoji="0" lang="en-US" altLang="ja-JP" sz="2000" b="1" dirty="0">
                <a:solidFill>
                  <a:prstClr val="black"/>
                </a:solidFill>
                <a:latin typeface="Calibri"/>
              </a:rPr>
              <a:t>JMA</a:t>
            </a:r>
            <a:endParaRPr kumimoji="0" lang="ja-JP" alt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Line 50"/>
          <p:cNvSpPr>
            <a:spLocks noChangeShapeType="1"/>
          </p:cNvSpPr>
          <p:nvPr/>
        </p:nvSpPr>
        <p:spPr bwMode="auto">
          <a:xfrm flipV="1">
            <a:off x="1395413" y="4181475"/>
            <a:ext cx="51212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13" name="Picture 18" descr="020ＭＤＵＳ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573463"/>
            <a:ext cx="17684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雲 13"/>
          <p:cNvSpPr/>
          <p:nvPr/>
        </p:nvSpPr>
        <p:spPr>
          <a:xfrm>
            <a:off x="1979712" y="3748088"/>
            <a:ext cx="3449538" cy="889000"/>
          </a:xfrm>
          <a:prstGeom prst="cloud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lnSpc>
                <a:spcPts val="1800"/>
              </a:lnSpc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latin typeface="Calibri"/>
              </a:rPr>
              <a:t>HimawariCloud</a:t>
            </a:r>
            <a:endParaRPr lang="ja-JP" altLang="en-US" sz="24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5" name="Text Box 69"/>
          <p:cNvSpPr txBox="1">
            <a:spLocks noChangeArrowheads="1"/>
          </p:cNvSpPr>
          <p:nvPr/>
        </p:nvSpPr>
        <p:spPr bwMode="auto">
          <a:xfrm>
            <a:off x="1331640" y="4212377"/>
            <a:ext cx="17998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1600" b="1" dirty="0">
                <a:solidFill>
                  <a:srgbClr val="F79646">
                    <a:lumMod val="75000"/>
                  </a:srgbClr>
                </a:solidFill>
              </a:rPr>
              <a:t>a</a:t>
            </a:r>
            <a:r>
              <a:rPr kumimoji="0" lang="en-US" altLang="ja-JP" sz="1600" b="1" dirty="0" smtClean="0">
                <a:solidFill>
                  <a:srgbClr val="F79646">
                    <a:lumMod val="75000"/>
                  </a:srgbClr>
                </a:solidFill>
              </a:rPr>
              <a:t>ll Imagery Data</a:t>
            </a:r>
          </a:p>
          <a:p>
            <a:pPr>
              <a:defRPr/>
            </a:pPr>
            <a:r>
              <a:rPr kumimoji="0" lang="en-US" altLang="ja-JP" sz="1600" b="1" dirty="0" smtClean="0">
                <a:solidFill>
                  <a:srgbClr val="F79646">
                    <a:lumMod val="75000"/>
                  </a:srgbClr>
                </a:solidFill>
              </a:rPr>
              <a:t>in full specification</a:t>
            </a:r>
            <a:endParaRPr kumimoji="0" lang="en-US" altLang="ja-JP" sz="1600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7235825" y="4365625"/>
            <a:ext cx="180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kumimoji="0" lang="en-US" altLang="ja-JP" sz="3200" b="1" dirty="0" smtClean="0">
                <a:solidFill>
                  <a:prstClr val="black"/>
                </a:solidFill>
                <a:latin typeface="Calibri"/>
              </a:rPr>
              <a:t>NMHSs</a:t>
            </a:r>
          </a:p>
        </p:txBody>
      </p:sp>
      <p:sp>
        <p:nvSpPr>
          <p:cNvPr id="17" name="雲 16"/>
          <p:cNvSpPr/>
          <p:nvPr/>
        </p:nvSpPr>
        <p:spPr>
          <a:xfrm>
            <a:off x="4427959" y="4930775"/>
            <a:ext cx="1800225" cy="647700"/>
          </a:xfrm>
          <a:prstGeom prst="cloud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lnSpc>
                <a:spcPts val="1800"/>
              </a:lnSpc>
              <a:defRPr/>
            </a:pPr>
            <a:r>
              <a:rPr lang="en-US" altLang="ja-JP" sz="2000" b="1" dirty="0">
                <a:solidFill>
                  <a:srgbClr val="FF0000"/>
                </a:solidFill>
                <a:latin typeface="Calibri"/>
              </a:rPr>
              <a:t>Archive</a:t>
            </a:r>
          </a:p>
          <a:p>
            <a:pPr algn="ctr">
              <a:lnSpc>
                <a:spcPts val="1800"/>
              </a:lnSpc>
              <a:defRPr/>
            </a:pPr>
            <a:r>
              <a:rPr lang="en-US" altLang="ja-JP" sz="2000" b="1" dirty="0">
                <a:solidFill>
                  <a:srgbClr val="FF0000"/>
                </a:solidFill>
                <a:latin typeface="Calibri"/>
              </a:rPr>
              <a:t>Server</a:t>
            </a:r>
            <a:endParaRPr lang="ja-JP" altLang="en-US" sz="20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8" name="テキスト ボックス 21"/>
          <p:cNvSpPr txBox="1">
            <a:spLocks noChangeArrowheads="1"/>
          </p:cNvSpPr>
          <p:nvPr/>
        </p:nvSpPr>
        <p:spPr bwMode="auto">
          <a:xfrm>
            <a:off x="4499992" y="3760788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kumimoji="0" lang="en-US" altLang="ja-JP" sz="2000" b="1" dirty="0">
                <a:solidFill>
                  <a:prstClr val="black"/>
                </a:solidFill>
                <a:latin typeface="Calibri"/>
              </a:rPr>
              <a:t>(a)</a:t>
            </a:r>
            <a:endParaRPr kumimoji="0" lang="ja-JP" alt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テキスト ボックス 21"/>
          <p:cNvSpPr txBox="1">
            <a:spLocks noChangeArrowheads="1"/>
          </p:cNvSpPr>
          <p:nvPr/>
        </p:nvSpPr>
        <p:spPr bwMode="auto">
          <a:xfrm>
            <a:off x="5651922" y="4869160"/>
            <a:ext cx="576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kumimoji="0" lang="en-US" altLang="ja-JP" sz="2000" b="1" dirty="0">
                <a:solidFill>
                  <a:prstClr val="black"/>
                </a:solidFill>
                <a:latin typeface="Calibri"/>
              </a:rPr>
              <a:t>(b)</a:t>
            </a:r>
            <a:endParaRPr kumimoji="0" lang="ja-JP" alt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フリーフォーム 19"/>
          <p:cNvSpPr/>
          <p:nvPr/>
        </p:nvSpPr>
        <p:spPr>
          <a:xfrm>
            <a:off x="1416050" y="3254375"/>
            <a:ext cx="5159375" cy="860425"/>
          </a:xfrm>
          <a:custGeom>
            <a:avLst/>
            <a:gdLst>
              <a:gd name="connsiteX0" fmla="*/ 0 w 4258236"/>
              <a:gd name="connsiteY0" fmla="*/ 950499 h 950499"/>
              <a:gd name="connsiteX1" fmla="*/ 2214283 w 4258236"/>
              <a:gd name="connsiteY1" fmla="*/ 240 h 950499"/>
              <a:gd name="connsiteX2" fmla="*/ 4258236 w 4258236"/>
              <a:gd name="connsiteY2" fmla="*/ 860852 h 950499"/>
              <a:gd name="connsiteX0" fmla="*/ 0 w 4249271"/>
              <a:gd name="connsiteY0" fmla="*/ 950317 h 950317"/>
              <a:gd name="connsiteX1" fmla="*/ 2214283 w 4249271"/>
              <a:gd name="connsiteY1" fmla="*/ 58 h 950317"/>
              <a:gd name="connsiteX2" fmla="*/ 4249271 w 4249271"/>
              <a:gd name="connsiteY2" fmla="*/ 905494 h 950317"/>
              <a:gd name="connsiteX0" fmla="*/ 0 w 4249271"/>
              <a:gd name="connsiteY0" fmla="*/ 950323 h 950323"/>
              <a:gd name="connsiteX1" fmla="*/ 2214283 w 4249271"/>
              <a:gd name="connsiteY1" fmla="*/ 64 h 950323"/>
              <a:gd name="connsiteX2" fmla="*/ 4249271 w 4249271"/>
              <a:gd name="connsiteY2" fmla="*/ 905500 h 950323"/>
              <a:gd name="connsiteX0" fmla="*/ 0 w 4249271"/>
              <a:gd name="connsiteY0" fmla="*/ 780018 h 780018"/>
              <a:gd name="connsiteX1" fmla="*/ 2187389 w 4249271"/>
              <a:gd name="connsiteY1" fmla="*/ 88 h 780018"/>
              <a:gd name="connsiteX2" fmla="*/ 4249271 w 4249271"/>
              <a:gd name="connsiteY2" fmla="*/ 735195 h 780018"/>
              <a:gd name="connsiteX0" fmla="*/ 0 w 4347883"/>
              <a:gd name="connsiteY0" fmla="*/ 861268 h 861268"/>
              <a:gd name="connsiteX1" fmla="*/ 2286001 w 4347883"/>
              <a:gd name="connsiteY1" fmla="*/ 656 h 861268"/>
              <a:gd name="connsiteX2" fmla="*/ 4347883 w 4347883"/>
              <a:gd name="connsiteY2" fmla="*/ 735763 h 86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47883" h="861268">
                <a:moveTo>
                  <a:pt x="0" y="861268"/>
                </a:moveTo>
                <a:cubicBezTo>
                  <a:pt x="752288" y="393609"/>
                  <a:pt x="1561354" y="21573"/>
                  <a:pt x="2286001" y="656"/>
                </a:cubicBezTo>
                <a:cubicBezTo>
                  <a:pt x="3010648" y="-20261"/>
                  <a:pt x="3928037" y="463834"/>
                  <a:pt x="4347883" y="735763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1" name="テキスト ボックス 115"/>
          <p:cNvSpPr txBox="1">
            <a:spLocks noChangeArrowheads="1"/>
          </p:cNvSpPr>
          <p:nvPr/>
        </p:nvSpPr>
        <p:spPr bwMode="auto">
          <a:xfrm>
            <a:off x="3348038" y="2800384"/>
            <a:ext cx="184858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ja-JP" sz="2000" b="1" dirty="0" smtClean="0">
                <a:solidFill>
                  <a:prstClr val="black"/>
                </a:solidFill>
                <a:cs typeface="Calibri" pitchFamily="34" charset="0"/>
              </a:rPr>
              <a:t>(c) </a:t>
            </a:r>
            <a:r>
              <a:rPr lang="en-US" altLang="ja-JP" sz="2000" b="1" dirty="0">
                <a:solidFill>
                  <a:prstClr val="black"/>
                </a:solidFill>
                <a:cs typeface="Calibri" pitchFamily="34" charset="0"/>
              </a:rPr>
              <a:t>WIS Portal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ja-JP" sz="2000" b="1" dirty="0" smtClean="0">
                <a:solidFill>
                  <a:prstClr val="black"/>
                </a:solidFill>
                <a:cs typeface="Calibri" pitchFamily="34" charset="0"/>
              </a:rPr>
              <a:t>(d) </a:t>
            </a:r>
            <a:r>
              <a:rPr lang="en-US" altLang="ja-JP" sz="2000" b="1" dirty="0">
                <a:solidFill>
                  <a:prstClr val="black"/>
                </a:solidFill>
                <a:cs typeface="Calibri" pitchFamily="34" charset="0"/>
              </a:rPr>
              <a:t>JDDS</a:t>
            </a:r>
            <a:endParaRPr lang="ja-JP" altLang="en-US" sz="2000" b="1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22" name="Text Box 69"/>
          <p:cNvSpPr txBox="1">
            <a:spLocks noChangeArrowheads="1"/>
          </p:cNvSpPr>
          <p:nvPr/>
        </p:nvSpPr>
        <p:spPr bwMode="auto">
          <a:xfrm>
            <a:off x="3414056" y="3450007"/>
            <a:ext cx="23042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kumimoji="0" lang="en-US" altLang="ja-JP" sz="14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MTSAT compatible HRIT</a:t>
            </a:r>
            <a:r>
              <a:rPr kumimoji="0" lang="ja-JP" altLang="en-US" sz="14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kumimoji="0" lang="en-US" altLang="ja-JP" sz="14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files</a:t>
            </a:r>
            <a:endParaRPr kumimoji="0" lang="ja-JP" altLang="en-US" sz="1400" b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23" name="Text Box 69"/>
          <p:cNvSpPr txBox="1">
            <a:spLocks noChangeArrowheads="1"/>
          </p:cNvSpPr>
          <p:nvPr/>
        </p:nvSpPr>
        <p:spPr bwMode="auto">
          <a:xfrm>
            <a:off x="3423784" y="3016408"/>
            <a:ext cx="1277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kumimoji="0" lang="en-US" altLang="ja-JP" sz="14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SATAID files</a:t>
            </a:r>
            <a:endParaRPr kumimoji="0" lang="ja-JP" altLang="en-US" sz="1400" b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24" name="Picture 9" descr="C:\Documents and Settings\JMA1D77\Local Settings\Temporary Internet Files\Content.IE5\IBZMAYEB\MC900433953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994" y="5055398"/>
            <a:ext cx="60483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50"/>
          <p:cNvSpPr>
            <a:spLocks noChangeShapeType="1"/>
          </p:cNvSpPr>
          <p:nvPr/>
        </p:nvSpPr>
        <p:spPr bwMode="auto">
          <a:xfrm>
            <a:off x="7092950" y="4437063"/>
            <a:ext cx="450850" cy="77572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26" name="Picture 6" descr="C:\Documents and Settings\JMA1D77\Local Settings\Temporary Internet Files\Content.IE5\WSAHXZVM\MC900433942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121" y="5073747"/>
            <a:ext cx="745133" cy="80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25" descr="\\Jz200822\衛星課共有\[ 班 ]運用管理班\90　ポンチ絵素材\無題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52" r="68700"/>
          <a:stretch>
            <a:fillRect/>
          </a:stretch>
        </p:blipFill>
        <p:spPr bwMode="auto">
          <a:xfrm>
            <a:off x="876400" y="1797249"/>
            <a:ext cx="1103312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テキスト ボックス 27"/>
          <p:cNvSpPr txBox="1"/>
          <p:nvPr/>
        </p:nvSpPr>
        <p:spPr>
          <a:xfrm>
            <a:off x="7523882" y="561072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prstClr val="black"/>
                </a:solidFill>
              </a:rPr>
              <a:t>Domestic Users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sp>
        <p:nvSpPr>
          <p:cNvPr id="29" name="Text Box 69"/>
          <p:cNvSpPr txBox="1">
            <a:spLocks noChangeArrowheads="1"/>
          </p:cNvSpPr>
          <p:nvPr/>
        </p:nvSpPr>
        <p:spPr bwMode="auto">
          <a:xfrm>
            <a:off x="4968115" y="5425479"/>
            <a:ext cx="12600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kumimoji="0" lang="en-US" altLang="ja-JP" sz="14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h</a:t>
            </a:r>
            <a:r>
              <a:rPr kumimoji="0" lang="en-US" altLang="ja-JP" sz="1400" b="1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istorical data</a:t>
            </a:r>
            <a:endParaRPr kumimoji="0" lang="ja-JP" altLang="en-US" sz="1400" b="1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499992" y="12705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http://www.data.jma.go.jp/mscweb/en/himawari89/cloud_service/cloud_service.html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-1" y="4779729"/>
            <a:ext cx="47017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ja-JP" sz="1400" b="1" dirty="0" smtClean="0">
                <a:solidFill>
                  <a:srgbClr val="C0504D">
                    <a:lumMod val="50000"/>
                  </a:srgbClr>
                </a:solidFill>
              </a:rPr>
              <a:t>Interval</a:t>
            </a:r>
            <a:r>
              <a:rPr lang="en-US" altLang="ja-JP" sz="1400" b="1" dirty="0">
                <a:solidFill>
                  <a:srgbClr val="C0504D">
                    <a:lumMod val="50000"/>
                  </a:srgbClr>
                </a:solidFill>
              </a:rPr>
              <a:t>: 10 minutes (full disk); 2.5 minutes (target area</a:t>
            </a:r>
            <a:r>
              <a:rPr lang="en-US" altLang="ja-JP" sz="1400" b="1" dirty="0" smtClean="0">
                <a:solidFill>
                  <a:srgbClr val="C0504D">
                    <a:lumMod val="50000"/>
                  </a:srgbClr>
                </a:solidFill>
              </a:rPr>
              <a:t>)</a:t>
            </a:r>
            <a:endParaRPr lang="en-US" altLang="ja-JP" sz="1400" b="1" dirty="0">
              <a:solidFill>
                <a:srgbClr val="C0504D">
                  <a:lumMod val="50000"/>
                </a:srgb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altLang="ja-JP" sz="1400" b="1" dirty="0" smtClean="0">
                <a:solidFill>
                  <a:srgbClr val="C0504D">
                    <a:lumMod val="50000"/>
                  </a:srgbClr>
                </a:solidFill>
              </a:rPr>
              <a:t>Number </a:t>
            </a:r>
            <a:r>
              <a:rPr lang="en-US" altLang="ja-JP" sz="1400" b="1" dirty="0">
                <a:solidFill>
                  <a:srgbClr val="C0504D">
                    <a:lumMod val="50000"/>
                  </a:srgbClr>
                </a:solidFill>
              </a:rPr>
              <a:t>of bands: 16 (VIS 3, NIR 3, IR 10</a:t>
            </a:r>
            <a:r>
              <a:rPr lang="en-US" altLang="ja-JP" sz="1400" b="1" dirty="0" smtClean="0">
                <a:solidFill>
                  <a:srgbClr val="C0504D">
                    <a:lumMod val="50000"/>
                  </a:srgbClr>
                </a:solidFill>
              </a:rPr>
              <a:t>)</a:t>
            </a:r>
            <a:endParaRPr lang="en-US" altLang="ja-JP" sz="1400" b="1" dirty="0">
              <a:solidFill>
                <a:srgbClr val="C0504D">
                  <a:lumMod val="50000"/>
                </a:srgb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altLang="ja-JP" sz="1400" b="1" dirty="0" smtClean="0">
                <a:solidFill>
                  <a:srgbClr val="C0504D">
                    <a:lumMod val="50000"/>
                  </a:srgbClr>
                </a:solidFill>
              </a:rPr>
              <a:t>Spatial </a:t>
            </a:r>
            <a:r>
              <a:rPr lang="en-US" altLang="ja-JP" sz="1400" b="1" dirty="0">
                <a:solidFill>
                  <a:srgbClr val="C0504D">
                    <a:lumMod val="50000"/>
                  </a:srgbClr>
                </a:solidFill>
              </a:rPr>
              <a:t>resolution: VIS: 0.5-1km; NIR: 1-2km</a:t>
            </a:r>
            <a:r>
              <a:rPr lang="en-US" altLang="ja-JP" sz="1400" b="1" dirty="0" smtClean="0">
                <a:solidFill>
                  <a:srgbClr val="C0504D">
                    <a:lumMod val="50000"/>
                  </a:srgbClr>
                </a:solidFill>
              </a:rPr>
              <a:t>;</a:t>
            </a:r>
          </a:p>
          <a:p>
            <a:r>
              <a:rPr lang="en-US" altLang="ja-JP" sz="1400" b="1" dirty="0" smtClean="0">
                <a:solidFill>
                  <a:srgbClr val="C0504D">
                    <a:lumMod val="50000"/>
                  </a:srgbClr>
                </a:solidFill>
              </a:rPr>
              <a:t>       </a:t>
            </a:r>
            <a:r>
              <a:rPr lang="en-US" altLang="ja-JP" sz="1400" b="1" dirty="0">
                <a:solidFill>
                  <a:srgbClr val="C0504D">
                    <a:lumMod val="50000"/>
                  </a:srgbClr>
                </a:solidFill>
              </a:rPr>
              <a:t>IR: </a:t>
            </a:r>
            <a:r>
              <a:rPr lang="en-US" altLang="ja-JP" sz="1400" b="1" dirty="0" smtClean="0">
                <a:solidFill>
                  <a:srgbClr val="C0504D">
                    <a:lumMod val="50000"/>
                  </a:srgbClr>
                </a:solidFill>
              </a:rPr>
              <a:t>2km</a:t>
            </a:r>
          </a:p>
          <a:p>
            <a:pPr marL="285750" indent="-285750">
              <a:buFontTx/>
              <a:buChar char="-"/>
            </a:pPr>
            <a:r>
              <a:rPr lang="en-US" altLang="ja-JP" sz="1400" b="1" dirty="0">
                <a:solidFill>
                  <a:srgbClr val="C0504D">
                    <a:lumMod val="50000"/>
                  </a:srgbClr>
                </a:solidFill>
              </a:rPr>
              <a:t>True-color images (composites of 3 visible bands</a:t>
            </a:r>
            <a:r>
              <a:rPr lang="en-US" altLang="ja-JP" sz="1400" b="1" dirty="0" smtClean="0">
                <a:solidFill>
                  <a:srgbClr val="C0504D">
                    <a:lumMod val="50000"/>
                  </a:srgbClr>
                </a:solidFill>
              </a:rPr>
              <a:t>) in PNG</a:t>
            </a:r>
          </a:p>
        </p:txBody>
      </p:sp>
      <p:sp>
        <p:nvSpPr>
          <p:cNvPr id="32" name="Line 50"/>
          <p:cNvSpPr>
            <a:spLocks noChangeShapeType="1"/>
          </p:cNvSpPr>
          <p:nvPr/>
        </p:nvSpPr>
        <p:spPr bwMode="auto">
          <a:xfrm>
            <a:off x="4758249" y="4509783"/>
            <a:ext cx="219075" cy="447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172200" y="575744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prstClr val="black"/>
                </a:solidFill>
              </a:rPr>
              <a:t>Researchers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9029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/>
          <a:lstStyle/>
          <a:p>
            <a:r>
              <a:rPr lang="en-US" altLang="ja-JP" sz="1800" dirty="0" err="1"/>
              <a:t>Mr</a:t>
            </a:r>
            <a:r>
              <a:rPr lang="en-US" altLang="ja-JP" sz="1800" dirty="0"/>
              <a:t> </a:t>
            </a:r>
            <a:r>
              <a:rPr lang="en-US" altLang="ja-JP" sz="1800" dirty="0" err="1"/>
              <a:t>Kentaro</a:t>
            </a:r>
            <a:r>
              <a:rPr lang="en-US" altLang="ja-JP" sz="1800" dirty="0"/>
              <a:t> </a:t>
            </a:r>
            <a:r>
              <a:rPr lang="en-US" altLang="ja-JP" sz="1800" dirty="0" err="1"/>
              <a:t>Tsuboi</a:t>
            </a:r>
            <a:r>
              <a:rPr lang="en-US" altLang="ja-JP" sz="1800" dirty="0"/>
              <a:t> reported the current status of GISC Tokyo and a WIS workshop was held in Tokyo in November 2014, </a:t>
            </a:r>
            <a:r>
              <a:rPr lang="en-US" altLang="ja-JP" sz="1800" dirty="0" smtClean="0"/>
              <a:t>focusing on WIS </a:t>
            </a:r>
            <a:r>
              <a:rPr lang="en-US" altLang="ja-JP" sz="1800" dirty="0"/>
              <a:t>competency and </a:t>
            </a:r>
            <a:r>
              <a:rPr lang="en-US" altLang="ja-JP" sz="1800" dirty="0" smtClean="0"/>
              <a:t>developing a backup plan.</a:t>
            </a:r>
            <a:endParaRPr lang="en-US" altLang="ja-JP" sz="1800" dirty="0"/>
          </a:p>
          <a:p>
            <a:r>
              <a:rPr lang="en-US" altLang="ja-JP" sz="1800" dirty="0"/>
              <a:t>He also reported the progress of the GISC Backup of Tokyo, between GISC Offenbach, Beijing and Melbourne</a:t>
            </a:r>
            <a:r>
              <a:rPr lang="en-US" altLang="ja-JP" sz="1800" dirty="0" smtClean="0"/>
              <a:t>. The meeting noted that the backup procedures have performed effectively during a system failure.</a:t>
            </a:r>
          </a:p>
          <a:p>
            <a:r>
              <a:rPr lang="en-US" altLang="ja-JP" sz="1800" dirty="0" err="1" smtClean="0"/>
              <a:t>Mr</a:t>
            </a:r>
            <a:r>
              <a:rPr lang="en-US" altLang="ja-JP" sz="1800" dirty="0" smtClean="0"/>
              <a:t> </a:t>
            </a:r>
            <a:r>
              <a:rPr lang="en-US" altLang="ja-JP" sz="1800" dirty="0" err="1" smtClean="0"/>
              <a:t>Tsuboi</a:t>
            </a:r>
            <a:r>
              <a:rPr lang="en-US" altLang="ja-JP" sz="1800" dirty="0" smtClean="0"/>
              <a:t> informed that GISC Tokyo started exchanging data with GISC Brasilia via internet as pre-operational  in October 2015. The meeting noted that DCPC Bangkok (RTH) and DCPC Space Weather (NICT, Japan) were approved  at 17</a:t>
            </a:r>
            <a:r>
              <a:rPr lang="en-US" altLang="ja-JP" sz="1800" baseline="30000" dirty="0" smtClean="0"/>
              <a:t>th</a:t>
            </a:r>
            <a:r>
              <a:rPr lang="en-US" altLang="ja-JP" sz="1800" dirty="0" smtClean="0"/>
              <a:t> Cg. DCPC Bangkok is working on metadata management in the </a:t>
            </a:r>
            <a:r>
              <a:rPr lang="en-US" altLang="ja-JP" sz="1800" dirty="0" err="1" smtClean="0"/>
              <a:t>AoR</a:t>
            </a:r>
            <a:r>
              <a:rPr lang="en-US" altLang="ja-JP" sz="1800" dirty="0" smtClean="0"/>
              <a:t> of RTH Bangkok.</a:t>
            </a:r>
            <a:endParaRPr lang="en-US" altLang="ja-JP" sz="1800" dirty="0"/>
          </a:p>
          <a:p>
            <a:r>
              <a:rPr lang="en-US" altLang="ja-JP" sz="1800" dirty="0" err="1" smtClean="0"/>
              <a:t>Mr</a:t>
            </a:r>
            <a:r>
              <a:rPr lang="en-US" altLang="ja-JP" sz="1800" dirty="0" smtClean="0"/>
              <a:t> </a:t>
            </a:r>
            <a:r>
              <a:rPr lang="en-US" altLang="ja-JP" sz="1800" dirty="0" err="1"/>
              <a:t>Tsuboi</a:t>
            </a:r>
            <a:r>
              <a:rPr lang="en-US" altLang="ja-JP" sz="1800" dirty="0"/>
              <a:t> introduced </a:t>
            </a:r>
            <a:r>
              <a:rPr lang="en-US" altLang="ja-JP" sz="1800" dirty="0" smtClean="0"/>
              <a:t>a disaster </a:t>
            </a:r>
            <a:r>
              <a:rPr lang="en-US" altLang="ja-JP" sz="1800" dirty="0"/>
              <a:t>recovery site of GISC Tokyo, Osaka site has been in operation since March 2015. Some </a:t>
            </a:r>
            <a:r>
              <a:rPr lang="en-US" altLang="ja-JP" sz="1800" dirty="0" err="1"/>
              <a:t>centres</a:t>
            </a:r>
            <a:r>
              <a:rPr lang="en-US" altLang="ja-JP" sz="1800" dirty="0"/>
              <a:t> finished a</a:t>
            </a:r>
            <a:r>
              <a:rPr lang="en-US" altLang="ja-JP" sz="1800" dirty="0" smtClean="0"/>
              <a:t> connection </a:t>
            </a:r>
            <a:r>
              <a:rPr lang="en-US" altLang="ja-JP" sz="1800" dirty="0"/>
              <a:t>test while JMA is scheduling </a:t>
            </a:r>
            <a:r>
              <a:rPr lang="en-US" altLang="ja-JP" sz="1800" dirty="0" smtClean="0"/>
              <a:t>a </a:t>
            </a:r>
            <a:r>
              <a:rPr lang="en-US" altLang="ja-JP" sz="1800" dirty="0"/>
              <a:t>test for other centers.</a:t>
            </a:r>
          </a:p>
          <a:p>
            <a:r>
              <a:rPr lang="en-US" altLang="ja-JP" sz="1800" dirty="0"/>
              <a:t>He also </a:t>
            </a:r>
            <a:r>
              <a:rPr lang="en-US" altLang="ja-JP" sz="1800" dirty="0" smtClean="0"/>
              <a:t>introduced a </a:t>
            </a:r>
            <a:r>
              <a:rPr lang="en-US" altLang="ja-JP" sz="1800" dirty="0"/>
              <a:t>new satellite of JMA, Himawari-8 was launched on 7 October 2014 and its products have been provided via GISC Tokyo portal and/or GTS since 7 July 2015.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169428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Capacity Building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4876800"/>
          </a:xfrm>
        </p:spPr>
        <p:txBody>
          <a:bodyPr/>
          <a:lstStyle/>
          <a:p>
            <a:r>
              <a:rPr kumimoji="1" lang="en-US" altLang="ja-JP" sz="2800" dirty="0" smtClean="0"/>
              <a:t>WIS workshop in Tokyo in November 2014</a:t>
            </a:r>
          </a:p>
          <a:p>
            <a:pPr lvl="1"/>
            <a:r>
              <a:rPr lang="en-US" altLang="ja-JP" sz="2400" dirty="0" smtClean="0"/>
              <a:t>WIS Competency based training</a:t>
            </a:r>
            <a:endParaRPr lang="en-US" altLang="ja-JP" sz="2400" dirty="0"/>
          </a:p>
          <a:p>
            <a:pPr lvl="1"/>
            <a:r>
              <a:rPr lang="en-US" altLang="ja-JP" sz="2400" dirty="0" smtClean="0"/>
              <a:t>Developed each backup plan</a:t>
            </a:r>
            <a:endParaRPr lang="en-US" altLang="ja-JP" sz="2400" dirty="0"/>
          </a:p>
          <a:p>
            <a:r>
              <a:rPr lang="en-US" altLang="ja-JP" sz="2800" dirty="0" smtClean="0"/>
              <a:t>Onsite </a:t>
            </a:r>
            <a:r>
              <a:rPr lang="en-US" altLang="ja-JP" sz="2800" dirty="0"/>
              <a:t>t</a:t>
            </a:r>
            <a:r>
              <a:rPr lang="en-US" altLang="ja-JP" sz="2800" dirty="0" smtClean="0"/>
              <a:t>echnical meeting at </a:t>
            </a:r>
            <a:r>
              <a:rPr lang="en-US" altLang="ja-JP" sz="2800" dirty="0" err="1" smtClean="0"/>
              <a:t>centres</a:t>
            </a:r>
            <a:r>
              <a:rPr lang="en-US" altLang="ja-JP" sz="2800" dirty="0" smtClean="0"/>
              <a:t> in </a:t>
            </a:r>
            <a:r>
              <a:rPr lang="en-US" altLang="ja-JP" sz="2800" dirty="0" err="1" smtClean="0"/>
              <a:t>AoR</a:t>
            </a:r>
            <a:r>
              <a:rPr lang="en-US" altLang="ja-JP" sz="2800" dirty="0" smtClean="0"/>
              <a:t> of GISC Tokyo</a:t>
            </a:r>
          </a:p>
          <a:p>
            <a:pPr lvl="1"/>
            <a:r>
              <a:rPr lang="en-US" altLang="ja-JP" sz="2400" dirty="0" smtClean="0"/>
              <a:t>April 2014 Viet Nam</a:t>
            </a:r>
          </a:p>
          <a:p>
            <a:pPr lvl="1"/>
            <a:r>
              <a:rPr lang="en-US" altLang="ja-JP" sz="2400" dirty="0" smtClean="0"/>
              <a:t>April 2014 Philippines</a:t>
            </a:r>
            <a:endParaRPr lang="en-US" altLang="ja-JP" sz="2400" dirty="0"/>
          </a:p>
          <a:p>
            <a:pPr lvl="1"/>
            <a:r>
              <a:rPr lang="en-US" altLang="ja-JP" sz="2400" dirty="0" smtClean="0"/>
              <a:t>June 2014 Myanmar</a:t>
            </a:r>
          </a:p>
          <a:p>
            <a:pPr lvl="1"/>
            <a:r>
              <a:rPr lang="en-US" altLang="ja-JP" sz="2400" dirty="0" smtClean="0"/>
              <a:t>March 2015 Thailand</a:t>
            </a:r>
          </a:p>
          <a:p>
            <a:pPr lvl="1"/>
            <a:r>
              <a:rPr lang="en-US" altLang="ja-JP" sz="2400" dirty="0" smtClean="0"/>
              <a:t>March 2015 Cambodia</a:t>
            </a:r>
          </a:p>
          <a:p>
            <a:pPr lvl="1"/>
            <a:r>
              <a:rPr lang="en-US" altLang="ja-JP" sz="2400" dirty="0" smtClean="0"/>
              <a:t>October 2015 Laos (next week)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800" b="1" dirty="0" smtClean="0"/>
          </a:p>
          <a:p>
            <a:pPr marL="0" indent="0">
              <a:buNone/>
            </a:pPr>
            <a:endParaRPr kumimoji="1"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204634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GISC Backup update (1)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kumimoji="1" lang="en-US" altLang="ja-JP" dirty="0" smtClean="0"/>
              <a:t>GISC Beijing</a:t>
            </a:r>
          </a:p>
          <a:p>
            <a:pPr marL="0" indent="0">
              <a:buNone/>
            </a:pPr>
            <a:r>
              <a:rPr lang="en-US" altLang="ja-JP" sz="2400" dirty="0" smtClean="0"/>
              <a:t>GISC Backup between Beijing and Tokyo is in pre-operational by using GTS and Internet DAR service. </a:t>
            </a:r>
            <a:r>
              <a:rPr lang="en-US" altLang="ja-JP" sz="2000" dirty="0" smtClean="0"/>
              <a:t>(The details are shown in item 9.1) </a:t>
            </a:r>
          </a:p>
          <a:p>
            <a:r>
              <a:rPr lang="en-US" altLang="ja-JP" dirty="0"/>
              <a:t>GISC </a:t>
            </a:r>
            <a:r>
              <a:rPr lang="en-US" altLang="ja-JP" dirty="0" smtClean="0"/>
              <a:t>Melbourne</a:t>
            </a:r>
          </a:p>
          <a:p>
            <a:pPr lvl="1"/>
            <a:r>
              <a:rPr lang="en-US" altLang="ja-JP" sz="2400" dirty="0"/>
              <a:t>Signed letters on GISC backup agreement were officially exchanged in March 2012</a:t>
            </a:r>
            <a:r>
              <a:rPr lang="en-US" altLang="ja-JP" sz="2400" dirty="0" smtClean="0"/>
              <a:t>.</a:t>
            </a:r>
          </a:p>
          <a:p>
            <a:pPr lvl="1"/>
            <a:r>
              <a:rPr lang="en-US" altLang="ja-JP" sz="2400" dirty="0"/>
              <a:t>Tokyo has two options for </a:t>
            </a:r>
            <a:r>
              <a:rPr lang="en-US" altLang="ja-JP" sz="2400" dirty="0" err="1"/>
              <a:t>AoR</a:t>
            </a:r>
            <a:r>
              <a:rPr lang="en-US" altLang="ja-JP" sz="2400" dirty="0"/>
              <a:t> of Melbourne</a:t>
            </a:r>
            <a:r>
              <a:rPr lang="en-US" altLang="ja-JP" sz="2400" dirty="0" smtClean="0"/>
              <a:t>;</a:t>
            </a:r>
            <a:br>
              <a:rPr lang="en-US" altLang="ja-JP" sz="2400" dirty="0" smtClean="0"/>
            </a:br>
            <a:r>
              <a:rPr lang="en-US" altLang="ja-JP" sz="2400" dirty="0" smtClean="0"/>
              <a:t> option </a:t>
            </a:r>
            <a:r>
              <a:rPr lang="en-US" altLang="ja-JP" sz="2400" dirty="0"/>
              <a:t>1: Existing GTS based </a:t>
            </a:r>
            <a:r>
              <a:rPr lang="en-US" altLang="ja-JP" sz="2400" dirty="0" smtClean="0"/>
              <a:t>backup</a:t>
            </a:r>
            <a:br>
              <a:rPr lang="en-US" altLang="ja-JP" sz="2400" dirty="0" smtClean="0"/>
            </a:br>
            <a:r>
              <a:rPr lang="en-US" altLang="ja-JP" sz="2400" dirty="0" smtClean="0"/>
              <a:t> option </a:t>
            </a:r>
            <a:r>
              <a:rPr lang="en-US" altLang="ja-JP" sz="2400" dirty="0"/>
              <a:t>2: Internet based </a:t>
            </a:r>
            <a:r>
              <a:rPr lang="en-US" altLang="ja-JP" sz="2400" dirty="0" smtClean="0"/>
              <a:t>backup</a:t>
            </a:r>
            <a:br>
              <a:rPr lang="en-US" altLang="ja-JP" sz="2400" dirty="0" smtClean="0"/>
            </a:br>
            <a:r>
              <a:rPr lang="en-US" altLang="ja-JP" sz="2400" dirty="0" smtClean="0"/>
              <a:t>Both </a:t>
            </a:r>
            <a:r>
              <a:rPr lang="en-US" altLang="ja-JP" sz="2400" dirty="0"/>
              <a:t>options are already running in backup with Beijing and Offenbach</a:t>
            </a:r>
            <a:r>
              <a:rPr lang="en-US" altLang="ja-JP" sz="2400" dirty="0" smtClean="0"/>
              <a:t>.</a:t>
            </a:r>
            <a:endParaRPr kumimoji="1"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4719346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GISC Backup </a:t>
            </a:r>
            <a:r>
              <a:rPr lang="en-US" altLang="ja-JP" dirty="0" smtClean="0"/>
              <a:t>update (2)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GISC Offenbach</a:t>
            </a:r>
          </a:p>
          <a:p>
            <a:pPr lvl="1"/>
            <a:r>
              <a:rPr lang="en-US" altLang="ja-JP" dirty="0"/>
              <a:t>Using internet file transfer</a:t>
            </a:r>
          </a:p>
          <a:p>
            <a:pPr lvl="1"/>
            <a:r>
              <a:rPr lang="en-US" altLang="ja-JP" dirty="0"/>
              <a:t>Warm backup is recommended but some centers choose cold </a:t>
            </a:r>
            <a:r>
              <a:rPr lang="en-US" altLang="ja-JP" dirty="0" smtClean="0"/>
              <a:t>backup</a:t>
            </a:r>
            <a:endParaRPr kumimoji="1" lang="ja-JP" altLang="en-US" dirty="0"/>
          </a:p>
        </p:txBody>
      </p:sp>
      <p:grpSp>
        <p:nvGrpSpPr>
          <p:cNvPr id="30" name="グループ化 29"/>
          <p:cNvGrpSpPr>
            <a:grpSpLocks noChangeAspect="1"/>
          </p:cNvGrpSpPr>
          <p:nvPr/>
        </p:nvGrpSpPr>
        <p:grpSpPr>
          <a:xfrm>
            <a:off x="1447800" y="3564666"/>
            <a:ext cx="6329193" cy="3140934"/>
            <a:chOff x="1543976" y="3581400"/>
            <a:chExt cx="6218541" cy="3086022"/>
          </a:xfrm>
        </p:grpSpPr>
        <p:sp>
          <p:nvSpPr>
            <p:cNvPr id="4" name="AutoShape 75"/>
            <p:cNvSpPr>
              <a:spLocks noChangeArrowheads="1"/>
            </p:cNvSpPr>
            <p:nvPr/>
          </p:nvSpPr>
          <p:spPr bwMode="auto">
            <a:xfrm>
              <a:off x="5791536" y="5260108"/>
              <a:ext cx="553171" cy="382650"/>
            </a:xfrm>
            <a:prstGeom prst="cube">
              <a:avLst>
                <a:gd name="adj" fmla="val 250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6000"/>
                </a:lnSpc>
              </a:pPr>
              <a:r>
                <a:rPr kumimoji="0" lang="en-US" altLang="ja-JP" sz="1200" b="1" dirty="0">
                  <a:latin typeface="Tahoma" pitchFamily="34" charset="0"/>
                  <a:ea typeface="ＭＳ 明朝" pitchFamily="17" charset="-128"/>
                </a:rPr>
                <a:t>DCPC</a:t>
              </a:r>
              <a:endParaRPr kumimoji="0" lang="en-US" altLang="ja-JP" sz="1200" dirty="0">
                <a:latin typeface="Tahoma" pitchFamily="34" charset="0"/>
              </a:endParaRPr>
            </a:p>
          </p:txBody>
        </p:sp>
        <p:sp>
          <p:nvSpPr>
            <p:cNvPr id="5" name="AutoShape 30"/>
            <p:cNvSpPr>
              <a:spLocks noChangeArrowheads="1"/>
            </p:cNvSpPr>
            <p:nvPr/>
          </p:nvSpPr>
          <p:spPr bwMode="auto">
            <a:xfrm>
              <a:off x="6511616" y="5260108"/>
              <a:ext cx="423093" cy="382216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6000"/>
                </a:lnSpc>
              </a:pPr>
              <a:r>
                <a:rPr kumimoji="0" lang="en-US" altLang="ja-JP" sz="1200" b="1" dirty="0">
                  <a:solidFill>
                    <a:srgbClr val="000000"/>
                  </a:solidFill>
                  <a:latin typeface="Tahoma" pitchFamily="34" charset="0"/>
                </a:rPr>
                <a:t>NC</a:t>
              </a:r>
              <a:endParaRPr kumimoji="0" lang="en-US" altLang="ja-JP" sz="1200" dirty="0">
                <a:latin typeface="Tahoma" pitchFamily="34" charset="0"/>
              </a:endParaRPr>
            </a:p>
          </p:txBody>
        </p:sp>
        <p:sp>
          <p:nvSpPr>
            <p:cNvPr id="6" name="AutoShape 30"/>
            <p:cNvSpPr>
              <a:spLocks noChangeArrowheads="1"/>
            </p:cNvSpPr>
            <p:nvPr/>
          </p:nvSpPr>
          <p:spPr bwMode="auto">
            <a:xfrm>
              <a:off x="5863544" y="5980188"/>
              <a:ext cx="423093" cy="382216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6000"/>
                </a:lnSpc>
              </a:pPr>
              <a:r>
                <a:rPr kumimoji="0" lang="en-US" altLang="ja-JP" sz="1200" b="1" dirty="0">
                  <a:solidFill>
                    <a:srgbClr val="000000"/>
                  </a:solidFill>
                  <a:latin typeface="Tahoma" pitchFamily="34" charset="0"/>
                </a:rPr>
                <a:t>NC</a:t>
              </a:r>
              <a:endParaRPr kumimoji="0" lang="en-US" altLang="ja-JP" sz="1200" dirty="0">
                <a:latin typeface="Tahoma" pitchFamily="34" charset="0"/>
              </a:endParaRPr>
            </a:p>
          </p:txBody>
        </p:sp>
        <p:sp>
          <p:nvSpPr>
            <p:cNvPr id="7" name="AutoShape 30"/>
            <p:cNvSpPr>
              <a:spLocks noChangeArrowheads="1"/>
            </p:cNvSpPr>
            <p:nvPr/>
          </p:nvSpPr>
          <p:spPr bwMode="auto">
            <a:xfrm>
              <a:off x="6727640" y="5404124"/>
              <a:ext cx="423093" cy="382216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6000"/>
                </a:lnSpc>
              </a:pPr>
              <a:r>
                <a:rPr kumimoji="0" lang="en-US" altLang="ja-JP" sz="1200" b="1" dirty="0">
                  <a:solidFill>
                    <a:srgbClr val="000000"/>
                  </a:solidFill>
                  <a:latin typeface="Tahoma" pitchFamily="34" charset="0"/>
                </a:rPr>
                <a:t>NC</a:t>
              </a:r>
              <a:endParaRPr kumimoji="0" lang="en-US" altLang="ja-JP" sz="1200" dirty="0">
                <a:latin typeface="Tahoma" pitchFamily="34" charset="0"/>
              </a:endParaRPr>
            </a:p>
          </p:txBody>
        </p:sp>
        <p:cxnSp>
          <p:nvCxnSpPr>
            <p:cNvPr id="8" name="直線矢印コネクタ 7"/>
            <p:cNvCxnSpPr>
              <a:endCxn id="4" idx="3"/>
            </p:cNvCxnSpPr>
            <p:nvPr/>
          </p:nvCxnSpPr>
          <p:spPr>
            <a:xfrm flipV="1">
              <a:off x="6007560" y="5642758"/>
              <a:ext cx="12730" cy="337430"/>
            </a:xfrm>
            <a:prstGeom prst="straightConnector1">
              <a:avLst/>
            </a:prstGeom>
            <a:ln w="50800">
              <a:solidFill>
                <a:schemeClr val="accent2">
                  <a:lumMod val="60000"/>
                  <a:lumOff val="40000"/>
                  <a:alpha val="80000"/>
                </a:schemeClr>
              </a:solidFill>
              <a:prstDash val="solid"/>
              <a:bevel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角丸四角形 8"/>
            <p:cNvSpPr/>
            <p:nvPr/>
          </p:nvSpPr>
          <p:spPr>
            <a:xfrm>
              <a:off x="5561795" y="5188100"/>
              <a:ext cx="1944216" cy="1296144"/>
            </a:xfrm>
            <a:prstGeom prst="roundRect">
              <a:avLst>
                <a:gd name="adj" fmla="val 7849"/>
              </a:avLst>
            </a:prstGeom>
            <a:solidFill>
              <a:schemeClr val="accent3">
                <a:alpha val="51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0" name="タイトル 1"/>
            <p:cNvSpPr txBox="1">
              <a:spLocks/>
            </p:cNvSpPr>
            <p:nvPr/>
          </p:nvSpPr>
          <p:spPr>
            <a:xfrm>
              <a:off x="5993843" y="6340228"/>
              <a:ext cx="1768674" cy="3271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vert="horz" anchor="b"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endParaRPr lang="en-US" altLang="ja-JP" sz="1200" b="1" dirty="0" smtClean="0"/>
            </a:p>
            <a:p>
              <a:pPr>
                <a:buNone/>
              </a:pPr>
              <a:endParaRPr lang="en-US" altLang="ja-JP" sz="1200" b="1" dirty="0" smtClean="0"/>
            </a:p>
            <a:p>
              <a:pPr>
                <a:buNone/>
              </a:pPr>
              <a:r>
                <a:rPr lang="en-US" altLang="ja-JP" sz="1200" b="1" dirty="0" smtClean="0"/>
                <a:t>GISC Offenbach AMDCN</a:t>
              </a:r>
              <a:endParaRPr kumimoji="1" lang="ja-JP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" name="AutoShape 75"/>
            <p:cNvSpPr>
              <a:spLocks noChangeArrowheads="1"/>
            </p:cNvSpPr>
            <p:nvPr/>
          </p:nvSpPr>
          <p:spPr bwMode="auto">
            <a:xfrm>
              <a:off x="1955393" y="5250583"/>
              <a:ext cx="553171" cy="382650"/>
            </a:xfrm>
            <a:prstGeom prst="cube">
              <a:avLst>
                <a:gd name="adj" fmla="val 250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6000"/>
                </a:lnSpc>
              </a:pPr>
              <a:r>
                <a:rPr kumimoji="0" lang="en-US" altLang="ja-JP" sz="1200" b="1" dirty="0">
                  <a:latin typeface="Tahoma" pitchFamily="34" charset="0"/>
                  <a:ea typeface="ＭＳ 明朝" pitchFamily="17" charset="-128"/>
                </a:rPr>
                <a:t>DCPC</a:t>
              </a:r>
              <a:endParaRPr kumimoji="0" lang="en-US" altLang="ja-JP" sz="1200" dirty="0">
                <a:latin typeface="Tahoma" pitchFamily="34" charset="0"/>
              </a:endParaRPr>
            </a:p>
          </p:txBody>
        </p:sp>
        <p:sp>
          <p:nvSpPr>
            <p:cNvPr id="12" name="AutoShape 30"/>
            <p:cNvSpPr>
              <a:spLocks noChangeArrowheads="1"/>
            </p:cNvSpPr>
            <p:nvPr/>
          </p:nvSpPr>
          <p:spPr bwMode="auto">
            <a:xfrm>
              <a:off x="2675473" y="5250583"/>
              <a:ext cx="423093" cy="382216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6000"/>
                </a:lnSpc>
              </a:pPr>
              <a:r>
                <a:rPr kumimoji="0" lang="en-US" altLang="ja-JP" sz="1200" b="1" dirty="0">
                  <a:solidFill>
                    <a:srgbClr val="000000"/>
                  </a:solidFill>
                  <a:latin typeface="Tahoma" pitchFamily="34" charset="0"/>
                </a:rPr>
                <a:t>NC</a:t>
              </a:r>
              <a:endParaRPr kumimoji="0" lang="en-US" altLang="ja-JP" sz="1200" dirty="0">
                <a:latin typeface="Tahoma" pitchFamily="34" charset="0"/>
              </a:endParaRPr>
            </a:p>
          </p:txBody>
        </p:sp>
        <p:sp>
          <p:nvSpPr>
            <p:cNvPr id="13" name="AutoShape 30"/>
            <p:cNvSpPr>
              <a:spLocks noChangeArrowheads="1"/>
            </p:cNvSpPr>
            <p:nvPr/>
          </p:nvSpPr>
          <p:spPr bwMode="auto">
            <a:xfrm>
              <a:off x="1820332" y="5905909"/>
              <a:ext cx="423093" cy="382216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6000"/>
                </a:lnSpc>
              </a:pPr>
              <a:r>
                <a:rPr kumimoji="0" lang="en-US" altLang="ja-JP" sz="1200" b="1" dirty="0">
                  <a:solidFill>
                    <a:srgbClr val="000000"/>
                  </a:solidFill>
                  <a:latin typeface="Tahoma" pitchFamily="34" charset="0"/>
                </a:rPr>
                <a:t>NC</a:t>
              </a:r>
              <a:endParaRPr kumimoji="0" lang="en-US" altLang="ja-JP" sz="1200" dirty="0">
                <a:latin typeface="Tahoma" pitchFamily="34" charset="0"/>
              </a:endParaRPr>
            </a:p>
          </p:txBody>
        </p:sp>
        <p:sp>
          <p:nvSpPr>
            <p:cNvPr id="14" name="AutoShape 30"/>
            <p:cNvSpPr>
              <a:spLocks noChangeArrowheads="1"/>
            </p:cNvSpPr>
            <p:nvPr/>
          </p:nvSpPr>
          <p:spPr bwMode="auto">
            <a:xfrm>
              <a:off x="2150892" y="5970663"/>
              <a:ext cx="423093" cy="382216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6000"/>
                </a:lnSpc>
              </a:pPr>
              <a:r>
                <a:rPr kumimoji="0" lang="en-US" altLang="ja-JP" sz="1200" b="1" dirty="0">
                  <a:solidFill>
                    <a:srgbClr val="000000"/>
                  </a:solidFill>
                  <a:latin typeface="Tahoma" pitchFamily="34" charset="0"/>
                </a:rPr>
                <a:t>NC</a:t>
              </a:r>
              <a:endParaRPr kumimoji="0" lang="en-US" altLang="ja-JP" sz="1200" dirty="0">
                <a:latin typeface="Tahoma" pitchFamily="34" charset="0"/>
              </a:endParaRPr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 flipV="1">
              <a:off x="2135269" y="5608100"/>
              <a:ext cx="12730" cy="337430"/>
            </a:xfrm>
            <a:prstGeom prst="straightConnector1">
              <a:avLst/>
            </a:prstGeom>
            <a:ln w="50800">
              <a:solidFill>
                <a:schemeClr val="bg1">
                  <a:lumMod val="65000"/>
                  <a:alpha val="80000"/>
                </a:schemeClr>
              </a:solidFill>
              <a:prstDash val="solid"/>
              <a:bevel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角丸四角形 15"/>
            <p:cNvSpPr/>
            <p:nvPr/>
          </p:nvSpPr>
          <p:spPr>
            <a:xfrm>
              <a:off x="1543976" y="5153876"/>
              <a:ext cx="1944216" cy="1296144"/>
            </a:xfrm>
            <a:prstGeom prst="roundRect">
              <a:avLst>
                <a:gd name="adj" fmla="val 7849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7" name="タイトル 1"/>
            <p:cNvSpPr txBox="1">
              <a:spLocks/>
            </p:cNvSpPr>
            <p:nvPr/>
          </p:nvSpPr>
          <p:spPr>
            <a:xfrm>
              <a:off x="2243425" y="6330703"/>
              <a:ext cx="1440160" cy="3271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vert="horz" anchor="b"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endParaRPr lang="en-US" altLang="ja-JP" sz="1200" b="1" dirty="0" smtClean="0"/>
            </a:p>
            <a:p>
              <a:pPr>
                <a:buNone/>
              </a:pPr>
              <a:endParaRPr lang="en-US" altLang="ja-JP" sz="1200" b="1" dirty="0" smtClean="0"/>
            </a:p>
            <a:p>
              <a:pPr>
                <a:buNone/>
              </a:pPr>
              <a:r>
                <a:rPr lang="en-US" altLang="ja-JP" sz="1200" b="1" dirty="0" smtClean="0"/>
                <a:t>GISC Tokyo AMDCN</a:t>
              </a:r>
              <a:endParaRPr kumimoji="1" lang="ja-JP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flipH="1" flipV="1">
              <a:off x="2362438" y="5648781"/>
              <a:ext cx="1216" cy="337430"/>
            </a:xfrm>
            <a:prstGeom prst="straightConnector1">
              <a:avLst/>
            </a:prstGeom>
            <a:ln w="50800">
              <a:solidFill>
                <a:schemeClr val="bg1">
                  <a:lumMod val="65000"/>
                  <a:alpha val="80000"/>
                </a:schemeClr>
              </a:solidFill>
              <a:prstDash val="solid"/>
              <a:bevel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角丸四角形 18"/>
            <p:cNvSpPr/>
            <p:nvPr/>
          </p:nvSpPr>
          <p:spPr>
            <a:xfrm>
              <a:off x="5624869" y="3581400"/>
              <a:ext cx="1800200" cy="360040"/>
            </a:xfrm>
            <a:prstGeom prst="roundRect">
              <a:avLst>
                <a:gd name="adj" fmla="val 12699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600" b="1" dirty="0" smtClean="0">
                  <a:solidFill>
                    <a:schemeClr val="tx1"/>
                  </a:solidFill>
                </a:rPr>
                <a:t>GISC Offenbach</a:t>
              </a:r>
              <a:endParaRPr kumimoji="1" lang="ja-JP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1615984" y="3581400"/>
              <a:ext cx="1800200" cy="360040"/>
            </a:xfrm>
            <a:prstGeom prst="roundRect">
              <a:avLst>
                <a:gd name="adj" fmla="val 12699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600" b="1" dirty="0" smtClean="0">
                  <a:solidFill>
                    <a:schemeClr val="tx1"/>
                  </a:solidFill>
                </a:rPr>
                <a:t>GISC Tokyo</a:t>
              </a:r>
              <a:endParaRPr kumimoji="1" lang="ja-JP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直線矢印コネクタ 20"/>
            <p:cNvCxnSpPr/>
            <p:nvPr/>
          </p:nvCxnSpPr>
          <p:spPr>
            <a:xfrm flipH="1" flipV="1">
              <a:off x="2887019" y="4013449"/>
              <a:ext cx="2912288" cy="1725266"/>
            </a:xfrm>
            <a:prstGeom prst="straightConnector1">
              <a:avLst/>
            </a:prstGeom>
            <a:ln w="57150">
              <a:prstDash val="sysDash"/>
              <a:headEnd type="none" w="lg" len="med"/>
              <a:tailEnd type="stealth" w="lg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 flipH="1">
              <a:off x="3303466" y="4013448"/>
              <a:ext cx="2904716" cy="1725267"/>
            </a:xfrm>
            <a:prstGeom prst="straightConnector1">
              <a:avLst/>
            </a:prstGeom>
            <a:ln w="57150">
              <a:prstDash val="sysDash"/>
              <a:headEnd type="stealth" w="lg" len="med"/>
              <a:tailEnd type="none" w="lg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雲 22"/>
            <p:cNvSpPr/>
            <p:nvPr/>
          </p:nvSpPr>
          <p:spPr>
            <a:xfrm>
              <a:off x="3378365" y="4355047"/>
              <a:ext cx="2246504" cy="1606166"/>
            </a:xfrm>
            <a:prstGeom prst="cloud">
              <a:avLst/>
            </a:prstGeom>
            <a:solidFill>
              <a:schemeClr val="accent2">
                <a:lumMod val="20000"/>
                <a:lumOff val="80000"/>
                <a:alpha val="38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b="1" dirty="0" smtClean="0">
                  <a:solidFill>
                    <a:schemeClr val="tx1"/>
                  </a:solidFill>
                </a:rPr>
                <a:t>Internet</a:t>
              </a:r>
              <a:endParaRPr kumimoji="1" lang="ja-JP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タイトル 1"/>
            <p:cNvSpPr txBox="1">
              <a:spLocks/>
            </p:cNvSpPr>
            <p:nvPr/>
          </p:nvSpPr>
          <p:spPr>
            <a:xfrm>
              <a:off x="2686860" y="4233977"/>
              <a:ext cx="1309016" cy="2370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vert="horz" tIns="36000" bIns="36000" anchor="b"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endParaRPr lang="en-US" altLang="ja-JP" sz="1200" b="1" dirty="0" smtClean="0"/>
            </a:p>
            <a:p>
              <a:pPr>
                <a:buNone/>
              </a:pPr>
              <a:endParaRPr lang="en-US" altLang="ja-JP" sz="1200" b="1" dirty="0" smtClean="0"/>
            </a:p>
            <a:p>
              <a:pPr>
                <a:buNone/>
              </a:pPr>
              <a:r>
                <a:rPr lang="en-US" altLang="ja-JP" sz="1200" b="1" dirty="0" smtClean="0"/>
                <a:t>HTTPS file upload</a:t>
              </a:r>
              <a:endParaRPr kumimoji="1" lang="ja-JP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5" name="タイトル 1"/>
            <p:cNvSpPr txBox="1">
              <a:spLocks/>
            </p:cNvSpPr>
            <p:nvPr/>
          </p:nvSpPr>
          <p:spPr>
            <a:xfrm>
              <a:off x="5387452" y="4188237"/>
              <a:ext cx="682432" cy="2370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vert="horz" tIns="36000" bIns="36000" anchor="b"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endParaRPr lang="en-US" altLang="ja-JP" sz="1200" b="1" dirty="0" smtClean="0"/>
            </a:p>
            <a:p>
              <a:pPr>
                <a:buNone/>
              </a:pPr>
              <a:endParaRPr lang="en-US" altLang="ja-JP" sz="1200" b="1" dirty="0" smtClean="0"/>
            </a:p>
            <a:p>
              <a:pPr>
                <a:buNone/>
              </a:pPr>
              <a:r>
                <a:rPr lang="en-US" altLang="ja-JP" sz="1200" b="1" dirty="0" smtClean="0"/>
                <a:t>FTP put</a:t>
              </a:r>
              <a:endParaRPr kumimoji="1" lang="ja-JP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6" name="円柱 25"/>
            <p:cNvSpPr/>
            <p:nvPr/>
          </p:nvSpPr>
          <p:spPr>
            <a:xfrm>
              <a:off x="3054329" y="4499196"/>
              <a:ext cx="648072" cy="601219"/>
            </a:xfrm>
            <a:prstGeom prst="can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 smtClean="0"/>
                <a:t>cache</a:t>
              </a:r>
              <a:endParaRPr kumimoji="1" lang="ja-JP" altLang="en-US" sz="1400" dirty="0"/>
            </a:p>
          </p:txBody>
        </p:sp>
        <p:sp>
          <p:nvSpPr>
            <p:cNvPr id="27" name="円柱 26"/>
            <p:cNvSpPr/>
            <p:nvPr/>
          </p:nvSpPr>
          <p:spPr>
            <a:xfrm>
              <a:off x="5420404" y="4471018"/>
              <a:ext cx="648072" cy="601219"/>
            </a:xfrm>
            <a:prstGeom prst="ca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 smtClean="0"/>
                <a:t>cache</a:t>
              </a:r>
              <a:endParaRPr kumimoji="1" lang="ja-JP" altLang="en-US" sz="1400" dirty="0"/>
            </a:p>
          </p:txBody>
        </p:sp>
        <p:cxnSp>
          <p:nvCxnSpPr>
            <p:cNvPr id="28" name="カギ線コネクタ 27"/>
            <p:cNvCxnSpPr>
              <a:endCxn id="26" idx="2"/>
            </p:cNvCxnSpPr>
            <p:nvPr/>
          </p:nvCxnSpPr>
          <p:spPr>
            <a:xfrm rot="16200000" flipH="1">
              <a:off x="2356023" y="4101500"/>
              <a:ext cx="858366" cy="538245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カギ線コネクタ 28"/>
            <p:cNvCxnSpPr>
              <a:stCxn id="19" idx="2"/>
              <a:endCxn id="27" idx="4"/>
            </p:cNvCxnSpPr>
            <p:nvPr/>
          </p:nvCxnSpPr>
          <p:spPr>
            <a:xfrm rot="5400000">
              <a:off x="5881629" y="4128288"/>
              <a:ext cx="830188" cy="456493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23885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GISC Brasilia</a:t>
            </a:r>
            <a:endParaRPr kumimoji="1" lang="ja-JP" altLang="en-US" dirty="0"/>
          </a:p>
        </p:txBody>
      </p:sp>
      <p:sp>
        <p:nvSpPr>
          <p:cNvPr id="6" name="AutoShape 75"/>
          <p:cNvSpPr>
            <a:spLocks noChangeArrowheads="1"/>
          </p:cNvSpPr>
          <p:nvPr/>
        </p:nvSpPr>
        <p:spPr bwMode="auto">
          <a:xfrm>
            <a:off x="5770941" y="5273245"/>
            <a:ext cx="563014" cy="389459"/>
          </a:xfrm>
          <a:prstGeom prst="cube">
            <a:avLst>
              <a:gd name="adj" fmla="val 25000"/>
            </a:avLst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6000"/>
              </a:lnSpc>
            </a:pPr>
            <a:r>
              <a:rPr kumimoji="0" lang="en-US" altLang="ja-JP" sz="1200" b="1" dirty="0">
                <a:latin typeface="Tahoma" pitchFamily="34" charset="0"/>
                <a:ea typeface="ＭＳ 明朝" pitchFamily="17" charset="-128"/>
              </a:rPr>
              <a:t>DCPC</a:t>
            </a:r>
            <a:endParaRPr kumimoji="0" lang="en-US" altLang="ja-JP" sz="1200" dirty="0">
              <a:latin typeface="Tahoma" pitchFamily="34" charset="0"/>
            </a:endParaRPr>
          </a:p>
        </p:txBody>
      </p:sp>
      <p:sp>
        <p:nvSpPr>
          <p:cNvPr id="7" name="AutoShape 30"/>
          <p:cNvSpPr>
            <a:spLocks noChangeArrowheads="1"/>
          </p:cNvSpPr>
          <p:nvPr/>
        </p:nvSpPr>
        <p:spPr bwMode="auto">
          <a:xfrm>
            <a:off x="6503834" y="5273245"/>
            <a:ext cx="430621" cy="389017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6000"/>
              </a:lnSpc>
            </a:pPr>
            <a:r>
              <a:rPr kumimoji="0" lang="en-US" altLang="ja-JP" sz="1200" b="1" dirty="0">
                <a:solidFill>
                  <a:srgbClr val="000000"/>
                </a:solidFill>
                <a:latin typeface="Tahoma" pitchFamily="34" charset="0"/>
              </a:rPr>
              <a:t>NC</a:t>
            </a:r>
            <a:endParaRPr kumimoji="0" lang="en-US" altLang="ja-JP" sz="1200" dirty="0">
              <a:latin typeface="Tahoma" pitchFamily="34" charset="0"/>
            </a:endParaRPr>
          </a:p>
        </p:txBody>
      </p:sp>
      <p:sp>
        <p:nvSpPr>
          <p:cNvPr id="8" name="AutoShape 30"/>
          <p:cNvSpPr>
            <a:spLocks noChangeArrowheads="1"/>
          </p:cNvSpPr>
          <p:nvPr/>
        </p:nvSpPr>
        <p:spPr bwMode="auto">
          <a:xfrm>
            <a:off x="5844230" y="6006138"/>
            <a:ext cx="430621" cy="389017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6000"/>
              </a:lnSpc>
            </a:pPr>
            <a:r>
              <a:rPr kumimoji="0" lang="en-US" altLang="ja-JP" sz="1200" b="1" dirty="0">
                <a:solidFill>
                  <a:srgbClr val="000000"/>
                </a:solidFill>
                <a:latin typeface="Tahoma" pitchFamily="34" charset="0"/>
              </a:rPr>
              <a:t>NC</a:t>
            </a:r>
            <a:endParaRPr kumimoji="0" lang="en-US" altLang="ja-JP" sz="1200" dirty="0">
              <a:latin typeface="Tahoma" pitchFamily="34" charset="0"/>
            </a:endParaRPr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>
            <a:off x="6723702" y="5419823"/>
            <a:ext cx="430621" cy="389017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6000"/>
              </a:lnSpc>
            </a:pPr>
            <a:r>
              <a:rPr kumimoji="0" lang="en-US" altLang="ja-JP" sz="1200" b="1" dirty="0">
                <a:solidFill>
                  <a:srgbClr val="000000"/>
                </a:solidFill>
                <a:latin typeface="Tahoma" pitchFamily="34" charset="0"/>
              </a:rPr>
              <a:t>NC</a:t>
            </a:r>
            <a:endParaRPr kumimoji="0" lang="en-US" altLang="ja-JP" sz="1200" dirty="0">
              <a:latin typeface="Tahoma" pitchFamily="34" charset="0"/>
            </a:endParaRPr>
          </a:p>
        </p:txBody>
      </p:sp>
      <p:cxnSp>
        <p:nvCxnSpPr>
          <p:cNvPr id="10" name="直線矢印コネクタ 9"/>
          <p:cNvCxnSpPr>
            <a:endCxn id="6" idx="3"/>
          </p:cNvCxnSpPr>
          <p:nvPr/>
        </p:nvCxnSpPr>
        <p:spPr>
          <a:xfrm flipV="1">
            <a:off x="5990808" y="5662703"/>
            <a:ext cx="12957" cy="343434"/>
          </a:xfrm>
          <a:prstGeom prst="straightConnector1">
            <a:avLst/>
          </a:prstGeom>
          <a:ln w="50800">
            <a:solidFill>
              <a:schemeClr val="accent2">
                <a:lumMod val="60000"/>
                <a:lumOff val="40000"/>
                <a:alpha val="80000"/>
              </a:schemeClr>
            </a:solidFill>
            <a:prstDash val="solid"/>
            <a:bevel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角丸四角形 10"/>
          <p:cNvSpPr/>
          <p:nvPr/>
        </p:nvSpPr>
        <p:spPr>
          <a:xfrm>
            <a:off x="5537112" y="5199955"/>
            <a:ext cx="1978811" cy="1319207"/>
          </a:xfrm>
          <a:prstGeom prst="roundRect">
            <a:avLst>
              <a:gd name="adj" fmla="val 7849"/>
            </a:avLst>
          </a:prstGeom>
          <a:solidFill>
            <a:srgbClr val="FFC000">
              <a:alpha val="5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5976847" y="6372584"/>
            <a:ext cx="1800146" cy="33301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vert="horz" anchor="b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altLang="ja-JP" sz="1200" b="1" dirty="0" smtClean="0"/>
          </a:p>
          <a:p>
            <a:pPr>
              <a:buNone/>
            </a:pPr>
            <a:endParaRPr lang="en-US" altLang="ja-JP" sz="1200" b="1" dirty="0" smtClean="0"/>
          </a:p>
          <a:p>
            <a:pPr>
              <a:buNone/>
            </a:pPr>
            <a:r>
              <a:rPr lang="en-US" altLang="ja-JP" sz="1200" b="1" dirty="0" smtClean="0"/>
              <a:t>GISC Brasilia AMDCN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AutoShape 75"/>
          <p:cNvSpPr>
            <a:spLocks noChangeArrowheads="1"/>
          </p:cNvSpPr>
          <p:nvPr/>
        </p:nvSpPr>
        <p:spPr bwMode="auto">
          <a:xfrm>
            <a:off x="1866538" y="5263550"/>
            <a:ext cx="563014" cy="389459"/>
          </a:xfrm>
          <a:prstGeom prst="cube">
            <a:avLst>
              <a:gd name="adj" fmla="val 25000"/>
            </a:avLst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6000"/>
              </a:lnSpc>
            </a:pPr>
            <a:r>
              <a:rPr kumimoji="0" lang="en-US" altLang="ja-JP" sz="1200" b="1" dirty="0">
                <a:latin typeface="Tahoma" pitchFamily="34" charset="0"/>
                <a:ea typeface="ＭＳ 明朝" pitchFamily="17" charset="-128"/>
              </a:rPr>
              <a:t>DCPC</a:t>
            </a:r>
            <a:endParaRPr kumimoji="0" lang="en-US" altLang="ja-JP" sz="1200" dirty="0">
              <a:latin typeface="Tahoma" pitchFamily="34" charset="0"/>
            </a:endParaRPr>
          </a:p>
        </p:txBody>
      </p:sp>
      <p:sp>
        <p:nvSpPr>
          <p:cNvPr id="14" name="AutoShape 30"/>
          <p:cNvSpPr>
            <a:spLocks noChangeArrowheads="1"/>
          </p:cNvSpPr>
          <p:nvPr/>
        </p:nvSpPr>
        <p:spPr bwMode="auto">
          <a:xfrm>
            <a:off x="2599431" y="5263550"/>
            <a:ext cx="430621" cy="389017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6000"/>
              </a:lnSpc>
            </a:pPr>
            <a:r>
              <a:rPr kumimoji="0" lang="en-US" altLang="ja-JP" sz="1200" b="1" dirty="0">
                <a:solidFill>
                  <a:srgbClr val="000000"/>
                </a:solidFill>
                <a:latin typeface="Tahoma" pitchFamily="34" charset="0"/>
              </a:rPr>
              <a:t>NC</a:t>
            </a:r>
            <a:endParaRPr kumimoji="0" lang="en-US" altLang="ja-JP" sz="1200" dirty="0">
              <a:latin typeface="Tahoma" pitchFamily="34" charset="0"/>
            </a:endParaRPr>
          </a:p>
        </p:txBody>
      </p:sp>
      <p:sp>
        <p:nvSpPr>
          <p:cNvPr id="15" name="AutoShape 30"/>
          <p:cNvSpPr>
            <a:spLocks noChangeArrowheads="1"/>
          </p:cNvSpPr>
          <p:nvPr/>
        </p:nvSpPr>
        <p:spPr bwMode="auto">
          <a:xfrm>
            <a:off x="1729073" y="5930537"/>
            <a:ext cx="430621" cy="389017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6000"/>
              </a:lnSpc>
            </a:pPr>
            <a:r>
              <a:rPr kumimoji="0" lang="en-US" altLang="ja-JP" sz="1200" b="1" dirty="0">
                <a:solidFill>
                  <a:srgbClr val="000000"/>
                </a:solidFill>
                <a:latin typeface="Tahoma" pitchFamily="34" charset="0"/>
              </a:rPr>
              <a:t>NC</a:t>
            </a:r>
            <a:endParaRPr kumimoji="0" lang="en-US" altLang="ja-JP" sz="1200" dirty="0">
              <a:latin typeface="Tahoma" pitchFamily="34" charset="0"/>
            </a:endParaRP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2065515" y="5996443"/>
            <a:ext cx="430621" cy="389017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6000"/>
              </a:lnSpc>
            </a:pPr>
            <a:r>
              <a:rPr kumimoji="0" lang="en-US" altLang="ja-JP" sz="1200" b="1" dirty="0">
                <a:solidFill>
                  <a:srgbClr val="000000"/>
                </a:solidFill>
                <a:latin typeface="Tahoma" pitchFamily="34" charset="0"/>
              </a:rPr>
              <a:t>NC</a:t>
            </a:r>
            <a:endParaRPr kumimoji="0" lang="en-US" altLang="ja-JP" sz="1200" dirty="0">
              <a:latin typeface="Tahoma" pitchFamily="34" charset="0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V="1">
            <a:off x="2049614" y="5627429"/>
            <a:ext cx="12957" cy="343434"/>
          </a:xfrm>
          <a:prstGeom prst="straightConnector1">
            <a:avLst/>
          </a:prstGeom>
          <a:ln w="50800">
            <a:solidFill>
              <a:schemeClr val="bg1">
                <a:lumMod val="65000"/>
                <a:alpha val="80000"/>
              </a:schemeClr>
            </a:solidFill>
            <a:prstDash val="solid"/>
            <a:bevel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角丸四角形 17"/>
          <p:cNvSpPr/>
          <p:nvPr/>
        </p:nvSpPr>
        <p:spPr>
          <a:xfrm>
            <a:off x="1447800" y="5165122"/>
            <a:ext cx="1978811" cy="1319207"/>
          </a:xfrm>
          <a:prstGeom prst="roundRect">
            <a:avLst>
              <a:gd name="adj" fmla="val 7849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2159695" y="6362889"/>
            <a:ext cx="1465786" cy="33301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vert="horz" anchor="b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altLang="ja-JP" sz="1200" b="1" dirty="0" smtClean="0"/>
          </a:p>
          <a:p>
            <a:pPr>
              <a:buNone/>
            </a:pPr>
            <a:endParaRPr lang="en-US" altLang="ja-JP" sz="1200" b="1" dirty="0" smtClean="0"/>
          </a:p>
          <a:p>
            <a:pPr>
              <a:buNone/>
            </a:pPr>
            <a:r>
              <a:rPr lang="en-US" altLang="ja-JP" sz="1200" b="1" dirty="0" smtClean="0"/>
              <a:t>GISC Tokyo AMDCN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H="1" flipV="1">
            <a:off x="2280826" y="5668834"/>
            <a:ext cx="1238" cy="343434"/>
          </a:xfrm>
          <a:prstGeom prst="straightConnector1">
            <a:avLst/>
          </a:prstGeom>
          <a:ln w="50800">
            <a:solidFill>
              <a:schemeClr val="bg1">
                <a:lumMod val="65000"/>
                <a:alpha val="80000"/>
              </a:schemeClr>
            </a:solidFill>
            <a:prstDash val="solid"/>
            <a:bevel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角丸四角形 20"/>
          <p:cNvSpPr/>
          <p:nvPr/>
        </p:nvSpPr>
        <p:spPr>
          <a:xfrm>
            <a:off x="5601308" y="3564666"/>
            <a:ext cx="1832233" cy="366446"/>
          </a:xfrm>
          <a:prstGeom prst="roundRect">
            <a:avLst>
              <a:gd name="adj" fmla="val 12699"/>
            </a:avLst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600" b="1" dirty="0" smtClean="0">
                <a:solidFill>
                  <a:schemeClr val="tx1"/>
                </a:solidFill>
              </a:rPr>
              <a:t>GISC Brasilia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1521089" y="3564666"/>
            <a:ext cx="1832233" cy="366446"/>
          </a:xfrm>
          <a:prstGeom prst="roundRect">
            <a:avLst>
              <a:gd name="adj" fmla="val 1269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600" b="1" dirty="0" smtClean="0">
                <a:solidFill>
                  <a:schemeClr val="tx1"/>
                </a:solidFill>
              </a:rPr>
              <a:t>GISC Tokyo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25" name="雲 24"/>
          <p:cNvSpPr/>
          <p:nvPr/>
        </p:nvSpPr>
        <p:spPr>
          <a:xfrm>
            <a:off x="3314830" y="2937254"/>
            <a:ext cx="2286478" cy="1634746"/>
          </a:xfrm>
          <a:prstGeom prst="cloud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Internet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6" name="タイトル 1"/>
          <p:cNvSpPr txBox="1">
            <a:spLocks/>
          </p:cNvSpPr>
          <p:nvPr/>
        </p:nvSpPr>
        <p:spPr>
          <a:xfrm>
            <a:off x="3962400" y="3187741"/>
            <a:ext cx="1332308" cy="24125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tIns="36000" bIns="36000" anchor="b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altLang="ja-JP" sz="1200" b="1" dirty="0" smtClean="0"/>
          </a:p>
          <a:p>
            <a:pPr>
              <a:buNone/>
            </a:pPr>
            <a:endParaRPr lang="en-US" altLang="ja-JP" sz="1200" b="1" dirty="0" smtClean="0"/>
          </a:p>
          <a:p>
            <a:pPr>
              <a:buNone/>
            </a:pPr>
            <a:r>
              <a:rPr lang="en-US" altLang="ja-JP" sz="1200" b="1" dirty="0" smtClean="0"/>
              <a:t>HTTPS file upload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タイトル 1"/>
          <p:cNvSpPr txBox="1">
            <a:spLocks/>
          </p:cNvSpPr>
          <p:nvPr/>
        </p:nvSpPr>
        <p:spPr>
          <a:xfrm>
            <a:off x="4038600" y="3962400"/>
            <a:ext cx="1447800" cy="24125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tIns="36000" bIns="36000" anchor="b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altLang="ja-JP" sz="1200" b="1" dirty="0" smtClean="0"/>
          </a:p>
          <a:p>
            <a:pPr>
              <a:buNone/>
            </a:pPr>
            <a:endParaRPr lang="en-US" altLang="ja-JP" sz="1200" b="1" dirty="0" smtClean="0"/>
          </a:p>
          <a:p>
            <a:pPr>
              <a:buNone/>
            </a:pPr>
            <a:r>
              <a:rPr lang="en-US" altLang="ja-JP" sz="1200" b="1" dirty="0" smtClean="0"/>
              <a:t>Tokyo’s DAR service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円柱 27"/>
          <p:cNvSpPr/>
          <p:nvPr/>
        </p:nvSpPr>
        <p:spPr>
          <a:xfrm>
            <a:off x="2985028" y="4498793"/>
            <a:ext cx="659604" cy="611917"/>
          </a:xfrm>
          <a:prstGeom prst="ca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400" dirty="0" smtClean="0"/>
              <a:t>cache</a:t>
            </a:r>
            <a:endParaRPr kumimoji="1" lang="ja-JP" altLang="en-US" sz="1400" dirty="0"/>
          </a:p>
        </p:txBody>
      </p:sp>
      <p:sp>
        <p:nvSpPr>
          <p:cNvPr id="29" name="円柱 28"/>
          <p:cNvSpPr/>
          <p:nvPr/>
        </p:nvSpPr>
        <p:spPr>
          <a:xfrm>
            <a:off x="5393205" y="4470114"/>
            <a:ext cx="659604" cy="611917"/>
          </a:xfrm>
          <a:prstGeom prst="can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400" dirty="0" smtClean="0"/>
              <a:t>cache</a:t>
            </a:r>
            <a:endParaRPr kumimoji="1" lang="ja-JP" altLang="en-US" sz="1400" dirty="0"/>
          </a:p>
        </p:txBody>
      </p:sp>
      <p:cxnSp>
        <p:nvCxnSpPr>
          <p:cNvPr id="30" name="カギ線コネクタ 29"/>
          <p:cNvCxnSpPr>
            <a:endCxn id="28" idx="2"/>
          </p:cNvCxnSpPr>
          <p:nvPr/>
        </p:nvCxnSpPr>
        <p:spPr>
          <a:xfrm rot="16200000" flipH="1">
            <a:off x="2274297" y="4094021"/>
            <a:ext cx="873640" cy="54782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カギ線コネクタ 30"/>
          <p:cNvCxnSpPr>
            <a:stCxn id="21" idx="2"/>
            <a:endCxn id="29" idx="4"/>
          </p:cNvCxnSpPr>
          <p:nvPr/>
        </p:nvCxnSpPr>
        <p:spPr>
          <a:xfrm rot="5400000">
            <a:off x="5862637" y="4121285"/>
            <a:ext cx="844960" cy="464616"/>
          </a:xfrm>
          <a:prstGeom prst="bentConnector2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3429000" y="3505200"/>
            <a:ext cx="2042832" cy="0"/>
          </a:xfrm>
          <a:prstGeom prst="straightConnector1">
            <a:avLst/>
          </a:prstGeom>
          <a:ln w="57150">
            <a:prstDash val="sysDash"/>
            <a:headEnd type="stealth" w="lg" len="med"/>
            <a:tailEnd type="non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V="1">
            <a:off x="4724400" y="3863172"/>
            <a:ext cx="747432" cy="404028"/>
          </a:xfrm>
          <a:prstGeom prst="curvedConnector3">
            <a:avLst>
              <a:gd name="adj1" fmla="val -167612"/>
            </a:avLst>
          </a:prstGeom>
          <a:ln w="57150">
            <a:prstDash val="sysDash"/>
            <a:headEnd type="stealth" w="lg" len="med"/>
            <a:tailEnd type="non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>
          <a:xfrm>
            <a:off x="1143000" y="5110709"/>
            <a:ext cx="6858000" cy="1604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kumimoji="1" lang="en-US" altLang="ja-JP" sz="2400" dirty="0" smtClean="0"/>
              <a:t>In August 2015, metadata synchronization was started.</a:t>
            </a:r>
          </a:p>
          <a:p>
            <a:r>
              <a:rPr kumimoji="1" lang="en-US" altLang="ja-JP" sz="2400" dirty="0" smtClean="0"/>
              <a:t>In early October 2015, 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GISC Brasilia and GISC Tokyo has started exchanging global exchange </a:t>
            </a:r>
            <a:r>
              <a:rPr lang="en-US" altLang="ja-JP" sz="2400" dirty="0" smtClean="0"/>
              <a:t>data via </a:t>
            </a:r>
            <a:r>
              <a:rPr kumimoji="1" lang="en-US" altLang="ja-JP" sz="2400" dirty="0" smtClean="0"/>
              <a:t>the Internet. (pre-operational)</a:t>
            </a:r>
          </a:p>
          <a:p>
            <a:endParaRPr lang="en-US" altLang="ja-JP" sz="2400" dirty="0"/>
          </a:p>
          <a:p>
            <a:endParaRPr kumimoji="1" lang="en-US" altLang="ja-JP" sz="2400" dirty="0" smtClean="0"/>
          </a:p>
          <a:p>
            <a:endParaRPr lang="en-US" altLang="ja-JP" sz="2400" dirty="0"/>
          </a:p>
          <a:p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pPr lvl="1"/>
            <a:r>
              <a:rPr lang="en-US" altLang="ja-JP" sz="2000" dirty="0" smtClean="0"/>
              <a:t>Monitoring page for files received </a:t>
            </a:r>
            <a:r>
              <a:rPr lang="en-US" altLang="ja-JP" sz="2000" dirty="0"/>
              <a:t>via </a:t>
            </a:r>
            <a:r>
              <a:rPr lang="en-US" altLang="ja-JP" sz="2000" dirty="0" smtClean="0"/>
              <a:t>the Internet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1600" dirty="0"/>
              <a:t>http://www.wis-jma.go.jp/iwgmonitor/iwgmonitor.jsp</a:t>
            </a:r>
          </a:p>
        </p:txBody>
      </p:sp>
    </p:spTree>
    <p:extLst>
      <p:ext uri="{BB962C8B-B14F-4D97-AF65-F5344CB8AC3E}">
        <p14:creationId xmlns:p14="http://schemas.microsoft.com/office/powerpoint/2010/main" val="4355763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 smtClean="0"/>
              <a:t>DCPC Bangkok, DCPC Space Weather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93837"/>
            <a:ext cx="8319620" cy="4525963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altLang="ja-JP" sz="2400" dirty="0"/>
              <a:t>DCPC Bangkok (RTH) and DCPC Space Weather (NICT, Japan) were approved at 17</a:t>
            </a:r>
            <a:r>
              <a:rPr lang="en-US" altLang="ja-JP" sz="2400" baseline="30000" dirty="0"/>
              <a:t>th</a:t>
            </a:r>
            <a:r>
              <a:rPr lang="en-US" altLang="ja-JP" sz="2400" dirty="0"/>
              <a:t> Cg</a:t>
            </a:r>
            <a:r>
              <a:rPr lang="en-US" altLang="ja-JP" sz="2400" dirty="0" smtClean="0"/>
              <a:t>.</a:t>
            </a:r>
            <a:endParaRPr kumimoji="1" lang="en-US" altLang="ja-JP" sz="2800" dirty="0" smtClean="0"/>
          </a:p>
          <a:p>
            <a:r>
              <a:rPr kumimoji="1" lang="en-US" altLang="ja-JP" sz="2400" dirty="0" smtClean="0"/>
              <a:t>DCPC Bangkok and GISC Tokyo are working on metadata management/provision in </a:t>
            </a:r>
            <a:r>
              <a:rPr kumimoji="1" lang="en-US" altLang="ja-JP" sz="2400" dirty="0" err="1" smtClean="0"/>
              <a:t>AoR</a:t>
            </a:r>
            <a:r>
              <a:rPr kumimoji="1" lang="en-US" altLang="ja-JP" sz="2400" dirty="0" smtClean="0"/>
              <a:t> of RTH Bangkok.</a:t>
            </a:r>
            <a:r>
              <a:rPr lang="en-US" altLang="ja-JP" sz="1600" dirty="0"/>
              <a:t> (Manual </a:t>
            </a:r>
            <a:r>
              <a:rPr kumimoji="1" lang="en-US" altLang="ja-JP" sz="1600" dirty="0" smtClean="0"/>
              <a:t>on WIS, 3.6.8)</a:t>
            </a:r>
            <a:endParaRPr kumimoji="1" lang="en-US" altLang="ja-JP" sz="1800" dirty="0" smtClean="0"/>
          </a:p>
        </p:txBody>
      </p:sp>
      <p:grpSp>
        <p:nvGrpSpPr>
          <p:cNvPr id="93" name="グループ化 92"/>
          <p:cNvGrpSpPr>
            <a:grpSpLocks noChangeAspect="1"/>
          </p:cNvGrpSpPr>
          <p:nvPr/>
        </p:nvGrpSpPr>
        <p:grpSpPr>
          <a:xfrm>
            <a:off x="76200" y="3810000"/>
            <a:ext cx="4336049" cy="2693195"/>
            <a:chOff x="76200" y="3810000"/>
            <a:chExt cx="4336049" cy="2693195"/>
          </a:xfrm>
        </p:grpSpPr>
        <p:grpSp>
          <p:nvGrpSpPr>
            <p:cNvPr id="57" name="グループ化 56"/>
            <p:cNvGrpSpPr>
              <a:grpSpLocks noChangeAspect="1"/>
            </p:cNvGrpSpPr>
            <p:nvPr/>
          </p:nvGrpSpPr>
          <p:grpSpPr>
            <a:xfrm>
              <a:off x="76200" y="3810000"/>
              <a:ext cx="4336049" cy="2693195"/>
              <a:chOff x="152400" y="3810000"/>
              <a:chExt cx="4634265" cy="2878422"/>
            </a:xfrm>
          </p:grpSpPr>
          <p:grpSp>
            <p:nvGrpSpPr>
              <p:cNvPr id="39" name="グループ化 38"/>
              <p:cNvGrpSpPr>
                <a:grpSpLocks noChangeAspect="1"/>
              </p:cNvGrpSpPr>
              <p:nvPr/>
            </p:nvGrpSpPr>
            <p:grpSpPr>
              <a:xfrm>
                <a:off x="152400" y="3810000"/>
                <a:ext cx="4634265" cy="2878422"/>
                <a:chOff x="103708" y="1678244"/>
                <a:chExt cx="6910840" cy="4292443"/>
              </a:xfrm>
            </p:grpSpPr>
            <p:pic>
              <p:nvPicPr>
                <p:cNvPr id="8" name="Picture 8" descr="C:\Users\jma1e5b\Pictures\Microsoft クリップ オーガナイザ\j0439803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8012" y="4576995"/>
                  <a:ext cx="646137" cy="6461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Picture 4" descr="C:\Documents and Settings\JMA1E5B\My Documents\My Pictures\Microsoft クリップ オーガナイザ\j0438066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966905" y="4799137"/>
                  <a:ext cx="1171550" cy="11715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26358" y="2232695"/>
                  <a:ext cx="620241" cy="6202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06353" y="2227387"/>
                  <a:ext cx="620241" cy="6202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7928" y="2227386"/>
                  <a:ext cx="620241" cy="6202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61297" y="2227387"/>
                  <a:ext cx="620241" cy="6202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2807406" y="1678247"/>
                  <a:ext cx="1060606" cy="6884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200" dirty="0" smtClean="0"/>
                    <a:t>NC</a:t>
                  </a:r>
                </a:p>
                <a:p>
                  <a:r>
                    <a:rPr lang="en-US" altLang="ja-JP" sz="1200" dirty="0" smtClean="0"/>
                    <a:t>Vietnam</a:t>
                  </a:r>
                  <a:endParaRPr kumimoji="1" lang="ja-JP" altLang="en-US" sz="1200" dirty="0"/>
                </a:p>
              </p:txBody>
            </p:sp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1921838" y="1686274"/>
                  <a:ext cx="1040335" cy="6884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200" dirty="0" smtClean="0"/>
                    <a:t>NC</a:t>
                  </a:r>
                </a:p>
                <a:p>
                  <a:r>
                    <a:rPr lang="en-US" altLang="ja-JP" sz="1200" dirty="0" smtClean="0"/>
                    <a:t>Lao PDR</a:t>
                  </a:r>
                  <a:endParaRPr kumimoji="1" lang="ja-JP" altLang="en-US" sz="1200" dirty="0"/>
                </a:p>
              </p:txBody>
            </p:sp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975954" y="1678245"/>
                  <a:ext cx="1173150" cy="6884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200" dirty="0" smtClean="0"/>
                    <a:t>NC</a:t>
                  </a:r>
                </a:p>
                <a:p>
                  <a:r>
                    <a:rPr lang="en-US" altLang="ja-JP" sz="1200" dirty="0" smtClean="0"/>
                    <a:t>Myanmar</a:t>
                  </a:r>
                  <a:endParaRPr kumimoji="1" lang="ja-JP" altLang="en-US" sz="1200" dirty="0"/>
                </a:p>
              </p:txBody>
            </p:sp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3649953" y="1686274"/>
                  <a:ext cx="1214841" cy="6884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200" dirty="0" smtClean="0"/>
                    <a:t>NC</a:t>
                  </a:r>
                </a:p>
                <a:p>
                  <a:r>
                    <a:rPr kumimoji="1" lang="en-US" altLang="ja-JP" sz="1200" dirty="0" smtClean="0"/>
                    <a:t>Cambodia</a:t>
                  </a:r>
                  <a:endParaRPr kumimoji="1" lang="ja-JP" altLang="en-US" sz="1200" dirty="0"/>
                </a:p>
              </p:txBody>
            </p:sp>
            <p:pic>
              <p:nvPicPr>
                <p:cNvPr id="20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60193" y="2227387"/>
                  <a:ext cx="620241" cy="6202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1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46921" y="2214402"/>
                  <a:ext cx="620241" cy="620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5785364" y="1678244"/>
                  <a:ext cx="1229184" cy="6884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200" dirty="0" smtClean="0"/>
                    <a:t>NC/DCPCs</a:t>
                  </a:r>
                </a:p>
                <a:p>
                  <a:r>
                    <a:rPr kumimoji="1" lang="en-US" altLang="ja-JP" sz="1200" dirty="0" smtClean="0"/>
                    <a:t>Japan</a:t>
                  </a:r>
                  <a:endParaRPr kumimoji="1" lang="ja-JP" altLang="en-US" sz="1200" dirty="0"/>
                </a:p>
              </p:txBody>
            </p:sp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4649033" y="1678244"/>
                  <a:ext cx="1288944" cy="6884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200" dirty="0" smtClean="0"/>
                    <a:t>NC</a:t>
                  </a:r>
                </a:p>
                <a:p>
                  <a:r>
                    <a:rPr kumimoji="1" lang="en-US" altLang="ja-JP" sz="1200" dirty="0" smtClean="0"/>
                    <a:t>Philippines</a:t>
                  </a:r>
                  <a:endParaRPr kumimoji="1" lang="ja-JP" altLang="en-US" sz="1200" dirty="0"/>
                </a:p>
              </p:txBody>
            </p:sp>
            <p:pic>
              <p:nvPicPr>
                <p:cNvPr id="24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611" y="2214401"/>
                  <a:ext cx="620241" cy="6202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103708" y="1678244"/>
                  <a:ext cx="1071411" cy="6884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200" dirty="0" smtClean="0"/>
                    <a:t>NC</a:t>
                  </a:r>
                </a:p>
                <a:p>
                  <a:r>
                    <a:rPr kumimoji="1" lang="en-US" altLang="ja-JP" sz="1200" dirty="0" smtClean="0"/>
                    <a:t>Thailand</a:t>
                  </a:r>
                  <a:endParaRPr kumimoji="1" lang="ja-JP" altLang="en-US" sz="1200" dirty="0"/>
                </a:p>
              </p:txBody>
            </p:sp>
            <p:cxnSp>
              <p:nvCxnSpPr>
                <p:cNvPr id="29" name="直線矢印コネクタ 28"/>
                <p:cNvCxnSpPr>
                  <a:stCxn id="20" idx="2"/>
                </p:cNvCxnSpPr>
                <p:nvPr/>
              </p:nvCxnSpPr>
              <p:spPr>
                <a:xfrm flipH="1">
                  <a:off x="3761297" y="2847628"/>
                  <a:ext cx="1309016" cy="1967264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矢印コネクタ 29"/>
                <p:cNvCxnSpPr>
                  <a:stCxn id="42" idx="1"/>
                </p:cNvCxnSpPr>
                <p:nvPr/>
              </p:nvCxnSpPr>
              <p:spPr>
                <a:xfrm flipH="1">
                  <a:off x="3868012" y="2872271"/>
                  <a:ext cx="2267198" cy="1973699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矢印コネクタ 30"/>
                <p:cNvCxnSpPr>
                  <a:stCxn id="12" idx="2"/>
                </p:cNvCxnSpPr>
                <p:nvPr/>
              </p:nvCxnSpPr>
              <p:spPr>
                <a:xfrm>
                  <a:off x="1536478" y="2852937"/>
                  <a:ext cx="1841753" cy="1978383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矢印コネクタ 31"/>
                <p:cNvCxnSpPr>
                  <a:stCxn id="13" idx="2"/>
                </p:cNvCxnSpPr>
                <p:nvPr/>
              </p:nvCxnSpPr>
              <p:spPr>
                <a:xfrm>
                  <a:off x="2416474" y="2847628"/>
                  <a:ext cx="1030502" cy="1942444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矢印コネクタ 32"/>
                <p:cNvCxnSpPr>
                  <a:stCxn id="14" idx="2"/>
                </p:cNvCxnSpPr>
                <p:nvPr/>
              </p:nvCxnSpPr>
              <p:spPr>
                <a:xfrm>
                  <a:off x="3188048" y="2847628"/>
                  <a:ext cx="327671" cy="1914946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矢印コネクタ 33"/>
                <p:cNvCxnSpPr>
                  <a:stCxn id="15" idx="2"/>
                </p:cNvCxnSpPr>
                <p:nvPr/>
              </p:nvCxnSpPr>
              <p:spPr>
                <a:xfrm flipH="1">
                  <a:off x="3653208" y="2847628"/>
                  <a:ext cx="418209" cy="1956194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矢印コネクタ 37"/>
                <p:cNvCxnSpPr>
                  <a:stCxn id="24" idx="2"/>
                </p:cNvCxnSpPr>
                <p:nvPr/>
              </p:nvCxnSpPr>
              <p:spPr>
                <a:xfrm>
                  <a:off x="641732" y="2834641"/>
                  <a:ext cx="2640257" cy="2065422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テキスト ボックス 55"/>
              <p:cNvSpPr txBox="1"/>
              <p:nvPr/>
            </p:nvSpPr>
            <p:spPr>
              <a:xfrm>
                <a:off x="2161502" y="6019800"/>
                <a:ext cx="6074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GISC</a:t>
                </a:r>
              </a:p>
              <a:p>
                <a:pPr algn="ctr"/>
                <a:r>
                  <a:rPr lang="en-US" altLang="ja-JP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Tokyo</a:t>
                </a:r>
                <a:endParaRPr kumimoji="1" lang="ja-JP" alt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529" y="4317729"/>
              <a:ext cx="482871" cy="482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5" name="グループ化 94"/>
          <p:cNvGrpSpPr>
            <a:grpSpLocks noChangeAspect="1"/>
          </p:cNvGrpSpPr>
          <p:nvPr/>
        </p:nvGrpSpPr>
        <p:grpSpPr>
          <a:xfrm>
            <a:off x="4648200" y="3783805"/>
            <a:ext cx="4648200" cy="2693195"/>
            <a:chOff x="4648200" y="3783805"/>
            <a:chExt cx="4648200" cy="2693195"/>
          </a:xfrm>
        </p:grpSpPr>
        <p:grpSp>
          <p:nvGrpSpPr>
            <p:cNvPr id="58" name="グループ化 57"/>
            <p:cNvGrpSpPr>
              <a:grpSpLocks noChangeAspect="1"/>
            </p:cNvGrpSpPr>
            <p:nvPr/>
          </p:nvGrpSpPr>
          <p:grpSpPr>
            <a:xfrm>
              <a:off x="4648200" y="3783805"/>
              <a:ext cx="4648200" cy="2693195"/>
              <a:chOff x="7031" y="3810000"/>
              <a:chExt cx="4967883" cy="2878422"/>
            </a:xfrm>
          </p:grpSpPr>
          <p:grpSp>
            <p:nvGrpSpPr>
              <p:cNvPr id="59" name="グループ化 58"/>
              <p:cNvGrpSpPr>
                <a:grpSpLocks noChangeAspect="1"/>
              </p:cNvGrpSpPr>
              <p:nvPr/>
            </p:nvGrpSpPr>
            <p:grpSpPr>
              <a:xfrm>
                <a:off x="7031" y="3810000"/>
                <a:ext cx="4967883" cy="2878422"/>
                <a:chOff x="-113074" y="1678244"/>
                <a:chExt cx="7408347" cy="4292443"/>
              </a:xfrm>
            </p:grpSpPr>
            <p:pic>
              <p:nvPicPr>
                <p:cNvPr id="61" name="Picture 8" descr="C:\Users\jma1e5b\Pictures\Microsoft クリップ オーガナイザ\j0439803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75101" y="4391919"/>
                  <a:ext cx="646137" cy="6461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4" descr="C:\Documents and Settings\JMA1E5B\My Documents\My Pictures\Microsoft クリップ オーガナイザ\j0438066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966905" y="4799137"/>
                  <a:ext cx="1171550" cy="11715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63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72707" y="3645024"/>
                  <a:ext cx="720080" cy="7200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4" name="テキスト ボックス 63"/>
                <p:cNvSpPr txBox="1"/>
                <p:nvPr/>
              </p:nvSpPr>
              <p:spPr>
                <a:xfrm>
                  <a:off x="712076" y="3545381"/>
                  <a:ext cx="1530191" cy="7802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kumimoji="1" lang="en-US" altLang="ja-JP" sz="1400" dirty="0" smtClean="0"/>
                    <a:t>DCPC (RTH)</a:t>
                  </a:r>
                </a:p>
                <a:p>
                  <a:pPr algn="r"/>
                  <a:r>
                    <a:rPr kumimoji="1" lang="en-US" altLang="ja-JP" sz="1400" dirty="0" smtClean="0"/>
                    <a:t>Bangkok</a:t>
                  </a:r>
                  <a:endParaRPr kumimoji="1" lang="ja-JP" altLang="en-US" sz="1400" dirty="0"/>
                </a:p>
              </p:txBody>
            </p:sp>
            <p:pic>
              <p:nvPicPr>
                <p:cNvPr id="65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26358" y="2232695"/>
                  <a:ext cx="620241" cy="6202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6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06353" y="2227387"/>
                  <a:ext cx="620241" cy="6202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7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7928" y="2227386"/>
                  <a:ext cx="620241" cy="6202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8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61297" y="2227387"/>
                  <a:ext cx="620241" cy="6202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9" name="テキスト ボックス 68"/>
                <p:cNvSpPr txBox="1"/>
                <p:nvPr/>
              </p:nvSpPr>
              <p:spPr>
                <a:xfrm>
                  <a:off x="2712667" y="1678247"/>
                  <a:ext cx="1060606" cy="6884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200" dirty="0" smtClean="0"/>
                    <a:t>NC</a:t>
                  </a:r>
                </a:p>
                <a:p>
                  <a:r>
                    <a:rPr lang="en-US" altLang="ja-JP" sz="1200" dirty="0" smtClean="0"/>
                    <a:t>Vietnam</a:t>
                  </a:r>
                  <a:endParaRPr kumimoji="1" lang="ja-JP" altLang="en-US" sz="1200" dirty="0"/>
                </a:p>
              </p:txBody>
            </p:sp>
            <p:sp>
              <p:nvSpPr>
                <p:cNvPr id="70" name="テキスト ボックス 69"/>
                <p:cNvSpPr txBox="1"/>
                <p:nvPr/>
              </p:nvSpPr>
              <p:spPr>
                <a:xfrm>
                  <a:off x="1830099" y="1686274"/>
                  <a:ext cx="1040335" cy="6884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200" dirty="0" smtClean="0"/>
                    <a:t>NC</a:t>
                  </a:r>
                </a:p>
                <a:p>
                  <a:r>
                    <a:rPr lang="en-US" altLang="ja-JP" sz="1200" dirty="0" smtClean="0"/>
                    <a:t>Lao PDR</a:t>
                  </a:r>
                  <a:endParaRPr kumimoji="1" lang="ja-JP" altLang="en-US" sz="1200" dirty="0"/>
                </a:p>
              </p:txBody>
            </p:sp>
            <p:sp>
              <p:nvSpPr>
                <p:cNvPr id="71" name="テキスト ボックス 70"/>
                <p:cNvSpPr txBox="1"/>
                <p:nvPr/>
              </p:nvSpPr>
              <p:spPr>
                <a:xfrm>
                  <a:off x="858513" y="1678246"/>
                  <a:ext cx="1173149" cy="6884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200" dirty="0" smtClean="0"/>
                    <a:t>NC</a:t>
                  </a:r>
                </a:p>
                <a:p>
                  <a:r>
                    <a:rPr lang="en-US" altLang="ja-JP" sz="1200" dirty="0" smtClean="0"/>
                    <a:t>Myanmar</a:t>
                  </a:r>
                  <a:endParaRPr kumimoji="1" lang="ja-JP" altLang="en-US" sz="1200" dirty="0"/>
                </a:p>
              </p:txBody>
            </p:sp>
            <p:sp>
              <p:nvSpPr>
                <p:cNvPr id="72" name="テキスト ボックス 71"/>
                <p:cNvSpPr txBox="1"/>
                <p:nvPr/>
              </p:nvSpPr>
              <p:spPr>
                <a:xfrm>
                  <a:off x="3651465" y="1686274"/>
                  <a:ext cx="1214842" cy="6884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200" dirty="0" smtClean="0"/>
                    <a:t>NC</a:t>
                  </a:r>
                </a:p>
                <a:p>
                  <a:r>
                    <a:rPr kumimoji="1" lang="en-US" altLang="ja-JP" sz="1200" dirty="0" smtClean="0"/>
                    <a:t>Cambodia</a:t>
                  </a:r>
                  <a:endParaRPr kumimoji="1" lang="ja-JP" altLang="en-US" sz="1200" dirty="0"/>
                </a:p>
              </p:txBody>
            </p:sp>
            <p:pic>
              <p:nvPicPr>
                <p:cNvPr id="73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60193" y="2227387"/>
                  <a:ext cx="620241" cy="6202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4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46921" y="2214402"/>
                  <a:ext cx="620241" cy="6202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75" name="テキスト ボックス 74"/>
                <p:cNvSpPr txBox="1"/>
                <p:nvPr/>
              </p:nvSpPr>
              <p:spPr>
                <a:xfrm>
                  <a:off x="5837893" y="1678244"/>
                  <a:ext cx="1229184" cy="6884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200" dirty="0" smtClean="0"/>
                    <a:t>NC/DCPCs</a:t>
                  </a:r>
                </a:p>
                <a:p>
                  <a:r>
                    <a:rPr kumimoji="1" lang="en-US" altLang="ja-JP" sz="1200" dirty="0" smtClean="0"/>
                    <a:t>Japan</a:t>
                  </a:r>
                  <a:endParaRPr kumimoji="1" lang="ja-JP" altLang="en-US" sz="1200" dirty="0"/>
                </a:p>
              </p:txBody>
            </p:sp>
            <p:sp>
              <p:nvSpPr>
                <p:cNvPr id="76" name="テキスト ボックス 75"/>
                <p:cNvSpPr txBox="1"/>
                <p:nvPr/>
              </p:nvSpPr>
              <p:spPr>
                <a:xfrm>
                  <a:off x="4744859" y="1678244"/>
                  <a:ext cx="1288944" cy="6884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200" dirty="0" smtClean="0"/>
                    <a:t>NC</a:t>
                  </a:r>
                </a:p>
                <a:p>
                  <a:r>
                    <a:rPr kumimoji="1" lang="en-US" altLang="ja-JP" sz="1200" dirty="0" smtClean="0"/>
                    <a:t>Philippines</a:t>
                  </a:r>
                  <a:endParaRPr kumimoji="1" lang="ja-JP" altLang="en-US" sz="1200" dirty="0"/>
                </a:p>
              </p:txBody>
            </p:sp>
            <p:pic>
              <p:nvPicPr>
                <p:cNvPr id="77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611" y="2214401"/>
                  <a:ext cx="620241" cy="6202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78" name="テキスト ボックス 77"/>
                <p:cNvSpPr txBox="1"/>
                <p:nvPr/>
              </p:nvSpPr>
              <p:spPr>
                <a:xfrm>
                  <a:off x="-113074" y="1678244"/>
                  <a:ext cx="1071412" cy="6884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200" dirty="0" smtClean="0"/>
                    <a:t>NC</a:t>
                  </a:r>
                </a:p>
                <a:p>
                  <a:r>
                    <a:rPr kumimoji="1" lang="en-US" altLang="ja-JP" sz="1200" dirty="0" smtClean="0"/>
                    <a:t>Thailand</a:t>
                  </a:r>
                  <a:endParaRPr kumimoji="1" lang="ja-JP" altLang="en-US" sz="1200" dirty="0"/>
                </a:p>
              </p:txBody>
            </p:sp>
            <p:pic>
              <p:nvPicPr>
                <p:cNvPr id="79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06183" y="3837274"/>
                  <a:ext cx="720081" cy="7200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0" name="テキスト ボックス 79"/>
                <p:cNvSpPr txBox="1"/>
                <p:nvPr/>
              </p:nvSpPr>
              <p:spPr>
                <a:xfrm>
                  <a:off x="4181536" y="4512414"/>
                  <a:ext cx="3113737" cy="6884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200" dirty="0" smtClean="0"/>
                    <a:t>DCPC Space </a:t>
                  </a:r>
                  <a:r>
                    <a:rPr lang="en-US" altLang="ja-JP" sz="1200" dirty="0"/>
                    <a:t>Weather</a:t>
                  </a:r>
                  <a:endParaRPr kumimoji="1" lang="en-US" altLang="ja-JP" sz="1200" dirty="0" smtClean="0"/>
                </a:p>
                <a:p>
                  <a:pPr algn="ctr"/>
                  <a:r>
                    <a:rPr kumimoji="1" lang="en-US" altLang="ja-JP" sz="1200" dirty="0" smtClean="0"/>
                    <a:t>(NICT, Japan)</a:t>
                  </a:r>
                  <a:endParaRPr kumimoji="1" lang="ja-JP" altLang="en-US" sz="1200" dirty="0"/>
                </a:p>
              </p:txBody>
            </p:sp>
            <p:cxnSp>
              <p:nvCxnSpPr>
                <p:cNvPr id="81" name="直線矢印コネクタ 80"/>
                <p:cNvCxnSpPr>
                  <a:stCxn id="63" idx="2"/>
                </p:cNvCxnSpPr>
                <p:nvPr/>
              </p:nvCxnSpPr>
              <p:spPr>
                <a:xfrm>
                  <a:off x="2532748" y="4365104"/>
                  <a:ext cx="655301" cy="576709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線矢印コネクタ 81"/>
                <p:cNvCxnSpPr>
                  <a:stCxn id="73" idx="2"/>
                </p:cNvCxnSpPr>
                <p:nvPr/>
              </p:nvCxnSpPr>
              <p:spPr>
                <a:xfrm flipH="1">
                  <a:off x="3773272" y="2847628"/>
                  <a:ext cx="1297041" cy="2009014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線矢印コネクタ 82"/>
                <p:cNvCxnSpPr>
                  <a:stCxn id="94" idx="1"/>
                </p:cNvCxnSpPr>
                <p:nvPr/>
              </p:nvCxnSpPr>
              <p:spPr>
                <a:xfrm flipH="1">
                  <a:off x="3894720" y="2914021"/>
                  <a:ext cx="2266603" cy="2059584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線矢印コネクタ 83"/>
                <p:cNvCxnSpPr>
                  <a:stCxn id="65" idx="2"/>
                </p:cNvCxnSpPr>
                <p:nvPr/>
              </p:nvCxnSpPr>
              <p:spPr>
                <a:xfrm>
                  <a:off x="1536478" y="2852937"/>
                  <a:ext cx="882531" cy="727739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線矢印コネクタ 84"/>
                <p:cNvCxnSpPr>
                  <a:stCxn id="66" idx="2"/>
                </p:cNvCxnSpPr>
                <p:nvPr/>
              </p:nvCxnSpPr>
              <p:spPr>
                <a:xfrm>
                  <a:off x="2416473" y="2847628"/>
                  <a:ext cx="98778" cy="719298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線矢印コネクタ 85"/>
                <p:cNvCxnSpPr>
                  <a:stCxn id="67" idx="2"/>
                </p:cNvCxnSpPr>
                <p:nvPr/>
              </p:nvCxnSpPr>
              <p:spPr>
                <a:xfrm flipH="1">
                  <a:off x="2597745" y="2847628"/>
                  <a:ext cx="590304" cy="774294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線矢印コネクタ 86"/>
                <p:cNvCxnSpPr>
                  <a:stCxn id="68" idx="2"/>
                </p:cNvCxnSpPr>
                <p:nvPr/>
              </p:nvCxnSpPr>
              <p:spPr>
                <a:xfrm flipH="1">
                  <a:off x="2726593" y="2847628"/>
                  <a:ext cx="1344825" cy="797396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90" name="Picture 8" descr="C:\Users\jma1e5b\Pictures\Microsoft クリップ オーガナイザ\j0439803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5530" y="3506324"/>
                  <a:ext cx="634730" cy="6347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91" name="直線矢印コネクタ 90"/>
                <p:cNvCxnSpPr>
                  <a:stCxn id="77" idx="2"/>
                </p:cNvCxnSpPr>
                <p:nvPr/>
              </p:nvCxnSpPr>
              <p:spPr>
                <a:xfrm>
                  <a:off x="641732" y="2834641"/>
                  <a:ext cx="1639788" cy="828527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線矢印コネクタ 103"/>
                <p:cNvCxnSpPr>
                  <a:stCxn id="79" idx="1"/>
                </p:cNvCxnSpPr>
                <p:nvPr/>
              </p:nvCxnSpPr>
              <p:spPr>
                <a:xfrm flipH="1">
                  <a:off x="4005576" y="4197314"/>
                  <a:ext cx="1400607" cy="889855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テキスト ボックス 59"/>
              <p:cNvSpPr txBox="1"/>
              <p:nvPr/>
            </p:nvSpPr>
            <p:spPr>
              <a:xfrm>
                <a:off x="2161502" y="6019800"/>
                <a:ext cx="6074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GISC</a:t>
                </a:r>
              </a:p>
              <a:p>
                <a:pPr algn="ctr"/>
                <a:r>
                  <a:rPr lang="en-US" altLang="ja-JP" sz="1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Tokyo</a:t>
                </a:r>
                <a:endParaRPr kumimoji="1" lang="ja-JP" alt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9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4929" y="4317729"/>
              <a:ext cx="482871" cy="482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5" name="右矢印 104"/>
          <p:cNvSpPr/>
          <p:nvPr/>
        </p:nvSpPr>
        <p:spPr>
          <a:xfrm>
            <a:off x="4343400" y="5044591"/>
            <a:ext cx="464551" cy="56889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1" y="4419600"/>
            <a:ext cx="451799" cy="45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" name="テキスト ボックス 113"/>
          <p:cNvSpPr txBox="1"/>
          <p:nvPr/>
        </p:nvSpPr>
        <p:spPr>
          <a:xfrm>
            <a:off x="-76200" y="4872335"/>
            <a:ext cx="904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DCPC (RTH)</a:t>
            </a:r>
          </a:p>
          <a:p>
            <a:r>
              <a:rPr kumimoji="1" lang="en-US" altLang="ja-JP" sz="1200" dirty="0" smtClean="0"/>
              <a:t>Bangkok</a:t>
            </a:r>
            <a:endParaRPr kumimoji="1" lang="ja-JP" altLang="en-US" sz="1200" dirty="0"/>
          </a:p>
        </p:txBody>
      </p:sp>
      <p:cxnSp>
        <p:nvCxnSpPr>
          <p:cNvPr id="116" name="直線矢印コネクタ 115"/>
          <p:cNvCxnSpPr/>
          <p:nvPr/>
        </p:nvCxnSpPr>
        <p:spPr>
          <a:xfrm>
            <a:off x="487511" y="4845468"/>
            <a:ext cx="1522444" cy="1046374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テキスト ボックス 120"/>
          <p:cNvSpPr txBox="1"/>
          <p:nvPr/>
        </p:nvSpPr>
        <p:spPr>
          <a:xfrm>
            <a:off x="1583352" y="3276600"/>
            <a:ext cx="5960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i="1" dirty="0" smtClean="0">
                <a:solidFill>
                  <a:srgbClr val="0070C0"/>
                </a:solidFill>
              </a:rPr>
              <a:t>Metadata Flow in </a:t>
            </a:r>
            <a:r>
              <a:rPr kumimoji="1" lang="en-US" altLang="ja-JP" sz="2400" b="1" i="1" dirty="0" err="1" smtClean="0">
                <a:solidFill>
                  <a:srgbClr val="0070C0"/>
                </a:solidFill>
              </a:rPr>
              <a:t>AoR</a:t>
            </a:r>
            <a:r>
              <a:rPr kumimoji="1" lang="en-US" altLang="ja-JP" sz="2400" b="1" i="1" dirty="0" smtClean="0">
                <a:solidFill>
                  <a:srgbClr val="0070C0"/>
                </a:solidFill>
              </a:rPr>
              <a:t> of GISC Tokyo</a:t>
            </a:r>
            <a:endParaRPr kumimoji="1" lang="ja-JP" altLang="en-US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570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kumimoji="1" lang="en-US" altLang="ja-JP" sz="4000" dirty="0" smtClean="0"/>
              <a:t>Monitoring  </a:t>
            </a:r>
            <a:r>
              <a:rPr lang="en-US" altLang="ja-JP" sz="3600" dirty="0" smtClean="0"/>
              <a:t>(e.g.  </a:t>
            </a:r>
            <a:r>
              <a:rPr kumimoji="1" lang="en-US" altLang="ja-JP" sz="3600" dirty="0" smtClean="0"/>
              <a:t>cache &amp; metadata )</a:t>
            </a:r>
            <a:endParaRPr kumimoji="1" lang="ja-JP" altLang="en-US" sz="4000" dirty="0"/>
          </a:p>
        </p:txBody>
      </p:sp>
      <p:sp>
        <p:nvSpPr>
          <p:cNvPr id="5" name="正方形/長方形 4"/>
          <p:cNvSpPr/>
          <p:nvPr/>
        </p:nvSpPr>
        <p:spPr>
          <a:xfrm>
            <a:off x="5265099" y="6504801"/>
            <a:ext cx="29199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/>
              <a:t>http://www.wis-jma.go.jp/cms/monitoring/</a:t>
            </a:r>
            <a:endParaRPr lang="ja-JP" altLang="en-US" sz="1200" dirty="0"/>
          </a:p>
        </p:txBody>
      </p:sp>
      <p:grpSp>
        <p:nvGrpSpPr>
          <p:cNvPr id="7" name="グループ化 6"/>
          <p:cNvGrpSpPr>
            <a:grpSpLocks noChangeAspect="1"/>
          </p:cNvGrpSpPr>
          <p:nvPr/>
        </p:nvGrpSpPr>
        <p:grpSpPr>
          <a:xfrm>
            <a:off x="5261816" y="1905000"/>
            <a:ext cx="3113832" cy="4599801"/>
            <a:chOff x="909781" y="1066800"/>
            <a:chExt cx="4177145" cy="61705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522" b="19944"/>
            <a:stretch/>
          </p:blipFill>
          <p:spPr bwMode="auto">
            <a:xfrm>
              <a:off x="914399" y="1066800"/>
              <a:ext cx="4172527" cy="4235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072" r="31553"/>
            <a:stretch/>
          </p:blipFill>
          <p:spPr bwMode="auto">
            <a:xfrm>
              <a:off x="909781" y="5562600"/>
              <a:ext cx="4172527" cy="16747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テキスト ボックス 5"/>
            <p:cNvSpPr txBox="1"/>
            <p:nvPr/>
          </p:nvSpPr>
          <p:spPr>
            <a:xfrm rot="5400000">
              <a:off x="2165866" y="5195731"/>
              <a:ext cx="609599" cy="562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/>
                <a:t>…</a:t>
              </a:r>
              <a:endParaRPr kumimoji="1" lang="ja-JP" altLang="en-US" sz="2000" b="1" dirty="0"/>
            </a:p>
          </p:txBody>
        </p: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39" y="1904999"/>
            <a:ext cx="4309061" cy="421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350613" y="6123801"/>
            <a:ext cx="42975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/>
              <a:t>http://www.wis-jma.go.jp/wismon/automaticCatalog_hourly.html</a:t>
            </a:r>
            <a:endParaRPr lang="ja-JP" altLang="en-US" sz="1200" dirty="0"/>
          </a:p>
        </p:txBody>
      </p:sp>
      <p:sp>
        <p:nvSpPr>
          <p:cNvPr id="16" name="正方形/長方形 15"/>
          <p:cNvSpPr/>
          <p:nvPr/>
        </p:nvSpPr>
        <p:spPr>
          <a:xfrm>
            <a:off x="350613" y="1295400"/>
            <a:ext cx="37426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Bulletins stored at GISC Tokyo’s cache </a:t>
            </a:r>
            <a:br>
              <a:rPr lang="en-US" altLang="ja-JP" dirty="0" smtClean="0"/>
            </a:br>
            <a:r>
              <a:rPr lang="en-US" altLang="ja-JP" dirty="0" smtClean="0"/>
              <a:t>(Hourly &amp; Daily)</a:t>
            </a:r>
            <a:endParaRPr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5181600" y="1295400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Comparison of</a:t>
            </a:r>
            <a:br>
              <a:rPr lang="en-US" altLang="ja-JP" dirty="0" smtClean="0"/>
            </a:br>
            <a:r>
              <a:rPr lang="en-US" altLang="ja-JP" dirty="0" smtClean="0"/>
              <a:t>received GTS bulletins and metadata </a:t>
            </a:r>
            <a:endParaRPr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6820453" y="5029200"/>
            <a:ext cx="2094947" cy="742748"/>
          </a:xfrm>
          <a:prstGeom prst="wedgeRoundRectCallout">
            <a:avLst>
              <a:gd name="adj1" fmla="val -33514"/>
              <a:gd name="adj2" fmla="val -18586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Check GTS headings lacking WIS Metadata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6820453" y="5029200"/>
            <a:ext cx="2094947" cy="742748"/>
          </a:xfrm>
          <a:prstGeom prst="wedgeRoundRectCallout">
            <a:avLst>
              <a:gd name="adj1" fmla="val -76434"/>
              <a:gd name="adj2" fmla="val 3265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Check GTS headings lacking WIS Metadata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7617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/>
          <a:lstStyle/>
          <a:p>
            <a:r>
              <a:rPr lang="en-US" altLang="ja-JP" dirty="0"/>
              <a:t>Status of user </a:t>
            </a:r>
            <a:r>
              <a:rPr lang="en-US" altLang="ja-JP" dirty="0" smtClean="0"/>
              <a:t>registration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638175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011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Average </a:t>
            </a:r>
            <a:r>
              <a:rPr lang="en-US" altLang="ja-JP" dirty="0" smtClean="0"/>
              <a:t>Daily Download </a:t>
            </a:r>
            <a:r>
              <a:rPr lang="en-US" altLang="ja-JP" dirty="0"/>
              <a:t>Volume from GISC Cache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743825" cy="468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2362200" y="2847201"/>
            <a:ext cx="4267200" cy="307777"/>
            <a:chOff x="2362200" y="2847201"/>
            <a:chExt cx="4267200" cy="307777"/>
          </a:xfrm>
        </p:grpSpPr>
        <p:sp>
          <p:nvSpPr>
            <p:cNvPr id="5" name="下矢印 4"/>
            <p:cNvSpPr/>
            <p:nvPr/>
          </p:nvSpPr>
          <p:spPr>
            <a:xfrm>
              <a:off x="6477000" y="2895600"/>
              <a:ext cx="152400" cy="228600"/>
            </a:xfrm>
            <a:prstGeom prst="downArrow">
              <a:avLst/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362200" y="2847201"/>
              <a:ext cx="411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smtClean="0"/>
                <a:t>Started Himawari-8 satellite </a:t>
              </a:r>
              <a:r>
                <a:rPr lang="en-US" altLang="ja-JP" sz="1400" dirty="0" smtClean="0"/>
                <a:t>products</a:t>
              </a:r>
              <a:r>
                <a:rPr kumimoji="1" lang="en-US" altLang="ja-JP" sz="1400" dirty="0" smtClean="0"/>
                <a:t> on 7</a:t>
              </a:r>
              <a:r>
                <a:rPr kumimoji="1" lang="en-US" altLang="ja-JP" sz="1400" baseline="30000" dirty="0" smtClean="0"/>
                <a:t>th</a:t>
              </a:r>
              <a:r>
                <a:rPr kumimoji="1" lang="en-US" altLang="ja-JP" sz="1400" dirty="0" smtClean="0"/>
                <a:t> July 2015</a:t>
              </a:r>
              <a:endParaRPr kumimoji="1" lang="ja-JP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49793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ISC Tokyo PP them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E80B02BBC6F4586DBE30EDCB657A5" ma:contentTypeVersion="13" ma:contentTypeDescription="Create a new document." ma:contentTypeScope="" ma:versionID="e78154a7b4a8d5f2d29b1d37b087c6e1">
  <xsd:schema xmlns:xsd="http://www.w3.org/2001/XMLSchema" xmlns:xs="http://www.w3.org/2001/XMLSchema" xmlns:p="http://schemas.microsoft.com/office/2006/metadata/properties" xmlns:ns2="f026baef-f058-4dc3-b261-36cda4839fb4" xmlns:ns3="96d886eb-95f6-47f3-bdfb-70dab5061c60" targetNamespace="http://schemas.microsoft.com/office/2006/metadata/properties" ma:root="true" ma:fieldsID="6e931cfba8e3600c2e05a90aeb23a81e" ns2:_="" ns3:_="">
    <xsd:import namespace="f026baef-f058-4dc3-b261-36cda4839fb4"/>
    <xsd:import namespace="96d886eb-95f6-47f3-bdfb-70dab5061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6baef-f058-4dc3-b261-36cda4839f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86eb-95f6-47f3-bdfb-70dab506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A32BCE-A833-42A1-B287-8B7E547D243F}"/>
</file>

<file path=customXml/itemProps2.xml><?xml version="1.0" encoding="utf-8"?>
<ds:datastoreItem xmlns:ds="http://schemas.openxmlformats.org/officeDocument/2006/customXml" ds:itemID="{A6571E94-FAB5-490E-8C22-C24C0F016A9A}"/>
</file>

<file path=customXml/itemProps3.xml><?xml version="1.0" encoding="utf-8"?>
<ds:datastoreItem xmlns:ds="http://schemas.openxmlformats.org/officeDocument/2006/customXml" ds:itemID="{5822B76E-AA64-4ABF-995A-24FDD0B01BC1}"/>
</file>

<file path=docProps/app.xml><?xml version="1.0" encoding="utf-8"?>
<Properties xmlns="http://schemas.openxmlformats.org/officeDocument/2006/extended-properties" xmlns:vt="http://schemas.openxmlformats.org/officeDocument/2006/docPropsVTypes">
  <Template>GISC Tokyo PP theme_1</Template>
  <TotalTime>5972</TotalTime>
  <Words>877</Words>
  <Application>Microsoft Office PowerPoint</Application>
  <PresentationFormat>画面に合わせる (4:3)</PresentationFormat>
  <Paragraphs>233</Paragraphs>
  <Slides>15</Slides>
  <Notes>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GISC Tokyo PP theme_1</vt:lpstr>
      <vt:lpstr>Status of GISC Tokyo</vt:lpstr>
      <vt:lpstr>Capacity Building</vt:lpstr>
      <vt:lpstr>GISC Backup update (1)</vt:lpstr>
      <vt:lpstr>GISC Backup update (2)</vt:lpstr>
      <vt:lpstr>GISC Brasilia</vt:lpstr>
      <vt:lpstr>DCPC Bangkok, DCPC Space Weather</vt:lpstr>
      <vt:lpstr>Monitoring  (e.g.  cache &amp; metadata )</vt:lpstr>
      <vt:lpstr>Status of user registration</vt:lpstr>
      <vt:lpstr>Average Daily Download Volume from GISC Cache</vt:lpstr>
      <vt:lpstr>Daily Download Volume From GISC Tokyo</vt:lpstr>
      <vt:lpstr>Network Diagram of GISC Tokyo </vt:lpstr>
      <vt:lpstr>PowerPoint プレゼンテーション</vt:lpstr>
      <vt:lpstr>Himawari-8</vt:lpstr>
      <vt:lpstr>Himawari Data Distribution via HimawariCloud (Internet)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</dc:title>
  <dc:creator>大野 頼二</dc:creator>
  <cp:lastModifiedBy>気象庁</cp:lastModifiedBy>
  <cp:revision>246</cp:revision>
  <cp:lastPrinted>2015-03-18T09:41:41Z</cp:lastPrinted>
  <dcterms:modified xsi:type="dcterms:W3CDTF">2015-10-08T09:16:24Z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0x01010023CE80B02BBC6F4586DBE30EDCB657A5</vt:lpwstr>
  </property>
</Properties>
</file>