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2" r:id="rId2"/>
    <p:sldId id="257" r:id="rId3"/>
    <p:sldId id="258" r:id="rId4"/>
    <p:sldId id="259" r:id="rId5"/>
    <p:sldId id="260" r:id="rId6"/>
    <p:sldId id="265" r:id="rId7"/>
    <p:sldId id="266" r:id="rId8"/>
    <p:sldId id="268" r:id="rId9"/>
    <p:sldId id="271" r:id="rId10"/>
    <p:sldId id="270" r:id="rId11"/>
    <p:sldId id="269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9" autoAdjust="0"/>
    <p:restoredTop sz="87191" autoAdjust="0"/>
  </p:normalViewPr>
  <p:slideViewPr>
    <p:cSldViewPr>
      <p:cViewPr varScale="1">
        <p:scale>
          <a:sx n="108" d="100"/>
          <a:sy n="108" d="100"/>
        </p:scale>
        <p:origin x="-6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9D175-3145-48A3-A0D1-AABE27C89366}" type="datetimeFigureOut">
              <a:rPr kumimoji="1" lang="ja-JP" altLang="en-US" smtClean="0"/>
              <a:t>2015/10/7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FD8A4-1203-4F28-84F6-99AB714238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085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 maximum extent encompasses the Core</a:t>
            </a:r>
            <a:r>
              <a:rPr kumimoji="1" lang="en-US" altLang="ja-JP" baseline="0" dirty="0" smtClean="0"/>
              <a:t> Cache data type list.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FD8A4-1203-4F28-84F6-99AB71423862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690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E0146-7D71-41E3-B4BF-A1151BD195E2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464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F729-60FA-4262-8AE8-07056FB29364}" type="datetimeFigureOut">
              <a:rPr kumimoji="1" lang="ja-JP" altLang="en-US" smtClean="0"/>
              <a:t>2015/10/7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A0D0-D72C-4A74-B45E-5DA12B7DC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967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F729-60FA-4262-8AE8-07056FB29364}" type="datetimeFigureOut">
              <a:rPr kumimoji="1" lang="ja-JP" altLang="en-US" smtClean="0"/>
              <a:t>2015/10/7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A0D0-D72C-4A74-B45E-5DA12B7DC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304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F729-60FA-4262-8AE8-07056FB29364}" type="datetimeFigureOut">
              <a:rPr kumimoji="1" lang="ja-JP" altLang="en-US" smtClean="0"/>
              <a:t>2015/10/7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A0D0-D72C-4A74-B45E-5DA12B7DC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902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F729-60FA-4262-8AE8-07056FB29364}" type="datetimeFigureOut">
              <a:rPr kumimoji="1" lang="ja-JP" altLang="en-US" smtClean="0"/>
              <a:t>2015/10/7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A0D0-D72C-4A74-B45E-5DA12B7DC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64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F729-60FA-4262-8AE8-07056FB29364}" type="datetimeFigureOut">
              <a:rPr kumimoji="1" lang="ja-JP" altLang="en-US" smtClean="0"/>
              <a:t>2015/10/7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A0D0-D72C-4A74-B45E-5DA12B7DC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38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F729-60FA-4262-8AE8-07056FB29364}" type="datetimeFigureOut">
              <a:rPr kumimoji="1" lang="ja-JP" altLang="en-US" smtClean="0"/>
              <a:t>2015/10/7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A0D0-D72C-4A74-B45E-5DA12B7DC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141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F729-60FA-4262-8AE8-07056FB29364}" type="datetimeFigureOut">
              <a:rPr kumimoji="1" lang="ja-JP" altLang="en-US" smtClean="0"/>
              <a:t>2015/10/7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A0D0-D72C-4A74-B45E-5DA12B7DC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91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F729-60FA-4262-8AE8-07056FB29364}" type="datetimeFigureOut">
              <a:rPr kumimoji="1" lang="ja-JP" altLang="en-US" smtClean="0"/>
              <a:t>2015/10/7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A0D0-D72C-4A74-B45E-5DA12B7DC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352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F729-60FA-4262-8AE8-07056FB29364}" type="datetimeFigureOut">
              <a:rPr kumimoji="1" lang="ja-JP" altLang="en-US" smtClean="0"/>
              <a:t>2015/10/7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A0D0-D72C-4A74-B45E-5DA12B7DC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394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F729-60FA-4262-8AE8-07056FB29364}" type="datetimeFigureOut">
              <a:rPr kumimoji="1" lang="ja-JP" altLang="en-US" smtClean="0"/>
              <a:t>2015/10/7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A0D0-D72C-4A74-B45E-5DA12B7DC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355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F729-60FA-4262-8AE8-07056FB29364}" type="datetimeFigureOut">
              <a:rPr kumimoji="1" lang="ja-JP" altLang="en-US" smtClean="0"/>
              <a:t>2015/10/7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A0D0-D72C-4A74-B45E-5DA12B7DC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764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4F729-60FA-4262-8AE8-07056FB29364}" type="datetimeFigureOut">
              <a:rPr kumimoji="1" lang="ja-JP" altLang="en-US" smtClean="0"/>
              <a:t>2015/10/7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8A0D0-D72C-4A74-B45E-5DA12B7DC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342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504" y="1916832"/>
            <a:ext cx="8928992" cy="1470025"/>
          </a:xfrm>
        </p:spPr>
        <p:txBody>
          <a:bodyPr>
            <a:noAutofit/>
          </a:bodyPr>
          <a:lstStyle/>
          <a:p>
            <a:r>
              <a:rPr lang="en-US" altLang="ja-JP" sz="3200" dirty="0"/>
              <a:t>Explanation </a:t>
            </a:r>
            <a:r>
              <a:rPr lang="en-US" altLang="ja-JP" sz="3200" dirty="0" smtClean="0"/>
              <a:t>of </a:t>
            </a:r>
            <a:br>
              <a:rPr lang="en-US" altLang="ja-JP" sz="3200" dirty="0" smtClean="0"/>
            </a:br>
            <a:r>
              <a:rPr lang="en-US" altLang="ja-JP" sz="3200" dirty="0" smtClean="0"/>
              <a:t>TOR </a:t>
            </a:r>
            <a:r>
              <a:rPr lang="en-US" altLang="ja-JP" sz="3200" dirty="0"/>
              <a:t>and Working Practices on procedures for approving inclusion of data in GISC Core Cache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51520" y="5661248"/>
            <a:ext cx="8568952" cy="1080120"/>
          </a:xfrm>
        </p:spPr>
        <p:txBody>
          <a:bodyPr>
            <a:normAutofit/>
          </a:bodyPr>
          <a:lstStyle/>
          <a:p>
            <a:pPr algn="r"/>
            <a:r>
              <a:rPr kumimoji="1" lang="en-US" altLang="ja-JP" sz="2400" dirty="0" smtClean="0">
                <a:solidFill>
                  <a:schemeClr val="tx1"/>
                </a:solidFill>
              </a:rPr>
              <a:t>Yasutaka Hokase (JMA)</a:t>
            </a:r>
          </a:p>
          <a:p>
            <a:pPr algn="r"/>
            <a:r>
              <a:rPr lang="en-US" altLang="ja-JP" sz="2400" dirty="0" smtClean="0">
                <a:solidFill>
                  <a:schemeClr val="tx1"/>
                </a:solidFill>
              </a:rPr>
              <a:t>TT-GISC 2015, Brasilia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9512" y="4222829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The sub team members: Japan (lead), USA, Germany, France, </a:t>
            </a:r>
            <a:r>
              <a:rPr lang="en-US" altLang="ja-JP" dirty="0" smtClean="0"/>
              <a:t>UK, Russian</a:t>
            </a:r>
          </a:p>
          <a:p>
            <a:r>
              <a:rPr lang="en-US" altLang="ja-JP" dirty="0" smtClean="0"/>
              <a:t>Many thanks to all of you.</a:t>
            </a:r>
          </a:p>
        </p:txBody>
      </p:sp>
    </p:spTree>
    <p:extLst>
      <p:ext uri="{BB962C8B-B14F-4D97-AF65-F5344CB8AC3E}">
        <p14:creationId xmlns:p14="http://schemas.microsoft.com/office/powerpoint/2010/main" val="1090352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9512" y="416858"/>
            <a:ext cx="8856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/>
              <a:t>Determination </a:t>
            </a:r>
            <a:r>
              <a:rPr lang="en-US" altLang="ja-JP" sz="2000" dirty="0"/>
              <a:t>of whether the </a:t>
            </a:r>
            <a:r>
              <a:rPr lang="en-US" altLang="ja-JP" sz="2000" dirty="0" smtClean="0"/>
              <a:t>keyword “Global Exchange” </a:t>
            </a:r>
            <a:r>
              <a:rPr lang="en-US" altLang="ja-JP" sz="2000" dirty="0"/>
              <a:t>has been inappropriately utilized for a particular metadata record</a:t>
            </a:r>
            <a:endParaRPr lang="ja-JP" altLang="en-US" sz="2000" dirty="0"/>
          </a:p>
        </p:txBody>
      </p:sp>
      <p:sp>
        <p:nvSpPr>
          <p:cNvPr id="5" name="メモ 4"/>
          <p:cNvSpPr/>
          <p:nvPr/>
        </p:nvSpPr>
        <p:spPr>
          <a:xfrm>
            <a:off x="4608004" y="2588743"/>
            <a:ext cx="2124236" cy="2304256"/>
          </a:xfrm>
          <a:prstGeom prst="foldedCorner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4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Core Cache data type </a:t>
            </a:r>
            <a:r>
              <a:rPr kumimoji="1" lang="en-US" altLang="ja-JP" sz="14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list</a:t>
            </a:r>
          </a:p>
          <a:p>
            <a:endParaRPr kumimoji="1" lang="en-US" altLang="ja-JP" sz="1400" b="1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altLang="ja-JP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ja-JP" sz="1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AAAA</a:t>
            </a:r>
          </a:p>
          <a:p>
            <a:r>
              <a:rPr lang="en-US" altLang="ja-JP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ja-JP" sz="12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BBBB</a:t>
            </a:r>
          </a:p>
          <a:p>
            <a:r>
              <a:rPr lang="en-US" altLang="ja-JP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ja-JP" sz="1200" dirty="0" smtClean="0">
                <a:solidFill>
                  <a:srgbClr val="FFC000"/>
                </a:solidFill>
                <a:latin typeface="Calibri" panose="020F0502020204030204" pitchFamily="34" charset="0"/>
              </a:rPr>
              <a:t>CCCC</a:t>
            </a:r>
          </a:p>
          <a:p>
            <a:r>
              <a:rPr lang="en-US" altLang="ja-JP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ja-JP" sz="1200" dirty="0" smtClean="0">
                <a:solidFill>
                  <a:srgbClr val="92D050"/>
                </a:solidFill>
                <a:latin typeface="Calibri" panose="020F0502020204030204" pitchFamily="34" charset="0"/>
              </a:rPr>
              <a:t>EEEE</a:t>
            </a:r>
          </a:p>
          <a:p>
            <a:r>
              <a:rPr lang="en-US" altLang="ja-JP" sz="12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ja-JP" sz="1200" dirty="0">
                <a:solidFill>
                  <a:srgbClr val="7030A0"/>
                </a:solidFill>
                <a:latin typeface="Calibri" panose="020F0502020204030204" pitchFamily="34" charset="0"/>
              </a:rPr>
              <a:t>GGGG</a:t>
            </a:r>
          </a:p>
          <a:p>
            <a:r>
              <a:rPr lang="en-US" altLang="ja-JP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~~~~~~</a:t>
            </a:r>
          </a:p>
          <a:p>
            <a:r>
              <a:rPr lang="en-US" altLang="ja-JP" sz="1200" dirty="0">
                <a:solidFill>
                  <a:schemeClr val="tx1"/>
                </a:solidFill>
                <a:latin typeface="Calibri" panose="020F0502020204030204" pitchFamily="34" charset="0"/>
              </a:rPr>
              <a:t> ~~~~~~</a:t>
            </a:r>
          </a:p>
          <a:p>
            <a:endParaRPr kumimoji="1" lang="en-US" altLang="ja-JP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endParaRPr kumimoji="1" lang="ja-JP" altLang="en-US" dirty="0">
              <a:latin typeface="Calibri" panose="020F0502020204030204" pitchFamily="34" charset="0"/>
            </a:endParaRPr>
          </a:p>
        </p:txBody>
      </p:sp>
      <p:sp>
        <p:nvSpPr>
          <p:cNvPr id="7" name="メモ 6"/>
          <p:cNvSpPr/>
          <p:nvPr/>
        </p:nvSpPr>
        <p:spPr>
          <a:xfrm>
            <a:off x="975048" y="1724431"/>
            <a:ext cx="2804864" cy="201644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metadata</a:t>
            </a:r>
          </a:p>
          <a:p>
            <a:endParaRPr kumimoji="1" lang="en-US" altLang="ja-JP" sz="12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kumimoji="1" lang="en-US" altLang="ja-JP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Abbreviated heading: </a:t>
            </a:r>
            <a:r>
              <a:rPr kumimoji="1" lang="en-US" altLang="ja-JP" sz="12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BBBB</a:t>
            </a:r>
          </a:p>
          <a:p>
            <a:r>
              <a:rPr lang="en-US" altLang="ja-JP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………</a:t>
            </a:r>
          </a:p>
          <a:p>
            <a:r>
              <a:rPr lang="en-US" altLang="ja-JP" sz="12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DistributionScopeCode</a:t>
            </a:r>
            <a:r>
              <a:rPr lang="en-US" altLang="ja-JP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:</a:t>
            </a:r>
            <a:r>
              <a:rPr lang="en-US" altLang="ja-JP" sz="1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”</a:t>
            </a:r>
            <a:r>
              <a:rPr lang="en-US" altLang="ja-JP" sz="12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GlobalExchange</a:t>
            </a:r>
            <a:r>
              <a:rPr lang="en-US" altLang="ja-JP" sz="1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”</a:t>
            </a:r>
            <a:endParaRPr lang="en-US" altLang="ja-JP" sz="12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kumimoji="1" lang="en-US" altLang="ja-JP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…………….</a:t>
            </a:r>
          </a:p>
          <a:p>
            <a:r>
              <a:rPr lang="en-US" altLang="ja-JP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…………</a:t>
            </a:r>
            <a:endParaRPr lang="en-US" altLang="ja-JP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altLang="ja-JP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……….</a:t>
            </a:r>
            <a:endParaRPr lang="en-US" altLang="ja-JP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kumimoji="1" lang="ja-JP" altLang="en-US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0404" y="1201211"/>
            <a:ext cx="3833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Calibri" panose="020F0502020204030204" pitchFamily="34" charset="0"/>
              </a:rPr>
              <a:t>A metadata record submitted from a WIS Centre and including keyword “</a:t>
            </a:r>
            <a:r>
              <a:rPr kumimoji="1" lang="en-US" altLang="ja-JP" sz="1400" dirty="0" err="1" smtClean="0">
                <a:latin typeface="Calibri" panose="020F0502020204030204" pitchFamily="34" charset="0"/>
              </a:rPr>
              <a:t>GlobalExchdange</a:t>
            </a:r>
            <a:r>
              <a:rPr kumimoji="1" lang="en-US" altLang="ja-JP" sz="1400" dirty="0" smtClean="0">
                <a:latin typeface="Calibri" panose="020F0502020204030204" pitchFamily="34" charset="0"/>
              </a:rPr>
              <a:t>”</a:t>
            </a:r>
            <a:endParaRPr kumimoji="1" lang="ja-JP" altLang="en-US" sz="1400" dirty="0">
              <a:latin typeface="Calibri" panose="020F0502020204030204" pitchFamily="34" charset="0"/>
            </a:endParaRPr>
          </a:p>
        </p:txBody>
      </p:sp>
      <p:sp>
        <p:nvSpPr>
          <p:cNvPr id="9" name="雲形吹き出し 8"/>
          <p:cNvSpPr/>
          <p:nvPr/>
        </p:nvSpPr>
        <p:spPr>
          <a:xfrm>
            <a:off x="5724128" y="6093296"/>
            <a:ext cx="3312368" cy="648072"/>
          </a:xfrm>
          <a:prstGeom prst="cloudCallout">
            <a:avLst>
              <a:gd name="adj1" fmla="val -32245"/>
              <a:gd name="adj2" fmla="val -77212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This is just an idea.</a:t>
            </a:r>
          </a:p>
        </p:txBody>
      </p:sp>
      <p:sp>
        <p:nvSpPr>
          <p:cNvPr id="10" name="メモ 9"/>
          <p:cNvSpPr/>
          <p:nvPr/>
        </p:nvSpPr>
        <p:spPr>
          <a:xfrm>
            <a:off x="975048" y="4303562"/>
            <a:ext cx="2804864" cy="201644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metadata</a:t>
            </a:r>
          </a:p>
          <a:p>
            <a:endParaRPr kumimoji="1" lang="en-US" altLang="ja-JP" sz="12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kumimoji="1" lang="en-US" altLang="ja-JP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Abbreviated heading: </a:t>
            </a:r>
            <a:r>
              <a:rPr kumimoji="1" lang="en-US" altLang="ja-JP" sz="1200" b="1" dirty="0" smtClean="0">
                <a:solidFill>
                  <a:schemeClr val="accent5"/>
                </a:solidFill>
                <a:latin typeface="Calibri" panose="020F0502020204030204" pitchFamily="34" charset="0"/>
              </a:rPr>
              <a:t>DDDD</a:t>
            </a:r>
          </a:p>
          <a:p>
            <a:r>
              <a:rPr lang="en-US" altLang="ja-JP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…………</a:t>
            </a:r>
          </a:p>
          <a:p>
            <a:r>
              <a:rPr lang="en-US" altLang="ja-JP" sz="12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DistributionScopeCode</a:t>
            </a:r>
            <a:r>
              <a:rPr lang="en-US" altLang="ja-JP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:</a:t>
            </a:r>
            <a:r>
              <a:rPr lang="en-US" altLang="ja-JP" sz="1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”</a:t>
            </a:r>
            <a:r>
              <a:rPr lang="en-US" altLang="ja-JP" sz="12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GlobalExchange</a:t>
            </a:r>
            <a:r>
              <a:rPr lang="en-US" altLang="ja-JP" sz="1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”</a:t>
            </a:r>
            <a:endParaRPr lang="en-US" altLang="ja-JP" sz="12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kumimoji="1" lang="en-US" altLang="ja-JP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…………..</a:t>
            </a:r>
          </a:p>
          <a:p>
            <a:r>
              <a:rPr lang="en-US" altLang="ja-JP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………</a:t>
            </a:r>
          </a:p>
          <a:p>
            <a:r>
              <a:rPr kumimoji="1" lang="en-US" altLang="ja-JP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…………….</a:t>
            </a:r>
          </a:p>
          <a:p>
            <a:pPr algn="ctr"/>
            <a:endParaRPr kumimoji="1" lang="ja-JP" altLang="en-US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ドーナツ 11"/>
          <p:cNvSpPr/>
          <p:nvPr/>
        </p:nvSpPr>
        <p:spPr>
          <a:xfrm>
            <a:off x="539552" y="2697608"/>
            <a:ext cx="1152128" cy="1152128"/>
          </a:xfrm>
          <a:prstGeom prst="donut">
            <a:avLst>
              <a:gd name="adj" fmla="val 13692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十字形 12"/>
          <p:cNvSpPr/>
          <p:nvPr/>
        </p:nvSpPr>
        <p:spPr>
          <a:xfrm rot="2661034">
            <a:off x="503548" y="5439568"/>
            <a:ext cx="1224136" cy="1187063"/>
          </a:xfrm>
          <a:prstGeom prst="plus">
            <a:avLst>
              <a:gd name="adj" fmla="val 4237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729408" y="3164591"/>
            <a:ext cx="1474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appropriate</a:t>
            </a:r>
            <a:endParaRPr kumimoji="1" lang="ja-JP" altLang="en-US" sz="20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691680" y="5833044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inappropriate</a:t>
            </a:r>
            <a:endParaRPr kumimoji="1" lang="ja-JP" altLang="en-US" sz="20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>
            <a:off x="2877671" y="2300495"/>
            <a:ext cx="1813392" cy="1244327"/>
          </a:xfrm>
          <a:prstGeom prst="line">
            <a:avLst/>
          </a:prstGeom>
          <a:ln w="25400"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V="1">
            <a:off x="2877671" y="3849738"/>
            <a:ext cx="1550313" cy="1043261"/>
          </a:xfrm>
          <a:prstGeom prst="line">
            <a:avLst/>
          </a:prstGeom>
          <a:ln w="25400">
            <a:prstDash val="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線吹き出し 1 (枠付き) 28"/>
          <p:cNvSpPr/>
          <p:nvPr/>
        </p:nvSpPr>
        <p:spPr>
          <a:xfrm>
            <a:off x="3995936" y="2012463"/>
            <a:ext cx="2376264" cy="382920"/>
          </a:xfrm>
          <a:prstGeom prst="borderCallout1">
            <a:avLst>
              <a:gd name="adj1" fmla="val 99880"/>
              <a:gd name="adj2" fmla="val 12243"/>
              <a:gd name="adj3" fmla="val 251299"/>
              <a:gd name="adj4" fmla="val -615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BBBB is included in the list.</a:t>
            </a:r>
            <a:endParaRPr kumimoji="1" lang="ja-JP" altLang="en-US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0" name="線吹き出し 1 (枠付き) 29"/>
          <p:cNvSpPr/>
          <p:nvPr/>
        </p:nvSpPr>
        <p:spPr>
          <a:xfrm>
            <a:off x="3563888" y="4797895"/>
            <a:ext cx="2448272" cy="382920"/>
          </a:xfrm>
          <a:prstGeom prst="borderCallout1">
            <a:avLst>
              <a:gd name="adj1" fmla="val 381"/>
              <a:gd name="adj2" fmla="val 34583"/>
              <a:gd name="adj3" fmla="val -149124"/>
              <a:gd name="adj4" fmla="val 11574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DDDD is not included in the list.</a:t>
            </a:r>
            <a:endParaRPr kumimoji="1" lang="ja-JP" altLang="en-US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7504" y="44624"/>
            <a:ext cx="5112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Regarding the working practices plan 1.(d), 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150659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角丸四角形 63"/>
          <p:cNvSpPr/>
          <p:nvPr/>
        </p:nvSpPr>
        <p:spPr>
          <a:xfrm>
            <a:off x="91378" y="34969"/>
            <a:ext cx="2816580" cy="4751597"/>
          </a:xfrm>
          <a:prstGeom prst="roundRect">
            <a:avLst>
              <a:gd name="adj" fmla="val 6366"/>
            </a:avLst>
          </a:prstGeom>
          <a:noFill/>
          <a:ln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Calibri" panose="020F0502020204030204" pitchFamily="34" charset="0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5475120" y="116632"/>
            <a:ext cx="3561376" cy="6192688"/>
          </a:xfrm>
          <a:prstGeom prst="roundRect">
            <a:avLst>
              <a:gd name="adj" fmla="val 6366"/>
            </a:avLst>
          </a:prstGeom>
          <a:noFill/>
          <a:ln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Calibri" panose="020F0502020204030204" pitchFamily="34" charset="0"/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6287341" y="3918671"/>
            <a:ext cx="2173091" cy="21509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Calibri" panose="020F0502020204030204" pitchFamily="34" charset="0"/>
              </a:rPr>
              <a:t>24h Cache for DAR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467544" y="260648"/>
            <a:ext cx="1944216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Calibri" panose="020F0502020204030204" pitchFamily="34" charset="0"/>
            </a:endParaRPr>
          </a:p>
        </p:txBody>
      </p:sp>
      <p:sp>
        <p:nvSpPr>
          <p:cNvPr id="4" name="円/楕円 3"/>
          <p:cNvSpPr/>
          <p:nvPr/>
        </p:nvSpPr>
        <p:spPr>
          <a:xfrm>
            <a:off x="3491880" y="2420888"/>
            <a:ext cx="1512168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latin typeface="Calibri" panose="020F0502020204030204" pitchFamily="34" charset="0"/>
              </a:rPr>
              <a:t>Global</a:t>
            </a:r>
          </a:p>
          <a:p>
            <a:pPr algn="ctr"/>
            <a:r>
              <a:rPr lang="en-US" altLang="ja-JP" sz="1400" b="1" dirty="0" smtClean="0">
                <a:latin typeface="Calibri" panose="020F0502020204030204" pitchFamily="34" charset="0"/>
              </a:rPr>
              <a:t>(common holdings</a:t>
            </a:r>
            <a:r>
              <a:rPr lang="en-US" altLang="ja-JP" b="1" dirty="0" smtClean="0">
                <a:latin typeface="Calibri" panose="020F0502020204030204" pitchFamily="34" charset="0"/>
              </a:rPr>
              <a:t>)</a:t>
            </a:r>
            <a:endParaRPr kumimoji="1" lang="ja-JP" altLang="en-US" b="1" dirty="0">
              <a:latin typeface="Calibri" panose="020F0502020204030204" pitchFamily="34" charset="0"/>
            </a:endParaRPr>
          </a:p>
        </p:txBody>
      </p:sp>
      <p:sp>
        <p:nvSpPr>
          <p:cNvPr id="5" name="ドーナツ 4"/>
          <p:cNvSpPr/>
          <p:nvPr/>
        </p:nvSpPr>
        <p:spPr>
          <a:xfrm>
            <a:off x="2771800" y="1700808"/>
            <a:ext cx="2952328" cy="2880320"/>
          </a:xfrm>
          <a:prstGeom prst="donut">
            <a:avLst>
              <a:gd name="adj" fmla="val 1967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ドーナツ 5"/>
          <p:cNvSpPr/>
          <p:nvPr/>
        </p:nvSpPr>
        <p:spPr>
          <a:xfrm>
            <a:off x="2195736" y="1124744"/>
            <a:ext cx="4144652" cy="4032448"/>
          </a:xfrm>
          <a:prstGeom prst="donut">
            <a:avLst>
              <a:gd name="adj" fmla="val 1134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52892" y="4077072"/>
            <a:ext cx="1008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Calibri" panose="020F0502020204030204" pitchFamily="34" charset="0"/>
              </a:rPr>
              <a:t>Regional</a:t>
            </a:r>
            <a:endParaRPr kumimoji="1" lang="ja-JP" altLang="en-US" b="1" dirty="0">
              <a:latin typeface="Calibri" panose="020F0502020204030204" pitchFamily="34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96035" y="4653136"/>
            <a:ext cx="1933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Originating Centre</a:t>
            </a:r>
            <a:endParaRPr kumimoji="1" lang="ja-JP" altLang="en-US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39749" y="1576052"/>
            <a:ext cx="72327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</a:rPr>
              <a:t> GISC </a:t>
            </a:r>
            <a:endParaRPr kumimoji="1" lang="ja-JP" altLang="en-US" dirty="0">
              <a:latin typeface="Calibri" panose="020F0502020204030204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61617" y="44624"/>
            <a:ext cx="93006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</a:rPr>
              <a:t>AMDCN</a:t>
            </a:r>
            <a:endParaRPr kumimoji="1" lang="ja-JP" altLang="en-US" dirty="0">
              <a:latin typeface="Calibri" panose="020F0502020204030204" pitchFamily="34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34792" y="637999"/>
            <a:ext cx="330540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Calibri" panose="020F0502020204030204" pitchFamily="34" charset="0"/>
              </a:rPr>
              <a:t>G</a:t>
            </a:r>
            <a:endParaRPr kumimoji="1" lang="ja-JP" altLang="en-US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84802" y="539611"/>
            <a:ext cx="3097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Calibri" panose="020F0502020204030204" pitchFamily="34" charset="0"/>
              </a:rPr>
              <a:t>R</a:t>
            </a:r>
            <a:endParaRPr kumimoji="1" lang="ja-JP" altLang="en-US" dirty="0">
              <a:latin typeface="Calibri" panose="020F0502020204030204" pitchFamily="34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975130" y="395372"/>
            <a:ext cx="336952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Calibri" panose="020F0502020204030204" pitchFamily="34" charset="0"/>
              </a:rPr>
              <a:t>O</a:t>
            </a:r>
            <a:endParaRPr kumimoji="1" lang="ja-JP" altLang="en-US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cxnSp>
        <p:nvCxnSpPr>
          <p:cNvPr id="17" name="直線矢印コネクタ 16"/>
          <p:cNvCxnSpPr>
            <a:stCxn id="12" idx="3"/>
            <a:endCxn id="10" idx="0"/>
          </p:cNvCxnSpPr>
          <p:nvPr/>
        </p:nvCxnSpPr>
        <p:spPr>
          <a:xfrm>
            <a:off x="965332" y="822665"/>
            <a:ext cx="736055" cy="753387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>
            <a:stCxn id="10" idx="3"/>
          </p:cNvCxnSpPr>
          <p:nvPr/>
        </p:nvCxnSpPr>
        <p:spPr>
          <a:xfrm>
            <a:off x="2063024" y="1760718"/>
            <a:ext cx="1689868" cy="1524266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stCxn id="13" idx="2"/>
            <a:endCxn id="10" idx="0"/>
          </p:cNvCxnSpPr>
          <p:nvPr/>
        </p:nvCxnSpPr>
        <p:spPr>
          <a:xfrm>
            <a:off x="1439652" y="908943"/>
            <a:ext cx="261735" cy="667109"/>
          </a:xfrm>
          <a:prstGeom prst="straightConnector1">
            <a:avLst/>
          </a:prstGeom>
          <a:ln w="38100">
            <a:solidFill>
              <a:srgbClr val="CC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>
            <a:stCxn id="10" idx="3"/>
          </p:cNvCxnSpPr>
          <p:nvPr/>
        </p:nvCxnSpPr>
        <p:spPr>
          <a:xfrm>
            <a:off x="2063024" y="1760718"/>
            <a:ext cx="1356848" cy="660170"/>
          </a:xfrm>
          <a:prstGeom prst="straightConnector1">
            <a:avLst/>
          </a:prstGeom>
          <a:ln w="38100">
            <a:solidFill>
              <a:srgbClr val="CC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>
            <a:stCxn id="14" idx="2"/>
            <a:endCxn id="10" idx="0"/>
          </p:cNvCxnSpPr>
          <p:nvPr/>
        </p:nvCxnSpPr>
        <p:spPr>
          <a:xfrm flipH="1">
            <a:off x="1701387" y="764704"/>
            <a:ext cx="442219" cy="8113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>
            <a:stCxn id="10" idx="3"/>
          </p:cNvCxnSpPr>
          <p:nvPr/>
        </p:nvCxnSpPr>
        <p:spPr>
          <a:xfrm flipV="1">
            <a:off x="2063024" y="1576052"/>
            <a:ext cx="1233011" cy="1846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145624" y="2753963"/>
            <a:ext cx="1944216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Calibri" panose="020F0502020204030204" pitchFamily="34" charset="0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900599" y="4120256"/>
            <a:ext cx="72327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</a:rPr>
              <a:t> GISC </a:t>
            </a:r>
            <a:endParaRPr kumimoji="1" lang="ja-JP" altLang="en-US" dirty="0">
              <a:latin typeface="Calibri" panose="020F0502020204030204" pitchFamily="34" charset="0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39697" y="2537939"/>
            <a:ext cx="93006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</a:rPr>
              <a:t>AMDCN</a:t>
            </a:r>
            <a:endParaRPr kumimoji="1" lang="ja-JP" altLang="en-US" dirty="0">
              <a:latin typeface="Calibri" panose="020F0502020204030204" pitchFamily="34" charset="0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12872" y="3131314"/>
            <a:ext cx="330540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Calibri" panose="020F0502020204030204" pitchFamily="34" charset="0"/>
              </a:rPr>
              <a:t>G</a:t>
            </a:r>
            <a:endParaRPr kumimoji="1" lang="ja-JP" altLang="en-US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962882" y="3032926"/>
            <a:ext cx="3097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Calibri" panose="020F0502020204030204" pitchFamily="34" charset="0"/>
              </a:rPr>
              <a:t>R</a:t>
            </a:r>
            <a:endParaRPr kumimoji="1" lang="ja-JP" altLang="en-US" dirty="0">
              <a:latin typeface="Calibri" panose="020F0502020204030204" pitchFamily="34" charset="0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653210" y="2888687"/>
            <a:ext cx="336952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Calibri" panose="020F0502020204030204" pitchFamily="34" charset="0"/>
              </a:rPr>
              <a:t>O</a:t>
            </a:r>
            <a:endParaRPr kumimoji="1" lang="ja-JP" altLang="en-US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cxnSp>
        <p:nvCxnSpPr>
          <p:cNvPr id="47" name="直線矢印コネクタ 46"/>
          <p:cNvCxnSpPr>
            <a:stCxn id="44" idx="3"/>
            <a:endCxn id="42" idx="0"/>
          </p:cNvCxnSpPr>
          <p:nvPr/>
        </p:nvCxnSpPr>
        <p:spPr>
          <a:xfrm>
            <a:off x="643412" y="3315980"/>
            <a:ext cx="618825" cy="804276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>
            <a:stCxn id="42" idx="3"/>
          </p:cNvCxnSpPr>
          <p:nvPr/>
        </p:nvCxnSpPr>
        <p:spPr>
          <a:xfrm flipV="1">
            <a:off x="1623874" y="3428638"/>
            <a:ext cx="2156038" cy="876284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>
            <a:stCxn id="45" idx="2"/>
            <a:endCxn id="42" idx="0"/>
          </p:cNvCxnSpPr>
          <p:nvPr/>
        </p:nvCxnSpPr>
        <p:spPr>
          <a:xfrm>
            <a:off x="1117732" y="3402258"/>
            <a:ext cx="144505" cy="717998"/>
          </a:xfrm>
          <a:prstGeom prst="straightConnector1">
            <a:avLst/>
          </a:prstGeom>
          <a:ln w="38100">
            <a:solidFill>
              <a:srgbClr val="CC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>
            <a:stCxn id="42" idx="3"/>
          </p:cNvCxnSpPr>
          <p:nvPr/>
        </p:nvCxnSpPr>
        <p:spPr>
          <a:xfrm flipV="1">
            <a:off x="1623874" y="3870920"/>
            <a:ext cx="1795998" cy="434002"/>
          </a:xfrm>
          <a:prstGeom prst="straightConnector1">
            <a:avLst/>
          </a:prstGeom>
          <a:ln w="38100">
            <a:solidFill>
              <a:srgbClr val="CC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>
            <a:stCxn id="46" idx="2"/>
            <a:endCxn id="42" idx="0"/>
          </p:cNvCxnSpPr>
          <p:nvPr/>
        </p:nvCxnSpPr>
        <p:spPr>
          <a:xfrm flipH="1">
            <a:off x="1262237" y="3258019"/>
            <a:ext cx="559449" cy="8622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>
            <a:stCxn id="42" idx="3"/>
          </p:cNvCxnSpPr>
          <p:nvPr/>
        </p:nvCxnSpPr>
        <p:spPr>
          <a:xfrm>
            <a:off x="1623874" y="4304922"/>
            <a:ext cx="1672161" cy="28549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正方形/長方形 56"/>
          <p:cNvSpPr/>
          <p:nvPr/>
        </p:nvSpPr>
        <p:spPr>
          <a:xfrm>
            <a:off x="6228184" y="476895"/>
            <a:ext cx="2448272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Calibri" panose="020F0502020204030204" pitchFamily="34" charset="0"/>
              </a:rPr>
              <a:t>AMDCN (GTS)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Calibri" panose="020F0502020204030204" pitchFamily="34" charset="0"/>
              </a:rPr>
              <a:t>For NCs/DCPCs</a:t>
            </a:r>
            <a:endParaRPr kumimoji="1" lang="ja-JP" alt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522257" y="260871"/>
            <a:ext cx="111434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</a:rPr>
              <a:t>Para 3.5.8</a:t>
            </a:r>
            <a:endParaRPr kumimoji="1" lang="ja-JP" altLang="en-US" dirty="0">
              <a:latin typeface="Calibri" panose="020F0502020204030204" pitchFamily="34" charset="0"/>
            </a:endParaRPr>
          </a:p>
        </p:txBody>
      </p:sp>
      <p:cxnSp>
        <p:nvCxnSpPr>
          <p:cNvPr id="59" name="直線矢印コネクタ 58"/>
          <p:cNvCxnSpPr/>
          <p:nvPr/>
        </p:nvCxnSpPr>
        <p:spPr>
          <a:xfrm flipV="1">
            <a:off x="4707858" y="1199358"/>
            <a:ext cx="2492434" cy="1986653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 flipV="1">
            <a:off x="4644008" y="1242499"/>
            <a:ext cx="2016224" cy="950185"/>
          </a:xfrm>
          <a:prstGeom prst="straightConnector1">
            <a:avLst/>
          </a:prstGeom>
          <a:ln w="38100">
            <a:solidFill>
              <a:srgbClr val="CC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 flipV="1">
            <a:off x="4427984" y="1007332"/>
            <a:ext cx="2094273" cy="33365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円柱 72"/>
          <p:cNvSpPr/>
          <p:nvPr/>
        </p:nvSpPr>
        <p:spPr>
          <a:xfrm>
            <a:off x="6588224" y="4166054"/>
            <a:ext cx="1296144" cy="1543526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Calibri" panose="020F0502020204030204" pitchFamily="34" charset="0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 rot="20912603">
            <a:off x="3342523" y="1156530"/>
            <a:ext cx="1322478" cy="557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en-US" altLang="ja-JP" dirty="0" smtClean="0">
                <a:solidFill>
                  <a:schemeClr val="bg1"/>
                </a:solidFill>
                <a:latin typeface="Calibri" panose="020F0502020204030204" pitchFamily="34" charset="0"/>
              </a:rPr>
              <a:t>Warnings</a:t>
            </a:r>
          </a:p>
          <a:p>
            <a:pPr>
              <a:lnSpc>
                <a:spcPts val="1800"/>
              </a:lnSpc>
            </a:pPr>
            <a:r>
              <a:rPr lang="en-US" altLang="ja-JP" dirty="0" smtClean="0">
                <a:solidFill>
                  <a:schemeClr val="bg1"/>
                </a:solidFill>
                <a:latin typeface="Calibri" panose="020F0502020204030204" pitchFamily="34" charset="0"/>
              </a:rPr>
              <a:t>Time critical</a:t>
            </a:r>
            <a:endParaRPr kumimoji="1" lang="ja-JP" altLang="en-US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 rot="20794971">
            <a:off x="3522157" y="1906136"/>
            <a:ext cx="921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</a:rPr>
              <a:t>satellite</a:t>
            </a:r>
            <a:endParaRPr kumimoji="1" lang="ja-JP" altLang="en-US" dirty="0">
              <a:latin typeface="Calibri" panose="020F0502020204030204" pitchFamily="34" charset="0"/>
            </a:endParaRPr>
          </a:p>
        </p:txBody>
      </p:sp>
      <p:cxnSp>
        <p:nvCxnSpPr>
          <p:cNvPr id="85" name="直線矢印コネクタ 84"/>
          <p:cNvCxnSpPr>
            <a:endCxn id="107" idx="2"/>
          </p:cNvCxnSpPr>
          <p:nvPr/>
        </p:nvCxnSpPr>
        <p:spPr>
          <a:xfrm>
            <a:off x="5364088" y="4578570"/>
            <a:ext cx="1728192" cy="8848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テキスト ボックス 87"/>
          <p:cNvSpPr txBox="1"/>
          <p:nvPr/>
        </p:nvSpPr>
        <p:spPr>
          <a:xfrm rot="21035952">
            <a:off x="4834809" y="789822"/>
            <a:ext cx="1372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</a:rPr>
              <a:t>Para 1.7.1(1)</a:t>
            </a:r>
            <a:endParaRPr kumimoji="1" lang="ja-JP" altLang="en-US" dirty="0">
              <a:latin typeface="Calibri" panose="020F0502020204030204" pitchFamily="34" charset="0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6581414" y="3702648"/>
            <a:ext cx="111434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</a:rPr>
              <a:t>Para 3.5.5</a:t>
            </a:r>
            <a:endParaRPr kumimoji="1" lang="ja-JP" altLang="en-US" dirty="0">
              <a:latin typeface="Calibri" panose="020F0502020204030204" pitchFamily="34" charset="0"/>
            </a:endParaRPr>
          </a:p>
        </p:txBody>
      </p:sp>
      <p:cxnSp>
        <p:nvCxnSpPr>
          <p:cNvPr id="93" name="直線コネクタ 92"/>
          <p:cNvCxnSpPr/>
          <p:nvPr/>
        </p:nvCxnSpPr>
        <p:spPr>
          <a:xfrm flipV="1">
            <a:off x="3291508" y="1340992"/>
            <a:ext cx="1136476" cy="235060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正方形/長方形 98"/>
          <p:cNvSpPr/>
          <p:nvPr/>
        </p:nvSpPr>
        <p:spPr>
          <a:xfrm>
            <a:off x="7379719" y="2276872"/>
            <a:ext cx="1584769" cy="9124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Calibri" panose="020F0502020204030204" pitchFamily="34" charset="0"/>
              </a:rPr>
              <a:t>Request/Reply</a:t>
            </a:r>
            <a:endParaRPr lang="en-US" altLang="ja-JP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Calibri" panose="020F0502020204030204" pitchFamily="34" charset="0"/>
              </a:rPr>
              <a:t>DAR</a:t>
            </a: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7511477" y="2060848"/>
            <a:ext cx="123698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</a:rPr>
              <a:t>Para 3.5.6</a:t>
            </a:r>
            <a:endParaRPr kumimoji="1" lang="ja-JP" altLang="en-US" dirty="0">
              <a:latin typeface="Calibri" panose="020F0502020204030204" pitchFamily="34" charset="0"/>
            </a:endParaRPr>
          </a:p>
        </p:txBody>
      </p:sp>
      <p:cxnSp>
        <p:nvCxnSpPr>
          <p:cNvPr id="102" name="カギ線コネクタ 101"/>
          <p:cNvCxnSpPr>
            <a:stCxn id="99" idx="2"/>
            <a:endCxn id="73" idx="4"/>
          </p:cNvCxnSpPr>
          <p:nvPr/>
        </p:nvCxnSpPr>
        <p:spPr>
          <a:xfrm rot="5400000">
            <a:off x="7153978" y="3919690"/>
            <a:ext cx="1748517" cy="287736"/>
          </a:xfrm>
          <a:prstGeom prst="bentConnector2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円/楕円 102"/>
          <p:cNvSpPr/>
          <p:nvPr/>
        </p:nvSpPr>
        <p:spPr>
          <a:xfrm>
            <a:off x="7255257" y="4530166"/>
            <a:ext cx="512440" cy="5128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latin typeface="Calibri" panose="020F0502020204030204" pitchFamily="34" charset="0"/>
            </a:endParaRPr>
          </a:p>
        </p:txBody>
      </p:sp>
      <p:cxnSp>
        <p:nvCxnSpPr>
          <p:cNvPr id="79" name="直線矢印コネクタ 78"/>
          <p:cNvCxnSpPr/>
          <p:nvPr/>
        </p:nvCxnSpPr>
        <p:spPr>
          <a:xfrm>
            <a:off x="4743035" y="3428638"/>
            <a:ext cx="2636684" cy="1244998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ドーナツ 104"/>
          <p:cNvSpPr/>
          <p:nvPr/>
        </p:nvSpPr>
        <p:spPr>
          <a:xfrm>
            <a:off x="6735336" y="4726170"/>
            <a:ext cx="500960" cy="479354"/>
          </a:xfrm>
          <a:prstGeom prst="donut">
            <a:avLst>
              <a:gd name="adj" fmla="val 3171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82" name="直線矢印コネクタ 81"/>
          <p:cNvCxnSpPr/>
          <p:nvPr/>
        </p:nvCxnSpPr>
        <p:spPr>
          <a:xfrm>
            <a:off x="5004048" y="4005064"/>
            <a:ext cx="1872208" cy="904746"/>
          </a:xfrm>
          <a:prstGeom prst="straightConnector1">
            <a:avLst/>
          </a:prstGeom>
          <a:ln w="38100">
            <a:solidFill>
              <a:srgbClr val="CC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ドーナツ 106"/>
          <p:cNvSpPr/>
          <p:nvPr/>
        </p:nvSpPr>
        <p:spPr>
          <a:xfrm>
            <a:off x="7092280" y="5229200"/>
            <a:ext cx="449277" cy="468531"/>
          </a:xfrm>
          <a:prstGeom prst="donut">
            <a:avLst>
              <a:gd name="adj" fmla="val 11341"/>
            </a:avLst>
          </a:prstGeom>
          <a:solidFill>
            <a:srgbClr val="FF00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493912" y="1124744"/>
            <a:ext cx="9097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Calibri" panose="020F0502020204030204" pitchFamily="34" charset="0"/>
              </a:rPr>
              <a:t>Para 3.5.2</a:t>
            </a:r>
            <a:endParaRPr kumimoji="1" lang="ja-JP" altLang="en-US" sz="1400" dirty="0">
              <a:latin typeface="Calibri" panose="020F0502020204030204" pitchFamily="34" charset="0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205880" y="3717032"/>
            <a:ext cx="9097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Calibri" panose="020F0502020204030204" pitchFamily="34" charset="0"/>
              </a:rPr>
              <a:t>Para 3.5.2</a:t>
            </a:r>
            <a:endParaRPr kumimoji="1" lang="ja-JP" altLang="en-US" sz="1400" dirty="0">
              <a:latin typeface="Calibri" panose="020F0502020204030204" pitchFamily="34" charset="0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 rot="20220942">
            <a:off x="1499636" y="3891927"/>
            <a:ext cx="9097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Calibri" panose="020F0502020204030204" pitchFamily="34" charset="0"/>
              </a:rPr>
              <a:t>Para 3.5.3</a:t>
            </a:r>
            <a:endParaRPr kumimoji="1" lang="ja-JP" altLang="en-US" sz="1400" dirty="0">
              <a:latin typeface="Calibri" panose="020F0502020204030204" pitchFamily="34" charset="0"/>
            </a:endParaRP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7234050" y="4673636"/>
            <a:ext cx="594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Calibri" panose="020F0502020204030204" pitchFamily="34" charset="0"/>
              </a:rPr>
              <a:t>core</a:t>
            </a:r>
            <a:endParaRPr kumimoji="1" lang="ja-JP" altLang="en-US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495911" y="260648"/>
            <a:ext cx="1516249" cy="369332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</a:rPr>
              <a:t>Dissemination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542235" y="352733"/>
            <a:ext cx="1122423" cy="369332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Calibri" panose="020F0502020204030204" pitchFamily="34" charset="0"/>
              </a:rPr>
              <a:t>C</a:t>
            </a:r>
            <a:r>
              <a:rPr kumimoji="1" lang="en-US" altLang="ja-JP" dirty="0" smtClean="0">
                <a:latin typeface="Calibri" panose="020F0502020204030204" pitchFamily="34" charset="0"/>
              </a:rPr>
              <a:t>ollection</a:t>
            </a:r>
          </a:p>
        </p:txBody>
      </p:sp>
      <p:sp>
        <p:nvSpPr>
          <p:cNvPr id="3" name="テキスト ボックス 2"/>
          <p:cNvSpPr txBox="1"/>
          <p:nvPr/>
        </p:nvSpPr>
        <p:spPr>
          <a:xfrm rot="1545042">
            <a:off x="5228401" y="3616644"/>
            <a:ext cx="1191386" cy="276999"/>
          </a:xfrm>
          <a:prstGeom prst="rect">
            <a:avLst/>
          </a:prstGeom>
          <a:solidFill>
            <a:schemeClr val="bg1"/>
          </a:solidFill>
          <a:ln w="12700">
            <a:solidFill>
              <a:srgbClr val="00FF00"/>
            </a:solidFill>
          </a:ln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US" altLang="ja-JP" dirty="0" smtClean="0">
                <a:latin typeface="Calibri" panose="020F0502020204030204" pitchFamily="34" charset="0"/>
              </a:rPr>
              <a:t>mandatory</a:t>
            </a:r>
            <a:endParaRPr lang="en-US" altLang="ja-JP" dirty="0">
              <a:latin typeface="Calibri" panose="020F0502020204030204" pitchFamily="34" charset="0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 rot="1545042">
            <a:off x="5055843" y="4122457"/>
            <a:ext cx="1732769" cy="276999"/>
          </a:xfrm>
          <a:prstGeom prst="rect">
            <a:avLst/>
          </a:prstGeom>
          <a:solidFill>
            <a:schemeClr val="bg1"/>
          </a:solidFill>
          <a:ln w="12700">
            <a:solidFill>
              <a:srgbClr val="CC00FF"/>
            </a:solidFill>
          </a:ln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US" altLang="ja-JP" dirty="0" smtClean="0">
                <a:latin typeface="Calibri" panose="020F0502020204030204" pitchFamily="34" charset="0"/>
              </a:rPr>
              <a:t>user requirement</a:t>
            </a:r>
            <a:endParaRPr lang="en-US" altLang="ja-JP" dirty="0">
              <a:latin typeface="Calibri" panose="020F0502020204030204" pitchFamily="34" charset="0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 rot="1622597">
            <a:off x="5405291" y="4595629"/>
            <a:ext cx="1255271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US" altLang="ja-JP" dirty="0" smtClean="0">
                <a:latin typeface="Calibri" panose="020F0502020204030204" pitchFamily="34" charset="0"/>
              </a:rPr>
              <a:t>if necessary</a:t>
            </a:r>
            <a:endParaRPr lang="en-US" altLang="ja-JP" dirty="0">
              <a:latin typeface="Calibri" panose="020F0502020204030204" pitchFamily="34" charset="0"/>
            </a:endParaRPr>
          </a:p>
        </p:txBody>
      </p:sp>
      <p:sp>
        <p:nvSpPr>
          <p:cNvPr id="7" name="四角形吹き出し 6"/>
          <p:cNvSpPr/>
          <p:nvPr/>
        </p:nvSpPr>
        <p:spPr>
          <a:xfrm>
            <a:off x="1475656" y="5463464"/>
            <a:ext cx="4680521" cy="1268611"/>
          </a:xfrm>
          <a:prstGeom prst="wedgeRectCallout">
            <a:avLst>
              <a:gd name="adj1" fmla="val 42302"/>
              <a:gd name="adj2" fmla="val -8038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 smtClean="0">
                <a:solidFill>
                  <a:schemeClr val="tx1"/>
                </a:solidFill>
                <a:latin typeface="Calibri" panose="020F0502020204030204" pitchFamily="34" charset="0"/>
              </a:rPr>
              <a:t>24h Cache </a:t>
            </a:r>
            <a:endParaRPr lang="en-US" altLang="ja-JP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altLang="ja-JP" dirty="0" smtClean="0">
                <a:solidFill>
                  <a:schemeClr val="tx1"/>
                </a:solidFill>
                <a:latin typeface="Calibri" panose="020F0502020204030204" pitchFamily="34" charset="0"/>
              </a:rPr>
              <a:t>- common </a:t>
            </a:r>
            <a:r>
              <a:rPr lang="en-US" altLang="ja-JP" dirty="0">
                <a:solidFill>
                  <a:schemeClr val="tx1"/>
                </a:solidFill>
                <a:latin typeface="Calibri" panose="020F0502020204030204" pitchFamily="34" charset="0"/>
              </a:rPr>
              <a:t>holdings (Core Cache) : mandatory</a:t>
            </a:r>
          </a:p>
          <a:p>
            <a:r>
              <a:rPr lang="en-US" altLang="ja-JP" dirty="0" smtClean="0">
                <a:solidFill>
                  <a:schemeClr val="tx1"/>
                </a:solidFill>
                <a:latin typeface="Calibri" panose="020F0502020204030204" pitchFamily="34" charset="0"/>
              </a:rPr>
              <a:t>- Regional </a:t>
            </a:r>
            <a:r>
              <a:rPr lang="en-US" altLang="ja-JP" dirty="0">
                <a:solidFill>
                  <a:schemeClr val="tx1"/>
                </a:solidFill>
                <a:latin typeface="Calibri" panose="020F0502020204030204" pitchFamily="34" charset="0"/>
              </a:rPr>
              <a:t>exchange: user requirement</a:t>
            </a:r>
          </a:p>
          <a:p>
            <a:r>
              <a:rPr lang="en-US" altLang="ja-JP" dirty="0" smtClean="0">
                <a:solidFill>
                  <a:schemeClr val="tx1"/>
                </a:solidFill>
                <a:latin typeface="Calibri" panose="020F0502020204030204" pitchFamily="34" charset="0"/>
              </a:rPr>
              <a:t>- Originating Centre: </a:t>
            </a:r>
            <a:r>
              <a:rPr lang="en-US" altLang="ja-JP" dirty="0">
                <a:solidFill>
                  <a:schemeClr val="tx1"/>
                </a:solidFill>
                <a:latin typeface="Calibri" panose="020F0502020204030204" pitchFamily="34" charset="0"/>
              </a:rPr>
              <a:t>if </a:t>
            </a:r>
            <a:r>
              <a:rPr lang="en-US" altLang="ja-JP" dirty="0" smtClean="0">
                <a:solidFill>
                  <a:schemeClr val="tx1"/>
                </a:solidFill>
                <a:latin typeface="Calibri" panose="020F0502020204030204" pitchFamily="34" charset="0"/>
              </a:rPr>
              <a:t>necessary</a:t>
            </a:r>
            <a:endParaRPr lang="ja-JP" alt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076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"/>
          <p:cNvSpPr>
            <a:spLocks noGrp="1"/>
          </p:cNvSpPr>
          <p:nvPr/>
        </p:nvSpPr>
        <p:spPr>
          <a:xfrm>
            <a:off x="1669628" y="5299670"/>
            <a:ext cx="5854700" cy="100965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26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ＭＳ ゴシック"/>
                <a:cs typeface="Arial" panose="020B0604020202020204" pitchFamily="34" charset="0"/>
              </a:rPr>
              <a:t>Image of 24 hour cache of GISCs</a:t>
            </a:r>
            <a:endParaRPr lang="ja-JP" sz="1200" dirty="0">
              <a:effectLst/>
              <a:latin typeface="Arial" panose="020B0604020202020204" pitchFamily="34" charset="0"/>
              <a:ea typeface="ＭＳ 明朝"/>
              <a:cs typeface="Arial" panose="020B0604020202020204" pitchFamily="34" charset="0"/>
            </a:endParaRPr>
          </a:p>
        </p:txBody>
      </p:sp>
      <p:grpSp>
        <p:nvGrpSpPr>
          <p:cNvPr id="38" name="グループ化 37"/>
          <p:cNvGrpSpPr/>
          <p:nvPr/>
        </p:nvGrpSpPr>
        <p:grpSpPr>
          <a:xfrm>
            <a:off x="0" y="-1137325"/>
            <a:ext cx="9418638" cy="6548755"/>
            <a:chOff x="0" y="-1137325"/>
            <a:chExt cx="9418638" cy="6548755"/>
          </a:xfrm>
        </p:grpSpPr>
        <p:sp>
          <p:nvSpPr>
            <p:cNvPr id="4" name="円/楕円 3"/>
            <p:cNvSpPr>
              <a:spLocks noChangeArrowheads="1"/>
            </p:cNvSpPr>
            <p:nvPr/>
          </p:nvSpPr>
          <p:spPr bwMode="auto">
            <a:xfrm>
              <a:off x="2346325" y="1334730"/>
              <a:ext cx="3211195" cy="3211195"/>
            </a:xfrm>
            <a:prstGeom prst="ellipse">
              <a:avLst/>
            </a:prstGeom>
            <a:solidFill>
              <a:srgbClr val="8064A2">
                <a:alpha val="32156"/>
              </a:srgbClr>
            </a:solidFill>
            <a:ln w="25400">
              <a:solidFill>
                <a:srgbClr val="3F3151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5" name="円/楕円 4"/>
            <p:cNvSpPr>
              <a:spLocks noChangeArrowheads="1"/>
            </p:cNvSpPr>
            <p:nvPr/>
          </p:nvSpPr>
          <p:spPr bwMode="auto">
            <a:xfrm>
              <a:off x="2585720" y="657820"/>
              <a:ext cx="3600450" cy="3600450"/>
            </a:xfrm>
            <a:prstGeom prst="ellipse">
              <a:avLst/>
            </a:prstGeom>
            <a:solidFill>
              <a:srgbClr val="4F81BD">
                <a:alpha val="32156"/>
              </a:srgbClr>
            </a:solidFill>
            <a:ln w="25400">
              <a:solidFill>
                <a:srgbClr val="205867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6" name="円/楕円 5"/>
            <p:cNvSpPr>
              <a:spLocks noChangeArrowheads="1"/>
            </p:cNvSpPr>
            <p:nvPr/>
          </p:nvSpPr>
          <p:spPr bwMode="auto">
            <a:xfrm>
              <a:off x="3251200" y="1140420"/>
              <a:ext cx="3600450" cy="3600450"/>
            </a:xfrm>
            <a:prstGeom prst="ellipse">
              <a:avLst/>
            </a:prstGeom>
            <a:solidFill>
              <a:srgbClr val="F79646">
                <a:alpha val="32156"/>
              </a:srgbClr>
            </a:solidFill>
            <a:ln w="25400">
              <a:solidFill>
                <a:srgbClr val="974706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7" name="円/楕円 6"/>
            <p:cNvSpPr>
              <a:spLocks noChangeArrowheads="1"/>
            </p:cNvSpPr>
            <p:nvPr/>
          </p:nvSpPr>
          <p:spPr bwMode="auto">
            <a:xfrm>
              <a:off x="1349375" y="1021040"/>
              <a:ext cx="4272280" cy="4272280"/>
            </a:xfrm>
            <a:prstGeom prst="ellipse">
              <a:avLst/>
            </a:prstGeom>
            <a:solidFill>
              <a:srgbClr val="9BBB59">
                <a:alpha val="32156"/>
              </a:srgbClr>
            </a:solidFill>
            <a:ln w="25400">
              <a:solidFill>
                <a:srgbClr val="4E6128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8" name="円/楕円 7"/>
            <p:cNvSpPr>
              <a:spLocks noChangeArrowheads="1"/>
            </p:cNvSpPr>
            <p:nvPr/>
          </p:nvSpPr>
          <p:spPr bwMode="auto">
            <a:xfrm>
              <a:off x="3064510" y="1810980"/>
              <a:ext cx="3600450" cy="3600450"/>
            </a:xfrm>
            <a:prstGeom prst="ellipse">
              <a:avLst/>
            </a:prstGeom>
            <a:solidFill>
              <a:srgbClr val="9BBB59">
                <a:alpha val="32156"/>
              </a:srgbClr>
            </a:solidFill>
            <a:ln w="25400">
              <a:solidFill>
                <a:srgbClr val="4E6128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9" name="円/楕円 8"/>
            <p:cNvSpPr>
              <a:spLocks noChangeArrowheads="1"/>
            </p:cNvSpPr>
            <p:nvPr/>
          </p:nvSpPr>
          <p:spPr bwMode="auto">
            <a:xfrm>
              <a:off x="3251200" y="1311870"/>
              <a:ext cx="4032250" cy="4032250"/>
            </a:xfrm>
            <a:prstGeom prst="ellipse">
              <a:avLst/>
            </a:prstGeom>
            <a:solidFill>
              <a:srgbClr val="C0504D">
                <a:alpha val="18823"/>
              </a:srgbClr>
            </a:solidFill>
            <a:ln w="25400">
              <a:solidFill>
                <a:srgbClr val="622423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10" name="円/楕円 9"/>
            <p:cNvSpPr>
              <a:spLocks noChangeArrowheads="1"/>
            </p:cNvSpPr>
            <p:nvPr/>
          </p:nvSpPr>
          <p:spPr bwMode="auto">
            <a:xfrm>
              <a:off x="3020695" y="1948775"/>
              <a:ext cx="2597150" cy="2597150"/>
            </a:xfrm>
            <a:prstGeom prst="ellipse">
              <a:avLst/>
            </a:prstGeom>
            <a:solidFill>
              <a:srgbClr val="C0504D">
                <a:alpha val="32156"/>
              </a:srgbClr>
            </a:solidFill>
            <a:ln w="25400">
              <a:solidFill>
                <a:srgbClr val="622423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ja-JP" altLang="en-US"/>
            </a:p>
          </p:txBody>
        </p:sp>
        <p:grpSp>
          <p:nvGrpSpPr>
            <p:cNvPr id="11" name="グループ化 10"/>
            <p:cNvGrpSpPr>
              <a:grpSpLocks/>
            </p:cNvGrpSpPr>
            <p:nvPr/>
          </p:nvGrpSpPr>
          <p:grpSpPr bwMode="auto">
            <a:xfrm>
              <a:off x="3323590" y="2028785"/>
              <a:ext cx="2236470" cy="2225040"/>
              <a:chOff x="30056" y="28681"/>
              <a:chExt cx="22363" cy="22249"/>
            </a:xfrm>
          </p:grpSpPr>
          <p:grpSp>
            <p:nvGrpSpPr>
              <p:cNvPr id="12" name="グループ化 11"/>
              <p:cNvGrpSpPr>
                <a:grpSpLocks/>
              </p:cNvGrpSpPr>
              <p:nvPr/>
            </p:nvGrpSpPr>
            <p:grpSpPr bwMode="auto">
              <a:xfrm>
                <a:off x="30056" y="28780"/>
                <a:ext cx="22150" cy="22150"/>
                <a:chOff x="30056" y="28780"/>
                <a:chExt cx="22150" cy="22150"/>
              </a:xfrm>
            </p:grpSpPr>
            <p:sp>
              <p:nvSpPr>
                <p:cNvPr id="31" name="パイ 32"/>
                <p:cNvSpPr>
                  <a:spLocks/>
                </p:cNvSpPr>
                <p:nvPr/>
              </p:nvSpPr>
              <p:spPr bwMode="auto">
                <a:xfrm>
                  <a:off x="30056" y="28780"/>
                  <a:ext cx="22150" cy="22150"/>
                </a:xfrm>
                <a:custGeom>
                  <a:avLst/>
                  <a:gdLst>
                    <a:gd name="T0" fmla="*/ 1107503 w 2215006"/>
                    <a:gd name="T1" fmla="*/ 0 h 2215006"/>
                    <a:gd name="T2" fmla="*/ 1973384 w 2215006"/>
                    <a:gd name="T3" fmla="*/ 416987 h 2215006"/>
                    <a:gd name="T4" fmla="*/ 1107503 w 2215006"/>
                    <a:gd name="T5" fmla="*/ 1107503 h 2215006"/>
                    <a:gd name="T6" fmla="*/ 1107503 w 2215006"/>
                    <a:gd name="T7" fmla="*/ 0 h 221500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15006"/>
                    <a:gd name="T13" fmla="*/ 0 h 2215006"/>
                    <a:gd name="T14" fmla="*/ 2215006 w 2215006"/>
                    <a:gd name="T15" fmla="*/ 2215006 h 221500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15006" h="2215006">
                      <a:moveTo>
                        <a:pt x="1107503" y="0"/>
                      </a:moveTo>
                      <a:cubicBezTo>
                        <a:pt x="1444544" y="0"/>
                        <a:pt x="1763243" y="153478"/>
                        <a:pt x="1973384" y="416987"/>
                      </a:cubicBezTo>
                      <a:lnTo>
                        <a:pt x="1107503" y="1107503"/>
                      </a:lnTo>
                      <a:lnTo>
                        <a:pt x="1107503" y="0"/>
                      </a:lnTo>
                      <a:close/>
                    </a:path>
                  </a:pathLst>
                </a:custGeom>
                <a:solidFill>
                  <a:srgbClr val="C0504D"/>
                </a:solidFill>
                <a:ln w="25400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en-US" sz="1050" kern="100">
                      <a:effectLst/>
                      <a:latin typeface="Century"/>
                      <a:ea typeface="Times New Roman"/>
                      <a:cs typeface="Times New Roman"/>
                    </a:rPr>
                    <a:t> </a:t>
                  </a:r>
                  <a:endParaRPr lang="ja-JP" sz="1050" kern="100">
                    <a:effectLst/>
                    <a:latin typeface="Century"/>
                    <a:ea typeface="ＭＳ 明朝"/>
                    <a:cs typeface="Times New Roman"/>
                  </a:endParaRPr>
                </a:p>
              </p:txBody>
            </p:sp>
            <p:sp>
              <p:nvSpPr>
                <p:cNvPr id="32" name="パイ 4"/>
                <p:cNvSpPr>
                  <a:spLocks noChangeArrowheads="1"/>
                </p:cNvSpPr>
                <p:nvPr/>
              </p:nvSpPr>
              <p:spPr bwMode="auto">
                <a:xfrm>
                  <a:off x="41350" y="30890"/>
                  <a:ext cx="6065" cy="38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20320" tIns="20320" rIns="20320" bIns="20320" anchor="ctr" anchorCtr="0" upright="1">
                  <a:noAutofit/>
                </a:bodyPr>
                <a:lstStyle/>
                <a:p>
                  <a:pPr algn="ctr">
                    <a:lnSpc>
                      <a:spcPct val="90000"/>
                    </a:lnSpc>
                    <a:spcAft>
                      <a:spcPts val="670"/>
                    </a:spcAft>
                  </a:pPr>
                  <a:r>
                    <a:rPr lang="en-US" sz="1600" kern="1200">
                      <a:solidFill>
                        <a:srgbClr val="FFFFFF"/>
                      </a:solidFill>
                      <a:effectLst/>
                      <a:latin typeface="Calibri"/>
                      <a:ea typeface="ＭＳ 明朝"/>
                    </a:rPr>
                    <a:t>GISC A</a:t>
                  </a:r>
                  <a:endParaRPr lang="ja-JP" sz="1200">
                    <a:effectLst/>
                    <a:latin typeface="Times New Roman"/>
                    <a:ea typeface="ＭＳ 明朝"/>
                  </a:endParaRPr>
                </a:p>
              </p:txBody>
            </p:sp>
          </p:grpSp>
          <p:grpSp>
            <p:nvGrpSpPr>
              <p:cNvPr id="13" name="グループ化 12"/>
              <p:cNvGrpSpPr>
                <a:grpSpLocks/>
              </p:cNvGrpSpPr>
              <p:nvPr/>
            </p:nvGrpSpPr>
            <p:grpSpPr bwMode="auto">
              <a:xfrm>
                <a:off x="30115" y="28681"/>
                <a:ext cx="22150" cy="22150"/>
                <a:chOff x="30115" y="28681"/>
                <a:chExt cx="22150" cy="22150"/>
              </a:xfrm>
            </p:grpSpPr>
            <p:sp>
              <p:nvSpPr>
                <p:cNvPr id="29" name="パイ 30"/>
                <p:cNvSpPr>
                  <a:spLocks/>
                </p:cNvSpPr>
                <p:nvPr/>
              </p:nvSpPr>
              <p:spPr bwMode="auto">
                <a:xfrm>
                  <a:off x="30115" y="28681"/>
                  <a:ext cx="22150" cy="22150"/>
                </a:xfrm>
                <a:custGeom>
                  <a:avLst/>
                  <a:gdLst>
                    <a:gd name="T0" fmla="*/ 2187239 w 2215006"/>
                    <a:gd name="T1" fmla="*/ 1353945 h 2215006"/>
                    <a:gd name="T2" fmla="*/ 1588031 w 2215006"/>
                    <a:gd name="T3" fmla="*/ 2105328 h 2215006"/>
                    <a:gd name="T4" fmla="*/ 1107503 w 2215006"/>
                    <a:gd name="T5" fmla="*/ 1107503 h 2215006"/>
                    <a:gd name="T6" fmla="*/ 2187239 w 2215006"/>
                    <a:gd name="T7" fmla="*/ 1353945 h 221500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15006"/>
                    <a:gd name="T13" fmla="*/ 0 h 2215006"/>
                    <a:gd name="T14" fmla="*/ 2215006 w 2215006"/>
                    <a:gd name="T15" fmla="*/ 2215006 h 221500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15006" h="2215006">
                      <a:moveTo>
                        <a:pt x="2187239" y="1353945"/>
                      </a:moveTo>
                      <a:cubicBezTo>
                        <a:pt x="2112240" y="1682535"/>
                        <a:pt x="1891694" y="1959092"/>
                        <a:pt x="1588031" y="2105328"/>
                      </a:cubicBezTo>
                      <a:lnTo>
                        <a:pt x="1107503" y="1107503"/>
                      </a:lnTo>
                      <a:lnTo>
                        <a:pt x="2187239" y="1353945"/>
                      </a:lnTo>
                      <a:close/>
                    </a:path>
                  </a:pathLst>
                </a:custGeom>
                <a:solidFill>
                  <a:srgbClr val="8064A2"/>
                </a:solidFill>
                <a:ln w="25400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en-US" sz="1050" kern="100">
                      <a:effectLst/>
                      <a:latin typeface="Century"/>
                      <a:ea typeface="Times New Roman"/>
                      <a:cs typeface="Times New Roman"/>
                    </a:rPr>
                    <a:t> </a:t>
                  </a:r>
                  <a:endParaRPr lang="ja-JP" sz="1050" kern="100">
                    <a:effectLst/>
                    <a:latin typeface="Century"/>
                    <a:ea typeface="ＭＳ 明朝"/>
                    <a:cs typeface="Times New Roman"/>
                  </a:endParaRPr>
                </a:p>
              </p:txBody>
            </p:sp>
            <p:sp>
              <p:nvSpPr>
                <p:cNvPr id="30" name="パイ 4"/>
                <p:cNvSpPr>
                  <a:spLocks noChangeArrowheads="1"/>
                </p:cNvSpPr>
                <p:nvPr/>
              </p:nvSpPr>
              <p:spPr bwMode="auto">
                <a:xfrm>
                  <a:off x="44354" y="41865"/>
                  <a:ext cx="5802" cy="42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20320" tIns="20320" rIns="20320" bIns="20320" anchor="ctr" anchorCtr="0" upright="1">
                  <a:noAutofit/>
                </a:bodyPr>
                <a:lstStyle/>
                <a:p>
                  <a:pPr algn="ctr">
                    <a:lnSpc>
                      <a:spcPct val="90000"/>
                    </a:lnSpc>
                    <a:spcAft>
                      <a:spcPts val="670"/>
                    </a:spcAft>
                  </a:pPr>
                  <a:r>
                    <a:rPr lang="en-US" sz="1600" kern="1200">
                      <a:solidFill>
                        <a:srgbClr val="FFFFFF"/>
                      </a:solidFill>
                      <a:effectLst/>
                      <a:latin typeface="Calibri"/>
                      <a:ea typeface="ＭＳ 明朝"/>
                    </a:rPr>
                    <a:t>GISC C</a:t>
                  </a:r>
                  <a:endParaRPr lang="ja-JP" sz="1200">
                    <a:effectLst/>
                    <a:latin typeface="Times New Roman"/>
                    <a:ea typeface="ＭＳ 明朝"/>
                  </a:endParaRPr>
                </a:p>
              </p:txBody>
            </p:sp>
          </p:grpSp>
          <p:grpSp>
            <p:nvGrpSpPr>
              <p:cNvPr id="14" name="グループ化 13"/>
              <p:cNvGrpSpPr>
                <a:grpSpLocks/>
              </p:cNvGrpSpPr>
              <p:nvPr/>
            </p:nvGrpSpPr>
            <p:grpSpPr bwMode="auto">
              <a:xfrm>
                <a:off x="30162" y="28681"/>
                <a:ext cx="22150" cy="22150"/>
                <a:chOff x="30162" y="28681"/>
                <a:chExt cx="22150" cy="22150"/>
              </a:xfrm>
            </p:grpSpPr>
            <p:sp>
              <p:nvSpPr>
                <p:cNvPr id="27" name="パイ 28"/>
                <p:cNvSpPr>
                  <a:spLocks/>
                </p:cNvSpPr>
                <p:nvPr/>
              </p:nvSpPr>
              <p:spPr bwMode="auto">
                <a:xfrm>
                  <a:off x="30162" y="28681"/>
                  <a:ext cx="22150" cy="22150"/>
                </a:xfrm>
                <a:custGeom>
                  <a:avLst/>
                  <a:gdLst>
                    <a:gd name="T0" fmla="*/ 1973384 w 2215006"/>
                    <a:gd name="T1" fmla="*/ 416987 h 2215006"/>
                    <a:gd name="T2" fmla="*/ 2187239 w 2215006"/>
                    <a:gd name="T3" fmla="*/ 1353946 h 2215006"/>
                    <a:gd name="T4" fmla="*/ 1107503 w 2215006"/>
                    <a:gd name="T5" fmla="*/ 1107503 h 2215006"/>
                    <a:gd name="T6" fmla="*/ 1973384 w 2215006"/>
                    <a:gd name="T7" fmla="*/ 416987 h 221500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15006"/>
                    <a:gd name="T13" fmla="*/ 0 h 2215006"/>
                    <a:gd name="T14" fmla="*/ 2215006 w 2215006"/>
                    <a:gd name="T15" fmla="*/ 2215006 h 221500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15006" h="2215006">
                      <a:moveTo>
                        <a:pt x="1973384" y="416987"/>
                      </a:moveTo>
                      <a:cubicBezTo>
                        <a:pt x="2183525" y="680496"/>
                        <a:pt x="2262237" y="1025356"/>
                        <a:pt x="2187239" y="1353946"/>
                      </a:cubicBezTo>
                      <a:lnTo>
                        <a:pt x="1107503" y="1107503"/>
                      </a:lnTo>
                      <a:lnTo>
                        <a:pt x="1973384" y="416987"/>
                      </a:lnTo>
                      <a:close/>
                    </a:path>
                  </a:pathLst>
                </a:custGeom>
                <a:solidFill>
                  <a:srgbClr val="9BBB59"/>
                </a:solidFill>
                <a:ln w="25400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en-US" sz="1050" kern="100">
                      <a:effectLst/>
                      <a:latin typeface="Century"/>
                      <a:ea typeface="Times New Roman"/>
                      <a:cs typeface="Times New Roman"/>
                    </a:rPr>
                    <a:t> </a:t>
                  </a:r>
                  <a:endParaRPr lang="ja-JP" sz="1050" kern="100">
                    <a:effectLst/>
                    <a:latin typeface="Century"/>
                    <a:ea typeface="ＭＳ 明朝"/>
                    <a:cs typeface="Times New Roman"/>
                  </a:endParaRPr>
                </a:p>
              </p:txBody>
            </p:sp>
            <p:sp>
              <p:nvSpPr>
                <p:cNvPr id="28" name="パイ 4"/>
                <p:cNvSpPr>
                  <a:spLocks noChangeArrowheads="1"/>
                </p:cNvSpPr>
                <p:nvPr/>
              </p:nvSpPr>
              <p:spPr bwMode="auto">
                <a:xfrm>
                  <a:off x="45419" y="36591"/>
                  <a:ext cx="6435" cy="4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20320" tIns="20320" rIns="20320" bIns="20320" anchor="ctr" anchorCtr="0" upright="1">
                  <a:noAutofit/>
                </a:bodyPr>
                <a:lstStyle/>
                <a:p>
                  <a:pPr algn="ctr">
                    <a:lnSpc>
                      <a:spcPct val="90000"/>
                    </a:lnSpc>
                    <a:spcAft>
                      <a:spcPts val="670"/>
                    </a:spcAft>
                  </a:pPr>
                  <a:r>
                    <a:rPr lang="en-US" sz="1600" kern="1200">
                      <a:solidFill>
                        <a:srgbClr val="FFFFFF"/>
                      </a:solidFill>
                      <a:effectLst/>
                      <a:latin typeface="Calibri"/>
                      <a:ea typeface="ＭＳ 明朝"/>
                    </a:rPr>
                    <a:t>GISC B</a:t>
                  </a:r>
                  <a:endParaRPr lang="ja-JP" sz="1200">
                    <a:effectLst/>
                    <a:latin typeface="Times New Roman"/>
                    <a:ea typeface="ＭＳ 明朝"/>
                  </a:endParaRPr>
                </a:p>
              </p:txBody>
            </p:sp>
          </p:grpSp>
          <p:grpSp>
            <p:nvGrpSpPr>
              <p:cNvPr id="15" name="グループ化 14"/>
              <p:cNvGrpSpPr>
                <a:grpSpLocks/>
              </p:cNvGrpSpPr>
              <p:nvPr/>
            </p:nvGrpSpPr>
            <p:grpSpPr bwMode="auto">
              <a:xfrm>
                <a:off x="30186" y="28681"/>
                <a:ext cx="22150" cy="22150"/>
                <a:chOff x="30186" y="28681"/>
                <a:chExt cx="22150" cy="22150"/>
              </a:xfrm>
            </p:grpSpPr>
            <p:sp>
              <p:nvSpPr>
                <p:cNvPr id="25" name="パイ 26"/>
                <p:cNvSpPr>
                  <a:spLocks/>
                </p:cNvSpPr>
                <p:nvPr/>
              </p:nvSpPr>
              <p:spPr bwMode="auto">
                <a:xfrm>
                  <a:off x="30186" y="28681"/>
                  <a:ext cx="22150" cy="22150"/>
                </a:xfrm>
                <a:custGeom>
                  <a:avLst/>
                  <a:gdLst>
                    <a:gd name="T0" fmla="*/ 1588006 w 2215006"/>
                    <a:gd name="T1" fmla="*/ 2105340 h 2215006"/>
                    <a:gd name="T2" fmla="*/ 626975 w 2215006"/>
                    <a:gd name="T3" fmla="*/ 2105328 h 2215006"/>
                    <a:gd name="T4" fmla="*/ 1107503 w 2215006"/>
                    <a:gd name="T5" fmla="*/ 1107503 h 2215006"/>
                    <a:gd name="T6" fmla="*/ 1588006 w 2215006"/>
                    <a:gd name="T7" fmla="*/ 2105340 h 221500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15006"/>
                    <a:gd name="T13" fmla="*/ 0 h 2215006"/>
                    <a:gd name="T14" fmla="*/ 2215006 w 2215006"/>
                    <a:gd name="T15" fmla="*/ 2215006 h 221500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15006" h="2215006">
                      <a:moveTo>
                        <a:pt x="1588006" y="2105340"/>
                      </a:moveTo>
                      <a:cubicBezTo>
                        <a:pt x="1284348" y="2251565"/>
                        <a:pt x="930629" y="2251561"/>
                        <a:pt x="626975" y="2105328"/>
                      </a:cubicBezTo>
                      <a:lnTo>
                        <a:pt x="1107503" y="1107503"/>
                      </a:lnTo>
                      <a:lnTo>
                        <a:pt x="1588006" y="2105340"/>
                      </a:lnTo>
                      <a:close/>
                    </a:path>
                  </a:pathLst>
                </a:custGeom>
                <a:solidFill>
                  <a:srgbClr val="4BACC6"/>
                </a:solidFill>
                <a:ln w="25400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en-US" sz="1050" kern="100">
                      <a:effectLst/>
                      <a:latin typeface="Century"/>
                      <a:ea typeface="Times New Roman"/>
                      <a:cs typeface="Times New Roman"/>
                    </a:rPr>
                    <a:t> </a:t>
                  </a:r>
                  <a:endParaRPr lang="ja-JP" sz="1050" kern="100">
                    <a:effectLst/>
                    <a:latin typeface="Century"/>
                    <a:ea typeface="ＭＳ 明朝"/>
                    <a:cs typeface="Times New Roman"/>
                  </a:endParaRPr>
                </a:p>
              </p:txBody>
            </p:sp>
            <p:sp>
              <p:nvSpPr>
                <p:cNvPr id="26" name="パイ 4"/>
                <p:cNvSpPr>
                  <a:spLocks noChangeArrowheads="1"/>
                </p:cNvSpPr>
                <p:nvPr/>
              </p:nvSpPr>
              <p:spPr bwMode="auto">
                <a:xfrm>
                  <a:off x="38295" y="46084"/>
                  <a:ext cx="5933" cy="42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20320" tIns="20320" rIns="20320" bIns="20320" anchor="ctr" anchorCtr="0" upright="1">
                  <a:noAutofit/>
                </a:bodyPr>
                <a:lstStyle/>
                <a:p>
                  <a:pPr algn="ctr">
                    <a:lnSpc>
                      <a:spcPct val="90000"/>
                    </a:lnSpc>
                    <a:spcAft>
                      <a:spcPts val="670"/>
                    </a:spcAft>
                  </a:pPr>
                  <a:r>
                    <a:rPr lang="en-US" sz="1600" kern="1200">
                      <a:solidFill>
                        <a:srgbClr val="FFFFFF"/>
                      </a:solidFill>
                      <a:effectLst/>
                      <a:latin typeface="Calibri"/>
                      <a:ea typeface="ＭＳ 明朝"/>
                    </a:rPr>
                    <a:t>GISC D</a:t>
                  </a:r>
                  <a:endParaRPr lang="ja-JP" sz="1200">
                    <a:effectLst/>
                    <a:latin typeface="Times New Roman"/>
                    <a:ea typeface="ＭＳ 明朝"/>
                  </a:endParaRPr>
                </a:p>
              </p:txBody>
            </p:sp>
          </p:grpSp>
          <p:grpSp>
            <p:nvGrpSpPr>
              <p:cNvPr id="16" name="グループ化 15"/>
              <p:cNvGrpSpPr>
                <a:grpSpLocks/>
              </p:cNvGrpSpPr>
              <p:nvPr/>
            </p:nvGrpSpPr>
            <p:grpSpPr bwMode="auto">
              <a:xfrm>
                <a:off x="30186" y="28681"/>
                <a:ext cx="22150" cy="22150"/>
                <a:chOff x="30186" y="28681"/>
                <a:chExt cx="22150" cy="22150"/>
              </a:xfrm>
            </p:grpSpPr>
            <p:sp>
              <p:nvSpPr>
                <p:cNvPr id="23" name="パイ 24"/>
                <p:cNvSpPr>
                  <a:spLocks/>
                </p:cNvSpPr>
                <p:nvPr/>
              </p:nvSpPr>
              <p:spPr bwMode="auto">
                <a:xfrm>
                  <a:off x="30186" y="28681"/>
                  <a:ext cx="22150" cy="22150"/>
                </a:xfrm>
                <a:custGeom>
                  <a:avLst/>
                  <a:gdLst>
                    <a:gd name="T0" fmla="*/ 626975 w 2215006"/>
                    <a:gd name="T1" fmla="*/ 2105329 h 2215006"/>
                    <a:gd name="T2" fmla="*/ 27767 w 2215006"/>
                    <a:gd name="T3" fmla="*/ 1353945 h 2215006"/>
                    <a:gd name="T4" fmla="*/ 1107503 w 2215006"/>
                    <a:gd name="T5" fmla="*/ 1107503 h 2215006"/>
                    <a:gd name="T6" fmla="*/ 626975 w 2215006"/>
                    <a:gd name="T7" fmla="*/ 2105329 h 221500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15006"/>
                    <a:gd name="T13" fmla="*/ 0 h 2215006"/>
                    <a:gd name="T14" fmla="*/ 2215006 w 2215006"/>
                    <a:gd name="T15" fmla="*/ 2215006 h 221500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15006" h="2215006">
                      <a:moveTo>
                        <a:pt x="626975" y="2105329"/>
                      </a:moveTo>
                      <a:cubicBezTo>
                        <a:pt x="323312" y="1959092"/>
                        <a:pt x="102765" y="1682536"/>
                        <a:pt x="27767" y="1353945"/>
                      </a:cubicBezTo>
                      <a:lnTo>
                        <a:pt x="1107503" y="1107503"/>
                      </a:lnTo>
                      <a:lnTo>
                        <a:pt x="626975" y="2105329"/>
                      </a:lnTo>
                      <a:close/>
                    </a:path>
                  </a:pathLst>
                </a:custGeom>
                <a:solidFill>
                  <a:srgbClr val="F79646"/>
                </a:solidFill>
                <a:ln w="25400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en-US" sz="1050" kern="100">
                      <a:effectLst/>
                      <a:latin typeface="Century"/>
                      <a:ea typeface="Times New Roman"/>
                      <a:cs typeface="Times New Roman"/>
                    </a:rPr>
                    <a:t> </a:t>
                  </a:r>
                  <a:endParaRPr lang="ja-JP" sz="1050" kern="100">
                    <a:effectLst/>
                    <a:latin typeface="Century"/>
                    <a:ea typeface="ＭＳ 明朝"/>
                    <a:cs typeface="Times New Roman"/>
                  </a:endParaRPr>
                </a:p>
              </p:txBody>
            </p:sp>
            <p:sp>
              <p:nvSpPr>
                <p:cNvPr id="24" name="パイ 4"/>
                <p:cNvSpPr>
                  <a:spLocks noChangeArrowheads="1"/>
                </p:cNvSpPr>
                <p:nvPr/>
              </p:nvSpPr>
              <p:spPr bwMode="auto">
                <a:xfrm>
                  <a:off x="32296" y="41865"/>
                  <a:ext cx="5801" cy="42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20320" tIns="20320" rIns="20320" bIns="20320" anchor="ctr" anchorCtr="0" upright="1">
                  <a:noAutofit/>
                </a:bodyPr>
                <a:lstStyle/>
                <a:p>
                  <a:pPr algn="ctr">
                    <a:lnSpc>
                      <a:spcPct val="90000"/>
                    </a:lnSpc>
                    <a:spcAft>
                      <a:spcPts val="670"/>
                    </a:spcAft>
                  </a:pPr>
                  <a:r>
                    <a:rPr lang="en-US" sz="1600" kern="1200">
                      <a:solidFill>
                        <a:srgbClr val="FFFFFF"/>
                      </a:solidFill>
                      <a:effectLst/>
                      <a:latin typeface="Calibri"/>
                      <a:ea typeface="ＭＳ 明朝"/>
                    </a:rPr>
                    <a:t>GISC E</a:t>
                  </a:r>
                  <a:endParaRPr lang="ja-JP" sz="1200">
                    <a:effectLst/>
                    <a:latin typeface="Times New Roman"/>
                    <a:ea typeface="ＭＳ 明朝"/>
                  </a:endParaRPr>
                </a:p>
              </p:txBody>
            </p:sp>
          </p:grpSp>
          <p:grpSp>
            <p:nvGrpSpPr>
              <p:cNvPr id="17" name="グループ化 16"/>
              <p:cNvGrpSpPr>
                <a:grpSpLocks/>
              </p:cNvGrpSpPr>
              <p:nvPr/>
            </p:nvGrpSpPr>
            <p:grpSpPr bwMode="auto">
              <a:xfrm>
                <a:off x="30222" y="28728"/>
                <a:ext cx="22150" cy="22150"/>
                <a:chOff x="30222" y="28728"/>
                <a:chExt cx="22150" cy="22150"/>
              </a:xfrm>
            </p:grpSpPr>
            <p:sp>
              <p:nvSpPr>
                <p:cNvPr id="21" name="パイ 22"/>
                <p:cNvSpPr>
                  <a:spLocks/>
                </p:cNvSpPr>
                <p:nvPr/>
              </p:nvSpPr>
              <p:spPr bwMode="auto">
                <a:xfrm>
                  <a:off x="30222" y="28728"/>
                  <a:ext cx="22150" cy="22150"/>
                </a:xfrm>
                <a:custGeom>
                  <a:avLst/>
                  <a:gdLst>
                    <a:gd name="T0" fmla="*/ 27767 w 2215006"/>
                    <a:gd name="T1" fmla="*/ 1353945 h 2215006"/>
                    <a:gd name="T2" fmla="*/ 241622 w 2215006"/>
                    <a:gd name="T3" fmla="*/ 416987 h 2215006"/>
                    <a:gd name="T4" fmla="*/ 1107503 w 2215006"/>
                    <a:gd name="T5" fmla="*/ 1107503 h 2215006"/>
                    <a:gd name="T6" fmla="*/ 27767 w 2215006"/>
                    <a:gd name="T7" fmla="*/ 1353945 h 221500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15006"/>
                    <a:gd name="T13" fmla="*/ 0 h 2215006"/>
                    <a:gd name="T14" fmla="*/ 2215006 w 2215006"/>
                    <a:gd name="T15" fmla="*/ 2215006 h 221500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15006" h="2215006">
                      <a:moveTo>
                        <a:pt x="27767" y="1353945"/>
                      </a:moveTo>
                      <a:cubicBezTo>
                        <a:pt x="-47231" y="1025355"/>
                        <a:pt x="31481" y="680495"/>
                        <a:pt x="241622" y="416987"/>
                      </a:cubicBezTo>
                      <a:lnTo>
                        <a:pt x="1107503" y="1107503"/>
                      </a:lnTo>
                      <a:lnTo>
                        <a:pt x="27767" y="1353945"/>
                      </a:lnTo>
                      <a:close/>
                    </a:path>
                  </a:pathLst>
                </a:custGeom>
                <a:solidFill>
                  <a:srgbClr val="C0504D"/>
                </a:solidFill>
                <a:ln w="25400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en-US" sz="1050" kern="100">
                      <a:effectLst/>
                      <a:latin typeface="Century"/>
                      <a:ea typeface="Times New Roman"/>
                      <a:cs typeface="Times New Roman"/>
                    </a:rPr>
                    <a:t> </a:t>
                  </a:r>
                  <a:endParaRPr lang="ja-JP" sz="1050" kern="100">
                    <a:effectLst/>
                    <a:latin typeface="Century"/>
                    <a:ea typeface="ＭＳ 明朝"/>
                    <a:cs typeface="Times New Roman"/>
                  </a:endParaRPr>
                </a:p>
              </p:txBody>
            </p:sp>
            <p:sp>
              <p:nvSpPr>
                <p:cNvPr id="22" name="パイ 4"/>
                <p:cNvSpPr>
                  <a:spLocks noChangeArrowheads="1"/>
                </p:cNvSpPr>
                <p:nvPr/>
              </p:nvSpPr>
              <p:spPr bwMode="auto">
                <a:xfrm>
                  <a:off x="30871" y="36591"/>
                  <a:ext cx="6434" cy="4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20320" tIns="20320" rIns="20320" bIns="20320" anchor="ctr" anchorCtr="0" upright="1">
                  <a:noAutofit/>
                </a:bodyPr>
                <a:lstStyle/>
                <a:p>
                  <a:pPr algn="ctr">
                    <a:lnSpc>
                      <a:spcPct val="90000"/>
                    </a:lnSpc>
                    <a:spcAft>
                      <a:spcPts val="670"/>
                    </a:spcAft>
                  </a:pPr>
                  <a:r>
                    <a:rPr lang="en-US" sz="1600" kern="1200">
                      <a:solidFill>
                        <a:srgbClr val="FFFFFF"/>
                      </a:solidFill>
                      <a:effectLst/>
                      <a:latin typeface="Calibri"/>
                      <a:ea typeface="ＭＳ 明朝"/>
                    </a:rPr>
                    <a:t>GISC F</a:t>
                  </a:r>
                  <a:endParaRPr lang="ja-JP" sz="1200">
                    <a:effectLst/>
                    <a:latin typeface="Times New Roman"/>
                    <a:ea typeface="ＭＳ 明朝"/>
                  </a:endParaRPr>
                </a:p>
              </p:txBody>
            </p:sp>
          </p:grpSp>
          <p:grpSp>
            <p:nvGrpSpPr>
              <p:cNvPr id="18" name="グループ化 17"/>
              <p:cNvGrpSpPr>
                <a:grpSpLocks/>
              </p:cNvGrpSpPr>
              <p:nvPr/>
            </p:nvGrpSpPr>
            <p:grpSpPr bwMode="auto">
              <a:xfrm>
                <a:off x="30269" y="28720"/>
                <a:ext cx="22150" cy="22151"/>
                <a:chOff x="30269" y="28720"/>
                <a:chExt cx="22150" cy="22150"/>
              </a:xfrm>
            </p:grpSpPr>
            <p:sp>
              <p:nvSpPr>
                <p:cNvPr id="19" name="パイ 20"/>
                <p:cNvSpPr>
                  <a:spLocks/>
                </p:cNvSpPr>
                <p:nvPr/>
              </p:nvSpPr>
              <p:spPr bwMode="auto">
                <a:xfrm>
                  <a:off x="30269" y="28720"/>
                  <a:ext cx="22150" cy="22151"/>
                </a:xfrm>
                <a:custGeom>
                  <a:avLst/>
                  <a:gdLst>
                    <a:gd name="T0" fmla="*/ 241622 w 2215006"/>
                    <a:gd name="T1" fmla="*/ 416987 h 2215006"/>
                    <a:gd name="T2" fmla="*/ 1107503 w 2215006"/>
                    <a:gd name="T3" fmla="*/ 0 h 2215006"/>
                    <a:gd name="T4" fmla="*/ 1107503 w 2215006"/>
                    <a:gd name="T5" fmla="*/ 1107503 h 2215006"/>
                    <a:gd name="T6" fmla="*/ 241622 w 2215006"/>
                    <a:gd name="T7" fmla="*/ 416987 h 221500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15006"/>
                    <a:gd name="T13" fmla="*/ 0 h 2215006"/>
                    <a:gd name="T14" fmla="*/ 2215006 w 2215006"/>
                    <a:gd name="T15" fmla="*/ 2215006 h 221500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15006" h="2215006">
                      <a:moveTo>
                        <a:pt x="241622" y="416987"/>
                      </a:moveTo>
                      <a:cubicBezTo>
                        <a:pt x="451763" y="153478"/>
                        <a:pt x="770462" y="0"/>
                        <a:pt x="1107503" y="0"/>
                      </a:cubicBezTo>
                      <a:lnTo>
                        <a:pt x="1107503" y="1107503"/>
                      </a:lnTo>
                      <a:lnTo>
                        <a:pt x="241622" y="416987"/>
                      </a:lnTo>
                      <a:close/>
                    </a:path>
                  </a:pathLst>
                </a:custGeom>
                <a:solidFill>
                  <a:srgbClr val="9BBB59"/>
                </a:solidFill>
                <a:ln w="25400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en-US" sz="1050" kern="100">
                      <a:effectLst/>
                      <a:latin typeface="Century"/>
                      <a:ea typeface="Times New Roman"/>
                      <a:cs typeface="Times New Roman"/>
                    </a:rPr>
                    <a:t> </a:t>
                  </a:r>
                  <a:endParaRPr lang="ja-JP" sz="1050" kern="100">
                    <a:effectLst/>
                    <a:latin typeface="Century"/>
                    <a:ea typeface="ＭＳ 明朝"/>
                    <a:cs typeface="Times New Roman"/>
                  </a:endParaRPr>
                </a:p>
              </p:txBody>
            </p:sp>
            <p:sp>
              <p:nvSpPr>
                <p:cNvPr id="20" name="パイ 4"/>
                <p:cNvSpPr>
                  <a:spLocks noChangeArrowheads="1"/>
                </p:cNvSpPr>
                <p:nvPr/>
              </p:nvSpPr>
              <p:spPr bwMode="auto">
                <a:xfrm>
                  <a:off x="35068" y="30830"/>
                  <a:ext cx="6065" cy="38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20320" tIns="20320" rIns="20320" bIns="20320" anchor="ctr" anchorCtr="0" upright="1">
                  <a:noAutofit/>
                </a:bodyPr>
                <a:lstStyle/>
                <a:p>
                  <a:pPr algn="ctr">
                    <a:lnSpc>
                      <a:spcPct val="90000"/>
                    </a:lnSpc>
                    <a:spcAft>
                      <a:spcPts val="670"/>
                    </a:spcAft>
                  </a:pPr>
                  <a:r>
                    <a:rPr lang="en-US" sz="1600" kern="1200">
                      <a:solidFill>
                        <a:srgbClr val="FFFFFF"/>
                      </a:solidFill>
                      <a:effectLst/>
                      <a:latin typeface="Calibri"/>
                      <a:ea typeface="ＭＳ 明朝"/>
                    </a:rPr>
                    <a:t>GISC G</a:t>
                  </a:r>
                  <a:endParaRPr lang="ja-JP" sz="1200">
                    <a:effectLst/>
                    <a:latin typeface="Times New Roman"/>
                    <a:ea typeface="ＭＳ 明朝"/>
                  </a:endParaRPr>
                </a:p>
              </p:txBody>
            </p:sp>
          </p:grpSp>
        </p:grpSp>
        <p:sp>
          <p:nvSpPr>
            <p:cNvPr id="33" name="円/楕円 32"/>
            <p:cNvSpPr>
              <a:spLocks noChangeArrowheads="1"/>
            </p:cNvSpPr>
            <p:nvPr/>
          </p:nvSpPr>
          <p:spPr bwMode="auto">
            <a:xfrm>
              <a:off x="3333115" y="2037675"/>
              <a:ext cx="2218055" cy="2218055"/>
            </a:xfrm>
            <a:prstGeom prst="ellipse">
              <a:avLst/>
            </a:prstGeom>
            <a:solidFill>
              <a:srgbClr val="808080">
                <a:alpha val="50980"/>
              </a:srgbClr>
            </a:solidFill>
            <a:ln w="76200">
              <a:solidFill>
                <a:srgbClr val="0000FF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400" b="1" kern="1200" dirty="0">
                  <a:solidFill>
                    <a:srgbClr val="000000"/>
                  </a:solidFill>
                  <a:effectLst/>
                  <a:latin typeface="Calibri"/>
                  <a:ea typeface="ＭＳ 明朝"/>
                </a:rPr>
                <a:t>A common holding</a:t>
              </a:r>
              <a:endParaRPr lang="ja-JP" sz="1200" dirty="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0" y="-1137325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36" name="Rectangle 49"/>
            <p:cNvSpPr>
              <a:spLocks noChangeArrowheads="1"/>
            </p:cNvSpPr>
            <p:nvPr/>
          </p:nvSpPr>
          <p:spPr bwMode="auto">
            <a:xfrm>
              <a:off x="274638" y="-680125"/>
              <a:ext cx="914400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</p:grpSp>
      <p:sp>
        <p:nvSpPr>
          <p:cNvPr id="37" name="テキスト ボックス 36"/>
          <p:cNvSpPr txBox="1"/>
          <p:nvPr/>
        </p:nvSpPr>
        <p:spPr>
          <a:xfrm>
            <a:off x="54411" y="44069"/>
            <a:ext cx="7344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(The </a:t>
            </a:r>
            <a:r>
              <a:rPr lang="en-US" altLang="ja-JP" sz="1600" dirty="0" smtClean="0"/>
              <a:t>figure </a:t>
            </a:r>
            <a:r>
              <a:rPr lang="en-US" altLang="ja-JP" sz="1600" dirty="0"/>
              <a:t>taken from the Final Report of </a:t>
            </a:r>
            <a:r>
              <a:rPr lang="en-US" altLang="ja-JP" sz="1600" dirty="0" smtClean="0"/>
              <a:t>ET-WISC_TT-GISC,</a:t>
            </a:r>
            <a:r>
              <a:rPr lang="ja-JP" altLang="en-US" sz="1600" dirty="0"/>
              <a:t> </a:t>
            </a:r>
            <a:r>
              <a:rPr lang="en-US" altLang="ja-JP" sz="1600" dirty="0" smtClean="0"/>
              <a:t>Feb 2014</a:t>
            </a:r>
            <a:r>
              <a:rPr lang="en-US" altLang="ja-JP" sz="1600" dirty="0"/>
              <a:t>)</a:t>
            </a:r>
            <a:endParaRPr kumimoji="1" lang="ja-JP" altLang="en-US" sz="1600" dirty="0"/>
          </a:p>
        </p:txBody>
      </p:sp>
      <p:sp>
        <p:nvSpPr>
          <p:cNvPr id="2" name="角丸四角形吹き出し 1"/>
          <p:cNvSpPr/>
          <p:nvPr/>
        </p:nvSpPr>
        <p:spPr>
          <a:xfrm>
            <a:off x="5059622" y="534409"/>
            <a:ext cx="3976873" cy="1670455"/>
          </a:xfrm>
          <a:prstGeom prst="wedgeRoundRectCallout">
            <a:avLst>
              <a:gd name="adj1" fmla="val -40845"/>
              <a:gd name="adj2" fmla="val 70172"/>
              <a:gd name="adj3" fmla="val 16667"/>
            </a:avLst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dirty="0" smtClean="0">
                <a:solidFill>
                  <a:schemeClr val="tx1"/>
                </a:solidFill>
                <a:latin typeface="+mj-lt"/>
              </a:rPr>
              <a:t>Here is a common holding cache, which is information intended for global exchange that all GISCs are required to have common holding.</a:t>
            </a:r>
            <a:endParaRPr kumimoji="1" lang="en-US" altLang="ja-JP" sz="14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altLang="ja-JP" sz="1400" dirty="0" smtClean="0">
                <a:solidFill>
                  <a:schemeClr val="tx1"/>
                </a:solidFill>
                <a:latin typeface="+mj-lt"/>
              </a:rPr>
              <a:t>It is commonly called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+mj-lt"/>
              </a:rPr>
              <a:t> “Core Cache”.</a:t>
            </a:r>
          </a:p>
          <a:p>
            <a:r>
              <a:rPr lang="en-US" altLang="ja-JP" sz="1400" dirty="0" smtClean="0">
                <a:solidFill>
                  <a:schemeClr val="tx1"/>
                </a:solidFill>
                <a:latin typeface="+mj-lt"/>
              </a:rPr>
              <a:t>TT-GISC needs to maintain </a:t>
            </a:r>
            <a:r>
              <a:rPr lang="en-US" altLang="ja-JP" sz="1400" dirty="0" smtClean="0">
                <a:solidFill>
                  <a:schemeClr val="tx1"/>
                </a:solidFill>
              </a:rPr>
              <a:t>the</a:t>
            </a:r>
            <a:r>
              <a:rPr lang="en-US" altLang="ja-JP" sz="1400" dirty="0" smtClean="0">
                <a:solidFill>
                  <a:schemeClr val="tx1"/>
                </a:solidFill>
                <a:latin typeface="+mj-lt"/>
              </a:rPr>
              <a:t> list of Core Cache Data Type.</a:t>
            </a:r>
            <a:endParaRPr kumimoji="1" lang="ja-JP" altLang="en-US" sz="1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3812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Autofit/>
          </a:bodyPr>
          <a:lstStyle/>
          <a:p>
            <a:r>
              <a:rPr lang="en-US" altLang="ja-JP" sz="3200" dirty="0" smtClean="0"/>
              <a:t>~ How to </a:t>
            </a:r>
            <a:r>
              <a:rPr lang="en-US" altLang="ja-JP" sz="3200" dirty="0" smtClean="0"/>
              <a:t>identify whether a data should </a:t>
            </a:r>
            <a:r>
              <a:rPr lang="en-US" altLang="ja-JP" sz="3200" dirty="0" smtClean="0"/>
              <a:t>be </a:t>
            </a:r>
            <a:r>
              <a:rPr lang="en-US" altLang="ja-JP" sz="3200" dirty="0" smtClean="0"/>
              <a:t>stored </a:t>
            </a:r>
            <a:r>
              <a:rPr lang="en-US" altLang="ja-JP" sz="3200" dirty="0" smtClean="0"/>
              <a:t>in Core Cache ~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4713387"/>
          </a:xfrm>
        </p:spPr>
        <p:txBody>
          <a:bodyPr>
            <a:normAutofit/>
          </a:bodyPr>
          <a:lstStyle/>
          <a:p>
            <a:r>
              <a:rPr lang="en-US" altLang="ja-JP" sz="1800" dirty="0" smtClean="0"/>
              <a:t>TT-GISC needs </a:t>
            </a:r>
            <a:r>
              <a:rPr lang="en-US" altLang="ja-JP" sz="1800" dirty="0" smtClean="0"/>
              <a:t>a data </a:t>
            </a:r>
            <a:r>
              <a:rPr lang="en-US" altLang="ja-JP" sz="1800" dirty="0" smtClean="0"/>
              <a:t>type list </a:t>
            </a:r>
            <a:r>
              <a:rPr lang="en-US" altLang="ja-JP" sz="1800" dirty="0" smtClean="0"/>
              <a:t>of which data should be stored in Core Cache.</a:t>
            </a:r>
            <a:endParaRPr lang="en-US" altLang="ja-JP" sz="1800" dirty="0" smtClean="0"/>
          </a:p>
          <a:p>
            <a:r>
              <a:rPr lang="en-US" altLang="ja-JP" sz="1800" dirty="0" smtClean="0"/>
              <a:t>The list should be clear enough that any new data is </a:t>
            </a:r>
            <a:r>
              <a:rPr lang="en-US" altLang="ja-JP" sz="1800" dirty="0" smtClean="0"/>
              <a:t>identified whether it is </a:t>
            </a:r>
            <a:r>
              <a:rPr lang="en-US" altLang="ja-JP" sz="1800" dirty="0" smtClean="0"/>
              <a:t>included or not.</a:t>
            </a:r>
          </a:p>
          <a:p>
            <a:endParaRPr lang="en-US" altLang="ja-JP" sz="1800" dirty="0"/>
          </a:p>
          <a:p>
            <a:pPr marL="0" indent="0">
              <a:buNone/>
            </a:pPr>
            <a:endParaRPr kumimoji="1" lang="ja-JP" altLang="en-US" sz="1800" dirty="0"/>
          </a:p>
        </p:txBody>
      </p:sp>
      <p:sp>
        <p:nvSpPr>
          <p:cNvPr id="4" name="メモ 3"/>
          <p:cNvSpPr/>
          <p:nvPr/>
        </p:nvSpPr>
        <p:spPr>
          <a:xfrm>
            <a:off x="5580112" y="2996952"/>
            <a:ext cx="2304256" cy="2304256"/>
          </a:xfrm>
          <a:prstGeom prst="foldedCorner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400" b="1" dirty="0" smtClean="0">
                <a:solidFill>
                  <a:srgbClr val="00B050"/>
                </a:solidFill>
              </a:rPr>
              <a:t>Core Cache data type </a:t>
            </a:r>
            <a:r>
              <a:rPr kumimoji="1" lang="en-US" altLang="ja-JP" sz="1400" b="1" dirty="0" smtClean="0">
                <a:solidFill>
                  <a:srgbClr val="00B050"/>
                </a:solidFill>
              </a:rPr>
              <a:t>list </a:t>
            </a:r>
            <a:r>
              <a:rPr lang="en-US" altLang="ja-JP" sz="1400" b="1" dirty="0">
                <a:solidFill>
                  <a:srgbClr val="00B050"/>
                </a:solidFill>
              </a:rPr>
              <a:t>(realistic) </a:t>
            </a:r>
            <a:endParaRPr kumimoji="1" lang="en-US" altLang="ja-JP" sz="1400" b="1" dirty="0" smtClean="0">
              <a:solidFill>
                <a:srgbClr val="00B050"/>
              </a:solidFill>
            </a:endParaRPr>
          </a:p>
          <a:p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en-US" altLang="ja-JP" sz="1200" dirty="0" smtClean="0">
                <a:solidFill>
                  <a:schemeClr val="tx1"/>
                </a:solidFill>
              </a:rPr>
              <a:t> </a:t>
            </a:r>
            <a:r>
              <a:rPr lang="en-US" altLang="ja-JP" sz="1200" dirty="0" smtClean="0">
                <a:solidFill>
                  <a:srgbClr val="FF0000"/>
                </a:solidFill>
              </a:rPr>
              <a:t>AAAA</a:t>
            </a:r>
          </a:p>
          <a:p>
            <a:r>
              <a:rPr lang="en-US" altLang="ja-JP" sz="1200" dirty="0" smtClean="0">
                <a:solidFill>
                  <a:schemeClr val="tx1"/>
                </a:solidFill>
              </a:rPr>
              <a:t> </a:t>
            </a:r>
            <a:r>
              <a:rPr lang="en-US" altLang="ja-JP" sz="1200" b="1" dirty="0" smtClean="0">
                <a:solidFill>
                  <a:schemeClr val="accent6">
                    <a:lumMod val="75000"/>
                  </a:schemeClr>
                </a:solidFill>
              </a:rPr>
              <a:t>BBBB</a:t>
            </a:r>
          </a:p>
          <a:p>
            <a:r>
              <a:rPr lang="en-US" altLang="ja-JP" sz="1200" dirty="0" smtClean="0">
                <a:solidFill>
                  <a:schemeClr val="tx1"/>
                </a:solidFill>
              </a:rPr>
              <a:t> </a:t>
            </a:r>
            <a:r>
              <a:rPr lang="en-US" altLang="ja-JP" sz="1200" dirty="0" smtClean="0">
                <a:solidFill>
                  <a:srgbClr val="FFC000"/>
                </a:solidFill>
              </a:rPr>
              <a:t>CCCC</a:t>
            </a:r>
          </a:p>
          <a:p>
            <a:r>
              <a:rPr lang="en-US" altLang="ja-JP" sz="1200" dirty="0" smtClean="0">
                <a:solidFill>
                  <a:schemeClr val="tx1"/>
                </a:solidFill>
              </a:rPr>
              <a:t> </a:t>
            </a:r>
            <a:r>
              <a:rPr lang="en-US" altLang="ja-JP" sz="1200" dirty="0" smtClean="0">
                <a:solidFill>
                  <a:srgbClr val="92D050"/>
                </a:solidFill>
              </a:rPr>
              <a:t>EEEE</a:t>
            </a:r>
          </a:p>
          <a:p>
            <a:r>
              <a:rPr lang="en-US" altLang="ja-JP" sz="1200" dirty="0">
                <a:solidFill>
                  <a:schemeClr val="tx1"/>
                </a:solidFill>
              </a:rPr>
              <a:t> </a:t>
            </a:r>
            <a:r>
              <a:rPr lang="en-US" altLang="ja-JP" sz="1200" dirty="0">
                <a:solidFill>
                  <a:srgbClr val="7030A0"/>
                </a:solidFill>
              </a:rPr>
              <a:t>GGGG</a:t>
            </a:r>
          </a:p>
          <a:p>
            <a:r>
              <a:rPr lang="en-US" altLang="ja-JP" sz="1200" dirty="0" smtClean="0">
                <a:solidFill>
                  <a:schemeClr val="tx1"/>
                </a:solidFill>
              </a:rPr>
              <a:t> ~~~~~~</a:t>
            </a:r>
          </a:p>
          <a:p>
            <a:r>
              <a:rPr lang="en-US" altLang="ja-JP" sz="1200" dirty="0">
                <a:solidFill>
                  <a:schemeClr val="tx1"/>
                </a:solidFill>
              </a:rPr>
              <a:t> ~~~~~~</a:t>
            </a:r>
          </a:p>
          <a:p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algn="ctr"/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467544" y="6165304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And so, how do TT-GISC define the list?</a:t>
            </a:r>
            <a:endParaRPr lang="ja-JP" altLang="en-US" sz="2400" dirty="0"/>
          </a:p>
        </p:txBody>
      </p:sp>
      <p:sp>
        <p:nvSpPr>
          <p:cNvPr id="8" name="対角する 2 つの角を切り取った四角形 7"/>
          <p:cNvSpPr/>
          <p:nvPr/>
        </p:nvSpPr>
        <p:spPr>
          <a:xfrm>
            <a:off x="1115615" y="3789040"/>
            <a:ext cx="1728192" cy="460437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BBBB</a:t>
            </a:r>
            <a:r>
              <a:rPr lang="en-US" altLang="ja-JP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ja-JP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new information</a:t>
            </a:r>
            <a:endParaRPr kumimoji="1" lang="ja-JP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60041" y="3261777"/>
            <a:ext cx="565211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smtClean="0"/>
              <a:t>When </a:t>
            </a:r>
            <a:r>
              <a:rPr lang="en-US" altLang="ja-JP" sz="1200" dirty="0"/>
              <a:t>a WIS </a:t>
            </a:r>
            <a:r>
              <a:rPr lang="en-US" altLang="ja-JP" sz="1200" dirty="0" err="1"/>
              <a:t>centre</a:t>
            </a:r>
            <a:r>
              <a:rPr lang="en-US" altLang="ja-JP" sz="1200" dirty="0"/>
              <a:t> wishes to circulate new information through </a:t>
            </a:r>
            <a:r>
              <a:rPr lang="en-US" altLang="ja-JP" sz="1200" dirty="0" smtClean="0"/>
              <a:t>WIS,</a:t>
            </a:r>
            <a:endParaRPr lang="ja-JP" altLang="en-US" sz="1200" dirty="0"/>
          </a:p>
        </p:txBody>
      </p:sp>
      <p:sp>
        <p:nvSpPr>
          <p:cNvPr id="11" name="対角する 2 つの角を切り取った四角形 10"/>
          <p:cNvSpPr/>
          <p:nvPr/>
        </p:nvSpPr>
        <p:spPr>
          <a:xfrm>
            <a:off x="1115615" y="4816534"/>
            <a:ext cx="1728192" cy="460437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DDDD</a:t>
            </a:r>
            <a:r>
              <a:rPr lang="en-US" altLang="ja-JP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ja-JP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new information</a:t>
            </a:r>
            <a:endParaRPr kumimoji="1" lang="ja-JP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2483769" y="4960550"/>
            <a:ext cx="2880319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2483768" y="3933056"/>
            <a:ext cx="3168351" cy="0"/>
          </a:xfrm>
          <a:prstGeom prst="line">
            <a:avLst/>
          </a:prstGeom>
          <a:ln w="254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/>
          <p:cNvSpPr/>
          <p:nvPr/>
        </p:nvSpPr>
        <p:spPr>
          <a:xfrm>
            <a:off x="2915816" y="3674810"/>
            <a:ext cx="25922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b="1" dirty="0" smtClean="0"/>
              <a:t>If the data is included in the list</a:t>
            </a:r>
            <a:endParaRPr lang="ja-JP" altLang="en-US" sz="1200" b="1" dirty="0"/>
          </a:p>
        </p:txBody>
      </p:sp>
      <p:sp>
        <p:nvSpPr>
          <p:cNvPr id="18" name="正方形/長方形 17"/>
          <p:cNvSpPr/>
          <p:nvPr/>
        </p:nvSpPr>
        <p:spPr>
          <a:xfrm>
            <a:off x="2915816" y="4653136"/>
            <a:ext cx="28083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b="1" dirty="0" smtClean="0"/>
              <a:t>If the data is not included in the list</a:t>
            </a:r>
            <a:endParaRPr lang="ja-JP" altLang="en-US" sz="1200" b="1" dirty="0"/>
          </a:p>
        </p:txBody>
      </p:sp>
      <p:sp>
        <p:nvSpPr>
          <p:cNvPr id="19" name="正方形/長方形 18"/>
          <p:cNvSpPr/>
          <p:nvPr/>
        </p:nvSpPr>
        <p:spPr>
          <a:xfrm>
            <a:off x="2915816" y="3903439"/>
            <a:ext cx="2664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smtClean="0"/>
              <a:t>The </a:t>
            </a:r>
            <a:r>
              <a:rPr lang="en-US" altLang="ja-JP" sz="1200" dirty="0" err="1" smtClean="0"/>
              <a:t>centre</a:t>
            </a:r>
            <a:r>
              <a:rPr lang="en-US" altLang="ja-JP" sz="1200" dirty="0" smtClean="0"/>
              <a:t> may specifies the distribution scope “</a:t>
            </a:r>
            <a:r>
              <a:rPr lang="en-US" altLang="ja-JP" sz="1200" dirty="0" err="1" smtClean="0"/>
              <a:t>GlobalExchange</a:t>
            </a:r>
            <a:r>
              <a:rPr lang="en-US" altLang="ja-JP" sz="1200" dirty="0" smtClean="0"/>
              <a:t>” in the metadata of the data.</a:t>
            </a:r>
            <a:endParaRPr lang="ja-JP" altLang="en-US" sz="1200" dirty="0"/>
          </a:p>
        </p:txBody>
      </p:sp>
      <p:sp>
        <p:nvSpPr>
          <p:cNvPr id="20" name="正方形/長方形 19"/>
          <p:cNvSpPr/>
          <p:nvPr/>
        </p:nvSpPr>
        <p:spPr>
          <a:xfrm>
            <a:off x="2921149" y="4953679"/>
            <a:ext cx="26642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smtClean="0"/>
              <a:t>The </a:t>
            </a:r>
            <a:r>
              <a:rPr lang="en-US" altLang="ja-JP" sz="1200" dirty="0" err="1" smtClean="0"/>
              <a:t>centre</a:t>
            </a:r>
            <a:r>
              <a:rPr lang="en-US" altLang="ja-JP" sz="1200" dirty="0" smtClean="0"/>
              <a:t> may not.</a:t>
            </a:r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05193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3200" dirty="0" smtClean="0"/>
              <a:t>~ How to define Core Cache data type list ~</a:t>
            </a:r>
            <a:endParaRPr kumimoji="1" lang="ja-JP" altLang="en-US" sz="3200" dirty="0"/>
          </a:p>
        </p:txBody>
      </p:sp>
      <p:sp>
        <p:nvSpPr>
          <p:cNvPr id="10" name="メモ 9"/>
          <p:cNvSpPr/>
          <p:nvPr/>
        </p:nvSpPr>
        <p:spPr>
          <a:xfrm>
            <a:off x="5580112" y="2996952"/>
            <a:ext cx="2304256" cy="2304256"/>
          </a:xfrm>
          <a:prstGeom prst="foldedCorner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400" b="1" dirty="0" smtClean="0">
                <a:solidFill>
                  <a:srgbClr val="00B050"/>
                </a:solidFill>
              </a:rPr>
              <a:t>Core Cache data type </a:t>
            </a:r>
            <a:r>
              <a:rPr kumimoji="1" lang="en-US" altLang="ja-JP" sz="1400" b="1" dirty="0" smtClean="0">
                <a:solidFill>
                  <a:srgbClr val="00B050"/>
                </a:solidFill>
              </a:rPr>
              <a:t>list</a:t>
            </a:r>
            <a:br>
              <a:rPr kumimoji="1" lang="en-US" altLang="ja-JP" sz="1400" b="1" dirty="0" smtClean="0">
                <a:solidFill>
                  <a:srgbClr val="00B050"/>
                </a:solidFill>
              </a:rPr>
            </a:br>
            <a:r>
              <a:rPr kumimoji="1" lang="en-US" altLang="ja-JP" sz="1400" b="1" dirty="0" smtClean="0">
                <a:solidFill>
                  <a:srgbClr val="00B050"/>
                </a:solidFill>
              </a:rPr>
              <a:t>(realistic) </a:t>
            </a:r>
          </a:p>
          <a:p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en-US" altLang="ja-JP" sz="1200" dirty="0" smtClean="0">
                <a:solidFill>
                  <a:schemeClr val="tx1"/>
                </a:solidFill>
              </a:rPr>
              <a:t> </a:t>
            </a:r>
            <a:r>
              <a:rPr lang="en-US" altLang="ja-JP" sz="1200" dirty="0" smtClean="0">
                <a:solidFill>
                  <a:srgbClr val="FF0000"/>
                </a:solidFill>
              </a:rPr>
              <a:t>AAAA</a:t>
            </a:r>
          </a:p>
          <a:p>
            <a:r>
              <a:rPr lang="en-US" altLang="ja-JP" sz="1200" dirty="0" smtClean="0">
                <a:solidFill>
                  <a:schemeClr val="tx1"/>
                </a:solidFill>
              </a:rPr>
              <a:t> </a:t>
            </a:r>
            <a:r>
              <a:rPr lang="en-US" altLang="ja-JP" sz="1200" dirty="0" smtClean="0">
                <a:solidFill>
                  <a:schemeClr val="accent6">
                    <a:lumMod val="75000"/>
                  </a:schemeClr>
                </a:solidFill>
              </a:rPr>
              <a:t>BBBB</a:t>
            </a:r>
          </a:p>
          <a:p>
            <a:r>
              <a:rPr lang="en-US" altLang="ja-JP" sz="1200" dirty="0" smtClean="0">
                <a:solidFill>
                  <a:schemeClr val="tx1"/>
                </a:solidFill>
              </a:rPr>
              <a:t> </a:t>
            </a:r>
            <a:r>
              <a:rPr lang="en-US" altLang="ja-JP" sz="1200" dirty="0" smtClean="0">
                <a:solidFill>
                  <a:srgbClr val="FFC000"/>
                </a:solidFill>
              </a:rPr>
              <a:t>CCCC</a:t>
            </a:r>
          </a:p>
          <a:p>
            <a:r>
              <a:rPr lang="en-US" altLang="ja-JP" sz="1200" dirty="0" smtClean="0">
                <a:solidFill>
                  <a:schemeClr val="tx1"/>
                </a:solidFill>
              </a:rPr>
              <a:t> </a:t>
            </a:r>
            <a:r>
              <a:rPr lang="en-US" altLang="ja-JP" sz="1200" dirty="0" smtClean="0">
                <a:solidFill>
                  <a:srgbClr val="92D050"/>
                </a:solidFill>
              </a:rPr>
              <a:t>EEEE</a:t>
            </a:r>
          </a:p>
          <a:p>
            <a:r>
              <a:rPr kumimoji="1" lang="en-US" altLang="ja-JP" sz="12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200" dirty="0" smtClean="0">
                <a:solidFill>
                  <a:srgbClr val="7030A0"/>
                </a:solidFill>
              </a:rPr>
              <a:t>GGGG</a:t>
            </a:r>
          </a:p>
          <a:p>
            <a:r>
              <a:rPr lang="en-US" altLang="ja-JP" sz="1200" dirty="0" smtClean="0">
                <a:solidFill>
                  <a:schemeClr val="tx1"/>
                </a:solidFill>
              </a:rPr>
              <a:t> ~~~~~~</a:t>
            </a:r>
          </a:p>
          <a:p>
            <a:r>
              <a:rPr kumimoji="1" lang="en-US" altLang="ja-JP" sz="1200" dirty="0" smtClean="0">
                <a:solidFill>
                  <a:schemeClr val="tx1"/>
                </a:solidFill>
              </a:rPr>
              <a:t> ~~~~~~</a:t>
            </a:r>
          </a:p>
          <a:p>
            <a:r>
              <a:rPr lang="en-US" altLang="ja-JP" sz="1200" dirty="0" smtClean="0">
                <a:solidFill>
                  <a:schemeClr val="tx1"/>
                </a:solidFill>
              </a:rPr>
              <a:t> ~~~~~~</a:t>
            </a:r>
          </a:p>
          <a:p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algn="ctr"/>
            <a:endParaRPr kumimoji="1"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1331640" y="2780928"/>
            <a:ext cx="3168352" cy="3312368"/>
          </a:xfrm>
          <a:prstGeom prst="roundRect">
            <a:avLst>
              <a:gd name="adj" fmla="val 4107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1200" dirty="0" smtClean="0">
              <a:solidFill>
                <a:schemeClr val="tx1"/>
              </a:solidFill>
            </a:endParaRPr>
          </a:p>
          <a:p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en-US" altLang="ja-JP" sz="1200" dirty="0" smtClean="0">
                <a:solidFill>
                  <a:srgbClr val="C00000"/>
                </a:solidFill>
              </a:rPr>
              <a:t>AAAA</a:t>
            </a:r>
          </a:p>
          <a:p>
            <a:r>
              <a:rPr lang="en-US" altLang="ja-JP" sz="1200" dirty="0" smtClean="0">
                <a:solidFill>
                  <a:schemeClr val="accent6">
                    <a:lumMod val="75000"/>
                  </a:schemeClr>
                </a:solidFill>
              </a:rPr>
              <a:t>BBBB</a:t>
            </a:r>
          </a:p>
          <a:p>
            <a:r>
              <a:rPr lang="en-US" altLang="ja-JP" sz="1200" dirty="0" smtClean="0">
                <a:solidFill>
                  <a:srgbClr val="FFC000"/>
                </a:solidFill>
              </a:rPr>
              <a:t>CCCC</a:t>
            </a:r>
          </a:p>
          <a:p>
            <a:r>
              <a:rPr lang="en-US" altLang="ja-JP" sz="1200" dirty="0" smtClean="0">
                <a:solidFill>
                  <a:srgbClr val="FF00FF"/>
                </a:solidFill>
              </a:rPr>
              <a:t>DDDD</a:t>
            </a:r>
          </a:p>
          <a:p>
            <a:r>
              <a:rPr lang="en-US" altLang="ja-JP" sz="1200" dirty="0" smtClean="0">
                <a:solidFill>
                  <a:srgbClr val="92D050"/>
                </a:solidFill>
              </a:rPr>
              <a:t>EEEE</a:t>
            </a:r>
          </a:p>
          <a:p>
            <a:r>
              <a:rPr lang="en-US" altLang="ja-JP" sz="1200" dirty="0" smtClean="0">
                <a:solidFill>
                  <a:srgbClr val="0070C0"/>
                </a:solidFill>
              </a:rPr>
              <a:t>FFFF</a:t>
            </a:r>
          </a:p>
          <a:p>
            <a:r>
              <a:rPr lang="en-US" altLang="ja-JP" sz="1200" dirty="0" smtClean="0">
                <a:solidFill>
                  <a:srgbClr val="7030A0"/>
                </a:solidFill>
              </a:rPr>
              <a:t>GGGG</a:t>
            </a:r>
          </a:p>
          <a:p>
            <a:r>
              <a:rPr lang="en-US" altLang="ja-JP" sz="1200" dirty="0" smtClean="0">
                <a:solidFill>
                  <a:schemeClr val="tx1"/>
                </a:solidFill>
              </a:rPr>
              <a:t>~~~~~~</a:t>
            </a:r>
          </a:p>
          <a:p>
            <a:r>
              <a:rPr lang="en-US" altLang="ja-JP" sz="1200" dirty="0" smtClean="0">
                <a:solidFill>
                  <a:schemeClr val="tx1"/>
                </a:solidFill>
              </a:rPr>
              <a:t>~~~~~~</a:t>
            </a:r>
          </a:p>
          <a:p>
            <a:r>
              <a:rPr lang="en-US" altLang="ja-JP" sz="1200" dirty="0" smtClean="0">
                <a:solidFill>
                  <a:schemeClr val="tx1"/>
                </a:solidFill>
              </a:rPr>
              <a:t>~~~~~~</a:t>
            </a:r>
          </a:p>
          <a:p>
            <a:pPr algn="ctr"/>
            <a:endParaRPr kumimoji="1" lang="ja-JP" altLang="en-US" sz="1100" dirty="0"/>
          </a:p>
        </p:txBody>
      </p:sp>
      <p:sp>
        <p:nvSpPr>
          <p:cNvPr id="26" name="フリーフォーム 25"/>
          <p:cNvSpPr/>
          <p:nvPr/>
        </p:nvSpPr>
        <p:spPr>
          <a:xfrm>
            <a:off x="1935253" y="3115571"/>
            <a:ext cx="3716867" cy="669029"/>
          </a:xfrm>
          <a:custGeom>
            <a:avLst/>
            <a:gdLst>
              <a:gd name="connsiteX0" fmla="*/ 0 w 3716867"/>
              <a:gd name="connsiteY0" fmla="*/ 211829 h 669029"/>
              <a:gd name="connsiteX1" fmla="*/ 1134533 w 3716867"/>
              <a:gd name="connsiteY1" fmla="*/ 162 h 669029"/>
              <a:gd name="connsiteX2" fmla="*/ 2590800 w 3716867"/>
              <a:gd name="connsiteY2" fmla="*/ 186429 h 669029"/>
              <a:gd name="connsiteX3" fmla="*/ 3716867 w 3716867"/>
              <a:gd name="connsiteY3" fmla="*/ 669029 h 669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6867" h="669029">
                <a:moveTo>
                  <a:pt x="0" y="211829"/>
                </a:moveTo>
                <a:cubicBezTo>
                  <a:pt x="351366" y="108112"/>
                  <a:pt x="702733" y="4395"/>
                  <a:pt x="1134533" y="162"/>
                </a:cubicBezTo>
                <a:cubicBezTo>
                  <a:pt x="1566333" y="-4071"/>
                  <a:pt x="2160411" y="74951"/>
                  <a:pt x="2590800" y="186429"/>
                </a:cubicBezTo>
                <a:cubicBezTo>
                  <a:pt x="3021189" y="297907"/>
                  <a:pt x="3369028" y="483468"/>
                  <a:pt x="3716867" y="669029"/>
                </a:cubicBezTo>
              </a:path>
            </a:pathLst>
          </a:custGeom>
          <a:noFill/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7" name="フリーフォーム 26"/>
          <p:cNvSpPr/>
          <p:nvPr/>
        </p:nvSpPr>
        <p:spPr>
          <a:xfrm>
            <a:off x="1935253" y="3284984"/>
            <a:ext cx="3716867" cy="669029"/>
          </a:xfrm>
          <a:custGeom>
            <a:avLst/>
            <a:gdLst>
              <a:gd name="connsiteX0" fmla="*/ 0 w 3716867"/>
              <a:gd name="connsiteY0" fmla="*/ 211829 h 669029"/>
              <a:gd name="connsiteX1" fmla="*/ 1134533 w 3716867"/>
              <a:gd name="connsiteY1" fmla="*/ 162 h 669029"/>
              <a:gd name="connsiteX2" fmla="*/ 2590800 w 3716867"/>
              <a:gd name="connsiteY2" fmla="*/ 186429 h 669029"/>
              <a:gd name="connsiteX3" fmla="*/ 3716867 w 3716867"/>
              <a:gd name="connsiteY3" fmla="*/ 669029 h 669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6867" h="669029">
                <a:moveTo>
                  <a:pt x="0" y="211829"/>
                </a:moveTo>
                <a:cubicBezTo>
                  <a:pt x="351366" y="108112"/>
                  <a:pt x="702733" y="4395"/>
                  <a:pt x="1134533" y="162"/>
                </a:cubicBezTo>
                <a:cubicBezTo>
                  <a:pt x="1566333" y="-4071"/>
                  <a:pt x="2160411" y="74951"/>
                  <a:pt x="2590800" y="186429"/>
                </a:cubicBezTo>
                <a:cubicBezTo>
                  <a:pt x="3021189" y="297907"/>
                  <a:pt x="3369028" y="483468"/>
                  <a:pt x="3716867" y="669029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8" name="フリーフォーム 27"/>
          <p:cNvSpPr/>
          <p:nvPr/>
        </p:nvSpPr>
        <p:spPr>
          <a:xfrm>
            <a:off x="1935253" y="3467101"/>
            <a:ext cx="3716867" cy="669029"/>
          </a:xfrm>
          <a:custGeom>
            <a:avLst/>
            <a:gdLst>
              <a:gd name="connsiteX0" fmla="*/ 0 w 3716867"/>
              <a:gd name="connsiteY0" fmla="*/ 211829 h 669029"/>
              <a:gd name="connsiteX1" fmla="*/ 1134533 w 3716867"/>
              <a:gd name="connsiteY1" fmla="*/ 162 h 669029"/>
              <a:gd name="connsiteX2" fmla="*/ 2590800 w 3716867"/>
              <a:gd name="connsiteY2" fmla="*/ 186429 h 669029"/>
              <a:gd name="connsiteX3" fmla="*/ 3716867 w 3716867"/>
              <a:gd name="connsiteY3" fmla="*/ 669029 h 669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6867" h="669029">
                <a:moveTo>
                  <a:pt x="0" y="211829"/>
                </a:moveTo>
                <a:cubicBezTo>
                  <a:pt x="351366" y="108112"/>
                  <a:pt x="702733" y="4395"/>
                  <a:pt x="1134533" y="162"/>
                </a:cubicBezTo>
                <a:cubicBezTo>
                  <a:pt x="1566333" y="-4071"/>
                  <a:pt x="2160411" y="74951"/>
                  <a:pt x="2590800" y="186429"/>
                </a:cubicBezTo>
                <a:cubicBezTo>
                  <a:pt x="3021189" y="297907"/>
                  <a:pt x="3369028" y="483468"/>
                  <a:pt x="3716867" y="669029"/>
                </a:cubicBezTo>
              </a:path>
            </a:pathLst>
          </a:custGeom>
          <a:noFill/>
          <a:ln>
            <a:solidFill>
              <a:srgbClr val="FFC000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9" name="フリーフォーム 28"/>
          <p:cNvSpPr/>
          <p:nvPr/>
        </p:nvSpPr>
        <p:spPr>
          <a:xfrm rot="21437450">
            <a:off x="1935253" y="3732492"/>
            <a:ext cx="3716867" cy="669029"/>
          </a:xfrm>
          <a:custGeom>
            <a:avLst/>
            <a:gdLst>
              <a:gd name="connsiteX0" fmla="*/ 0 w 3716867"/>
              <a:gd name="connsiteY0" fmla="*/ 211829 h 669029"/>
              <a:gd name="connsiteX1" fmla="*/ 1134533 w 3716867"/>
              <a:gd name="connsiteY1" fmla="*/ 162 h 669029"/>
              <a:gd name="connsiteX2" fmla="*/ 2590800 w 3716867"/>
              <a:gd name="connsiteY2" fmla="*/ 186429 h 669029"/>
              <a:gd name="connsiteX3" fmla="*/ 3716867 w 3716867"/>
              <a:gd name="connsiteY3" fmla="*/ 669029 h 669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6867" h="669029">
                <a:moveTo>
                  <a:pt x="0" y="211829"/>
                </a:moveTo>
                <a:cubicBezTo>
                  <a:pt x="351366" y="108112"/>
                  <a:pt x="702733" y="4395"/>
                  <a:pt x="1134533" y="162"/>
                </a:cubicBezTo>
                <a:cubicBezTo>
                  <a:pt x="1566333" y="-4071"/>
                  <a:pt x="2160411" y="74951"/>
                  <a:pt x="2590800" y="186429"/>
                </a:cubicBezTo>
                <a:cubicBezTo>
                  <a:pt x="3021189" y="297907"/>
                  <a:pt x="3369028" y="483468"/>
                  <a:pt x="3716867" y="669029"/>
                </a:cubicBezTo>
              </a:path>
            </a:pathLst>
          </a:custGeom>
          <a:noFill/>
          <a:ln>
            <a:solidFill>
              <a:srgbClr val="92D050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0" name="フリーフォーム 29"/>
          <p:cNvSpPr/>
          <p:nvPr/>
        </p:nvSpPr>
        <p:spPr>
          <a:xfrm rot="21214188">
            <a:off x="1948987" y="3995067"/>
            <a:ext cx="3716867" cy="669029"/>
          </a:xfrm>
          <a:custGeom>
            <a:avLst/>
            <a:gdLst>
              <a:gd name="connsiteX0" fmla="*/ 0 w 3716867"/>
              <a:gd name="connsiteY0" fmla="*/ 211829 h 669029"/>
              <a:gd name="connsiteX1" fmla="*/ 1134533 w 3716867"/>
              <a:gd name="connsiteY1" fmla="*/ 162 h 669029"/>
              <a:gd name="connsiteX2" fmla="*/ 2590800 w 3716867"/>
              <a:gd name="connsiteY2" fmla="*/ 186429 h 669029"/>
              <a:gd name="connsiteX3" fmla="*/ 3716867 w 3716867"/>
              <a:gd name="connsiteY3" fmla="*/ 669029 h 669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6867" h="669029">
                <a:moveTo>
                  <a:pt x="0" y="211829"/>
                </a:moveTo>
                <a:cubicBezTo>
                  <a:pt x="351366" y="108112"/>
                  <a:pt x="702733" y="4395"/>
                  <a:pt x="1134533" y="162"/>
                </a:cubicBezTo>
                <a:cubicBezTo>
                  <a:pt x="1566333" y="-4071"/>
                  <a:pt x="2160411" y="74951"/>
                  <a:pt x="2590800" y="186429"/>
                </a:cubicBezTo>
                <a:cubicBezTo>
                  <a:pt x="3021189" y="297907"/>
                  <a:pt x="3369028" y="483468"/>
                  <a:pt x="3716867" y="669029"/>
                </a:cubicBezTo>
              </a:path>
            </a:pathLst>
          </a:custGeom>
          <a:noFill/>
          <a:ln>
            <a:solidFill>
              <a:srgbClr val="7030A0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2" name="雲形吹き出し 31"/>
          <p:cNvSpPr/>
          <p:nvPr/>
        </p:nvSpPr>
        <p:spPr>
          <a:xfrm>
            <a:off x="3275856" y="1124744"/>
            <a:ext cx="5766775" cy="1224136"/>
          </a:xfrm>
          <a:prstGeom prst="cloudCallout">
            <a:avLst>
              <a:gd name="adj1" fmla="val -17500"/>
              <a:gd name="adj2" fmla="val 12037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</a:rPr>
              <a:t>TT-GISC </a:t>
            </a:r>
            <a:r>
              <a:rPr lang="en-US" altLang="ja-JP" sz="1400" dirty="0" smtClean="0">
                <a:solidFill>
                  <a:schemeClr val="tx1"/>
                </a:solidFill>
              </a:rPr>
              <a:t>may add </a:t>
            </a:r>
            <a:r>
              <a:rPr lang="en-US" altLang="ja-JP" sz="1400" dirty="0" smtClean="0">
                <a:solidFill>
                  <a:schemeClr val="tx1"/>
                </a:solidFill>
              </a:rPr>
              <a:t>appropriate </a:t>
            </a:r>
            <a:r>
              <a:rPr lang="en-US" altLang="ja-JP" sz="1400" dirty="0">
                <a:solidFill>
                  <a:schemeClr val="tx1"/>
                </a:solidFill>
              </a:rPr>
              <a:t>data </a:t>
            </a:r>
            <a:r>
              <a:rPr lang="en-US" altLang="ja-JP" sz="1400" dirty="0" smtClean="0">
                <a:solidFill>
                  <a:schemeClr val="tx1"/>
                </a:solidFill>
              </a:rPr>
              <a:t>types</a:t>
            </a:r>
            <a:br>
              <a:rPr lang="en-US" altLang="ja-JP" sz="1400" dirty="0" smtClean="0">
                <a:solidFill>
                  <a:schemeClr val="tx1"/>
                </a:solidFill>
              </a:rPr>
            </a:br>
            <a:r>
              <a:rPr lang="en-US" altLang="ja-JP" sz="1400" dirty="0" smtClean="0">
                <a:solidFill>
                  <a:schemeClr val="tx1"/>
                </a:solidFill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</a:rPr>
              <a:t>to </a:t>
            </a:r>
            <a:r>
              <a:rPr lang="en-US" altLang="ja-JP" sz="1400" dirty="0">
                <a:solidFill>
                  <a:schemeClr val="tx1"/>
                </a:solidFill>
              </a:rPr>
              <a:t>Core Cache Data type </a:t>
            </a:r>
            <a:r>
              <a:rPr lang="en-US" altLang="ja-JP" sz="1400" dirty="0" smtClean="0">
                <a:solidFill>
                  <a:schemeClr val="tx1"/>
                </a:solidFill>
              </a:rPr>
              <a:t>list</a:t>
            </a:r>
            <a:br>
              <a:rPr lang="en-US" altLang="ja-JP" sz="1400" dirty="0" smtClean="0">
                <a:solidFill>
                  <a:schemeClr val="tx1"/>
                </a:solidFill>
              </a:rPr>
            </a:br>
            <a:r>
              <a:rPr lang="en-US" altLang="ja-JP" sz="1400" dirty="0" smtClean="0">
                <a:solidFill>
                  <a:schemeClr val="tx1"/>
                </a:solidFill>
              </a:rPr>
              <a:t>from </a:t>
            </a:r>
            <a:r>
              <a:rPr lang="en-US" altLang="ja-JP" sz="1400" u="sng" dirty="0">
                <a:solidFill>
                  <a:schemeClr val="tx1"/>
                </a:solidFill>
              </a:rPr>
              <a:t>maximum </a:t>
            </a:r>
            <a:r>
              <a:rPr lang="en-US" altLang="ja-JP" sz="1400" u="sng" dirty="0" smtClean="0">
                <a:solidFill>
                  <a:schemeClr val="tx1"/>
                </a:solidFill>
              </a:rPr>
              <a:t>extent</a:t>
            </a:r>
            <a:r>
              <a:rPr lang="en-US" altLang="ja-JP" sz="1400" dirty="0" smtClean="0">
                <a:solidFill>
                  <a:schemeClr val="tx1"/>
                </a:solidFill>
              </a:rPr>
              <a:t> at its discretion.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251520" y="5745450"/>
            <a:ext cx="8640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/>
              <a:t>Firstly, we need to define </a:t>
            </a:r>
            <a:r>
              <a:rPr lang="en-US" altLang="ja-JP" sz="2000" dirty="0" smtClean="0"/>
              <a:t>the maximum </a:t>
            </a:r>
            <a:r>
              <a:rPr lang="en-US" altLang="ja-JP" sz="2000" dirty="0" smtClean="0"/>
              <a:t>extent of Core Cache data </a:t>
            </a:r>
            <a:r>
              <a:rPr lang="en-US" altLang="ja-JP" sz="2000" dirty="0" smtClean="0"/>
              <a:t>type.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>It would be much better to refer </a:t>
            </a:r>
            <a:r>
              <a:rPr lang="en-US" altLang="ja-JP" sz="2000" dirty="0" smtClean="0"/>
              <a:t>to </a:t>
            </a:r>
            <a:r>
              <a:rPr lang="en-US" altLang="ja-JP" sz="2000" dirty="0"/>
              <a:t>only already existing </a:t>
            </a:r>
            <a:r>
              <a:rPr lang="en-US" altLang="ja-JP" sz="2000" dirty="0" smtClean="0"/>
              <a:t>documents than to make it from scratch.</a:t>
            </a:r>
            <a:endParaRPr lang="en-US" altLang="ja-JP" sz="2000" dirty="0" smtClean="0"/>
          </a:p>
        </p:txBody>
      </p:sp>
      <p:sp>
        <p:nvSpPr>
          <p:cNvPr id="34" name="正方形/長方形 33"/>
          <p:cNvSpPr/>
          <p:nvPr/>
        </p:nvSpPr>
        <p:spPr>
          <a:xfrm>
            <a:off x="629816" y="2411596"/>
            <a:ext cx="4950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solidFill>
                  <a:srgbClr val="00B0F0"/>
                </a:solidFill>
              </a:rPr>
              <a:t>Maximum extent of Core Cache data type</a:t>
            </a:r>
            <a:endParaRPr lang="ja-JP" alt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50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en-US" altLang="ja-JP" sz="3200" dirty="0" smtClean="0"/>
              <a:t>~ How to define maximum extent of Core Cache data type ~</a:t>
            </a:r>
            <a:br>
              <a:rPr lang="en-US" altLang="ja-JP" sz="3200" dirty="0" smtClean="0"/>
            </a:br>
            <a:r>
              <a:rPr lang="en-US" altLang="ja-JP" sz="2400" dirty="0" smtClean="0"/>
              <a:t>(i.e.  How to refer to already existing documents)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4785395"/>
          </a:xfrm>
        </p:spPr>
        <p:txBody>
          <a:bodyPr>
            <a:normAutofit/>
          </a:bodyPr>
          <a:lstStyle/>
          <a:p>
            <a:r>
              <a:rPr lang="en-US" altLang="ja-JP" sz="1800" dirty="0" smtClean="0"/>
              <a:t>TT-GISC may add </a:t>
            </a:r>
            <a:r>
              <a:rPr lang="en-US" altLang="ja-JP" sz="1800" dirty="0" smtClean="0"/>
              <a:t>data types </a:t>
            </a:r>
            <a:r>
              <a:rPr lang="en-US" altLang="ja-JP" sz="1800" dirty="0" smtClean="0"/>
              <a:t>in the following ranges.</a:t>
            </a:r>
            <a:br>
              <a:rPr lang="en-US" altLang="ja-JP" sz="1800" dirty="0" smtClean="0"/>
            </a:br>
            <a:r>
              <a:rPr lang="en-US" altLang="ja-JP" sz="1600" dirty="0" smtClean="0"/>
              <a:t>The following items (a),(b) and (c)</a:t>
            </a:r>
            <a:r>
              <a:rPr lang="ja-JP" altLang="en-US" sz="1600" dirty="0"/>
              <a:t> </a:t>
            </a:r>
            <a:r>
              <a:rPr lang="en-US" altLang="ja-JP" sz="1600" dirty="0" smtClean="0"/>
              <a:t>materialize the definition of information intended for global exchange in the Manual on WIS 3.5.1 </a:t>
            </a:r>
            <a:r>
              <a:rPr lang="en-US" altLang="ja-JP" sz="1600" dirty="0" smtClean="0"/>
              <a:t>(which encompasses time- </a:t>
            </a:r>
            <a:r>
              <a:rPr lang="en-US" altLang="ja-JP" sz="1600" dirty="0" smtClean="0"/>
              <a:t>and operation-critical information (data and products)).</a:t>
            </a:r>
          </a:p>
          <a:p>
            <a:endParaRPr lang="en-US" altLang="ja-JP" sz="1800" dirty="0"/>
          </a:p>
          <a:p>
            <a:pPr marL="0" indent="0">
              <a:buNone/>
            </a:pPr>
            <a:endParaRPr kumimoji="1" lang="ja-JP" altLang="en-US" sz="1800" dirty="0"/>
          </a:p>
        </p:txBody>
      </p:sp>
      <p:sp>
        <p:nvSpPr>
          <p:cNvPr id="11" name="角丸四角形 10"/>
          <p:cNvSpPr/>
          <p:nvPr/>
        </p:nvSpPr>
        <p:spPr>
          <a:xfrm>
            <a:off x="1331640" y="2781870"/>
            <a:ext cx="3168352" cy="3311425"/>
          </a:xfrm>
          <a:prstGeom prst="roundRect">
            <a:avLst>
              <a:gd name="adj" fmla="val 4107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400" b="1" dirty="0" smtClean="0">
                <a:solidFill>
                  <a:schemeClr val="tx1"/>
                </a:solidFill>
              </a:rPr>
              <a:t>Maximum extent of Core Cache data type 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en-US" altLang="ja-JP" sz="1200" dirty="0" smtClean="0">
                <a:solidFill>
                  <a:srgbClr val="C00000"/>
                </a:solidFill>
              </a:rPr>
              <a:t>AAAA</a:t>
            </a:r>
          </a:p>
          <a:p>
            <a:r>
              <a:rPr lang="en-US" altLang="ja-JP" sz="1200" dirty="0" smtClean="0">
                <a:solidFill>
                  <a:schemeClr val="accent6">
                    <a:lumMod val="75000"/>
                  </a:schemeClr>
                </a:solidFill>
              </a:rPr>
              <a:t>BBBB</a:t>
            </a:r>
          </a:p>
          <a:p>
            <a:r>
              <a:rPr lang="en-US" altLang="ja-JP" sz="1200" dirty="0" smtClean="0">
                <a:solidFill>
                  <a:srgbClr val="FFC000"/>
                </a:solidFill>
              </a:rPr>
              <a:t>CCCC</a:t>
            </a:r>
          </a:p>
          <a:p>
            <a:r>
              <a:rPr lang="en-US" altLang="ja-JP" sz="1200" dirty="0" smtClean="0">
                <a:solidFill>
                  <a:srgbClr val="00B050"/>
                </a:solidFill>
              </a:rPr>
              <a:t>DDDD</a:t>
            </a:r>
          </a:p>
          <a:p>
            <a:r>
              <a:rPr lang="en-US" altLang="ja-JP" sz="1200" dirty="0" smtClean="0">
                <a:solidFill>
                  <a:srgbClr val="92D050"/>
                </a:solidFill>
              </a:rPr>
              <a:t>EEEE</a:t>
            </a:r>
          </a:p>
          <a:p>
            <a:r>
              <a:rPr lang="en-US" altLang="ja-JP" sz="1200" dirty="0" smtClean="0">
                <a:solidFill>
                  <a:srgbClr val="0070C0"/>
                </a:solidFill>
              </a:rPr>
              <a:t>FFFF</a:t>
            </a:r>
          </a:p>
          <a:p>
            <a:r>
              <a:rPr lang="en-US" altLang="ja-JP" sz="1200" dirty="0" smtClean="0">
                <a:solidFill>
                  <a:srgbClr val="7030A0"/>
                </a:solidFill>
              </a:rPr>
              <a:t>GGGG</a:t>
            </a:r>
          </a:p>
          <a:p>
            <a:r>
              <a:rPr lang="en-US" altLang="ja-JP" sz="1200" dirty="0" smtClean="0">
                <a:solidFill>
                  <a:schemeClr val="tx1"/>
                </a:solidFill>
              </a:rPr>
              <a:t>~~~~~~</a:t>
            </a:r>
          </a:p>
          <a:p>
            <a:r>
              <a:rPr lang="en-US" altLang="ja-JP" sz="1200" dirty="0" smtClean="0">
                <a:solidFill>
                  <a:schemeClr val="tx1"/>
                </a:solidFill>
              </a:rPr>
              <a:t>~~~~~~</a:t>
            </a:r>
          </a:p>
          <a:p>
            <a:r>
              <a:rPr lang="en-US" altLang="ja-JP" sz="1200" dirty="0" smtClean="0">
                <a:solidFill>
                  <a:schemeClr val="tx1"/>
                </a:solidFill>
              </a:rPr>
              <a:t>~~~~~~</a:t>
            </a:r>
          </a:p>
          <a:p>
            <a:pPr algn="ctr"/>
            <a:endParaRPr kumimoji="1" lang="ja-JP" altLang="en-US" sz="1100" dirty="0"/>
          </a:p>
        </p:txBody>
      </p:sp>
      <p:sp>
        <p:nvSpPr>
          <p:cNvPr id="14" name="角丸四角形 13"/>
          <p:cNvSpPr/>
          <p:nvPr/>
        </p:nvSpPr>
        <p:spPr>
          <a:xfrm>
            <a:off x="1381124" y="2828925"/>
            <a:ext cx="3073401" cy="672083"/>
          </a:xfrm>
          <a:prstGeom prst="roundRect">
            <a:avLst>
              <a:gd name="adj" fmla="val 11456"/>
            </a:avLst>
          </a:prstGeom>
          <a:pattFill prst="wdDnDiag">
            <a:fgClr>
              <a:srgbClr val="FFFF00"/>
            </a:fgClr>
            <a:bgClr>
              <a:schemeClr val="bg1"/>
            </a:bgClr>
          </a:patt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400" dirty="0" smtClean="0">
                <a:solidFill>
                  <a:schemeClr val="bg1">
                    <a:lumMod val="50000"/>
                  </a:schemeClr>
                </a:solidFill>
              </a:rPr>
              <a:t>e.g.  </a:t>
            </a:r>
            <a:br>
              <a:rPr lang="en-US" altLang="ja-JP" sz="1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ja-JP" sz="1400" dirty="0" smtClean="0">
                <a:solidFill>
                  <a:schemeClr val="bg1">
                    <a:lumMod val="50000"/>
                  </a:schemeClr>
                </a:solidFill>
              </a:rPr>
              <a:t> SYNOP, SHIP </a:t>
            </a:r>
            <a:r>
              <a:rPr lang="en-US" altLang="ja-JP" sz="1400" dirty="0" smtClean="0">
                <a:solidFill>
                  <a:schemeClr val="bg1">
                    <a:lumMod val="50000"/>
                  </a:schemeClr>
                </a:solidFill>
              </a:rPr>
              <a:t>… (six-hourly)</a:t>
            </a:r>
            <a:endParaRPr lang="en-US" altLang="ja-JP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1381125" y="3546624"/>
            <a:ext cx="3067050" cy="746472"/>
          </a:xfrm>
          <a:prstGeom prst="roundRect">
            <a:avLst>
              <a:gd name="adj" fmla="val 4107"/>
            </a:avLst>
          </a:prstGeom>
          <a:pattFill prst="dotGrid">
            <a:fgClr>
              <a:schemeClr val="accent6"/>
            </a:fgClr>
            <a:bgClr>
              <a:schemeClr val="bg1"/>
            </a:bgClr>
          </a:patt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400" dirty="0" smtClean="0">
                <a:solidFill>
                  <a:schemeClr val="bg1">
                    <a:lumMod val="50000"/>
                  </a:schemeClr>
                </a:solidFill>
              </a:rPr>
              <a:t>e.g.  </a:t>
            </a:r>
            <a:br>
              <a:rPr lang="en-US" altLang="ja-JP" sz="1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ja-JP" sz="1400" dirty="0" smtClean="0">
                <a:solidFill>
                  <a:schemeClr val="bg1">
                    <a:lumMod val="50000"/>
                  </a:schemeClr>
                </a:solidFill>
              </a:rPr>
              <a:t> SYNOP</a:t>
            </a:r>
            <a:r>
              <a:rPr lang="en-US" altLang="ja-JP" sz="1400" dirty="0">
                <a:solidFill>
                  <a:schemeClr val="bg1">
                    <a:lumMod val="50000"/>
                  </a:schemeClr>
                </a:solidFill>
              </a:rPr>
              <a:t>, SHIP </a:t>
            </a:r>
            <a:r>
              <a:rPr lang="en-US" altLang="ja-JP" sz="1400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  <a:endParaRPr lang="en-US" altLang="ja-JP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1384300" y="4365104"/>
            <a:ext cx="3067050" cy="1688033"/>
          </a:xfrm>
          <a:prstGeom prst="roundRect">
            <a:avLst>
              <a:gd name="adj" fmla="val 4107"/>
            </a:avLst>
          </a:prstGeom>
          <a:pattFill prst="ltUpDiag">
            <a:fgClr>
              <a:srgbClr val="FF99FF"/>
            </a:fgClr>
            <a:bgClr>
              <a:schemeClr val="bg1"/>
            </a:bgClr>
          </a:patt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400" dirty="0" smtClean="0">
                <a:solidFill>
                  <a:schemeClr val="bg1">
                    <a:lumMod val="50000"/>
                  </a:schemeClr>
                </a:solidFill>
              </a:rPr>
              <a:t>e.g. </a:t>
            </a:r>
            <a:br>
              <a:rPr lang="en-US" altLang="ja-JP" sz="1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ja-JP" sz="1400" dirty="0" smtClean="0">
                <a:solidFill>
                  <a:schemeClr val="bg1">
                    <a:lumMod val="50000"/>
                  </a:schemeClr>
                </a:solidFill>
              </a:rPr>
              <a:t> NWP, </a:t>
            </a:r>
            <a:br>
              <a:rPr lang="en-US" altLang="ja-JP" sz="1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ja-JP" sz="1400" dirty="0" smtClean="0">
                <a:solidFill>
                  <a:schemeClr val="bg1">
                    <a:lumMod val="50000"/>
                  </a:schemeClr>
                </a:solidFill>
              </a:rPr>
              <a:t> Satellite,</a:t>
            </a:r>
            <a:endParaRPr lang="en-US" altLang="ja-JP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altLang="ja-JP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ja-JP" sz="1400" dirty="0">
                <a:solidFill>
                  <a:schemeClr val="bg1">
                    <a:lumMod val="50000"/>
                  </a:schemeClr>
                </a:solidFill>
              </a:rPr>
              <a:t>RSMC </a:t>
            </a:r>
            <a:r>
              <a:rPr lang="en-US" altLang="ja-JP" sz="1400" dirty="0" smtClean="0">
                <a:solidFill>
                  <a:schemeClr val="bg1">
                    <a:lumMod val="50000"/>
                  </a:schemeClr>
                </a:solidFill>
              </a:rPr>
              <a:t>advisories (</a:t>
            </a:r>
            <a:r>
              <a:rPr lang="en-US" altLang="ja-JP" sz="1400" dirty="0">
                <a:solidFill>
                  <a:schemeClr val="bg1">
                    <a:lumMod val="50000"/>
                  </a:schemeClr>
                </a:solidFill>
              </a:rPr>
              <a:t>1.4.1.2 (c</a:t>
            </a:r>
            <a:r>
              <a:rPr lang="en-US" altLang="ja-JP" sz="1400" dirty="0" smtClean="0">
                <a:solidFill>
                  <a:schemeClr val="bg1">
                    <a:lumMod val="50000"/>
                  </a:schemeClr>
                </a:solidFill>
              </a:rPr>
              <a:t>)),</a:t>
            </a:r>
          </a:p>
          <a:p>
            <a:r>
              <a:rPr lang="en-US" altLang="ja-JP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ja-JP" sz="1400" dirty="0" smtClean="0">
                <a:solidFill>
                  <a:schemeClr val="bg1">
                    <a:lumMod val="50000"/>
                  </a:schemeClr>
                </a:solidFill>
              </a:rPr>
              <a:t>WNXX01(Appendix I-3),</a:t>
            </a:r>
          </a:p>
          <a:p>
            <a:r>
              <a:rPr lang="en-US" altLang="ja-JP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ja-JP" sz="1400" dirty="0" smtClean="0">
                <a:solidFill>
                  <a:schemeClr val="bg1">
                    <a:lumMod val="50000"/>
                  </a:schemeClr>
                </a:solidFill>
              </a:rPr>
              <a:t>…….</a:t>
            </a:r>
            <a:br>
              <a:rPr lang="en-US" altLang="ja-JP" sz="1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ja-JP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629816" y="2420888"/>
            <a:ext cx="4950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solidFill>
                  <a:srgbClr val="00B0F0"/>
                </a:solidFill>
              </a:rPr>
              <a:t>Maximum extent of Core Cache data type</a:t>
            </a:r>
            <a:endParaRPr lang="ja-JP" altLang="en-US" dirty="0">
              <a:solidFill>
                <a:srgbClr val="00B0F0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567065" y="2931011"/>
            <a:ext cx="4572000" cy="523220"/>
          </a:xfrm>
          <a:prstGeom prst="rect">
            <a:avLst/>
          </a:prstGeom>
          <a:pattFill prst="wdDnDiag">
            <a:fgClr>
              <a:srgbClr val="FFFF00"/>
            </a:fgClr>
            <a:bgClr>
              <a:schemeClr val="bg1"/>
            </a:bgClr>
          </a:pattFill>
        </p:spPr>
        <p:txBody>
          <a:bodyPr>
            <a:spAutoFit/>
          </a:bodyPr>
          <a:lstStyle/>
          <a:p>
            <a:r>
              <a:rPr lang="en-US" altLang="ja-JP" sz="1400" dirty="0" smtClean="0">
                <a:solidFill>
                  <a:schemeClr val="tx1"/>
                </a:solidFill>
              </a:rPr>
              <a:t>(a) 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Observation data </a:t>
            </a:r>
            <a:r>
              <a:rPr lang="en-US" altLang="ja-JP" sz="1400" dirty="0" smtClean="0">
                <a:solidFill>
                  <a:schemeClr val="tx1"/>
                </a:solidFill>
              </a:rPr>
              <a:t>that is specified in 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Resolution40 Annex I (1)~(5).</a:t>
            </a:r>
            <a:endParaRPr lang="en-US" altLang="ja-JP" sz="1400" b="1" dirty="0">
              <a:solidFill>
                <a:schemeClr val="tx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580716" y="3695938"/>
            <a:ext cx="4572000" cy="523220"/>
          </a:xfrm>
          <a:prstGeom prst="rect">
            <a:avLst/>
          </a:prstGeom>
          <a:pattFill prst="dotGrid">
            <a:fgClr>
              <a:schemeClr val="accent6"/>
            </a:fgClr>
            <a:bgClr>
              <a:schemeClr val="bg1"/>
            </a:bgClr>
          </a:pattFill>
        </p:spPr>
        <p:txBody>
          <a:bodyPr>
            <a:spAutoFit/>
          </a:bodyPr>
          <a:lstStyle/>
          <a:p>
            <a:r>
              <a:rPr lang="en-US" altLang="ja-JP" sz="1400" dirty="0" smtClean="0">
                <a:solidFill>
                  <a:schemeClr val="tx1"/>
                </a:solidFill>
              </a:rPr>
              <a:t>(b) 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Observation data </a:t>
            </a:r>
            <a:r>
              <a:rPr lang="en-US" altLang="ja-JP" sz="1400" dirty="0" smtClean="0">
                <a:solidFill>
                  <a:schemeClr val="tx1"/>
                </a:solidFill>
              </a:rPr>
              <a:t>that is designated as the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 additional data </a:t>
            </a:r>
            <a:r>
              <a:rPr lang="en-US" altLang="ja-JP" sz="1400" dirty="0" smtClean="0">
                <a:solidFill>
                  <a:schemeClr val="tx1"/>
                </a:solidFill>
              </a:rPr>
              <a:t>according to 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Resolution 40.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4572000" y="4561964"/>
            <a:ext cx="4572000" cy="523220"/>
          </a:xfrm>
          <a:prstGeom prst="rect">
            <a:avLst/>
          </a:prstGeom>
          <a:pattFill prst="ltUpDiag">
            <a:fgClr>
              <a:srgbClr val="FF99FF"/>
            </a:fgClr>
            <a:bgClr>
              <a:schemeClr val="bg1"/>
            </a:bgClr>
          </a:pattFill>
        </p:spPr>
        <p:txBody>
          <a:bodyPr>
            <a:spAutoFit/>
          </a:bodyPr>
          <a:lstStyle/>
          <a:p>
            <a:r>
              <a:rPr lang="en-US" altLang="ja-JP" sz="1400" dirty="0" smtClean="0">
                <a:solidFill>
                  <a:schemeClr val="tx1"/>
                </a:solidFill>
              </a:rPr>
              <a:t>(c) 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Products </a:t>
            </a:r>
            <a:r>
              <a:rPr lang="en-US" altLang="ja-JP" sz="1400" dirty="0" smtClean="0">
                <a:solidFill>
                  <a:schemeClr val="tx1"/>
                </a:solidFill>
              </a:rPr>
              <a:t>that are to be exchanged through WIS in 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Manual on 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GDPFS </a:t>
            </a:r>
            <a:r>
              <a:rPr lang="en-US" altLang="ja-JP" sz="1400" dirty="0" smtClean="0"/>
              <a:t>(</a:t>
            </a:r>
            <a:r>
              <a:rPr lang="en-US" altLang="ja-JP" sz="1400" dirty="0"/>
              <a:t>currently under development)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3649613" y="2833772"/>
            <a:ext cx="778371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2800" dirty="0" smtClean="0">
                <a:solidFill>
                  <a:schemeClr val="bg1">
                    <a:lumMod val="50000"/>
                  </a:schemeClr>
                </a:solidFill>
              </a:rPr>
              <a:t>(a) </a:t>
            </a:r>
            <a:endParaRPr lang="ja-JP" alt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630985" y="3606696"/>
            <a:ext cx="778371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2800" dirty="0" smtClean="0">
                <a:solidFill>
                  <a:schemeClr val="bg1">
                    <a:lumMod val="50000"/>
                  </a:schemeClr>
                </a:solidFill>
              </a:rPr>
              <a:t>(b) </a:t>
            </a:r>
            <a:endParaRPr lang="ja-JP" alt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643933" y="4417948"/>
            <a:ext cx="778371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2800" dirty="0" smtClean="0">
                <a:solidFill>
                  <a:schemeClr val="bg1">
                    <a:lumMod val="50000"/>
                  </a:schemeClr>
                </a:solidFill>
              </a:rPr>
              <a:t>(c) </a:t>
            </a:r>
            <a:endParaRPr lang="ja-JP" alt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18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Inclusion relation</a:t>
            </a:r>
            <a:r>
              <a:rPr lang="en-US" altLang="ja-JP" dirty="0"/>
              <a:t/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2591780" y="3068960"/>
            <a:ext cx="4788532" cy="3168352"/>
          </a:xfrm>
          <a:prstGeom prst="roundRect">
            <a:avLst>
              <a:gd name="adj" fmla="val 4107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b="1" dirty="0" smtClean="0">
                <a:solidFill>
                  <a:srgbClr val="00B0F0"/>
                </a:solidFill>
              </a:rPr>
              <a:t>Maximum extent of Core Cache data type 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3121688" y="3916178"/>
            <a:ext cx="3538543" cy="2033102"/>
          </a:xfrm>
          <a:prstGeom prst="roundRect">
            <a:avLst>
              <a:gd name="adj" fmla="val 24797"/>
            </a:avLst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b="1" dirty="0" smtClean="0">
                <a:solidFill>
                  <a:srgbClr val="00B050"/>
                </a:solidFill>
              </a:rPr>
              <a:t>Core Cache data type </a:t>
            </a:r>
            <a:r>
              <a:rPr lang="en-US" altLang="ja-JP" b="1" dirty="0" smtClean="0">
                <a:solidFill>
                  <a:srgbClr val="00B050"/>
                </a:solidFill>
              </a:rPr>
              <a:t>list</a:t>
            </a:r>
            <a:endParaRPr lang="en-US" altLang="ja-JP" sz="2000" dirty="0" smtClean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55576" y="1559114"/>
            <a:ext cx="367240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000" b="1" dirty="0" smtClean="0">
                <a:solidFill>
                  <a:srgbClr val="00B0F0"/>
                </a:solidFill>
              </a:rPr>
              <a:t>Maximum extent</a:t>
            </a:r>
            <a:r>
              <a:rPr lang="en-US" altLang="ja-JP" b="1" dirty="0" smtClean="0">
                <a:solidFill>
                  <a:srgbClr val="00B0F0"/>
                </a:solidFill>
              </a:rPr>
              <a:t/>
            </a:r>
            <a:br>
              <a:rPr lang="en-US" altLang="ja-JP" b="1" dirty="0" smtClean="0">
                <a:solidFill>
                  <a:srgbClr val="00B0F0"/>
                </a:solidFill>
              </a:rPr>
            </a:br>
            <a:r>
              <a:rPr lang="en-US" altLang="ja-JP" sz="1400" b="1" dirty="0" smtClean="0">
                <a:solidFill>
                  <a:srgbClr val="00B0F0"/>
                </a:solidFill>
              </a:rPr>
              <a:t>(referring to already existing documents</a:t>
            </a:r>
            <a:r>
              <a:rPr lang="en-US" altLang="ja-JP" sz="1100" b="1" dirty="0" smtClean="0">
                <a:solidFill>
                  <a:srgbClr val="00B0F0"/>
                </a:solidFill>
              </a:rPr>
              <a:t>)</a:t>
            </a:r>
          </a:p>
          <a:p>
            <a:pPr algn="ctr"/>
            <a:endParaRPr lang="en-US" altLang="ja-JP" b="1" dirty="0">
              <a:solidFill>
                <a:srgbClr val="00B0F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860032" y="1548661"/>
            <a:ext cx="4283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000" b="1" dirty="0">
                <a:solidFill>
                  <a:srgbClr val="00B050"/>
                </a:solidFill>
              </a:rPr>
              <a:t>Core Cache data type list</a:t>
            </a:r>
            <a:r>
              <a:rPr lang="en-US" altLang="ja-JP" b="1" dirty="0">
                <a:solidFill>
                  <a:srgbClr val="00B050"/>
                </a:solidFill>
              </a:rPr>
              <a:t/>
            </a:r>
            <a:br>
              <a:rPr lang="en-US" altLang="ja-JP" b="1" dirty="0">
                <a:solidFill>
                  <a:srgbClr val="00B050"/>
                </a:solidFill>
              </a:rPr>
            </a:br>
            <a:r>
              <a:rPr lang="en-US" altLang="ja-JP" sz="1400" b="1" dirty="0" smtClean="0">
                <a:solidFill>
                  <a:srgbClr val="00B050"/>
                </a:solidFill>
              </a:rPr>
              <a:t>(</a:t>
            </a:r>
            <a:r>
              <a:rPr lang="en-US" altLang="ja-JP" sz="1400" b="1" dirty="0" smtClean="0">
                <a:solidFill>
                  <a:srgbClr val="00B050"/>
                </a:solidFill>
              </a:rPr>
              <a:t>TT-GISC defines </a:t>
            </a:r>
            <a:r>
              <a:rPr lang="en-US" altLang="ja-JP" sz="1400" b="1" dirty="0" smtClean="0">
                <a:solidFill>
                  <a:srgbClr val="00B050"/>
                </a:solidFill>
              </a:rPr>
              <a:t>from the maximum exten</a:t>
            </a:r>
            <a:r>
              <a:rPr lang="en-US" altLang="ja-JP" sz="1400" b="1" dirty="0" smtClean="0">
                <a:solidFill>
                  <a:srgbClr val="00B050"/>
                </a:solidFill>
              </a:rPr>
              <a:t>t </a:t>
            </a:r>
            <a:br>
              <a:rPr lang="en-US" altLang="ja-JP" sz="1400" b="1" dirty="0" smtClean="0">
                <a:solidFill>
                  <a:srgbClr val="00B050"/>
                </a:solidFill>
              </a:rPr>
            </a:br>
            <a:r>
              <a:rPr lang="en-US" altLang="ja-JP" sz="1400" b="1" dirty="0" smtClean="0">
                <a:solidFill>
                  <a:srgbClr val="00B050"/>
                </a:solidFill>
              </a:rPr>
              <a:t>at </a:t>
            </a:r>
            <a:r>
              <a:rPr lang="en-US" altLang="ja-JP" sz="1400" b="1" dirty="0" smtClean="0">
                <a:solidFill>
                  <a:srgbClr val="00B050"/>
                </a:solidFill>
              </a:rPr>
              <a:t>its discretion)</a:t>
            </a:r>
            <a:endParaRPr lang="en-US" altLang="ja-JP" sz="1400" b="1" dirty="0">
              <a:solidFill>
                <a:srgbClr val="00B05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319972" y="1361674"/>
            <a:ext cx="7560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⊃</a:t>
            </a:r>
            <a:endParaRPr lang="en-US" altLang="ja-JP" sz="4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51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~ How to define </a:t>
            </a:r>
            <a:r>
              <a:rPr lang="en-US" altLang="ja-JP" dirty="0" smtClean="0"/>
              <a:t>the first edition of Core </a:t>
            </a:r>
            <a:r>
              <a:rPr lang="en-US" altLang="ja-JP" dirty="0"/>
              <a:t>Cache data type </a:t>
            </a:r>
            <a:r>
              <a:rPr lang="en-US" altLang="ja-JP" dirty="0" smtClean="0"/>
              <a:t>list ~</a:t>
            </a:r>
            <a:endParaRPr kumimoji="1" lang="ja-JP" altLang="en-US" dirty="0"/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412777"/>
            <a:ext cx="8496944" cy="1656184"/>
          </a:xfrm>
        </p:spPr>
        <p:txBody>
          <a:bodyPr>
            <a:normAutofit/>
          </a:bodyPr>
          <a:lstStyle/>
          <a:p>
            <a:r>
              <a:rPr lang="en-US" altLang="ja-JP" sz="1800" dirty="0" smtClean="0"/>
              <a:t>The first edition of the core cache data type list should be the minimal of necessity in </a:t>
            </a:r>
            <a:r>
              <a:rPr lang="en-US" altLang="ja-JP" sz="1800" dirty="0"/>
              <a:t>order to ensure the stable </a:t>
            </a:r>
            <a:r>
              <a:rPr lang="en-US" altLang="ja-JP" sz="1800" dirty="0" smtClean="0"/>
              <a:t>operation.</a:t>
            </a:r>
            <a:r>
              <a:rPr lang="en-US" altLang="ja-JP" sz="1800" dirty="0"/>
              <a:t/>
            </a:r>
            <a:br>
              <a:rPr lang="en-US" altLang="ja-JP" sz="1800" dirty="0"/>
            </a:br>
            <a:r>
              <a:rPr lang="en-US" altLang="ja-JP" sz="1800" dirty="0" smtClean="0"/>
              <a:t>(e.g. </a:t>
            </a:r>
            <a:r>
              <a:rPr lang="en-US" altLang="ja-JP" sz="1800" dirty="0"/>
              <a:t>(a) and (b) preceding </a:t>
            </a:r>
            <a:r>
              <a:rPr lang="en-US" altLang="ja-JP" sz="1800" dirty="0" smtClean="0"/>
              <a:t>paragraph)</a:t>
            </a:r>
          </a:p>
          <a:p>
            <a:r>
              <a:rPr lang="en-US" altLang="ja-JP" sz="1800" dirty="0" smtClean="0"/>
              <a:t>TT-GISC </a:t>
            </a:r>
            <a:r>
              <a:rPr lang="en-US" altLang="ja-JP" sz="1800" dirty="0"/>
              <a:t>may defer adding the data type which has concern about the communication bandwidth. </a:t>
            </a:r>
            <a:r>
              <a:rPr lang="en-US" altLang="ja-JP" sz="1800" dirty="0" smtClean="0"/>
              <a:t>(e.g. NWP </a:t>
            </a:r>
            <a:r>
              <a:rPr lang="en-US" altLang="ja-JP" sz="1800" dirty="0"/>
              <a:t>and </a:t>
            </a:r>
            <a:r>
              <a:rPr lang="en-US" altLang="ja-JP" sz="1800" dirty="0" smtClean="0"/>
              <a:t>Satellite data)</a:t>
            </a:r>
            <a:endParaRPr lang="en-US" altLang="ja-JP" sz="1800" dirty="0"/>
          </a:p>
          <a:p>
            <a:pPr marL="0" indent="0">
              <a:buNone/>
            </a:pPr>
            <a:endParaRPr kumimoji="1" lang="ja-JP" altLang="en-US" sz="1800" dirty="0"/>
          </a:p>
        </p:txBody>
      </p:sp>
      <p:sp>
        <p:nvSpPr>
          <p:cNvPr id="14" name="正方形/長方形 13"/>
          <p:cNvSpPr/>
          <p:nvPr/>
        </p:nvSpPr>
        <p:spPr>
          <a:xfrm>
            <a:off x="4716015" y="3068960"/>
            <a:ext cx="4176465" cy="461665"/>
          </a:xfrm>
          <a:prstGeom prst="rect">
            <a:avLst/>
          </a:prstGeom>
          <a:pattFill prst="wdDnDiag">
            <a:fgClr>
              <a:srgbClr val="FFFF00"/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solidFill>
                  <a:schemeClr val="tx1"/>
                </a:solidFill>
              </a:rPr>
              <a:t>(a) </a:t>
            </a:r>
            <a:r>
              <a:rPr lang="en-US" altLang="ja-JP" sz="1200" b="1" dirty="0" smtClean="0">
                <a:solidFill>
                  <a:schemeClr val="tx1"/>
                </a:solidFill>
              </a:rPr>
              <a:t>Observation data </a:t>
            </a:r>
            <a:r>
              <a:rPr lang="en-US" altLang="ja-JP" sz="1200" dirty="0" smtClean="0">
                <a:solidFill>
                  <a:schemeClr val="tx1"/>
                </a:solidFill>
              </a:rPr>
              <a:t>that is specified in </a:t>
            </a:r>
            <a:r>
              <a:rPr lang="en-US" altLang="ja-JP" sz="1200" b="1" dirty="0" smtClean="0">
                <a:solidFill>
                  <a:schemeClr val="tx1"/>
                </a:solidFill>
              </a:rPr>
              <a:t>Resolution40 Annex I (1)~(5).</a:t>
            </a:r>
            <a:endParaRPr lang="en-US" altLang="ja-JP" sz="1200" b="1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716015" y="3649410"/>
            <a:ext cx="4032449" cy="461665"/>
          </a:xfrm>
          <a:prstGeom prst="rect">
            <a:avLst/>
          </a:prstGeom>
          <a:pattFill prst="dotGrid">
            <a:fgClr>
              <a:schemeClr val="accent6">
                <a:lumMod val="75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solidFill>
                  <a:schemeClr val="tx1"/>
                </a:solidFill>
              </a:rPr>
              <a:t>(b) </a:t>
            </a:r>
            <a:r>
              <a:rPr lang="en-US" altLang="ja-JP" sz="1200" b="1" dirty="0" smtClean="0">
                <a:solidFill>
                  <a:schemeClr val="tx1"/>
                </a:solidFill>
              </a:rPr>
              <a:t>Observation data </a:t>
            </a:r>
            <a:r>
              <a:rPr lang="en-US" altLang="ja-JP" sz="1200" dirty="0" smtClean="0">
                <a:solidFill>
                  <a:schemeClr val="tx1"/>
                </a:solidFill>
              </a:rPr>
              <a:t>that is designated as the</a:t>
            </a:r>
            <a:r>
              <a:rPr lang="en-US" altLang="ja-JP" sz="1200" b="1" dirty="0" smtClean="0">
                <a:solidFill>
                  <a:schemeClr val="tx1"/>
                </a:solidFill>
              </a:rPr>
              <a:t> additional data </a:t>
            </a:r>
            <a:r>
              <a:rPr lang="en-US" altLang="ja-JP" sz="1200" dirty="0" smtClean="0">
                <a:solidFill>
                  <a:schemeClr val="tx1"/>
                </a:solidFill>
              </a:rPr>
              <a:t>according to </a:t>
            </a:r>
            <a:r>
              <a:rPr lang="en-US" altLang="ja-JP" sz="1200" b="1" dirty="0" smtClean="0">
                <a:solidFill>
                  <a:schemeClr val="tx1"/>
                </a:solidFill>
              </a:rPr>
              <a:t>Resolution 40.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4716015" y="4339873"/>
            <a:ext cx="4176465" cy="461665"/>
          </a:xfrm>
          <a:prstGeom prst="rect">
            <a:avLst/>
          </a:prstGeom>
          <a:pattFill prst="ltUpDiag">
            <a:fgClr>
              <a:srgbClr val="FF00FF"/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solidFill>
                  <a:schemeClr val="tx1"/>
                </a:solidFill>
              </a:rPr>
              <a:t>(c) </a:t>
            </a:r>
            <a:r>
              <a:rPr lang="en-US" altLang="ja-JP" sz="1200" b="1" dirty="0" smtClean="0">
                <a:solidFill>
                  <a:schemeClr val="tx1"/>
                </a:solidFill>
              </a:rPr>
              <a:t>Products </a:t>
            </a:r>
            <a:r>
              <a:rPr lang="en-US" altLang="ja-JP" sz="1200" dirty="0" smtClean="0">
                <a:solidFill>
                  <a:schemeClr val="tx1"/>
                </a:solidFill>
              </a:rPr>
              <a:t>that are to be exchanged through WIS in </a:t>
            </a:r>
            <a:r>
              <a:rPr lang="en-US" altLang="ja-JP" sz="1200" b="1" dirty="0" smtClean="0">
                <a:solidFill>
                  <a:schemeClr val="tx1"/>
                </a:solidFill>
              </a:rPr>
              <a:t>Manual on GDPFS </a:t>
            </a:r>
            <a:r>
              <a:rPr lang="en-US" altLang="ja-JP" sz="1200" dirty="0" smtClean="0">
                <a:solidFill>
                  <a:schemeClr val="tx1"/>
                </a:solidFill>
              </a:rPr>
              <a:t>(currently under development)</a:t>
            </a:r>
            <a:r>
              <a:rPr lang="en-US" altLang="ja-JP" sz="1200" b="1" dirty="0" smtClean="0">
                <a:solidFill>
                  <a:schemeClr val="tx1"/>
                </a:solidFill>
              </a:rPr>
              <a:t>.</a:t>
            </a:r>
          </a:p>
        </p:txBody>
      </p:sp>
      <p:grpSp>
        <p:nvGrpSpPr>
          <p:cNvPr id="23" name="グループ化 22"/>
          <p:cNvGrpSpPr/>
          <p:nvPr/>
        </p:nvGrpSpPr>
        <p:grpSpPr>
          <a:xfrm>
            <a:off x="179512" y="3068960"/>
            <a:ext cx="4644008" cy="3672408"/>
            <a:chOff x="179512" y="3068960"/>
            <a:chExt cx="4644008" cy="3672408"/>
          </a:xfrm>
        </p:grpSpPr>
        <p:sp>
          <p:nvSpPr>
            <p:cNvPr id="11" name="角丸四角形 10"/>
            <p:cNvSpPr/>
            <p:nvPr/>
          </p:nvSpPr>
          <p:spPr>
            <a:xfrm>
              <a:off x="179512" y="3068960"/>
              <a:ext cx="4464496" cy="3672408"/>
            </a:xfrm>
            <a:prstGeom prst="roundRect">
              <a:avLst>
                <a:gd name="adj" fmla="val 4107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altLang="ja-JP" sz="1400" b="1" dirty="0" smtClean="0">
                  <a:solidFill>
                    <a:srgbClr val="00B0F0"/>
                  </a:solidFill>
                </a:rPr>
                <a:t>Maximum extent of Core Cache data type </a:t>
              </a:r>
            </a:p>
            <a:p>
              <a:r>
                <a:rPr lang="en-US" altLang="ja-JP" sz="1400" b="1" dirty="0" smtClean="0">
                  <a:solidFill>
                    <a:srgbClr val="00B0F0"/>
                  </a:solidFill>
                </a:rPr>
                <a:t>(reference to already existing documents)</a:t>
              </a:r>
              <a:endParaRPr lang="en-US" altLang="ja-JP" sz="1400" b="1" dirty="0">
                <a:solidFill>
                  <a:srgbClr val="00B0F0"/>
                </a:solidFill>
              </a:endParaRPr>
            </a:p>
            <a:p>
              <a:endParaRPr lang="en-US" altLang="ja-JP" sz="1600" dirty="0" smtClean="0">
                <a:solidFill>
                  <a:schemeClr val="tx1"/>
                </a:solidFill>
              </a:endParaRPr>
            </a:p>
            <a:p>
              <a:pPr algn="ctr"/>
              <a:endParaRPr kumimoji="1" lang="ja-JP" altLang="en-US" sz="1100" dirty="0"/>
            </a:p>
          </p:txBody>
        </p:sp>
        <p:sp>
          <p:nvSpPr>
            <p:cNvPr id="19" name="角丸四角形 18"/>
            <p:cNvSpPr/>
            <p:nvPr/>
          </p:nvSpPr>
          <p:spPr>
            <a:xfrm>
              <a:off x="251520" y="3140969"/>
              <a:ext cx="4320480" cy="3528392"/>
            </a:xfrm>
            <a:prstGeom prst="roundRect">
              <a:avLst>
                <a:gd name="adj" fmla="val 4107"/>
              </a:avLst>
            </a:prstGeom>
            <a:pattFill prst="ltUpDiag">
              <a:fgClr>
                <a:srgbClr val="FF00FF"/>
              </a:fgClr>
              <a:bgClr>
                <a:schemeClr val="bg1"/>
              </a:bgClr>
            </a:patt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endParaRPr lang="en-US" altLang="ja-JP" sz="1200" dirty="0" smtClean="0">
                <a:solidFill>
                  <a:schemeClr val="tx1"/>
                </a:solidFill>
              </a:endParaRPr>
            </a:p>
            <a:p>
              <a:endParaRPr lang="en-US" altLang="ja-JP" sz="1200" dirty="0">
                <a:solidFill>
                  <a:schemeClr val="tx1"/>
                </a:solidFill>
              </a:endParaRPr>
            </a:p>
            <a:p>
              <a:endParaRPr lang="en-US" altLang="ja-JP" sz="1600" dirty="0">
                <a:solidFill>
                  <a:schemeClr val="tx1"/>
                </a:solidFill>
              </a:endParaRPr>
            </a:p>
            <a:p>
              <a:endParaRPr lang="en-US" altLang="ja-JP" sz="1600" dirty="0" smtClean="0">
                <a:solidFill>
                  <a:schemeClr val="tx1"/>
                </a:solidFill>
              </a:endParaRPr>
            </a:p>
            <a:p>
              <a:endParaRPr lang="en-US" altLang="ja-JP" sz="1600" dirty="0">
                <a:solidFill>
                  <a:schemeClr val="tx1"/>
                </a:solidFill>
              </a:endParaRPr>
            </a:p>
            <a:p>
              <a:endParaRPr lang="en-US" altLang="ja-JP" sz="1600" dirty="0" smtClean="0">
                <a:solidFill>
                  <a:schemeClr val="tx1"/>
                </a:solidFill>
              </a:endParaRPr>
            </a:p>
            <a:p>
              <a:endParaRPr lang="en-US" altLang="ja-JP" sz="1600" dirty="0">
                <a:solidFill>
                  <a:schemeClr val="tx1"/>
                </a:solidFill>
              </a:endParaRPr>
            </a:p>
            <a:p>
              <a:endParaRPr lang="en-US" altLang="ja-JP" sz="1600" dirty="0" smtClean="0">
                <a:solidFill>
                  <a:schemeClr val="tx1"/>
                </a:solidFill>
              </a:endParaRPr>
            </a:p>
            <a:p>
              <a:endParaRPr lang="en-US" altLang="ja-JP" sz="1600" dirty="0">
                <a:solidFill>
                  <a:schemeClr val="tx1"/>
                </a:solidFill>
              </a:endParaRPr>
            </a:p>
            <a:p>
              <a:endParaRPr lang="en-US" altLang="ja-JP" sz="1600" dirty="0" smtClean="0">
                <a:solidFill>
                  <a:schemeClr val="tx1"/>
                </a:solidFill>
              </a:endParaRPr>
            </a:p>
            <a:p>
              <a:endParaRPr lang="en-US" altLang="ja-JP" sz="1600" dirty="0">
                <a:solidFill>
                  <a:schemeClr val="tx1"/>
                </a:solidFill>
              </a:endParaRPr>
            </a:p>
            <a:p>
              <a:r>
                <a:rPr lang="en-US" altLang="ja-JP" sz="1600" dirty="0">
                  <a:solidFill>
                    <a:schemeClr val="tx1"/>
                  </a:solidFill>
                </a:rPr>
                <a:t> </a:t>
              </a:r>
              <a:r>
                <a:rPr lang="en-US" altLang="ja-JP" sz="1600" dirty="0" smtClean="0">
                  <a:solidFill>
                    <a:schemeClr val="tx1"/>
                  </a:solidFill>
                </a:rPr>
                <a:t>     (</a:t>
              </a:r>
              <a:r>
                <a:rPr lang="en-US" altLang="ja-JP" sz="1600" dirty="0">
                  <a:solidFill>
                    <a:schemeClr val="tx1"/>
                  </a:solidFill>
                </a:rPr>
                <a:t>c</a:t>
              </a:r>
              <a:r>
                <a:rPr lang="en-US" altLang="ja-JP" sz="1600" dirty="0" smtClean="0">
                  <a:solidFill>
                    <a:schemeClr val="tx1"/>
                  </a:solidFill>
                </a:rPr>
                <a:t>)</a:t>
              </a:r>
              <a:endParaRPr lang="en-US" altLang="ja-JP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角丸四角形 11"/>
            <p:cNvSpPr/>
            <p:nvPr/>
          </p:nvSpPr>
          <p:spPr>
            <a:xfrm>
              <a:off x="601408" y="3789040"/>
              <a:ext cx="3538543" cy="2160240"/>
            </a:xfrm>
            <a:prstGeom prst="roundRect">
              <a:avLst>
                <a:gd name="adj" fmla="val 24797"/>
              </a:avLst>
            </a:prstGeom>
            <a:solidFill>
              <a:schemeClr val="accent3">
                <a:lumMod val="20000"/>
                <a:lumOff val="80000"/>
                <a:alpha val="0"/>
              </a:schemeClr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altLang="ja-JP" sz="1400" b="1" dirty="0" smtClean="0">
                  <a:solidFill>
                    <a:srgbClr val="00B050"/>
                  </a:solidFill>
                </a:rPr>
                <a:t>Core Cache data type </a:t>
              </a:r>
              <a:r>
                <a:rPr lang="en-US" altLang="ja-JP" sz="1400" b="1" dirty="0">
                  <a:solidFill>
                    <a:srgbClr val="00B050"/>
                  </a:solidFill>
                </a:rPr>
                <a:t>list</a:t>
              </a:r>
              <a:br>
                <a:rPr lang="en-US" altLang="ja-JP" sz="1400" b="1" dirty="0">
                  <a:solidFill>
                    <a:srgbClr val="00B050"/>
                  </a:solidFill>
                </a:rPr>
              </a:br>
              <a:r>
                <a:rPr lang="en-US" altLang="ja-JP" sz="1400" b="1" dirty="0" smtClean="0">
                  <a:solidFill>
                    <a:srgbClr val="00B050"/>
                  </a:solidFill>
                </a:rPr>
                <a:t>(TT-GISC defines)</a:t>
              </a:r>
              <a:endParaRPr lang="en-US" altLang="ja-JP" sz="1400" b="1" dirty="0">
                <a:solidFill>
                  <a:srgbClr val="00B050"/>
                </a:solidFill>
              </a:endParaRPr>
            </a:p>
            <a:p>
              <a:endParaRPr lang="en-US" altLang="ja-JP" sz="1600" dirty="0" smtClean="0">
                <a:solidFill>
                  <a:schemeClr val="tx1"/>
                </a:solidFill>
              </a:endParaRPr>
            </a:p>
            <a:p>
              <a:pPr algn="ctr"/>
              <a:endParaRPr kumimoji="1" lang="ja-JP" altLang="en-US" sz="1100" dirty="0"/>
            </a:p>
          </p:txBody>
        </p:sp>
        <p:sp>
          <p:nvSpPr>
            <p:cNvPr id="7" name="角丸四角形 6"/>
            <p:cNvSpPr/>
            <p:nvPr/>
          </p:nvSpPr>
          <p:spPr>
            <a:xfrm>
              <a:off x="683568" y="4509120"/>
              <a:ext cx="3384376" cy="514889"/>
            </a:xfrm>
            <a:prstGeom prst="roundRect">
              <a:avLst>
                <a:gd name="adj" fmla="val 11456"/>
              </a:avLst>
            </a:prstGeom>
            <a:pattFill prst="wdDnDiag">
              <a:fgClr>
                <a:srgbClr val="FFFF00"/>
              </a:fgClr>
              <a:bgClr>
                <a:schemeClr val="bg1"/>
              </a:bgClr>
            </a:patt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altLang="ja-JP" sz="1600" dirty="0">
                  <a:solidFill>
                    <a:schemeClr val="tx1"/>
                  </a:solidFill>
                </a:rPr>
                <a:t>(a</a:t>
              </a:r>
              <a:r>
                <a:rPr lang="en-US" altLang="ja-JP" sz="1600" dirty="0" smtClean="0">
                  <a:solidFill>
                    <a:schemeClr val="tx1"/>
                  </a:solidFill>
                </a:rPr>
                <a:t>)</a:t>
              </a:r>
              <a:endParaRPr lang="en-US" altLang="ja-JP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角丸四角形 7"/>
            <p:cNvSpPr/>
            <p:nvPr/>
          </p:nvSpPr>
          <p:spPr>
            <a:xfrm>
              <a:off x="683568" y="5024009"/>
              <a:ext cx="3384376" cy="562886"/>
            </a:xfrm>
            <a:prstGeom prst="roundRect">
              <a:avLst>
                <a:gd name="adj" fmla="val 4107"/>
              </a:avLst>
            </a:prstGeom>
            <a:pattFill prst="dotGrid">
              <a:fgClr>
                <a:schemeClr val="accent6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altLang="ja-JP" sz="1600" dirty="0">
                  <a:solidFill>
                    <a:schemeClr val="tx1"/>
                  </a:solidFill>
                </a:rPr>
                <a:t>(b</a:t>
              </a:r>
              <a:r>
                <a:rPr lang="en-US" altLang="ja-JP" sz="1600" dirty="0" smtClean="0">
                  <a:solidFill>
                    <a:schemeClr val="tx1"/>
                  </a:solidFill>
                </a:rPr>
                <a:t>)</a:t>
              </a:r>
              <a:endParaRPr lang="en-US" altLang="ja-JP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角丸四角形 19"/>
            <p:cNvSpPr/>
            <p:nvPr/>
          </p:nvSpPr>
          <p:spPr>
            <a:xfrm>
              <a:off x="647701" y="4464050"/>
              <a:ext cx="3473450" cy="1168400"/>
            </a:xfrm>
            <a:prstGeom prst="roundRect">
              <a:avLst>
                <a:gd name="adj" fmla="val 4107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endParaRPr lang="en-US" altLang="ja-JP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251520" y="3121804"/>
              <a:ext cx="4572000" cy="52322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altLang="ja-JP" sz="1400" b="1" dirty="0">
                  <a:solidFill>
                    <a:srgbClr val="00B0F0"/>
                  </a:solidFill>
                </a:rPr>
                <a:t>Maximum extent of Core Cache data type </a:t>
              </a:r>
            </a:p>
            <a:p>
              <a:r>
                <a:rPr lang="en-US" altLang="ja-JP" sz="1400" b="1" dirty="0">
                  <a:solidFill>
                    <a:srgbClr val="00B0F0"/>
                  </a:solidFill>
                </a:rPr>
                <a:t>(</a:t>
              </a:r>
              <a:r>
                <a:rPr lang="en-US" altLang="ja-JP" sz="1400" b="1" dirty="0" smtClean="0">
                  <a:solidFill>
                    <a:srgbClr val="00B0F0"/>
                  </a:solidFill>
                </a:rPr>
                <a:t>referring </a:t>
              </a:r>
              <a:r>
                <a:rPr lang="en-US" altLang="ja-JP" sz="1400" b="1" dirty="0">
                  <a:solidFill>
                    <a:srgbClr val="00B0F0"/>
                  </a:solidFill>
                </a:rPr>
                <a:t>to already existing documents)</a:t>
              </a:r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5076057" y="4869160"/>
            <a:ext cx="936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i="1" dirty="0" smtClean="0"/>
              <a:t>NWP</a:t>
            </a:r>
            <a:endParaRPr kumimoji="1" lang="ja-JP" altLang="en-US" sz="1400" i="1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076057" y="5137447"/>
            <a:ext cx="15121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i="1" dirty="0" smtClean="0"/>
              <a:t>Satellite data</a:t>
            </a:r>
            <a:endParaRPr kumimoji="1" lang="ja-JP" altLang="en-US" sz="1400" i="1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331640" y="4615536"/>
            <a:ext cx="1790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i="1" dirty="0" smtClean="0"/>
              <a:t>SYNOP, SHIP…</a:t>
            </a:r>
            <a:endParaRPr kumimoji="1" lang="ja-JP" altLang="en-US" sz="1400" i="1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076056" y="5589240"/>
            <a:ext cx="11907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i="1" dirty="0" smtClean="0"/>
              <a:t>WNXX01</a:t>
            </a:r>
            <a:endParaRPr kumimoji="1" lang="ja-JP" altLang="en-US" sz="14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076056" y="5898177"/>
            <a:ext cx="2212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i="1" dirty="0" smtClean="0"/>
              <a:t>RSMC advisories</a:t>
            </a:r>
            <a:endParaRPr kumimoji="1" lang="ja-JP" altLang="en-US" sz="1400" dirty="0"/>
          </a:p>
        </p:txBody>
      </p:sp>
      <p:sp>
        <p:nvSpPr>
          <p:cNvPr id="29" name="フリーフォーム 28"/>
          <p:cNvSpPr/>
          <p:nvPr/>
        </p:nvSpPr>
        <p:spPr>
          <a:xfrm rot="2373670" flipV="1">
            <a:off x="3492703" y="5576847"/>
            <a:ext cx="1309135" cy="925645"/>
          </a:xfrm>
          <a:custGeom>
            <a:avLst/>
            <a:gdLst>
              <a:gd name="connsiteX0" fmla="*/ 0 w 3716867"/>
              <a:gd name="connsiteY0" fmla="*/ 211829 h 669029"/>
              <a:gd name="connsiteX1" fmla="*/ 1134533 w 3716867"/>
              <a:gd name="connsiteY1" fmla="*/ 162 h 669029"/>
              <a:gd name="connsiteX2" fmla="*/ 2590800 w 3716867"/>
              <a:gd name="connsiteY2" fmla="*/ 186429 h 669029"/>
              <a:gd name="connsiteX3" fmla="*/ 3716867 w 3716867"/>
              <a:gd name="connsiteY3" fmla="*/ 669029 h 669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6867" h="669029">
                <a:moveTo>
                  <a:pt x="0" y="211829"/>
                </a:moveTo>
                <a:cubicBezTo>
                  <a:pt x="351366" y="108112"/>
                  <a:pt x="702733" y="4395"/>
                  <a:pt x="1134533" y="162"/>
                </a:cubicBezTo>
                <a:cubicBezTo>
                  <a:pt x="1566333" y="-4071"/>
                  <a:pt x="2160411" y="74951"/>
                  <a:pt x="2590800" y="186429"/>
                </a:cubicBezTo>
                <a:cubicBezTo>
                  <a:pt x="3021189" y="297907"/>
                  <a:pt x="3369028" y="483468"/>
                  <a:pt x="3716867" y="669029"/>
                </a:cubicBezTo>
              </a:path>
            </a:pathLst>
          </a:custGeom>
          <a:noFill/>
          <a:ln>
            <a:solidFill>
              <a:srgbClr val="0000FF"/>
            </a:solidFill>
            <a:headEnd type="arrow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0" name="フリーフォーム 29"/>
          <p:cNvSpPr/>
          <p:nvPr/>
        </p:nvSpPr>
        <p:spPr>
          <a:xfrm rot="20789114" flipH="1">
            <a:off x="4198767" y="5090463"/>
            <a:ext cx="746465" cy="500931"/>
          </a:xfrm>
          <a:custGeom>
            <a:avLst/>
            <a:gdLst>
              <a:gd name="connsiteX0" fmla="*/ 0 w 3716867"/>
              <a:gd name="connsiteY0" fmla="*/ 211829 h 669029"/>
              <a:gd name="connsiteX1" fmla="*/ 1134533 w 3716867"/>
              <a:gd name="connsiteY1" fmla="*/ 162 h 669029"/>
              <a:gd name="connsiteX2" fmla="*/ 2590800 w 3716867"/>
              <a:gd name="connsiteY2" fmla="*/ 186429 h 669029"/>
              <a:gd name="connsiteX3" fmla="*/ 3716867 w 3716867"/>
              <a:gd name="connsiteY3" fmla="*/ 669029 h 669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6867" h="669029">
                <a:moveTo>
                  <a:pt x="0" y="211829"/>
                </a:moveTo>
                <a:cubicBezTo>
                  <a:pt x="351366" y="108112"/>
                  <a:pt x="702733" y="4395"/>
                  <a:pt x="1134533" y="162"/>
                </a:cubicBezTo>
                <a:cubicBezTo>
                  <a:pt x="1566333" y="-4071"/>
                  <a:pt x="2160411" y="74951"/>
                  <a:pt x="2590800" y="186429"/>
                </a:cubicBezTo>
                <a:cubicBezTo>
                  <a:pt x="3021189" y="297907"/>
                  <a:pt x="3369028" y="483468"/>
                  <a:pt x="3716867" y="669029"/>
                </a:cubicBezTo>
              </a:path>
            </a:pathLst>
          </a:custGeom>
          <a:noFill/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581810" y="5789165"/>
            <a:ext cx="486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i="1" dirty="0" smtClean="0">
                <a:solidFill>
                  <a:srgbClr val="0000FF"/>
                </a:solidFill>
              </a:rPr>
              <a:t>or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  <p:sp>
        <p:nvSpPr>
          <p:cNvPr id="32" name="左中かっこ 31"/>
          <p:cNvSpPr/>
          <p:nvPr/>
        </p:nvSpPr>
        <p:spPr>
          <a:xfrm>
            <a:off x="5034810" y="4869160"/>
            <a:ext cx="113254" cy="576064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左中かっこ 33"/>
          <p:cNvSpPr/>
          <p:nvPr/>
        </p:nvSpPr>
        <p:spPr>
          <a:xfrm>
            <a:off x="5034810" y="5633501"/>
            <a:ext cx="113254" cy="873483"/>
          </a:xfrm>
          <a:prstGeom prst="leftBrac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5076056" y="6145559"/>
            <a:ext cx="6030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i="1" dirty="0"/>
              <a:t>…</a:t>
            </a:r>
            <a:r>
              <a:rPr lang="en-US" altLang="ja-JP" sz="1400" i="1" dirty="0" err="1"/>
              <a:t>etc</a:t>
            </a:r>
            <a:endParaRPr lang="ja-JP" altLang="en-US" sz="1400" dirty="0"/>
          </a:p>
        </p:txBody>
      </p:sp>
      <p:sp>
        <p:nvSpPr>
          <p:cNvPr id="36" name="フリーフォーム 35"/>
          <p:cNvSpPr/>
          <p:nvPr/>
        </p:nvSpPr>
        <p:spPr>
          <a:xfrm rot="2373670" flipV="1">
            <a:off x="4062866" y="5723170"/>
            <a:ext cx="822898" cy="667381"/>
          </a:xfrm>
          <a:custGeom>
            <a:avLst/>
            <a:gdLst>
              <a:gd name="connsiteX0" fmla="*/ 0 w 3716867"/>
              <a:gd name="connsiteY0" fmla="*/ 211829 h 669029"/>
              <a:gd name="connsiteX1" fmla="*/ 1134533 w 3716867"/>
              <a:gd name="connsiteY1" fmla="*/ 162 h 669029"/>
              <a:gd name="connsiteX2" fmla="*/ 2590800 w 3716867"/>
              <a:gd name="connsiteY2" fmla="*/ 186429 h 669029"/>
              <a:gd name="connsiteX3" fmla="*/ 3716867 w 3716867"/>
              <a:gd name="connsiteY3" fmla="*/ 669029 h 669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6867" h="669029">
                <a:moveTo>
                  <a:pt x="0" y="211829"/>
                </a:moveTo>
                <a:cubicBezTo>
                  <a:pt x="351366" y="108112"/>
                  <a:pt x="702733" y="4395"/>
                  <a:pt x="1134533" y="162"/>
                </a:cubicBezTo>
                <a:cubicBezTo>
                  <a:pt x="1566333" y="-4071"/>
                  <a:pt x="2160411" y="74951"/>
                  <a:pt x="2590800" y="186429"/>
                </a:cubicBezTo>
                <a:cubicBezTo>
                  <a:pt x="3021189" y="297907"/>
                  <a:pt x="3369028" y="483468"/>
                  <a:pt x="3716867" y="669029"/>
                </a:cubicBezTo>
              </a:path>
            </a:pathLst>
          </a:custGeom>
          <a:noFill/>
          <a:ln>
            <a:solidFill>
              <a:srgbClr val="0000FF"/>
            </a:solidFill>
            <a:headEnd type="arrow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331640" y="5112074"/>
            <a:ext cx="1790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i="1" dirty="0" smtClean="0"/>
              <a:t>SYNOP, SHIP…</a:t>
            </a:r>
            <a:endParaRPr kumimoji="1" lang="ja-JP" altLang="en-US" sz="1400" i="1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067944" y="5795972"/>
            <a:ext cx="486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i="1" dirty="0" smtClean="0">
                <a:solidFill>
                  <a:srgbClr val="0000FF"/>
                </a:solidFill>
              </a:rPr>
              <a:t>?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509802" y="5589240"/>
            <a:ext cx="486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i="1" dirty="0" smtClean="0">
                <a:solidFill>
                  <a:srgbClr val="0000FF"/>
                </a:solidFill>
              </a:rPr>
              <a:t>?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78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287903" y="404664"/>
            <a:ext cx="2707158" cy="3216041"/>
          </a:xfrm>
          <a:prstGeom prst="roundRect">
            <a:avLst>
              <a:gd name="adj" fmla="val 4107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400" b="1" dirty="0" smtClean="0">
                <a:solidFill>
                  <a:schemeClr val="tx1"/>
                </a:solidFill>
              </a:rPr>
              <a:t>Maximum extent of Core Cache data type 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en-US" altLang="ja-JP" sz="1200" dirty="0" smtClean="0">
                <a:solidFill>
                  <a:srgbClr val="C00000"/>
                </a:solidFill>
              </a:rPr>
              <a:t>AAAA</a:t>
            </a:r>
          </a:p>
          <a:p>
            <a:r>
              <a:rPr lang="en-US" altLang="ja-JP" sz="1200" dirty="0" smtClean="0">
                <a:solidFill>
                  <a:schemeClr val="accent6">
                    <a:lumMod val="75000"/>
                  </a:schemeClr>
                </a:solidFill>
              </a:rPr>
              <a:t>BBBB</a:t>
            </a:r>
          </a:p>
          <a:p>
            <a:r>
              <a:rPr lang="en-US" altLang="ja-JP" sz="1200" dirty="0" smtClean="0">
                <a:solidFill>
                  <a:srgbClr val="FFC000"/>
                </a:solidFill>
              </a:rPr>
              <a:t>CCCC</a:t>
            </a:r>
          </a:p>
          <a:p>
            <a:r>
              <a:rPr lang="en-US" altLang="ja-JP" sz="1200" dirty="0" smtClean="0">
                <a:solidFill>
                  <a:srgbClr val="00B050"/>
                </a:solidFill>
              </a:rPr>
              <a:t>DDDD</a:t>
            </a:r>
          </a:p>
          <a:p>
            <a:r>
              <a:rPr lang="en-US" altLang="ja-JP" sz="1200" dirty="0" smtClean="0">
                <a:solidFill>
                  <a:srgbClr val="92D050"/>
                </a:solidFill>
              </a:rPr>
              <a:t>EEEE</a:t>
            </a:r>
          </a:p>
          <a:p>
            <a:r>
              <a:rPr lang="en-US" altLang="ja-JP" sz="1200" dirty="0" smtClean="0">
                <a:solidFill>
                  <a:srgbClr val="0070C0"/>
                </a:solidFill>
              </a:rPr>
              <a:t>FFFF</a:t>
            </a:r>
          </a:p>
          <a:p>
            <a:r>
              <a:rPr lang="en-US" altLang="ja-JP" sz="1200" dirty="0" smtClean="0">
                <a:solidFill>
                  <a:srgbClr val="7030A0"/>
                </a:solidFill>
              </a:rPr>
              <a:t>GGGG</a:t>
            </a:r>
          </a:p>
          <a:p>
            <a:r>
              <a:rPr lang="en-US" altLang="ja-JP" sz="1200" dirty="0" smtClean="0">
                <a:solidFill>
                  <a:schemeClr val="tx1"/>
                </a:solidFill>
              </a:rPr>
              <a:t>~~~~~~</a:t>
            </a:r>
          </a:p>
          <a:p>
            <a:r>
              <a:rPr lang="en-US" altLang="ja-JP" sz="1200" dirty="0" smtClean="0">
                <a:solidFill>
                  <a:schemeClr val="tx1"/>
                </a:solidFill>
              </a:rPr>
              <a:t>~~~~~~</a:t>
            </a:r>
          </a:p>
          <a:p>
            <a:r>
              <a:rPr lang="en-US" altLang="ja-JP" sz="1200" dirty="0" smtClean="0">
                <a:solidFill>
                  <a:schemeClr val="tx1"/>
                </a:solidFill>
              </a:rPr>
              <a:t>~~~~~~</a:t>
            </a:r>
          </a:p>
          <a:p>
            <a:pPr algn="ctr"/>
            <a:endParaRPr kumimoji="1" lang="ja-JP" altLang="en-US" sz="1100" dirty="0"/>
          </a:p>
        </p:txBody>
      </p:sp>
      <p:sp>
        <p:nvSpPr>
          <p:cNvPr id="5" name="角丸四角形 4"/>
          <p:cNvSpPr/>
          <p:nvPr/>
        </p:nvSpPr>
        <p:spPr>
          <a:xfrm>
            <a:off x="337388" y="451720"/>
            <a:ext cx="2626028" cy="647030"/>
          </a:xfrm>
          <a:prstGeom prst="roundRect">
            <a:avLst>
              <a:gd name="adj" fmla="val 11456"/>
            </a:avLst>
          </a:prstGeom>
          <a:pattFill prst="wdDnDiag">
            <a:fgClr>
              <a:srgbClr val="FFFF00"/>
            </a:fgClr>
            <a:bgClr>
              <a:schemeClr val="bg1"/>
            </a:bgClr>
          </a:patt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e.g.  </a:t>
            </a:r>
            <a:b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SYNOP, TEMP, CLIMA …</a:t>
            </a:r>
            <a:endParaRPr lang="en-US" altLang="ja-JP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337388" y="1169418"/>
            <a:ext cx="2620602" cy="718646"/>
          </a:xfrm>
          <a:prstGeom prst="roundRect">
            <a:avLst>
              <a:gd name="adj" fmla="val 4107"/>
            </a:avLst>
          </a:prstGeom>
          <a:pattFill prst="dotGrid">
            <a:fgClr>
              <a:schemeClr val="accent6"/>
            </a:fgClr>
            <a:bgClr>
              <a:schemeClr val="bg1"/>
            </a:bgClr>
          </a:patt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e.g.  </a:t>
            </a:r>
            <a:b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SYNOP, TEMP, </a:t>
            </a:r>
            <a: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CLIMA…</a:t>
            </a:r>
          </a:p>
          <a:p>
            <a:endParaRPr lang="en-US" altLang="ja-JP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340563" y="1936466"/>
            <a:ext cx="2620602" cy="1625109"/>
          </a:xfrm>
          <a:prstGeom prst="roundRect">
            <a:avLst>
              <a:gd name="adj" fmla="val 4107"/>
            </a:avLst>
          </a:prstGeom>
          <a:pattFill prst="ltUpDiag">
            <a:fgClr>
              <a:srgbClr val="FF99FF"/>
            </a:fgClr>
            <a:bgClr>
              <a:schemeClr val="bg1"/>
            </a:bgClr>
          </a:patt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e.g. </a:t>
            </a:r>
            <a:b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NWP, </a:t>
            </a:r>
            <a:b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Satellite,</a:t>
            </a:r>
            <a:endParaRPr lang="en-US" altLang="ja-JP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RSMC advisories(1.4.1.2 (c</a:t>
            </a:r>
            <a: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)),</a:t>
            </a:r>
          </a:p>
          <a:p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WNXX01(Appendix I-3),</a:t>
            </a:r>
          </a:p>
          <a:p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…….</a:t>
            </a:r>
            <a:b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394763" y="456566"/>
            <a:ext cx="66506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(a) </a:t>
            </a:r>
            <a:endParaRPr lang="ja-JP" alt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376135" y="1229490"/>
            <a:ext cx="66506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(b) </a:t>
            </a:r>
            <a:endParaRPr lang="ja-JP" alt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389083" y="2040742"/>
            <a:ext cx="66506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</a:t>
            </a:r>
            <a:endParaRPr lang="ja-JP" alt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55903" y="-27384"/>
            <a:ext cx="3095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= image of the first edition = </a:t>
            </a:r>
            <a:endParaRPr kumimoji="1" lang="ja-JP" altLang="en-US" dirty="0"/>
          </a:p>
        </p:txBody>
      </p:sp>
      <p:sp>
        <p:nvSpPr>
          <p:cNvPr id="12" name="角丸四角形 11"/>
          <p:cNvSpPr/>
          <p:nvPr/>
        </p:nvSpPr>
        <p:spPr>
          <a:xfrm>
            <a:off x="767725" y="482987"/>
            <a:ext cx="1476632" cy="1529697"/>
          </a:xfrm>
          <a:prstGeom prst="roundRect">
            <a:avLst/>
          </a:prstGeom>
          <a:solidFill>
            <a:schemeClr val="accent3">
              <a:lumMod val="20000"/>
              <a:lumOff val="80000"/>
              <a:alpha val="7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rgbClr val="00B050"/>
                </a:solidFill>
              </a:rPr>
              <a:t>Core Cache data type list</a:t>
            </a:r>
            <a:br>
              <a:rPr lang="en-US" altLang="ja-JP" sz="1600" b="1" dirty="0">
                <a:solidFill>
                  <a:srgbClr val="00B050"/>
                </a:solidFill>
              </a:rPr>
            </a:br>
            <a:r>
              <a:rPr lang="en-US" altLang="ja-JP" sz="1600" b="1" dirty="0" smtClean="0">
                <a:solidFill>
                  <a:srgbClr val="00B050"/>
                </a:solidFill>
              </a:rPr>
              <a:t>(</a:t>
            </a:r>
            <a:r>
              <a:rPr kumimoji="1" lang="en-US" altLang="ja-JP" sz="1600" dirty="0" smtClean="0">
                <a:solidFill>
                  <a:srgbClr val="00B050"/>
                </a:solidFill>
              </a:rPr>
              <a:t>common </a:t>
            </a:r>
            <a:r>
              <a:rPr kumimoji="1" lang="en-US" altLang="ja-JP" sz="1600" dirty="0" smtClean="0">
                <a:solidFill>
                  <a:srgbClr val="00B050"/>
                </a:solidFill>
              </a:rPr>
              <a:t>holding)</a:t>
            </a:r>
            <a:endParaRPr kumimoji="1" lang="ja-JP" altLang="en-US" sz="1600" dirty="0">
              <a:solidFill>
                <a:srgbClr val="00B05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642872" y="44624"/>
            <a:ext cx="32496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= image of the future edition =</a:t>
            </a:r>
          </a:p>
          <a:p>
            <a:pPr algn="ctr"/>
            <a:r>
              <a:rPr lang="en-US" altLang="ja-JP" dirty="0" smtClean="0"/>
              <a:t>(add a new type ”d”)</a:t>
            </a:r>
            <a:endParaRPr kumimoji="1" lang="ja-JP" altLang="en-US" dirty="0"/>
          </a:p>
        </p:txBody>
      </p:sp>
      <p:sp>
        <p:nvSpPr>
          <p:cNvPr id="22" name="角丸四角形 21"/>
          <p:cNvSpPr/>
          <p:nvPr/>
        </p:nvSpPr>
        <p:spPr>
          <a:xfrm>
            <a:off x="6120551" y="842681"/>
            <a:ext cx="2707158" cy="3983816"/>
          </a:xfrm>
          <a:prstGeom prst="roundRect">
            <a:avLst>
              <a:gd name="adj" fmla="val 4107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400" b="1" dirty="0" smtClean="0">
                <a:solidFill>
                  <a:schemeClr val="tx1"/>
                </a:solidFill>
              </a:rPr>
              <a:t>Maximum extent of Core Cache data type 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en-US" altLang="ja-JP" sz="1200" dirty="0" smtClean="0">
                <a:solidFill>
                  <a:srgbClr val="C00000"/>
                </a:solidFill>
              </a:rPr>
              <a:t>AAAA</a:t>
            </a:r>
          </a:p>
          <a:p>
            <a:r>
              <a:rPr lang="en-US" altLang="ja-JP" sz="1200" dirty="0" smtClean="0">
                <a:solidFill>
                  <a:schemeClr val="accent6">
                    <a:lumMod val="75000"/>
                  </a:schemeClr>
                </a:solidFill>
              </a:rPr>
              <a:t>BBBB</a:t>
            </a:r>
          </a:p>
          <a:p>
            <a:r>
              <a:rPr lang="en-US" altLang="ja-JP" sz="1200" dirty="0" smtClean="0">
                <a:solidFill>
                  <a:srgbClr val="FFC000"/>
                </a:solidFill>
              </a:rPr>
              <a:t>CCCC</a:t>
            </a:r>
          </a:p>
          <a:p>
            <a:r>
              <a:rPr lang="en-US" altLang="ja-JP" sz="1200" dirty="0" smtClean="0">
                <a:solidFill>
                  <a:srgbClr val="00B050"/>
                </a:solidFill>
              </a:rPr>
              <a:t>DDDD</a:t>
            </a:r>
          </a:p>
          <a:p>
            <a:r>
              <a:rPr lang="en-US" altLang="ja-JP" sz="1200" dirty="0" smtClean="0">
                <a:solidFill>
                  <a:srgbClr val="92D050"/>
                </a:solidFill>
              </a:rPr>
              <a:t>EEEE</a:t>
            </a:r>
          </a:p>
          <a:p>
            <a:r>
              <a:rPr lang="en-US" altLang="ja-JP" sz="1200" dirty="0" smtClean="0">
                <a:solidFill>
                  <a:srgbClr val="0070C0"/>
                </a:solidFill>
              </a:rPr>
              <a:t>FFFF</a:t>
            </a:r>
          </a:p>
          <a:p>
            <a:r>
              <a:rPr lang="en-US" altLang="ja-JP" sz="1200" dirty="0" smtClean="0">
                <a:solidFill>
                  <a:srgbClr val="7030A0"/>
                </a:solidFill>
              </a:rPr>
              <a:t>GGGG</a:t>
            </a:r>
          </a:p>
          <a:p>
            <a:r>
              <a:rPr lang="en-US" altLang="ja-JP" sz="1200" dirty="0" smtClean="0">
                <a:solidFill>
                  <a:schemeClr val="tx1"/>
                </a:solidFill>
              </a:rPr>
              <a:t>~~~~~~</a:t>
            </a:r>
          </a:p>
          <a:p>
            <a:r>
              <a:rPr lang="en-US" altLang="ja-JP" sz="1200" dirty="0" smtClean="0">
                <a:solidFill>
                  <a:schemeClr val="tx1"/>
                </a:solidFill>
              </a:rPr>
              <a:t>~~~~~~</a:t>
            </a:r>
          </a:p>
          <a:p>
            <a:r>
              <a:rPr lang="en-US" altLang="ja-JP" sz="1200" dirty="0" smtClean="0">
                <a:solidFill>
                  <a:schemeClr val="tx1"/>
                </a:solidFill>
              </a:rPr>
              <a:t>~~~~~~</a:t>
            </a:r>
          </a:p>
          <a:p>
            <a:pPr algn="ctr"/>
            <a:endParaRPr kumimoji="1" lang="ja-JP" altLang="en-US" sz="1100" dirty="0"/>
          </a:p>
        </p:txBody>
      </p:sp>
      <p:sp>
        <p:nvSpPr>
          <p:cNvPr id="23" name="角丸四角形 22"/>
          <p:cNvSpPr/>
          <p:nvPr/>
        </p:nvSpPr>
        <p:spPr>
          <a:xfrm>
            <a:off x="6170036" y="889736"/>
            <a:ext cx="2626028" cy="647030"/>
          </a:xfrm>
          <a:prstGeom prst="roundRect">
            <a:avLst>
              <a:gd name="adj" fmla="val 11456"/>
            </a:avLst>
          </a:prstGeom>
          <a:pattFill prst="wdDnDiag">
            <a:fgClr>
              <a:srgbClr val="FFFF00"/>
            </a:fgClr>
            <a:bgClr>
              <a:schemeClr val="bg1"/>
            </a:bgClr>
          </a:patt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e.g.  </a:t>
            </a:r>
            <a:b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SYNOP, TEMP, CLIMA …</a:t>
            </a:r>
            <a:endParaRPr lang="en-US" altLang="ja-JP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6170036" y="1607434"/>
            <a:ext cx="2620602" cy="718646"/>
          </a:xfrm>
          <a:prstGeom prst="roundRect">
            <a:avLst>
              <a:gd name="adj" fmla="val 4107"/>
            </a:avLst>
          </a:prstGeom>
          <a:pattFill prst="dotGrid">
            <a:fgClr>
              <a:schemeClr val="accent6"/>
            </a:fgClr>
            <a:bgClr>
              <a:schemeClr val="bg1"/>
            </a:bgClr>
          </a:patt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e.g.  </a:t>
            </a:r>
            <a:b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SYNOP, TEMP, </a:t>
            </a:r>
            <a: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CLIMA…</a:t>
            </a:r>
          </a:p>
          <a:p>
            <a:endParaRPr lang="en-US" altLang="ja-JP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6173211" y="2359531"/>
            <a:ext cx="2620602" cy="1625109"/>
          </a:xfrm>
          <a:prstGeom prst="roundRect">
            <a:avLst>
              <a:gd name="adj" fmla="val 4107"/>
            </a:avLst>
          </a:prstGeom>
          <a:pattFill prst="ltUpDiag">
            <a:fgClr>
              <a:srgbClr val="FF99FF"/>
            </a:fgClr>
            <a:bgClr>
              <a:schemeClr val="bg1"/>
            </a:bgClr>
          </a:patt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e.g. </a:t>
            </a:r>
            <a:b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NWP, </a:t>
            </a:r>
            <a:b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Satellite,</a:t>
            </a:r>
            <a:endParaRPr lang="en-US" altLang="ja-JP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RSMC advisories(1.4.1.2 (c</a:t>
            </a:r>
            <a: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)),</a:t>
            </a:r>
          </a:p>
          <a:p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WNXX01(Appendix I-3),</a:t>
            </a:r>
          </a:p>
          <a:p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…….</a:t>
            </a:r>
            <a:b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8227411" y="894582"/>
            <a:ext cx="66506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(a) </a:t>
            </a:r>
            <a:endParaRPr lang="ja-JP" alt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8208783" y="1667506"/>
            <a:ext cx="66506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(b) </a:t>
            </a:r>
            <a:endParaRPr lang="ja-JP" alt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8221731" y="2478758"/>
            <a:ext cx="66506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</a:t>
            </a:r>
            <a:endParaRPr lang="ja-JP" alt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3140944" y="3553382"/>
            <a:ext cx="2707158" cy="3216041"/>
          </a:xfrm>
          <a:prstGeom prst="roundRect">
            <a:avLst>
              <a:gd name="adj" fmla="val 4107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400" b="1" dirty="0" smtClean="0">
                <a:solidFill>
                  <a:schemeClr val="tx1"/>
                </a:solidFill>
              </a:rPr>
              <a:t>Maximum extent of Core Cache data type 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en-US" altLang="ja-JP" sz="1200" dirty="0" smtClean="0">
                <a:solidFill>
                  <a:srgbClr val="C00000"/>
                </a:solidFill>
              </a:rPr>
              <a:t>AAAA</a:t>
            </a:r>
          </a:p>
          <a:p>
            <a:r>
              <a:rPr lang="en-US" altLang="ja-JP" sz="1200" dirty="0" smtClean="0">
                <a:solidFill>
                  <a:schemeClr val="accent6">
                    <a:lumMod val="75000"/>
                  </a:schemeClr>
                </a:solidFill>
              </a:rPr>
              <a:t>BBBB</a:t>
            </a:r>
          </a:p>
          <a:p>
            <a:r>
              <a:rPr lang="en-US" altLang="ja-JP" sz="1200" dirty="0" smtClean="0">
                <a:solidFill>
                  <a:srgbClr val="FFC000"/>
                </a:solidFill>
              </a:rPr>
              <a:t>CCCC</a:t>
            </a:r>
          </a:p>
          <a:p>
            <a:r>
              <a:rPr lang="en-US" altLang="ja-JP" sz="1200" dirty="0" smtClean="0">
                <a:solidFill>
                  <a:srgbClr val="00B050"/>
                </a:solidFill>
              </a:rPr>
              <a:t>DDDD</a:t>
            </a:r>
          </a:p>
          <a:p>
            <a:r>
              <a:rPr lang="en-US" altLang="ja-JP" sz="1200" dirty="0" smtClean="0">
                <a:solidFill>
                  <a:srgbClr val="92D050"/>
                </a:solidFill>
              </a:rPr>
              <a:t>EEEE</a:t>
            </a:r>
          </a:p>
          <a:p>
            <a:r>
              <a:rPr lang="en-US" altLang="ja-JP" sz="1200" dirty="0" smtClean="0">
                <a:solidFill>
                  <a:srgbClr val="0070C0"/>
                </a:solidFill>
              </a:rPr>
              <a:t>FFFF</a:t>
            </a:r>
          </a:p>
          <a:p>
            <a:r>
              <a:rPr lang="en-US" altLang="ja-JP" sz="1200" dirty="0" smtClean="0">
                <a:solidFill>
                  <a:srgbClr val="7030A0"/>
                </a:solidFill>
              </a:rPr>
              <a:t>GGGG</a:t>
            </a:r>
          </a:p>
          <a:p>
            <a:r>
              <a:rPr lang="en-US" altLang="ja-JP" sz="1200" dirty="0" smtClean="0">
                <a:solidFill>
                  <a:schemeClr val="tx1"/>
                </a:solidFill>
              </a:rPr>
              <a:t>~~~~~~</a:t>
            </a:r>
          </a:p>
          <a:p>
            <a:r>
              <a:rPr lang="en-US" altLang="ja-JP" sz="1200" dirty="0" smtClean="0">
                <a:solidFill>
                  <a:schemeClr val="tx1"/>
                </a:solidFill>
              </a:rPr>
              <a:t>~~~~~~</a:t>
            </a:r>
          </a:p>
          <a:p>
            <a:r>
              <a:rPr lang="en-US" altLang="ja-JP" sz="1200" dirty="0" smtClean="0">
                <a:solidFill>
                  <a:schemeClr val="tx1"/>
                </a:solidFill>
              </a:rPr>
              <a:t>~~~~~~</a:t>
            </a:r>
          </a:p>
          <a:p>
            <a:pPr algn="ctr"/>
            <a:endParaRPr kumimoji="1" lang="ja-JP" altLang="en-US" sz="1100" dirty="0"/>
          </a:p>
        </p:txBody>
      </p:sp>
      <p:sp>
        <p:nvSpPr>
          <p:cNvPr id="40" name="角丸四角形 39"/>
          <p:cNvSpPr/>
          <p:nvPr/>
        </p:nvSpPr>
        <p:spPr>
          <a:xfrm>
            <a:off x="3190429" y="3600438"/>
            <a:ext cx="2626028" cy="647030"/>
          </a:xfrm>
          <a:prstGeom prst="roundRect">
            <a:avLst>
              <a:gd name="adj" fmla="val 11456"/>
            </a:avLst>
          </a:prstGeom>
          <a:pattFill prst="wdDnDiag">
            <a:fgClr>
              <a:srgbClr val="FFFF00"/>
            </a:fgClr>
            <a:bgClr>
              <a:schemeClr val="bg1"/>
            </a:bgClr>
          </a:patt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e.g.  </a:t>
            </a:r>
            <a:b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SYNOP, TEMP, CLIMA …</a:t>
            </a:r>
            <a:endParaRPr lang="en-US" altLang="ja-JP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3190429" y="4318136"/>
            <a:ext cx="2620602" cy="718646"/>
          </a:xfrm>
          <a:prstGeom prst="roundRect">
            <a:avLst>
              <a:gd name="adj" fmla="val 4107"/>
            </a:avLst>
          </a:prstGeom>
          <a:pattFill prst="dotGrid">
            <a:fgClr>
              <a:schemeClr val="accent6"/>
            </a:fgClr>
            <a:bgClr>
              <a:schemeClr val="bg1"/>
            </a:bgClr>
          </a:patt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e.g.  </a:t>
            </a:r>
            <a:b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SYNOP, TEMP, </a:t>
            </a:r>
            <a: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CLIMA…</a:t>
            </a:r>
          </a:p>
          <a:p>
            <a:endParaRPr lang="en-US" altLang="ja-JP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3193604" y="5085184"/>
            <a:ext cx="2620602" cy="1625109"/>
          </a:xfrm>
          <a:prstGeom prst="roundRect">
            <a:avLst>
              <a:gd name="adj" fmla="val 4107"/>
            </a:avLst>
          </a:prstGeom>
          <a:pattFill prst="ltUpDiag">
            <a:fgClr>
              <a:srgbClr val="FF99FF"/>
            </a:fgClr>
            <a:bgClr>
              <a:schemeClr val="bg1"/>
            </a:bgClr>
          </a:patt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e.g. </a:t>
            </a:r>
            <a:b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NWP, </a:t>
            </a:r>
            <a:b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Satellite,</a:t>
            </a:r>
            <a:endParaRPr lang="en-US" altLang="ja-JP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RSMC advisories(1.4.1.2 (c</a:t>
            </a:r>
            <a: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)),</a:t>
            </a:r>
          </a:p>
          <a:p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WNXX01(Appendix I-3),</a:t>
            </a:r>
          </a:p>
          <a:p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ja-JP" sz="1400" dirty="0" smtClean="0">
                <a:solidFill>
                  <a:srgbClr val="FF0000"/>
                </a:solidFill>
              </a:rPr>
              <a:t>New products</a:t>
            </a:r>
            <a:r>
              <a:rPr lang="ja-JP" altLang="en-US" sz="1400" dirty="0" smtClean="0">
                <a:solidFill>
                  <a:srgbClr val="FF0000"/>
                </a:solidFill>
              </a:rPr>
              <a:t> </a:t>
            </a:r>
            <a:r>
              <a:rPr lang="en-US" altLang="ja-JP" sz="1400" dirty="0" smtClean="0">
                <a:solidFill>
                  <a:srgbClr val="FF0000"/>
                </a:solidFill>
              </a:rPr>
              <a:t>…….</a:t>
            </a:r>
            <a: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5220072" y="3605284"/>
            <a:ext cx="66506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(a) </a:t>
            </a:r>
            <a:endParaRPr lang="ja-JP" alt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5229176" y="4378208"/>
            <a:ext cx="66506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(b) </a:t>
            </a:r>
            <a:endParaRPr lang="ja-JP" alt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5242124" y="5189460"/>
            <a:ext cx="66506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</a:t>
            </a:r>
            <a:endParaRPr lang="ja-JP" alt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3563888" y="3631705"/>
            <a:ext cx="1988718" cy="2389583"/>
          </a:xfrm>
          <a:prstGeom prst="roundRect">
            <a:avLst/>
          </a:prstGeom>
          <a:solidFill>
            <a:schemeClr val="accent3">
              <a:lumMod val="20000"/>
              <a:lumOff val="80000"/>
              <a:alpha val="7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rgbClr val="00B050"/>
                </a:solidFill>
              </a:rPr>
              <a:t>Core Cache data type list</a:t>
            </a:r>
            <a:br>
              <a:rPr lang="en-US" altLang="ja-JP" b="1" dirty="0">
                <a:solidFill>
                  <a:srgbClr val="00B050"/>
                </a:solidFill>
              </a:rPr>
            </a:br>
            <a:r>
              <a:rPr lang="en-US" altLang="ja-JP" b="1" dirty="0" smtClean="0">
                <a:solidFill>
                  <a:srgbClr val="00B050"/>
                </a:solidFill>
              </a:rPr>
              <a:t>(</a:t>
            </a:r>
            <a:r>
              <a:rPr lang="en-US" altLang="ja-JP" dirty="0" smtClean="0">
                <a:solidFill>
                  <a:srgbClr val="00B050"/>
                </a:solidFill>
              </a:rPr>
              <a:t>common </a:t>
            </a:r>
            <a:r>
              <a:rPr lang="en-US" altLang="ja-JP" dirty="0">
                <a:solidFill>
                  <a:srgbClr val="00B050"/>
                </a:solidFill>
              </a:rPr>
              <a:t>holding)</a:t>
            </a:r>
            <a:endParaRPr lang="ja-JP" altLang="en-US" dirty="0">
              <a:solidFill>
                <a:srgbClr val="00B050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-75576" y="5013176"/>
            <a:ext cx="32496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= image of the future edition =</a:t>
            </a:r>
          </a:p>
          <a:p>
            <a:pPr algn="ctr"/>
            <a:r>
              <a:rPr lang="ja-JP" altLang="en-US" dirty="0"/>
              <a:t>（</a:t>
            </a:r>
            <a:r>
              <a:rPr lang="en-US" altLang="ja-JP" dirty="0"/>
              <a:t>extend</a:t>
            </a:r>
            <a:r>
              <a:rPr lang="ja-JP" altLang="en-US" dirty="0"/>
              <a:t> </a:t>
            </a:r>
            <a:r>
              <a:rPr lang="en-US" altLang="ja-JP" dirty="0"/>
              <a:t>a common holding)</a:t>
            </a:r>
            <a:endParaRPr lang="ja-JP" altLang="en-US" dirty="0"/>
          </a:p>
          <a:p>
            <a:pPr algn="ctr"/>
            <a:r>
              <a:rPr lang="ja-JP" altLang="en-US" dirty="0" smtClean="0"/>
              <a:t>＆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（</a:t>
            </a:r>
            <a:r>
              <a:rPr lang="en-US" altLang="ja-JP" dirty="0" smtClean="0"/>
              <a:t>add new products)</a:t>
            </a:r>
            <a:endParaRPr kumimoji="1" lang="ja-JP" altLang="en-US" dirty="0"/>
          </a:p>
        </p:txBody>
      </p:sp>
      <p:sp>
        <p:nvSpPr>
          <p:cNvPr id="32" name="角丸四角形 31"/>
          <p:cNvSpPr/>
          <p:nvPr/>
        </p:nvSpPr>
        <p:spPr>
          <a:xfrm>
            <a:off x="6170036" y="4054693"/>
            <a:ext cx="2626028" cy="647030"/>
          </a:xfrm>
          <a:prstGeom prst="roundRect">
            <a:avLst>
              <a:gd name="adj" fmla="val 11456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400" dirty="0" smtClean="0">
                <a:solidFill>
                  <a:schemeClr val="bg1"/>
                </a:solidFill>
              </a:rPr>
              <a:t>e.g.  </a:t>
            </a:r>
            <a:br>
              <a:rPr lang="en-US" altLang="ja-JP" sz="1400" dirty="0" smtClean="0">
                <a:solidFill>
                  <a:schemeClr val="bg1"/>
                </a:solidFill>
              </a:rPr>
            </a:br>
            <a:r>
              <a:rPr lang="en-US" altLang="ja-JP" sz="1400" dirty="0" smtClean="0">
                <a:solidFill>
                  <a:schemeClr val="bg1"/>
                </a:solidFill>
              </a:rPr>
              <a:t> ???, ????, ????…</a:t>
            </a:r>
            <a:endParaRPr lang="en-US" altLang="ja-JP" sz="1400" dirty="0">
              <a:solidFill>
                <a:schemeClr val="bg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8227411" y="4059539"/>
            <a:ext cx="66506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2800" dirty="0" smtClean="0">
                <a:solidFill>
                  <a:schemeClr val="bg1"/>
                </a:solidFill>
              </a:rPr>
              <a:t>(d) </a:t>
            </a:r>
            <a:endParaRPr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6732240" y="921002"/>
            <a:ext cx="1584176" cy="3326466"/>
          </a:xfrm>
          <a:prstGeom prst="roundRect">
            <a:avLst/>
          </a:prstGeom>
          <a:solidFill>
            <a:schemeClr val="accent3">
              <a:lumMod val="20000"/>
              <a:lumOff val="80000"/>
              <a:alpha val="7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rgbClr val="00B050"/>
                </a:solidFill>
              </a:rPr>
              <a:t>Core Cache data type list</a:t>
            </a:r>
            <a:br>
              <a:rPr lang="en-US" altLang="ja-JP" b="1" dirty="0">
                <a:solidFill>
                  <a:srgbClr val="00B050"/>
                </a:solidFill>
              </a:rPr>
            </a:br>
            <a:r>
              <a:rPr lang="en-US" altLang="ja-JP" b="1" dirty="0" smtClean="0">
                <a:solidFill>
                  <a:srgbClr val="00B050"/>
                </a:solidFill>
              </a:rPr>
              <a:t>(</a:t>
            </a:r>
            <a:r>
              <a:rPr lang="en-US" altLang="ja-JP" dirty="0" smtClean="0">
                <a:solidFill>
                  <a:srgbClr val="00B050"/>
                </a:solidFill>
              </a:rPr>
              <a:t>common </a:t>
            </a:r>
            <a:r>
              <a:rPr lang="en-US" altLang="ja-JP" dirty="0">
                <a:solidFill>
                  <a:srgbClr val="00B050"/>
                </a:solidFill>
              </a:rPr>
              <a:t>holding)</a:t>
            </a:r>
            <a:endParaRPr lang="ja-JP" altLang="en-US" dirty="0">
              <a:solidFill>
                <a:srgbClr val="00B050"/>
              </a:solidFill>
            </a:endParaRPr>
          </a:p>
        </p:txBody>
      </p:sp>
      <p:sp>
        <p:nvSpPr>
          <p:cNvPr id="2" name="右矢印 1"/>
          <p:cNvSpPr/>
          <p:nvPr/>
        </p:nvSpPr>
        <p:spPr>
          <a:xfrm>
            <a:off x="3419872" y="1196752"/>
            <a:ext cx="2223000" cy="334908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右矢印 33"/>
          <p:cNvSpPr/>
          <p:nvPr/>
        </p:nvSpPr>
        <p:spPr>
          <a:xfrm rot="3245666">
            <a:off x="2895600" y="2244700"/>
            <a:ext cx="2223000" cy="334908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C:\Users\jma1e5b\Pictures\Microsoft クリップ オーガナイザ\0043485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845" y="1468452"/>
            <a:ext cx="1231054" cy="123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9039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角丸四角形 34"/>
          <p:cNvSpPr/>
          <p:nvPr/>
        </p:nvSpPr>
        <p:spPr>
          <a:xfrm>
            <a:off x="3738796" y="990600"/>
            <a:ext cx="2695656" cy="5534744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Calibri" panose="020F0502020204030204" pitchFamily="34" charset="0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86192" y="1980913"/>
            <a:ext cx="2253560" cy="4184391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Calibri" panose="020F0502020204030204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15962"/>
          </a:xfrm>
        </p:spPr>
        <p:txBody>
          <a:bodyPr>
            <a:normAutofit fontScale="90000"/>
          </a:bodyPr>
          <a:lstStyle/>
          <a:p>
            <a:r>
              <a:rPr kumimoji="1" lang="en-US" altLang="ja-JP" sz="3600" dirty="0" smtClean="0">
                <a:latin typeface="Calibri" panose="020F0502020204030204" pitchFamily="34" charset="0"/>
              </a:rPr>
              <a:t>Image that GISCs </a:t>
            </a:r>
            <a:r>
              <a:rPr kumimoji="1" lang="en-US" altLang="ja-JP" sz="3600" dirty="0" smtClean="0">
                <a:latin typeface="Calibri" panose="020F0502020204030204" pitchFamily="34" charset="0"/>
              </a:rPr>
              <a:t>select the data to </a:t>
            </a:r>
            <a:r>
              <a:rPr kumimoji="1" lang="en-US" altLang="ja-JP" sz="3600" dirty="0" smtClean="0">
                <a:latin typeface="Calibri" panose="020F0502020204030204" pitchFamily="34" charset="0"/>
              </a:rPr>
              <a:t>be cached</a:t>
            </a:r>
            <a:endParaRPr kumimoji="1" lang="ja-JP" altLang="en-US" sz="3600" dirty="0">
              <a:latin typeface="Calibri" panose="020F0502020204030204" pitchFamily="34" charset="0"/>
            </a:endParaRPr>
          </a:p>
        </p:txBody>
      </p:sp>
      <p:sp>
        <p:nvSpPr>
          <p:cNvPr id="4" name="メモ 3"/>
          <p:cNvSpPr/>
          <p:nvPr/>
        </p:nvSpPr>
        <p:spPr>
          <a:xfrm>
            <a:off x="4022504" y="1268760"/>
            <a:ext cx="2124236" cy="1656184"/>
          </a:xfrm>
          <a:prstGeom prst="foldedCorner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400" b="1" u="sng" dirty="0" smtClean="0">
                <a:solidFill>
                  <a:srgbClr val="00B050"/>
                </a:solidFill>
                <a:latin typeface="Calibri" panose="020F0502020204030204" pitchFamily="34" charset="0"/>
              </a:rPr>
              <a:t>Core</a:t>
            </a:r>
            <a:r>
              <a:rPr lang="en-US" altLang="ja-JP" sz="14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 Cache data type </a:t>
            </a:r>
            <a:r>
              <a:rPr kumimoji="1" lang="en-US" altLang="ja-JP" sz="14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list of information intended for </a:t>
            </a:r>
            <a:r>
              <a:rPr kumimoji="1" lang="en-US" altLang="ja-JP" sz="1400" b="1" u="sng" dirty="0" smtClean="0">
                <a:solidFill>
                  <a:srgbClr val="00B050"/>
                </a:solidFill>
                <a:latin typeface="Calibri" panose="020F0502020204030204" pitchFamily="34" charset="0"/>
              </a:rPr>
              <a:t>global exchange</a:t>
            </a:r>
          </a:p>
          <a:p>
            <a:endParaRPr lang="en-US" altLang="ja-JP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altLang="ja-JP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ja-JP" sz="1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AAAA</a:t>
            </a:r>
          </a:p>
          <a:p>
            <a:r>
              <a:rPr lang="en-US" altLang="ja-JP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ja-JP" sz="12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BBBB</a:t>
            </a:r>
          </a:p>
          <a:p>
            <a:r>
              <a:rPr lang="ja-JP" altLang="en-US" sz="1200" dirty="0">
                <a:solidFill>
                  <a:srgbClr val="92D050"/>
                </a:solidFill>
                <a:latin typeface="Calibri" panose="020F0502020204030204" pitchFamily="34" charset="0"/>
              </a:rPr>
              <a:t> </a:t>
            </a:r>
            <a:r>
              <a:rPr lang="en-US" altLang="ja-JP" sz="12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EEEE</a:t>
            </a:r>
          </a:p>
          <a:p>
            <a:r>
              <a:rPr lang="en-US" altLang="ja-JP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~~~~~~</a:t>
            </a:r>
          </a:p>
          <a:p>
            <a:endParaRPr kumimoji="1" lang="en-US" altLang="ja-JP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メモ 4"/>
          <p:cNvSpPr/>
          <p:nvPr/>
        </p:nvSpPr>
        <p:spPr>
          <a:xfrm>
            <a:off x="4034372" y="2996952"/>
            <a:ext cx="2124236" cy="1679056"/>
          </a:xfrm>
          <a:prstGeom prst="foldedCorner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400" b="1" dirty="0" smtClean="0">
                <a:solidFill>
                  <a:srgbClr val="CC00CC"/>
                </a:solidFill>
                <a:latin typeface="Calibri" panose="020F0502020204030204" pitchFamily="34" charset="0"/>
              </a:rPr>
              <a:t>Cache data type </a:t>
            </a:r>
            <a:r>
              <a:rPr kumimoji="1" lang="en-US" altLang="ja-JP" sz="1400" b="1" dirty="0" smtClean="0">
                <a:solidFill>
                  <a:srgbClr val="CC00CC"/>
                </a:solidFill>
                <a:latin typeface="Calibri" panose="020F0502020204030204" pitchFamily="34" charset="0"/>
              </a:rPr>
              <a:t>list of </a:t>
            </a:r>
            <a:br>
              <a:rPr kumimoji="1" lang="en-US" altLang="ja-JP" sz="1400" b="1" dirty="0" smtClean="0">
                <a:solidFill>
                  <a:srgbClr val="CC00CC"/>
                </a:solidFill>
                <a:latin typeface="Calibri" panose="020F0502020204030204" pitchFamily="34" charset="0"/>
              </a:rPr>
            </a:br>
            <a:r>
              <a:rPr kumimoji="1" lang="en-US" altLang="ja-JP" sz="1400" b="1" dirty="0" smtClean="0">
                <a:solidFill>
                  <a:srgbClr val="CC00CC"/>
                </a:solidFill>
                <a:latin typeface="Calibri" panose="020F0502020204030204" pitchFamily="34" charset="0"/>
              </a:rPr>
              <a:t>information intended for</a:t>
            </a:r>
            <a:br>
              <a:rPr kumimoji="1" lang="en-US" altLang="ja-JP" sz="1400" b="1" dirty="0" smtClean="0">
                <a:solidFill>
                  <a:srgbClr val="CC00CC"/>
                </a:solidFill>
                <a:latin typeface="Calibri" panose="020F0502020204030204" pitchFamily="34" charset="0"/>
              </a:rPr>
            </a:br>
            <a:r>
              <a:rPr kumimoji="1" lang="en-US" altLang="ja-JP" sz="1400" b="1" u="sng" dirty="0" smtClean="0">
                <a:solidFill>
                  <a:srgbClr val="CC00CC"/>
                </a:solidFill>
                <a:latin typeface="Calibri" panose="020F0502020204030204" pitchFamily="34" charset="0"/>
              </a:rPr>
              <a:t>regional exchange</a:t>
            </a:r>
          </a:p>
          <a:p>
            <a:endParaRPr lang="en-US" altLang="ja-JP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altLang="ja-JP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ja-JP" sz="1200" dirty="0" smtClean="0">
                <a:solidFill>
                  <a:srgbClr val="FFC000"/>
                </a:solidFill>
                <a:latin typeface="Calibri" panose="020F0502020204030204" pitchFamily="34" charset="0"/>
              </a:rPr>
              <a:t>CCCC</a:t>
            </a:r>
            <a:endParaRPr lang="en-US" altLang="ja-JP" sz="12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altLang="ja-JP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ja-JP" sz="12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DDDD</a:t>
            </a:r>
          </a:p>
          <a:p>
            <a:r>
              <a:rPr lang="en-US" altLang="ja-JP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~~~~~~</a:t>
            </a:r>
          </a:p>
          <a:p>
            <a:r>
              <a:rPr lang="en-US" altLang="ja-JP" sz="12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ja-JP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~~~~~~</a:t>
            </a:r>
            <a:endParaRPr kumimoji="1" lang="en-US" altLang="ja-JP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endParaRPr kumimoji="1" lang="ja-JP" altLang="en-US" dirty="0">
              <a:latin typeface="Calibri" panose="020F050202020403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243066" y="2276872"/>
            <a:ext cx="1191386" cy="276999"/>
          </a:xfrm>
          <a:prstGeom prst="rect">
            <a:avLst/>
          </a:prstGeom>
          <a:solidFill>
            <a:schemeClr val="bg1"/>
          </a:solidFill>
          <a:ln w="12700">
            <a:solidFill>
              <a:srgbClr val="00FF00"/>
            </a:solidFill>
          </a:ln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US" altLang="ja-JP" dirty="0" smtClean="0">
                <a:latin typeface="Calibri" panose="020F0502020204030204" pitchFamily="34" charset="0"/>
              </a:rPr>
              <a:t>mandatory</a:t>
            </a:r>
            <a:endParaRPr lang="en-US" altLang="ja-JP" dirty="0">
              <a:latin typeface="Calibri" panose="020F050202020403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243065" y="4077072"/>
            <a:ext cx="1732769" cy="276999"/>
          </a:xfrm>
          <a:prstGeom prst="rect">
            <a:avLst/>
          </a:prstGeom>
          <a:solidFill>
            <a:schemeClr val="bg1"/>
          </a:solidFill>
          <a:ln w="12700">
            <a:solidFill>
              <a:srgbClr val="CC00FF"/>
            </a:solidFill>
          </a:ln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US" altLang="ja-JP" dirty="0" smtClean="0">
                <a:latin typeface="Calibri" panose="020F0502020204030204" pitchFamily="34" charset="0"/>
              </a:rPr>
              <a:t>user requirement</a:t>
            </a:r>
            <a:endParaRPr lang="en-US" altLang="ja-JP" dirty="0">
              <a:latin typeface="Calibri" panose="020F0502020204030204" pitchFamily="34" charset="0"/>
            </a:endParaRPr>
          </a:p>
        </p:txBody>
      </p:sp>
      <p:sp>
        <p:nvSpPr>
          <p:cNvPr id="9" name="メモ 8"/>
          <p:cNvSpPr/>
          <p:nvPr/>
        </p:nvSpPr>
        <p:spPr>
          <a:xfrm>
            <a:off x="4034372" y="4797152"/>
            <a:ext cx="2124236" cy="1440160"/>
          </a:xfrm>
          <a:prstGeom prst="foldedCorner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Cache data type 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list of </a:t>
            </a:r>
            <a:br>
              <a:rPr kumimoji="1" lang="en-US" altLang="ja-JP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kumimoji="1" lang="en-US" altLang="ja-JP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information </a:t>
            </a:r>
            <a:r>
              <a:rPr kumimoji="1" lang="en-US" altLang="ja-JP" sz="14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originating </a:t>
            </a:r>
            <a:r>
              <a:rPr kumimoji="1" lang="en-US" altLang="ja-JP" sz="1400" b="1" u="sng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centre</a:t>
            </a:r>
            <a:endParaRPr kumimoji="1" lang="en-US" altLang="ja-JP" sz="1400" b="1" u="sng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US" altLang="ja-JP" sz="1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altLang="ja-JP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ja-JP" sz="1200" b="1" dirty="0" smtClean="0">
                <a:solidFill>
                  <a:schemeClr val="accent4"/>
                </a:solidFill>
                <a:latin typeface="Calibri" panose="020F0502020204030204" pitchFamily="34" charset="0"/>
              </a:rPr>
              <a:t>GGGG</a:t>
            </a:r>
          </a:p>
          <a:p>
            <a:r>
              <a:rPr lang="en-US" altLang="ja-JP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~~~~~~</a:t>
            </a:r>
          </a:p>
          <a:p>
            <a:r>
              <a:rPr lang="en-US" altLang="ja-JP" sz="1200" dirty="0">
                <a:solidFill>
                  <a:schemeClr val="tx1"/>
                </a:solidFill>
                <a:latin typeface="Calibri" panose="020F0502020204030204" pitchFamily="34" charset="0"/>
              </a:rPr>
              <a:t> ~~~~~~</a:t>
            </a:r>
          </a:p>
          <a:p>
            <a:endParaRPr kumimoji="1" lang="en-US" altLang="ja-JP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endParaRPr kumimoji="1" lang="ja-JP" alt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23900" y="5661248"/>
            <a:ext cx="1255271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US" altLang="ja-JP" dirty="0" smtClean="0">
                <a:latin typeface="Calibri" panose="020F0502020204030204" pitchFamily="34" charset="0"/>
              </a:rPr>
              <a:t>if necessary</a:t>
            </a:r>
            <a:endParaRPr lang="en-US" altLang="ja-JP" dirty="0">
              <a:latin typeface="Calibri" panose="020F050202020403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66590" y="1663184"/>
            <a:ext cx="1735575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Calibri" panose="020F0502020204030204" pitchFamily="34" charset="0"/>
              </a:rPr>
              <a:t>information received from other </a:t>
            </a:r>
            <a:r>
              <a:rPr lang="en-US" altLang="ja-JP" sz="1400" dirty="0" err="1" smtClean="0">
                <a:latin typeface="Calibri" panose="020F0502020204030204" pitchFamily="34" charset="0"/>
              </a:rPr>
              <a:t>centre</a:t>
            </a:r>
            <a:endParaRPr kumimoji="1" lang="en-US" altLang="ja-JP" sz="1400" dirty="0" smtClean="0">
              <a:latin typeface="Calibri" panose="020F0502020204030204" pitchFamily="34" charset="0"/>
            </a:endParaRPr>
          </a:p>
        </p:txBody>
      </p:sp>
      <p:sp>
        <p:nvSpPr>
          <p:cNvPr id="11" name="対角する 2 つの角を切り取った四角形 10"/>
          <p:cNvSpPr/>
          <p:nvPr/>
        </p:nvSpPr>
        <p:spPr>
          <a:xfrm>
            <a:off x="431538" y="2415371"/>
            <a:ext cx="1368153" cy="460437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BBBB</a:t>
            </a:r>
            <a:r>
              <a:rPr lang="en-US" altLang="ja-JP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altLang="ja-JP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ja-JP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an information</a:t>
            </a:r>
            <a:endParaRPr kumimoji="1" lang="ja-JP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対角する 2 つの角を切り取った四角形 11"/>
          <p:cNvSpPr/>
          <p:nvPr/>
        </p:nvSpPr>
        <p:spPr>
          <a:xfrm>
            <a:off x="431538" y="3442865"/>
            <a:ext cx="1368153" cy="460437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solidFill>
                  <a:srgbClr val="00B05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DDDD</a:t>
            </a:r>
            <a:r>
              <a:rPr lang="en-US" altLang="ja-JP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altLang="ja-JP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ja-JP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an information</a:t>
            </a:r>
            <a:endParaRPr kumimoji="1" lang="ja-JP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対角する 2 つの角を切り取った四角形 12"/>
          <p:cNvSpPr/>
          <p:nvPr/>
        </p:nvSpPr>
        <p:spPr>
          <a:xfrm>
            <a:off x="431537" y="4359587"/>
            <a:ext cx="1368153" cy="460437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solidFill>
                  <a:schemeClr val="accent4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GGGG</a:t>
            </a:r>
            <a:r>
              <a:rPr lang="en-US" altLang="ja-JP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altLang="ja-JP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ja-JP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an information</a:t>
            </a:r>
            <a:endParaRPr kumimoji="1" lang="ja-JP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対角する 2 つの角を切り取った四角形 13"/>
          <p:cNvSpPr/>
          <p:nvPr/>
        </p:nvSpPr>
        <p:spPr>
          <a:xfrm>
            <a:off x="431536" y="5323910"/>
            <a:ext cx="1368153" cy="460437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FFFF</a:t>
            </a:r>
            <a:r>
              <a:rPr lang="en-US" altLang="ja-JP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altLang="ja-JP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ja-JP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an information</a:t>
            </a:r>
            <a:endParaRPr kumimoji="1" lang="ja-JP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線吹き出し 1 (枠付き) 14"/>
          <p:cNvSpPr/>
          <p:nvPr/>
        </p:nvSpPr>
        <p:spPr>
          <a:xfrm>
            <a:off x="6685385" y="4628564"/>
            <a:ext cx="2351112" cy="382920"/>
          </a:xfrm>
          <a:prstGeom prst="borderCallout1">
            <a:avLst>
              <a:gd name="adj1" fmla="val 99880"/>
              <a:gd name="adj2" fmla="val 12243"/>
              <a:gd name="adj3" fmla="val 230367"/>
              <a:gd name="adj4" fmla="val -23010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These lists are made by each GISC as their own 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needs.</a:t>
            </a:r>
            <a:endParaRPr kumimoji="1" lang="ja-JP" altLang="en-US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17" name="直線コネクタ 16"/>
          <p:cNvCxnSpPr>
            <a:stCxn id="5" idx="3"/>
          </p:cNvCxnSpPr>
          <p:nvPr/>
        </p:nvCxnSpPr>
        <p:spPr>
          <a:xfrm>
            <a:off x="6158608" y="3836480"/>
            <a:ext cx="983977" cy="79208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線吹き出し 1 (枠付き) 18"/>
          <p:cNvSpPr/>
          <p:nvPr/>
        </p:nvSpPr>
        <p:spPr>
          <a:xfrm>
            <a:off x="6685384" y="1864568"/>
            <a:ext cx="2351111" cy="382920"/>
          </a:xfrm>
          <a:prstGeom prst="borderCallout1">
            <a:avLst>
              <a:gd name="adj1" fmla="val 56100"/>
              <a:gd name="adj2" fmla="val 33"/>
              <a:gd name="adj3" fmla="val 54790"/>
              <a:gd name="adj4" fmla="val -23528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This list is defined by TT-GISC.</a:t>
            </a:r>
            <a:endParaRPr kumimoji="1" lang="ja-JP" altLang="en-US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 flipV="1">
            <a:off x="1403648" y="2468880"/>
            <a:ext cx="2630724" cy="84992"/>
          </a:xfrm>
          <a:prstGeom prst="line">
            <a:avLst/>
          </a:prstGeom>
          <a:ln w="25400"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1403648" y="4498087"/>
            <a:ext cx="2695912" cy="1286260"/>
          </a:xfrm>
          <a:prstGeom prst="line">
            <a:avLst/>
          </a:prstGeom>
          <a:ln w="25400"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1360522" y="5460345"/>
            <a:ext cx="1507032" cy="100451"/>
          </a:xfrm>
          <a:prstGeom prst="line">
            <a:avLst/>
          </a:prstGeom>
          <a:ln w="25400">
            <a:prstDash val="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線吹き出し 1 (枠付き) 31"/>
          <p:cNvSpPr/>
          <p:nvPr/>
        </p:nvSpPr>
        <p:spPr>
          <a:xfrm>
            <a:off x="1365009" y="5938247"/>
            <a:ext cx="2244106" cy="681040"/>
          </a:xfrm>
          <a:prstGeom prst="borderCallout1">
            <a:avLst>
              <a:gd name="adj1" fmla="val 381"/>
              <a:gd name="adj2" fmla="val 34583"/>
              <a:gd name="adj3" fmla="val -61296"/>
              <a:gd name="adj4" fmla="val 33617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As 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FFFF is not included in any list, it is not incorporated into cache. </a:t>
            </a:r>
            <a:endParaRPr kumimoji="1" lang="ja-JP" altLang="en-US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067944" y="836712"/>
            <a:ext cx="2088232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Calibri" panose="020F0502020204030204" pitchFamily="34" charset="0"/>
              </a:rPr>
              <a:t>Data type list for cache</a:t>
            </a:r>
            <a:endParaRPr kumimoji="1" lang="en-US" altLang="ja-JP" sz="1600" dirty="0" smtClean="0">
              <a:latin typeface="Calibri" panose="020F0502020204030204" pitchFamily="34" charset="0"/>
            </a:endParaRPr>
          </a:p>
        </p:txBody>
      </p:sp>
      <p:sp>
        <p:nvSpPr>
          <p:cNvPr id="36" name="円柱 35"/>
          <p:cNvSpPr/>
          <p:nvPr/>
        </p:nvSpPr>
        <p:spPr>
          <a:xfrm>
            <a:off x="2625767" y="4531094"/>
            <a:ext cx="690676" cy="532115"/>
          </a:xfrm>
          <a:prstGeom prst="can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GISC Cache</a:t>
            </a:r>
            <a:endParaRPr kumimoji="1" lang="ja-JP" altLang="en-US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7" name="下カーブ矢印 36"/>
          <p:cNvSpPr/>
          <p:nvPr/>
        </p:nvSpPr>
        <p:spPr>
          <a:xfrm rot="3222247">
            <a:off x="1396599" y="3300261"/>
            <a:ext cx="2218465" cy="460107"/>
          </a:xfrm>
          <a:prstGeom prst="curvedDownArrow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8" name="下カーブ矢印 37"/>
          <p:cNvSpPr/>
          <p:nvPr/>
        </p:nvSpPr>
        <p:spPr>
          <a:xfrm rot="2040287">
            <a:off x="1560067" y="3731569"/>
            <a:ext cx="1578042" cy="460107"/>
          </a:xfrm>
          <a:prstGeom prst="curvedDownArrow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24" name="直線コネクタ 23"/>
          <p:cNvCxnSpPr/>
          <p:nvPr/>
        </p:nvCxnSpPr>
        <p:spPr>
          <a:xfrm>
            <a:off x="1403648" y="3586000"/>
            <a:ext cx="2695912" cy="563080"/>
          </a:xfrm>
          <a:prstGeom prst="line">
            <a:avLst/>
          </a:prstGeom>
          <a:ln w="25400"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下カーブ矢印 38"/>
          <p:cNvSpPr/>
          <p:nvPr/>
        </p:nvSpPr>
        <p:spPr>
          <a:xfrm rot="423306">
            <a:off x="1271988" y="4103049"/>
            <a:ext cx="1578042" cy="382616"/>
          </a:xfrm>
          <a:prstGeom prst="curvedDownArrow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 rot="2917193">
            <a:off x="2175279" y="3030224"/>
            <a:ext cx="966517" cy="215444"/>
          </a:xfrm>
          <a:prstGeom prst="rect">
            <a:avLst/>
          </a:prstGeom>
          <a:solidFill>
            <a:schemeClr val="bg1"/>
          </a:solidFill>
          <a:ln w="12700">
            <a:solidFill>
              <a:srgbClr val="00FF00"/>
            </a:solidFill>
          </a:ln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US" altLang="ja-JP" sz="1400" dirty="0" smtClean="0">
                <a:latin typeface="Calibri" panose="020F0502020204030204" pitchFamily="34" charset="0"/>
              </a:rPr>
              <a:t>mandatory</a:t>
            </a:r>
            <a:endParaRPr lang="en-US" altLang="ja-JP" sz="1400" dirty="0">
              <a:latin typeface="Calibri" panose="020F0502020204030204" pitchFamily="34" charset="0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 rot="1697622">
            <a:off x="1644940" y="3464043"/>
            <a:ext cx="1438712" cy="215444"/>
          </a:xfrm>
          <a:prstGeom prst="rect">
            <a:avLst/>
          </a:prstGeom>
          <a:solidFill>
            <a:schemeClr val="bg1"/>
          </a:solidFill>
          <a:ln w="12700">
            <a:solidFill>
              <a:srgbClr val="CC00FF"/>
            </a:solidFill>
          </a:ln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US" altLang="ja-JP" sz="1400" dirty="0" smtClean="0">
                <a:latin typeface="Calibri" panose="020F0502020204030204" pitchFamily="34" charset="0"/>
              </a:rPr>
              <a:t>user requirement</a:t>
            </a:r>
            <a:endParaRPr lang="en-US" altLang="ja-JP" sz="1400" dirty="0">
              <a:latin typeface="Calibri" panose="020F0502020204030204" pitchFamily="34" charset="0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627781" y="3965386"/>
            <a:ext cx="948767" cy="21544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US" altLang="ja-JP" sz="1400" dirty="0" smtClean="0">
                <a:latin typeface="Calibri" panose="020F0502020204030204" pitchFamily="34" charset="0"/>
              </a:rPr>
              <a:t>if necessary</a:t>
            </a:r>
            <a:endParaRPr lang="en-US" altLang="ja-JP" sz="1400" dirty="0">
              <a:latin typeface="Calibri" panose="020F0502020204030204" pitchFamily="34" charset="0"/>
            </a:endParaRPr>
          </a:p>
        </p:txBody>
      </p:sp>
      <p:sp>
        <p:nvSpPr>
          <p:cNvPr id="43" name="雲形吹き出し 42"/>
          <p:cNvSpPr/>
          <p:nvPr/>
        </p:nvSpPr>
        <p:spPr>
          <a:xfrm>
            <a:off x="5724128" y="6093296"/>
            <a:ext cx="3312368" cy="648072"/>
          </a:xfrm>
          <a:prstGeom prst="cloudCallout">
            <a:avLst>
              <a:gd name="adj1" fmla="val -18442"/>
              <a:gd name="adj2" fmla="val -39225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Just </a:t>
            </a:r>
            <a:r>
              <a:rPr kumimoji="1" lang="en-US" altLang="ja-JP" dirty="0" smtClean="0">
                <a:solidFill>
                  <a:schemeClr val="tx1"/>
                </a:solidFill>
              </a:rPr>
              <a:t>an </a:t>
            </a:r>
            <a:r>
              <a:rPr kumimoji="1" lang="en-US" altLang="ja-JP" dirty="0" smtClean="0">
                <a:solidFill>
                  <a:schemeClr val="tx1"/>
                </a:solidFill>
              </a:rPr>
              <a:t>image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827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＆ＭＳ Ｐゴシック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CE80B02BBC6F4586DBE30EDCB657A5" ma:contentTypeVersion="13" ma:contentTypeDescription="Create a new document." ma:contentTypeScope="" ma:versionID="e78154a7b4a8d5f2d29b1d37b087c6e1">
  <xsd:schema xmlns:xsd="http://www.w3.org/2001/XMLSchema" xmlns:xs="http://www.w3.org/2001/XMLSchema" xmlns:p="http://schemas.microsoft.com/office/2006/metadata/properties" xmlns:ns2="f026baef-f058-4dc3-b261-36cda4839fb4" xmlns:ns3="96d886eb-95f6-47f3-bdfb-70dab5061c60" targetNamespace="http://schemas.microsoft.com/office/2006/metadata/properties" ma:root="true" ma:fieldsID="6e931cfba8e3600c2e05a90aeb23a81e" ns2:_="" ns3:_="">
    <xsd:import namespace="f026baef-f058-4dc3-b261-36cda4839fb4"/>
    <xsd:import namespace="96d886eb-95f6-47f3-bdfb-70dab5061c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26baef-f058-4dc3-b261-36cda4839f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886eb-95f6-47f3-bdfb-70dab5061c6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02F4550-BED5-45B4-91C6-7E03F48027F1}"/>
</file>

<file path=customXml/itemProps2.xml><?xml version="1.0" encoding="utf-8"?>
<ds:datastoreItem xmlns:ds="http://schemas.openxmlformats.org/officeDocument/2006/customXml" ds:itemID="{9E041EBC-42EF-43EE-BF14-243334F30A60}"/>
</file>

<file path=customXml/itemProps3.xml><?xml version="1.0" encoding="utf-8"?>
<ds:datastoreItem xmlns:ds="http://schemas.openxmlformats.org/officeDocument/2006/customXml" ds:itemID="{AB12BEB3-CFB7-4A85-9065-40EB56752235}"/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1058</Words>
  <Application>Microsoft Office PowerPoint</Application>
  <PresentationFormat>画面に合わせる (4:3)</PresentationFormat>
  <Paragraphs>325</Paragraphs>
  <Slides>11</Slides>
  <Notes>2</Notes>
  <HiddenSlides>1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​​テーマ</vt:lpstr>
      <vt:lpstr>Explanation of  TOR and Working Practices on procedures for approving inclusion of data in GISC Core Cache</vt:lpstr>
      <vt:lpstr>PowerPoint プレゼンテーション</vt:lpstr>
      <vt:lpstr>~ How to identify whether a data should be stored in Core Cache ~</vt:lpstr>
      <vt:lpstr>~ How to define Core Cache data type list ~</vt:lpstr>
      <vt:lpstr>~ How to define maximum extent of Core Cache data type ~ (i.e.  How to refer to already existing documents)</vt:lpstr>
      <vt:lpstr>Inclusion relation </vt:lpstr>
      <vt:lpstr>~ How to define the first edition of Core Cache data type list ~</vt:lpstr>
      <vt:lpstr>PowerPoint プレゼンテーション</vt:lpstr>
      <vt:lpstr>Image that GISCs select the data to be cached</vt:lpstr>
      <vt:lpstr>PowerPoint プレゼンテーション</vt:lpstr>
      <vt:lpstr>PowerPoint プレゼンテーション</vt:lpstr>
    </vt:vector>
  </TitlesOfParts>
  <Company>気象庁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外勢</dc:creator>
  <cp:lastModifiedBy>Yasu</cp:lastModifiedBy>
  <cp:revision>295</cp:revision>
  <dcterms:created xsi:type="dcterms:W3CDTF">2014-05-09T00:59:32Z</dcterms:created>
  <dcterms:modified xsi:type="dcterms:W3CDTF">2015-10-07T08:28:33Z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0x01010023CE80B02BBC6F4586DBE30EDCB657A5</vt:lpwstr>
  </property>
</Properties>
</file>