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3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40"/>
  </p:notesMasterIdLst>
  <p:handoutMasterIdLst>
    <p:handoutMasterId r:id="rId41"/>
  </p:handoutMasterIdLst>
  <p:sldIdLst>
    <p:sldId id="257" r:id="rId5"/>
    <p:sldId id="390" r:id="rId6"/>
    <p:sldId id="408" r:id="rId7"/>
    <p:sldId id="409" r:id="rId8"/>
    <p:sldId id="410" r:id="rId9"/>
    <p:sldId id="376" r:id="rId10"/>
    <p:sldId id="382" r:id="rId11"/>
    <p:sldId id="405" r:id="rId12"/>
    <p:sldId id="363" r:id="rId13"/>
    <p:sldId id="383" r:id="rId14"/>
    <p:sldId id="380" r:id="rId15"/>
    <p:sldId id="362" r:id="rId16"/>
    <p:sldId id="384" r:id="rId17"/>
    <p:sldId id="378" r:id="rId18"/>
    <p:sldId id="343" r:id="rId19"/>
    <p:sldId id="411" r:id="rId20"/>
    <p:sldId id="406" r:id="rId21"/>
    <p:sldId id="412" r:id="rId22"/>
    <p:sldId id="415" r:id="rId23"/>
    <p:sldId id="417" r:id="rId24"/>
    <p:sldId id="418" r:id="rId25"/>
    <p:sldId id="414" r:id="rId26"/>
    <p:sldId id="407" r:id="rId27"/>
    <p:sldId id="413" r:id="rId28"/>
    <p:sldId id="419" r:id="rId29"/>
    <p:sldId id="424" r:id="rId30"/>
    <p:sldId id="416" r:id="rId31"/>
    <p:sldId id="421" r:id="rId32"/>
    <p:sldId id="426" r:id="rId33"/>
    <p:sldId id="427" r:id="rId34"/>
    <p:sldId id="428" r:id="rId35"/>
    <p:sldId id="423" r:id="rId36"/>
    <p:sldId id="386" r:id="rId37"/>
    <p:sldId id="344" r:id="rId38"/>
    <p:sldId id="420" r:id="rId3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CCECFF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4" autoAdjust="0"/>
    <p:restoredTop sz="86364" autoAdjust="0"/>
  </p:normalViewPr>
  <p:slideViewPr>
    <p:cSldViewPr>
      <p:cViewPr>
        <p:scale>
          <a:sx n="72" d="100"/>
          <a:sy n="72" d="100"/>
        </p:scale>
        <p:origin x="-8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ustomXml" Target="../customXml/item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254ED-5683-4A82-9F08-A556F349F92B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48325-B430-452E-A74B-5C3EF40C4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4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94F6F-2BC9-4879-8497-8D58B67C435C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AA88-98BF-4FC1-BE7D-F98D799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52E05E54-7D95-4B82-A1CC-72A6C64AFB91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1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110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76089A-45BE-411A-B4D2-61E1851102F2}" type="slidenum">
              <a:rPr lang="en-US" altLang="fr-FR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3</a:t>
            </a:fld>
            <a:endParaRPr lang="en-US" altLang="fr-F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2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AA88-98BF-4FC1-BE7D-F98D799AAF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44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F8749D-B851-477E-A506-2657A2F3A1B7}" type="slidenum">
              <a:rPr lang="en-US" altLang="fr-FR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fr-FR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2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fr-FR" smtClean="0">
                <a:latin typeface="Arial" charset="0"/>
                <a:cs typeface="Arial" charset="0"/>
              </a:rPr>
              <a:t>RMDCN: Regional Meteorological Data Communication Network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AA88-98BF-4FC1-BE7D-F98D799AAF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7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AA88-98BF-4FC1-BE7D-F98D799AAF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0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79613" y="630238"/>
            <a:ext cx="67691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</a:rPr>
              <a:t>World Meteorological Organization</a:t>
            </a:r>
            <a:r>
              <a:rPr lang="en-US" altLang="en-US" sz="2400">
                <a:solidFill>
                  <a:srgbClr val="FFFFFF"/>
                </a:solidFill>
              </a:rPr>
              <a:t/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1800">
                <a:solidFill>
                  <a:srgbClr val="FFFFFF"/>
                </a:solidFill>
              </a:rPr>
              <a:t>Working together in weather, climate and water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0825" y="1341438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FFFFFF"/>
                </a:solidFill>
                <a:latin typeface="Arial Black" pitchFamily="34" charset="0"/>
              </a:rPr>
              <a:t>WMO OMM</a:t>
            </a:r>
            <a:endParaRPr lang="en-US" altLang="en-US" sz="16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950" y="6381750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WMO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300788" y="6376988"/>
            <a:ext cx="2741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000000"/>
                </a:solidFill>
              </a:rPr>
              <a:t>www.wmo.int/sat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64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0196-F613-46A9-B4DD-0BAFE3755C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9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15888"/>
            <a:ext cx="2068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605790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305D-B669-4E67-B7E8-D948A875DD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09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5612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303CB-0C35-403D-B8E8-71736208FF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9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423A-1E65-4ED1-892E-25A3666B10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9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8072" y="6340475"/>
            <a:ext cx="77112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F0F1A-A739-41F2-89E3-5D554E053D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8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6EDA-6161-4807-A6C2-4D460BBF26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0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35635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962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324600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37ABD-DC96-40D5-B3D9-B317533F71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9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DE12-67E3-40FE-8FBC-40DBC324F4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3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81642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19072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DB0CB-84DE-4B1B-865B-371031D777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9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CAD2-F0CB-40BB-B56D-8772B6B0B9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5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2A9D5-BB68-4CBF-AC39-42D45F52C8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83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8554-102B-4154-9C53-491F9398C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89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A8BD-FAA7-4760-A75B-B63E94EE6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6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7ACB-A925-4EC5-ABCC-83269AB095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36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E03D-A91E-4D17-9162-9119AD4C3D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78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8A52-6956-44CC-BA96-CCAC7775B59C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51316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C824-7A40-4741-BB81-3658F83ACEB8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92676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16160-C76E-4787-A343-4A4A8932097A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93715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57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57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B638-40E7-4CF4-BE0E-6EBFEB85CD6E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41263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BF44-E8E9-49A3-9105-C0E85608840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40496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4314-7007-4447-98F1-2B78BA81D100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6446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E4783-BD83-4BEF-8FB0-79BD46365A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19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E283-0C17-41DF-B4DA-92F9FA9ECC07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03756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EF02B-7606-48CA-A008-6D0A828937DC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8439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73BA-9EDE-4B2B-BCEA-6466A92E374E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83600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6DEA-4FF6-44AE-8A1F-D50456AA94DE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41342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3378" y="195269"/>
            <a:ext cx="2082800" cy="57880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0213" y="195269"/>
            <a:ext cx="6100762" cy="5788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E376-F97E-4374-9445-4244B53DB939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16090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B06F-56AB-449B-99CC-D0D90E65724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39426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9AF6-66AA-4D8E-9B13-9214D4DD88FE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92605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4C95-3903-4DFB-8335-D70024136BE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94056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57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57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65FD-68B1-4BD8-8646-10AFE284F66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98837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FFC2-172A-45E9-BEE1-DAA165A03131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2612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B71D-E2F9-4584-A370-DE6217F549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51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0A19-918C-45B9-B520-4188870CD547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06412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F40D2-0115-478A-A91D-A6F4302B3B8B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83333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AC6D-42A4-4082-A8B9-EA2DBD507857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16956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2F0E-437F-4E0F-907C-B95124324292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71706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4ACC4-8E5F-4A1B-A4E0-AB5DB5E9A788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98894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3378" y="195269"/>
            <a:ext cx="2082800" cy="57880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0213" y="195269"/>
            <a:ext cx="6100762" cy="5788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E32A2-85F6-4EED-8DDB-B2D5368656AD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1712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A7ED1-5977-4ABD-A821-DB0A35CB32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2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67B0-CE83-4784-8955-7A0362C282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D01CA-FB6E-4E82-BD7D-9CEBC0A01D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3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E5B05-0151-462C-B5A2-851639A20A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2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53C61-3313-4904-B39E-EEE146B3C8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0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5612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81750"/>
            <a:ext cx="933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Times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81750"/>
            <a:ext cx="5616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Times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381750"/>
            <a:ext cx="8620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EC690-8E2B-4D18-8137-45DE636712C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946150"/>
            <a:ext cx="1512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FFFF"/>
                </a:solidFill>
                <a:latin typeface="Arial Black" pitchFamily="34" charset="0"/>
              </a:rPr>
              <a:t>WMO OMM</a:t>
            </a:r>
            <a:endParaRPr lang="en-US" altLang="en-US" sz="120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3" descr="wmo_ppt_201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22238" y="-92075"/>
            <a:ext cx="92662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0213" y="195263"/>
            <a:ext cx="83359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57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01EA1266-9F24-43B2-A432-335FF95577C9}" type="slidenum">
              <a:rPr 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wmo_ppt_2012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22238" y="-92075"/>
            <a:ext cx="92662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30213" y="195263"/>
            <a:ext cx="83359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Click to edit Master title style</a:t>
            </a:r>
            <a:endParaRPr lang="en-US" altLang="fr-F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57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Click to edit Master text styles</a:t>
            </a:r>
          </a:p>
          <a:p>
            <a:pPr lvl="1"/>
            <a:r>
              <a:rPr lang="fr-CH" altLang="fr-FR" smtClean="0"/>
              <a:t>Second level</a:t>
            </a:r>
          </a:p>
          <a:p>
            <a:pPr lvl="2"/>
            <a:r>
              <a:rPr lang="fr-CH" altLang="fr-FR" smtClean="0"/>
              <a:t>Third level</a:t>
            </a:r>
          </a:p>
          <a:p>
            <a:pPr lvl="3"/>
            <a:r>
              <a:rPr lang="fr-CH" altLang="fr-FR" smtClean="0"/>
              <a:t>Fourth level</a:t>
            </a:r>
          </a:p>
          <a:p>
            <a:pPr lvl="4"/>
            <a:r>
              <a:rPr lang="fr-CH" altLang="fr-FR" smtClean="0"/>
              <a:t>Fifth level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5B6EFC-5ED0-430C-92FA-C9E980525583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7791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3" descr="wmo_ppt_2012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22238" y="-92075"/>
            <a:ext cx="92662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Title Placeholder 1"/>
          <p:cNvSpPr>
            <a:spLocks noGrp="1"/>
          </p:cNvSpPr>
          <p:nvPr>
            <p:ph type="title"/>
          </p:nvPr>
        </p:nvSpPr>
        <p:spPr bwMode="auto">
          <a:xfrm>
            <a:off x="430213" y="195263"/>
            <a:ext cx="83359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Click to edit Master title style</a:t>
            </a:r>
            <a:endParaRPr lang="en-US" altLang="fr-FR" smtClean="0"/>
          </a:p>
        </p:txBody>
      </p:sp>
      <p:sp>
        <p:nvSpPr>
          <p:cNvPr id="132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57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Click to edit Master text styles</a:t>
            </a:r>
          </a:p>
          <a:p>
            <a:pPr lvl="1"/>
            <a:r>
              <a:rPr lang="fr-CH" altLang="fr-FR" smtClean="0"/>
              <a:t>Second level</a:t>
            </a:r>
          </a:p>
          <a:p>
            <a:pPr lvl="2"/>
            <a:r>
              <a:rPr lang="fr-CH" altLang="fr-FR" smtClean="0"/>
              <a:t>Third level</a:t>
            </a:r>
          </a:p>
          <a:p>
            <a:pPr lvl="3"/>
            <a:r>
              <a:rPr lang="fr-CH" altLang="fr-FR" smtClean="0"/>
              <a:t>Fourth level</a:t>
            </a:r>
          </a:p>
          <a:p>
            <a:pPr lvl="4"/>
            <a:r>
              <a:rPr lang="fr-CH" altLang="fr-FR" smtClean="0"/>
              <a:t>Fifth level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80001D-6EED-45CB-8AF3-2753A3B89B0C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4774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pages/prog/sat/rars_en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ds.data.jma.go.jp/mscweb/data/rar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pages/prog/sat/documents/DBNet-01_Final-Report.pdf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348880"/>
            <a:ext cx="8686800" cy="2016224"/>
          </a:xfrm>
        </p:spPr>
        <p:txBody>
          <a:bodyPr/>
          <a:lstStyle/>
          <a:p>
            <a:r>
              <a:rPr lang="en-GB" sz="4000" b="1" noProof="0" dirty="0" smtClean="0"/>
              <a:t>Direct Broadcast Network (</a:t>
            </a:r>
            <a:r>
              <a:rPr lang="en-GB" sz="4000" b="1" noProof="0" dirty="0" err="1" smtClean="0"/>
              <a:t>DBNet</a:t>
            </a:r>
            <a:r>
              <a:rPr lang="en-GB" sz="4000" b="1" noProof="0" dirty="0" smtClean="0"/>
              <a:t>) for</a:t>
            </a:r>
            <a:br>
              <a:rPr lang="en-GB" sz="4000" b="1" noProof="0" dirty="0" smtClean="0"/>
            </a:br>
            <a:r>
              <a:rPr lang="en-GB" sz="4000" b="1" noProof="0" dirty="0" smtClean="0"/>
              <a:t>Near Real-Time Relay of LEO Satellite Data</a:t>
            </a:r>
            <a:br>
              <a:rPr lang="en-GB" sz="4000" b="1" noProof="0" dirty="0" smtClean="0"/>
            </a:br>
            <a:r>
              <a:rPr lang="en-GB" sz="2400" b="1" noProof="0" dirty="0" smtClean="0"/>
              <a:t>(From RARS to </a:t>
            </a:r>
            <a:r>
              <a:rPr lang="en-GB" sz="2400" b="1" noProof="0" dirty="0" err="1" smtClean="0"/>
              <a:t>DBNet</a:t>
            </a:r>
            <a:r>
              <a:rPr lang="en-GB" sz="2400" b="1" noProof="0" dirty="0" smtClean="0"/>
              <a:t>)</a:t>
            </a:r>
            <a:endParaRPr lang="en-GB" altLang="en-US" sz="2400" b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610600" cy="1295400"/>
          </a:xfrm>
        </p:spPr>
        <p:txBody>
          <a:bodyPr/>
          <a:lstStyle/>
          <a:p>
            <a:r>
              <a:rPr lang="en-GB" altLang="en-US" sz="2000" i="1" noProof="0" dirty="0" smtClean="0">
                <a:latin typeface="Arial" pitchFamily="34" charset="0"/>
              </a:rPr>
              <a:t>Mikael Rattenborg and </a:t>
            </a:r>
            <a:r>
              <a:rPr lang="en-GB" altLang="en-US" sz="2000" i="1" noProof="0" dirty="0" err="1" smtClean="0">
                <a:latin typeface="Arial" pitchFamily="34" charset="0"/>
              </a:rPr>
              <a:t>Jérôme</a:t>
            </a:r>
            <a:r>
              <a:rPr lang="en-GB" altLang="en-US" sz="2000" i="1" noProof="0" dirty="0" smtClean="0">
                <a:latin typeface="Arial" pitchFamily="34" charset="0"/>
              </a:rPr>
              <a:t> Lafeuille</a:t>
            </a:r>
          </a:p>
          <a:p>
            <a:r>
              <a:rPr lang="en-GB" altLang="en-US" sz="2000" i="1" noProof="0" dirty="0" smtClean="0">
                <a:latin typeface="Arial" pitchFamily="34" charset="0"/>
              </a:rPr>
              <a:t>WMO Space Programme</a:t>
            </a:r>
          </a:p>
        </p:txBody>
      </p:sp>
    </p:spTree>
    <p:extLst>
      <p:ext uri="{BB962C8B-B14F-4D97-AF65-F5344CB8AC3E}">
        <p14:creationId xmlns:p14="http://schemas.microsoft.com/office/powerpoint/2010/main" val="757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noProof="0" dirty="0" err="1" smtClean="0">
                <a:latin typeface="Arial Narrow" panose="020B0606020202030204" pitchFamily="34" charset="0"/>
              </a:rPr>
              <a:t>DBNet</a:t>
            </a:r>
            <a:r>
              <a:rPr lang="en-GB" noProof="0" dirty="0" smtClean="0"/>
              <a:t> Components</a:t>
            </a:r>
            <a:endParaRPr lang="en-GB" noProof="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9209013"/>
              </p:ext>
            </p:extLst>
          </p:nvPr>
        </p:nvGraphicFramePr>
        <p:xfrm>
          <a:off x="1066800" y="2667000"/>
          <a:ext cx="6400800" cy="3505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213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Regional Network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Regional or Sub-regional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Node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3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DBNet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- EUMETSAT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EUMETSAT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16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DBNet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- Asia-Pacific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JMA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BoM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82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DBNet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-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South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America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INPE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8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SMN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Argentina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05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DBNet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- NOAA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NOAA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990601"/>
            <a:ext cx="8305800" cy="1752600"/>
          </a:xfrm>
        </p:spPr>
        <p:txBody>
          <a:bodyPr/>
          <a:lstStyle/>
          <a:p>
            <a:r>
              <a:rPr lang="en-US" sz="2400" dirty="0" err="1">
                <a:latin typeface="Arial Narrow" panose="020B0606020202030204" pitchFamily="34" charset="0"/>
              </a:rPr>
              <a:t>DBNet</a:t>
            </a:r>
            <a:r>
              <a:rPr lang="en-US" sz="2400" dirty="0">
                <a:latin typeface="Arial Narrow" panose="020B0606020202030204" pitchFamily="34" charset="0"/>
              </a:rPr>
              <a:t> is composed of regional networks coordinated by regional or sub-regional nodes and a global </a:t>
            </a:r>
            <a:r>
              <a:rPr lang="en-US" sz="2400" dirty="0" err="1">
                <a:latin typeface="Arial Narrow" panose="020B0606020202030204" pitchFamily="34" charset="0"/>
              </a:rPr>
              <a:t>DBNet</a:t>
            </a:r>
            <a:r>
              <a:rPr lang="en-US" sz="2400" dirty="0">
                <a:latin typeface="Arial Narrow" panose="020B0606020202030204" pitchFamily="34" charset="0"/>
              </a:rPr>
              <a:t> Coordination Group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Global monitoring of product consistency is performed by the </a:t>
            </a:r>
            <a:r>
              <a:rPr lang="en-US" sz="2400" dirty="0" smtClean="0">
                <a:latin typeface="Arial Narrow" panose="020B0606020202030204" pitchFamily="34" charset="0"/>
              </a:rPr>
              <a:t>NWPSAF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7ABD-DC96-40D5-B3D9-B317533F7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4525963"/>
          </a:xfrm>
        </p:spPr>
        <p:txBody>
          <a:bodyPr/>
          <a:lstStyle/>
          <a:p>
            <a:r>
              <a:rPr lang="en-GB" noProof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Should address: Products, Timeliness, Availability, Coverage</a:t>
            </a:r>
          </a:p>
          <a:p>
            <a:r>
              <a:rPr lang="en-GB" noProof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Established with user bodies (ITWG, APSDEU-NAEDEX, IPET-SUP)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Narrow" panose="020B0606020202030204" pitchFamily="34" charset="0"/>
                <a:cs typeface="Arial" panose="020B0604020202020204" pitchFamily="34" charset="0"/>
              </a:rPr>
              <a:t>Most requirements applicable to every station</a:t>
            </a:r>
            <a:endParaRPr lang="en-GB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“Coverage” is a requirement applicable at the network level. </a:t>
            </a:r>
            <a:endParaRPr lang="en-GB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213" y="252413"/>
            <a:ext cx="5437187" cy="661987"/>
          </a:xfr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High-level Service Specifications</a:t>
            </a:r>
            <a:endParaRPr lang="en-GB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048000"/>
            <a:ext cx="5638801" cy="32540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936382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i="1" dirty="0" err="1" smtClean="0"/>
              <a:t>Schematic</a:t>
            </a:r>
            <a:r>
              <a:rPr lang="fr-CH" i="1" dirty="0" smtClean="0"/>
              <a:t> illustration of the impact of «</a:t>
            </a:r>
            <a:r>
              <a:rPr lang="fr-CH" i="1" dirty="0" err="1" smtClean="0"/>
              <a:t>Coverage</a:t>
            </a:r>
            <a:r>
              <a:rPr lang="fr-CH" i="1" dirty="0" smtClean="0"/>
              <a:t>» </a:t>
            </a:r>
            <a:r>
              <a:rPr lang="fr-CH" i="1" dirty="0"/>
              <a:t> </a:t>
            </a:r>
            <a:r>
              <a:rPr lang="fr-CH" i="1" dirty="0" smtClean="0"/>
              <a:t>of a </a:t>
            </a:r>
            <a:r>
              <a:rPr lang="fr-CH" i="1" dirty="0" err="1" smtClean="0"/>
              <a:t>regularly</a:t>
            </a:r>
            <a:r>
              <a:rPr lang="fr-CH" i="1" dirty="0" smtClean="0"/>
              <a:t> </a:t>
            </a:r>
            <a:r>
              <a:rPr lang="fr-CH" i="1" dirty="0" err="1" smtClean="0"/>
              <a:t>distributed</a:t>
            </a:r>
            <a:r>
              <a:rPr lang="fr-CH" i="1" dirty="0" smtClean="0"/>
              <a:t> network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847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GB" altLang="en-US" noProof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Current and potential </a:t>
            </a:r>
            <a:r>
              <a:rPr lang="en-GB" altLang="en-US" noProof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DBNet</a:t>
            </a:r>
            <a:r>
              <a:rPr lang="en-GB" altLang="en-US" noProof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services </a:t>
            </a:r>
            <a:endParaRPr lang="en-GB" noProof="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501813"/>
              </p:ext>
            </p:extLst>
          </p:nvPr>
        </p:nvGraphicFramePr>
        <p:xfrm>
          <a:off x="609600" y="2743200"/>
          <a:ext cx="7620000" cy="3459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CH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Categories</a:t>
                      </a:r>
                      <a:r>
                        <a:rPr lang="fr-CH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services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Services/Instruments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IR/MW sounding           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RARS  </a:t>
                      </a:r>
                      <a:r>
                        <a:rPr lang="en-US" sz="2000" dirty="0" smtClean="0">
                          <a:effectLst/>
                        </a:rPr>
                        <a:t>(AMSU-A</a:t>
                      </a:r>
                      <a:r>
                        <a:rPr lang="en-US" sz="2000" dirty="0">
                          <a:effectLst/>
                        </a:rPr>
                        <a:t>, MHS, </a:t>
                      </a:r>
                      <a:r>
                        <a:rPr lang="en-US" sz="2000" dirty="0" smtClean="0">
                          <a:effectLst/>
                        </a:rPr>
                        <a:t>HIRS)</a:t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ATMS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smtClean="0">
                          <a:effectLst/>
                        </a:rPr>
                        <a:t>VASS (MWTS</a:t>
                      </a:r>
                      <a:r>
                        <a:rPr lang="en-US" sz="2000" dirty="0">
                          <a:effectLst/>
                        </a:rPr>
                        <a:t>, MWHS, </a:t>
                      </a:r>
                      <a:r>
                        <a:rPr lang="en-US" sz="2000" dirty="0" smtClean="0">
                          <a:effectLst/>
                        </a:rPr>
                        <a:t>IRAS)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Hyperspectral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IR sounding         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</a:rPr>
                        <a:t>CrIS</a:t>
                      </a:r>
                      <a:r>
                        <a:rPr lang="en-US" sz="2000" dirty="0">
                          <a:effectLst/>
                        </a:rPr>
                        <a:t>, IASI, HIRAS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noProof="0" dirty="0" smtClean="0">
                          <a:solidFill>
                            <a:schemeClr val="tx1"/>
                          </a:solidFill>
                          <a:effectLst/>
                        </a:rPr>
                        <a:t>IR/VIS imaging   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             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VIIRS, AVHRR, MERSI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Scatterometry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ASCAT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MW imagery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MWRI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7ABD-DC96-40D5-B3D9-B317533F7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95300" y="1112966"/>
            <a:ext cx="83439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Each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DBNet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regional network contributes to one or more “Services”.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DBNet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Service consists of Direct Broadcast acquisition, processing and relay of a certain category of satellite data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RARS (ATOVS) will remain, as one of the </a:t>
            </a:r>
            <a:r>
              <a:rPr lang="en-US" altLang="en-US" dirty="0" err="1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DBNet</a:t>
            </a:r>
            <a:r>
              <a:rPr lang="en-US" altLang="en-US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Services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Note: Radio Occultation has been excluded due to non-feasibility of local processing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 dirty="0"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5263"/>
            <a:ext cx="7696200" cy="566737"/>
          </a:xfr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4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DBNet</a:t>
            </a:r>
            <a:r>
              <a:rPr lang="en-GB" sz="2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Areas of harmonisation/standardisation</a:t>
            </a:r>
            <a:endParaRPr lang="en-GB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7404894" cy="525780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noProof="0" dirty="0" err="1" smtClean="0">
                <a:latin typeface="Arial Narrow" panose="020B0606020202030204" pitchFamily="34" charset="0"/>
              </a:rPr>
              <a:t>DBNet</a:t>
            </a:r>
            <a:r>
              <a:rPr lang="en-GB" sz="2400" noProof="0" dirty="0" smtClean="0">
                <a:latin typeface="Arial Narrow" panose="020B0606020202030204" pitchFamily="34" charset="0"/>
              </a:rPr>
              <a:t> Network Management</a:t>
            </a:r>
          </a:p>
          <a:p>
            <a:pPr marL="857250" lvl="1" indent="-457200"/>
            <a:r>
              <a:rPr lang="en-GB" sz="2000" noProof="0" dirty="0" smtClean="0">
                <a:latin typeface="Arial Narrow" panose="020B0606020202030204" pitchFamily="34" charset="0"/>
              </a:rPr>
              <a:t>Operational monitoring</a:t>
            </a:r>
          </a:p>
          <a:p>
            <a:pPr marL="857250" lvl="1" indent="-457200"/>
            <a:r>
              <a:rPr lang="en-GB" sz="2000" noProof="0" dirty="0" smtClean="0">
                <a:latin typeface="Arial Narrow" panose="020B0606020202030204" pitchFamily="34" charset="0"/>
              </a:rPr>
              <a:t>Implementation planning</a:t>
            </a:r>
          </a:p>
          <a:p>
            <a:pPr marL="857250" lvl="1" indent="-457200"/>
            <a:r>
              <a:rPr lang="en-GB" sz="2000" noProof="0" dirty="0" smtClean="0">
                <a:latin typeface="Arial Narrow" panose="020B0606020202030204" pitchFamily="34" charset="0"/>
              </a:rPr>
              <a:t>User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noProof="0" dirty="0" smtClean="0">
                <a:latin typeface="Arial Narrow" panose="020B0606020202030204" pitchFamily="34" charset="0"/>
              </a:rPr>
              <a:t>Common </a:t>
            </a:r>
            <a:r>
              <a:rPr lang="en-GB" sz="2400" noProof="0" dirty="0" err="1" smtClean="0">
                <a:latin typeface="Arial Narrow" panose="020B0606020202030204" pitchFamily="34" charset="0"/>
              </a:rPr>
              <a:t>DBNet</a:t>
            </a:r>
            <a:r>
              <a:rPr lang="en-GB" sz="2400" noProof="0" dirty="0" smtClean="0">
                <a:latin typeface="Arial Narrow" panose="020B0606020202030204" pitchFamily="34" charset="0"/>
              </a:rPr>
              <a:t> Standards and Recommended Practices</a:t>
            </a:r>
          </a:p>
          <a:p>
            <a:pPr marL="857250" lvl="1" indent="-457200"/>
            <a:r>
              <a:rPr lang="en-GB" sz="2000" noProof="0" dirty="0" smtClean="0">
                <a:latin typeface="Arial Narrow" panose="020B0606020202030204" pitchFamily="34" charset="0"/>
              </a:rPr>
              <a:t>Acquisition</a:t>
            </a:r>
          </a:p>
          <a:p>
            <a:pPr marL="857250" lvl="1" indent="-457200"/>
            <a:r>
              <a:rPr lang="en-GB" sz="2000" noProof="0" dirty="0" smtClean="0">
                <a:latin typeface="Arial Narrow" panose="020B0606020202030204" pitchFamily="34" charset="0"/>
              </a:rPr>
              <a:t>Product Processing (AAPP, CSPP etc.)</a:t>
            </a:r>
          </a:p>
          <a:p>
            <a:pPr marL="857250" lvl="1" indent="-457200"/>
            <a:r>
              <a:rPr lang="en-GB" sz="2000" noProof="0" dirty="0" smtClean="0">
                <a:latin typeface="Arial Narrow" panose="020B0606020202030204" pitchFamily="34" charset="0"/>
              </a:rPr>
              <a:t>Product Coding, Format and Distribution</a:t>
            </a:r>
          </a:p>
          <a:p>
            <a:pPr marL="857250" lvl="1" indent="-457200"/>
            <a:r>
              <a:rPr lang="en-GB" sz="2000" noProof="0" dirty="0" err="1" smtClean="0">
                <a:latin typeface="Arial Narrow" panose="020B0606020202030204" pitchFamily="34" charset="0"/>
              </a:rPr>
              <a:t>DBNet</a:t>
            </a:r>
            <a:r>
              <a:rPr lang="en-GB" sz="2000" noProof="0" dirty="0" smtClean="0">
                <a:latin typeface="Arial Narrow" panose="020B0606020202030204" pitchFamily="34" charset="0"/>
              </a:rPr>
              <a:t> Product Registration and Discovery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noProof="0" dirty="0" smtClean="0">
                <a:latin typeface="Arial Narrow" panose="020B0606020202030204" pitchFamily="34" charset="0"/>
              </a:rPr>
              <a:t>Specific Standards for Groups of </a:t>
            </a:r>
            <a:r>
              <a:rPr lang="en-GB" sz="2400" noProof="0" dirty="0" err="1" smtClean="0">
                <a:latin typeface="Arial Narrow" panose="020B0606020202030204" pitchFamily="34" charset="0"/>
              </a:rPr>
              <a:t>DBNet</a:t>
            </a:r>
            <a:r>
              <a:rPr lang="en-GB" sz="2400" noProof="0" dirty="0" smtClean="0">
                <a:latin typeface="Arial Narrow" panose="020B0606020202030204" pitchFamily="34" charset="0"/>
              </a:rPr>
              <a:t> Services</a:t>
            </a:r>
          </a:p>
          <a:p>
            <a:pPr marL="857250" lvl="1" indent="-457200"/>
            <a:r>
              <a:rPr lang="en-GB" sz="1800" noProof="0" dirty="0" smtClean="0">
                <a:latin typeface="Arial Narrow" panose="020B0606020202030204" pitchFamily="34" charset="0"/>
              </a:rPr>
              <a:t>IR/MW sounding</a:t>
            </a:r>
          </a:p>
          <a:p>
            <a:pPr marL="857250" lvl="1" indent="-457200"/>
            <a:r>
              <a:rPr lang="en-GB" sz="1800" noProof="0" dirty="0" smtClean="0">
                <a:latin typeface="Arial Narrow" panose="020B0606020202030204" pitchFamily="34" charset="0"/>
              </a:rPr>
              <a:t>IR/VIS imaging </a:t>
            </a:r>
          </a:p>
          <a:p>
            <a:pPr marL="857250" lvl="1" indent="-457200"/>
            <a:r>
              <a:rPr lang="en-GB" sz="1800" noProof="0" dirty="0" smtClean="0">
                <a:latin typeface="Arial Narrow" panose="020B0606020202030204" pitchFamily="34" charset="0"/>
              </a:rPr>
              <a:t>Hyperspectral IR Sounding</a:t>
            </a:r>
          </a:p>
          <a:p>
            <a:pPr marL="857250" lvl="1" indent="-457200"/>
            <a:r>
              <a:rPr lang="en-GB" sz="1800" noProof="0" dirty="0" err="1" smtClean="0">
                <a:latin typeface="Arial Narrow" panose="020B0606020202030204" pitchFamily="34" charset="0"/>
              </a:rPr>
              <a:t>Scatterometry</a:t>
            </a:r>
            <a:endParaRPr lang="en-GB" sz="1800" noProof="0" dirty="0" smtClean="0">
              <a:latin typeface="Arial Narrow" panose="020B06060202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99387" cy="838200"/>
          </a:xfr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Common processing software suite and orbital elements </a:t>
            </a:r>
            <a:br>
              <a:rPr lang="en-GB" sz="2400" noProof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for product consistency</a:t>
            </a:r>
            <a:endParaRPr lang="en-GB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Processing package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7637"/>
            <a:ext cx="6934200" cy="437356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24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99387" cy="838200"/>
          </a:xfr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DBNet</a:t>
            </a:r>
            <a:r>
              <a:rPr lang="en-GB" sz="2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(coverage evolution)</a:t>
            </a:r>
            <a:endParaRPr lang="en-GB" sz="28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02" y="990600"/>
            <a:ext cx="4438898" cy="250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29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Current</a:t>
            </a:r>
            <a:r>
              <a:rPr lang="fr-CH" dirty="0" smtClean="0"/>
              <a:t> network (ATOVS)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92320"/>
            <a:ext cx="3295650" cy="225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992" y="2901304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Potential</a:t>
            </a:r>
            <a:r>
              <a:rPr lang="fr-CH" dirty="0" smtClean="0"/>
              <a:t> </a:t>
            </a:r>
            <a:r>
              <a:rPr lang="fr-CH" dirty="0" err="1" smtClean="0"/>
              <a:t>DBnet</a:t>
            </a:r>
            <a:r>
              <a:rPr lang="fr-CH" dirty="0" smtClean="0"/>
              <a:t> </a:t>
            </a:r>
            <a:r>
              <a:rPr lang="fr-CH" dirty="0" err="1" smtClean="0"/>
              <a:t>Africa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smtClean="0"/>
              <a:t>(ACMAD </a:t>
            </a:r>
            <a:r>
              <a:rPr lang="fr-CH" dirty="0" err="1" smtClean="0"/>
              <a:t>project</a:t>
            </a:r>
            <a:r>
              <a:rPr lang="fr-CH" dirty="0" smtClean="0"/>
              <a:t> </a:t>
            </a:r>
            <a:r>
              <a:rPr lang="fr-CH" dirty="0" err="1" smtClean="0"/>
              <a:t>supported</a:t>
            </a:r>
            <a:r>
              <a:rPr lang="fr-CH" dirty="0" smtClean="0"/>
              <a:t> by EC, ATOVS)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1588" y="4419600"/>
            <a:ext cx="1370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New NOAA </a:t>
            </a:r>
            <a:r>
              <a:rPr lang="fr-CH" dirty="0" err="1" smtClean="0"/>
              <a:t>Realtime</a:t>
            </a:r>
            <a:r>
              <a:rPr lang="fr-CH" dirty="0" smtClean="0"/>
              <a:t> Network (</a:t>
            </a:r>
            <a:r>
              <a:rPr lang="fr-CH" dirty="0" err="1" smtClean="0"/>
              <a:t>CrIS</a:t>
            </a:r>
            <a:r>
              <a:rPr lang="fr-CH" dirty="0" smtClean="0"/>
              <a:t>, ATMS, IASI)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3742730"/>
            <a:ext cx="3241732" cy="24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DBNet</a:t>
            </a:r>
            <a:r>
              <a:rPr lang="en-US" dirty="0" smtClean="0"/>
              <a:t> Services Implementation Status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507997"/>
              </p:ext>
            </p:extLst>
          </p:nvPr>
        </p:nvGraphicFramePr>
        <p:xfrm>
          <a:off x="381000" y="838200"/>
          <a:ext cx="8180387" cy="4038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106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31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15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Categories</a:t>
                      </a:r>
                      <a:r>
                        <a:rPr lang="fr-FR" sz="1600" dirty="0">
                          <a:effectLst/>
                        </a:rPr>
                        <a:t> of Services                           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Services (Instruments)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Routinely available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IR/MW sounding           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ATOVS (AMSU-A, MHS, HIRS), ATMS, VASS (MWTS/2, MWHS/2, IRAS)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ATOVS globally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ATMS (EUM + US)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IR/VIS imaging                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VIIRS, AVHRR, MERSI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VIIRS and AVHRR (EUM)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Hyperspectral IR sounding         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CrIS, IASI, HIRAS, AIRS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600" baseline="0" dirty="0" err="1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CrIS</a:t>
                      </a: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 (EUM + US)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IASI (EUM)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Scatterometry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ASCAT, Wind RAD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ASCAT (EUM)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MW imagery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MWRI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b="1" dirty="0" err="1" smtClean="0"/>
              <a:t>Talking</a:t>
            </a:r>
            <a:r>
              <a:rPr lang="fr-CH" sz="3200" b="1" dirty="0" smtClean="0"/>
              <a:t> points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28775"/>
            <a:ext cx="8229600" cy="44672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From RARS to </a:t>
            </a:r>
            <a:r>
              <a:rPr lang="en-US" sz="2400" dirty="0" err="1" smtClean="0"/>
              <a:t>DBNet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 smtClean="0"/>
              <a:t>Outline</a:t>
            </a:r>
            <a:r>
              <a:rPr lang="fr-CH" sz="2400" dirty="0" smtClean="0"/>
              <a:t> of </a:t>
            </a:r>
            <a:r>
              <a:rPr lang="fr-CH" sz="2400" dirty="0" err="1" smtClean="0"/>
              <a:t>DBNet</a:t>
            </a:r>
            <a:endParaRPr lang="fr-CH" sz="2400" dirty="0" smtClean="0"/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b="1" dirty="0" err="1" smtClean="0"/>
              <a:t>DBNet</a:t>
            </a:r>
            <a:r>
              <a:rPr lang="fr-CH" sz="2400" b="1" dirty="0" smtClean="0"/>
              <a:t> User </a:t>
            </a:r>
            <a:r>
              <a:rPr lang="fr-CH" sz="2400" b="1" dirty="0" err="1" smtClean="0"/>
              <a:t>Requirements</a:t>
            </a:r>
            <a:r>
              <a:rPr lang="fr-CH" sz="2400" b="1" dirty="0" smtClean="0"/>
              <a:t>, </a:t>
            </a:r>
            <a:r>
              <a:rPr lang="fr-CH" sz="2400" b="1" dirty="0" err="1" smtClean="0"/>
              <a:t>current</a:t>
            </a:r>
            <a:r>
              <a:rPr lang="fr-CH" sz="2400" b="1" dirty="0" smtClean="0"/>
              <a:t> and future</a:t>
            </a:r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 smtClean="0"/>
              <a:t>DBNet</a:t>
            </a:r>
            <a:r>
              <a:rPr lang="fr-CH" sz="2400" dirty="0" smtClean="0"/>
              <a:t> data </a:t>
            </a:r>
            <a:r>
              <a:rPr lang="fr-CH" sz="2400" dirty="0" err="1" smtClean="0"/>
              <a:t>traffic</a:t>
            </a:r>
            <a:r>
              <a:rPr lang="fr-CH" sz="2400" dirty="0" smtClean="0"/>
              <a:t> projection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DBNet</a:t>
            </a:r>
            <a:r>
              <a:rPr lang="en-US" dirty="0" smtClean="0"/>
              <a:t> High-Level Service Specifications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391063"/>
              </p:ext>
            </p:extLst>
          </p:nvPr>
        </p:nvGraphicFramePr>
        <p:xfrm>
          <a:off x="609602" y="1066800"/>
          <a:ext cx="7772398" cy="464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5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2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18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7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42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88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3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Category of Service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Driving Application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Products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Data latency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goal/threshold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Availability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Coverage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8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IR/MW sounding           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Global and High-Resolution NWP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Level 1 brightness temperatures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20 min/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30 min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95% 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90%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IR/VIS imaging                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Nowcasting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Level 1 radiance /reflectivity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10 min/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20 min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95% 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30%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0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Hyperspectral </a:t>
                      </a:r>
                      <a:r>
                        <a:rPr lang="en-GB" sz="1400" dirty="0">
                          <a:effectLst/>
                        </a:rPr>
                        <a:t>IR sounding         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Global and High-Resolution NWP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Level 1 radiances and PC scores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20 min/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30 min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95% 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60%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3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Scatterometry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NWP, Nowcasting and Ocean applications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backscatter cross-sections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20 min/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30 min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95% 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50%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(of oceanic areas)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8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MW imagery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NWP, Nowcasting,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Level 1 brightness temperatures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20 min/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30 min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95% 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30%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Centers needs for </a:t>
            </a:r>
            <a:r>
              <a:rPr lang="en-US" dirty="0" err="1" smtClean="0"/>
              <a:t>DBNet</a:t>
            </a:r>
            <a:r>
              <a:rPr lang="en-US" dirty="0" smtClean="0"/>
              <a:t>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565454"/>
              </p:ext>
            </p:extLst>
          </p:nvPr>
        </p:nvGraphicFramePr>
        <p:xfrm>
          <a:off x="-1" y="1066800"/>
          <a:ext cx="8766178" cy="4810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4137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73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NWP Center/ Category </a:t>
                      </a:r>
                      <a:r>
                        <a:rPr lang="en-GB" sz="1400" dirty="0">
                          <a:effectLst/>
                        </a:rPr>
                        <a:t>of Service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BoM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CMA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DWD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ECMWF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EC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JMA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KMA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Météo</a:t>
                      </a:r>
                      <a:r>
                        <a:rPr lang="en-GB" sz="1400" baseline="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 France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NCEP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8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IR/MW sounding           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IR/VIS imaging                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0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Hyperspectral </a:t>
                      </a:r>
                      <a:r>
                        <a:rPr lang="en-GB" sz="1400" dirty="0">
                          <a:effectLst/>
                        </a:rPr>
                        <a:t>IR sounding         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3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Scatterometry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8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MW imagery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b="1" dirty="0" err="1" smtClean="0"/>
              <a:t>Talking</a:t>
            </a:r>
            <a:r>
              <a:rPr lang="fr-CH" sz="3200" b="1" dirty="0" smtClean="0"/>
              <a:t> points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28775"/>
            <a:ext cx="8229600" cy="44672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From RARS to </a:t>
            </a:r>
            <a:r>
              <a:rPr lang="en-US" sz="2400" b="1" dirty="0" err="1" smtClean="0"/>
              <a:t>DBNet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 smtClean="0"/>
              <a:t>Outline</a:t>
            </a:r>
            <a:r>
              <a:rPr lang="fr-CH" sz="2400" dirty="0" smtClean="0"/>
              <a:t> of </a:t>
            </a:r>
            <a:r>
              <a:rPr lang="fr-CH" sz="2400" dirty="0" err="1" smtClean="0"/>
              <a:t>DBNet</a:t>
            </a:r>
            <a:endParaRPr lang="fr-CH" sz="2400" dirty="0" smtClean="0"/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 smtClean="0"/>
              <a:t>DBNet</a:t>
            </a:r>
            <a:r>
              <a:rPr lang="fr-CH" sz="2400" dirty="0" smtClean="0"/>
              <a:t> User </a:t>
            </a:r>
            <a:r>
              <a:rPr lang="fr-CH" sz="2400" dirty="0" err="1" smtClean="0"/>
              <a:t>Requirements</a:t>
            </a:r>
            <a:r>
              <a:rPr lang="fr-CH" sz="2400" dirty="0" smtClean="0"/>
              <a:t>, </a:t>
            </a:r>
            <a:r>
              <a:rPr lang="fr-CH" sz="2400" dirty="0" err="1" smtClean="0"/>
              <a:t>current</a:t>
            </a:r>
            <a:r>
              <a:rPr lang="fr-CH" sz="2400" dirty="0" smtClean="0"/>
              <a:t> and future</a:t>
            </a:r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 smtClean="0"/>
              <a:t>DBNet</a:t>
            </a:r>
            <a:r>
              <a:rPr lang="fr-CH" sz="2400" dirty="0" smtClean="0"/>
              <a:t> data </a:t>
            </a:r>
            <a:r>
              <a:rPr lang="fr-CH" sz="2400" dirty="0" err="1" smtClean="0"/>
              <a:t>traffic</a:t>
            </a:r>
            <a:r>
              <a:rPr lang="fr-CH" sz="2400" dirty="0" smtClean="0"/>
              <a:t> projection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Datafile</a:t>
            </a:r>
            <a:r>
              <a:rPr lang="en-US" dirty="0" smtClean="0"/>
              <a:t> sizes for individual </a:t>
            </a:r>
            <a:r>
              <a:rPr lang="en-US" dirty="0" err="1" smtClean="0"/>
              <a:t>DBNet</a:t>
            </a:r>
            <a:r>
              <a:rPr lang="en-US" dirty="0" smtClean="0"/>
              <a:t> Services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228103"/>
              </p:ext>
            </p:extLst>
          </p:nvPr>
        </p:nvGraphicFramePr>
        <p:xfrm>
          <a:off x="685800" y="1066800"/>
          <a:ext cx="7496591" cy="4800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4118107989"/>
                    </a:ext>
                  </a:extLst>
                </a:gridCol>
                <a:gridCol w="33817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5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 of Service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Typical size (Mb) per satellite pass and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DBNet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station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16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IR/MW sounding           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ATOVS (Metop + POES)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 (AMSU), 0.3 (HIRS), 0.6 (MHS)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ATMS (NPP)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VASS (FY-3)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(MWHS), 0.3 (MWTS), 0.3 (IRAS)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16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IR/VIS imaging                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AVHRR (Metop + POES)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VIIRS (S-NPP)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 (M-band), 30 (DN-band)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MERSI (FY-3)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716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Hyperspectral 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 sounding         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IASI (</a:t>
                      </a:r>
                      <a:r>
                        <a:rPr lang="en-GB" sz="1600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Metop</a:t>
                      </a:r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</a:t>
                      </a:r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(S-NPP)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HIRAS (FY-3)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716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Scatterometry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ASCAT (Metop)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WINDRAD (FY-3)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66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MW imagery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MWRI (FY-3)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39" y="32384"/>
            <a:ext cx="8335962" cy="661987"/>
          </a:xfrm>
        </p:spPr>
        <p:txBody>
          <a:bodyPr/>
          <a:lstStyle/>
          <a:p>
            <a:r>
              <a:rPr lang="en-US" dirty="0" err="1" smtClean="0"/>
              <a:t>DBNet</a:t>
            </a:r>
            <a:r>
              <a:rPr lang="en-US" dirty="0" smtClean="0"/>
              <a:t> satellite configuration (reviewed annually)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10795"/>
              </p:ext>
            </p:extLst>
          </p:nvPr>
        </p:nvGraphicFramePr>
        <p:xfrm>
          <a:off x="100511" y="762000"/>
          <a:ext cx="8891088" cy="5070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91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4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7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10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99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94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29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Satellite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Orbit and satellite status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(D=descending, A=ascending)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Instrument health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Global data 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availability</a:t>
                      </a:r>
                      <a:endParaRPr lang="en-GB" sz="1200" dirty="0">
                        <a:effectLst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Direct broadcast transmission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DBNet priority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(H/M/L)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9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Suomi NPP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NOAA Prime Polar </a:t>
                      </a:r>
                      <a:r>
                        <a:rPr lang="en-US" sz="1200" dirty="0" smtClean="0">
                          <a:effectLst/>
                        </a:rPr>
                        <a:t>PM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1330A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Good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 dump per orbit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Good (X-band).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Metop-B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Primary AM service. 0930D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Good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Very good: Arctic and Antarctic dumps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Good (L-band)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NOAA-19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Prime NOAA </a:t>
                      </a:r>
                      <a:r>
                        <a:rPr lang="en-US" sz="1200" dirty="0" smtClean="0">
                          <a:effectLst/>
                        </a:rPr>
                        <a:t>PM</a:t>
                      </a:r>
                      <a:r>
                        <a:rPr lang="en-US" sz="1200" dirty="0">
                          <a:effectLst/>
                        </a:rPr>
                        <a:t>. Close to S-NPP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1400A/0200D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Good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 dump per orbit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Good (L-band)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NOAA-18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Has drifted to an early morning orbit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1700A/0500D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Good. HIRS degraded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Some blind orbits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Good (L-band)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Metop-A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Same orbital plane as Metop-B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0930D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Good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 dump per orbit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Limited </a:t>
                      </a:r>
                      <a:r>
                        <a:rPr lang="en-GB" sz="1200" dirty="0" smtClean="0">
                          <a:effectLst/>
                        </a:rPr>
                        <a:t>geographically due to radiation issues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9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NOAA-15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Close to NOAA-18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0530D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Poor. AMSU-B and HIRS not working. AMSU-A is still useful.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Some blind orbits. Low priority in NESDIS L1 processing.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Poor signal strength (L-band), can only be received by large dishes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FY-3C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1030D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MWTS-2 not working, MWHS-2 OK.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Significant delays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Good (L-band for sounders, X-band for MERSI)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DBNet</a:t>
            </a:r>
            <a:r>
              <a:rPr lang="en-US" dirty="0" smtClean="0"/>
              <a:t> User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47" y="1066800"/>
            <a:ext cx="8229600" cy="4525963"/>
          </a:xfrm>
        </p:spPr>
        <p:txBody>
          <a:bodyPr/>
          <a:lstStyle/>
          <a:p>
            <a:r>
              <a:rPr lang="en-US" dirty="0" smtClean="0"/>
              <a:t>It is proposed to reflect the </a:t>
            </a:r>
            <a:r>
              <a:rPr lang="en-US" dirty="0" err="1" smtClean="0"/>
              <a:t>DBNet</a:t>
            </a:r>
            <a:r>
              <a:rPr lang="en-US" dirty="0" smtClean="0"/>
              <a:t> High-Level Service Specifications in the APSDEU-NAEDEX Requirements Baseline </a:t>
            </a:r>
          </a:p>
          <a:p>
            <a:pPr lvl="1"/>
            <a:r>
              <a:rPr lang="en-US" dirty="0" smtClean="0"/>
              <a:t>Include IR/MW sounding, </a:t>
            </a:r>
            <a:r>
              <a:rPr lang="en-US" dirty="0" err="1" smtClean="0"/>
              <a:t>HiRes</a:t>
            </a:r>
            <a:r>
              <a:rPr lang="en-US" dirty="0" smtClean="0"/>
              <a:t> IR sounding and </a:t>
            </a:r>
            <a:r>
              <a:rPr lang="en-US" dirty="0" err="1" smtClean="0"/>
              <a:t>scatterometry</a:t>
            </a:r>
            <a:endParaRPr lang="en-US" dirty="0" smtClean="0"/>
          </a:p>
          <a:p>
            <a:pPr lvl="1"/>
            <a:r>
              <a:rPr lang="en-US" dirty="0" smtClean="0"/>
              <a:t>Include </a:t>
            </a:r>
            <a:r>
              <a:rPr lang="en-US" dirty="0" err="1" smtClean="0"/>
              <a:t>DBNet</a:t>
            </a:r>
            <a:r>
              <a:rPr lang="en-US" dirty="0" smtClean="0"/>
              <a:t> availability in field “availability” for each instrument entry</a:t>
            </a:r>
            <a:endParaRPr lang="en-US" dirty="0"/>
          </a:p>
          <a:p>
            <a:pPr lvl="1"/>
            <a:r>
              <a:rPr lang="en-US" dirty="0" smtClean="0"/>
              <a:t>Include specific need for </a:t>
            </a:r>
            <a:r>
              <a:rPr lang="en-US" dirty="0" err="1" smtClean="0"/>
              <a:t>DBNet</a:t>
            </a:r>
            <a:r>
              <a:rPr lang="en-US" dirty="0" smtClean="0"/>
              <a:t> data in field “Usage and Plans” for each NWP center</a:t>
            </a:r>
          </a:p>
          <a:p>
            <a:pPr lvl="1"/>
            <a:r>
              <a:rPr lang="en-US" dirty="0" smtClean="0"/>
              <a:t>Should µ-wave imaging be included?</a:t>
            </a:r>
          </a:p>
          <a:p>
            <a:r>
              <a:rPr lang="en-US" dirty="0" smtClean="0"/>
              <a:t>Alternative would be to create separate entries for </a:t>
            </a:r>
            <a:r>
              <a:rPr lang="en-US" dirty="0" err="1" smtClean="0"/>
              <a:t>DBNet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This was done before APSDEU-NAEDEX requirements were migrated from Word to Excel</a:t>
            </a:r>
          </a:p>
          <a:p>
            <a:pPr lvl="1"/>
            <a:r>
              <a:rPr lang="en-US" dirty="0" smtClean="0"/>
              <a:t>Could however create inconsistencies between entries for the same instrument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b="1" dirty="0" err="1" smtClean="0"/>
              <a:t>Talking</a:t>
            </a:r>
            <a:r>
              <a:rPr lang="fr-CH" sz="3200" b="1" dirty="0" smtClean="0"/>
              <a:t> points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28775"/>
            <a:ext cx="8229600" cy="44672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From RARS to </a:t>
            </a:r>
            <a:r>
              <a:rPr lang="en-US" sz="2400" dirty="0" err="1" smtClean="0"/>
              <a:t>DBNet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 smtClean="0"/>
              <a:t>Outline</a:t>
            </a:r>
            <a:r>
              <a:rPr lang="fr-CH" sz="2400" dirty="0" smtClean="0"/>
              <a:t> of </a:t>
            </a:r>
            <a:r>
              <a:rPr lang="fr-CH" sz="2400" dirty="0" err="1" smtClean="0"/>
              <a:t>DBNet</a:t>
            </a:r>
            <a:endParaRPr lang="fr-CH" sz="2400" dirty="0" smtClean="0"/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 smtClean="0"/>
              <a:t>DBNet</a:t>
            </a:r>
            <a:r>
              <a:rPr lang="fr-CH" sz="2400" dirty="0" smtClean="0"/>
              <a:t> User </a:t>
            </a:r>
            <a:r>
              <a:rPr lang="fr-CH" sz="2400" dirty="0" err="1" smtClean="0"/>
              <a:t>Requirements</a:t>
            </a:r>
            <a:r>
              <a:rPr lang="fr-CH" sz="2400" dirty="0" smtClean="0"/>
              <a:t>, </a:t>
            </a:r>
            <a:r>
              <a:rPr lang="fr-CH" sz="2400" dirty="0" err="1" smtClean="0"/>
              <a:t>current</a:t>
            </a:r>
            <a:r>
              <a:rPr lang="fr-CH" sz="2400" dirty="0" smtClean="0"/>
              <a:t> and future</a:t>
            </a:r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b="1" dirty="0" err="1" smtClean="0"/>
              <a:t>DBNet</a:t>
            </a:r>
            <a:r>
              <a:rPr lang="fr-CH" sz="2400" b="1" dirty="0" smtClean="0"/>
              <a:t> data </a:t>
            </a:r>
            <a:r>
              <a:rPr lang="fr-CH" sz="2400" b="1" dirty="0" err="1" smtClean="0"/>
              <a:t>traffic</a:t>
            </a:r>
            <a:r>
              <a:rPr lang="fr-CH" sz="2400" b="1" dirty="0" smtClean="0"/>
              <a:t> projection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DBNet</a:t>
            </a:r>
            <a:r>
              <a:rPr lang="en-US" dirty="0" smtClean="0"/>
              <a:t> Data Traffic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4525963"/>
          </a:xfrm>
        </p:spPr>
        <p:txBody>
          <a:bodyPr/>
          <a:lstStyle/>
          <a:p>
            <a:r>
              <a:rPr lang="en-US" dirty="0" smtClean="0"/>
              <a:t>Due to the challenging timeliness requirements and to the significant volume of new services a detailed data traffic projection is needed for WIS capacity planning</a:t>
            </a:r>
          </a:p>
          <a:p>
            <a:r>
              <a:rPr lang="en-US" dirty="0" smtClean="0"/>
              <a:t>Such an analysis must identify</a:t>
            </a:r>
          </a:p>
          <a:p>
            <a:pPr lvl="1"/>
            <a:r>
              <a:rPr lang="en-GB" dirty="0" smtClean="0"/>
              <a:t>NWP </a:t>
            </a:r>
            <a:r>
              <a:rPr lang="en-GB" dirty="0" err="1"/>
              <a:t>centers</a:t>
            </a:r>
            <a:r>
              <a:rPr lang="en-GB" dirty="0"/>
              <a:t> requesting to receive the </a:t>
            </a:r>
            <a:r>
              <a:rPr lang="en-GB" dirty="0" smtClean="0"/>
              <a:t>different data sets (with time evolution) -&gt; to be provided by APSDEU-NAEDEX</a:t>
            </a:r>
            <a:endParaRPr lang="en-GB" dirty="0"/>
          </a:p>
          <a:p>
            <a:pPr lvl="1"/>
            <a:r>
              <a:rPr lang="en-GB" dirty="0" smtClean="0"/>
              <a:t>Originating </a:t>
            </a:r>
            <a:r>
              <a:rPr lang="en-GB" dirty="0" err="1" smtClean="0"/>
              <a:t>centers</a:t>
            </a:r>
            <a:r>
              <a:rPr lang="en-GB" dirty="0" smtClean="0"/>
              <a:t> (</a:t>
            </a:r>
            <a:r>
              <a:rPr lang="en-GB" dirty="0" err="1" smtClean="0"/>
              <a:t>DBNet</a:t>
            </a:r>
            <a:r>
              <a:rPr lang="en-GB" dirty="0" smtClean="0"/>
              <a:t> regional network nodes)</a:t>
            </a:r>
            <a:endParaRPr lang="en-GB" dirty="0"/>
          </a:p>
          <a:p>
            <a:pPr lvl="1"/>
            <a:r>
              <a:rPr lang="en-GB" dirty="0" smtClean="0"/>
              <a:t>Typical </a:t>
            </a:r>
            <a:r>
              <a:rPr lang="en-GB" dirty="0"/>
              <a:t>file </a:t>
            </a:r>
            <a:r>
              <a:rPr lang="en-GB" dirty="0" smtClean="0"/>
              <a:t>sizes (per </a:t>
            </a:r>
            <a:r>
              <a:rPr lang="en-GB" dirty="0" err="1" smtClean="0"/>
              <a:t>DBNet</a:t>
            </a:r>
            <a:r>
              <a:rPr lang="en-GB" dirty="0" smtClean="0"/>
              <a:t> service)</a:t>
            </a:r>
          </a:p>
          <a:p>
            <a:pPr lvl="1"/>
            <a:r>
              <a:rPr lang="en-GB" dirty="0" smtClean="0"/>
              <a:t>When </a:t>
            </a:r>
            <a:r>
              <a:rPr lang="en-GB" dirty="0"/>
              <a:t>and how often the data need to be exchanged (assuming a certain </a:t>
            </a:r>
            <a:r>
              <a:rPr lang="en-GB" dirty="0" smtClean="0"/>
              <a:t>satellite configuration, evolving with time)</a:t>
            </a:r>
          </a:p>
          <a:p>
            <a:pPr lvl="1"/>
            <a:r>
              <a:rPr lang="en-GB" dirty="0" smtClean="0"/>
              <a:t>Timeliness </a:t>
            </a:r>
            <a:r>
              <a:rPr lang="en-GB" dirty="0"/>
              <a:t>requirement (as recorded in the </a:t>
            </a:r>
            <a:r>
              <a:rPr lang="en-GB" dirty="0" err="1" smtClean="0"/>
              <a:t>DBNet</a:t>
            </a:r>
            <a:r>
              <a:rPr lang="en-GB" dirty="0" smtClean="0"/>
              <a:t> </a:t>
            </a:r>
            <a:r>
              <a:rPr lang="en-GB" dirty="0"/>
              <a:t>high-level specification).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82" name="Group 2"/>
          <p:cNvGrpSpPr>
            <a:grpSpLocks/>
          </p:cNvGrpSpPr>
          <p:nvPr/>
        </p:nvGrpSpPr>
        <p:grpSpPr bwMode="auto">
          <a:xfrm>
            <a:off x="76200" y="115888"/>
            <a:ext cx="8991600" cy="6296025"/>
            <a:chOff x="48" y="144"/>
            <a:chExt cx="5664" cy="4032"/>
          </a:xfrm>
        </p:grpSpPr>
        <p:grpSp>
          <p:nvGrpSpPr>
            <p:cNvPr id="481283" name="Group 3"/>
            <p:cNvGrpSpPr>
              <a:grpSpLocks/>
            </p:cNvGrpSpPr>
            <p:nvPr/>
          </p:nvGrpSpPr>
          <p:grpSpPr bwMode="auto">
            <a:xfrm>
              <a:off x="576" y="336"/>
              <a:ext cx="4800" cy="3744"/>
              <a:chOff x="432" y="48"/>
              <a:chExt cx="4944" cy="3974"/>
            </a:xfrm>
          </p:grpSpPr>
          <p:sp>
            <p:nvSpPr>
              <p:cNvPr id="10445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728" y="1340"/>
                <a:ext cx="2018" cy="135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BE7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81285" name="Oval 5"/>
              <p:cNvSpPr>
                <a:spLocks noChangeArrowheads="1"/>
              </p:cNvSpPr>
              <p:nvPr/>
            </p:nvSpPr>
            <p:spPr bwMode="auto">
              <a:xfrm>
                <a:off x="480" y="76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286" name="Oval 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287" name="Oval 7"/>
              <p:cNvSpPr>
                <a:spLocks noChangeArrowheads="1"/>
              </p:cNvSpPr>
              <p:nvPr/>
            </p:nvSpPr>
            <p:spPr bwMode="auto">
              <a:xfrm>
                <a:off x="864" y="25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288" name="Oval 8"/>
              <p:cNvSpPr>
                <a:spLocks noChangeArrowheads="1"/>
              </p:cNvSpPr>
              <p:nvPr/>
            </p:nvSpPr>
            <p:spPr bwMode="auto">
              <a:xfrm>
                <a:off x="672" y="22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289" name="Oval 9"/>
              <p:cNvSpPr>
                <a:spLocks noChangeArrowheads="1"/>
              </p:cNvSpPr>
              <p:nvPr/>
            </p:nvSpPr>
            <p:spPr bwMode="auto">
              <a:xfrm>
                <a:off x="1056" y="28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290" name="Oval 10"/>
              <p:cNvSpPr>
                <a:spLocks noChangeArrowheads="1"/>
              </p:cNvSpPr>
              <p:nvPr/>
            </p:nvSpPr>
            <p:spPr bwMode="auto">
              <a:xfrm flipH="1">
                <a:off x="3840" y="115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291" name="Oval 11"/>
              <p:cNvSpPr>
                <a:spLocks noChangeArrowheads="1"/>
              </p:cNvSpPr>
              <p:nvPr/>
            </p:nvSpPr>
            <p:spPr bwMode="auto">
              <a:xfrm flipH="1">
                <a:off x="4416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292" name="Oval 12"/>
              <p:cNvSpPr>
                <a:spLocks noChangeArrowheads="1"/>
              </p:cNvSpPr>
              <p:nvPr/>
            </p:nvSpPr>
            <p:spPr bwMode="auto">
              <a:xfrm flipH="1">
                <a:off x="4512" y="2304"/>
                <a:ext cx="144" cy="144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293" name="Oval 13"/>
              <p:cNvSpPr>
                <a:spLocks noChangeArrowheads="1"/>
              </p:cNvSpPr>
              <p:nvPr/>
            </p:nvSpPr>
            <p:spPr bwMode="auto">
              <a:xfrm flipH="1">
                <a:off x="4080" y="2976"/>
                <a:ext cx="240" cy="240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294" name="Line 14"/>
              <p:cNvSpPr>
                <a:spLocks noChangeShapeType="1"/>
              </p:cNvSpPr>
              <p:nvPr/>
            </p:nvSpPr>
            <p:spPr bwMode="auto">
              <a:xfrm>
                <a:off x="1488" y="1296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295" name="Line 15"/>
              <p:cNvSpPr>
                <a:spLocks noChangeShapeType="1"/>
              </p:cNvSpPr>
              <p:nvPr/>
            </p:nvSpPr>
            <p:spPr bwMode="auto">
              <a:xfrm flipV="1">
                <a:off x="768" y="1968"/>
                <a:ext cx="86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296" name="Line 16"/>
              <p:cNvSpPr>
                <a:spLocks noChangeShapeType="1"/>
              </p:cNvSpPr>
              <p:nvPr/>
            </p:nvSpPr>
            <p:spPr bwMode="auto">
              <a:xfrm flipV="1">
                <a:off x="1104" y="2304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297" name="Line 17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72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298" name="Line 18"/>
              <p:cNvSpPr>
                <a:spLocks noChangeShapeType="1"/>
              </p:cNvSpPr>
              <p:nvPr/>
            </p:nvSpPr>
            <p:spPr bwMode="auto">
              <a:xfrm flipV="1">
                <a:off x="1296" y="2544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299" name="WordArt 19" descr="White marble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12" y="1680"/>
                <a:ext cx="1248" cy="5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ObliqueRight"/>
                  <a:lightRig rig="legacyHarsh3" dir="t"/>
                </a:scene3d>
                <a:sp3d extrusionH="100000" prstMaterial="legacyMatte">
                  <a:extrusionClr>
                    <a:srgbClr val="663300"/>
                  </a:extrusion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kern="10" dirty="0" smtClean="0">
                    <a:ln w="9525"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WIS Core Network </a:t>
                </a:r>
                <a:endParaRPr lang="en-US" sz="2400" b="1" kern="10" dirty="0">
                  <a:ln w="9525"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 Black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kern="10" dirty="0" smtClean="0">
                    <a:ln w="9525"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(e.g. RMDCN</a:t>
                </a:r>
                <a:r>
                  <a:rPr lang="en-US" sz="2400" b="1" kern="10" dirty="0">
                    <a:ln w="9525"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)</a:t>
                </a:r>
              </a:p>
            </p:txBody>
          </p:sp>
          <p:sp>
            <p:nvSpPr>
              <p:cNvPr id="481300" name="Line 20"/>
              <p:cNvSpPr>
                <a:spLocks noChangeShapeType="1"/>
              </p:cNvSpPr>
              <p:nvPr/>
            </p:nvSpPr>
            <p:spPr bwMode="auto">
              <a:xfrm flipV="1">
                <a:off x="3600" y="1248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01" name="Line 21"/>
              <p:cNvSpPr>
                <a:spLocks noChangeShapeType="1"/>
              </p:cNvSpPr>
              <p:nvPr/>
            </p:nvSpPr>
            <p:spPr bwMode="auto">
              <a:xfrm flipV="1">
                <a:off x="3840" y="1584"/>
                <a:ext cx="528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02" name="Line 22"/>
              <p:cNvSpPr>
                <a:spLocks noChangeShapeType="1"/>
              </p:cNvSpPr>
              <p:nvPr/>
            </p:nvSpPr>
            <p:spPr bwMode="auto">
              <a:xfrm>
                <a:off x="3696" y="2256"/>
                <a:ext cx="76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03" name="Line 23"/>
              <p:cNvSpPr>
                <a:spLocks noChangeShapeType="1"/>
              </p:cNvSpPr>
              <p:nvPr/>
            </p:nvSpPr>
            <p:spPr bwMode="auto">
              <a:xfrm>
                <a:off x="3456" y="2544"/>
                <a:ext cx="528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04" name="Text Box 24"/>
              <p:cNvSpPr txBox="1">
                <a:spLocks noChangeArrowheads="1"/>
              </p:cNvSpPr>
              <p:nvPr/>
            </p:nvSpPr>
            <p:spPr bwMode="auto">
              <a:xfrm>
                <a:off x="576" y="672"/>
                <a:ext cx="528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CH" altLang="fr-FR" sz="1600">
                    <a:solidFill>
                      <a:srgbClr val="000000"/>
                    </a:solidFill>
                    <a:latin typeface="Arial" charset="0"/>
                  </a:rPr>
                  <a:t>10MB</a:t>
                </a:r>
                <a:endParaRPr lang="en-US" altLang="fr-FR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05" name="Line 25"/>
              <p:cNvSpPr>
                <a:spLocks noChangeShapeType="1"/>
              </p:cNvSpPr>
              <p:nvPr/>
            </p:nvSpPr>
            <p:spPr bwMode="auto">
              <a:xfrm>
                <a:off x="624" y="816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06" name="Oval 26"/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07" name="Line 27"/>
              <p:cNvSpPr>
                <a:spLocks noChangeShapeType="1"/>
              </p:cNvSpPr>
              <p:nvPr/>
            </p:nvSpPr>
            <p:spPr bwMode="auto">
              <a:xfrm flipV="1">
                <a:off x="576" y="1104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08" name="Line 28"/>
              <p:cNvSpPr>
                <a:spLocks noChangeShapeType="1"/>
              </p:cNvSpPr>
              <p:nvPr/>
            </p:nvSpPr>
            <p:spPr bwMode="auto">
              <a:xfrm>
                <a:off x="1104" y="110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09" name="Line 29"/>
              <p:cNvSpPr>
                <a:spLocks noChangeShapeType="1"/>
              </p:cNvSpPr>
              <p:nvPr/>
            </p:nvSpPr>
            <p:spPr bwMode="auto">
              <a:xfrm>
                <a:off x="3696" y="2352"/>
                <a:ext cx="384" cy="4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10" name="Line 30"/>
              <p:cNvSpPr>
                <a:spLocks noChangeShapeType="1"/>
              </p:cNvSpPr>
              <p:nvPr/>
            </p:nvSpPr>
            <p:spPr bwMode="auto">
              <a:xfrm flipV="1">
                <a:off x="3840" y="1920"/>
                <a:ext cx="57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11" name="Rectangle 31"/>
              <p:cNvSpPr>
                <a:spLocks noChangeArrowheads="1"/>
              </p:cNvSpPr>
              <p:nvPr/>
            </p:nvSpPr>
            <p:spPr bwMode="auto">
              <a:xfrm>
                <a:off x="1392" y="1200"/>
                <a:ext cx="144" cy="14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12" name="AutoShape 32"/>
              <p:cNvSpPr>
                <a:spLocks noChangeArrowheads="1"/>
              </p:cNvSpPr>
              <p:nvPr/>
            </p:nvSpPr>
            <p:spPr bwMode="auto">
              <a:xfrm>
                <a:off x="912" y="960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13" name="Oval 33"/>
              <p:cNvSpPr>
                <a:spLocks noChangeArrowheads="1"/>
              </p:cNvSpPr>
              <p:nvPr/>
            </p:nvSpPr>
            <p:spPr bwMode="auto">
              <a:xfrm>
                <a:off x="576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14" name="Line 34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15" name="Text Box 35"/>
              <p:cNvSpPr txBox="1">
                <a:spLocks noChangeArrowheads="1"/>
              </p:cNvSpPr>
              <p:nvPr/>
            </p:nvSpPr>
            <p:spPr bwMode="auto">
              <a:xfrm>
                <a:off x="960" y="2016"/>
                <a:ext cx="528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CH" altLang="fr-FR" sz="1600">
                    <a:solidFill>
                      <a:srgbClr val="000000"/>
                    </a:solidFill>
                    <a:latin typeface="Arial" charset="0"/>
                  </a:rPr>
                  <a:t>10MB</a:t>
                </a:r>
                <a:endParaRPr lang="en-US" altLang="fr-FR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16" name="Text Box 36"/>
              <p:cNvSpPr txBox="1">
                <a:spLocks noChangeArrowheads="1"/>
              </p:cNvSpPr>
              <p:nvPr/>
            </p:nvSpPr>
            <p:spPr bwMode="auto">
              <a:xfrm>
                <a:off x="1584" y="1056"/>
                <a:ext cx="72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CH" altLang="fr-FR" sz="1600">
                    <a:solidFill>
                      <a:srgbClr val="000000"/>
                    </a:solidFill>
                    <a:latin typeface="Arial" charset="0"/>
                  </a:rPr>
                  <a:t>N x 10MB</a:t>
                </a:r>
                <a:endParaRPr lang="en-US" altLang="fr-FR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481317" name="Group 37"/>
              <p:cNvGrpSpPr>
                <a:grpSpLocks/>
              </p:cNvGrpSpPr>
              <p:nvPr/>
            </p:nvGrpSpPr>
            <p:grpSpPr bwMode="auto">
              <a:xfrm>
                <a:off x="1968" y="3014"/>
                <a:ext cx="1440" cy="1008"/>
                <a:chOff x="1968" y="3014"/>
                <a:chExt cx="1440" cy="1008"/>
              </a:xfrm>
            </p:grpSpPr>
            <p:sp>
              <p:nvSpPr>
                <p:cNvPr id="48131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04" y="3359"/>
                  <a:ext cx="76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CH" altLang="fr-FR">
                      <a:solidFill>
                        <a:srgbClr val="000000"/>
                      </a:solidFill>
                      <a:latin typeface="Arial" charset="0"/>
                    </a:rPr>
                    <a:t>Node</a:t>
                  </a:r>
                  <a:endParaRPr lang="en-US" altLang="fr-F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81319" name="Oval 39"/>
                <p:cNvSpPr>
                  <a:spLocks noChangeArrowheads="1"/>
                </p:cNvSpPr>
                <p:nvPr/>
              </p:nvSpPr>
              <p:spPr bwMode="auto">
                <a:xfrm flipH="1">
                  <a:off x="2112" y="3839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8132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352" y="3742"/>
                  <a:ext cx="96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CH" altLang="fr-FR">
                      <a:solidFill>
                        <a:srgbClr val="000000"/>
                      </a:solidFill>
                      <a:latin typeface="Arial" charset="0"/>
                    </a:rPr>
                    <a:t>User centre</a:t>
                  </a:r>
                  <a:endParaRPr lang="en-US" altLang="fr-F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8132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304" y="3560"/>
                  <a:ext cx="720" cy="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CH" altLang="fr-FR">
                      <a:solidFill>
                        <a:srgbClr val="000000"/>
                      </a:solidFill>
                      <a:latin typeface="Arial" charset="0"/>
                    </a:rPr>
                    <a:t>GTS hub</a:t>
                  </a:r>
                  <a:endParaRPr lang="en-US" altLang="fr-F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81322" name="Oval 42"/>
                <p:cNvSpPr>
                  <a:spLocks noChangeArrowheads="1"/>
                </p:cNvSpPr>
                <p:nvPr/>
              </p:nvSpPr>
              <p:spPr bwMode="auto">
                <a:xfrm>
                  <a:off x="2112" y="320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8132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304" y="3128"/>
                  <a:ext cx="110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CH" altLang="fr-FR" dirty="0" err="1" smtClean="0">
                      <a:solidFill>
                        <a:srgbClr val="000000"/>
                      </a:solidFill>
                      <a:latin typeface="Arial" charset="0"/>
                    </a:rPr>
                    <a:t>DBNet</a:t>
                  </a:r>
                  <a:r>
                    <a:rPr lang="fr-CH" altLang="fr-FR" dirty="0" smtClean="0">
                      <a:solidFill>
                        <a:srgbClr val="000000"/>
                      </a:solidFill>
                      <a:latin typeface="Arial" charset="0"/>
                    </a:rPr>
                    <a:t> </a:t>
                  </a:r>
                  <a:r>
                    <a:rPr lang="fr-CH" altLang="fr-FR" dirty="0">
                      <a:solidFill>
                        <a:srgbClr val="000000"/>
                      </a:solidFill>
                      <a:latin typeface="Arial" charset="0"/>
                    </a:rPr>
                    <a:t>station</a:t>
                  </a:r>
                  <a:endParaRPr lang="en-US" altLang="fr-FR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81324" name="Rectangle 44"/>
                <p:cNvSpPr>
                  <a:spLocks noChangeArrowheads="1"/>
                </p:cNvSpPr>
                <p:nvPr/>
              </p:nvSpPr>
              <p:spPr bwMode="auto">
                <a:xfrm>
                  <a:off x="2112" y="3638"/>
                  <a:ext cx="144" cy="144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fr-F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81325" name="AutoShape 45"/>
                <p:cNvSpPr>
                  <a:spLocks noChangeArrowheads="1"/>
                </p:cNvSpPr>
                <p:nvPr/>
              </p:nvSpPr>
              <p:spPr bwMode="auto">
                <a:xfrm>
                  <a:off x="2112" y="3398"/>
                  <a:ext cx="144" cy="14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81326" name="Rectangle 46"/>
                <p:cNvSpPr>
                  <a:spLocks noChangeArrowheads="1"/>
                </p:cNvSpPr>
                <p:nvPr/>
              </p:nvSpPr>
              <p:spPr bwMode="auto">
                <a:xfrm>
                  <a:off x="1968" y="3014"/>
                  <a:ext cx="1392" cy="100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481327" name="Text Box 47"/>
              <p:cNvSpPr txBox="1">
                <a:spLocks noChangeArrowheads="1"/>
              </p:cNvSpPr>
              <p:nvPr/>
            </p:nvSpPr>
            <p:spPr bwMode="auto">
              <a:xfrm>
                <a:off x="4416" y="1152"/>
                <a:ext cx="960" cy="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CH" altLang="fr-FR">
                    <a:solidFill>
                      <a:srgbClr val="000000"/>
                    </a:solidFill>
                    <a:latin typeface="Arial" charset="0"/>
                  </a:rPr>
                  <a:t>User centres with limited connectivity</a:t>
                </a:r>
                <a:endParaRPr lang="en-US" alt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28" name="Text Box 48"/>
              <p:cNvSpPr txBox="1">
                <a:spLocks noChangeArrowheads="1"/>
              </p:cNvSpPr>
              <p:nvPr/>
            </p:nvSpPr>
            <p:spPr bwMode="auto">
              <a:xfrm>
                <a:off x="4416" y="2025"/>
                <a:ext cx="960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CH" altLang="fr-FR">
                    <a:solidFill>
                      <a:srgbClr val="000000"/>
                    </a:solidFill>
                    <a:latin typeface="Arial" charset="0"/>
                  </a:rPr>
                  <a:t>User centres</a:t>
                </a:r>
                <a:endParaRPr lang="en-US" alt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29" name="Line 49"/>
              <p:cNvSpPr>
                <a:spLocks noChangeShapeType="1"/>
              </p:cNvSpPr>
              <p:nvPr/>
            </p:nvSpPr>
            <p:spPr bwMode="auto">
              <a:xfrm flipV="1">
                <a:off x="1680" y="528"/>
                <a:ext cx="672" cy="48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30" name="Line 50"/>
              <p:cNvSpPr>
                <a:spLocks noChangeShapeType="1"/>
              </p:cNvSpPr>
              <p:nvPr/>
            </p:nvSpPr>
            <p:spPr bwMode="auto">
              <a:xfrm>
                <a:off x="3840" y="384"/>
                <a:ext cx="480" cy="57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481331" name="Picture 51" descr="MC900434857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96" y="48"/>
                <a:ext cx="768" cy="768"/>
              </a:xfrm>
              <a:prstGeom prst="rect">
                <a:avLst/>
              </a:prstGeom>
              <a:solidFill>
                <a:srgbClr val="FEEFE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332" name="Line 52"/>
              <p:cNvSpPr>
                <a:spLocks noChangeShapeType="1"/>
              </p:cNvSpPr>
              <p:nvPr/>
            </p:nvSpPr>
            <p:spPr bwMode="auto">
              <a:xfrm>
                <a:off x="3744" y="480"/>
                <a:ext cx="240" cy="57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33" name="Line 53"/>
              <p:cNvSpPr>
                <a:spLocks noChangeShapeType="1"/>
              </p:cNvSpPr>
              <p:nvPr/>
            </p:nvSpPr>
            <p:spPr bwMode="auto">
              <a:xfrm>
                <a:off x="3600" y="528"/>
                <a:ext cx="144" cy="6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34" name="Rectangle 54"/>
              <p:cNvSpPr>
                <a:spLocks noChangeArrowheads="1"/>
              </p:cNvSpPr>
              <p:nvPr/>
            </p:nvSpPr>
            <p:spPr bwMode="auto">
              <a:xfrm>
                <a:off x="3168" y="240"/>
                <a:ext cx="720" cy="288"/>
              </a:xfrm>
              <a:prstGeom prst="rect">
                <a:avLst/>
              </a:prstGeom>
              <a:solidFill>
                <a:srgbClr val="FEEF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CH" altLang="fr-FR" dirty="0">
                    <a:solidFill>
                      <a:srgbClr val="000000"/>
                    </a:solidFill>
                    <a:latin typeface="Arial" charset="0"/>
                  </a:rPr>
                  <a:t>Satellite</a:t>
                </a:r>
                <a:br>
                  <a:rPr lang="fr-CH" altLang="fr-FR" dirty="0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fr-CH" altLang="fr-FR" dirty="0" err="1">
                    <a:solidFill>
                      <a:srgbClr val="000000"/>
                    </a:solidFill>
                    <a:latin typeface="Arial" charset="0"/>
                  </a:rPr>
                  <a:t>Broadcast</a:t>
                </a:r>
                <a:endParaRPr lang="en-US" altLang="fr-FR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35" name="Oval 55"/>
              <p:cNvSpPr>
                <a:spLocks noChangeArrowheads="1"/>
              </p:cNvSpPr>
              <p:nvPr/>
            </p:nvSpPr>
            <p:spPr bwMode="auto">
              <a:xfrm flipH="1">
                <a:off x="4368" y="110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36" name="Line 56"/>
              <p:cNvSpPr>
                <a:spLocks noChangeShapeType="1"/>
              </p:cNvSpPr>
              <p:nvPr/>
            </p:nvSpPr>
            <p:spPr bwMode="auto">
              <a:xfrm flipV="1">
                <a:off x="3696" y="1296"/>
                <a:ext cx="57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37" name="Line 57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720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38" name="Line 58"/>
              <p:cNvSpPr>
                <a:spLocks noChangeShapeType="1"/>
              </p:cNvSpPr>
              <p:nvPr/>
            </p:nvSpPr>
            <p:spPr bwMode="auto">
              <a:xfrm>
                <a:off x="3840" y="2064"/>
                <a:ext cx="62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39" name="Text Box 59"/>
              <p:cNvSpPr txBox="1">
                <a:spLocks noChangeArrowheads="1"/>
              </p:cNvSpPr>
              <p:nvPr/>
            </p:nvSpPr>
            <p:spPr bwMode="auto">
              <a:xfrm>
                <a:off x="4128" y="2783"/>
                <a:ext cx="960" cy="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CH" altLang="fr-FR">
                    <a:solidFill>
                      <a:srgbClr val="000000"/>
                    </a:solidFill>
                    <a:latin typeface="Arial" charset="0"/>
                  </a:rPr>
                  <a:t>User centre with high connectivity</a:t>
                </a:r>
                <a:endParaRPr lang="en-US" alt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1340" name="Oval 60"/>
              <p:cNvSpPr>
                <a:spLocks noChangeArrowheads="1"/>
              </p:cNvSpPr>
              <p:nvPr/>
            </p:nvSpPr>
            <p:spPr bwMode="auto">
              <a:xfrm flipH="1">
                <a:off x="4464" y="1872"/>
                <a:ext cx="144" cy="144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81341" name="Rectangle 61"/>
            <p:cNvSpPr>
              <a:spLocks noChangeArrowheads="1"/>
            </p:cNvSpPr>
            <p:nvPr/>
          </p:nvSpPr>
          <p:spPr bwMode="auto">
            <a:xfrm>
              <a:off x="48" y="144"/>
              <a:ext cx="5664" cy="40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9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aily </a:t>
            </a:r>
            <a:r>
              <a:rPr lang="en-GB" dirty="0" err="1" smtClean="0"/>
              <a:t>DBNet</a:t>
            </a:r>
            <a:r>
              <a:rPr lang="en-GB" dirty="0" smtClean="0"/>
              <a:t> data volumes (EUMETSAT)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8320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278805"/>
              </p:ext>
            </p:extLst>
          </p:nvPr>
        </p:nvGraphicFramePr>
        <p:xfrm>
          <a:off x="381000" y="928322"/>
          <a:ext cx="8385175" cy="4929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2947">
                  <a:extLst>
                    <a:ext uri="{9D8B030D-6E8A-4147-A177-3AD203B41FA5}">
                      <a16:colId xmlns="" xmlns:a16="http://schemas.microsoft.com/office/drawing/2014/main" val="2918306260"/>
                    </a:ext>
                  </a:extLst>
                </a:gridCol>
                <a:gridCol w="2607790">
                  <a:extLst>
                    <a:ext uri="{9D8B030D-6E8A-4147-A177-3AD203B41FA5}">
                      <a16:colId xmlns="" xmlns:a16="http://schemas.microsoft.com/office/drawing/2014/main" val="4127617524"/>
                    </a:ext>
                  </a:extLst>
                </a:gridCol>
                <a:gridCol w="2874438">
                  <a:extLst>
                    <a:ext uri="{9D8B030D-6E8A-4147-A177-3AD203B41FA5}">
                      <a16:colId xmlns="" xmlns:a16="http://schemas.microsoft.com/office/drawing/2014/main" val="3630006167"/>
                    </a:ext>
                  </a:extLst>
                </a:gridCol>
              </a:tblGrid>
              <a:tr h="7480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Service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DAILY DATA VOLUME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(MB)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DAILY DATA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VOLUME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(%)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72293933"/>
                  </a:ext>
                </a:extLst>
              </a:tr>
              <a:tr h="4336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ATOVS (5 Satellites)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650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5%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17371048"/>
                  </a:ext>
                </a:extLst>
              </a:tr>
              <a:tr h="4336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AVHRR (</a:t>
                      </a:r>
                      <a:r>
                        <a:rPr lang="en-GB" sz="1600" dirty="0" err="1" smtClean="0">
                          <a:effectLst/>
                        </a:rPr>
                        <a:t>Metop</a:t>
                      </a:r>
                      <a:r>
                        <a:rPr lang="en-GB" sz="1600" dirty="0" smtClean="0">
                          <a:effectLst/>
                        </a:rPr>
                        <a:t>-A/B)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2500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19%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22189048"/>
                  </a:ext>
                </a:extLst>
              </a:tr>
              <a:tr h="4336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ASCAT (</a:t>
                      </a:r>
                      <a:r>
                        <a:rPr lang="en-GB" sz="1600" dirty="0" err="1" smtClean="0">
                          <a:effectLst/>
                        </a:rPr>
                        <a:t>Metop</a:t>
                      </a:r>
                      <a:r>
                        <a:rPr lang="en-GB" sz="1600" dirty="0" smtClean="0">
                          <a:effectLst/>
                        </a:rPr>
                        <a:t>- A/B)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158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1%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1878208"/>
                  </a:ext>
                </a:extLst>
              </a:tr>
              <a:tr h="4336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IASI (</a:t>
                      </a:r>
                      <a:r>
                        <a:rPr lang="en-GB" sz="1600" dirty="0" err="1" smtClean="0">
                          <a:effectLst/>
                        </a:rPr>
                        <a:t>Metop</a:t>
                      </a:r>
                      <a:r>
                        <a:rPr lang="en-GB" sz="1600" dirty="0" smtClean="0">
                          <a:effectLst/>
                        </a:rPr>
                        <a:t>-A/B)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1200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9%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96310270"/>
                  </a:ext>
                </a:extLst>
              </a:tr>
              <a:tr h="57689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Nowcasting</a:t>
                      </a:r>
                      <a:r>
                        <a:rPr lang="en-GB" sz="1600" baseline="0" dirty="0" smtClean="0">
                          <a:effectLst/>
                        </a:rPr>
                        <a:t> products from NWC SAF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800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6%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5889086"/>
                  </a:ext>
                </a:extLst>
              </a:tr>
              <a:tr h="4336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ATMS (S-NPP)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80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1%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40815726"/>
                  </a:ext>
                </a:extLst>
              </a:tr>
              <a:tr h="4336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CRiS</a:t>
                      </a:r>
                      <a:r>
                        <a:rPr lang="en-GB" sz="1600" dirty="0" smtClean="0">
                          <a:effectLst/>
                        </a:rPr>
                        <a:t> (S-NPP)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375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3%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99869115"/>
                  </a:ext>
                </a:extLst>
              </a:tr>
              <a:tr h="4336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VIIRS (S-NPP)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7500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56%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3825062"/>
                  </a:ext>
                </a:extLst>
              </a:tr>
              <a:tr h="433619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Total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13GB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100%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29853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5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fr-CH" b="1" dirty="0" err="1"/>
              <a:t>DBNet</a:t>
            </a:r>
            <a:r>
              <a:rPr lang="fr-CH" b="1" dirty="0"/>
              <a:t> data </a:t>
            </a:r>
            <a:r>
              <a:rPr lang="fr-CH" b="1" dirty="0" err="1"/>
              <a:t>traffic</a:t>
            </a:r>
            <a:r>
              <a:rPr lang="fr-CH" b="1" dirty="0"/>
              <a:t> projection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4638675"/>
          </a:xfrm>
        </p:spPr>
        <p:txBody>
          <a:bodyPr/>
          <a:lstStyle/>
          <a:p>
            <a:r>
              <a:rPr lang="en-US" dirty="0" smtClean="0"/>
              <a:t>WMO (</a:t>
            </a:r>
            <a:r>
              <a:rPr lang="en-US" dirty="0" err="1" smtClean="0"/>
              <a:t>Jérôme</a:t>
            </a:r>
            <a:r>
              <a:rPr lang="en-US" dirty="0" smtClean="0"/>
              <a:t> </a:t>
            </a:r>
            <a:r>
              <a:rPr lang="en-US" dirty="0" err="1" smtClean="0"/>
              <a:t>Lafeuille</a:t>
            </a:r>
            <a:r>
              <a:rPr lang="en-US" dirty="0" smtClean="0"/>
              <a:t>) has developed a dataflow analysis tool for </a:t>
            </a:r>
            <a:r>
              <a:rPr lang="en-US" dirty="0" err="1" smtClean="0"/>
              <a:t>DBNet</a:t>
            </a:r>
            <a:endParaRPr lang="en-US" dirty="0" smtClean="0"/>
          </a:p>
          <a:p>
            <a:r>
              <a:rPr lang="en-US" dirty="0" smtClean="0"/>
              <a:t>Input data</a:t>
            </a:r>
          </a:p>
          <a:p>
            <a:pPr lvl="1"/>
            <a:r>
              <a:rPr lang="en-US" dirty="0" smtClean="0"/>
              <a:t>List of stations and list of satellites with orbit characteristics</a:t>
            </a:r>
          </a:p>
          <a:p>
            <a:pPr lvl="1"/>
            <a:r>
              <a:rPr lang="en-US" dirty="0" smtClean="0"/>
              <a:t>Processed data volumes for most challenging </a:t>
            </a:r>
            <a:r>
              <a:rPr lang="en-US" dirty="0" err="1" smtClean="0"/>
              <a:t>DBNet</a:t>
            </a:r>
            <a:r>
              <a:rPr lang="en-US" dirty="0" smtClean="0"/>
              <a:t> services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Rate of </a:t>
            </a:r>
            <a:r>
              <a:rPr lang="en-US" dirty="0" err="1" smtClean="0"/>
              <a:t>DBNet</a:t>
            </a:r>
            <a:r>
              <a:rPr lang="en-US" dirty="0" smtClean="0"/>
              <a:t> data injected into core WIS network (mean and max over 5 minute slots)</a:t>
            </a:r>
            <a:endParaRPr lang="en-US" dirty="0"/>
          </a:p>
          <a:p>
            <a:r>
              <a:rPr lang="en-US" dirty="0" smtClean="0"/>
              <a:t>First future scenario simulated </a:t>
            </a:r>
          </a:p>
          <a:p>
            <a:pPr lvl="1"/>
            <a:r>
              <a:rPr lang="en-US" dirty="0" smtClean="0"/>
              <a:t>50 </a:t>
            </a:r>
            <a:r>
              <a:rPr lang="en-US" dirty="0" err="1" smtClean="0"/>
              <a:t>DBNet</a:t>
            </a:r>
            <a:r>
              <a:rPr lang="en-US" dirty="0" smtClean="0"/>
              <a:t> stations (including EARS, APRARS, SA RARS, NOAA)</a:t>
            </a:r>
          </a:p>
          <a:p>
            <a:pPr lvl="1"/>
            <a:r>
              <a:rPr lang="en-US" dirty="0" smtClean="0"/>
              <a:t>Services: </a:t>
            </a:r>
            <a:r>
              <a:rPr lang="en-US" dirty="0" err="1" smtClean="0"/>
              <a:t>Metop</a:t>
            </a:r>
            <a:r>
              <a:rPr lang="en-US" dirty="0" smtClean="0"/>
              <a:t>-B/IASI, SNPP/</a:t>
            </a:r>
            <a:r>
              <a:rPr lang="en-US" dirty="0" err="1" smtClean="0"/>
              <a:t>CrIS</a:t>
            </a:r>
            <a:r>
              <a:rPr lang="en-US" dirty="0" smtClean="0"/>
              <a:t> in 2016-2018,  FY-3/HIRAS &gt;2020</a:t>
            </a:r>
          </a:p>
          <a:p>
            <a:pPr lvl="1"/>
            <a:r>
              <a:rPr lang="en-US" dirty="0" smtClean="0"/>
              <a:t>Gradual implementation 28 stations in 2016 to 48 in 2020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DBNet</a:t>
            </a:r>
            <a:r>
              <a:rPr lang="en-GB" dirty="0" smtClean="0"/>
              <a:t> data traffic projection, </a:t>
            </a:r>
            <a:r>
              <a:rPr lang="en-GB" dirty="0" smtClean="0"/>
              <a:t>first </a:t>
            </a:r>
            <a:r>
              <a:rPr lang="en-GB" dirty="0" smtClean="0"/>
              <a:t>simulation in 2013 (20 stations)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3" y="1258888"/>
            <a:ext cx="81153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DBNet</a:t>
            </a:r>
            <a:r>
              <a:rPr lang="en-GB" dirty="0" smtClean="0"/>
              <a:t> data traffic projection, </a:t>
            </a:r>
            <a:r>
              <a:rPr lang="en-GB" dirty="0" smtClean="0"/>
              <a:t>updated </a:t>
            </a:r>
            <a:r>
              <a:rPr lang="en-GB" dirty="0" smtClean="0"/>
              <a:t>simulation: (1) 28 stations   IASI-</a:t>
            </a:r>
            <a:r>
              <a:rPr lang="en-GB" dirty="0" err="1" smtClean="0"/>
              <a:t>CrIS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469"/>
            <a:ext cx="7772400" cy="426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86600" y="2426877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28 stations</a:t>
            </a:r>
            <a:br>
              <a:rPr lang="fr-CH" dirty="0" smtClean="0"/>
            </a:br>
            <a:r>
              <a:rPr lang="fr-CH" dirty="0" err="1" smtClean="0"/>
              <a:t>Peak</a:t>
            </a:r>
            <a:r>
              <a:rPr lang="fr-CH" dirty="0" smtClean="0"/>
              <a:t>   1300  kbps</a:t>
            </a:r>
            <a:br>
              <a:rPr lang="fr-CH" dirty="0" smtClean="0"/>
            </a:br>
            <a:r>
              <a:rPr lang="fr-CH" dirty="0" err="1" smtClean="0"/>
              <a:t>Mean</a:t>
            </a:r>
            <a:r>
              <a:rPr lang="fr-CH" dirty="0" smtClean="0"/>
              <a:t>:  212 kbps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2088"/>
            <a:ext cx="7131050" cy="6461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GB" altLang="fr-FR" sz="3200" b="1" noProof="0" dirty="0" smtClean="0"/>
              <a:t>Initial WMO RARS concept and objective </a:t>
            </a:r>
          </a:p>
        </p:txBody>
      </p:sp>
      <p:sp>
        <p:nvSpPr>
          <p:cNvPr id="423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9089" y="1440656"/>
            <a:ext cx="8675687" cy="2584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fr-FR" sz="2400" noProof="0" dirty="0" smtClean="0">
                <a:latin typeface="Arial Narrow" panose="020B0606020202030204" pitchFamily="34" charset="0"/>
              </a:rPr>
              <a:t>Global availability of near real-time ATOVS data received by a collection of Direct Broadcast stations distributed around the world</a:t>
            </a:r>
          </a:p>
          <a:p>
            <a:pPr>
              <a:lnSpc>
                <a:spcPct val="90000"/>
              </a:lnSpc>
            </a:pPr>
            <a:r>
              <a:rPr lang="en-GB" altLang="fr-FR" sz="2400" noProof="0" dirty="0" smtClean="0">
                <a:latin typeface="Arial Narrow" panose="020B0606020202030204" pitchFamily="34" charset="0"/>
              </a:rPr>
              <a:t>Ensuring global consistency by using common software (AAPP), standardized coding and file naming, and quality </a:t>
            </a:r>
            <a:r>
              <a:rPr lang="en-GB" altLang="fr-FR" sz="2400" dirty="0" smtClean="0">
                <a:latin typeface="Arial Narrow" panose="020B0606020202030204" pitchFamily="34" charset="0"/>
              </a:rPr>
              <a:t>monitoring</a:t>
            </a:r>
            <a:endParaRPr lang="en-GB" altLang="fr-FR" sz="2400" noProof="0" dirty="0" smtClean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fr-FR" sz="2400" dirty="0">
                <a:latin typeface="Arial Narrow" panose="020B0606020202030204" pitchFamily="34" charset="0"/>
              </a:rPr>
              <a:t>Dissemination by the WMO GTS or otherwise (e.g. satellite broadcast</a:t>
            </a:r>
            <a:r>
              <a:rPr lang="en-GB" altLang="fr-FR" sz="2400" dirty="0" smtClean="0">
                <a:latin typeface="Arial Narrow" panose="020B0606020202030204" pitchFamily="34" charset="0"/>
              </a:rPr>
              <a:t>)</a:t>
            </a:r>
            <a:endParaRPr lang="en-GB" altLang="fr-FR" sz="2400" dirty="0">
              <a:latin typeface="Arial Narrow" panose="020B0606020202030204" pitchFamily="34" charset="0"/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643313"/>
            <a:ext cx="4500562" cy="1614487"/>
          </a:xfrm>
          <a:gradFill rotWithShape="1">
            <a:gsLst>
              <a:gs pos="0">
                <a:srgbClr val="C1E7FF"/>
              </a:gs>
              <a:gs pos="50000">
                <a:schemeClr val="bg1"/>
              </a:gs>
              <a:gs pos="100000">
                <a:srgbClr val="C1E7FF"/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altLang="fr-FR" sz="2400" noProof="0" dirty="0" smtClean="0"/>
              <a:t>Initial goal:</a:t>
            </a:r>
            <a:br>
              <a:rPr lang="en-GB" altLang="fr-FR" sz="2400" noProof="0" dirty="0" smtClean="0"/>
            </a:br>
            <a:r>
              <a:rPr lang="en-GB" altLang="fr-FR" sz="2400" dirty="0"/>
              <a:t>NOAA and </a:t>
            </a:r>
            <a:r>
              <a:rPr lang="en-GB" altLang="fr-FR" sz="2400" dirty="0" err="1"/>
              <a:t>Metop</a:t>
            </a:r>
            <a:r>
              <a:rPr lang="en-GB" altLang="fr-FR" sz="2400" dirty="0"/>
              <a:t> ATOVS </a:t>
            </a:r>
            <a:r>
              <a:rPr lang="en-GB" altLang="fr-FR" sz="2400" noProof="0" dirty="0" smtClean="0"/>
              <a:t>(L1b)</a:t>
            </a:r>
            <a:br>
              <a:rPr lang="en-GB" altLang="fr-FR" sz="2400" noProof="0" dirty="0" smtClean="0"/>
            </a:br>
            <a:r>
              <a:rPr lang="en-GB" altLang="fr-FR" sz="2400" noProof="0" dirty="0" smtClean="0"/>
              <a:t>from 90% of the globe </a:t>
            </a:r>
            <a:br>
              <a:rPr lang="en-GB" altLang="fr-FR" sz="2400" noProof="0" dirty="0" smtClean="0"/>
            </a:br>
            <a:r>
              <a:rPr lang="en-GB" altLang="fr-FR" sz="2400" noProof="0" dirty="0" smtClean="0"/>
              <a:t>available on the GTS in 30 min </a:t>
            </a:r>
            <a:endParaRPr lang="en-GB" altLang="fr-FR" sz="2400" noProof="0" dirty="0" smtClean="0">
              <a:latin typeface="Arial" charset="0"/>
            </a:endParaRPr>
          </a:p>
        </p:txBody>
      </p:sp>
      <p:pic>
        <p:nvPicPr>
          <p:cNvPr id="423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3575050"/>
            <a:ext cx="4535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1" name="Text Box 6"/>
          <p:cNvSpPr txBox="1">
            <a:spLocks noChangeArrowheads="1"/>
          </p:cNvSpPr>
          <p:nvPr/>
        </p:nvSpPr>
        <p:spPr bwMode="auto">
          <a:xfrm>
            <a:off x="4716463" y="5870575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0">
                <a:latin typeface="Arial Narrow" pitchFamily="34" charset="0"/>
              </a:rPr>
              <a:t>ATOVS= HIRS, AMSU-A, AMSU-B, MHS</a:t>
            </a:r>
            <a:endParaRPr lang="en-US" b="0"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7ABD-DC96-40D5-B3D9-B317533F7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DBNet</a:t>
            </a:r>
            <a:r>
              <a:rPr lang="en-GB" dirty="0" smtClean="0"/>
              <a:t> data traffic projection, results of updated simulation : (2) 47 stations – IASI-</a:t>
            </a:r>
            <a:r>
              <a:rPr lang="en-GB" dirty="0" err="1" smtClean="0"/>
              <a:t>CrIS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4" y="1447800"/>
            <a:ext cx="776667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86600" y="2286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28 stations</a:t>
            </a:r>
            <a:br>
              <a:rPr lang="fr-CH" dirty="0" smtClean="0"/>
            </a:br>
            <a:r>
              <a:rPr lang="fr-CH" dirty="0" err="1" smtClean="0"/>
              <a:t>Peak</a:t>
            </a:r>
            <a:r>
              <a:rPr lang="fr-CH" dirty="0" smtClean="0"/>
              <a:t>   1300  kbps</a:t>
            </a:r>
            <a:br>
              <a:rPr lang="fr-CH" dirty="0" smtClean="0"/>
            </a:br>
            <a:r>
              <a:rPr lang="fr-CH" dirty="0" err="1" smtClean="0"/>
              <a:t>Mean</a:t>
            </a:r>
            <a:r>
              <a:rPr lang="fr-CH" dirty="0" smtClean="0"/>
              <a:t>:  348 kbps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DBNet</a:t>
            </a:r>
            <a:r>
              <a:rPr lang="en-GB" dirty="0" smtClean="0"/>
              <a:t> data traffic projection, results of updated simulation : (3) 48 stations – IASI-</a:t>
            </a:r>
            <a:r>
              <a:rPr lang="en-GB" dirty="0" err="1" smtClean="0"/>
              <a:t>CrIS</a:t>
            </a:r>
            <a:r>
              <a:rPr lang="en-GB" dirty="0" smtClean="0"/>
              <a:t>-HIRAS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9353"/>
            <a:ext cx="7848600" cy="426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91400" y="1828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48 stations</a:t>
            </a:r>
            <a:br>
              <a:rPr lang="fr-CH" dirty="0" smtClean="0"/>
            </a:br>
            <a:r>
              <a:rPr lang="fr-CH" dirty="0" err="1" smtClean="0"/>
              <a:t>Peak</a:t>
            </a:r>
            <a:r>
              <a:rPr lang="fr-CH" dirty="0" smtClean="0"/>
              <a:t>   </a:t>
            </a:r>
            <a:r>
              <a:rPr lang="fr-CH" dirty="0" smtClean="0"/>
              <a:t>1775  </a:t>
            </a:r>
            <a:r>
              <a:rPr lang="fr-CH" dirty="0" smtClean="0"/>
              <a:t>kbps</a:t>
            </a:r>
            <a:br>
              <a:rPr lang="fr-CH" dirty="0" smtClean="0"/>
            </a:br>
            <a:r>
              <a:rPr lang="fr-CH" dirty="0" err="1" smtClean="0"/>
              <a:t>Mean</a:t>
            </a:r>
            <a:r>
              <a:rPr lang="fr-CH" dirty="0" smtClean="0"/>
              <a:t>:  </a:t>
            </a:r>
            <a:r>
              <a:rPr lang="fr-CH" dirty="0" smtClean="0"/>
              <a:t>588 </a:t>
            </a:r>
            <a:r>
              <a:rPr lang="fr-CH" dirty="0" smtClean="0"/>
              <a:t>kbps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fr-CH" b="1" dirty="0" err="1"/>
              <a:t>DBNet</a:t>
            </a:r>
            <a:r>
              <a:rPr lang="fr-CH" b="1" dirty="0"/>
              <a:t> data </a:t>
            </a:r>
            <a:r>
              <a:rPr lang="fr-CH" b="1" dirty="0" err="1"/>
              <a:t>traffic</a:t>
            </a:r>
            <a:r>
              <a:rPr lang="fr-CH" b="1" dirty="0"/>
              <a:t> projection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Simulations are only aiming to provide a “reasonable estimate”</a:t>
            </a:r>
          </a:p>
          <a:p>
            <a:r>
              <a:rPr lang="en-US" dirty="0" smtClean="0"/>
              <a:t>Further </a:t>
            </a:r>
            <a:r>
              <a:rPr lang="en-US" dirty="0" smtClean="0"/>
              <a:t>scenarios </a:t>
            </a:r>
            <a:r>
              <a:rPr lang="en-US" dirty="0" smtClean="0"/>
              <a:t>can however be </a:t>
            </a:r>
            <a:r>
              <a:rPr lang="en-US" dirty="0" smtClean="0"/>
              <a:t>analyzed </a:t>
            </a:r>
          </a:p>
          <a:p>
            <a:pPr lvl="1"/>
            <a:r>
              <a:rPr lang="en-US" dirty="0" smtClean="0"/>
              <a:t>New </a:t>
            </a:r>
            <a:r>
              <a:rPr lang="en-US" dirty="0" smtClean="0"/>
              <a:t>services  (imagery, </a:t>
            </a:r>
            <a:r>
              <a:rPr lang="en-US" dirty="0" err="1" smtClean="0"/>
              <a:t>scatterometer</a:t>
            </a:r>
            <a:r>
              <a:rPr lang="en-US" dirty="0" smtClean="0"/>
              <a:t> data)</a:t>
            </a:r>
          </a:p>
          <a:p>
            <a:pPr lvl="1"/>
            <a:r>
              <a:rPr lang="en-US" sz="1800" dirty="0" smtClean="0"/>
              <a:t>Updated implementation plan (including </a:t>
            </a:r>
            <a:r>
              <a:rPr lang="en-US" dirty="0" err="1" smtClean="0"/>
              <a:t>DBNet</a:t>
            </a:r>
            <a:r>
              <a:rPr lang="en-US" dirty="0" smtClean="0"/>
              <a:t> Africa)</a:t>
            </a:r>
          </a:p>
          <a:p>
            <a:pPr lvl="1"/>
            <a:r>
              <a:rPr lang="fr-CH" dirty="0" smtClean="0"/>
              <a:t>Network </a:t>
            </a:r>
            <a:r>
              <a:rPr lang="fr-CH" dirty="0" err="1" smtClean="0"/>
              <a:t>optimization</a:t>
            </a:r>
            <a:r>
              <a:rPr lang="fr-CH" dirty="0" smtClean="0"/>
              <a:t>  (station location, </a:t>
            </a:r>
            <a:r>
              <a:rPr lang="fr-CH" dirty="0" err="1" smtClean="0"/>
              <a:t>removal</a:t>
            </a:r>
            <a:r>
              <a:rPr lang="fr-CH" dirty="0" smtClean="0"/>
              <a:t> of </a:t>
            </a:r>
            <a:r>
              <a:rPr lang="fr-CH" dirty="0" err="1" smtClean="0"/>
              <a:t>overlaps</a:t>
            </a:r>
            <a:r>
              <a:rPr lang="fr-CH" dirty="0" smtClean="0"/>
              <a:t>)</a:t>
            </a:r>
            <a:endParaRPr lang="en-US" dirty="0" smtClean="0"/>
          </a:p>
          <a:p>
            <a:r>
              <a:rPr lang="en-US" dirty="0" smtClean="0"/>
              <a:t>Simulations </a:t>
            </a:r>
            <a:r>
              <a:rPr lang="en-US" dirty="0" smtClean="0"/>
              <a:t>will be provided to WIS for capacity planning</a:t>
            </a:r>
          </a:p>
          <a:p>
            <a:pPr marL="342900" lvl="1" indent="-342900">
              <a:buFont typeface="Arial" charset="0"/>
              <a:buChar char="•"/>
            </a:pPr>
            <a:r>
              <a:rPr lang="en-GB" sz="2400" dirty="0"/>
              <a:t>It should be noted that similar traffic projections do not currently exist for the global satellite data and products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99387" cy="838200"/>
          </a:xfr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APSDEU-NAEDEX considerations</a:t>
            </a:r>
            <a:endParaRPr lang="en-GB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GB" sz="2400" dirty="0" smtClean="0"/>
              <a:t>APSDEU-NAEDEX is requested to</a:t>
            </a:r>
          </a:p>
          <a:p>
            <a:pPr marL="742950" lvl="2" indent="-342900"/>
            <a:r>
              <a:rPr lang="en-GB" sz="2200" dirty="0" smtClean="0"/>
              <a:t>Confirm the high-level </a:t>
            </a:r>
            <a:r>
              <a:rPr lang="en-GB" sz="2200" dirty="0" err="1" smtClean="0"/>
              <a:t>DBNet</a:t>
            </a:r>
            <a:r>
              <a:rPr lang="en-GB" sz="2200" dirty="0" smtClean="0"/>
              <a:t> Service Specifications</a:t>
            </a:r>
          </a:p>
          <a:p>
            <a:pPr marL="742950" lvl="2" indent="-342900"/>
            <a:r>
              <a:rPr lang="en-GB" sz="2200" dirty="0" smtClean="0"/>
              <a:t>Confirm the inclusion of the </a:t>
            </a:r>
            <a:r>
              <a:rPr lang="en-GB" sz="2200" dirty="0" err="1" smtClean="0"/>
              <a:t>DBNet</a:t>
            </a:r>
            <a:r>
              <a:rPr lang="en-GB" sz="2200" dirty="0" smtClean="0"/>
              <a:t> Services in the APSDEU/NAEDEX Requirements Baseline</a:t>
            </a:r>
          </a:p>
          <a:p>
            <a:pPr marL="1200150" lvl="3" indent="-342900"/>
            <a:r>
              <a:rPr lang="en-GB" sz="2000" dirty="0" smtClean="0"/>
              <a:t>Should µ-Wave imaging be included? </a:t>
            </a:r>
          </a:p>
          <a:p>
            <a:pPr marL="742950" lvl="2" indent="-342900"/>
            <a:r>
              <a:rPr lang="en-GB" sz="2200" dirty="0" smtClean="0"/>
              <a:t>Confirm inputs to the NWP Center / </a:t>
            </a:r>
            <a:r>
              <a:rPr lang="en-GB" sz="2200" dirty="0" err="1" smtClean="0"/>
              <a:t>DBNet</a:t>
            </a:r>
            <a:r>
              <a:rPr lang="en-GB" sz="2200" dirty="0" smtClean="0"/>
              <a:t> Service matrix</a:t>
            </a:r>
          </a:p>
          <a:p>
            <a:pPr marL="742950" lvl="2" indent="-342900"/>
            <a:r>
              <a:rPr lang="en-GB" sz="2200" dirty="0" smtClean="0"/>
              <a:t>Provide comments to the satellite priorities list</a:t>
            </a:r>
          </a:p>
          <a:p>
            <a:pPr marL="742950" lvl="2" indent="-342900"/>
            <a:r>
              <a:rPr lang="en-GB" sz="2200" dirty="0" smtClean="0"/>
              <a:t>Provide guidance to refine the traffic simulation</a:t>
            </a:r>
          </a:p>
          <a:p>
            <a:pPr marL="342900" lvl="1" indent="-342900">
              <a:buFont typeface="Arial" charset="0"/>
              <a:buChar char="•"/>
            </a:pPr>
            <a:r>
              <a:rPr lang="en-GB" sz="2400" dirty="0" smtClean="0"/>
              <a:t>This information will be included in the detailed </a:t>
            </a:r>
            <a:r>
              <a:rPr lang="en-GB" sz="2400" dirty="0" err="1" smtClean="0"/>
              <a:t>DBNet</a:t>
            </a:r>
            <a:r>
              <a:rPr lang="en-GB" sz="2400" dirty="0" smtClean="0"/>
              <a:t> data traffic projections to be provided by the </a:t>
            </a:r>
            <a:r>
              <a:rPr lang="en-GB" sz="2400" dirty="0" err="1" smtClean="0"/>
              <a:t>DBNet</a:t>
            </a:r>
            <a:r>
              <a:rPr lang="en-GB" sz="2400" dirty="0" smtClean="0"/>
              <a:t> group to WIS</a:t>
            </a:r>
          </a:p>
          <a:p>
            <a:pPr marL="342900" lvl="1" indent="-342900">
              <a:buFont typeface="Arial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922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335962" cy="661987"/>
          </a:xfrm>
        </p:spPr>
        <p:txBody>
          <a:bodyPr/>
          <a:lstStyle/>
          <a:p>
            <a:pPr algn="ctr"/>
            <a:r>
              <a:rPr lang="en-GB" noProof="0" dirty="0" smtClean="0"/>
              <a:t>Thank you for your attention!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DB0CB-84DE-4B1B-865B-371031D77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242" name="Object 2"/>
          <p:cNvGraphicFramePr>
            <a:graphicFrameLocks noChangeAspect="1"/>
          </p:cNvGraphicFramePr>
          <p:nvPr/>
        </p:nvGraphicFramePr>
        <p:xfrm>
          <a:off x="539750" y="1125538"/>
          <a:ext cx="815340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3" imgW="9630000" imgH="5771160" progId="Excel.Chart.8">
                  <p:embed/>
                </p:oleObj>
              </mc:Choice>
              <mc:Fallback>
                <p:oleObj name="Chart" r:id="rId3" imgW="9630000" imgH="57711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25538"/>
                        <a:ext cx="8153400" cy="488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15888"/>
            <a:ext cx="8135938" cy="1441450"/>
          </a:xfrm>
          <a:solidFill>
            <a:srgbClr val="FFFFFF"/>
          </a:solidFill>
        </p:spPr>
        <p:txBody>
          <a:bodyPr anchor="t"/>
          <a:lstStyle/>
          <a:p>
            <a:pPr eaLnBrk="1" hangingPunct="1">
              <a:defRPr/>
            </a:pPr>
            <a:r>
              <a:rPr lang="fr-FR" altLang="fr-FR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RARS network acquisition based on Direct Broadcast</a:t>
            </a:r>
            <a:br>
              <a:rPr lang="fr-FR" altLang="fr-FR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Compared to SafetyNet type complete acquisition </a:t>
            </a:r>
            <a:br>
              <a:rPr lang="fr-FR" altLang="fr-FR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(Schematic)</a:t>
            </a:r>
            <a:endParaRPr lang="en-US" altLang="fr-FR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4246" name="Text Box 18"/>
          <p:cNvSpPr txBox="1">
            <a:spLocks noChangeArrowheads="1"/>
          </p:cNvSpPr>
          <p:nvPr/>
        </p:nvSpPr>
        <p:spPr bwMode="auto">
          <a:xfrm>
            <a:off x="2411413" y="1341438"/>
            <a:ext cx="51847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1325" y="1700213"/>
            <a:ext cx="8451850" cy="3241675"/>
            <a:chOff x="441325" y="1700213"/>
            <a:chExt cx="8451850" cy="3241675"/>
          </a:xfrm>
        </p:grpSpPr>
        <p:grpSp>
          <p:nvGrpSpPr>
            <p:cNvPr id="394244" name="Group 21"/>
            <p:cNvGrpSpPr>
              <a:grpSpLocks/>
            </p:cNvGrpSpPr>
            <p:nvPr/>
          </p:nvGrpSpPr>
          <p:grpSpPr bwMode="auto">
            <a:xfrm>
              <a:off x="1611313" y="3730625"/>
              <a:ext cx="7208837" cy="1066800"/>
              <a:chOff x="1015" y="2350"/>
              <a:chExt cx="4541" cy="672"/>
            </a:xfrm>
          </p:grpSpPr>
          <p:sp>
            <p:nvSpPr>
              <p:cNvPr id="394256" name="Arc 14"/>
              <p:cNvSpPr>
                <a:spLocks/>
              </p:cNvSpPr>
              <p:nvPr/>
            </p:nvSpPr>
            <p:spPr bwMode="auto">
              <a:xfrm rot="21444939" flipH="1">
                <a:off x="1015" y="2569"/>
                <a:ext cx="1728" cy="453"/>
              </a:xfrm>
              <a:custGeom>
                <a:avLst/>
                <a:gdLst>
                  <a:gd name="T0" fmla="*/ 0 w 22841"/>
                  <a:gd name="T1" fmla="*/ 0 h 21600"/>
                  <a:gd name="T2" fmla="*/ 0 w 22841"/>
                  <a:gd name="T3" fmla="*/ 0 h 21600"/>
                  <a:gd name="T4" fmla="*/ 0 w 2284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841"/>
                  <a:gd name="T10" fmla="*/ 0 h 21600"/>
                  <a:gd name="T11" fmla="*/ 22841 w 2284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841" h="21600" fill="none" extrusionOk="0">
                    <a:moveTo>
                      <a:pt x="0" y="108"/>
                    </a:moveTo>
                    <a:cubicBezTo>
                      <a:pt x="717" y="36"/>
                      <a:pt x="1438" y="-1"/>
                      <a:pt x="2160" y="0"/>
                    </a:cubicBezTo>
                    <a:cubicBezTo>
                      <a:pt x="11688" y="0"/>
                      <a:pt x="20090" y="6243"/>
                      <a:pt x="22840" y="15366"/>
                    </a:cubicBezTo>
                  </a:path>
                  <a:path w="22841" h="21600" stroke="0" extrusionOk="0">
                    <a:moveTo>
                      <a:pt x="0" y="108"/>
                    </a:moveTo>
                    <a:cubicBezTo>
                      <a:pt x="717" y="36"/>
                      <a:pt x="1438" y="-1"/>
                      <a:pt x="2160" y="0"/>
                    </a:cubicBezTo>
                    <a:cubicBezTo>
                      <a:pt x="11688" y="0"/>
                      <a:pt x="20090" y="6243"/>
                      <a:pt x="22840" y="15366"/>
                    </a:cubicBezTo>
                    <a:lnTo>
                      <a:pt x="216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660033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4257" name="Line 15"/>
              <p:cNvSpPr>
                <a:spLocks noChangeShapeType="1"/>
              </p:cNvSpPr>
              <p:nvPr/>
            </p:nvSpPr>
            <p:spPr bwMode="auto">
              <a:xfrm>
                <a:off x="2835" y="2523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" name="Text Box 6"/>
              <p:cNvSpPr txBox="1">
                <a:spLocks noChangeArrowheads="1"/>
              </p:cNvSpPr>
              <p:nvPr/>
            </p:nvSpPr>
            <p:spPr bwMode="auto">
              <a:xfrm>
                <a:off x="3651" y="2350"/>
                <a:ext cx="1905" cy="233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660033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fr-FR" b="1" dirty="0" err="1" smtClean="0">
                    <a:solidFill>
                      <a:srgbClr val="000000"/>
                    </a:solidFill>
                    <a:latin typeface="Arial" charset="0"/>
                  </a:rPr>
                  <a:t>DBNet</a:t>
                </a:r>
                <a:r>
                  <a:rPr lang="en-US" altLang="fr-FR" b="1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altLang="fr-FR" b="1" dirty="0">
                    <a:solidFill>
                      <a:srgbClr val="000000"/>
                    </a:solidFill>
                    <a:latin typeface="Arial" charset="0"/>
                  </a:rPr>
                  <a:t>with 10-20 stations</a:t>
                </a:r>
              </a:p>
            </p:txBody>
          </p:sp>
        </p:grpSp>
        <p:sp>
          <p:nvSpPr>
            <p:cNvPr id="394245" name="Text Box 17"/>
            <p:cNvSpPr txBox="1">
              <a:spLocks noChangeArrowheads="1"/>
            </p:cNvSpPr>
            <p:nvPr/>
          </p:nvSpPr>
          <p:spPr bwMode="auto">
            <a:xfrm rot="10800000">
              <a:off x="441325" y="1844675"/>
              <a:ext cx="458788" cy="3097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CH">
                  <a:solidFill>
                    <a:srgbClr val="000000"/>
                  </a:solidFill>
                  <a:latin typeface="Arial" charset="0"/>
                </a:rPr>
                <a:t>Percentage of data acquired</a:t>
              </a: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4247" name="Text Box 19"/>
            <p:cNvSpPr txBox="1">
              <a:spLocks noChangeArrowheads="1"/>
            </p:cNvSpPr>
            <p:nvPr/>
          </p:nvSpPr>
          <p:spPr bwMode="auto">
            <a:xfrm>
              <a:off x="5940425" y="1700213"/>
              <a:ext cx="2952750" cy="376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CH" b="1">
                  <a:solidFill>
                    <a:srgbClr val="000000"/>
                  </a:solidFill>
                  <a:latin typeface="Arial" charset="0"/>
                </a:rPr>
                <a:t>Network storage/dump</a:t>
              </a: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94248" name="Group 20"/>
            <p:cNvGrpSpPr>
              <a:grpSpLocks/>
            </p:cNvGrpSpPr>
            <p:nvPr/>
          </p:nvGrpSpPr>
          <p:grpSpPr bwMode="auto">
            <a:xfrm>
              <a:off x="1824038" y="3068638"/>
              <a:ext cx="6972300" cy="1138237"/>
              <a:chOff x="1149" y="1933"/>
              <a:chExt cx="4392" cy="717"/>
            </a:xfrm>
          </p:grpSpPr>
          <p:sp>
            <p:nvSpPr>
              <p:cNvPr id="394253" name="Line 12"/>
              <p:cNvSpPr>
                <a:spLocks noChangeShapeType="1"/>
              </p:cNvSpPr>
              <p:nvPr/>
            </p:nvSpPr>
            <p:spPr bwMode="auto">
              <a:xfrm flipV="1">
                <a:off x="3016" y="2061"/>
                <a:ext cx="645" cy="8"/>
              </a:xfrm>
              <a:prstGeom prst="line">
                <a:avLst/>
              </a:prstGeom>
              <a:noFill/>
              <a:ln w="57150">
                <a:solidFill>
                  <a:srgbClr val="0033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>
                <a:off x="3651" y="1933"/>
                <a:ext cx="1890" cy="233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330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fr-FR" b="1" dirty="0" err="1" smtClean="0">
                    <a:solidFill>
                      <a:srgbClr val="000000"/>
                    </a:solidFill>
                    <a:latin typeface="Arial" charset="0"/>
                  </a:rPr>
                  <a:t>DBNet</a:t>
                </a:r>
                <a:r>
                  <a:rPr lang="en-US" altLang="fr-FR" b="1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altLang="fr-FR" b="1" dirty="0">
                    <a:solidFill>
                      <a:srgbClr val="000000"/>
                    </a:solidFill>
                    <a:latin typeface="Arial" charset="0"/>
                  </a:rPr>
                  <a:t>with 20-30 stations</a:t>
                </a:r>
              </a:p>
            </p:txBody>
          </p:sp>
          <p:sp>
            <p:nvSpPr>
              <p:cNvPr id="394255" name="Arc 24"/>
              <p:cNvSpPr>
                <a:spLocks/>
              </p:cNvSpPr>
              <p:nvPr/>
            </p:nvSpPr>
            <p:spPr bwMode="auto">
              <a:xfrm rot="21076245" flipH="1">
                <a:off x="1149" y="2197"/>
                <a:ext cx="1791" cy="453"/>
              </a:xfrm>
              <a:custGeom>
                <a:avLst/>
                <a:gdLst>
                  <a:gd name="T0" fmla="*/ 0 w 26534"/>
                  <a:gd name="T1" fmla="*/ 0 h 21600"/>
                  <a:gd name="T2" fmla="*/ 0 w 26534"/>
                  <a:gd name="T3" fmla="*/ 0 h 21600"/>
                  <a:gd name="T4" fmla="*/ 0 w 2653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534"/>
                  <a:gd name="T10" fmla="*/ 0 h 21600"/>
                  <a:gd name="T11" fmla="*/ 26534 w 2653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34" h="21600" fill="none" extrusionOk="0">
                    <a:moveTo>
                      <a:pt x="0" y="808"/>
                    </a:moveTo>
                    <a:cubicBezTo>
                      <a:pt x="1904" y="271"/>
                      <a:pt x="3874" y="-1"/>
                      <a:pt x="5853" y="0"/>
                    </a:cubicBezTo>
                    <a:cubicBezTo>
                      <a:pt x="15381" y="0"/>
                      <a:pt x="23783" y="6243"/>
                      <a:pt x="26533" y="15366"/>
                    </a:cubicBezTo>
                  </a:path>
                  <a:path w="26534" h="21600" stroke="0" extrusionOk="0">
                    <a:moveTo>
                      <a:pt x="0" y="808"/>
                    </a:moveTo>
                    <a:cubicBezTo>
                      <a:pt x="1904" y="271"/>
                      <a:pt x="3874" y="-1"/>
                      <a:pt x="5853" y="0"/>
                    </a:cubicBezTo>
                    <a:cubicBezTo>
                      <a:pt x="15381" y="0"/>
                      <a:pt x="23783" y="6243"/>
                      <a:pt x="26533" y="15366"/>
                    </a:cubicBezTo>
                    <a:lnTo>
                      <a:pt x="5853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33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94249" name="Group 32"/>
            <p:cNvGrpSpPr>
              <a:grpSpLocks/>
            </p:cNvGrpSpPr>
            <p:nvPr/>
          </p:nvGrpSpPr>
          <p:grpSpPr bwMode="auto">
            <a:xfrm>
              <a:off x="2124075" y="2420938"/>
              <a:ext cx="6626225" cy="1152525"/>
              <a:chOff x="1338" y="1525"/>
              <a:chExt cx="4174" cy="726"/>
            </a:xfrm>
          </p:grpSpPr>
          <p:sp>
            <p:nvSpPr>
              <p:cNvPr id="394250" name="Line 10"/>
              <p:cNvSpPr>
                <a:spLocks noChangeShapeType="1"/>
              </p:cNvSpPr>
              <p:nvPr/>
            </p:nvSpPr>
            <p:spPr bwMode="auto">
              <a:xfrm>
                <a:off x="3152" y="1661"/>
                <a:ext cx="108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206" name="Text Box 6"/>
              <p:cNvSpPr txBox="1">
                <a:spLocks noChangeArrowheads="1"/>
              </p:cNvSpPr>
              <p:nvPr/>
            </p:nvSpPr>
            <p:spPr bwMode="auto">
              <a:xfrm>
                <a:off x="3606" y="1525"/>
                <a:ext cx="1906" cy="23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fr-FR" b="1" dirty="0" err="1" smtClean="0">
                    <a:solidFill>
                      <a:srgbClr val="000000"/>
                    </a:solidFill>
                    <a:latin typeface="Arial" charset="0"/>
                  </a:rPr>
                  <a:t>DBNet</a:t>
                </a:r>
                <a:r>
                  <a:rPr lang="en-US" altLang="fr-FR" b="1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altLang="fr-FR" b="1" dirty="0">
                    <a:solidFill>
                      <a:srgbClr val="000000"/>
                    </a:solidFill>
                    <a:latin typeface="Arial" charset="0"/>
                  </a:rPr>
                  <a:t>with 30-40 stations</a:t>
                </a:r>
              </a:p>
            </p:txBody>
          </p:sp>
          <p:sp>
            <p:nvSpPr>
              <p:cNvPr id="394252" name="Arc 31"/>
              <p:cNvSpPr>
                <a:spLocks/>
              </p:cNvSpPr>
              <p:nvPr/>
            </p:nvSpPr>
            <p:spPr bwMode="auto">
              <a:xfrm rot="21076245" flipH="1">
                <a:off x="1338" y="1798"/>
                <a:ext cx="1791" cy="453"/>
              </a:xfrm>
              <a:custGeom>
                <a:avLst/>
                <a:gdLst>
                  <a:gd name="T0" fmla="*/ 0 w 26534"/>
                  <a:gd name="T1" fmla="*/ 0 h 21600"/>
                  <a:gd name="T2" fmla="*/ 0 w 26534"/>
                  <a:gd name="T3" fmla="*/ 0 h 21600"/>
                  <a:gd name="T4" fmla="*/ 0 w 2653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534"/>
                  <a:gd name="T10" fmla="*/ 0 h 21600"/>
                  <a:gd name="T11" fmla="*/ 26534 w 2653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34" h="21600" fill="none" extrusionOk="0">
                    <a:moveTo>
                      <a:pt x="0" y="808"/>
                    </a:moveTo>
                    <a:cubicBezTo>
                      <a:pt x="1904" y="271"/>
                      <a:pt x="3874" y="-1"/>
                      <a:pt x="5853" y="0"/>
                    </a:cubicBezTo>
                    <a:cubicBezTo>
                      <a:pt x="15381" y="0"/>
                      <a:pt x="23783" y="6243"/>
                      <a:pt x="26533" y="15366"/>
                    </a:cubicBezTo>
                  </a:path>
                  <a:path w="26534" h="21600" stroke="0" extrusionOk="0">
                    <a:moveTo>
                      <a:pt x="0" y="808"/>
                    </a:moveTo>
                    <a:cubicBezTo>
                      <a:pt x="1904" y="271"/>
                      <a:pt x="3874" y="-1"/>
                      <a:pt x="5853" y="0"/>
                    </a:cubicBezTo>
                    <a:cubicBezTo>
                      <a:pt x="15381" y="0"/>
                      <a:pt x="23783" y="6243"/>
                      <a:pt x="26533" y="15366"/>
                    </a:cubicBezTo>
                    <a:lnTo>
                      <a:pt x="5853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6315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419" y="103465"/>
            <a:ext cx="6629400" cy="58233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3200" b="1" noProof="0" dirty="0" smtClean="0">
                <a:solidFill>
                  <a:srgbClr val="002060"/>
                </a:solidFill>
              </a:rPr>
              <a:t>RARS/ATOVS implementation status</a:t>
            </a:r>
            <a:endParaRPr lang="en-GB" sz="3200" b="1" noProof="0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827451"/>
              </p:ext>
            </p:extLst>
          </p:nvPr>
        </p:nvGraphicFramePr>
        <p:xfrm>
          <a:off x="430213" y="1545670"/>
          <a:ext cx="8408987" cy="3635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4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4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40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863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7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Regional components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January </a:t>
                      </a:r>
                      <a:r>
                        <a:rPr lang="en-US" sz="2000" dirty="0">
                          <a:effectLst/>
                        </a:rPr>
                        <a:t>2009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March </a:t>
                      </a:r>
                      <a:r>
                        <a:rPr lang="en-US" sz="2000" dirty="0">
                          <a:effectLst/>
                        </a:rPr>
                        <a:t>2014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March 2015</a:t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(TBC)</a:t>
                      </a:r>
                      <a:endParaRPr lang="en-US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7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EARS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10 stations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23%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 </a:t>
                      </a:r>
                      <a:r>
                        <a:rPr lang="en-US" sz="2000" dirty="0">
                          <a:effectLst/>
                        </a:rPr>
                        <a:t>stations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40%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 </a:t>
                      </a:r>
                      <a:r>
                        <a:rPr lang="en-US" sz="2000" dirty="0">
                          <a:effectLst/>
                        </a:rPr>
                        <a:t>stations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40%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7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Asia-Pacific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14 stations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28%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 </a:t>
                      </a:r>
                      <a:r>
                        <a:rPr lang="en-US" sz="2000" dirty="0">
                          <a:effectLst/>
                        </a:rPr>
                        <a:t>stations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29%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17 </a:t>
                      </a:r>
                      <a:r>
                        <a:rPr lang="en-US" sz="2000" dirty="0">
                          <a:effectLst/>
                        </a:rPr>
                        <a:t>stations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33%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7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South-America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5 stations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10%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8 stations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14%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 </a:t>
                      </a:r>
                      <a:r>
                        <a:rPr lang="en-US" sz="2000" dirty="0">
                          <a:effectLst/>
                        </a:rPr>
                        <a:t>stations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13 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7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Overall network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29 stations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61%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38 </a:t>
                      </a:r>
                      <a:r>
                        <a:rPr lang="en-US" sz="2000" dirty="0">
                          <a:effectLst/>
                        </a:rPr>
                        <a:t>stations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75%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39 </a:t>
                      </a:r>
                      <a:r>
                        <a:rPr lang="en-US" sz="2000" dirty="0">
                          <a:effectLst/>
                        </a:rPr>
                        <a:t>stations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80%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410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 Narrow" panose="020B0606020202030204" pitchFamily="34" charset="0"/>
              </a:rPr>
              <a:t>The percentages are the fraction of the globe (except polar caps) above which the DB signal emitted by a SSO satellite is received by at least one station of the RARS network</a:t>
            </a:r>
            <a:endParaRPr lang="en-GB" sz="2000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4469" y="84079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www.wmo.int/pages/prog/sat/rars_en.php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11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588"/>
            <a:ext cx="7162800" cy="6619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2800" noProof="0" dirty="0" smtClean="0"/>
              <a:t>Typical Timeliness monitored in Tokyo (JMA)</a:t>
            </a:r>
            <a:br>
              <a:rPr lang="en-GB" sz="2800" noProof="0" dirty="0" smtClean="0"/>
            </a:br>
            <a:r>
              <a:rPr lang="en-GB" sz="1800" noProof="0" dirty="0" smtClean="0">
                <a:hlinkClick r:id="rId2"/>
              </a:rPr>
              <a:t>http://ds.data.jma.go.jp/mscweb/data/rars/index.html</a:t>
            </a:r>
            <a:r>
              <a:rPr lang="en-GB" sz="1800" noProof="0" dirty="0" smtClean="0"/>
              <a:t> </a:t>
            </a:r>
            <a:endParaRPr lang="en-GB" sz="18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379" y="838200"/>
            <a:ext cx="245100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36615"/>
            <a:ext cx="2414588" cy="429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296227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Receiving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74694" y="4299228"/>
            <a:ext cx="123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Processing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Transferring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524000"/>
            <a:ext cx="457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Overall latency between start of reception and availability in Tokyo through the GTS is of the order of 15-20 minutes in most cases for Asia-Pacific RARS/ATOVS data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3670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sz="2800" b="1" noProof="0" dirty="0" smtClean="0">
                <a:solidFill>
                  <a:srgbClr val="002060"/>
                </a:solidFill>
              </a:rPr>
              <a:t>WMO, CGMS and ITWG Discussions on RARS evolution</a:t>
            </a:r>
            <a:endParaRPr lang="en-GB" sz="2800" b="1" noProof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181600"/>
          </a:xfrm>
        </p:spPr>
        <p:txBody>
          <a:bodyPr/>
          <a:lstStyle/>
          <a:p>
            <a:r>
              <a:rPr lang="en-GB" b="1" noProof="0" dirty="0" smtClean="0"/>
              <a:t>2012: RARS Implementation Group &amp; ITSC-18 RARS sub-group:</a:t>
            </a:r>
          </a:p>
          <a:p>
            <a:r>
              <a:rPr lang="en-GB" b="1" dirty="0"/>
              <a:t>CGMS-41 (Tsukuba,  July 2013)</a:t>
            </a:r>
          </a:p>
          <a:p>
            <a:r>
              <a:rPr lang="en-GB" b="1" dirty="0" smtClean="0"/>
              <a:t>April </a:t>
            </a:r>
            <a:r>
              <a:rPr lang="en-GB" b="1" dirty="0"/>
              <a:t>2014: RARS Technical Subgroup at ITSC-19 (</a:t>
            </a:r>
            <a:r>
              <a:rPr lang="en-GB" b="1" dirty="0" err="1"/>
              <a:t>Jeju</a:t>
            </a:r>
            <a:r>
              <a:rPr lang="en-GB" b="1" dirty="0"/>
              <a:t>) actions</a:t>
            </a:r>
          </a:p>
          <a:p>
            <a:r>
              <a:rPr lang="en-GB" altLang="en-US" b="1" dirty="0" smtClean="0"/>
              <a:t>Sept. 2014: CBS Extraordinary session</a:t>
            </a:r>
          </a:p>
          <a:p>
            <a:r>
              <a:rPr lang="en-GB" altLang="en-US" b="1" dirty="0" smtClean="0"/>
              <a:t>CGMS-42 </a:t>
            </a:r>
            <a:r>
              <a:rPr lang="en-GB" altLang="en-US" b="1" dirty="0"/>
              <a:t>(Guangzhou, May 2014)</a:t>
            </a:r>
          </a:p>
          <a:p>
            <a:endParaRPr lang="en-GB" noProof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noProof="0" dirty="0" smtClean="0"/>
              <a:t>Extend RARS to </a:t>
            </a:r>
            <a:r>
              <a:rPr lang="en-GB" noProof="0" dirty="0" err="1" smtClean="0"/>
              <a:t>hyperspectral</a:t>
            </a:r>
            <a:r>
              <a:rPr lang="en-GB" noProof="0" dirty="0" smtClean="0"/>
              <a:t> sounders &amp;possibly other sensors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Coordinate RARS, EARS, NOAA DBRTM initiatives with a view to define common technical specifications (</a:t>
            </a:r>
            <a:r>
              <a:rPr lang="en-GB" dirty="0"/>
              <a:t>incl. product definition, processing, codes/format, </a:t>
            </a:r>
            <a:r>
              <a:rPr lang="en-GB" dirty="0" smtClean="0"/>
              <a:t>procedures, notification..)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Describe these common specifications in a WMO Technical Guide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95263"/>
            <a:ext cx="8335962" cy="87153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2800" b="1" noProof="0" dirty="0" smtClean="0">
                <a:solidFill>
                  <a:srgbClr val="000066"/>
                </a:solidFill>
              </a:rPr>
              <a:t>From RARS to </a:t>
            </a:r>
            <a:r>
              <a:rPr lang="en-GB" sz="2800" b="1" noProof="0" dirty="0" err="1" smtClean="0">
                <a:solidFill>
                  <a:srgbClr val="000066"/>
                </a:solidFill>
              </a:rPr>
              <a:t>DBNet</a:t>
            </a:r>
            <a:r>
              <a:rPr lang="en-GB" sz="2800" b="1" noProof="0" dirty="0" smtClean="0">
                <a:solidFill>
                  <a:srgbClr val="000066"/>
                </a:solidFill>
              </a:rPr>
              <a:t/>
            </a:r>
            <a:br>
              <a:rPr lang="en-GB" sz="2800" b="1" noProof="0" dirty="0" smtClean="0">
                <a:solidFill>
                  <a:srgbClr val="000066"/>
                </a:solidFill>
              </a:rPr>
            </a:br>
            <a:r>
              <a:rPr lang="en-GB" sz="2400" b="1" i="1" noProof="0" dirty="0" smtClean="0">
                <a:solidFill>
                  <a:srgbClr val="000066"/>
                </a:solidFill>
                <a:hlinkClick r:id="rId2"/>
              </a:rPr>
              <a:t>Coordination meeting in Geneva, 11-13 March 2015</a:t>
            </a:r>
            <a:endParaRPr lang="en-GB" sz="2800" b="1" i="1" noProof="0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10600" cy="5410200"/>
          </a:xfrm>
        </p:spPr>
        <p:txBody>
          <a:bodyPr/>
          <a:lstStyle/>
          <a:p>
            <a:r>
              <a:rPr lang="en-GB" altLang="en-US" sz="22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Participation:</a:t>
            </a:r>
          </a:p>
          <a:p>
            <a:pPr lvl="1"/>
            <a:r>
              <a:rPr lang="en-GB" altLang="en-US" sz="18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RARS Asia-Pacific (KMA, IMD, JMA, BoM, CMA, </a:t>
            </a:r>
            <a:r>
              <a:rPr lang="en-GB" altLang="en-US" sz="1800" noProof="0" dirty="0" err="1" smtClean="0">
                <a:solidFill>
                  <a:srgbClr val="000066"/>
                </a:solidFill>
                <a:latin typeface="Arial Narrow" panose="020B0606020202030204" pitchFamily="34" charset="0"/>
              </a:rPr>
              <a:t>Meteo</a:t>
            </a:r>
            <a:r>
              <a:rPr lang="en-GB" altLang="en-US" sz="18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-France)</a:t>
            </a:r>
          </a:p>
          <a:p>
            <a:pPr lvl="1"/>
            <a:r>
              <a:rPr lang="en-GB" altLang="en-US" sz="18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RARS South America (SMN Argentina) </a:t>
            </a:r>
          </a:p>
          <a:p>
            <a:pPr lvl="1"/>
            <a:r>
              <a:rPr lang="en-GB" altLang="en-US" sz="18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RARS Europe/EARS (EUMETSAT) </a:t>
            </a:r>
          </a:p>
          <a:p>
            <a:pPr lvl="1"/>
            <a:r>
              <a:rPr lang="en-GB" altLang="en-US" sz="18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RARS central monitoring unit (EUMETSAT NWPSAF)</a:t>
            </a:r>
          </a:p>
          <a:p>
            <a:pPr lvl="1"/>
            <a:r>
              <a:rPr lang="en-GB" altLang="en-US" sz="18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NOAA DBRTN project</a:t>
            </a:r>
          </a:p>
          <a:p>
            <a:pPr lvl="1"/>
            <a:r>
              <a:rPr lang="en-GB" altLang="en-US" sz="18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WMO Secretariat  (SAT, WIS)</a:t>
            </a:r>
          </a:p>
          <a:p>
            <a:r>
              <a:rPr lang="en-GB" altLang="en-US" sz="22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Chaired by Anthony Rea (BOM, </a:t>
            </a:r>
            <a:r>
              <a:rPr lang="en-GB" altLang="en-US" sz="220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Asia-Pacific </a:t>
            </a:r>
            <a:r>
              <a:rPr lang="en-GB" altLang="en-US" sz="22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RARS coordinator)</a:t>
            </a:r>
          </a:p>
          <a:p>
            <a:r>
              <a:rPr lang="en-GB" altLang="en-US" sz="22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Reviewed status of RARS, outstanding issue, NOAA DBRTN initiative</a:t>
            </a:r>
          </a:p>
          <a:p>
            <a:r>
              <a:rPr lang="en-GB" altLang="en-US" sz="220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Considered h</a:t>
            </a:r>
            <a:r>
              <a:rPr lang="en-GB" altLang="en-US" sz="2200" noProof="0" dirty="0" err="1" smtClean="0">
                <a:solidFill>
                  <a:srgbClr val="000066"/>
                </a:solidFill>
                <a:latin typeface="Arial Narrow" panose="020B0606020202030204" pitchFamily="34" charset="0"/>
              </a:rPr>
              <a:t>igh</a:t>
            </a:r>
            <a:r>
              <a:rPr lang="en-GB" altLang="en-US" sz="22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-level specifications for new services (NPP, </a:t>
            </a:r>
            <a:r>
              <a:rPr lang="en-GB" altLang="en-US" sz="2200" noProof="0" dirty="0" err="1" smtClean="0">
                <a:solidFill>
                  <a:srgbClr val="000066"/>
                </a:solidFill>
                <a:latin typeface="Arial Narrow" panose="020B0606020202030204" pitchFamily="34" charset="0"/>
              </a:rPr>
              <a:t>Metop</a:t>
            </a:r>
            <a:r>
              <a:rPr lang="en-GB" altLang="en-US" sz="22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, JPSS, FY-3) </a:t>
            </a:r>
            <a:endParaRPr lang="en-GB" altLang="en-US" sz="2000" noProof="0" dirty="0" smtClean="0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pPr lvl="1"/>
            <a:r>
              <a:rPr lang="en-GB" altLang="en-US" sz="18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can evolve with user needs, potential addition of other sensors</a:t>
            </a:r>
          </a:p>
          <a:p>
            <a:r>
              <a:rPr lang="en-GB" altLang="en-US" sz="22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Areas of harmonization/standardization required to support new services</a:t>
            </a:r>
          </a:p>
          <a:p>
            <a:r>
              <a:rPr lang="en-GB" altLang="en-US" sz="2200" noProof="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Agreed to rebrand the overall initiative as </a:t>
            </a:r>
            <a:endParaRPr lang="en-GB" altLang="en-US" sz="1800" noProof="0" dirty="0" smtClean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1332" y="5486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>
                <a:solidFill>
                  <a:srgbClr val="000066"/>
                </a:solidFill>
                <a:latin typeface="Arial Narrow" panose="020B0606020202030204" pitchFamily="34" charset="0"/>
              </a:rPr>
              <a:t>“</a:t>
            </a:r>
            <a:r>
              <a:rPr lang="en-GB" altLang="en-US" sz="2800" b="1" dirty="0" err="1">
                <a:solidFill>
                  <a:srgbClr val="000066"/>
                </a:solidFill>
                <a:latin typeface="Arial Narrow" panose="020B0606020202030204" pitchFamily="34" charset="0"/>
              </a:rPr>
              <a:t>DBNet</a:t>
            </a:r>
            <a:r>
              <a:rPr lang="en-GB" altLang="en-US" sz="28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91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b="1" dirty="0" err="1" smtClean="0"/>
              <a:t>Talking</a:t>
            </a:r>
            <a:r>
              <a:rPr lang="fr-CH" sz="3200" b="1" dirty="0" smtClean="0"/>
              <a:t> points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28775"/>
            <a:ext cx="8229600" cy="44672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From RARS to </a:t>
            </a:r>
            <a:r>
              <a:rPr lang="en-US" sz="2400" dirty="0" err="1" smtClean="0"/>
              <a:t>DBNet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b="1" dirty="0" err="1" smtClean="0"/>
              <a:t>Outline</a:t>
            </a:r>
            <a:r>
              <a:rPr lang="fr-CH" sz="2400" b="1" dirty="0" smtClean="0"/>
              <a:t> of </a:t>
            </a:r>
            <a:r>
              <a:rPr lang="fr-CH" sz="2400" b="1" dirty="0" err="1" smtClean="0"/>
              <a:t>DBNet</a:t>
            </a:r>
            <a:endParaRPr lang="fr-CH" sz="2400" b="1" dirty="0" smtClean="0"/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 smtClean="0"/>
              <a:t>DBNet</a:t>
            </a:r>
            <a:r>
              <a:rPr lang="fr-CH" sz="2400" dirty="0" smtClean="0"/>
              <a:t> User </a:t>
            </a:r>
            <a:r>
              <a:rPr lang="fr-CH" sz="2400" dirty="0" err="1" smtClean="0"/>
              <a:t>Requirements</a:t>
            </a:r>
            <a:r>
              <a:rPr lang="fr-CH" sz="2400" dirty="0" smtClean="0"/>
              <a:t>, </a:t>
            </a:r>
            <a:r>
              <a:rPr lang="fr-CH" sz="2400" dirty="0" err="1" smtClean="0"/>
              <a:t>current</a:t>
            </a:r>
            <a:r>
              <a:rPr lang="fr-CH" sz="2400" dirty="0" smtClean="0"/>
              <a:t> and future</a:t>
            </a:r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 smtClean="0"/>
              <a:t>DBNet</a:t>
            </a:r>
            <a:r>
              <a:rPr lang="fr-CH" sz="2400" dirty="0" smtClean="0"/>
              <a:t> data </a:t>
            </a:r>
            <a:r>
              <a:rPr lang="fr-CH" sz="2400" dirty="0" err="1" smtClean="0"/>
              <a:t>traffic</a:t>
            </a:r>
            <a:r>
              <a:rPr lang="fr-CH" sz="2400" dirty="0" smtClean="0"/>
              <a:t> projection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APSDEU #14 / NAEDEX #26, Montreal 6-9 October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noProof="0" dirty="0" smtClean="0"/>
              <a:t>Towards a Guide on </a:t>
            </a:r>
            <a:r>
              <a:rPr lang="en-GB" b="1" noProof="0" dirty="0" err="1" smtClean="0"/>
              <a:t>DBNet</a:t>
            </a:r>
            <a:endParaRPr lang="en-GB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943600" cy="4800600"/>
          </a:xfrm>
        </p:spPr>
        <p:txBody>
          <a:bodyPr/>
          <a:lstStyle/>
          <a:p>
            <a:r>
              <a:rPr lang="en-GB" noProof="0" dirty="0" smtClean="0">
                <a:latin typeface="Arial Narrow" panose="020B0606020202030204" pitchFamily="34" charset="0"/>
              </a:rPr>
              <a:t>A Guide to </a:t>
            </a:r>
            <a:r>
              <a:rPr lang="en-GB" noProof="0" dirty="0" err="1" smtClean="0">
                <a:latin typeface="Arial Narrow" panose="020B0606020202030204" pitchFamily="34" charset="0"/>
              </a:rPr>
              <a:t>DBNet</a:t>
            </a:r>
            <a:r>
              <a:rPr lang="en-GB" noProof="0" dirty="0" smtClean="0">
                <a:latin typeface="Arial Narrow" panose="020B0606020202030204" pitchFamily="34" charset="0"/>
              </a:rPr>
              <a:t> is being developed to record the </a:t>
            </a:r>
            <a:r>
              <a:rPr lang="en-GB" noProof="0" dirty="0" err="1" smtClean="0">
                <a:latin typeface="Arial Narrow" panose="020B0606020202030204" pitchFamily="34" charset="0"/>
              </a:rPr>
              <a:t>DBNet</a:t>
            </a:r>
            <a:r>
              <a:rPr lang="en-GB" noProof="0" dirty="0" smtClean="0">
                <a:latin typeface="Arial Narrow" panose="020B0606020202030204" pitchFamily="34" charset="0"/>
              </a:rPr>
              <a:t> specifications, standard practices, and coordination mechanisms </a:t>
            </a:r>
          </a:p>
          <a:p>
            <a:r>
              <a:rPr lang="en-GB" noProof="0" dirty="0" smtClean="0">
                <a:latin typeface="Arial Narrow" panose="020B0606020202030204" pitchFamily="34" charset="0"/>
              </a:rPr>
              <a:t>Prompts useful discussions on the best practices to be adopted</a:t>
            </a:r>
          </a:p>
          <a:p>
            <a:r>
              <a:rPr lang="en-GB" noProof="0" dirty="0" smtClean="0">
                <a:latin typeface="Arial Narrow" panose="020B0606020202030204" pitchFamily="34" charset="0"/>
              </a:rPr>
              <a:t>Draft to be presented to APSDEU-NAEDEX </a:t>
            </a:r>
            <a:br>
              <a:rPr lang="en-GB" noProof="0" dirty="0" smtClean="0">
                <a:latin typeface="Arial Narrow" panose="020B0606020202030204" pitchFamily="34" charset="0"/>
              </a:rPr>
            </a:br>
            <a:r>
              <a:rPr lang="en-GB" noProof="0" dirty="0" smtClean="0">
                <a:latin typeface="Arial Narrow" panose="020B0606020202030204" pitchFamily="34" charset="0"/>
              </a:rPr>
              <a:t>and  ITSC-20 (Oct 2015) </a:t>
            </a:r>
          </a:p>
          <a:p>
            <a:r>
              <a:rPr lang="en-GB" noProof="0" dirty="0" smtClean="0">
                <a:latin typeface="Arial Narrow" panose="020B0606020202030204" pitchFamily="34" charset="0"/>
              </a:rPr>
              <a:t>Will serve as reference for implementing the </a:t>
            </a:r>
            <a:r>
              <a:rPr lang="en-GB" noProof="0" dirty="0" err="1" smtClean="0">
                <a:latin typeface="Arial Narrow" panose="020B0606020202030204" pitchFamily="34" charset="0"/>
              </a:rPr>
              <a:t>DBNet</a:t>
            </a:r>
            <a:r>
              <a:rPr lang="en-GB" noProof="0" dirty="0" smtClean="0">
                <a:latin typeface="Arial Narrow" panose="020B0606020202030204" pitchFamily="34" charset="0"/>
              </a:rPr>
              <a:t> services</a:t>
            </a:r>
          </a:p>
          <a:p>
            <a:r>
              <a:rPr lang="en-GB" noProof="0" dirty="0" smtClean="0">
                <a:latin typeface="Arial Narrow" panose="020B0606020202030204" pitchFamily="34" charset="0"/>
              </a:rPr>
              <a:t>It should be a living document. </a:t>
            </a:r>
            <a:r>
              <a:rPr lang="en-GB" dirty="0">
                <a:latin typeface="Arial Narrow" panose="020B0606020202030204" pitchFamily="34" charset="0"/>
              </a:rPr>
              <a:t>Sections on future services can be </a:t>
            </a:r>
            <a:r>
              <a:rPr lang="en-GB" dirty="0" smtClean="0">
                <a:latin typeface="Arial Narrow" panose="020B0606020202030204" pitchFamily="34" charset="0"/>
              </a:rPr>
              <a:t>added or refined later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smtClean="0">
                <a:latin typeface="Arial Narrow" panose="020B0606020202030204" pitchFamily="34" charset="0"/>
              </a:rPr>
              <a:t>First version submitted </a:t>
            </a:r>
            <a:r>
              <a:rPr lang="en-GB" dirty="0">
                <a:latin typeface="Arial Narrow" panose="020B0606020202030204" pitchFamily="34" charset="0"/>
              </a:rPr>
              <a:t>to WMO CBS (2016)</a:t>
            </a:r>
          </a:p>
          <a:p>
            <a:endParaRPr lang="en-GB" noProof="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APSDEU #14 / NAEDEX #26, Montreal 6-9 October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3006517" cy="4343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MO_PPT_standard">
  <a:themeElements>
    <a:clrScheme name="1_WMO_PPT_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MO_PPT_standard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MO_PPT_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MO_Powerpoint_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3" ma:contentTypeDescription="Create a new document." ma:contentTypeScope="" ma:versionID="e78154a7b4a8d5f2d29b1d37b087c6e1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6e931cfba8e3600c2e05a90aeb23a81e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1CA050-DC09-4905-B859-731410D9193E}"/>
</file>

<file path=customXml/itemProps2.xml><?xml version="1.0" encoding="utf-8"?>
<ds:datastoreItem xmlns:ds="http://schemas.openxmlformats.org/officeDocument/2006/customXml" ds:itemID="{17F059E8-E161-45F7-8624-409EB740E638}"/>
</file>

<file path=customXml/itemProps3.xml><?xml version="1.0" encoding="utf-8"?>
<ds:datastoreItem xmlns:ds="http://schemas.openxmlformats.org/officeDocument/2006/customXml" ds:itemID="{F8B03C51-3924-415A-A9B9-1C8490AC8C06}"/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2438</Words>
  <Application>Microsoft Office PowerPoint</Application>
  <PresentationFormat>On-screen Show (4:3)</PresentationFormat>
  <Paragraphs>506</Paragraphs>
  <Slides>35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1_WMO_PPT_standard</vt:lpstr>
      <vt:lpstr>WMO_Powerpoint_template_2013</vt:lpstr>
      <vt:lpstr>Office Theme</vt:lpstr>
      <vt:lpstr>1_Office Theme</vt:lpstr>
      <vt:lpstr>Chart</vt:lpstr>
      <vt:lpstr>Direct Broadcast Network (DBNet) for Near Real-Time Relay of LEO Satellite Data (From RARS to DBNet)</vt:lpstr>
      <vt:lpstr>Talking points</vt:lpstr>
      <vt:lpstr>Initial WMO RARS concept and objective </vt:lpstr>
      <vt:lpstr>RARS/ATOVS implementation status</vt:lpstr>
      <vt:lpstr>Typical Timeliness monitored in Tokyo (JMA) http://ds.data.jma.go.jp/mscweb/data/rars/index.html </vt:lpstr>
      <vt:lpstr>WMO, CGMS and ITWG Discussions on RARS evolution</vt:lpstr>
      <vt:lpstr>From RARS to DBNet Coordination meeting in Geneva, 11-13 March 2015</vt:lpstr>
      <vt:lpstr>Talking points</vt:lpstr>
      <vt:lpstr>Towards a Guide on DBNet</vt:lpstr>
      <vt:lpstr>DBNet Components</vt:lpstr>
      <vt:lpstr>High-level Service Specifications</vt:lpstr>
      <vt:lpstr>Current and potential DBNet services </vt:lpstr>
      <vt:lpstr>DBNet Areas of harmonisation/standardisation</vt:lpstr>
      <vt:lpstr>Common processing software suite and orbital elements  for product consistency</vt:lpstr>
      <vt:lpstr>DBNet (coverage evolution)</vt:lpstr>
      <vt:lpstr>DBNet Services Implementation Status</vt:lpstr>
      <vt:lpstr>Talking points</vt:lpstr>
      <vt:lpstr>DBNet High-Level Service Specifications</vt:lpstr>
      <vt:lpstr>NWP Centers needs for DBNet data</vt:lpstr>
      <vt:lpstr>Datafile sizes for individual DBNet Services</vt:lpstr>
      <vt:lpstr>DBNet satellite configuration (reviewed annually)</vt:lpstr>
      <vt:lpstr>DBNet User Requirements</vt:lpstr>
      <vt:lpstr>Talking points</vt:lpstr>
      <vt:lpstr>DBNet Data Traffic Projections</vt:lpstr>
      <vt:lpstr>PowerPoint Presentation</vt:lpstr>
      <vt:lpstr>Daily DBNet data volumes (EUMETSAT) </vt:lpstr>
      <vt:lpstr>DBNet data traffic projection </vt:lpstr>
      <vt:lpstr>DBNet data traffic projection, first simulation in 2013 (20 stations)</vt:lpstr>
      <vt:lpstr>DBNet data traffic projection, updated simulation: (1) 28 stations   IASI-CrIS</vt:lpstr>
      <vt:lpstr>DBNet data traffic projection, results of updated simulation : (2) 47 stations – IASI-CrIS</vt:lpstr>
      <vt:lpstr>DBNet data traffic projection, results of updated simulation : (3) 48 stations – IASI-CrIS-HIRAS</vt:lpstr>
      <vt:lpstr>DBNet data traffic projection </vt:lpstr>
      <vt:lpstr>APSDEU-NAEDEX considerations</vt:lpstr>
      <vt:lpstr>Thank you for your attention!</vt:lpstr>
      <vt:lpstr>RARS network acquisition based on Direct Broadcast Compared to SafetyNet type complete acquisition  (Schematic)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JLafeuille;mikael@rattenborg.de</dc:creator>
  <cp:lastModifiedBy>WMO</cp:lastModifiedBy>
  <cp:revision>107</cp:revision>
  <cp:lastPrinted>2015-03-09T18:35:07Z</cp:lastPrinted>
  <dcterms:created xsi:type="dcterms:W3CDTF">2014-11-15T13:54:40Z</dcterms:created>
  <dcterms:modified xsi:type="dcterms:W3CDTF">2015-10-01T17:38:02Z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